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7" r:id="rId3"/>
    <p:sldId id="269" r:id="rId4"/>
    <p:sldId id="266" r:id="rId5"/>
    <p:sldId id="264" r:id="rId6"/>
    <p:sldId id="258" r:id="rId7"/>
    <p:sldId id="260" r:id="rId8"/>
    <p:sldId id="261" r:id="rId9"/>
    <p:sldId id="262" r:id="rId10"/>
    <p:sldId id="263" r:id="rId11"/>
    <p:sldId id="2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28846A-046D-4B66-8D83-3F1C6AF8B2F5}" type="datetimeFigureOut">
              <a:rPr lang="en-US" smtClean="0"/>
              <a:t>4/7/2020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47F11A-156F-4EDF-8D39-3B41BC7FBB70}" type="slidenum">
              <a:rPr lang="en-US" smtClean="0"/>
              <a:t>‹#›</a:t>
            </a:fld>
            <a:endParaRPr lang="en-US"/>
          </a:p>
        </p:txBody>
      </p:sp>
    </p:spTree>
    <p:extLst>
      <p:ext uri="{BB962C8B-B14F-4D97-AF65-F5344CB8AC3E}">
        <p14:creationId xmlns:p14="http://schemas.microsoft.com/office/powerpoint/2010/main" val="3731635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0E23D65-F828-4CF8-BAF3-C5C355B1C790}" type="slidenum">
              <a:rPr lang="en-US" altLang="en-US" smtClean="0">
                <a:solidFill>
                  <a:srgbClr val="000000"/>
                </a:solidFill>
              </a:rPr>
              <a:pPr>
                <a:spcBef>
                  <a:spcPct val="0"/>
                </a:spcBef>
              </a:pPr>
              <a:t>2</a:t>
            </a:fld>
            <a:endParaRPr lang="en-US" altLang="en-US" smtClean="0">
              <a:solidFill>
                <a:srgbClr val="000000"/>
              </a:solidFill>
            </a:endParaRPr>
          </a:p>
        </p:txBody>
      </p:sp>
      <p:sp>
        <p:nvSpPr>
          <p:cNvPr id="1402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en-US" smtClean="0">
              <a:latin typeface="Calibri" panose="020F0502020204030204" pitchFamily="34" charset="0"/>
            </a:endParaRPr>
          </a:p>
        </p:txBody>
      </p:sp>
    </p:spTree>
    <p:extLst>
      <p:ext uri="{BB962C8B-B14F-4D97-AF65-F5344CB8AC3E}">
        <p14:creationId xmlns:p14="http://schemas.microsoft.com/office/powerpoint/2010/main" val="3253498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2A58D6E-E2C8-4691-A49F-A05809D05276}" type="slidenum">
              <a:rPr lang="en-US" altLang="en-US" smtClean="0">
                <a:solidFill>
                  <a:srgbClr val="000000"/>
                </a:solidFill>
              </a:rPr>
              <a:pPr>
                <a:spcBef>
                  <a:spcPct val="0"/>
                </a:spcBef>
              </a:pPr>
              <a:t>4</a:t>
            </a:fld>
            <a:endParaRPr lang="en-US" altLang="en-US" smtClean="0">
              <a:solidFill>
                <a:srgbClr val="000000"/>
              </a:solidFill>
            </a:endParaRPr>
          </a:p>
        </p:txBody>
      </p:sp>
      <p:sp>
        <p:nvSpPr>
          <p:cNvPr id="1382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altLang="en-US" smtClean="0">
              <a:latin typeface="Calibri" panose="020F0502020204030204" pitchFamily="34" charset="0"/>
            </a:endParaRPr>
          </a:p>
        </p:txBody>
      </p:sp>
    </p:spTree>
    <p:extLst>
      <p:ext uri="{BB962C8B-B14F-4D97-AF65-F5344CB8AC3E}">
        <p14:creationId xmlns:p14="http://schemas.microsoft.com/office/powerpoint/2010/main" val="395333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ABB4A33-16E9-458A-BACD-0D9C89679BDE}"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408304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ABB4A33-16E9-458A-BACD-0D9C89679BDE}"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154072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ABB4A33-16E9-458A-BACD-0D9C89679BDE}"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94837A-01E9-4562-AED7-7E2A37CFAEB1}"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68241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6ABB4A33-16E9-458A-BACD-0D9C89679BDE}"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325319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6ABB4A33-16E9-458A-BACD-0D9C89679BDE}"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94837A-01E9-4562-AED7-7E2A37CFAEB1}"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86437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6ABB4A33-16E9-458A-BACD-0D9C89679BDE}"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23721245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BB4A33-16E9-458A-BACD-0D9C89679BDE}"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14604750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BB4A33-16E9-458A-BACD-0D9C89679BDE}"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39257300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6" name="Footer Placeholder 5"/>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6A1BD0A2-A694-4C06-A874-13664B9561E0}" type="slidenum">
              <a:rPr lang="en-US" altLang="en-US"/>
              <a:pPr>
                <a:defRPr/>
              </a:pPr>
              <a:t>‹#›</a:t>
            </a:fld>
            <a:endParaRPr lang="en-US" altLang="en-US"/>
          </a:p>
        </p:txBody>
      </p:sp>
    </p:spTree>
    <p:extLst>
      <p:ext uri="{BB962C8B-B14F-4D97-AF65-F5344CB8AC3E}">
        <p14:creationId xmlns:p14="http://schemas.microsoft.com/office/powerpoint/2010/main" val="801052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BB4A33-16E9-458A-BACD-0D9C89679BDE}"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324988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ABB4A33-16E9-458A-BACD-0D9C89679BDE}"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3856176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ABB4A33-16E9-458A-BACD-0D9C89679BDE}"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1861385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BB4A33-16E9-458A-BACD-0D9C89679BDE}" type="datetimeFigureOut">
              <a:rPr lang="en-US" smtClean="0"/>
              <a:t>4/7/2020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1997695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ABB4A33-16E9-458A-BACD-0D9C89679BDE}" type="datetimeFigureOut">
              <a:rPr lang="en-US" smtClean="0"/>
              <a:t>4/7/2020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3966528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BB4A33-16E9-458A-BACD-0D9C89679BDE}" type="datetimeFigureOut">
              <a:rPr lang="en-US" smtClean="0"/>
              <a:t>4/7/2020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2911564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ABB4A33-16E9-458A-BACD-0D9C89679BDE}"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2572393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ABB4A33-16E9-458A-BACD-0D9C89679BDE}"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94837A-01E9-4562-AED7-7E2A37CFAEB1}" type="slidenum">
              <a:rPr lang="en-US" smtClean="0"/>
              <a:t>‹#›</a:t>
            </a:fld>
            <a:endParaRPr lang="en-US"/>
          </a:p>
        </p:txBody>
      </p:sp>
    </p:spTree>
    <p:extLst>
      <p:ext uri="{BB962C8B-B14F-4D97-AF65-F5344CB8AC3E}">
        <p14:creationId xmlns:p14="http://schemas.microsoft.com/office/powerpoint/2010/main" val="186064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ABB4A33-16E9-458A-BACD-0D9C89679BDE}" type="datetimeFigureOut">
              <a:rPr lang="en-US" smtClean="0"/>
              <a:t>4/7/2020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F94837A-01E9-4562-AED7-7E2A37CFAEB1}" type="slidenum">
              <a:rPr lang="en-US" smtClean="0"/>
              <a:t>‹#›</a:t>
            </a:fld>
            <a:endParaRPr lang="en-US"/>
          </a:p>
        </p:txBody>
      </p:sp>
    </p:spTree>
    <p:extLst>
      <p:ext uri="{BB962C8B-B14F-4D97-AF65-F5344CB8AC3E}">
        <p14:creationId xmlns:p14="http://schemas.microsoft.com/office/powerpoint/2010/main" val="39498651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3242" y="129585"/>
            <a:ext cx="9144000" cy="1542460"/>
          </a:xfrm>
        </p:spPr>
        <p:txBody>
          <a:bodyPr>
            <a:normAutofit fontScale="90000"/>
          </a:bodyPr>
          <a:lstStyle/>
          <a:p>
            <a:pPr algn="ctr"/>
            <a:r>
              <a:rPr lang="en-US" sz="4900" u="sng" dirty="0" smtClean="0">
                <a:latin typeface="Times New Roman" panose="02020603050405020304" pitchFamily="18" charset="0"/>
                <a:cs typeface="Times New Roman" panose="02020603050405020304" pitchFamily="18" charset="0"/>
              </a:rPr>
              <a:t>TIẾT 44-BÀI 21</a:t>
            </a:r>
            <a:br>
              <a:rPr lang="en-US" sz="4900" u="sng" dirty="0" smtClean="0">
                <a:latin typeface="Times New Roman" panose="02020603050405020304" pitchFamily="18" charset="0"/>
                <a:cs typeface="Times New Roman" panose="02020603050405020304" pitchFamily="18" charset="0"/>
              </a:rPr>
            </a:br>
            <a:r>
              <a:rPr lang="en-US" dirty="0" smtClean="0"/>
              <a:t> </a:t>
            </a:r>
            <a:r>
              <a:rPr lang="en-US" b="1" dirty="0" smtClean="0">
                <a:latin typeface="Times New Roman" panose="02020603050405020304" pitchFamily="18" charset="0"/>
                <a:cs typeface="Times New Roman" panose="02020603050405020304" pitchFamily="18" charset="0"/>
              </a:rPr>
              <a:t>ÔN TẬP CHƯƠNG IV</a:t>
            </a:r>
            <a:endParaRPr lang="en-US" b="1" dirty="0">
              <a:latin typeface="Times New Roman" panose="02020603050405020304" pitchFamily="18" charset="0"/>
              <a:cs typeface="Times New Roman" panose="02020603050405020304" pitchFamily="18" charset="0"/>
            </a:endParaRPr>
          </a:p>
        </p:txBody>
      </p:sp>
      <p:sp>
        <p:nvSpPr>
          <p:cNvPr id="4" name="Rectangle 3"/>
          <p:cNvSpPr/>
          <p:nvPr/>
        </p:nvSpPr>
        <p:spPr>
          <a:xfrm>
            <a:off x="402126" y="129585"/>
            <a:ext cx="2302233" cy="584775"/>
          </a:xfrm>
          <a:prstGeom prst="rect">
            <a:avLst/>
          </a:prstGeom>
        </p:spPr>
        <p:txBody>
          <a:bodyPr wrap="none">
            <a:spAutoFit/>
          </a:bodyPr>
          <a:lstStyle/>
          <a:p>
            <a:r>
              <a:rPr lang="en-US" sz="3200" b="1" u="sng" dirty="0">
                <a:latin typeface="Times New Roman" panose="02020603050405020304" pitchFamily="18" charset="0"/>
                <a:cs typeface="Times New Roman" panose="02020603050405020304" pitchFamily="18" charset="0"/>
              </a:rPr>
              <a:t>LỊCH </a:t>
            </a:r>
            <a:r>
              <a:rPr lang="en-US" sz="3200" b="1" u="sng" dirty="0" smtClean="0">
                <a:latin typeface="Times New Roman" panose="02020603050405020304" pitchFamily="18" charset="0"/>
                <a:cs typeface="Times New Roman" panose="02020603050405020304" pitchFamily="18" charset="0"/>
              </a:rPr>
              <a:t>SỬ 7 </a:t>
            </a:r>
            <a:endParaRPr lang="en-US" sz="3200" b="1" dirty="0"/>
          </a:p>
        </p:txBody>
      </p:sp>
    </p:spTree>
    <p:extLst>
      <p:ext uri="{BB962C8B-B14F-4D97-AF65-F5344CB8AC3E}">
        <p14:creationId xmlns:p14="http://schemas.microsoft.com/office/powerpoint/2010/main" val="707106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00436443"/>
              </p:ext>
            </p:extLst>
          </p:nvPr>
        </p:nvGraphicFramePr>
        <p:xfrm>
          <a:off x="286867" y="3239927"/>
          <a:ext cx="11828932" cy="3621903"/>
        </p:xfrm>
        <a:graphic>
          <a:graphicData uri="http://schemas.openxmlformats.org/drawingml/2006/table">
            <a:tbl>
              <a:tblPr/>
              <a:tblGrid>
                <a:gridCol w="1582274">
                  <a:extLst>
                    <a:ext uri="{9D8B030D-6E8A-4147-A177-3AD203B41FA5}">
                      <a16:colId xmlns:a16="http://schemas.microsoft.com/office/drawing/2014/main" xmlns="" val="2925968494"/>
                    </a:ext>
                  </a:extLst>
                </a:gridCol>
                <a:gridCol w="2339788">
                  <a:extLst>
                    <a:ext uri="{9D8B030D-6E8A-4147-A177-3AD203B41FA5}">
                      <a16:colId xmlns:a16="http://schemas.microsoft.com/office/drawing/2014/main" xmlns="" val="2837220286"/>
                    </a:ext>
                  </a:extLst>
                </a:gridCol>
                <a:gridCol w="3671047">
                  <a:extLst>
                    <a:ext uri="{9D8B030D-6E8A-4147-A177-3AD203B41FA5}">
                      <a16:colId xmlns:a16="http://schemas.microsoft.com/office/drawing/2014/main" xmlns="" val="1291391462"/>
                    </a:ext>
                  </a:extLst>
                </a:gridCol>
                <a:gridCol w="4235823">
                  <a:extLst>
                    <a:ext uri="{9D8B030D-6E8A-4147-A177-3AD203B41FA5}">
                      <a16:colId xmlns:a16="http://schemas.microsoft.com/office/drawing/2014/main" xmlns="" val="2424139137"/>
                    </a:ext>
                  </a:extLst>
                </a:gridCol>
              </a:tblGrid>
              <a:tr h="501013">
                <a:tc>
                  <a:txBody>
                    <a:bodyPr/>
                    <a:lstStyle/>
                    <a:p>
                      <a:pPr fontAlgn="t"/>
                      <a:endParaRPr lang="en-US" sz="2000" dirty="0">
                        <a:solidFill>
                          <a:schemeClr val="tx1"/>
                        </a:solidFill>
                        <a:effectLst/>
                        <a:latin typeface="Times New Roman" panose="02020603050405020304" pitchFamily="18" charset="0"/>
                        <a:cs typeface="Times New Roman" panose="02020603050405020304" pitchFamily="18" charset="0"/>
                      </a:endParaRP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1">
                        <a:lumMod val="20000"/>
                        <a:lumOff val="80000"/>
                      </a:schemeClr>
                    </a:solidFill>
                  </a:tcPr>
                </a:tc>
                <a:tc>
                  <a:txBody>
                    <a:bodyPr/>
                    <a:lstStyle/>
                    <a:p>
                      <a:pPr algn="ctr" fontAlgn="t"/>
                      <a:r>
                        <a:rPr lang="en-US" sz="2000" b="1" dirty="0" err="1">
                          <a:solidFill>
                            <a:schemeClr val="tx1"/>
                          </a:solidFill>
                          <a:effectLst/>
                          <a:latin typeface="Times New Roman" panose="02020603050405020304" pitchFamily="18" charset="0"/>
                          <a:cs typeface="Times New Roman" panose="02020603050405020304" pitchFamily="18" charset="0"/>
                        </a:rPr>
                        <a:t>Thời</a:t>
                      </a:r>
                      <a:r>
                        <a:rPr lang="en-US" sz="2000" b="1" dirty="0">
                          <a:solidFill>
                            <a:schemeClr val="tx1"/>
                          </a:solidFill>
                          <a:effectLst/>
                          <a:latin typeface="Times New Roman" panose="02020603050405020304" pitchFamily="18" charset="0"/>
                          <a:cs typeface="Times New Roman" panose="02020603050405020304" pitchFamily="18" charset="0"/>
                        </a:rPr>
                        <a:t> </a:t>
                      </a:r>
                      <a:r>
                        <a:rPr lang="en-US" sz="2000" b="1" dirty="0" err="1">
                          <a:solidFill>
                            <a:schemeClr val="tx1"/>
                          </a:solidFill>
                          <a:effectLst/>
                          <a:latin typeface="Times New Roman" panose="02020603050405020304" pitchFamily="18" charset="0"/>
                          <a:cs typeface="Times New Roman" panose="02020603050405020304" pitchFamily="18" charset="0"/>
                        </a:rPr>
                        <a:t>Lý</a:t>
                      </a:r>
                      <a:r>
                        <a:rPr lang="en-US" sz="2000" b="1" dirty="0">
                          <a:solidFill>
                            <a:schemeClr val="tx1"/>
                          </a:solidFill>
                          <a:effectLst/>
                          <a:latin typeface="Times New Roman" panose="02020603050405020304" pitchFamily="18" charset="0"/>
                          <a:cs typeface="Times New Roman" panose="02020603050405020304" pitchFamily="18" charset="0"/>
                        </a:rPr>
                        <a:t> </a:t>
                      </a:r>
                      <a:endParaRPr lang="en-US" sz="2000" b="1" dirty="0" smtClean="0">
                        <a:solidFill>
                          <a:schemeClr val="tx1"/>
                        </a:solidFill>
                        <a:effectLst/>
                        <a:latin typeface="Times New Roman" panose="02020603050405020304" pitchFamily="18" charset="0"/>
                        <a:cs typeface="Times New Roman" panose="02020603050405020304" pitchFamily="18" charset="0"/>
                      </a:endParaRPr>
                    </a:p>
                    <a:p>
                      <a:pPr algn="ctr" fontAlgn="t"/>
                      <a:r>
                        <a:rPr lang="en-US" sz="2000" b="1" dirty="0" smtClean="0">
                          <a:solidFill>
                            <a:schemeClr val="tx1"/>
                          </a:solidFill>
                          <a:effectLst/>
                          <a:latin typeface="Times New Roman" panose="02020603050405020304" pitchFamily="18" charset="0"/>
                          <a:cs typeface="Times New Roman" panose="02020603050405020304" pitchFamily="18" charset="0"/>
                        </a:rPr>
                        <a:t>(</a:t>
                      </a:r>
                      <a:r>
                        <a:rPr lang="en-US" sz="2000" b="1" dirty="0">
                          <a:solidFill>
                            <a:schemeClr val="tx1"/>
                          </a:solidFill>
                          <a:effectLst/>
                          <a:latin typeface="Times New Roman" panose="02020603050405020304" pitchFamily="18" charset="0"/>
                          <a:cs typeface="Times New Roman" panose="02020603050405020304" pitchFamily="18" charset="0"/>
                        </a:rPr>
                        <a:t>1009- 1225)</a:t>
                      </a: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2">
                        <a:lumMod val="90000"/>
                      </a:schemeClr>
                    </a:solidFill>
                  </a:tcPr>
                </a:tc>
                <a:tc>
                  <a:txBody>
                    <a:bodyPr/>
                    <a:lstStyle/>
                    <a:p>
                      <a:pPr algn="ctr" fontAlgn="t"/>
                      <a:r>
                        <a:rPr lang="en-US" sz="2000" b="1" dirty="0" err="1">
                          <a:solidFill>
                            <a:schemeClr val="tx1"/>
                          </a:solidFill>
                          <a:effectLst/>
                          <a:latin typeface="Times New Roman" panose="02020603050405020304" pitchFamily="18" charset="0"/>
                          <a:cs typeface="Times New Roman" panose="02020603050405020304" pitchFamily="18" charset="0"/>
                        </a:rPr>
                        <a:t>Thời</a:t>
                      </a:r>
                      <a:r>
                        <a:rPr lang="en-US" sz="2000" b="1" dirty="0">
                          <a:solidFill>
                            <a:schemeClr val="tx1"/>
                          </a:solidFill>
                          <a:effectLst/>
                          <a:latin typeface="Times New Roman" panose="02020603050405020304" pitchFamily="18" charset="0"/>
                          <a:cs typeface="Times New Roman" panose="02020603050405020304" pitchFamily="18" charset="0"/>
                        </a:rPr>
                        <a:t> </a:t>
                      </a:r>
                      <a:r>
                        <a:rPr lang="en-US" sz="2000" b="1" dirty="0" err="1">
                          <a:solidFill>
                            <a:schemeClr val="tx1"/>
                          </a:solidFill>
                          <a:effectLst/>
                          <a:latin typeface="Times New Roman" panose="02020603050405020304" pitchFamily="18" charset="0"/>
                          <a:cs typeface="Times New Roman" panose="02020603050405020304" pitchFamily="18" charset="0"/>
                        </a:rPr>
                        <a:t>Trần</a:t>
                      </a:r>
                      <a:r>
                        <a:rPr lang="en-US" sz="2000" b="1" dirty="0">
                          <a:solidFill>
                            <a:schemeClr val="tx1"/>
                          </a:solidFill>
                          <a:effectLst/>
                          <a:latin typeface="Times New Roman" panose="02020603050405020304" pitchFamily="18" charset="0"/>
                          <a:cs typeface="Times New Roman" panose="02020603050405020304" pitchFamily="18" charset="0"/>
                        </a:rPr>
                        <a:t> (1226 – 1400)</a:t>
                      </a: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1">
                        <a:lumMod val="20000"/>
                        <a:lumOff val="80000"/>
                      </a:schemeClr>
                    </a:solidFill>
                  </a:tcPr>
                </a:tc>
                <a:tc>
                  <a:txBody>
                    <a:bodyPr/>
                    <a:lstStyle/>
                    <a:p>
                      <a:pPr algn="ctr" fontAlgn="t"/>
                      <a:r>
                        <a:rPr lang="vi-VN" sz="2000" b="1" dirty="0">
                          <a:solidFill>
                            <a:schemeClr val="tx1"/>
                          </a:solidFill>
                          <a:effectLst/>
                          <a:latin typeface="Times New Roman" panose="02020603050405020304" pitchFamily="18" charset="0"/>
                          <a:cs typeface="Times New Roman" panose="02020603050405020304" pitchFamily="18" charset="0"/>
                        </a:rPr>
                        <a:t>Thời Lê sơ (1428 – 1527)</a:t>
                      </a: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95477207"/>
                  </a:ext>
                </a:extLst>
              </a:tr>
              <a:tr h="1769202">
                <a:tc>
                  <a:txBody>
                    <a:bodyPr/>
                    <a:lstStyle/>
                    <a:p>
                      <a:pPr fontAlgn="t"/>
                      <a:r>
                        <a:rPr lang="en-US" sz="2000" dirty="0" err="1">
                          <a:effectLst/>
                          <a:latin typeface="Times New Roman" panose="02020603050405020304" pitchFamily="18" charset="0"/>
                          <a:cs typeface="Times New Roman" panose="02020603050405020304" pitchFamily="18" charset="0"/>
                        </a:rPr>
                        <a:t>Các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tác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phẩm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văn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học</a:t>
                      </a:r>
                      <a:endParaRPr lang="en-US" sz="2000" dirty="0">
                        <a:effectLst/>
                        <a:latin typeface="Times New Roman" panose="02020603050405020304" pitchFamily="18" charset="0"/>
                        <a:cs typeface="Times New Roman" panose="02020603050405020304" pitchFamily="18" charset="0"/>
                      </a:endParaRP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1">
                        <a:lumMod val="20000"/>
                        <a:lumOff val="80000"/>
                      </a:schemeClr>
                    </a:solidFill>
                  </a:tcPr>
                </a:tc>
                <a:tc>
                  <a:txBody>
                    <a:bodyPr/>
                    <a:lstStyle/>
                    <a:p>
                      <a:pPr fontAlgn="t"/>
                      <a:r>
                        <a:rPr lang="vi-VN" sz="2000" dirty="0">
                          <a:effectLst/>
                          <a:latin typeface="Times New Roman" panose="02020603050405020304" pitchFamily="18" charset="0"/>
                          <a:cs typeface="Times New Roman" panose="02020603050405020304" pitchFamily="18" charset="0"/>
                        </a:rPr>
                        <a:t>Nam quốc sơn hà (Lý Thường Kiệt)</a:t>
                      </a: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2">
                        <a:lumMod val="90000"/>
                      </a:schemeClr>
                    </a:solidFill>
                  </a:tcPr>
                </a:tc>
                <a:tc>
                  <a:txBody>
                    <a:bodyPr/>
                    <a:lstStyle/>
                    <a:p>
                      <a:pPr algn="just" fontAlgn="t"/>
                      <a:r>
                        <a:rPr lang="vi-VN" sz="2000" dirty="0">
                          <a:solidFill>
                            <a:srgbClr val="000000"/>
                          </a:solidFill>
                          <a:effectLst/>
                          <a:latin typeface="Times New Roman" panose="02020603050405020304" pitchFamily="18" charset="0"/>
                          <a:cs typeface="Times New Roman" panose="02020603050405020304" pitchFamily="18" charset="0"/>
                        </a:rPr>
                        <a:t>- Hịch tướng sĩ (Trần Quốc Tuấn)</a:t>
                      </a:r>
                    </a:p>
                    <a:p>
                      <a:pPr algn="just" fontAlgn="t"/>
                      <a:r>
                        <a:rPr lang="vi-VN" sz="2000" dirty="0">
                          <a:solidFill>
                            <a:srgbClr val="000000"/>
                          </a:solidFill>
                          <a:effectLst/>
                          <a:latin typeface="Times New Roman" panose="02020603050405020304" pitchFamily="18" charset="0"/>
                          <a:cs typeface="Times New Roman" panose="02020603050405020304" pitchFamily="18" charset="0"/>
                        </a:rPr>
                        <a:t>- Phò giá về kinh (Trần Quang Khải)</a:t>
                      </a:r>
                    </a:p>
                    <a:p>
                      <a:pPr algn="just" fontAlgn="t"/>
                      <a:r>
                        <a:rPr lang="vi-VN" sz="2000" dirty="0">
                          <a:solidFill>
                            <a:srgbClr val="000000"/>
                          </a:solidFill>
                          <a:effectLst/>
                          <a:latin typeface="Times New Roman" panose="02020603050405020304" pitchFamily="18" charset="0"/>
                          <a:cs typeface="Times New Roman" panose="02020603050405020304" pitchFamily="18" charset="0"/>
                        </a:rPr>
                        <a:t>- Phú sông Bạch Đằng (Trương Hán Siêu)</a:t>
                      </a: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1">
                        <a:lumMod val="20000"/>
                        <a:lumOff val="80000"/>
                      </a:schemeClr>
                    </a:solidFill>
                  </a:tcPr>
                </a:tc>
                <a:tc>
                  <a:txBody>
                    <a:bodyPr/>
                    <a:lstStyle/>
                    <a:p>
                      <a:pPr algn="just" fontAlgn="t"/>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Bình</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Ngô</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đại</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cáo</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Nguyễn</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Trãi</a:t>
                      </a:r>
                      <a:r>
                        <a:rPr lang="en-US" sz="2000" dirty="0">
                          <a:solidFill>
                            <a:srgbClr val="000000"/>
                          </a:solidFill>
                          <a:effectLst/>
                          <a:latin typeface="Times New Roman" panose="02020603050405020304" pitchFamily="18" charset="0"/>
                          <a:cs typeface="Times New Roman" panose="02020603050405020304" pitchFamily="18" charset="0"/>
                        </a:rPr>
                        <a:t>).</a:t>
                      </a:r>
                    </a:p>
                    <a:p>
                      <a:pPr algn="just" fontAlgn="t"/>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Quốc</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âm</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từ</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mệnh</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tập</a:t>
                      </a:r>
                      <a:r>
                        <a:rPr lang="en-US" sz="2000" dirty="0">
                          <a:solidFill>
                            <a:srgbClr val="000000"/>
                          </a:solidFill>
                          <a:effectLst/>
                          <a:latin typeface="Times New Roman" panose="02020603050405020304" pitchFamily="18" charset="0"/>
                          <a:cs typeface="Times New Roman" panose="02020603050405020304" pitchFamily="18" charset="0"/>
                        </a:rPr>
                        <a:t>.</a:t>
                      </a:r>
                    </a:p>
                    <a:p>
                      <a:pPr algn="just" fontAlgn="t"/>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Bình</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uyển</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cửu</a:t>
                      </a:r>
                      <a:r>
                        <a:rPr lang="en-US" sz="2000" dirty="0">
                          <a:solidFill>
                            <a:srgbClr val="000000"/>
                          </a:solidFill>
                          <a:effectLst/>
                          <a:latin typeface="Times New Roman" panose="02020603050405020304" pitchFamily="18" charset="0"/>
                          <a:cs typeface="Times New Roman" panose="02020603050405020304" pitchFamily="18" charset="0"/>
                        </a:rPr>
                        <a:t> ca.</a:t>
                      </a:r>
                    </a:p>
                    <a:p>
                      <a:pPr algn="just" fontAlgn="t"/>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Hồng</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Đức</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quốc</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âm</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thi</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tập</a:t>
                      </a:r>
                      <a:r>
                        <a:rPr lang="en-US" sz="2000" dirty="0">
                          <a:solidFill>
                            <a:srgbClr val="000000"/>
                          </a:solidFill>
                          <a:effectLst/>
                          <a:latin typeface="Times New Roman" panose="02020603050405020304" pitchFamily="18" charset="0"/>
                          <a:cs typeface="Times New Roman" panose="02020603050405020304" pitchFamily="18" charset="0"/>
                        </a:rPr>
                        <a:t>.</a:t>
                      </a: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2377020699"/>
                  </a:ext>
                </a:extLst>
              </a:tr>
              <a:tr h="1154409">
                <a:tc>
                  <a:txBody>
                    <a:bodyPr/>
                    <a:lstStyle/>
                    <a:p>
                      <a:pPr fontAlgn="t"/>
                      <a:r>
                        <a:rPr lang="en-US" sz="2000" dirty="0" err="1">
                          <a:effectLst/>
                          <a:latin typeface="Times New Roman" panose="02020603050405020304" pitchFamily="18" charset="0"/>
                          <a:cs typeface="Times New Roman" panose="02020603050405020304" pitchFamily="18" charset="0"/>
                        </a:rPr>
                        <a:t>Các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tác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phẩm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sử</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học</a:t>
                      </a:r>
                      <a:endParaRPr lang="en-US" sz="2000" dirty="0">
                        <a:effectLst/>
                        <a:latin typeface="Times New Roman" panose="02020603050405020304" pitchFamily="18" charset="0"/>
                        <a:cs typeface="Times New Roman" panose="02020603050405020304" pitchFamily="18" charset="0"/>
                      </a:endParaRP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1">
                        <a:lumMod val="20000"/>
                        <a:lumOff val="80000"/>
                      </a:schemeClr>
                    </a:solidFill>
                  </a:tcPr>
                </a:tc>
                <a:tc>
                  <a:txBody>
                    <a:bodyPr/>
                    <a:lstStyle/>
                    <a:p>
                      <a:pPr fontAlgn="t"/>
                      <a:r>
                        <a:rPr lang="vi-VN" sz="2000" dirty="0">
                          <a:effectLst/>
                          <a:latin typeface="Times New Roman" panose="02020603050405020304" pitchFamily="18" charset="0"/>
                          <a:cs typeface="Times New Roman" panose="02020603050405020304" pitchFamily="18" charset="0"/>
                        </a:rPr>
                        <a:t>Đại Việt sử kí toàn thư</a:t>
                      </a: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2">
                        <a:lumMod val="90000"/>
                      </a:schemeClr>
                    </a:solidFill>
                  </a:tcPr>
                </a:tc>
                <a:tc>
                  <a:txBody>
                    <a:bodyPr/>
                    <a:lstStyle/>
                    <a:p>
                      <a:pPr fontAlgn="t"/>
                      <a:r>
                        <a:rPr lang="vi-VN" sz="2000" dirty="0">
                          <a:effectLst/>
                          <a:latin typeface="Times New Roman" panose="02020603050405020304" pitchFamily="18" charset="0"/>
                          <a:cs typeface="Times New Roman" panose="02020603050405020304" pitchFamily="18" charset="0"/>
                        </a:rPr>
                        <a:t>Đại Việt sử kí (Lê Văn Hưu)</a:t>
                      </a: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1">
                        <a:lumMod val="20000"/>
                        <a:lumOff val="80000"/>
                      </a:schemeClr>
                    </a:solidFill>
                  </a:tcPr>
                </a:tc>
                <a:tc>
                  <a:txBody>
                    <a:bodyPr/>
                    <a:lstStyle/>
                    <a:p>
                      <a:pPr algn="just" fontAlgn="t"/>
                      <a:r>
                        <a:rPr lang="vi-VN" sz="2000" dirty="0">
                          <a:solidFill>
                            <a:srgbClr val="000000"/>
                          </a:solidFill>
                          <a:effectLst/>
                          <a:latin typeface="Times New Roman" panose="02020603050405020304" pitchFamily="18" charset="0"/>
                          <a:cs typeface="Times New Roman" panose="02020603050405020304" pitchFamily="18" charset="0"/>
                        </a:rPr>
                        <a:t>- Đại Việt sử kí toàn thư.</a:t>
                      </a:r>
                    </a:p>
                    <a:p>
                      <a:pPr algn="just" fontAlgn="t"/>
                      <a:r>
                        <a:rPr lang="vi-VN" sz="2000" dirty="0">
                          <a:solidFill>
                            <a:srgbClr val="000000"/>
                          </a:solidFill>
                          <a:effectLst/>
                          <a:latin typeface="Times New Roman" panose="02020603050405020304" pitchFamily="18" charset="0"/>
                          <a:cs typeface="Times New Roman" panose="02020603050405020304" pitchFamily="18" charset="0"/>
                        </a:rPr>
                        <a:t>- Lam Sơn thực lục.</a:t>
                      </a:r>
                    </a:p>
                    <a:p>
                      <a:pPr algn="just" fontAlgn="t"/>
                      <a:r>
                        <a:rPr lang="vi-VN" sz="2000" dirty="0">
                          <a:solidFill>
                            <a:srgbClr val="000000"/>
                          </a:solidFill>
                          <a:effectLst/>
                          <a:latin typeface="Times New Roman" panose="02020603050405020304" pitchFamily="18" charset="0"/>
                          <a:cs typeface="Times New Roman" panose="02020603050405020304" pitchFamily="18" charset="0"/>
                        </a:rPr>
                        <a:t>- Việt giám thông khảo tổng lục.</a:t>
                      </a:r>
                    </a:p>
                  </a:txBody>
                  <a:tcPr marL="44346" marR="44346" marT="44346" marB="4434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781547986"/>
                  </a:ext>
                </a:extLst>
              </a:tr>
            </a:tbl>
          </a:graphicData>
        </a:graphic>
      </p:graphicFrame>
      <p:sp>
        <p:nvSpPr>
          <p:cNvPr id="5" name="Rectangle 1"/>
          <p:cNvSpPr>
            <a:spLocks noChangeArrowheads="1"/>
          </p:cNvSpPr>
          <p:nvPr/>
        </p:nvSpPr>
        <p:spPr bwMode="auto">
          <a:xfrm>
            <a:off x="2065469" y="1950319"/>
            <a:ext cx="9608819" cy="1231106"/>
          </a:xfrm>
          <a:prstGeom prst="rect">
            <a:avLst/>
          </a:prstGeom>
          <a:solidFill>
            <a:srgbClr val="FFC000"/>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err="1" smtClean="0">
                <a:ln>
                  <a:noFill/>
                </a:ln>
                <a:solidFill>
                  <a:srgbClr val="008000"/>
                </a:solidFill>
                <a:effectLst/>
                <a:latin typeface="Times New Roman" panose="02020603050405020304" pitchFamily="18" charset="0"/>
                <a:cs typeface="Times New Roman" panose="02020603050405020304" pitchFamily="18" charset="0"/>
              </a:rPr>
              <a:t>Bài</a:t>
            </a:r>
            <a:r>
              <a:rPr kumimoji="0" lang="en-US" altLang="en-US" sz="2800" b="1" i="0" u="none" strike="noStrike" cap="none" normalizeH="0" baseline="0" dirty="0" smtClean="0">
                <a:ln>
                  <a:noFill/>
                </a:ln>
                <a:solidFill>
                  <a:srgbClr val="008000"/>
                </a:solidFill>
                <a:effectLst/>
                <a:latin typeface="Times New Roman" panose="02020603050405020304" pitchFamily="18" charset="0"/>
                <a:cs typeface="Times New Roman" panose="02020603050405020304" pitchFamily="18" charset="0"/>
              </a:rPr>
              <a:t> 1 (</a:t>
            </a:r>
            <a:r>
              <a:rPr kumimoji="0" lang="en-US" altLang="en-US" sz="2800" b="1" i="0" u="none" strike="noStrike" cap="none" normalizeH="0" baseline="0" dirty="0" err="1" smtClean="0">
                <a:ln>
                  <a:noFill/>
                </a:ln>
                <a:solidFill>
                  <a:srgbClr val="008000"/>
                </a:solidFill>
                <a:effectLst/>
                <a:latin typeface="Times New Roman" panose="02020603050405020304" pitchFamily="18" charset="0"/>
                <a:cs typeface="Times New Roman" panose="02020603050405020304" pitchFamily="18" charset="0"/>
              </a:rPr>
              <a:t>trang</a:t>
            </a:r>
            <a:r>
              <a:rPr kumimoji="0" lang="en-US" altLang="en-US" sz="2800" b="1" i="0" u="none" strike="noStrike" cap="none" normalizeH="0" baseline="0" dirty="0" smtClean="0">
                <a:ln>
                  <a:noFill/>
                </a:ln>
                <a:solidFill>
                  <a:srgbClr val="008000"/>
                </a:solidFill>
                <a:effectLst/>
                <a:latin typeface="Times New Roman" panose="02020603050405020304" pitchFamily="18" charset="0"/>
                <a:cs typeface="Times New Roman" panose="02020603050405020304" pitchFamily="18" charset="0"/>
              </a:rPr>
              <a:t> 104 </a:t>
            </a:r>
            <a:r>
              <a:rPr kumimoji="0" lang="en-US" altLang="en-US" sz="2800" b="1" i="0" u="none" strike="noStrike" cap="none" normalizeH="0" baseline="0" dirty="0" err="1" smtClean="0">
                <a:ln>
                  <a:noFill/>
                </a:ln>
                <a:solidFill>
                  <a:srgbClr val="008000"/>
                </a:solidFill>
                <a:effectLst/>
                <a:latin typeface="Times New Roman" panose="02020603050405020304" pitchFamily="18" charset="0"/>
                <a:cs typeface="Times New Roman" panose="02020603050405020304" pitchFamily="18" charset="0"/>
              </a:rPr>
              <a:t>sgk</a:t>
            </a:r>
            <a:r>
              <a:rPr kumimoji="0" lang="en-US" altLang="en-US" sz="2800" b="1" i="0" u="none" strike="noStrike" cap="none" normalizeH="0" baseline="0" dirty="0" smtClean="0">
                <a:ln>
                  <a:noFill/>
                </a:ln>
                <a:solidFill>
                  <a:srgbClr val="008000"/>
                </a:solidFill>
                <a:effectLst/>
                <a:latin typeface="Times New Roman" panose="02020603050405020304" pitchFamily="18" charset="0"/>
                <a:cs typeface="Times New Roman" panose="02020603050405020304" pitchFamily="18" charset="0"/>
              </a:rPr>
              <a:t> </a:t>
            </a:r>
            <a:r>
              <a:rPr kumimoji="0" lang="en-US" altLang="en-US" sz="2800" b="1" i="0" u="none" strike="noStrike" cap="none" normalizeH="0" baseline="0" dirty="0" err="1" smtClean="0">
                <a:ln>
                  <a:noFill/>
                </a:ln>
                <a:solidFill>
                  <a:srgbClr val="008000"/>
                </a:solidFill>
                <a:effectLst/>
                <a:latin typeface="Times New Roman" panose="02020603050405020304" pitchFamily="18" charset="0"/>
                <a:cs typeface="Times New Roman" panose="02020603050405020304" pitchFamily="18" charset="0"/>
              </a:rPr>
              <a:t>Lịch</a:t>
            </a:r>
            <a:r>
              <a:rPr kumimoji="0" lang="en-US" altLang="en-US" sz="2800" b="1" i="0" u="none" strike="noStrike" cap="none" normalizeH="0" baseline="0" dirty="0" smtClean="0">
                <a:ln>
                  <a:noFill/>
                </a:ln>
                <a:solidFill>
                  <a:srgbClr val="008000"/>
                </a:solidFill>
                <a:effectLst/>
                <a:latin typeface="Times New Roman" panose="02020603050405020304" pitchFamily="18" charset="0"/>
                <a:cs typeface="Times New Roman" panose="02020603050405020304" pitchFamily="18" charset="0"/>
              </a:rPr>
              <a:t> </a:t>
            </a:r>
            <a:r>
              <a:rPr kumimoji="0" lang="en-US" altLang="en-US" sz="2800" b="1" i="0" u="none" strike="noStrike" cap="none" normalizeH="0" baseline="0" dirty="0" err="1" smtClean="0">
                <a:ln>
                  <a:noFill/>
                </a:ln>
                <a:solidFill>
                  <a:srgbClr val="008000"/>
                </a:solidFill>
                <a:effectLst/>
                <a:latin typeface="Times New Roman" panose="02020603050405020304" pitchFamily="18" charset="0"/>
                <a:cs typeface="Times New Roman" panose="02020603050405020304" pitchFamily="18" charset="0"/>
              </a:rPr>
              <a:t>sử</a:t>
            </a:r>
            <a:r>
              <a:rPr kumimoji="0" lang="en-US" altLang="en-US" sz="2800" b="1" i="0" u="none" strike="noStrike" cap="none" normalizeH="0" baseline="0" dirty="0" smtClean="0">
                <a:ln>
                  <a:noFill/>
                </a:ln>
                <a:solidFill>
                  <a:srgbClr val="008000"/>
                </a:solidFill>
                <a:effectLst/>
                <a:latin typeface="Times New Roman" panose="02020603050405020304" pitchFamily="18" charset="0"/>
                <a:cs typeface="Times New Roman" panose="02020603050405020304" pitchFamily="18" charset="0"/>
              </a:rPr>
              <a:t> 7):</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Lập</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bảng</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thống</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kê</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các</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tác</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phẩm</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văn</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sử</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nổi</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tiếng</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thời</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Lý</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Trần</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và</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Lê</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cs typeface="Times New Roman" panose="02020603050405020304" pitchFamily="18" charset="0"/>
              </a:rPr>
              <a:t>sơ</a:t>
            </a:r>
            <a:r>
              <a:rPr kumimoji="0" lang="en-US" altLang="en-US" sz="2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 name="Rectangle 5"/>
          <p:cNvSpPr/>
          <p:nvPr/>
        </p:nvSpPr>
        <p:spPr>
          <a:xfrm>
            <a:off x="2065469" y="0"/>
            <a:ext cx="7523178" cy="892552"/>
          </a:xfrm>
          <a:prstGeom prst="rect">
            <a:avLst/>
          </a:prstGeom>
          <a:solidFill>
            <a:srgbClr val="C00000"/>
          </a:solidFill>
        </p:spPr>
        <p:txBody>
          <a:bodyPr wrap="square">
            <a:spAutoFit/>
          </a:bodyPr>
          <a:lstStyle/>
          <a:p>
            <a:pPr algn="ctr"/>
            <a:r>
              <a:rPr lang="en-US" sz="3200" b="1" i="0" dirty="0" smtClean="0">
                <a:solidFill>
                  <a:schemeClr val="bg1"/>
                </a:solidFill>
                <a:effectLst/>
                <a:latin typeface="Open Sans"/>
              </a:rPr>
              <a:t>TIẾP NỐI</a:t>
            </a:r>
          </a:p>
          <a:p>
            <a:pPr marL="342900" indent="-342900">
              <a:buFontTx/>
              <a:buChar char="-"/>
            </a:pPr>
            <a:endParaRPr lang="en-US" sz="2000" dirty="0"/>
          </a:p>
        </p:txBody>
      </p:sp>
      <p:sp>
        <p:nvSpPr>
          <p:cNvPr id="7" name="Rectangle 6"/>
          <p:cNvSpPr/>
          <p:nvPr/>
        </p:nvSpPr>
        <p:spPr>
          <a:xfrm>
            <a:off x="2065469" y="910409"/>
            <a:ext cx="8610600" cy="954107"/>
          </a:xfrm>
          <a:prstGeom prst="rect">
            <a:avLst/>
          </a:prstGeom>
          <a:solidFill>
            <a:srgbClr val="00B050"/>
          </a:solidFill>
        </p:spPr>
        <p:txBody>
          <a:bodyPr wrap="square">
            <a:spAutoFit/>
          </a:bodyPr>
          <a:lstStyle/>
          <a:p>
            <a:pPr marL="342900" indent="-342900">
              <a:buFontTx/>
              <a:buChar char="-"/>
            </a:pPr>
            <a:r>
              <a:rPr lang="en-US" sz="2800" dirty="0">
                <a:solidFill>
                  <a:srgbClr val="000000"/>
                </a:solidFill>
                <a:latin typeface="Open Sans"/>
              </a:rPr>
              <a:t>NẮM VỮNG KIẾN THỨC CHƯƠNG IV </a:t>
            </a:r>
          </a:p>
          <a:p>
            <a:pPr marL="342900" indent="-342900">
              <a:buFontTx/>
              <a:buChar char="-"/>
            </a:pPr>
            <a:r>
              <a:rPr lang="en-US" sz="2800" dirty="0" smtClean="0">
                <a:solidFill>
                  <a:srgbClr val="000000"/>
                </a:solidFill>
                <a:latin typeface="Open Sans"/>
              </a:rPr>
              <a:t>LÀM BÀI TẬP Ở NHÀ </a:t>
            </a:r>
            <a:endParaRPr lang="en-US" sz="2800" dirty="0">
              <a:solidFill>
                <a:srgbClr val="000000"/>
              </a:solidFill>
              <a:latin typeface="Open Sans"/>
            </a:endParaRPr>
          </a:p>
        </p:txBody>
      </p:sp>
    </p:spTree>
    <p:extLst>
      <p:ext uri="{BB962C8B-B14F-4D97-AF65-F5344CB8AC3E}">
        <p14:creationId xmlns:p14="http://schemas.microsoft.com/office/powerpoint/2010/main" val="2493047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5211" y="1999147"/>
            <a:ext cx="11092671" cy="1754326"/>
          </a:xfrm>
          <a:prstGeom prst="rect">
            <a:avLst/>
          </a:prstGeom>
          <a:solidFill>
            <a:schemeClr val="accent6">
              <a:lumMod val="60000"/>
              <a:lumOff val="40000"/>
            </a:schemeClr>
          </a:solidFill>
        </p:spPr>
        <p:txBody>
          <a:bodyPr wrap="square" lIns="91440" tIns="45720" rIns="91440" bIns="45720">
            <a:spAutoFit/>
          </a:bodyPr>
          <a:lstStyle/>
          <a:p>
            <a:pPr algn="ctr"/>
            <a:r>
              <a:rPr lang="en-US" sz="5400" dirty="0" smtClean="0">
                <a:solidFill>
                  <a:srgbClr val="FF0000"/>
                </a:solidFill>
                <a:latin typeface="Times New Roman" panose="02020603050405020304" pitchFamily="18" charset="0"/>
                <a:cs typeface="Times New Roman" panose="02020603050405020304" pitchFamily="18" charset="0"/>
              </a:rPr>
              <a:t>CHÚC CÁC CON BÌNH AN, CHĂM NGOAN, HỌC TỐT!</a:t>
            </a:r>
            <a:endParaRPr lang="en-US" sz="5400" b="0" cap="none" spc="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9442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139266" name="Group 2"/>
          <p:cNvGrpSpPr>
            <a:grpSpLocks/>
          </p:cNvGrpSpPr>
          <p:nvPr/>
        </p:nvGrpSpPr>
        <p:grpSpPr bwMode="auto">
          <a:xfrm>
            <a:off x="1524000" y="836614"/>
            <a:ext cx="5041900" cy="6021387"/>
            <a:chOff x="112" y="527"/>
            <a:chExt cx="3176" cy="3793"/>
          </a:xfrm>
        </p:grpSpPr>
        <p:sp>
          <p:nvSpPr>
            <p:cNvPr id="139283" name="Text Box 3"/>
            <p:cNvSpPr txBox="1">
              <a:spLocks noChangeArrowheads="1"/>
            </p:cNvSpPr>
            <p:nvPr/>
          </p:nvSpPr>
          <p:spPr bwMode="auto">
            <a:xfrm>
              <a:off x="930" y="572"/>
              <a:ext cx="1678" cy="313"/>
            </a:xfrm>
            <a:prstGeom prst="rect">
              <a:avLst/>
            </a:prstGeom>
            <a:solidFill>
              <a:srgbClr val="FF3300"/>
            </a:solidFill>
            <a:ln w="9525">
              <a:solidFill>
                <a:schemeClr val="tx1"/>
              </a:solidFill>
              <a:miter lim="800000"/>
              <a:headEnd/>
              <a:tailEnd/>
            </a:ln>
          </p:spPr>
          <p:txBody>
            <a:bodyPr t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solidFill>
                    <a:srgbClr val="FFFFFF"/>
                  </a:solidFill>
                  <a:latin typeface=".VnTime" panose="020B7200000000000000" pitchFamily="34" charset="0"/>
                </a:rPr>
                <a:t>Vua</a:t>
              </a:r>
            </a:p>
            <a:p>
              <a:pPr algn="ctr" eaLnBrk="1" hangingPunct="1">
                <a:spcBef>
                  <a:spcPct val="0"/>
                </a:spcBef>
                <a:buFontTx/>
                <a:buNone/>
              </a:pPr>
              <a:r>
                <a:rPr lang="en-US" altLang="en-US" sz="1400" b="1">
                  <a:solidFill>
                    <a:srgbClr val="FFFFFF"/>
                  </a:solidFill>
                  <a:latin typeface=".VnTime" panose="020B7200000000000000" pitchFamily="34" charset="0"/>
                </a:rPr>
                <a:t>(Th¸i </a:t>
              </a:r>
              <a:r>
                <a:rPr lang="en-US" altLang="en-US" sz="1400" b="1">
                  <a:solidFill>
                    <a:srgbClr val="FFFFFF"/>
                  </a:solidFill>
                  <a:latin typeface="Times New Roman" panose="02020603050405020304" pitchFamily="18" charset="0"/>
                  <a:cs typeface="Times New Roman" panose="02020603050405020304" pitchFamily="18" charset="0"/>
                </a:rPr>
                <a:t>Thượng</a:t>
              </a:r>
              <a:r>
                <a:rPr lang="en-US" altLang="en-US" sz="1400" b="1">
                  <a:solidFill>
                    <a:srgbClr val="FFFFFF"/>
                  </a:solidFill>
                  <a:latin typeface=".VnTime" panose="020B7200000000000000" pitchFamily="34" charset="0"/>
                </a:rPr>
                <a:t> Hoµng)</a:t>
              </a:r>
            </a:p>
          </p:txBody>
        </p:sp>
        <p:sp>
          <p:nvSpPr>
            <p:cNvPr id="139284" name="Text Box 4"/>
            <p:cNvSpPr txBox="1">
              <a:spLocks noChangeArrowheads="1"/>
            </p:cNvSpPr>
            <p:nvPr/>
          </p:nvSpPr>
          <p:spPr bwMode="auto">
            <a:xfrm>
              <a:off x="658" y="1071"/>
              <a:ext cx="771" cy="313"/>
            </a:xfrm>
            <a:prstGeom prst="rect">
              <a:avLst/>
            </a:prstGeom>
            <a:solidFill>
              <a:srgbClr val="FF3300"/>
            </a:solidFill>
            <a:ln w="9525">
              <a:solidFill>
                <a:schemeClr val="tx1"/>
              </a:solidFill>
              <a:miter lim="800000"/>
              <a:headEnd/>
              <a:tailEnd/>
            </a:ln>
          </p:spPr>
          <p:txBody>
            <a:bodyPr t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solidFill>
                    <a:srgbClr val="FFFFFF"/>
                  </a:solidFill>
                  <a:latin typeface=".VnTime" panose="020B7200000000000000" pitchFamily="34" charset="0"/>
                </a:rPr>
                <a:t>Qua</a:t>
              </a:r>
              <a:r>
                <a:rPr lang="en-US" altLang="en-US" sz="1800" b="1">
                  <a:solidFill>
                    <a:srgbClr val="FFFFFF"/>
                  </a:solidFill>
                  <a:latin typeface="Times New Roman" panose="02020603050405020304" pitchFamily="18" charset="0"/>
                  <a:cs typeface="Times New Roman" panose="02020603050405020304" pitchFamily="18" charset="0"/>
                </a:rPr>
                <a:t>n văn</a:t>
              </a:r>
              <a:endParaRPr lang="en-US" altLang="en-US" sz="1800" b="1">
                <a:solidFill>
                  <a:srgbClr val="FFFFFF"/>
                </a:solidFill>
                <a:latin typeface="VNI-Times" pitchFamily="2" charset="0"/>
              </a:endParaRPr>
            </a:p>
            <a:p>
              <a:pPr algn="ctr" eaLnBrk="1" hangingPunct="1">
                <a:spcBef>
                  <a:spcPct val="0"/>
                </a:spcBef>
                <a:buFontTx/>
                <a:buNone/>
              </a:pPr>
              <a:r>
                <a:rPr lang="en-US" altLang="en-US" sz="1400" b="1">
                  <a:solidFill>
                    <a:srgbClr val="FFFFFF"/>
                  </a:solidFill>
                  <a:latin typeface=".VnTime" panose="020B7200000000000000" pitchFamily="34" charset="0"/>
                </a:rPr>
                <a:t>(Hä TrÇn)</a:t>
              </a:r>
            </a:p>
          </p:txBody>
        </p:sp>
        <p:sp>
          <p:nvSpPr>
            <p:cNvPr id="139285" name="Text Box 5"/>
            <p:cNvSpPr txBox="1">
              <a:spLocks noChangeArrowheads="1"/>
            </p:cNvSpPr>
            <p:nvPr/>
          </p:nvSpPr>
          <p:spPr bwMode="auto">
            <a:xfrm>
              <a:off x="2019" y="1071"/>
              <a:ext cx="725" cy="313"/>
            </a:xfrm>
            <a:prstGeom prst="rect">
              <a:avLst/>
            </a:prstGeom>
            <a:solidFill>
              <a:srgbClr val="FF3300"/>
            </a:solidFill>
            <a:ln w="9525">
              <a:solidFill>
                <a:schemeClr val="tx1"/>
              </a:solidFill>
              <a:miter lim="800000"/>
              <a:headEnd/>
              <a:tailEnd/>
            </a:ln>
          </p:spPr>
          <p:txBody>
            <a:bodyPr t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solidFill>
                    <a:srgbClr val="FFFFFF"/>
                  </a:solidFill>
                  <a:latin typeface=".VnTime" panose="020B7200000000000000" pitchFamily="34" charset="0"/>
                </a:rPr>
                <a:t>Quan vâ</a:t>
              </a:r>
            </a:p>
            <a:p>
              <a:pPr algn="ctr" eaLnBrk="1" hangingPunct="1">
                <a:spcBef>
                  <a:spcPct val="0"/>
                </a:spcBef>
                <a:buFontTx/>
                <a:buNone/>
              </a:pPr>
              <a:r>
                <a:rPr lang="en-US" altLang="en-US" sz="1400" b="1">
                  <a:solidFill>
                    <a:srgbClr val="FFFFFF"/>
                  </a:solidFill>
                  <a:latin typeface=".VnTime" panose="020B7200000000000000" pitchFamily="34" charset="0"/>
                </a:rPr>
                <a:t>(Hä TrÇn)</a:t>
              </a:r>
            </a:p>
          </p:txBody>
        </p:sp>
        <p:sp>
          <p:nvSpPr>
            <p:cNvPr id="139286" name="Text Box 6"/>
            <p:cNvSpPr txBox="1">
              <a:spLocks noChangeArrowheads="1"/>
            </p:cNvSpPr>
            <p:nvPr/>
          </p:nvSpPr>
          <p:spPr bwMode="auto">
            <a:xfrm>
              <a:off x="159" y="1561"/>
              <a:ext cx="1361" cy="236"/>
            </a:xfrm>
            <a:prstGeom prst="rect">
              <a:avLst/>
            </a:prstGeom>
            <a:solidFill>
              <a:srgbClr val="FF99FF"/>
            </a:solidFill>
            <a:ln w="9525" algn="ctr">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a:solidFill>
                    <a:srgbClr val="000000"/>
                  </a:solidFill>
                  <a:latin typeface=".VnTime" panose="020B7200000000000000" pitchFamily="34" charset="0"/>
                </a:rPr>
                <a:t>C¸c</a:t>
              </a:r>
              <a:r>
                <a:rPr lang="en-US" altLang="en-US" sz="1600" b="1" dirty="0">
                  <a:solidFill>
                    <a:srgbClr val="000000"/>
                  </a:solidFill>
                  <a:latin typeface=".VnTime" panose="020B7200000000000000" pitchFamily="34" charset="0"/>
                </a:rPr>
                <a:t> c¬ </a:t>
              </a:r>
              <a:r>
                <a:rPr lang="en-US" altLang="en-US" sz="1600" b="1" dirty="0" err="1">
                  <a:solidFill>
                    <a:srgbClr val="000000"/>
                  </a:solidFill>
                  <a:latin typeface=".VnTime" panose="020B7200000000000000" pitchFamily="34" charset="0"/>
                </a:rPr>
                <a:t>quan</a:t>
              </a:r>
              <a:endParaRPr lang="en-US" altLang="en-US" sz="1600" b="1" dirty="0">
                <a:solidFill>
                  <a:srgbClr val="000000"/>
                </a:solidFill>
                <a:latin typeface=".VnTime" panose="020B7200000000000000" pitchFamily="34" charset="0"/>
              </a:endParaRPr>
            </a:p>
          </p:txBody>
        </p:sp>
        <p:sp>
          <p:nvSpPr>
            <p:cNvPr id="139287" name="Text Box 7"/>
            <p:cNvSpPr txBox="1">
              <a:spLocks noChangeArrowheads="1"/>
            </p:cNvSpPr>
            <p:nvPr/>
          </p:nvSpPr>
          <p:spPr bwMode="auto">
            <a:xfrm>
              <a:off x="1837" y="1561"/>
              <a:ext cx="1361" cy="236"/>
            </a:xfrm>
            <a:prstGeom prst="rect">
              <a:avLst/>
            </a:prstGeom>
            <a:solidFill>
              <a:srgbClr val="FF99FF"/>
            </a:solidFill>
            <a:ln w="9525" algn="ctr">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000000"/>
                  </a:solidFill>
                  <a:latin typeface=".VnTime" panose="020B7200000000000000" pitchFamily="34" charset="0"/>
                </a:rPr>
                <a:t>C¸c chøc quan</a:t>
              </a:r>
            </a:p>
          </p:txBody>
        </p:sp>
        <p:sp>
          <p:nvSpPr>
            <p:cNvPr id="139288" name="Text Box 8"/>
            <p:cNvSpPr txBox="1">
              <a:spLocks noChangeArrowheads="1"/>
            </p:cNvSpPr>
            <p:nvPr/>
          </p:nvSpPr>
          <p:spPr bwMode="auto">
            <a:xfrm>
              <a:off x="159" y="1795"/>
              <a:ext cx="454" cy="492"/>
            </a:xfrm>
            <a:prstGeom prst="rect">
              <a:avLst/>
            </a:prstGeom>
            <a:solidFill>
              <a:srgbClr val="FF99FF"/>
            </a:solidFill>
            <a:ln w="9525" algn="ctr">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000000"/>
                  </a:solidFill>
                  <a:latin typeface=".VnTime" panose="020B7200000000000000" pitchFamily="34" charset="0"/>
                </a:rPr>
                <a:t>Quèc sö </a:t>
              </a:r>
            </a:p>
            <a:p>
              <a:pPr algn="ctr" eaLnBrk="1" hangingPunct="1">
                <a:spcBef>
                  <a:spcPct val="0"/>
                </a:spcBef>
                <a:buFontTx/>
                <a:buNone/>
              </a:pPr>
              <a:r>
                <a:rPr lang="en-US" altLang="en-US" sz="1600" b="1">
                  <a:solidFill>
                    <a:srgbClr val="000000"/>
                  </a:solidFill>
                  <a:latin typeface="Times New Roman" panose="02020603050405020304" pitchFamily="18" charset="0"/>
                  <a:cs typeface="Times New Roman" panose="02020603050405020304" pitchFamily="18" charset="0"/>
                </a:rPr>
                <a:t>viện</a:t>
              </a:r>
            </a:p>
          </p:txBody>
        </p:sp>
        <p:sp>
          <p:nvSpPr>
            <p:cNvPr id="139289" name="Text Box 9"/>
            <p:cNvSpPr txBox="1">
              <a:spLocks noChangeArrowheads="1"/>
            </p:cNvSpPr>
            <p:nvPr/>
          </p:nvSpPr>
          <p:spPr bwMode="auto">
            <a:xfrm>
              <a:off x="613" y="1795"/>
              <a:ext cx="454" cy="492"/>
            </a:xfrm>
            <a:prstGeom prst="rect">
              <a:avLst/>
            </a:prstGeom>
            <a:solidFill>
              <a:srgbClr val="FF99FF"/>
            </a:solidFill>
            <a:ln w="9525" algn="ctr">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000000"/>
                  </a:solidFill>
                  <a:latin typeface=".VnTime" panose="020B7200000000000000" pitchFamily="34" charset="0"/>
                </a:rPr>
                <a:t>Th¸i </a:t>
              </a:r>
            </a:p>
            <a:p>
              <a:pPr algn="ctr" eaLnBrk="1" hangingPunct="1">
                <a:spcBef>
                  <a:spcPct val="0"/>
                </a:spcBef>
                <a:buFontTx/>
                <a:buNone/>
              </a:pPr>
              <a:r>
                <a:rPr lang="en-US" altLang="en-US" sz="1600" b="1">
                  <a:solidFill>
                    <a:srgbClr val="000000"/>
                  </a:solidFill>
                  <a:latin typeface=".VnTime" panose="020B7200000000000000" pitchFamily="34" charset="0"/>
                </a:rPr>
                <a:t>y </a:t>
              </a:r>
            </a:p>
            <a:p>
              <a:pPr algn="ctr" eaLnBrk="1" hangingPunct="1">
                <a:spcBef>
                  <a:spcPct val="0"/>
                </a:spcBef>
                <a:buFontTx/>
                <a:buNone/>
              </a:pPr>
              <a:r>
                <a:rPr lang="en-US" altLang="en-US" sz="1600" b="1">
                  <a:solidFill>
                    <a:srgbClr val="000000"/>
                  </a:solidFill>
                  <a:latin typeface="Times New Roman" panose="02020603050405020304" pitchFamily="18" charset="0"/>
                  <a:cs typeface="Times New Roman" panose="02020603050405020304" pitchFamily="18" charset="0"/>
                </a:rPr>
                <a:t>viện</a:t>
              </a:r>
            </a:p>
          </p:txBody>
        </p:sp>
        <p:sp>
          <p:nvSpPr>
            <p:cNvPr id="139290" name="Text Box 10"/>
            <p:cNvSpPr txBox="1">
              <a:spLocks noChangeArrowheads="1"/>
            </p:cNvSpPr>
            <p:nvPr/>
          </p:nvSpPr>
          <p:spPr bwMode="auto">
            <a:xfrm>
              <a:off x="1066" y="1795"/>
              <a:ext cx="454" cy="492"/>
            </a:xfrm>
            <a:prstGeom prst="rect">
              <a:avLst/>
            </a:prstGeom>
            <a:solidFill>
              <a:srgbClr val="FF99FF"/>
            </a:solidFill>
            <a:ln w="9525" algn="ctr">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000000"/>
                  </a:solidFill>
                  <a:latin typeface=".VnTime" panose="020B7200000000000000" pitchFamily="34" charset="0"/>
                </a:rPr>
                <a:t>T«n nh©n phñ</a:t>
              </a:r>
            </a:p>
          </p:txBody>
        </p:sp>
        <p:sp>
          <p:nvSpPr>
            <p:cNvPr id="139291" name="Text Box 11"/>
            <p:cNvSpPr txBox="1">
              <a:spLocks noChangeArrowheads="1"/>
            </p:cNvSpPr>
            <p:nvPr/>
          </p:nvSpPr>
          <p:spPr bwMode="auto">
            <a:xfrm>
              <a:off x="1837" y="1788"/>
              <a:ext cx="454" cy="499"/>
            </a:xfrm>
            <a:prstGeom prst="rect">
              <a:avLst/>
            </a:prstGeom>
            <a:solidFill>
              <a:srgbClr val="FF99FF"/>
            </a:solidFill>
            <a:ln w="9525" algn="ctr">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000000"/>
                  </a:solidFill>
                  <a:latin typeface=".VnTime" panose="020B7200000000000000" pitchFamily="34" charset="0"/>
                </a:rPr>
                <a:t>Hµ ®ª </a:t>
              </a:r>
            </a:p>
            <a:p>
              <a:pPr algn="ctr" eaLnBrk="1" hangingPunct="1">
                <a:spcBef>
                  <a:spcPct val="0"/>
                </a:spcBef>
                <a:buFontTx/>
                <a:buNone/>
              </a:pPr>
              <a:r>
                <a:rPr lang="en-US" altLang="en-US" sz="1600" b="1">
                  <a:solidFill>
                    <a:srgbClr val="000000"/>
                  </a:solidFill>
                  <a:latin typeface=".VnTime" panose="020B7200000000000000" pitchFamily="34" charset="0"/>
                </a:rPr>
                <a:t>sø</a:t>
              </a:r>
            </a:p>
          </p:txBody>
        </p:sp>
        <p:sp>
          <p:nvSpPr>
            <p:cNvPr id="139292" name="Text Box 12"/>
            <p:cNvSpPr txBox="1">
              <a:spLocks noChangeArrowheads="1"/>
            </p:cNvSpPr>
            <p:nvPr/>
          </p:nvSpPr>
          <p:spPr bwMode="auto">
            <a:xfrm>
              <a:off x="2290" y="1788"/>
              <a:ext cx="454" cy="499"/>
            </a:xfrm>
            <a:prstGeom prst="rect">
              <a:avLst/>
            </a:prstGeom>
            <a:solidFill>
              <a:srgbClr val="FF99FF"/>
            </a:solidFill>
            <a:ln w="9525" algn="ctr">
              <a:solidFill>
                <a:schemeClr val="tx1"/>
              </a:solidFill>
              <a:miter lim="800000"/>
              <a:headEnd/>
              <a:tailEnd/>
            </a:ln>
          </p:spPr>
          <p:txBody>
            <a:bodyPr lIns="0" r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000000"/>
                  </a:solidFill>
                  <a:latin typeface=".VnTime" panose="020B7200000000000000" pitchFamily="34" charset="0"/>
                </a:rPr>
                <a:t>KhuyÕn n«ng sø</a:t>
              </a:r>
            </a:p>
          </p:txBody>
        </p:sp>
        <p:sp>
          <p:nvSpPr>
            <p:cNvPr id="139293" name="Text Box 13"/>
            <p:cNvSpPr txBox="1">
              <a:spLocks noChangeArrowheads="1"/>
            </p:cNvSpPr>
            <p:nvPr/>
          </p:nvSpPr>
          <p:spPr bwMode="auto">
            <a:xfrm>
              <a:off x="2744" y="1788"/>
              <a:ext cx="454" cy="499"/>
            </a:xfrm>
            <a:prstGeom prst="rect">
              <a:avLst/>
            </a:prstGeom>
            <a:solidFill>
              <a:srgbClr val="FF99FF"/>
            </a:solidFill>
            <a:ln w="9525" algn="ctr">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000000"/>
                  </a:solidFill>
                  <a:latin typeface="Times New Roman" panose="02020603050405020304" pitchFamily="18" charset="0"/>
                  <a:cs typeface="Times New Roman" panose="02020603050405020304" pitchFamily="18" charset="0"/>
                </a:rPr>
                <a:t>Đồn</a:t>
              </a:r>
              <a:r>
                <a:rPr lang="en-US" altLang="en-US" sz="1600" b="1">
                  <a:solidFill>
                    <a:srgbClr val="000000"/>
                  </a:solidFill>
                  <a:latin typeface=".VnTime" panose="020B7200000000000000" pitchFamily="34" charset="0"/>
                </a:rPr>
                <a:t> ®iÒn sø</a:t>
              </a:r>
            </a:p>
          </p:txBody>
        </p:sp>
        <p:sp>
          <p:nvSpPr>
            <p:cNvPr id="139294" name="Text Box 14"/>
            <p:cNvSpPr txBox="1">
              <a:spLocks noChangeArrowheads="1"/>
            </p:cNvSpPr>
            <p:nvPr/>
          </p:nvSpPr>
          <p:spPr bwMode="auto">
            <a:xfrm>
              <a:off x="612" y="2378"/>
              <a:ext cx="2041" cy="372"/>
            </a:xfrm>
            <a:prstGeom prst="rect">
              <a:avLst/>
            </a:prstGeom>
            <a:solidFill>
              <a:srgbClr val="FF99FF"/>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chemeClr val="accent2"/>
                  </a:solidFill>
                  <a:latin typeface=".VnTime" panose="020B7200000000000000" pitchFamily="34" charset="0"/>
                </a:rPr>
                <a:t>12 lé</a:t>
              </a:r>
            </a:p>
            <a:p>
              <a:pPr algn="ctr" eaLnBrk="1" hangingPunct="1">
                <a:spcBef>
                  <a:spcPct val="0"/>
                </a:spcBef>
                <a:buFontTx/>
                <a:buNone/>
              </a:pPr>
              <a:r>
                <a:rPr lang="en-US" altLang="en-US" sz="1600" b="1">
                  <a:solidFill>
                    <a:schemeClr val="accent2"/>
                  </a:solidFill>
                  <a:latin typeface=".VnTime" panose="020B7200000000000000" pitchFamily="34" charset="0"/>
                </a:rPr>
                <a:t>(Ch¸nh, phã an phñ sø)</a:t>
              </a:r>
            </a:p>
          </p:txBody>
        </p:sp>
        <p:sp>
          <p:nvSpPr>
            <p:cNvPr id="139295" name="Text Box 15"/>
            <p:cNvSpPr txBox="1">
              <a:spLocks noChangeArrowheads="1"/>
            </p:cNvSpPr>
            <p:nvPr/>
          </p:nvSpPr>
          <p:spPr bwMode="auto">
            <a:xfrm>
              <a:off x="884" y="2886"/>
              <a:ext cx="1361" cy="318"/>
            </a:xfrm>
            <a:prstGeom prst="rect">
              <a:avLst/>
            </a:prstGeom>
            <a:solidFill>
              <a:srgbClr val="FF99FF"/>
            </a:solidFill>
            <a:ln w="9525" algn="ctr">
              <a:solidFill>
                <a:schemeClr val="tx1"/>
              </a:solidFill>
              <a:miter lim="800000"/>
              <a:headEnd/>
              <a:tailEnd/>
            </a:ln>
          </p:spPr>
          <p:txBody>
            <a:bodyPr tIns="0" b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6600FF"/>
                  </a:solidFill>
                  <a:latin typeface=".VnTime" panose="020B7200000000000000" pitchFamily="34" charset="0"/>
                </a:rPr>
                <a:t>Phñ</a:t>
              </a:r>
            </a:p>
            <a:p>
              <a:pPr algn="ctr" eaLnBrk="1" hangingPunct="1">
                <a:spcBef>
                  <a:spcPct val="0"/>
                </a:spcBef>
                <a:buFontTx/>
                <a:buNone/>
              </a:pPr>
              <a:r>
                <a:rPr lang="en-US" altLang="en-US" sz="1600" b="1">
                  <a:solidFill>
                    <a:srgbClr val="6600FF"/>
                  </a:solidFill>
                  <a:latin typeface=".VnTime" panose="020B7200000000000000" pitchFamily="34" charset="0"/>
                </a:rPr>
                <a:t>(Tri phñ)</a:t>
              </a:r>
            </a:p>
          </p:txBody>
        </p:sp>
        <p:sp>
          <p:nvSpPr>
            <p:cNvPr id="139296" name="Text Box 16"/>
            <p:cNvSpPr txBox="1">
              <a:spLocks noChangeArrowheads="1"/>
            </p:cNvSpPr>
            <p:nvPr/>
          </p:nvSpPr>
          <p:spPr bwMode="auto">
            <a:xfrm>
              <a:off x="884" y="3339"/>
              <a:ext cx="1361" cy="363"/>
            </a:xfrm>
            <a:prstGeom prst="rect">
              <a:avLst/>
            </a:prstGeom>
            <a:solidFill>
              <a:srgbClr val="FF99FF"/>
            </a:solidFill>
            <a:ln w="9525" algn="ctr">
              <a:solidFill>
                <a:schemeClr val="tx1"/>
              </a:solidFill>
              <a:miter lim="800000"/>
              <a:headEnd/>
              <a:tailEnd/>
            </a:ln>
          </p:spPr>
          <p:txBody>
            <a:bodyPr tIns="0" b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0033CC"/>
                  </a:solidFill>
                  <a:latin typeface=".VnTime" panose="020B7200000000000000" pitchFamily="34" charset="0"/>
                </a:rPr>
                <a:t>Ch©u, huyÖn</a:t>
              </a:r>
            </a:p>
            <a:p>
              <a:pPr algn="ctr" eaLnBrk="1" hangingPunct="1">
                <a:spcBef>
                  <a:spcPct val="0"/>
                </a:spcBef>
                <a:buFontTx/>
                <a:buNone/>
              </a:pPr>
              <a:r>
                <a:rPr lang="en-US" altLang="en-US" sz="1600" b="1">
                  <a:solidFill>
                    <a:srgbClr val="0033CC"/>
                  </a:solidFill>
                  <a:latin typeface=".VnTime" panose="020B7200000000000000" pitchFamily="34" charset="0"/>
                </a:rPr>
                <a:t>(Tri chËu tri huyÖn</a:t>
              </a:r>
              <a:r>
                <a:rPr lang="en-US" altLang="en-US" sz="1600" b="1">
                  <a:solidFill>
                    <a:srgbClr val="000000"/>
                  </a:solidFill>
                  <a:latin typeface=".VnTime" panose="020B7200000000000000" pitchFamily="34" charset="0"/>
                </a:rPr>
                <a:t>)</a:t>
              </a:r>
            </a:p>
          </p:txBody>
        </p:sp>
        <p:sp>
          <p:nvSpPr>
            <p:cNvPr id="139297" name="Text Box 17"/>
            <p:cNvSpPr txBox="1">
              <a:spLocks noChangeArrowheads="1"/>
            </p:cNvSpPr>
            <p:nvPr/>
          </p:nvSpPr>
          <p:spPr bwMode="auto">
            <a:xfrm>
              <a:off x="884" y="3884"/>
              <a:ext cx="1361" cy="363"/>
            </a:xfrm>
            <a:prstGeom prst="rect">
              <a:avLst/>
            </a:prstGeom>
            <a:solidFill>
              <a:srgbClr val="FFFF00"/>
            </a:solidFill>
            <a:ln w="9525" algn="ctr">
              <a:solidFill>
                <a:schemeClr val="tx1"/>
              </a:solidFill>
              <a:miter lim="800000"/>
              <a:headEnd/>
              <a:tailEnd/>
            </a:ln>
          </p:spPr>
          <p:txBody>
            <a:bodyPr tIns="0" b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3333FF"/>
                  </a:solidFill>
                  <a:latin typeface=".VnTime" panose="020B7200000000000000" pitchFamily="34" charset="0"/>
                </a:rPr>
                <a:t>X·</a:t>
              </a:r>
            </a:p>
            <a:p>
              <a:pPr algn="ctr" eaLnBrk="1" hangingPunct="1">
                <a:spcBef>
                  <a:spcPct val="0"/>
                </a:spcBef>
                <a:buFontTx/>
                <a:buNone/>
              </a:pPr>
              <a:r>
                <a:rPr lang="en-US" altLang="en-US" sz="1600" b="1">
                  <a:solidFill>
                    <a:srgbClr val="3333FF"/>
                  </a:solidFill>
                  <a:latin typeface=".VnTime" panose="020B7200000000000000" pitchFamily="34" charset="0"/>
                </a:rPr>
                <a:t>(X· quan)</a:t>
              </a:r>
            </a:p>
          </p:txBody>
        </p:sp>
        <p:sp>
          <p:nvSpPr>
            <p:cNvPr id="139298" name="Line 18"/>
            <p:cNvSpPr>
              <a:spLocks noChangeShapeType="1"/>
            </p:cNvSpPr>
            <p:nvPr/>
          </p:nvSpPr>
          <p:spPr bwMode="auto">
            <a:xfrm flipH="1">
              <a:off x="1066" y="890"/>
              <a:ext cx="635" cy="18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99" name="Line 19"/>
            <p:cNvSpPr>
              <a:spLocks noChangeShapeType="1"/>
            </p:cNvSpPr>
            <p:nvPr/>
          </p:nvSpPr>
          <p:spPr bwMode="auto">
            <a:xfrm>
              <a:off x="1655" y="890"/>
              <a:ext cx="635" cy="18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300" name="Line 20"/>
            <p:cNvSpPr>
              <a:spLocks noChangeShapeType="1"/>
            </p:cNvSpPr>
            <p:nvPr/>
          </p:nvSpPr>
          <p:spPr bwMode="auto">
            <a:xfrm>
              <a:off x="1519" y="2750"/>
              <a:ext cx="0" cy="13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301" name="Line 21"/>
            <p:cNvSpPr>
              <a:spLocks noChangeShapeType="1"/>
            </p:cNvSpPr>
            <p:nvPr/>
          </p:nvSpPr>
          <p:spPr bwMode="auto">
            <a:xfrm>
              <a:off x="1519" y="3203"/>
              <a:ext cx="0" cy="13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302" name="Line 22"/>
            <p:cNvSpPr>
              <a:spLocks noChangeShapeType="1"/>
            </p:cNvSpPr>
            <p:nvPr/>
          </p:nvSpPr>
          <p:spPr bwMode="auto">
            <a:xfrm>
              <a:off x="1519" y="3702"/>
              <a:ext cx="0" cy="18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303" name="Line 23"/>
            <p:cNvSpPr>
              <a:spLocks noChangeShapeType="1"/>
            </p:cNvSpPr>
            <p:nvPr/>
          </p:nvSpPr>
          <p:spPr bwMode="auto">
            <a:xfrm flipH="1">
              <a:off x="1701" y="1434"/>
              <a:ext cx="0" cy="9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304" name="Rectangle 24"/>
            <p:cNvSpPr>
              <a:spLocks noChangeArrowheads="1"/>
            </p:cNvSpPr>
            <p:nvPr/>
          </p:nvSpPr>
          <p:spPr bwMode="auto">
            <a:xfrm>
              <a:off x="431" y="527"/>
              <a:ext cx="2585" cy="907"/>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en-US" sz="1800">
                <a:solidFill>
                  <a:srgbClr val="000000"/>
                </a:solidFill>
                <a:latin typeface=".VnTime" panose="020B7200000000000000" pitchFamily="34" charset="0"/>
              </a:endParaRPr>
            </a:p>
          </p:txBody>
        </p:sp>
        <p:sp>
          <p:nvSpPr>
            <p:cNvPr id="139305" name="Rectangle 25"/>
            <p:cNvSpPr>
              <a:spLocks noChangeArrowheads="1"/>
            </p:cNvSpPr>
            <p:nvPr/>
          </p:nvSpPr>
          <p:spPr bwMode="auto">
            <a:xfrm>
              <a:off x="112" y="1525"/>
              <a:ext cx="3176" cy="2268"/>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en-US" sz="1800">
                <a:solidFill>
                  <a:srgbClr val="000000"/>
                </a:solidFill>
                <a:latin typeface=".VnTime" panose="020B7200000000000000" pitchFamily="34" charset="0"/>
              </a:endParaRPr>
            </a:p>
          </p:txBody>
        </p:sp>
        <p:sp>
          <p:nvSpPr>
            <p:cNvPr id="139306" name="Rectangle 26"/>
            <p:cNvSpPr>
              <a:spLocks noChangeArrowheads="1"/>
            </p:cNvSpPr>
            <p:nvPr/>
          </p:nvSpPr>
          <p:spPr bwMode="auto">
            <a:xfrm>
              <a:off x="476" y="3838"/>
              <a:ext cx="2223" cy="482"/>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en-US" sz="1800">
                <a:solidFill>
                  <a:srgbClr val="000000"/>
                </a:solidFill>
                <a:latin typeface=".VnTime" panose="020B7200000000000000" pitchFamily="34" charset="0"/>
              </a:endParaRPr>
            </a:p>
          </p:txBody>
        </p:sp>
      </p:grpSp>
      <p:sp>
        <p:nvSpPr>
          <p:cNvPr id="24603" name="Text Box 27"/>
          <p:cNvSpPr txBox="1">
            <a:spLocks noChangeArrowheads="1"/>
          </p:cNvSpPr>
          <p:nvPr/>
        </p:nvSpPr>
        <p:spPr bwMode="auto">
          <a:xfrm>
            <a:off x="7391401" y="981075"/>
            <a:ext cx="2663825" cy="477838"/>
          </a:xfrm>
          <a:prstGeom prst="rect">
            <a:avLst/>
          </a:prstGeom>
          <a:solidFill>
            <a:srgbClr val="FF3300"/>
          </a:solidFill>
          <a:ln w="9525">
            <a:solidFill>
              <a:schemeClr val="tx1"/>
            </a:solidFill>
            <a:miter lim="800000"/>
            <a:headEnd/>
            <a:tailEnd/>
          </a:ln>
        </p:spPr>
        <p:txBody>
          <a:bodyPr tIns="0" b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solidFill>
                  <a:srgbClr val="FFFFFF"/>
                </a:solidFill>
                <a:latin typeface=".VnTime" panose="020B7200000000000000" pitchFamily="34" charset="0"/>
              </a:rPr>
              <a:t>Vua</a:t>
            </a:r>
          </a:p>
        </p:txBody>
      </p:sp>
      <p:sp>
        <p:nvSpPr>
          <p:cNvPr id="24604" name="Text Box 28"/>
          <p:cNvSpPr txBox="1">
            <a:spLocks noChangeArrowheads="1"/>
          </p:cNvSpPr>
          <p:nvPr/>
        </p:nvSpPr>
        <p:spPr bwMode="auto">
          <a:xfrm>
            <a:off x="7034213" y="1779589"/>
            <a:ext cx="1223962" cy="496887"/>
          </a:xfrm>
          <a:prstGeom prst="rect">
            <a:avLst/>
          </a:prstGeom>
          <a:solidFill>
            <a:srgbClr val="FF3300"/>
          </a:solidFill>
          <a:ln w="9525">
            <a:solidFill>
              <a:schemeClr val="tx1"/>
            </a:solidFill>
            <a:miter lim="800000"/>
            <a:headEnd/>
            <a:tailEnd/>
          </a:ln>
        </p:spPr>
        <p:txBody>
          <a:bodyPr tIns="0" b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solidFill>
                  <a:srgbClr val="FFFFFF"/>
                </a:solidFill>
                <a:latin typeface=".VnTime" panose="020B7200000000000000" pitchFamily="34" charset="0"/>
              </a:rPr>
              <a:t>Quan </a:t>
            </a:r>
            <a:r>
              <a:rPr lang="en-US" altLang="en-US" sz="1800" b="1">
                <a:solidFill>
                  <a:srgbClr val="FFFFFF"/>
                </a:solidFill>
                <a:latin typeface="Times New Roman" panose="02020603050405020304" pitchFamily="18" charset="0"/>
                <a:cs typeface="Times New Roman" panose="02020603050405020304" pitchFamily="18" charset="0"/>
              </a:rPr>
              <a:t> văn</a:t>
            </a:r>
            <a:endParaRPr lang="en-US" altLang="en-US" sz="1800" b="1">
              <a:solidFill>
                <a:srgbClr val="FFFFFF"/>
              </a:solidFill>
              <a:latin typeface=".VnTime" panose="020B7200000000000000" pitchFamily="34" charset="0"/>
            </a:endParaRPr>
          </a:p>
        </p:txBody>
      </p:sp>
      <p:sp>
        <p:nvSpPr>
          <p:cNvPr id="24605" name="Text Box 29"/>
          <p:cNvSpPr txBox="1">
            <a:spLocks noChangeArrowheads="1"/>
          </p:cNvSpPr>
          <p:nvPr/>
        </p:nvSpPr>
        <p:spPr bwMode="auto">
          <a:xfrm>
            <a:off x="9194800" y="1779588"/>
            <a:ext cx="1150938" cy="425450"/>
          </a:xfrm>
          <a:prstGeom prst="rect">
            <a:avLst/>
          </a:prstGeom>
          <a:solidFill>
            <a:srgbClr val="FF3300"/>
          </a:solidFill>
          <a:ln w="9525">
            <a:solidFill>
              <a:schemeClr val="tx1"/>
            </a:solidFill>
            <a:miter lim="800000"/>
            <a:headEnd/>
            <a:tailEnd/>
          </a:ln>
        </p:spPr>
        <p:txBody>
          <a:bodyPr tIns="0" b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solidFill>
                  <a:srgbClr val="FFFFFF"/>
                </a:solidFill>
                <a:latin typeface=".VnTime" panose="020B7200000000000000" pitchFamily="34" charset="0"/>
              </a:rPr>
              <a:t>Quan vâ</a:t>
            </a:r>
          </a:p>
          <a:p>
            <a:pPr algn="ctr" eaLnBrk="1" hangingPunct="1">
              <a:spcBef>
                <a:spcPct val="0"/>
              </a:spcBef>
              <a:buFontTx/>
              <a:buNone/>
            </a:pPr>
            <a:endParaRPr lang="en-US" altLang="en-US" sz="1400" b="1">
              <a:solidFill>
                <a:srgbClr val="000000"/>
              </a:solidFill>
              <a:latin typeface=".VnTime" panose="020B7200000000000000" pitchFamily="34" charset="0"/>
            </a:endParaRPr>
          </a:p>
        </p:txBody>
      </p:sp>
      <p:sp>
        <p:nvSpPr>
          <p:cNvPr id="24606" name="Text Box 30"/>
          <p:cNvSpPr txBox="1">
            <a:spLocks noChangeArrowheads="1"/>
          </p:cNvSpPr>
          <p:nvPr/>
        </p:nvSpPr>
        <p:spPr bwMode="auto">
          <a:xfrm>
            <a:off x="6961189" y="2938463"/>
            <a:ext cx="3240087" cy="590550"/>
          </a:xfrm>
          <a:prstGeom prst="rect">
            <a:avLst/>
          </a:prstGeom>
          <a:solidFill>
            <a:srgbClr val="FFFF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3333FF"/>
                </a:solidFill>
                <a:latin typeface=".VnTime" panose="020B7200000000000000" pitchFamily="34" charset="0"/>
              </a:rPr>
              <a:t>24 lé, phñ</a:t>
            </a:r>
          </a:p>
          <a:p>
            <a:pPr algn="ctr" eaLnBrk="1" hangingPunct="1">
              <a:spcBef>
                <a:spcPct val="0"/>
              </a:spcBef>
              <a:buFontTx/>
              <a:buNone/>
            </a:pPr>
            <a:r>
              <a:rPr lang="en-US" altLang="en-US" sz="1600" b="1">
                <a:solidFill>
                  <a:srgbClr val="3333FF"/>
                </a:solidFill>
                <a:latin typeface=".VnTime" panose="020B7200000000000000" pitchFamily="34" charset="0"/>
              </a:rPr>
              <a:t>(Tri phñ, tri ch©u)</a:t>
            </a:r>
          </a:p>
        </p:txBody>
      </p:sp>
      <p:sp>
        <p:nvSpPr>
          <p:cNvPr id="24607" name="Text Box 31"/>
          <p:cNvSpPr txBox="1">
            <a:spLocks noChangeArrowheads="1"/>
          </p:cNvSpPr>
          <p:nvPr/>
        </p:nvSpPr>
        <p:spPr bwMode="auto">
          <a:xfrm>
            <a:off x="7500939" y="3860801"/>
            <a:ext cx="2160587" cy="576263"/>
          </a:xfrm>
          <a:prstGeom prst="rect">
            <a:avLst/>
          </a:prstGeom>
          <a:solidFill>
            <a:srgbClr val="FFFF00"/>
          </a:solidFill>
          <a:ln w="9525" algn="ctr">
            <a:solidFill>
              <a:schemeClr val="tx1"/>
            </a:solidFill>
            <a:miter lim="800000"/>
            <a:headEnd/>
            <a:tailEnd/>
          </a:ln>
        </p:spPr>
        <p:txBody>
          <a:bodyPr tIns="0" b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3333FF"/>
                </a:solidFill>
                <a:latin typeface=".VnTime" panose="020B7200000000000000" pitchFamily="34" charset="0"/>
              </a:rPr>
              <a:t>HuyÖn</a:t>
            </a:r>
          </a:p>
        </p:txBody>
      </p:sp>
      <p:sp>
        <p:nvSpPr>
          <p:cNvPr id="24608" name="Text Box 32"/>
          <p:cNvSpPr txBox="1">
            <a:spLocks noChangeArrowheads="1"/>
          </p:cNvSpPr>
          <p:nvPr/>
        </p:nvSpPr>
        <p:spPr bwMode="auto">
          <a:xfrm>
            <a:off x="7467600" y="4800601"/>
            <a:ext cx="2160588" cy="576263"/>
          </a:xfrm>
          <a:prstGeom prst="rect">
            <a:avLst/>
          </a:prstGeom>
          <a:solidFill>
            <a:srgbClr val="FFFF00"/>
          </a:solidFill>
          <a:ln w="9525" algn="ctr">
            <a:solidFill>
              <a:schemeClr val="tx1"/>
            </a:solidFill>
            <a:miter lim="800000"/>
            <a:headEnd/>
            <a:tailEnd/>
          </a:ln>
        </p:spPr>
        <p:txBody>
          <a:bodyPr tIns="0" b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a:solidFill>
                  <a:srgbClr val="3333FF"/>
                </a:solidFill>
                <a:latin typeface="Times New Roman" panose="02020603050405020304" pitchFamily="18" charset="0"/>
                <a:cs typeface="Times New Roman" panose="02020603050405020304" pitchFamily="18" charset="0"/>
              </a:rPr>
              <a:t>Hương</a:t>
            </a:r>
            <a:r>
              <a:rPr lang="en-US" altLang="en-US" sz="1600" b="1">
                <a:solidFill>
                  <a:srgbClr val="3333FF"/>
                </a:solidFill>
                <a:latin typeface=".VnTime" panose="020B7200000000000000" pitchFamily="34" charset="0"/>
              </a:rPr>
              <a:t>, X·</a:t>
            </a:r>
          </a:p>
        </p:txBody>
      </p:sp>
      <p:sp>
        <p:nvSpPr>
          <p:cNvPr id="139273" name="Line 33"/>
          <p:cNvSpPr>
            <a:spLocks noChangeShapeType="1"/>
          </p:cNvSpPr>
          <p:nvPr/>
        </p:nvSpPr>
        <p:spPr bwMode="auto">
          <a:xfrm flipH="1">
            <a:off x="7681913" y="1492250"/>
            <a:ext cx="1008062" cy="2873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74" name="Line 34"/>
          <p:cNvSpPr>
            <a:spLocks noChangeShapeType="1"/>
          </p:cNvSpPr>
          <p:nvPr/>
        </p:nvSpPr>
        <p:spPr bwMode="auto">
          <a:xfrm>
            <a:off x="8616951" y="1492250"/>
            <a:ext cx="1008063" cy="2873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611" name="Rectangle 35"/>
          <p:cNvSpPr>
            <a:spLocks noChangeArrowheads="1"/>
          </p:cNvSpPr>
          <p:nvPr/>
        </p:nvSpPr>
        <p:spPr bwMode="auto">
          <a:xfrm>
            <a:off x="6888163" y="620714"/>
            <a:ext cx="3529012" cy="1944687"/>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en-US" sz="1800">
              <a:solidFill>
                <a:srgbClr val="000000"/>
              </a:solidFill>
              <a:latin typeface=".VnTime" panose="020B7200000000000000" pitchFamily="34" charset="0"/>
            </a:endParaRPr>
          </a:p>
        </p:txBody>
      </p:sp>
      <p:sp>
        <p:nvSpPr>
          <p:cNvPr id="24612" name="Rectangle 36"/>
          <p:cNvSpPr>
            <a:spLocks noChangeArrowheads="1"/>
          </p:cNvSpPr>
          <p:nvPr/>
        </p:nvSpPr>
        <p:spPr bwMode="auto">
          <a:xfrm>
            <a:off x="6888163" y="2781301"/>
            <a:ext cx="3529012" cy="2835275"/>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en-US" sz="1800">
              <a:solidFill>
                <a:srgbClr val="000000"/>
              </a:solidFill>
              <a:latin typeface=".VnTime" panose="020B7200000000000000" pitchFamily="34" charset="0"/>
            </a:endParaRPr>
          </a:p>
        </p:txBody>
      </p:sp>
      <p:sp>
        <p:nvSpPr>
          <p:cNvPr id="139277" name="Line 37"/>
          <p:cNvSpPr>
            <a:spLocks noChangeShapeType="1"/>
          </p:cNvSpPr>
          <p:nvPr/>
        </p:nvSpPr>
        <p:spPr bwMode="auto">
          <a:xfrm>
            <a:off x="8616950" y="2565400"/>
            <a:ext cx="0" cy="2159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78" name="Text Box 38"/>
          <p:cNvSpPr txBox="1">
            <a:spLocks noChangeArrowheads="1"/>
          </p:cNvSpPr>
          <p:nvPr/>
        </p:nvSpPr>
        <p:spPr bwMode="auto">
          <a:xfrm>
            <a:off x="2063750" y="188913"/>
            <a:ext cx="43195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600" b="1">
                <a:solidFill>
                  <a:srgbClr val="000000"/>
                </a:solidFill>
                <a:latin typeface=".VnTimeH" panose="020B7200000000000000" pitchFamily="34" charset="0"/>
              </a:rPr>
              <a:t>S¥ </a:t>
            </a:r>
            <a:r>
              <a:rPr lang="en-US" altLang="en-US" sz="1600" b="1">
                <a:solidFill>
                  <a:srgbClr val="000000"/>
                </a:solidFill>
                <a:latin typeface="Times New Roman" panose="02020603050405020304" pitchFamily="18" charset="0"/>
                <a:cs typeface="Times New Roman" panose="02020603050405020304" pitchFamily="18" charset="0"/>
              </a:rPr>
              <a:t>ĐỒ</a:t>
            </a:r>
            <a:r>
              <a:rPr lang="en-US" altLang="en-US" sz="1600" b="1">
                <a:solidFill>
                  <a:srgbClr val="000000"/>
                </a:solidFill>
                <a:latin typeface=".VnTimeH" panose="020B7200000000000000" pitchFamily="34" charset="0"/>
              </a:rPr>
              <a:t> Bé M¸Y NHµ N¦íC THêI TRÇN</a:t>
            </a:r>
          </a:p>
        </p:txBody>
      </p:sp>
      <p:sp>
        <p:nvSpPr>
          <p:cNvPr id="139279" name="Text Box 39"/>
          <p:cNvSpPr txBox="1">
            <a:spLocks noChangeArrowheads="1"/>
          </p:cNvSpPr>
          <p:nvPr/>
        </p:nvSpPr>
        <p:spPr bwMode="auto">
          <a:xfrm>
            <a:off x="6383339" y="188913"/>
            <a:ext cx="43195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600" b="1">
                <a:solidFill>
                  <a:srgbClr val="000000"/>
                </a:solidFill>
                <a:latin typeface=".VnTimeH" panose="020B7200000000000000" pitchFamily="34" charset="0"/>
              </a:rPr>
              <a:t>S¥ </a:t>
            </a:r>
            <a:r>
              <a:rPr lang="en-US" altLang="en-US" sz="1600" b="1">
                <a:solidFill>
                  <a:srgbClr val="000000"/>
                </a:solidFill>
                <a:latin typeface="Times New Roman" panose="02020603050405020304" pitchFamily="18" charset="0"/>
                <a:cs typeface="Times New Roman" panose="02020603050405020304" pitchFamily="18" charset="0"/>
              </a:rPr>
              <a:t>ĐỒ</a:t>
            </a:r>
            <a:r>
              <a:rPr lang="en-US" altLang="en-US" sz="1600" b="1">
                <a:solidFill>
                  <a:srgbClr val="000000"/>
                </a:solidFill>
                <a:latin typeface=".VnTimeH" panose="020B7200000000000000" pitchFamily="34" charset="0"/>
              </a:rPr>
              <a:t> Bé M¸Y NHµ N¦íC THêI lý</a:t>
            </a:r>
          </a:p>
        </p:txBody>
      </p:sp>
      <p:sp>
        <p:nvSpPr>
          <p:cNvPr id="139281" name="Line 41"/>
          <p:cNvSpPr>
            <a:spLocks noChangeShapeType="1"/>
          </p:cNvSpPr>
          <p:nvPr/>
        </p:nvSpPr>
        <p:spPr bwMode="auto">
          <a:xfrm>
            <a:off x="8616950" y="3529014"/>
            <a:ext cx="0" cy="3317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82" name="Line 42"/>
          <p:cNvSpPr>
            <a:spLocks noChangeShapeType="1"/>
          </p:cNvSpPr>
          <p:nvPr/>
        </p:nvSpPr>
        <p:spPr bwMode="auto">
          <a:xfrm>
            <a:off x="8616950" y="4437063"/>
            <a:ext cx="0" cy="3603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 name="AutoShape 6"/>
          <p:cNvSpPr>
            <a:spLocks noChangeArrowheads="1"/>
          </p:cNvSpPr>
          <p:nvPr/>
        </p:nvSpPr>
        <p:spPr bwMode="auto">
          <a:xfrm>
            <a:off x="7234751" y="5761879"/>
            <a:ext cx="4598988" cy="851821"/>
          </a:xfrm>
          <a:prstGeom prst="cloudCallout">
            <a:avLst>
              <a:gd name="adj1" fmla="val 7306"/>
              <a:gd name="adj2" fmla="val -77588"/>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err="1" smtClean="0">
                <a:solidFill>
                  <a:schemeClr val="bg1"/>
                </a:solidFill>
                <a:latin typeface="Times New Roman" panose="02020603050405020304" pitchFamily="18" charset="0"/>
              </a:rPr>
              <a:t>Quan</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sát</a:t>
            </a:r>
            <a:r>
              <a:rPr lang="en-US" altLang="en-US" sz="2800" dirty="0" smtClean="0">
                <a:solidFill>
                  <a:schemeClr val="bg1"/>
                </a:solidFill>
                <a:latin typeface="Times New Roman" panose="02020603050405020304" pitchFamily="18" charset="0"/>
              </a:rPr>
              <a:t>, so </a:t>
            </a:r>
            <a:r>
              <a:rPr lang="en-US" altLang="en-US" sz="2800" dirty="0" err="1" smtClean="0">
                <a:solidFill>
                  <a:schemeClr val="bg1"/>
                </a:solidFill>
                <a:latin typeface="Times New Roman" panose="02020603050405020304" pitchFamily="18" charset="0"/>
              </a:rPr>
              <a:t>sánh</a:t>
            </a:r>
            <a:r>
              <a:rPr lang="en-US" altLang="en-US" sz="2800" dirty="0" smtClean="0">
                <a:solidFill>
                  <a:schemeClr val="bg1"/>
                </a:solidFill>
                <a:latin typeface="Times New Roman" panose="02020603050405020304" pitchFamily="18" charset="0"/>
              </a:rPr>
              <a:t>?</a:t>
            </a:r>
            <a:endParaRPr lang="en-US" altLang="en-US" sz="2800" dirty="0">
              <a:solidFill>
                <a:schemeClr val="bg1"/>
              </a:solidFill>
              <a:latin typeface="Times New Roman" panose="02020603050405020304" pitchFamily="18" charset="0"/>
            </a:endParaRPr>
          </a:p>
        </p:txBody>
      </p:sp>
    </p:spTree>
    <p:extLst>
      <p:ext uri="{BB962C8B-B14F-4D97-AF65-F5344CB8AC3E}">
        <p14:creationId xmlns:p14="http://schemas.microsoft.com/office/powerpoint/2010/main" val="1273152902"/>
      </p:ext>
    </p:extLst>
  </p:cSld>
  <p:clrMapOvr>
    <a:masterClrMapping/>
  </p:clrMapOvr>
  <p:transition spd="slow">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4611"/>
                                        </p:tgtEl>
                                        <p:attrNameLst>
                                          <p:attrName>style.visibility</p:attrName>
                                        </p:attrNameLst>
                                      </p:cBhvr>
                                      <p:to>
                                        <p:strVal val="visible"/>
                                      </p:to>
                                    </p:set>
                                    <p:anim calcmode="lin" valueType="num">
                                      <p:cBhvr>
                                        <p:cTn id="7" dur="500" fill="hold"/>
                                        <p:tgtEl>
                                          <p:spTgt spid="24611"/>
                                        </p:tgtEl>
                                        <p:attrNameLst>
                                          <p:attrName>ppt_w</p:attrName>
                                        </p:attrNameLst>
                                      </p:cBhvr>
                                      <p:tavLst>
                                        <p:tav tm="0">
                                          <p:val>
                                            <p:fltVal val="0"/>
                                          </p:val>
                                        </p:tav>
                                        <p:tav tm="100000">
                                          <p:val>
                                            <p:strVal val="#ppt_w"/>
                                          </p:val>
                                        </p:tav>
                                      </p:tavLst>
                                    </p:anim>
                                    <p:anim calcmode="lin" valueType="num">
                                      <p:cBhvr>
                                        <p:cTn id="8" dur="500" fill="hold"/>
                                        <p:tgtEl>
                                          <p:spTgt spid="24611"/>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24612"/>
                                        </p:tgtEl>
                                        <p:attrNameLst>
                                          <p:attrName>style.visibility</p:attrName>
                                        </p:attrNameLst>
                                      </p:cBhvr>
                                      <p:to>
                                        <p:strVal val="visible"/>
                                      </p:to>
                                    </p:set>
                                    <p:anim calcmode="lin" valueType="num">
                                      <p:cBhvr>
                                        <p:cTn id="11" dur="500" fill="hold"/>
                                        <p:tgtEl>
                                          <p:spTgt spid="24612"/>
                                        </p:tgtEl>
                                        <p:attrNameLst>
                                          <p:attrName>ppt_w</p:attrName>
                                        </p:attrNameLst>
                                      </p:cBhvr>
                                      <p:tavLst>
                                        <p:tav tm="0">
                                          <p:val>
                                            <p:fltVal val="0"/>
                                          </p:val>
                                        </p:tav>
                                        <p:tav tm="100000">
                                          <p:val>
                                            <p:strVal val="#ppt_w"/>
                                          </p:val>
                                        </p:tav>
                                      </p:tavLst>
                                    </p:anim>
                                    <p:anim calcmode="lin" valueType="num">
                                      <p:cBhvr>
                                        <p:cTn id="12" dur="500" fill="hold"/>
                                        <p:tgtEl>
                                          <p:spTgt spid="24612"/>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24606"/>
                                        </p:tgtEl>
                                        <p:attrNameLst>
                                          <p:attrName>style.visibility</p:attrName>
                                        </p:attrNameLst>
                                      </p:cBhvr>
                                      <p:to>
                                        <p:strVal val="visible"/>
                                      </p:to>
                                    </p:set>
                                    <p:anim calcmode="lin" valueType="num">
                                      <p:cBhvr>
                                        <p:cTn id="15" dur="500" fill="hold"/>
                                        <p:tgtEl>
                                          <p:spTgt spid="24606"/>
                                        </p:tgtEl>
                                        <p:attrNameLst>
                                          <p:attrName>ppt_w</p:attrName>
                                        </p:attrNameLst>
                                      </p:cBhvr>
                                      <p:tavLst>
                                        <p:tav tm="0">
                                          <p:val>
                                            <p:fltVal val="0"/>
                                          </p:val>
                                        </p:tav>
                                        <p:tav tm="100000">
                                          <p:val>
                                            <p:strVal val="#ppt_w"/>
                                          </p:val>
                                        </p:tav>
                                      </p:tavLst>
                                    </p:anim>
                                    <p:anim calcmode="lin" valueType="num">
                                      <p:cBhvr>
                                        <p:cTn id="16" dur="500" fill="hold"/>
                                        <p:tgtEl>
                                          <p:spTgt spid="24606"/>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24607"/>
                                        </p:tgtEl>
                                        <p:attrNameLst>
                                          <p:attrName>style.visibility</p:attrName>
                                        </p:attrNameLst>
                                      </p:cBhvr>
                                      <p:to>
                                        <p:strVal val="visible"/>
                                      </p:to>
                                    </p:set>
                                    <p:anim calcmode="lin" valueType="num">
                                      <p:cBhvr>
                                        <p:cTn id="19" dur="500" fill="hold"/>
                                        <p:tgtEl>
                                          <p:spTgt spid="24607"/>
                                        </p:tgtEl>
                                        <p:attrNameLst>
                                          <p:attrName>ppt_w</p:attrName>
                                        </p:attrNameLst>
                                      </p:cBhvr>
                                      <p:tavLst>
                                        <p:tav tm="0">
                                          <p:val>
                                            <p:fltVal val="0"/>
                                          </p:val>
                                        </p:tav>
                                        <p:tav tm="100000">
                                          <p:val>
                                            <p:strVal val="#ppt_w"/>
                                          </p:val>
                                        </p:tav>
                                      </p:tavLst>
                                    </p:anim>
                                    <p:anim calcmode="lin" valueType="num">
                                      <p:cBhvr>
                                        <p:cTn id="20" dur="500" fill="hold"/>
                                        <p:tgtEl>
                                          <p:spTgt spid="24607"/>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24608"/>
                                        </p:tgtEl>
                                        <p:attrNameLst>
                                          <p:attrName>style.visibility</p:attrName>
                                        </p:attrNameLst>
                                      </p:cBhvr>
                                      <p:to>
                                        <p:strVal val="visible"/>
                                      </p:to>
                                    </p:set>
                                    <p:anim calcmode="lin" valueType="num">
                                      <p:cBhvr>
                                        <p:cTn id="23" dur="500" fill="hold"/>
                                        <p:tgtEl>
                                          <p:spTgt spid="24608"/>
                                        </p:tgtEl>
                                        <p:attrNameLst>
                                          <p:attrName>ppt_w</p:attrName>
                                        </p:attrNameLst>
                                      </p:cBhvr>
                                      <p:tavLst>
                                        <p:tav tm="0">
                                          <p:val>
                                            <p:fltVal val="0"/>
                                          </p:val>
                                        </p:tav>
                                        <p:tav tm="100000">
                                          <p:val>
                                            <p:strVal val="#ppt_w"/>
                                          </p:val>
                                        </p:tav>
                                      </p:tavLst>
                                    </p:anim>
                                    <p:anim calcmode="lin" valueType="num">
                                      <p:cBhvr>
                                        <p:cTn id="24" dur="500" fill="hold"/>
                                        <p:tgtEl>
                                          <p:spTgt spid="24608"/>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24604"/>
                                        </p:tgtEl>
                                        <p:attrNameLst>
                                          <p:attrName>style.visibility</p:attrName>
                                        </p:attrNameLst>
                                      </p:cBhvr>
                                      <p:to>
                                        <p:strVal val="visible"/>
                                      </p:to>
                                    </p:set>
                                    <p:anim calcmode="lin" valueType="num">
                                      <p:cBhvr>
                                        <p:cTn id="27" dur="500" fill="hold"/>
                                        <p:tgtEl>
                                          <p:spTgt spid="24604"/>
                                        </p:tgtEl>
                                        <p:attrNameLst>
                                          <p:attrName>ppt_w</p:attrName>
                                        </p:attrNameLst>
                                      </p:cBhvr>
                                      <p:tavLst>
                                        <p:tav tm="0">
                                          <p:val>
                                            <p:fltVal val="0"/>
                                          </p:val>
                                        </p:tav>
                                        <p:tav tm="100000">
                                          <p:val>
                                            <p:strVal val="#ppt_w"/>
                                          </p:val>
                                        </p:tav>
                                      </p:tavLst>
                                    </p:anim>
                                    <p:anim calcmode="lin" valueType="num">
                                      <p:cBhvr>
                                        <p:cTn id="28" dur="500" fill="hold"/>
                                        <p:tgtEl>
                                          <p:spTgt spid="24604"/>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24605"/>
                                        </p:tgtEl>
                                        <p:attrNameLst>
                                          <p:attrName>style.visibility</p:attrName>
                                        </p:attrNameLst>
                                      </p:cBhvr>
                                      <p:to>
                                        <p:strVal val="visible"/>
                                      </p:to>
                                    </p:set>
                                    <p:anim calcmode="lin" valueType="num">
                                      <p:cBhvr>
                                        <p:cTn id="31" dur="500" fill="hold"/>
                                        <p:tgtEl>
                                          <p:spTgt spid="24605"/>
                                        </p:tgtEl>
                                        <p:attrNameLst>
                                          <p:attrName>ppt_w</p:attrName>
                                        </p:attrNameLst>
                                      </p:cBhvr>
                                      <p:tavLst>
                                        <p:tav tm="0">
                                          <p:val>
                                            <p:fltVal val="0"/>
                                          </p:val>
                                        </p:tav>
                                        <p:tav tm="100000">
                                          <p:val>
                                            <p:strVal val="#ppt_w"/>
                                          </p:val>
                                        </p:tav>
                                      </p:tavLst>
                                    </p:anim>
                                    <p:anim calcmode="lin" valueType="num">
                                      <p:cBhvr>
                                        <p:cTn id="32" dur="500" fill="hold"/>
                                        <p:tgtEl>
                                          <p:spTgt spid="24605"/>
                                        </p:tgtEl>
                                        <p:attrNameLst>
                                          <p:attrName>ppt_h</p:attrName>
                                        </p:attrNameLst>
                                      </p:cBhvr>
                                      <p:tavLst>
                                        <p:tav tm="0">
                                          <p:val>
                                            <p:fltVal val="0"/>
                                          </p:val>
                                        </p:tav>
                                        <p:tav tm="100000">
                                          <p:val>
                                            <p:strVal val="#ppt_h"/>
                                          </p:val>
                                        </p:tav>
                                      </p:tavLst>
                                    </p:anim>
                                  </p:childTnLst>
                                </p:cTn>
                              </p:par>
                              <p:par>
                                <p:cTn id="33" presetID="23" presetClass="entr" presetSubtype="16" fill="hold" grpId="0" nodeType="withEffect">
                                  <p:stCondLst>
                                    <p:cond delay="0"/>
                                  </p:stCondLst>
                                  <p:childTnLst>
                                    <p:set>
                                      <p:cBhvr>
                                        <p:cTn id="34" dur="1" fill="hold">
                                          <p:stCondLst>
                                            <p:cond delay="0"/>
                                          </p:stCondLst>
                                        </p:cTn>
                                        <p:tgtEl>
                                          <p:spTgt spid="24603"/>
                                        </p:tgtEl>
                                        <p:attrNameLst>
                                          <p:attrName>style.visibility</p:attrName>
                                        </p:attrNameLst>
                                      </p:cBhvr>
                                      <p:to>
                                        <p:strVal val="visible"/>
                                      </p:to>
                                    </p:set>
                                    <p:anim calcmode="lin" valueType="num">
                                      <p:cBhvr>
                                        <p:cTn id="35" dur="500" fill="hold"/>
                                        <p:tgtEl>
                                          <p:spTgt spid="24603"/>
                                        </p:tgtEl>
                                        <p:attrNameLst>
                                          <p:attrName>ppt_w</p:attrName>
                                        </p:attrNameLst>
                                      </p:cBhvr>
                                      <p:tavLst>
                                        <p:tav tm="0">
                                          <p:val>
                                            <p:fltVal val="0"/>
                                          </p:val>
                                        </p:tav>
                                        <p:tav tm="100000">
                                          <p:val>
                                            <p:strVal val="#ppt_w"/>
                                          </p:val>
                                        </p:tav>
                                      </p:tavLst>
                                    </p:anim>
                                    <p:anim calcmode="lin" valueType="num">
                                      <p:cBhvr>
                                        <p:cTn id="36" dur="500" fill="hold"/>
                                        <p:tgtEl>
                                          <p:spTgt spid="2460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03" grpId="0" animBg="1"/>
      <p:bldP spid="24604" grpId="0" animBg="1"/>
      <p:bldP spid="24605" grpId="0" animBg="1"/>
      <p:bldP spid="24606" grpId="0" animBg="1"/>
      <p:bldP spid="24607" grpId="0" animBg="1"/>
      <p:bldP spid="24608" grpId="0" animBg="1"/>
      <p:bldP spid="24611" grpId="0" animBg="1"/>
      <p:bldP spid="2461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00726" name="Group 22"/>
          <p:cNvGraphicFramePr>
            <a:graphicFrameLocks noGrp="1"/>
          </p:cNvGraphicFramePr>
          <p:nvPr>
            <p:ph sz="half" idx="2"/>
          </p:nvPr>
        </p:nvGraphicFramePr>
        <p:xfrm>
          <a:off x="1905001" y="228600"/>
          <a:ext cx="8382001" cy="5029200"/>
        </p:xfrm>
        <a:graphic>
          <a:graphicData uri="http://schemas.openxmlformats.org/drawingml/2006/table">
            <a:tbl>
              <a:tblPr/>
              <a:tblGrid>
                <a:gridCol w="1038478">
                  <a:extLst>
                    <a:ext uri="{9D8B030D-6E8A-4147-A177-3AD203B41FA5}">
                      <a16:colId xmlns:a16="http://schemas.microsoft.com/office/drawing/2014/main" xmlns="" val="20000"/>
                    </a:ext>
                  </a:extLst>
                </a:gridCol>
                <a:gridCol w="3486319">
                  <a:extLst>
                    <a:ext uri="{9D8B030D-6E8A-4147-A177-3AD203B41FA5}">
                      <a16:colId xmlns:a16="http://schemas.microsoft.com/office/drawing/2014/main" xmlns="" val="20001"/>
                    </a:ext>
                  </a:extLst>
                </a:gridCol>
                <a:gridCol w="3857204">
                  <a:extLst>
                    <a:ext uri="{9D8B030D-6E8A-4147-A177-3AD203B41FA5}">
                      <a16:colId xmlns:a16="http://schemas.microsoft.com/office/drawing/2014/main" xmlns="" val="20002"/>
                    </a:ext>
                  </a:extLst>
                </a:gridCol>
              </a:tblGrid>
              <a:tr h="6856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800" b="0" i="0" u="none" strike="noStrike" cap="none" normalizeH="0" baseline="0" smtClean="0">
                        <a:ln>
                          <a:noFill/>
                        </a:ln>
                        <a:solidFill>
                          <a:schemeClr val="tx1"/>
                        </a:solidFill>
                        <a:effectLst/>
                        <a:latin typeface="Arial" charset="0"/>
                        <a:cs typeface="Arial" charset="0"/>
                      </a:endParaRP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1" u="none" strike="noStrike" cap="none" normalizeH="0" baseline="0" smtClean="0">
                          <a:ln>
                            <a:noFill/>
                          </a:ln>
                          <a:solidFill>
                            <a:srgbClr val="0000FF"/>
                          </a:solidFill>
                          <a:effectLst/>
                          <a:latin typeface="Arial" charset="0"/>
                          <a:cs typeface="Arial" charset="0"/>
                        </a:rPr>
                        <a:t>Nhà Lý</a:t>
                      </a: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1" u="none" strike="noStrike" cap="none" normalizeH="0" baseline="0" smtClean="0">
                          <a:ln>
                            <a:noFill/>
                          </a:ln>
                          <a:solidFill>
                            <a:srgbClr val="0000FF"/>
                          </a:solidFill>
                          <a:effectLst/>
                          <a:latin typeface="Arial" charset="0"/>
                          <a:cs typeface="Arial" charset="0"/>
                        </a:rPr>
                        <a:t>Nhà Trần</a:t>
                      </a: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297196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1" u="none" strike="noStrike" cap="none" normalizeH="0" baseline="0" smtClean="0">
                        <a:ln>
                          <a:noFill/>
                        </a:ln>
                        <a:solidFill>
                          <a:srgbClr val="0000FF"/>
                        </a:solidFill>
                        <a:effectLst/>
                        <a:latin typeface="Arial" charset="0"/>
                        <a:cs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1" u="none" strike="noStrike" cap="none" normalizeH="0" baseline="0" smtClean="0">
                        <a:ln>
                          <a:noFill/>
                        </a:ln>
                        <a:solidFill>
                          <a:srgbClr val="0000FF"/>
                        </a:solidFill>
                        <a:effectLst/>
                        <a:latin typeface="Arial" charset="0"/>
                        <a:cs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1" u="none" strike="noStrike" cap="none" normalizeH="0" baseline="0" smtClean="0">
                          <a:ln>
                            <a:noFill/>
                          </a:ln>
                          <a:solidFill>
                            <a:schemeClr val="tx1"/>
                          </a:solidFill>
                          <a:effectLst/>
                          <a:latin typeface="Arial" charset="0"/>
                          <a:cs typeface="Arial" charset="0"/>
                        </a:rPr>
                        <a:t>Khác nhau</a:t>
                      </a: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20000"/>
                        </a:spcBef>
                        <a:spcAft>
                          <a:spcPct val="0"/>
                        </a:spcAft>
                        <a:buClrTx/>
                        <a:buSzTx/>
                        <a:buFontTx/>
                        <a:buChar char="-"/>
                        <a:tabLst/>
                      </a:pPr>
                      <a:r>
                        <a:rPr kumimoji="0" lang="en-US" sz="2000" b="1" i="0" u="none" strike="noStrike" cap="none" normalizeH="0" baseline="0" smtClean="0">
                          <a:ln>
                            <a:noFill/>
                          </a:ln>
                          <a:solidFill>
                            <a:schemeClr val="tx1"/>
                          </a:solidFill>
                          <a:effectLst/>
                          <a:latin typeface="Arial" charset="0"/>
                          <a:cs typeface="Arial" charset="0"/>
                        </a:rPr>
                        <a:t>Cả nước chia làm 24 lộ</a:t>
                      </a:r>
                    </a:p>
                    <a:p>
                      <a:pPr marL="342900" marR="0" lvl="0" indent="-342900" algn="just" defTabSz="914400" rtl="0" eaLnBrk="1" fontAlgn="base" latinLnBrk="0" hangingPunct="1">
                        <a:lnSpc>
                          <a:spcPct val="100000"/>
                        </a:lnSpc>
                        <a:spcBef>
                          <a:spcPct val="20000"/>
                        </a:spcBef>
                        <a:spcAft>
                          <a:spcPct val="0"/>
                        </a:spcAft>
                        <a:buClrTx/>
                        <a:buSzTx/>
                        <a:buFontTx/>
                        <a:buChar char="-"/>
                        <a:tabLst/>
                      </a:pPr>
                      <a:r>
                        <a:rPr kumimoji="0" lang="en-US" sz="2000" b="1" i="1" u="none" strike="noStrike" cap="none" normalizeH="0" baseline="0" smtClean="0">
                          <a:ln>
                            <a:noFill/>
                          </a:ln>
                          <a:solidFill>
                            <a:schemeClr val="tx1"/>
                          </a:solidFill>
                          <a:effectLst/>
                          <a:latin typeface="Arial" charset="0"/>
                          <a:cs typeface="Arial" charset="0"/>
                        </a:rPr>
                        <a:t>Thực hiện chế độ cha truyền con nối.</a:t>
                      </a:r>
                    </a:p>
                    <a:p>
                      <a:pPr marL="342900" marR="0" lvl="0" indent="-342900" algn="just" defTabSz="914400" rtl="0" eaLnBrk="1" fontAlgn="base" latinLnBrk="0" hangingPunct="1">
                        <a:lnSpc>
                          <a:spcPct val="100000"/>
                        </a:lnSpc>
                        <a:spcBef>
                          <a:spcPct val="20000"/>
                        </a:spcBef>
                        <a:spcAft>
                          <a:spcPct val="0"/>
                        </a:spcAft>
                        <a:buClrTx/>
                        <a:buSzTx/>
                        <a:buFontTx/>
                        <a:buChar char="-"/>
                        <a:tabLst/>
                      </a:pPr>
                      <a:r>
                        <a:rPr kumimoji="0" lang="en-US" sz="2000" b="1" i="1" u="none" strike="noStrike" cap="none" normalizeH="0" baseline="0" smtClean="0">
                          <a:ln>
                            <a:noFill/>
                          </a:ln>
                          <a:solidFill>
                            <a:schemeClr val="tx1"/>
                          </a:solidFill>
                          <a:effectLst/>
                          <a:latin typeface="Arial" charset="0"/>
                          <a:cs typeface="Arial" charset="0"/>
                        </a:rPr>
                        <a:t>Các chức quan đại thần do thi tuyển.</a:t>
                      </a:r>
                    </a:p>
                    <a:p>
                      <a:pPr marL="342900" marR="0" lvl="0" indent="-342900" algn="just" defTabSz="914400" rtl="0" eaLnBrk="1" fontAlgn="base" latinLnBrk="0" hangingPunct="1">
                        <a:lnSpc>
                          <a:spcPct val="100000"/>
                        </a:lnSpc>
                        <a:spcBef>
                          <a:spcPct val="20000"/>
                        </a:spcBef>
                        <a:spcAft>
                          <a:spcPct val="0"/>
                        </a:spcAft>
                        <a:buClrTx/>
                        <a:buSzTx/>
                        <a:buFontTx/>
                        <a:buChar char="-"/>
                        <a:tabLst/>
                      </a:pPr>
                      <a:endParaRPr kumimoji="0" lang="en-US" sz="2000" b="1" i="1" u="none" strike="noStrike" cap="none" normalizeH="0" baseline="0" smtClean="0">
                        <a:ln>
                          <a:noFill/>
                        </a:ln>
                        <a:solidFill>
                          <a:schemeClr val="tx1"/>
                        </a:solidFill>
                        <a:effectLst/>
                        <a:latin typeface="Arial" charset="0"/>
                        <a:cs typeface="Arial" charset="0"/>
                      </a:endParaRPr>
                    </a:p>
                    <a:p>
                      <a:pPr marL="342900" marR="0" lvl="0" indent="-342900" algn="just" defTabSz="914400" rtl="0" eaLnBrk="1" fontAlgn="base" latinLnBrk="0" hangingPunct="1">
                        <a:lnSpc>
                          <a:spcPct val="100000"/>
                        </a:lnSpc>
                        <a:spcBef>
                          <a:spcPct val="20000"/>
                        </a:spcBef>
                        <a:spcAft>
                          <a:spcPct val="0"/>
                        </a:spcAft>
                        <a:buClrTx/>
                        <a:buSzTx/>
                        <a:buFontTx/>
                        <a:buChar char="-"/>
                        <a:tabLst/>
                      </a:pPr>
                      <a:endParaRPr kumimoji="0" lang="en-US" sz="2000" b="1" i="0" u="none" strike="noStrike" cap="none" normalizeH="0" baseline="0" smtClean="0">
                        <a:ln>
                          <a:noFill/>
                        </a:ln>
                        <a:solidFill>
                          <a:schemeClr val="tx1"/>
                        </a:solidFill>
                        <a:effectLst/>
                        <a:latin typeface="Arial" charset="0"/>
                        <a:cs typeface="Arial"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2000" b="1" i="1" u="none" strike="noStrike" cap="none" normalizeH="0" baseline="0" smtClean="0">
                          <a:ln>
                            <a:noFill/>
                          </a:ln>
                          <a:solidFill>
                            <a:schemeClr val="tx1"/>
                          </a:solidFill>
                          <a:effectLst/>
                          <a:latin typeface="Arial" charset="0"/>
                          <a:cs typeface="Arial" charset="0"/>
                        </a:rPr>
                        <a:t> Cả nước chia làm 12 lộ</a:t>
                      </a:r>
                    </a:p>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2000" b="1" i="1" u="none" strike="noStrike" cap="none" normalizeH="0" baseline="0" smtClean="0">
                          <a:ln>
                            <a:noFill/>
                          </a:ln>
                          <a:solidFill>
                            <a:schemeClr val="tx1"/>
                          </a:solidFill>
                          <a:effectLst/>
                          <a:latin typeface="Arial" charset="0"/>
                          <a:cs typeface="Arial" charset="0"/>
                        </a:rPr>
                        <a:t> Thực hiện chế độ Thái thượng hoàng.</a:t>
                      </a:r>
                    </a:p>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2000" b="1" i="1" u="none" strike="noStrike" cap="none" normalizeH="0" baseline="0" smtClean="0">
                          <a:ln>
                            <a:noFill/>
                          </a:ln>
                          <a:solidFill>
                            <a:schemeClr val="tx1"/>
                          </a:solidFill>
                          <a:effectLst/>
                          <a:latin typeface="Arial" charset="0"/>
                          <a:cs typeface="Arial" charset="0"/>
                        </a:rPr>
                        <a:t> Các chức quan đại thần do người họ Trần nắm giữ.</a:t>
                      </a:r>
                    </a:p>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2000" b="1" i="1" u="none" strike="noStrike" cap="none" normalizeH="0" baseline="0" smtClean="0">
                          <a:ln>
                            <a:noFill/>
                          </a:ln>
                          <a:solidFill>
                            <a:schemeClr val="tx1"/>
                          </a:solidFill>
                          <a:effectLst/>
                          <a:latin typeface="Arial" charset="0"/>
                          <a:cs typeface="Arial" charset="0"/>
                        </a:rPr>
                        <a:t> Đặt thêm một số cơ quan và chức quan mới.</a:t>
                      </a: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137156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1" u="none" strike="noStrike" cap="none" normalizeH="0" baseline="0" smtClean="0">
                          <a:ln>
                            <a:noFill/>
                          </a:ln>
                          <a:solidFill>
                            <a:srgbClr val="0000FF"/>
                          </a:solidFill>
                          <a:effectLst/>
                          <a:latin typeface="Arial" charset="0"/>
                          <a:cs typeface="Arial" charset="0"/>
                        </a:rPr>
                        <a:t>Giống nhau</a:t>
                      </a: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1" u="none" strike="noStrike" cap="none" normalizeH="0" baseline="0" smtClean="0">
                          <a:ln>
                            <a:noFill/>
                          </a:ln>
                          <a:solidFill>
                            <a:srgbClr val="0033CC"/>
                          </a:solidFill>
                          <a:effectLst/>
                          <a:latin typeface="Arial" charset="0"/>
                          <a:cs typeface="Arial" charset="0"/>
                        </a:rPr>
                        <a:t>- Đều tổ chức theo chế độ quân chủ trung ương tập quyền do vua đứng đầu.</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1" u="none" strike="noStrike" cap="none" normalizeH="0" baseline="0" smtClean="0">
                          <a:ln>
                            <a:noFill/>
                          </a:ln>
                          <a:solidFill>
                            <a:srgbClr val="0033CC"/>
                          </a:solidFill>
                          <a:effectLst/>
                          <a:latin typeface="Arial" charset="0"/>
                          <a:cs typeface="Arial" charset="0"/>
                        </a:rPr>
                        <a:t>- Bộ máy nhà nước gồm 3 cấp, có các quan đại thần văn võ.</a:t>
                      </a: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xmlns="" val="10002"/>
                  </a:ext>
                </a:extLst>
              </a:tr>
            </a:tbl>
          </a:graphicData>
        </a:graphic>
      </p:graphicFrame>
      <p:sp>
        <p:nvSpPr>
          <p:cNvPr id="203795" name="Rectangle 19"/>
          <p:cNvSpPr>
            <a:spLocks noChangeArrowheads="1"/>
          </p:cNvSpPr>
          <p:nvPr/>
        </p:nvSpPr>
        <p:spPr bwMode="auto">
          <a:xfrm>
            <a:off x="1739900" y="5337175"/>
            <a:ext cx="89154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400" b="1" i="1">
                <a:solidFill>
                  <a:srgbClr val="3415EB"/>
                </a:solidFill>
                <a:latin typeface="Times New Roman" panose="02020603050405020304" pitchFamily="18" charset="0"/>
              </a:rPr>
              <a:t>*Nhận xét</a:t>
            </a:r>
            <a:r>
              <a:rPr lang="en-US" altLang="en-US" sz="2400" b="1">
                <a:solidFill>
                  <a:srgbClr val="CC0099"/>
                </a:solidFill>
                <a:latin typeface="Times New Roman" panose="02020603050405020304" pitchFamily="18" charset="0"/>
              </a:rPr>
              <a:t>: Bộ máy nhà Trần hoàn chỉnh, chặt ch</a:t>
            </a:r>
            <a:r>
              <a:rPr lang="en-US" altLang="en-US" sz="2400" b="1">
                <a:solidFill>
                  <a:srgbClr val="CC0099"/>
                </a:solidFill>
                <a:latin typeface=".VnTime" panose="020B7200000000000000" pitchFamily="34" charset="0"/>
              </a:rPr>
              <a:t>Ï</a:t>
            </a:r>
            <a:r>
              <a:rPr lang="en-US" altLang="en-US" sz="2400" b="1">
                <a:solidFill>
                  <a:srgbClr val="CC0099"/>
                </a:solidFill>
                <a:latin typeface="Times New Roman" panose="02020603050405020304" pitchFamily="18" charset="0"/>
              </a:rPr>
              <a:t> hơn nhà Lý </a:t>
            </a:r>
          </a:p>
          <a:p>
            <a:pPr eaLnBrk="1" hangingPunct="1">
              <a:spcBef>
                <a:spcPct val="0"/>
              </a:spcBef>
              <a:buFontTx/>
              <a:buNone/>
            </a:pPr>
            <a:r>
              <a:rPr lang="en-US" altLang="en-US" sz="2400" b="1">
                <a:solidFill>
                  <a:srgbClr val="CC0099"/>
                </a:solidFill>
                <a:latin typeface="Times New Roman" panose="02020603050405020304" pitchFamily="18" charset="0"/>
              </a:rPr>
              <a:t>=&gt; chứng tỏ ch</a:t>
            </a:r>
            <a:r>
              <a:rPr lang="en-US" altLang="en-US" sz="2400" b="1">
                <a:solidFill>
                  <a:srgbClr val="CC0099"/>
                </a:solidFill>
                <a:latin typeface=".VnTime" panose="020B7200000000000000" pitchFamily="34" charset="0"/>
              </a:rPr>
              <a:t>Õ</a:t>
            </a:r>
            <a:r>
              <a:rPr lang="en-US" altLang="en-US" sz="2400" b="1">
                <a:solidFill>
                  <a:srgbClr val="CC0099"/>
                </a:solidFill>
                <a:latin typeface="Times New Roman" panose="02020603050405020304" pitchFamily="18" charset="0"/>
              </a:rPr>
              <a:t> đ</a:t>
            </a:r>
            <a:r>
              <a:rPr lang="en-US" altLang="en-US" sz="2400" b="1">
                <a:solidFill>
                  <a:srgbClr val="CC0099"/>
                </a:solidFill>
                <a:latin typeface=".VnTime" panose="020B7200000000000000" pitchFamily="34" charset="0"/>
              </a:rPr>
              <a:t>é</a:t>
            </a:r>
            <a:r>
              <a:rPr lang="en-US" altLang="en-US" sz="2400" b="1">
                <a:solidFill>
                  <a:srgbClr val="CC0099"/>
                </a:solidFill>
                <a:latin typeface="Times New Roman" panose="02020603050405020304" pitchFamily="18" charset="0"/>
              </a:rPr>
              <a:t> t</a:t>
            </a:r>
            <a:r>
              <a:rPr lang="en-US" altLang="en-US" sz="2400" b="1">
                <a:solidFill>
                  <a:srgbClr val="CC0099"/>
                </a:solidFill>
                <a:latin typeface=".VnTime" panose="020B7200000000000000" pitchFamily="34" charset="0"/>
              </a:rPr>
              <a:t>Ë</a:t>
            </a:r>
            <a:r>
              <a:rPr lang="en-US" altLang="en-US" sz="2400" b="1">
                <a:solidFill>
                  <a:srgbClr val="CC0099"/>
                </a:solidFill>
                <a:latin typeface="Times New Roman" panose="02020603050405020304" pitchFamily="18" charset="0"/>
              </a:rPr>
              <a:t>p quy</a:t>
            </a:r>
            <a:r>
              <a:rPr lang="en-US" altLang="en-US" sz="2400" b="1">
                <a:solidFill>
                  <a:srgbClr val="CC0099"/>
                </a:solidFill>
                <a:latin typeface=".VnTime" panose="020B7200000000000000" pitchFamily="34" charset="0"/>
              </a:rPr>
              <a:t>Ò</a:t>
            </a:r>
            <a:r>
              <a:rPr lang="en-US" altLang="en-US" sz="2400" b="1">
                <a:solidFill>
                  <a:srgbClr val="CC0099"/>
                </a:solidFill>
                <a:latin typeface="Times New Roman" panose="02020603050405020304" pitchFamily="18" charset="0"/>
              </a:rPr>
              <a:t>n th</a:t>
            </a:r>
            <a:r>
              <a:rPr lang="en-US" altLang="en-US" sz="2400" b="1">
                <a:solidFill>
                  <a:srgbClr val="CC0099"/>
                </a:solidFill>
                <a:latin typeface=".VnTime" panose="020B7200000000000000" pitchFamily="34" charset="0"/>
              </a:rPr>
              <a:t>ê</a:t>
            </a:r>
            <a:r>
              <a:rPr lang="en-US" altLang="en-US" sz="2400" b="1">
                <a:solidFill>
                  <a:srgbClr val="CC0099"/>
                </a:solidFill>
                <a:latin typeface="Times New Roman" panose="02020603050405020304" pitchFamily="18" charset="0"/>
              </a:rPr>
              <a:t>i Tr</a:t>
            </a:r>
            <a:r>
              <a:rPr lang="en-US" altLang="en-US" sz="2400" b="1">
                <a:solidFill>
                  <a:srgbClr val="CC0099"/>
                </a:solidFill>
                <a:latin typeface=".VnTime" panose="020B7200000000000000" pitchFamily="34" charset="0"/>
              </a:rPr>
              <a:t>Ç</a:t>
            </a:r>
            <a:r>
              <a:rPr lang="en-US" altLang="en-US" sz="2400" b="1">
                <a:solidFill>
                  <a:srgbClr val="CC0099"/>
                </a:solidFill>
                <a:latin typeface="Times New Roman" panose="02020603050405020304" pitchFamily="18" charset="0"/>
              </a:rPr>
              <a:t>n đư</a:t>
            </a:r>
            <a:r>
              <a:rPr lang="en-US" altLang="en-US" sz="2400" b="1">
                <a:solidFill>
                  <a:srgbClr val="CC0099"/>
                </a:solidFill>
                <a:latin typeface=".VnTime" panose="020B7200000000000000" pitchFamily="34" charset="0"/>
              </a:rPr>
              <a:t>î</a:t>
            </a:r>
            <a:r>
              <a:rPr lang="en-US" altLang="en-US" sz="2400" b="1">
                <a:solidFill>
                  <a:srgbClr val="CC0099"/>
                </a:solidFill>
                <a:latin typeface="Times New Roman" panose="02020603050405020304" pitchFamily="18" charset="0"/>
              </a:rPr>
              <a:t>c c</a:t>
            </a:r>
            <a:r>
              <a:rPr lang="en-US" altLang="en-US" sz="2400" b="1">
                <a:solidFill>
                  <a:srgbClr val="CC0099"/>
                </a:solidFill>
                <a:latin typeface=".VnTime" panose="020B7200000000000000" pitchFamily="34" charset="0"/>
              </a:rPr>
              <a:t>ñ</a:t>
            </a:r>
            <a:r>
              <a:rPr lang="en-US" altLang="en-US" sz="2400" b="1">
                <a:solidFill>
                  <a:srgbClr val="CC0099"/>
                </a:solidFill>
                <a:latin typeface="Times New Roman" panose="02020603050405020304" pitchFamily="18" charset="0"/>
              </a:rPr>
              <a:t>ng c</a:t>
            </a:r>
            <a:r>
              <a:rPr lang="en-US" altLang="en-US" sz="2400" b="1">
                <a:solidFill>
                  <a:srgbClr val="CC0099"/>
                </a:solidFill>
                <a:latin typeface=".VnTime" panose="020B7200000000000000" pitchFamily="34" charset="0"/>
              </a:rPr>
              <a:t>è</a:t>
            </a:r>
            <a:r>
              <a:rPr lang="en-US" altLang="en-US" sz="2400" b="1">
                <a:solidFill>
                  <a:srgbClr val="CC0099"/>
                </a:solidFill>
                <a:latin typeface="Times New Roman" panose="02020603050405020304" pitchFamily="18" charset="0"/>
              </a:rPr>
              <a:t> hơn th</a:t>
            </a:r>
            <a:r>
              <a:rPr lang="en-US" altLang="en-US" sz="2400" b="1">
                <a:solidFill>
                  <a:srgbClr val="CC0099"/>
                </a:solidFill>
                <a:latin typeface=".VnTime" panose="020B7200000000000000" pitchFamily="34" charset="0"/>
              </a:rPr>
              <a:t>ê</a:t>
            </a:r>
            <a:r>
              <a:rPr lang="en-US" altLang="en-US" sz="2400" b="1">
                <a:solidFill>
                  <a:srgbClr val="CC0099"/>
                </a:solidFill>
                <a:latin typeface="Times New Roman" panose="02020603050405020304" pitchFamily="18" charset="0"/>
              </a:rPr>
              <a:t>i Lý.</a:t>
            </a:r>
          </a:p>
        </p:txBody>
      </p:sp>
    </p:spTree>
    <p:extLst>
      <p:ext uri="{BB962C8B-B14F-4D97-AF65-F5344CB8AC3E}">
        <p14:creationId xmlns:p14="http://schemas.microsoft.com/office/powerpoint/2010/main" val="37701973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3795"/>
                                        </p:tgtEl>
                                        <p:attrNameLst>
                                          <p:attrName>style.visibility</p:attrName>
                                        </p:attrNameLst>
                                      </p:cBhvr>
                                      <p:to>
                                        <p:strVal val="visible"/>
                                      </p:to>
                                    </p:set>
                                    <p:animEffect transition="in" filter="checkerboard(across)">
                                      <p:cBhvr>
                                        <p:cTn id="7" dur="500"/>
                                        <p:tgtEl>
                                          <p:spTgt spid="203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95"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Text Box 2"/>
          <p:cNvSpPr txBox="1">
            <a:spLocks noChangeArrowheads="1"/>
          </p:cNvSpPr>
          <p:nvPr/>
        </p:nvSpPr>
        <p:spPr bwMode="auto">
          <a:xfrm>
            <a:off x="82713" y="763829"/>
            <a:ext cx="616435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000" b="1" dirty="0">
                <a:latin typeface=".VnTimeH" panose="020B7200000000000000" pitchFamily="34" charset="0"/>
              </a:rPr>
              <a:t>S¥ </a:t>
            </a:r>
            <a:r>
              <a:rPr lang="en-US" altLang="en-US" sz="2000" b="1" dirty="0">
                <a:latin typeface="Times New Roman" panose="02020603050405020304" pitchFamily="18" charset="0"/>
                <a:cs typeface="Times New Roman" panose="02020603050405020304" pitchFamily="18" charset="0"/>
              </a:rPr>
              <a:t>ĐỒ </a:t>
            </a:r>
            <a:r>
              <a:rPr lang="en-US" altLang="en-US" sz="2000" b="1" dirty="0" err="1">
                <a:latin typeface=".VnTimeH" panose="020B7200000000000000" pitchFamily="34" charset="0"/>
              </a:rPr>
              <a:t>Bé</a:t>
            </a:r>
            <a:r>
              <a:rPr lang="en-US" altLang="en-US" sz="2000" b="1" dirty="0">
                <a:latin typeface=".VnTimeH" panose="020B7200000000000000" pitchFamily="34" charset="0"/>
              </a:rPr>
              <a:t> M¸Y NHµ </a:t>
            </a:r>
            <a:r>
              <a:rPr lang="en-US" altLang="en-US" sz="2000" b="1" dirty="0" err="1">
                <a:latin typeface=".VnTimeH" panose="020B7200000000000000" pitchFamily="34" charset="0"/>
              </a:rPr>
              <a:t>N¦íC</a:t>
            </a:r>
            <a:r>
              <a:rPr lang="en-US" altLang="en-US" sz="2000" b="1" dirty="0">
                <a:latin typeface=".VnTimeH" panose="020B7200000000000000" pitchFamily="34" charset="0"/>
              </a:rPr>
              <a:t> </a:t>
            </a:r>
            <a:r>
              <a:rPr lang="en-US" altLang="en-US" sz="2000" b="1" dirty="0" err="1">
                <a:latin typeface=".VnTimeH" panose="020B7200000000000000" pitchFamily="34" charset="0"/>
              </a:rPr>
              <a:t>THêI</a:t>
            </a:r>
            <a:r>
              <a:rPr lang="en-US" altLang="en-US" sz="2000" b="1" dirty="0">
                <a:latin typeface=".VnTimeH" panose="020B7200000000000000" pitchFamily="34" charset="0"/>
              </a:rPr>
              <a:t> TRÇN</a:t>
            </a:r>
          </a:p>
        </p:txBody>
      </p:sp>
      <p:sp>
        <p:nvSpPr>
          <p:cNvPr id="137219" name="Text Box 3"/>
          <p:cNvSpPr txBox="1">
            <a:spLocks noChangeArrowheads="1"/>
          </p:cNvSpPr>
          <p:nvPr/>
        </p:nvSpPr>
        <p:spPr bwMode="auto">
          <a:xfrm>
            <a:off x="5120217" y="1338654"/>
            <a:ext cx="853020" cy="923330"/>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a:solidFill>
                  <a:srgbClr val="FFFF00"/>
                </a:solidFill>
                <a:latin typeface=".VnTime" panose="020B7200000000000000" pitchFamily="34" charset="0"/>
              </a:rPr>
              <a:t>CÊp</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VnTime" panose="020B7200000000000000" pitchFamily="34" charset="0"/>
              </a:rPr>
              <a:t>triÒu</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VNI-Times" pitchFamily="2" charset="0"/>
              </a:rPr>
              <a:t>ì</a:t>
            </a:r>
            <a:r>
              <a:rPr lang="en-US" altLang="en-US" sz="1800" b="1" dirty="0" err="1">
                <a:solidFill>
                  <a:srgbClr val="FFFF00"/>
                </a:solidFill>
                <a:latin typeface=".VnTime" panose="020B7200000000000000" pitchFamily="34" charset="0"/>
              </a:rPr>
              <a:t>nh</a:t>
            </a:r>
            <a:endParaRPr lang="en-US" altLang="en-US" sz="1800" b="1" dirty="0">
              <a:solidFill>
                <a:srgbClr val="FFFF00"/>
              </a:solidFill>
              <a:latin typeface=".VnTime" panose="020B7200000000000000" pitchFamily="34" charset="0"/>
            </a:endParaRPr>
          </a:p>
        </p:txBody>
      </p:sp>
      <p:sp>
        <p:nvSpPr>
          <p:cNvPr id="137220" name="AutoShape 4"/>
          <p:cNvSpPr>
            <a:spLocks/>
          </p:cNvSpPr>
          <p:nvPr/>
        </p:nvSpPr>
        <p:spPr bwMode="auto">
          <a:xfrm>
            <a:off x="4939853" y="1196182"/>
            <a:ext cx="45719" cy="1208274"/>
          </a:xfrm>
          <a:prstGeom prst="leftBrace">
            <a:avLst>
              <a:gd name="adj1" fmla="val 151295"/>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en-US" sz="1800">
              <a:solidFill>
                <a:srgbClr val="000000"/>
              </a:solidFill>
              <a:latin typeface=".VnTime" panose="020B7200000000000000" pitchFamily="34" charset="0"/>
            </a:endParaRPr>
          </a:p>
        </p:txBody>
      </p:sp>
      <p:sp>
        <p:nvSpPr>
          <p:cNvPr id="137221" name="AutoShape 5"/>
          <p:cNvSpPr>
            <a:spLocks/>
          </p:cNvSpPr>
          <p:nvPr/>
        </p:nvSpPr>
        <p:spPr bwMode="auto">
          <a:xfrm>
            <a:off x="5033576" y="4328008"/>
            <a:ext cx="80029" cy="2238588"/>
          </a:xfrm>
          <a:prstGeom prst="leftBrace">
            <a:avLst>
              <a:gd name="adj1" fmla="val 178571"/>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en-US" sz="1800">
              <a:solidFill>
                <a:srgbClr val="000000"/>
              </a:solidFill>
              <a:latin typeface=".VnTime" panose="020B7200000000000000" pitchFamily="34" charset="0"/>
            </a:endParaRPr>
          </a:p>
        </p:txBody>
      </p:sp>
      <p:sp>
        <p:nvSpPr>
          <p:cNvPr id="137222" name="Text Box 6"/>
          <p:cNvSpPr txBox="1">
            <a:spLocks noChangeArrowheads="1"/>
          </p:cNvSpPr>
          <p:nvPr/>
        </p:nvSpPr>
        <p:spPr bwMode="auto">
          <a:xfrm>
            <a:off x="5081342" y="2556332"/>
            <a:ext cx="1083208" cy="1477328"/>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a:solidFill>
                  <a:srgbClr val="FFFF00"/>
                </a:solidFill>
                <a:latin typeface=".VnTime" panose="020B7200000000000000" pitchFamily="34" charset="0"/>
              </a:rPr>
              <a:t>C¸c</a:t>
            </a:r>
            <a:r>
              <a:rPr lang="en-US" altLang="en-US" sz="1800" b="1" dirty="0">
                <a:solidFill>
                  <a:srgbClr val="FFFF00"/>
                </a:solidFill>
                <a:latin typeface=".VnTime" panose="020B7200000000000000" pitchFamily="34" charset="0"/>
              </a:rPr>
              <a:t> ®¬n </a:t>
            </a:r>
            <a:r>
              <a:rPr lang="en-US" altLang="en-US" sz="1800" b="1" dirty="0" err="1">
                <a:solidFill>
                  <a:srgbClr val="FFFF00"/>
                </a:solidFill>
                <a:latin typeface=".VnTime" panose="020B7200000000000000" pitchFamily="34" charset="0"/>
              </a:rPr>
              <a:t>vÞ</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VnTime" panose="020B7200000000000000" pitchFamily="34" charset="0"/>
              </a:rPr>
              <a:t>hµnh</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VnTime" panose="020B7200000000000000" pitchFamily="34" charset="0"/>
              </a:rPr>
              <a:t>chÝnh</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VnTime" panose="020B7200000000000000" pitchFamily="34" charset="0"/>
              </a:rPr>
              <a:t>trung</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VnTime" panose="020B7200000000000000" pitchFamily="34" charset="0"/>
              </a:rPr>
              <a:t>gian</a:t>
            </a:r>
            <a:endParaRPr lang="en-US" altLang="en-US" sz="1800" b="1" dirty="0">
              <a:solidFill>
                <a:srgbClr val="FFFF00"/>
              </a:solidFill>
              <a:latin typeface=".VnTime" panose="020B7200000000000000" pitchFamily="34" charset="0"/>
            </a:endParaRPr>
          </a:p>
        </p:txBody>
      </p:sp>
      <p:sp>
        <p:nvSpPr>
          <p:cNvPr id="137223" name="Text Box 7"/>
          <p:cNvSpPr txBox="1">
            <a:spLocks noChangeArrowheads="1"/>
          </p:cNvSpPr>
          <p:nvPr/>
        </p:nvSpPr>
        <p:spPr bwMode="auto">
          <a:xfrm>
            <a:off x="5170010" y="4819324"/>
            <a:ext cx="994540" cy="1200329"/>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a:solidFill>
                  <a:srgbClr val="FFFF00"/>
                </a:solidFill>
                <a:latin typeface=".VnTime" panose="020B7200000000000000" pitchFamily="34" charset="0"/>
              </a:rPr>
              <a:t>C¸c</a:t>
            </a:r>
            <a:r>
              <a:rPr lang="en-US" altLang="en-US" sz="1800" b="1" dirty="0">
                <a:solidFill>
                  <a:srgbClr val="FFFF00"/>
                </a:solidFill>
                <a:latin typeface=".VnTime" panose="020B7200000000000000" pitchFamily="34" charset="0"/>
              </a:rPr>
              <a:t> ®¬n </a:t>
            </a:r>
            <a:r>
              <a:rPr lang="en-US" altLang="en-US" sz="1800" b="1" dirty="0" err="1">
                <a:solidFill>
                  <a:srgbClr val="FFFF00"/>
                </a:solidFill>
                <a:latin typeface=".VnTime" panose="020B7200000000000000" pitchFamily="34" charset="0"/>
              </a:rPr>
              <a:t>vÞ</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VnTime" panose="020B7200000000000000" pitchFamily="34" charset="0"/>
              </a:rPr>
              <a:t>hµnh</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VnTime" panose="020B7200000000000000" pitchFamily="34" charset="0"/>
              </a:rPr>
              <a:t>chÝnh</a:t>
            </a:r>
            <a:r>
              <a:rPr lang="en-US" altLang="en-US" sz="1800" b="1" dirty="0">
                <a:solidFill>
                  <a:srgbClr val="FFFF00"/>
                </a:solidFill>
                <a:latin typeface=".VnTime" panose="020B7200000000000000" pitchFamily="34" charset="0"/>
              </a:rPr>
              <a:t> c¬ </a:t>
            </a:r>
            <a:r>
              <a:rPr lang="en-US" altLang="en-US" sz="1800" b="1" dirty="0" err="1">
                <a:solidFill>
                  <a:srgbClr val="FFFF00"/>
                </a:solidFill>
                <a:latin typeface=".VnTime" panose="020B7200000000000000" pitchFamily="34" charset="0"/>
              </a:rPr>
              <a:t>së</a:t>
            </a:r>
            <a:endParaRPr lang="en-US" altLang="en-US" sz="1800" b="1" dirty="0">
              <a:solidFill>
                <a:srgbClr val="FFFF00"/>
              </a:solidFill>
              <a:latin typeface=".VnTime" panose="020B7200000000000000" pitchFamily="34" charset="0"/>
            </a:endParaRPr>
          </a:p>
        </p:txBody>
      </p:sp>
      <p:sp>
        <p:nvSpPr>
          <p:cNvPr id="137224" name="AutoShape 8"/>
          <p:cNvSpPr>
            <a:spLocks/>
          </p:cNvSpPr>
          <p:nvPr/>
        </p:nvSpPr>
        <p:spPr bwMode="auto">
          <a:xfrm>
            <a:off x="4935070" y="2535238"/>
            <a:ext cx="166591" cy="1321674"/>
          </a:xfrm>
          <a:prstGeom prst="leftBrace">
            <a:avLst>
              <a:gd name="adj1" fmla="val 51254"/>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en-US" sz="1800">
              <a:solidFill>
                <a:srgbClr val="000000"/>
              </a:solidFill>
              <a:latin typeface=".VnTime" panose="020B7200000000000000" pitchFamily="34" charset="0"/>
            </a:endParaRPr>
          </a:p>
        </p:txBody>
      </p:sp>
      <p:sp>
        <p:nvSpPr>
          <p:cNvPr id="137225" name="Text Box 9"/>
          <p:cNvSpPr txBox="1">
            <a:spLocks noChangeArrowheads="1"/>
          </p:cNvSpPr>
          <p:nvPr/>
        </p:nvSpPr>
        <p:spPr bwMode="auto">
          <a:xfrm>
            <a:off x="1022350" y="1179515"/>
            <a:ext cx="2160588" cy="588962"/>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a:solidFill>
                  <a:srgbClr val="FFFF00"/>
                </a:solidFill>
                <a:latin typeface=".VnTime" panose="020B7200000000000000" pitchFamily="34" charset="0"/>
              </a:rPr>
              <a:t>Vua</a:t>
            </a:r>
            <a:endParaRPr lang="en-US" altLang="en-US" sz="1800" b="1" dirty="0">
              <a:solidFill>
                <a:srgbClr val="FFFF00"/>
              </a:solidFill>
              <a:latin typeface=".VnTime" panose="020B7200000000000000" pitchFamily="34" charset="0"/>
            </a:endParaRPr>
          </a:p>
          <a:p>
            <a:pPr algn="ctr" eaLnBrk="1" hangingPunct="1">
              <a:spcBef>
                <a:spcPct val="0"/>
              </a:spcBef>
              <a:buFontTx/>
              <a:buNone/>
            </a:pPr>
            <a:r>
              <a:rPr lang="en-US" altLang="en-US" sz="1400" b="1" dirty="0" err="1">
                <a:solidFill>
                  <a:srgbClr val="FFFF00"/>
                </a:solidFill>
                <a:latin typeface="Times New Roman" panose="02020603050405020304" pitchFamily="18" charset="0"/>
                <a:cs typeface="Times New Roman" panose="02020603050405020304" pitchFamily="18" charset="0"/>
              </a:rPr>
              <a:t>Thái</a:t>
            </a:r>
            <a:r>
              <a:rPr lang="en-US" altLang="en-US" sz="1400" b="1" dirty="0">
                <a:solidFill>
                  <a:srgbClr val="FFFF00"/>
                </a:solidFill>
                <a:latin typeface="Times New Roman" panose="02020603050405020304" pitchFamily="18" charset="0"/>
                <a:cs typeface="Times New Roman" panose="02020603050405020304" pitchFamily="18" charset="0"/>
              </a:rPr>
              <a:t> </a:t>
            </a:r>
            <a:r>
              <a:rPr lang="en-US" altLang="en-US" sz="1400" b="1" dirty="0" err="1">
                <a:solidFill>
                  <a:srgbClr val="FFFF00"/>
                </a:solidFill>
                <a:latin typeface="Times New Roman" panose="02020603050405020304" pitchFamily="18" charset="0"/>
                <a:cs typeface="Times New Roman" panose="02020603050405020304" pitchFamily="18" charset="0"/>
              </a:rPr>
              <a:t>Th­ượng</a:t>
            </a:r>
            <a:r>
              <a:rPr lang="en-US" altLang="en-US" sz="1400" b="1" dirty="0">
                <a:solidFill>
                  <a:srgbClr val="FFFF00"/>
                </a:solidFill>
                <a:latin typeface="Times New Roman" panose="02020603050405020304" pitchFamily="18" charset="0"/>
                <a:cs typeface="Times New Roman" panose="02020603050405020304" pitchFamily="18" charset="0"/>
              </a:rPr>
              <a:t> </a:t>
            </a:r>
            <a:r>
              <a:rPr lang="en-US" altLang="en-US" sz="1400" b="1" dirty="0" err="1">
                <a:solidFill>
                  <a:srgbClr val="FFFF00"/>
                </a:solidFill>
                <a:latin typeface="Times New Roman" panose="02020603050405020304" pitchFamily="18" charset="0"/>
                <a:cs typeface="Times New Roman" panose="02020603050405020304" pitchFamily="18" charset="0"/>
              </a:rPr>
              <a:t>Hoàng</a:t>
            </a:r>
            <a:endParaRPr lang="en-US" altLang="en-US" sz="1400" b="1" dirty="0">
              <a:solidFill>
                <a:srgbClr val="FFFF00"/>
              </a:solidFill>
              <a:latin typeface="Times New Roman" panose="02020603050405020304" pitchFamily="18" charset="0"/>
              <a:cs typeface="Times New Roman" panose="02020603050405020304" pitchFamily="18" charset="0"/>
            </a:endParaRPr>
          </a:p>
        </p:txBody>
      </p:sp>
      <p:sp>
        <p:nvSpPr>
          <p:cNvPr id="137226" name="Text Box 10"/>
          <p:cNvSpPr txBox="1">
            <a:spLocks noChangeArrowheads="1"/>
          </p:cNvSpPr>
          <p:nvPr/>
        </p:nvSpPr>
        <p:spPr bwMode="auto">
          <a:xfrm>
            <a:off x="248678" y="1857376"/>
            <a:ext cx="1223962" cy="588963"/>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a:solidFill>
                  <a:srgbClr val="FFFF00"/>
                </a:solidFill>
                <a:latin typeface=".VnTime" panose="020B7200000000000000" pitchFamily="34" charset="0"/>
              </a:rPr>
              <a:t>Quan</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Times New Roman" panose="02020603050405020304" pitchFamily="18" charset="0"/>
                <a:cs typeface="Times New Roman" panose="02020603050405020304" pitchFamily="18" charset="0"/>
              </a:rPr>
              <a:t>văn</a:t>
            </a:r>
            <a:endParaRPr lang="en-US" altLang="en-US" sz="1800" b="1" dirty="0">
              <a:solidFill>
                <a:srgbClr val="FFFF00"/>
              </a:solidFill>
              <a:latin typeface="VNI-Times" pitchFamily="2" charset="0"/>
            </a:endParaRPr>
          </a:p>
          <a:p>
            <a:pPr algn="ctr" eaLnBrk="1" hangingPunct="1">
              <a:spcBef>
                <a:spcPct val="0"/>
              </a:spcBef>
              <a:buFontTx/>
              <a:buNone/>
            </a:pPr>
            <a:r>
              <a:rPr lang="en-US" altLang="en-US" sz="1400" b="1" dirty="0">
                <a:solidFill>
                  <a:srgbClr val="FFFF00"/>
                </a:solidFill>
                <a:latin typeface=".VnTime" panose="020B7200000000000000" pitchFamily="34" charset="0"/>
              </a:rPr>
              <a:t>(</a:t>
            </a:r>
            <a:r>
              <a:rPr lang="en-US" altLang="en-US" sz="1400" b="1" dirty="0" err="1">
                <a:solidFill>
                  <a:srgbClr val="FFFF00"/>
                </a:solidFill>
                <a:latin typeface=".VnTime" panose="020B7200000000000000" pitchFamily="34" charset="0"/>
              </a:rPr>
              <a:t>Hä</a:t>
            </a:r>
            <a:r>
              <a:rPr lang="en-US" altLang="en-US" sz="1400" b="1" dirty="0">
                <a:solidFill>
                  <a:srgbClr val="FFFF00"/>
                </a:solidFill>
                <a:latin typeface=".VnTime" panose="020B7200000000000000" pitchFamily="34" charset="0"/>
              </a:rPr>
              <a:t> </a:t>
            </a:r>
            <a:r>
              <a:rPr lang="en-US" altLang="en-US" sz="1400" b="1" dirty="0" err="1">
                <a:solidFill>
                  <a:srgbClr val="FFFF00"/>
                </a:solidFill>
                <a:latin typeface=".VnTime" panose="020B7200000000000000" pitchFamily="34" charset="0"/>
              </a:rPr>
              <a:t>TrÇn</a:t>
            </a:r>
            <a:r>
              <a:rPr lang="en-US" altLang="en-US" sz="1400" b="1" dirty="0">
                <a:solidFill>
                  <a:srgbClr val="FFFF00"/>
                </a:solidFill>
                <a:latin typeface=".VnTime" panose="020B7200000000000000" pitchFamily="34" charset="0"/>
              </a:rPr>
              <a:t>)</a:t>
            </a:r>
          </a:p>
        </p:txBody>
      </p:sp>
      <p:sp>
        <p:nvSpPr>
          <p:cNvPr id="137227" name="Text Box 11"/>
          <p:cNvSpPr txBox="1">
            <a:spLocks noChangeArrowheads="1"/>
          </p:cNvSpPr>
          <p:nvPr/>
        </p:nvSpPr>
        <p:spPr bwMode="auto">
          <a:xfrm>
            <a:off x="2935288" y="1815493"/>
            <a:ext cx="1223963" cy="588963"/>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a:solidFill>
                  <a:srgbClr val="FFFF00"/>
                </a:solidFill>
                <a:latin typeface=".VnTime" panose="020B7200000000000000" pitchFamily="34" charset="0"/>
              </a:rPr>
              <a:t>Quan</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VnTime" panose="020B7200000000000000" pitchFamily="34" charset="0"/>
              </a:rPr>
              <a:t>vâ</a:t>
            </a:r>
            <a:endParaRPr lang="en-US" altLang="en-US" sz="1800" b="1" dirty="0">
              <a:solidFill>
                <a:srgbClr val="FFFF00"/>
              </a:solidFill>
              <a:latin typeface=".VnTime" panose="020B7200000000000000" pitchFamily="34" charset="0"/>
            </a:endParaRPr>
          </a:p>
          <a:p>
            <a:pPr algn="ctr" eaLnBrk="1" hangingPunct="1">
              <a:spcBef>
                <a:spcPct val="0"/>
              </a:spcBef>
              <a:buFontTx/>
              <a:buNone/>
            </a:pPr>
            <a:r>
              <a:rPr lang="en-US" altLang="en-US" sz="1400" b="1" dirty="0">
                <a:solidFill>
                  <a:srgbClr val="FFFF00"/>
                </a:solidFill>
                <a:latin typeface=".VnTime" panose="020B7200000000000000" pitchFamily="34" charset="0"/>
              </a:rPr>
              <a:t>(</a:t>
            </a:r>
            <a:r>
              <a:rPr lang="en-US" altLang="en-US" sz="1400" b="1" dirty="0" err="1">
                <a:solidFill>
                  <a:srgbClr val="FFFF00"/>
                </a:solidFill>
                <a:latin typeface=".VnTime" panose="020B7200000000000000" pitchFamily="34" charset="0"/>
              </a:rPr>
              <a:t>Hä</a:t>
            </a:r>
            <a:r>
              <a:rPr lang="en-US" altLang="en-US" sz="1400" b="1" dirty="0">
                <a:solidFill>
                  <a:srgbClr val="FFFF00"/>
                </a:solidFill>
                <a:latin typeface=".VnTime" panose="020B7200000000000000" pitchFamily="34" charset="0"/>
              </a:rPr>
              <a:t> </a:t>
            </a:r>
            <a:r>
              <a:rPr lang="en-US" altLang="en-US" sz="1400" b="1" dirty="0" err="1">
                <a:solidFill>
                  <a:srgbClr val="FFFF00"/>
                </a:solidFill>
                <a:latin typeface=".VnTime" panose="020B7200000000000000" pitchFamily="34" charset="0"/>
              </a:rPr>
              <a:t>TrÇn</a:t>
            </a:r>
            <a:r>
              <a:rPr lang="en-US" altLang="en-US" sz="1400" b="1" dirty="0">
                <a:solidFill>
                  <a:srgbClr val="FFFF00"/>
                </a:solidFill>
                <a:latin typeface=".VnTime" panose="020B7200000000000000" pitchFamily="34" charset="0"/>
              </a:rPr>
              <a:t>)</a:t>
            </a:r>
          </a:p>
        </p:txBody>
      </p:sp>
      <p:sp>
        <p:nvSpPr>
          <p:cNvPr id="137228" name="Text Box 12"/>
          <p:cNvSpPr txBox="1">
            <a:spLocks noChangeArrowheads="1"/>
          </p:cNvSpPr>
          <p:nvPr/>
        </p:nvSpPr>
        <p:spPr bwMode="auto">
          <a:xfrm>
            <a:off x="170659" y="2535238"/>
            <a:ext cx="1308517" cy="646331"/>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a:solidFill>
                  <a:srgbClr val="FFFF00"/>
                </a:solidFill>
                <a:latin typeface=".VnTime" panose="020B7200000000000000" pitchFamily="34" charset="0"/>
              </a:rPr>
              <a:t>C¸c</a:t>
            </a:r>
            <a:r>
              <a:rPr lang="en-US" altLang="en-US" sz="1800" b="1" dirty="0">
                <a:solidFill>
                  <a:srgbClr val="FFFF00"/>
                </a:solidFill>
                <a:latin typeface=".VnTime" panose="020B7200000000000000" pitchFamily="34" charset="0"/>
              </a:rPr>
              <a:t> c¬ </a:t>
            </a:r>
            <a:r>
              <a:rPr lang="en-US" altLang="en-US" sz="1800" b="1" dirty="0" err="1">
                <a:solidFill>
                  <a:srgbClr val="FFFF00"/>
                </a:solidFill>
                <a:latin typeface=".VnTime" panose="020B7200000000000000" pitchFamily="34" charset="0"/>
              </a:rPr>
              <a:t>quan</a:t>
            </a:r>
            <a:endParaRPr lang="en-US" altLang="en-US" sz="1400" b="1" dirty="0">
              <a:solidFill>
                <a:srgbClr val="FFFF00"/>
              </a:solidFill>
              <a:latin typeface=".VnTime" panose="020B7200000000000000" pitchFamily="34" charset="0"/>
            </a:endParaRPr>
          </a:p>
        </p:txBody>
      </p:sp>
      <p:sp>
        <p:nvSpPr>
          <p:cNvPr id="137229" name="Text Box 13"/>
          <p:cNvSpPr txBox="1">
            <a:spLocks noChangeArrowheads="1"/>
          </p:cNvSpPr>
          <p:nvPr/>
        </p:nvSpPr>
        <p:spPr bwMode="auto">
          <a:xfrm>
            <a:off x="154140" y="3270468"/>
            <a:ext cx="735012" cy="2554545"/>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a:solidFill>
                  <a:srgbClr val="FFFF00"/>
                </a:solidFill>
                <a:latin typeface=".VnTime" panose="020B7200000000000000" pitchFamily="34" charset="0"/>
              </a:rPr>
              <a:t>Quèc</a:t>
            </a:r>
            <a:endParaRPr lang="en-US" altLang="en-US" sz="1600" b="1" dirty="0">
              <a:solidFill>
                <a:srgbClr val="FFFF00"/>
              </a:solidFill>
              <a:latin typeface=".VnTime" panose="020B7200000000000000" pitchFamily="34" charset="0"/>
            </a:endParaRPr>
          </a:p>
          <a:p>
            <a:pPr algn="ctr" eaLnBrk="1" hangingPunct="1">
              <a:spcBef>
                <a:spcPct val="0"/>
              </a:spcBef>
              <a:buFontTx/>
              <a:buNone/>
            </a:pPr>
            <a:r>
              <a:rPr lang="en-US" altLang="en-US" sz="1600" b="1" dirty="0" err="1">
                <a:solidFill>
                  <a:srgbClr val="FFFF00"/>
                </a:solidFill>
                <a:latin typeface=".VnTime" panose="020B7200000000000000" pitchFamily="34" charset="0"/>
              </a:rPr>
              <a:t>sö</a:t>
            </a:r>
            <a:r>
              <a:rPr lang="en-US" altLang="en-US" sz="1600" b="1" dirty="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viÖn</a:t>
            </a: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r>
              <a:rPr lang="en-US" altLang="en-US" sz="1600" b="1" dirty="0" smtClean="0">
                <a:solidFill>
                  <a:srgbClr val="FFFF00"/>
                </a:solidFill>
                <a:latin typeface=".VnTime" panose="020B7200000000000000" pitchFamily="34" charset="0"/>
              </a:rPr>
              <a:t>(</a:t>
            </a:r>
            <a:r>
              <a:rPr lang="en-US" altLang="en-US" sz="1600" b="1" dirty="0" err="1" smtClean="0">
                <a:solidFill>
                  <a:srgbClr val="FFFF00"/>
                </a:solidFill>
                <a:latin typeface=".VnTime" panose="020B7200000000000000" pitchFamily="34" charset="0"/>
              </a:rPr>
              <a:t>viết</a:t>
            </a:r>
            <a:r>
              <a:rPr lang="en-US" altLang="en-US" sz="1600" b="1" dirty="0" smtClean="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sử</a:t>
            </a:r>
            <a:r>
              <a:rPr lang="en-US" altLang="en-US" sz="1600" b="1" dirty="0" smtClean="0">
                <a:solidFill>
                  <a:srgbClr val="FFFF00"/>
                </a:solidFill>
                <a:latin typeface=".VnTime" panose="020B7200000000000000" pitchFamily="34" charset="0"/>
              </a:rPr>
              <a:t>)</a:t>
            </a:r>
          </a:p>
          <a:p>
            <a:pPr algn="ctr" eaLnBrk="1" hangingPunct="1">
              <a:spcBef>
                <a:spcPct val="0"/>
              </a:spcBef>
              <a:buFontTx/>
              <a:buNone/>
            </a:pPr>
            <a:endParaRPr lang="en-US" altLang="en-US" sz="1600" b="1" dirty="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a:solidFill>
                <a:srgbClr val="FFFF00"/>
              </a:solidFill>
              <a:latin typeface=".VnTime" panose="020B7200000000000000" pitchFamily="34" charset="0"/>
            </a:endParaRPr>
          </a:p>
        </p:txBody>
      </p:sp>
      <p:sp>
        <p:nvSpPr>
          <p:cNvPr id="137230" name="Text Box 14"/>
          <p:cNvSpPr txBox="1">
            <a:spLocks noChangeArrowheads="1"/>
          </p:cNvSpPr>
          <p:nvPr/>
        </p:nvSpPr>
        <p:spPr bwMode="auto">
          <a:xfrm>
            <a:off x="872330" y="3270468"/>
            <a:ext cx="735013" cy="2554545"/>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a:solidFill>
                  <a:srgbClr val="FFFF00"/>
                </a:solidFill>
                <a:latin typeface=".VnTime" panose="020B7200000000000000" pitchFamily="34" charset="0"/>
              </a:rPr>
              <a:t>Th¸i</a:t>
            </a:r>
            <a:endParaRPr lang="en-US" altLang="en-US" sz="1600" b="1" dirty="0">
              <a:solidFill>
                <a:srgbClr val="FFFF00"/>
              </a:solidFill>
              <a:latin typeface=".VnTime" panose="020B7200000000000000" pitchFamily="34" charset="0"/>
            </a:endParaRPr>
          </a:p>
          <a:p>
            <a:pPr algn="ctr" eaLnBrk="1" hangingPunct="1">
              <a:spcBef>
                <a:spcPct val="0"/>
              </a:spcBef>
              <a:buFontTx/>
              <a:buNone/>
            </a:pPr>
            <a:r>
              <a:rPr lang="en-US" altLang="en-US" sz="1600" b="1" dirty="0">
                <a:solidFill>
                  <a:srgbClr val="FFFF00"/>
                </a:solidFill>
                <a:latin typeface=".VnTime" panose="020B7200000000000000" pitchFamily="34" charset="0"/>
              </a:rPr>
              <a:t>y</a:t>
            </a:r>
          </a:p>
          <a:p>
            <a:pPr algn="ctr" eaLnBrk="1" hangingPunct="1">
              <a:spcBef>
                <a:spcPct val="0"/>
              </a:spcBef>
              <a:buFontTx/>
              <a:buNone/>
            </a:pPr>
            <a:r>
              <a:rPr lang="en-US" altLang="en-US" sz="1600" b="1" dirty="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viÖn</a:t>
            </a: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r>
              <a:rPr lang="en-US" altLang="en-US" sz="1600" b="1" dirty="0" smtClean="0">
                <a:solidFill>
                  <a:srgbClr val="FFFF00"/>
                </a:solidFill>
                <a:latin typeface=".VnTime" panose="020B7200000000000000" pitchFamily="34" charset="0"/>
              </a:rPr>
              <a:t>(</a:t>
            </a:r>
            <a:r>
              <a:rPr lang="en-US" altLang="en-US" sz="1600" b="1" dirty="0" err="1" smtClean="0">
                <a:solidFill>
                  <a:srgbClr val="FFFF00"/>
                </a:solidFill>
                <a:latin typeface=".VnTime" panose="020B7200000000000000" pitchFamily="34" charset="0"/>
              </a:rPr>
              <a:t>chữa</a:t>
            </a:r>
            <a:r>
              <a:rPr lang="en-US" altLang="en-US" sz="1600" b="1" dirty="0" smtClean="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bệnh</a:t>
            </a:r>
            <a:r>
              <a:rPr lang="en-US" altLang="en-US" sz="1600" b="1" dirty="0" smtClean="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trtong</a:t>
            </a:r>
            <a:r>
              <a:rPr lang="en-US" altLang="en-US" sz="1600" b="1" dirty="0" smtClean="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cung</a:t>
            </a:r>
            <a:r>
              <a:rPr lang="en-US" altLang="en-US" sz="1600" b="1" dirty="0" smtClean="0">
                <a:solidFill>
                  <a:srgbClr val="FFFF00"/>
                </a:solidFill>
                <a:latin typeface=".VnTime" panose="020B7200000000000000" pitchFamily="34" charset="0"/>
              </a:rPr>
              <a:t>)</a:t>
            </a:r>
          </a:p>
          <a:p>
            <a:pPr algn="ctr" eaLnBrk="1" hangingPunct="1">
              <a:spcBef>
                <a:spcPct val="0"/>
              </a:spcBef>
              <a:buFontTx/>
              <a:buNone/>
            </a:pPr>
            <a:endParaRPr lang="en-US" altLang="en-US" sz="1600" b="1" dirty="0">
              <a:solidFill>
                <a:srgbClr val="FFFF00"/>
              </a:solidFill>
              <a:latin typeface=".VnTime" panose="020B7200000000000000" pitchFamily="34" charset="0"/>
            </a:endParaRPr>
          </a:p>
          <a:p>
            <a:pPr algn="ctr" eaLnBrk="1" hangingPunct="1">
              <a:spcBef>
                <a:spcPct val="0"/>
              </a:spcBef>
              <a:buFontTx/>
              <a:buNone/>
            </a:pPr>
            <a:endParaRPr lang="en-US" altLang="en-US" sz="1600" b="1" dirty="0">
              <a:solidFill>
                <a:srgbClr val="FFFF00"/>
              </a:solidFill>
              <a:latin typeface=".VnTime" panose="020B7200000000000000" pitchFamily="34" charset="0"/>
            </a:endParaRPr>
          </a:p>
        </p:txBody>
      </p:sp>
      <p:sp>
        <p:nvSpPr>
          <p:cNvPr id="137231" name="Text Box 15"/>
          <p:cNvSpPr txBox="1">
            <a:spLocks noChangeArrowheads="1"/>
          </p:cNvSpPr>
          <p:nvPr/>
        </p:nvSpPr>
        <p:spPr bwMode="auto">
          <a:xfrm>
            <a:off x="1622551" y="3294996"/>
            <a:ext cx="735012" cy="2554545"/>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a:solidFill>
                  <a:srgbClr val="FFFF00"/>
                </a:solidFill>
                <a:latin typeface=".VnTime" panose="020B7200000000000000" pitchFamily="34" charset="0"/>
              </a:rPr>
              <a:t>T«n</a:t>
            </a:r>
            <a:r>
              <a:rPr lang="en-US" altLang="en-US" sz="1600" b="1" dirty="0">
                <a:solidFill>
                  <a:srgbClr val="FFFF00"/>
                </a:solidFill>
                <a:latin typeface=".VnTime" panose="020B7200000000000000" pitchFamily="34" charset="0"/>
              </a:rPr>
              <a:t> </a:t>
            </a:r>
          </a:p>
          <a:p>
            <a:pPr algn="ctr" eaLnBrk="1" hangingPunct="1">
              <a:spcBef>
                <a:spcPct val="0"/>
              </a:spcBef>
              <a:buFontTx/>
              <a:buNone/>
            </a:pPr>
            <a:r>
              <a:rPr lang="en-US" altLang="en-US" sz="1600" b="1" dirty="0" err="1">
                <a:solidFill>
                  <a:srgbClr val="FFFF00"/>
                </a:solidFill>
                <a:latin typeface=".VnTime" panose="020B7200000000000000" pitchFamily="34" charset="0"/>
              </a:rPr>
              <a:t>nh©n</a:t>
            </a:r>
            <a:endParaRPr lang="en-US" altLang="en-US" sz="1600" b="1" dirty="0">
              <a:solidFill>
                <a:srgbClr val="FFFF00"/>
              </a:solidFill>
              <a:latin typeface=".VnTime" panose="020B7200000000000000" pitchFamily="34" charset="0"/>
            </a:endParaRPr>
          </a:p>
          <a:p>
            <a:pPr algn="ctr" eaLnBrk="1" hangingPunct="1">
              <a:spcBef>
                <a:spcPct val="0"/>
              </a:spcBef>
              <a:buFontTx/>
              <a:buNone/>
            </a:pPr>
            <a:r>
              <a:rPr lang="en-US" altLang="en-US" sz="1600" b="1" dirty="0" err="1" smtClean="0">
                <a:solidFill>
                  <a:srgbClr val="FFFF00"/>
                </a:solidFill>
                <a:latin typeface=".VnTime" panose="020B7200000000000000" pitchFamily="34" charset="0"/>
              </a:rPr>
              <a:t>Phñ</a:t>
            </a: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r>
              <a:rPr lang="en-US" altLang="en-US" sz="1600" b="1" dirty="0" smtClean="0">
                <a:solidFill>
                  <a:srgbClr val="FFFF00"/>
                </a:solidFill>
                <a:latin typeface=".VnTime" panose="020B7200000000000000" pitchFamily="34" charset="0"/>
              </a:rPr>
              <a:t>(</a:t>
            </a:r>
            <a:r>
              <a:rPr lang="en-US" altLang="en-US" sz="1600" b="1" dirty="0" err="1" smtClean="0">
                <a:solidFill>
                  <a:srgbClr val="FFFF00"/>
                </a:solidFill>
                <a:latin typeface=".VnTime" panose="020B7200000000000000" pitchFamily="34" charset="0"/>
              </a:rPr>
              <a:t>nắm</a:t>
            </a:r>
            <a:r>
              <a:rPr lang="en-US" altLang="en-US" sz="1600" b="1" dirty="0" smtClean="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sự</a:t>
            </a:r>
            <a:r>
              <a:rPr lang="en-US" altLang="en-US" sz="1600" b="1" dirty="0" smtClean="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vụ</a:t>
            </a:r>
            <a:r>
              <a:rPr lang="en-US" altLang="en-US" sz="1600" b="1" dirty="0" smtClean="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họ</a:t>
            </a:r>
            <a:r>
              <a:rPr lang="en-US" altLang="en-US" sz="1600" b="1" dirty="0" smtClean="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hàng</a:t>
            </a:r>
            <a:r>
              <a:rPr lang="en-US" altLang="en-US" sz="1600" b="1" dirty="0" smtClean="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tôn</a:t>
            </a:r>
            <a:r>
              <a:rPr lang="en-US" altLang="en-US" sz="1600" b="1" dirty="0" smtClean="0">
                <a:solidFill>
                  <a:srgbClr val="FFFF00"/>
                </a:solidFill>
                <a:latin typeface=".VnTime" panose="020B7200000000000000" pitchFamily="34" charset="0"/>
              </a:rPr>
              <a:t> </a:t>
            </a:r>
            <a:r>
              <a:rPr lang="en-US" altLang="en-US" sz="1600" b="1" dirty="0" err="1" smtClean="0">
                <a:solidFill>
                  <a:srgbClr val="FFFF00"/>
                </a:solidFill>
                <a:latin typeface=".VnTime" panose="020B7200000000000000" pitchFamily="34" charset="0"/>
              </a:rPr>
              <a:t>thất</a:t>
            </a:r>
            <a:r>
              <a:rPr lang="en-US" altLang="en-US" sz="1600" b="1" dirty="0" smtClean="0">
                <a:solidFill>
                  <a:srgbClr val="FFFF00"/>
                </a:solidFill>
                <a:latin typeface=".VnTime" panose="020B7200000000000000" pitchFamily="34" charset="0"/>
              </a:rPr>
              <a:t>)</a:t>
            </a:r>
            <a:endParaRPr lang="en-US" altLang="en-US" sz="1600" b="1" dirty="0">
              <a:solidFill>
                <a:srgbClr val="FFFF00"/>
              </a:solidFill>
              <a:latin typeface=".VnTime" panose="020B7200000000000000" pitchFamily="34" charset="0"/>
            </a:endParaRPr>
          </a:p>
        </p:txBody>
      </p:sp>
      <p:sp>
        <p:nvSpPr>
          <p:cNvPr id="137232" name="Text Box 16"/>
          <p:cNvSpPr txBox="1">
            <a:spLocks noChangeArrowheads="1"/>
          </p:cNvSpPr>
          <p:nvPr/>
        </p:nvSpPr>
        <p:spPr bwMode="auto">
          <a:xfrm>
            <a:off x="2538203" y="2522321"/>
            <a:ext cx="2205037" cy="376237"/>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a:solidFill>
                  <a:srgbClr val="FFFF00"/>
                </a:solidFill>
                <a:latin typeface=".VnTime" panose="020B7200000000000000" pitchFamily="34" charset="0"/>
              </a:rPr>
              <a:t>C¸c</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Times New Roman" panose="02020603050405020304" pitchFamily="18" charset="0"/>
                <a:cs typeface="Times New Roman" panose="02020603050405020304" pitchFamily="18" charset="0"/>
              </a:rPr>
              <a:t>chức</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VnTime" panose="020B7200000000000000" pitchFamily="34" charset="0"/>
              </a:rPr>
              <a:t>quan</a:t>
            </a:r>
            <a:endParaRPr lang="en-US" altLang="en-US" sz="1400" b="1" dirty="0">
              <a:solidFill>
                <a:srgbClr val="FFFF00"/>
              </a:solidFill>
              <a:latin typeface=".VnTime" panose="020B7200000000000000" pitchFamily="34" charset="0"/>
            </a:endParaRPr>
          </a:p>
        </p:txBody>
      </p:sp>
      <p:sp>
        <p:nvSpPr>
          <p:cNvPr id="137233" name="Text Box 17"/>
          <p:cNvSpPr txBox="1">
            <a:spLocks noChangeArrowheads="1"/>
          </p:cNvSpPr>
          <p:nvPr/>
        </p:nvSpPr>
        <p:spPr bwMode="auto">
          <a:xfrm>
            <a:off x="2580772" y="2951225"/>
            <a:ext cx="627063" cy="835025"/>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600" b="1" dirty="0">
                <a:solidFill>
                  <a:srgbClr val="FFFF00"/>
                </a:solidFill>
                <a:latin typeface=".VnTime" panose="020B7200000000000000" pitchFamily="34" charset="0"/>
              </a:rPr>
              <a:t>Hµ </a:t>
            </a:r>
          </a:p>
          <a:p>
            <a:pPr eaLnBrk="1" hangingPunct="1">
              <a:spcBef>
                <a:spcPct val="0"/>
              </a:spcBef>
              <a:buFontTx/>
              <a:buNone/>
            </a:pPr>
            <a:r>
              <a:rPr lang="en-US" altLang="en-US" sz="1600" b="1" dirty="0">
                <a:solidFill>
                  <a:srgbClr val="FFFF00"/>
                </a:solidFill>
                <a:latin typeface=".VnTime" panose="020B7200000000000000" pitchFamily="34" charset="0"/>
              </a:rPr>
              <a:t>®ª </a:t>
            </a:r>
          </a:p>
          <a:p>
            <a:pPr eaLnBrk="1" hangingPunct="1">
              <a:spcBef>
                <a:spcPct val="0"/>
              </a:spcBef>
              <a:buFontTx/>
              <a:buNone/>
            </a:pPr>
            <a:r>
              <a:rPr lang="en-US" altLang="en-US" sz="1600" b="1" dirty="0" err="1">
                <a:solidFill>
                  <a:srgbClr val="FFFF00"/>
                </a:solidFill>
                <a:latin typeface=".VnTime" panose="020B7200000000000000" pitchFamily="34" charset="0"/>
              </a:rPr>
              <a:t>sø</a:t>
            </a:r>
            <a:endParaRPr lang="en-US" altLang="en-US" sz="1600" b="1" dirty="0">
              <a:solidFill>
                <a:srgbClr val="FFFF00"/>
              </a:solidFill>
              <a:latin typeface=".VnTime" panose="020B7200000000000000" pitchFamily="34" charset="0"/>
            </a:endParaRPr>
          </a:p>
        </p:txBody>
      </p:sp>
      <p:sp>
        <p:nvSpPr>
          <p:cNvPr id="137234" name="Text Box 18"/>
          <p:cNvSpPr txBox="1">
            <a:spLocks noChangeArrowheads="1"/>
          </p:cNvSpPr>
          <p:nvPr/>
        </p:nvSpPr>
        <p:spPr bwMode="auto">
          <a:xfrm>
            <a:off x="3274129" y="2945297"/>
            <a:ext cx="874713" cy="835025"/>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600" b="1" dirty="0" err="1">
                <a:solidFill>
                  <a:srgbClr val="FFFF00"/>
                </a:solidFill>
                <a:latin typeface=".VnTime" panose="020B7200000000000000" pitchFamily="34" charset="0"/>
              </a:rPr>
              <a:t>KhyÕn</a:t>
            </a:r>
            <a:r>
              <a:rPr lang="en-US" altLang="en-US" sz="1600" b="1" dirty="0">
                <a:solidFill>
                  <a:srgbClr val="FFFF00"/>
                </a:solidFill>
                <a:latin typeface=".VnTime" panose="020B7200000000000000" pitchFamily="34" charset="0"/>
              </a:rPr>
              <a:t> </a:t>
            </a:r>
            <a:r>
              <a:rPr lang="en-US" altLang="en-US" sz="1600" b="1" dirty="0" err="1">
                <a:solidFill>
                  <a:srgbClr val="FFFF00"/>
                </a:solidFill>
                <a:latin typeface=".VnTime" panose="020B7200000000000000" pitchFamily="34" charset="0"/>
              </a:rPr>
              <a:t>n«ng</a:t>
            </a:r>
            <a:r>
              <a:rPr lang="en-US" altLang="en-US" sz="1600" b="1" dirty="0">
                <a:solidFill>
                  <a:srgbClr val="FFFF00"/>
                </a:solidFill>
                <a:latin typeface=".VnTime" panose="020B7200000000000000" pitchFamily="34" charset="0"/>
              </a:rPr>
              <a:t> </a:t>
            </a:r>
          </a:p>
          <a:p>
            <a:pPr eaLnBrk="1" hangingPunct="1">
              <a:spcBef>
                <a:spcPct val="0"/>
              </a:spcBef>
              <a:buFontTx/>
              <a:buNone/>
            </a:pPr>
            <a:r>
              <a:rPr lang="en-US" altLang="en-US" sz="1600" b="1" dirty="0" err="1">
                <a:solidFill>
                  <a:srgbClr val="FFFF00"/>
                </a:solidFill>
                <a:latin typeface=".VnTime" panose="020B7200000000000000" pitchFamily="34" charset="0"/>
              </a:rPr>
              <a:t>sø</a:t>
            </a:r>
            <a:endParaRPr lang="en-US" altLang="en-US" sz="1600" b="1" dirty="0">
              <a:solidFill>
                <a:srgbClr val="FFFF00"/>
              </a:solidFill>
              <a:latin typeface=".VnTime" panose="020B7200000000000000" pitchFamily="34" charset="0"/>
            </a:endParaRPr>
          </a:p>
        </p:txBody>
      </p:sp>
      <p:sp>
        <p:nvSpPr>
          <p:cNvPr id="137235" name="Text Box 19"/>
          <p:cNvSpPr txBox="1">
            <a:spLocks noChangeArrowheads="1"/>
          </p:cNvSpPr>
          <p:nvPr/>
        </p:nvSpPr>
        <p:spPr bwMode="auto">
          <a:xfrm>
            <a:off x="4190753" y="2969220"/>
            <a:ext cx="735012" cy="835025"/>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a:solidFill>
                  <a:srgbClr val="FFFF00"/>
                </a:solidFill>
                <a:latin typeface="Times New Roman" panose="02020603050405020304" pitchFamily="18" charset="0"/>
              </a:rPr>
              <a:t>Đ</a:t>
            </a:r>
            <a:r>
              <a:rPr lang="en-US" altLang="en-US" sz="1600" b="1" dirty="0" err="1">
                <a:solidFill>
                  <a:srgbClr val="FFFF00"/>
                </a:solidFill>
                <a:latin typeface=".VnTime" panose="020B7200000000000000" pitchFamily="34" charset="0"/>
              </a:rPr>
              <a:t>ån</a:t>
            </a:r>
            <a:r>
              <a:rPr lang="en-US" altLang="en-US" sz="1600" b="1" dirty="0">
                <a:solidFill>
                  <a:srgbClr val="FFFF00"/>
                </a:solidFill>
                <a:latin typeface=".VnTime" panose="020B7200000000000000" pitchFamily="34" charset="0"/>
              </a:rPr>
              <a:t> </a:t>
            </a:r>
          </a:p>
          <a:p>
            <a:pPr algn="ctr" eaLnBrk="1" hangingPunct="1">
              <a:spcBef>
                <a:spcPct val="0"/>
              </a:spcBef>
              <a:buFontTx/>
              <a:buNone/>
            </a:pPr>
            <a:r>
              <a:rPr lang="en-US" altLang="en-US" sz="1600" b="1" dirty="0">
                <a:solidFill>
                  <a:srgbClr val="FFFF00"/>
                </a:solidFill>
                <a:latin typeface=".VnTime" panose="020B7200000000000000" pitchFamily="34" charset="0"/>
              </a:rPr>
              <a:t>®</a:t>
            </a:r>
            <a:r>
              <a:rPr lang="en-US" altLang="en-US" sz="1600" b="1" dirty="0" err="1">
                <a:solidFill>
                  <a:srgbClr val="FFFF00"/>
                </a:solidFill>
                <a:latin typeface=".VnTime" panose="020B7200000000000000" pitchFamily="34" charset="0"/>
              </a:rPr>
              <a:t>iÒn</a:t>
            </a:r>
            <a:r>
              <a:rPr lang="en-US" altLang="en-US" sz="1600" b="1" dirty="0">
                <a:solidFill>
                  <a:srgbClr val="FFFF00"/>
                </a:solidFill>
                <a:latin typeface=".VnTime" panose="020B7200000000000000" pitchFamily="34" charset="0"/>
              </a:rPr>
              <a:t> </a:t>
            </a:r>
          </a:p>
          <a:p>
            <a:pPr algn="ctr" eaLnBrk="1" hangingPunct="1">
              <a:spcBef>
                <a:spcPct val="0"/>
              </a:spcBef>
              <a:buFontTx/>
              <a:buNone/>
            </a:pPr>
            <a:r>
              <a:rPr lang="en-US" altLang="en-US" sz="1600" b="1" dirty="0" err="1">
                <a:solidFill>
                  <a:srgbClr val="FFFF00"/>
                </a:solidFill>
                <a:latin typeface=".VnTime" panose="020B7200000000000000" pitchFamily="34" charset="0"/>
              </a:rPr>
              <a:t>sø</a:t>
            </a:r>
            <a:endParaRPr lang="en-US" altLang="en-US" sz="1600" b="1" dirty="0">
              <a:solidFill>
                <a:srgbClr val="FFFF00"/>
              </a:solidFill>
              <a:latin typeface=".VnTime" panose="020B7200000000000000" pitchFamily="34" charset="0"/>
            </a:endParaRPr>
          </a:p>
        </p:txBody>
      </p:sp>
      <p:sp>
        <p:nvSpPr>
          <p:cNvPr id="137236" name="Text Box 20"/>
          <p:cNvSpPr txBox="1">
            <a:spLocks noChangeArrowheads="1"/>
          </p:cNvSpPr>
          <p:nvPr/>
        </p:nvSpPr>
        <p:spPr bwMode="auto">
          <a:xfrm>
            <a:off x="2511926" y="4072047"/>
            <a:ext cx="2399115" cy="646112"/>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dirty="0">
                <a:solidFill>
                  <a:srgbClr val="FFFF00"/>
                </a:solidFill>
                <a:latin typeface=".VnTime" panose="020B7200000000000000" pitchFamily="34" charset="0"/>
              </a:rPr>
              <a:t>12 </a:t>
            </a:r>
            <a:r>
              <a:rPr lang="en-US" altLang="en-US" sz="2000" b="1" dirty="0" err="1">
                <a:solidFill>
                  <a:srgbClr val="FFFF00"/>
                </a:solidFill>
                <a:latin typeface=".VnTime" panose="020B7200000000000000" pitchFamily="34" charset="0"/>
              </a:rPr>
              <a:t>lé</a:t>
            </a:r>
            <a:endParaRPr lang="en-US" altLang="en-US" sz="2000" b="1" dirty="0">
              <a:solidFill>
                <a:srgbClr val="FFFF00"/>
              </a:solidFill>
              <a:latin typeface=".VnTime" panose="020B7200000000000000" pitchFamily="34" charset="0"/>
            </a:endParaRPr>
          </a:p>
          <a:p>
            <a:pPr algn="ctr" eaLnBrk="1" hangingPunct="1">
              <a:spcBef>
                <a:spcPct val="0"/>
              </a:spcBef>
              <a:buFontTx/>
              <a:buNone/>
            </a:pPr>
            <a:r>
              <a:rPr lang="en-US" altLang="en-US" sz="1600" b="1" dirty="0">
                <a:solidFill>
                  <a:srgbClr val="FFFF00"/>
                </a:solidFill>
                <a:latin typeface=".VnTime" panose="020B7200000000000000" pitchFamily="34" charset="0"/>
              </a:rPr>
              <a:t>( </a:t>
            </a:r>
            <a:r>
              <a:rPr lang="en-US" altLang="en-US" sz="1600" b="1" dirty="0" err="1">
                <a:solidFill>
                  <a:srgbClr val="FFFF00"/>
                </a:solidFill>
                <a:latin typeface=".VnTime" panose="020B7200000000000000" pitchFamily="34" charset="0"/>
              </a:rPr>
              <a:t>Ch¸nh</a:t>
            </a:r>
            <a:r>
              <a:rPr lang="en-US" altLang="en-US" sz="1600" b="1" dirty="0">
                <a:solidFill>
                  <a:srgbClr val="FFFF00"/>
                </a:solidFill>
                <a:latin typeface=".VnTime" panose="020B7200000000000000" pitchFamily="34" charset="0"/>
              </a:rPr>
              <a:t>, </a:t>
            </a:r>
            <a:r>
              <a:rPr lang="en-US" altLang="en-US" sz="1600" b="1" dirty="0" err="1">
                <a:solidFill>
                  <a:srgbClr val="FFFF00"/>
                </a:solidFill>
                <a:latin typeface=".VnTime" panose="020B7200000000000000" pitchFamily="34" charset="0"/>
              </a:rPr>
              <a:t>phã</a:t>
            </a:r>
            <a:r>
              <a:rPr lang="en-US" altLang="en-US" sz="1600" b="1" dirty="0">
                <a:solidFill>
                  <a:srgbClr val="FFFF00"/>
                </a:solidFill>
                <a:latin typeface=".VnTime" panose="020B7200000000000000" pitchFamily="34" charset="0"/>
              </a:rPr>
              <a:t> An </a:t>
            </a:r>
            <a:r>
              <a:rPr lang="en-US" altLang="en-US" sz="1600" b="1" dirty="0" err="1">
                <a:solidFill>
                  <a:srgbClr val="FFFF00"/>
                </a:solidFill>
                <a:latin typeface=".VnTime" panose="020B7200000000000000" pitchFamily="34" charset="0"/>
              </a:rPr>
              <a:t>phñ</a:t>
            </a:r>
            <a:r>
              <a:rPr lang="en-US" altLang="en-US" sz="1600" b="1" dirty="0">
                <a:solidFill>
                  <a:srgbClr val="FFFF00"/>
                </a:solidFill>
                <a:latin typeface=".VnTime" panose="020B7200000000000000" pitchFamily="34" charset="0"/>
              </a:rPr>
              <a:t> </a:t>
            </a:r>
            <a:r>
              <a:rPr lang="en-US" altLang="en-US" sz="1600" b="1" dirty="0" err="1">
                <a:solidFill>
                  <a:srgbClr val="FFFF00"/>
                </a:solidFill>
                <a:latin typeface=".VnTime" panose="020B7200000000000000" pitchFamily="34" charset="0"/>
              </a:rPr>
              <a:t>sø</a:t>
            </a:r>
            <a:r>
              <a:rPr lang="en-US" altLang="en-US" sz="1600" b="1" dirty="0">
                <a:solidFill>
                  <a:srgbClr val="FFFF00"/>
                </a:solidFill>
                <a:latin typeface=".VnTime" panose="020B7200000000000000" pitchFamily="34" charset="0"/>
              </a:rPr>
              <a:t>)</a:t>
            </a:r>
          </a:p>
        </p:txBody>
      </p:sp>
      <p:sp>
        <p:nvSpPr>
          <p:cNvPr id="137237" name="Text Box 21"/>
          <p:cNvSpPr txBox="1">
            <a:spLocks noChangeArrowheads="1"/>
          </p:cNvSpPr>
          <p:nvPr/>
        </p:nvSpPr>
        <p:spPr bwMode="auto">
          <a:xfrm>
            <a:off x="2513254" y="4793543"/>
            <a:ext cx="2383028" cy="400110"/>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dirty="0" err="1" smtClean="0">
                <a:solidFill>
                  <a:srgbClr val="FFFF00"/>
                </a:solidFill>
                <a:latin typeface=".VnTime" panose="020B7200000000000000" pitchFamily="34" charset="0"/>
              </a:rPr>
              <a:t>Phñ</a:t>
            </a:r>
            <a:r>
              <a:rPr lang="en-US" altLang="en-US" sz="2000" b="1" dirty="0" smtClean="0">
                <a:solidFill>
                  <a:srgbClr val="FFFF00"/>
                </a:solidFill>
                <a:latin typeface=".VnTime" panose="020B7200000000000000" pitchFamily="34" charset="0"/>
              </a:rPr>
              <a:t>  </a:t>
            </a:r>
            <a:r>
              <a:rPr lang="en-US" altLang="en-US" sz="1800" b="1" dirty="0" smtClean="0">
                <a:solidFill>
                  <a:srgbClr val="FFFF00"/>
                </a:solidFill>
                <a:latin typeface=".VnTime" panose="020B7200000000000000" pitchFamily="34" charset="0"/>
              </a:rPr>
              <a:t>( </a:t>
            </a:r>
            <a:r>
              <a:rPr lang="en-US" altLang="en-US" sz="1800" b="1" dirty="0">
                <a:solidFill>
                  <a:srgbClr val="FFFF00"/>
                </a:solidFill>
                <a:latin typeface=".VnTime" panose="020B7200000000000000" pitchFamily="34" charset="0"/>
              </a:rPr>
              <a:t>Tri </a:t>
            </a:r>
            <a:r>
              <a:rPr lang="en-US" altLang="en-US" sz="1800" b="1" dirty="0" err="1">
                <a:solidFill>
                  <a:srgbClr val="FFFF00"/>
                </a:solidFill>
                <a:latin typeface=".VnTime" panose="020B7200000000000000" pitchFamily="34" charset="0"/>
              </a:rPr>
              <a:t>phñ</a:t>
            </a:r>
            <a:r>
              <a:rPr lang="en-US" altLang="en-US" sz="1800" b="1" dirty="0">
                <a:solidFill>
                  <a:srgbClr val="FFFF00"/>
                </a:solidFill>
                <a:latin typeface=".VnTime" panose="020B7200000000000000" pitchFamily="34" charset="0"/>
              </a:rPr>
              <a:t>)</a:t>
            </a:r>
          </a:p>
        </p:txBody>
      </p:sp>
      <p:sp>
        <p:nvSpPr>
          <p:cNvPr id="137238" name="Text Box 22"/>
          <p:cNvSpPr txBox="1">
            <a:spLocks noChangeArrowheads="1"/>
          </p:cNvSpPr>
          <p:nvPr/>
        </p:nvSpPr>
        <p:spPr bwMode="auto">
          <a:xfrm>
            <a:off x="2562926" y="5286284"/>
            <a:ext cx="2297113" cy="615950"/>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a:solidFill>
                  <a:srgbClr val="FFFF00"/>
                </a:solidFill>
                <a:latin typeface=".VnTime" panose="020B7200000000000000" pitchFamily="34" charset="0"/>
              </a:rPr>
              <a:t>Ch©u</a:t>
            </a:r>
            <a:r>
              <a:rPr lang="en-US" altLang="en-US" sz="1800" b="1" dirty="0">
                <a:solidFill>
                  <a:srgbClr val="FFFF00"/>
                </a:solidFill>
                <a:latin typeface=".VnTime" panose="020B7200000000000000" pitchFamily="34" charset="0"/>
              </a:rPr>
              <a:t>, </a:t>
            </a:r>
            <a:r>
              <a:rPr lang="en-US" altLang="en-US" sz="1800" b="1" dirty="0" err="1">
                <a:solidFill>
                  <a:srgbClr val="FFFF00"/>
                </a:solidFill>
                <a:latin typeface=".VnTime" panose="020B7200000000000000" pitchFamily="34" charset="0"/>
              </a:rPr>
              <a:t>huyÖn</a:t>
            </a:r>
            <a:endParaRPr lang="en-US" altLang="en-US" sz="1800" b="1" dirty="0">
              <a:solidFill>
                <a:srgbClr val="FFFF00"/>
              </a:solidFill>
              <a:latin typeface=".VnTime" panose="020B7200000000000000" pitchFamily="34" charset="0"/>
            </a:endParaRPr>
          </a:p>
          <a:p>
            <a:pPr algn="ctr" eaLnBrk="1" hangingPunct="1">
              <a:spcBef>
                <a:spcPct val="0"/>
              </a:spcBef>
              <a:buFontTx/>
              <a:buNone/>
            </a:pPr>
            <a:r>
              <a:rPr lang="en-US" altLang="en-US" sz="1600" b="1" dirty="0">
                <a:solidFill>
                  <a:srgbClr val="FFFF00"/>
                </a:solidFill>
                <a:latin typeface=".VnTime" panose="020B7200000000000000" pitchFamily="34" charset="0"/>
              </a:rPr>
              <a:t>( Tri </a:t>
            </a:r>
            <a:r>
              <a:rPr lang="en-US" altLang="en-US" sz="1600" b="1" dirty="0" err="1">
                <a:solidFill>
                  <a:srgbClr val="FFFF00"/>
                </a:solidFill>
                <a:latin typeface=".VnTime" panose="020B7200000000000000" pitchFamily="34" charset="0"/>
              </a:rPr>
              <a:t>ch©u</a:t>
            </a:r>
            <a:r>
              <a:rPr lang="en-US" altLang="en-US" sz="1600" b="1" dirty="0">
                <a:solidFill>
                  <a:srgbClr val="FFFF00"/>
                </a:solidFill>
                <a:latin typeface=".VnTime" panose="020B7200000000000000" pitchFamily="34" charset="0"/>
              </a:rPr>
              <a:t>, tri </a:t>
            </a:r>
            <a:r>
              <a:rPr lang="en-US" altLang="en-US" sz="1600" b="1" dirty="0" err="1">
                <a:solidFill>
                  <a:srgbClr val="FFFF00"/>
                </a:solidFill>
                <a:latin typeface=".VnTime" panose="020B7200000000000000" pitchFamily="34" charset="0"/>
              </a:rPr>
              <a:t>huyÖn</a:t>
            </a:r>
            <a:r>
              <a:rPr lang="en-US" altLang="en-US" sz="1600" b="1" dirty="0">
                <a:solidFill>
                  <a:srgbClr val="FFFF00"/>
                </a:solidFill>
                <a:latin typeface=".VnTime" panose="020B7200000000000000" pitchFamily="34" charset="0"/>
              </a:rPr>
              <a:t>)</a:t>
            </a:r>
          </a:p>
        </p:txBody>
      </p:sp>
      <p:sp>
        <p:nvSpPr>
          <p:cNvPr id="137239" name="Text Box 23"/>
          <p:cNvSpPr txBox="1">
            <a:spLocks noChangeArrowheads="1"/>
          </p:cNvSpPr>
          <p:nvPr/>
        </p:nvSpPr>
        <p:spPr bwMode="auto">
          <a:xfrm>
            <a:off x="2580772" y="6000686"/>
            <a:ext cx="2297113" cy="646113"/>
          </a:xfrm>
          <a:prstGeom prst="rect">
            <a:avLst/>
          </a:prstGeom>
          <a:solidFill>
            <a:schemeClr val="accent1"/>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dirty="0">
                <a:solidFill>
                  <a:srgbClr val="FFFF00"/>
                </a:solidFill>
                <a:latin typeface=".VnTime" panose="020B7200000000000000" pitchFamily="34" charset="0"/>
              </a:rPr>
              <a:t>X·</a:t>
            </a:r>
          </a:p>
          <a:p>
            <a:pPr algn="ctr" eaLnBrk="1" hangingPunct="1">
              <a:spcBef>
                <a:spcPct val="0"/>
              </a:spcBef>
              <a:buFontTx/>
              <a:buNone/>
            </a:pPr>
            <a:r>
              <a:rPr lang="en-US" altLang="en-US" sz="1600" b="1" dirty="0">
                <a:solidFill>
                  <a:srgbClr val="FFFF00"/>
                </a:solidFill>
                <a:latin typeface=".VnTime" panose="020B7200000000000000" pitchFamily="34" charset="0"/>
              </a:rPr>
              <a:t>( X· </a:t>
            </a:r>
            <a:r>
              <a:rPr lang="en-US" altLang="en-US" sz="1600" b="1" dirty="0" err="1">
                <a:solidFill>
                  <a:srgbClr val="FFFF00"/>
                </a:solidFill>
                <a:latin typeface=".VnTime" panose="020B7200000000000000" pitchFamily="34" charset="0"/>
              </a:rPr>
              <a:t>quan</a:t>
            </a:r>
            <a:r>
              <a:rPr lang="en-US" altLang="en-US" sz="1600" b="1" dirty="0">
                <a:solidFill>
                  <a:srgbClr val="FFFF00"/>
                </a:solidFill>
                <a:latin typeface=".VnTime" panose="020B7200000000000000" pitchFamily="34" charset="0"/>
              </a:rPr>
              <a:t>)</a:t>
            </a:r>
          </a:p>
        </p:txBody>
      </p:sp>
      <p:sp>
        <p:nvSpPr>
          <p:cNvPr id="26" name="Rectangle 25"/>
          <p:cNvSpPr/>
          <p:nvPr/>
        </p:nvSpPr>
        <p:spPr>
          <a:xfrm>
            <a:off x="6738558" y="778077"/>
            <a:ext cx="5264107" cy="400110"/>
          </a:xfrm>
          <a:prstGeom prst="rect">
            <a:avLst/>
          </a:prstGeom>
        </p:spPr>
        <p:txBody>
          <a:bodyPr wrap="square">
            <a:spAutoFit/>
          </a:bodyPr>
          <a:lstStyle/>
          <a:p>
            <a:r>
              <a:rPr lang="en-US" altLang="en-US" sz="2000" b="1" dirty="0" smtClean="0">
                <a:solidFill>
                  <a:srgbClr val="7030A0"/>
                </a:solidFill>
                <a:latin typeface="Times New Roman" panose="02020603050405020304" pitchFamily="18" charset="0"/>
                <a:cs typeface="Times New Roman" panose="02020603050405020304" pitchFamily="18" charset="0"/>
              </a:rPr>
              <a:t>SƠ ĐỒ BỘ MÁY NHÀ NƯỚC THỜI LÊ SƠ</a:t>
            </a:r>
            <a:endParaRPr lang="en-US" sz="2000" b="1" dirty="0">
              <a:solidFill>
                <a:srgbClr val="7030A0"/>
              </a:solidFill>
              <a:latin typeface="Times New Roman" panose="02020603050405020304" pitchFamily="18" charset="0"/>
              <a:cs typeface="Times New Roman" panose="02020603050405020304" pitchFamily="18" charset="0"/>
            </a:endParaRPr>
          </a:p>
        </p:txBody>
      </p:sp>
      <p:sp>
        <p:nvSpPr>
          <p:cNvPr id="27" name="Subtitle 2"/>
          <p:cNvSpPr txBox="1">
            <a:spLocks/>
          </p:cNvSpPr>
          <p:nvPr/>
        </p:nvSpPr>
        <p:spPr>
          <a:xfrm>
            <a:off x="53818" y="86579"/>
            <a:ext cx="3877491" cy="502921"/>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en-US" sz="2400" b="1" u="sng" dirty="0" smtClean="0">
                <a:solidFill>
                  <a:schemeClr val="tx1"/>
                </a:solidFill>
                <a:latin typeface="Times New Roman" panose="02020603050405020304" pitchFamily="18" charset="0"/>
                <a:cs typeface="Times New Roman" panose="02020603050405020304" pitchFamily="18" charset="0"/>
              </a:rPr>
              <a:t>1.VỀ MẶT CHÍNH TRỊ</a:t>
            </a:r>
            <a:endParaRPr lang="en-US" sz="2400" b="1" u="sng" dirty="0">
              <a:solidFill>
                <a:schemeClr val="tx1"/>
              </a:solidFill>
              <a:latin typeface="Times New Roman" panose="02020603050405020304" pitchFamily="18" charset="0"/>
              <a:cs typeface="Times New Roman" panose="02020603050405020304" pitchFamily="18" charset="0"/>
            </a:endParaRPr>
          </a:p>
        </p:txBody>
      </p:sp>
      <p:sp>
        <p:nvSpPr>
          <p:cNvPr id="28" name="Line 10"/>
          <p:cNvSpPr>
            <a:spLocks noChangeShapeType="1"/>
          </p:cNvSpPr>
          <p:nvPr/>
        </p:nvSpPr>
        <p:spPr bwMode="auto">
          <a:xfrm>
            <a:off x="6173058" y="835713"/>
            <a:ext cx="0" cy="59370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 name="Text Box 9"/>
          <p:cNvSpPr txBox="1">
            <a:spLocks noChangeArrowheads="1"/>
          </p:cNvSpPr>
          <p:nvPr/>
        </p:nvSpPr>
        <p:spPr bwMode="auto">
          <a:xfrm>
            <a:off x="8418369" y="1149619"/>
            <a:ext cx="2160588" cy="369332"/>
          </a:xfrm>
          <a:prstGeom prst="rect">
            <a:avLst/>
          </a:prstGeom>
          <a:solidFill>
            <a:srgbClr val="0070C0"/>
          </a:solidFill>
          <a:ln w="9525" algn="ctr">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smtClean="0">
                <a:solidFill>
                  <a:srgbClr val="FFFF00"/>
                </a:solidFill>
                <a:latin typeface=".VnTime" panose="020B7200000000000000" pitchFamily="34" charset="0"/>
              </a:rPr>
              <a:t>Vua</a:t>
            </a:r>
            <a:endParaRPr lang="en-US" altLang="en-US" sz="1800" b="1" dirty="0">
              <a:solidFill>
                <a:srgbClr val="FFFF00"/>
              </a:solidFill>
              <a:latin typeface=".VnTime" panose="020B7200000000000000" pitchFamily="34" charset="0"/>
            </a:endParaRPr>
          </a:p>
        </p:txBody>
      </p:sp>
      <p:sp>
        <p:nvSpPr>
          <p:cNvPr id="30" name="Text Box 10"/>
          <p:cNvSpPr txBox="1">
            <a:spLocks noChangeArrowheads="1"/>
          </p:cNvSpPr>
          <p:nvPr/>
        </p:nvSpPr>
        <p:spPr bwMode="auto">
          <a:xfrm>
            <a:off x="6621244" y="1602180"/>
            <a:ext cx="2682703" cy="400110"/>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dirty="0" err="1" smtClean="0">
                <a:solidFill>
                  <a:srgbClr val="FFFF00"/>
                </a:solidFill>
                <a:latin typeface=".VnTime" panose="020B7200000000000000" pitchFamily="34" charset="0"/>
              </a:rPr>
              <a:t>Trung</a:t>
            </a:r>
            <a:r>
              <a:rPr lang="en-US" altLang="en-US" sz="2000" b="1" dirty="0" smtClean="0">
                <a:solidFill>
                  <a:srgbClr val="FFFF00"/>
                </a:solidFill>
                <a:latin typeface=".VnTime" panose="020B7200000000000000" pitchFamily="34" charset="0"/>
              </a:rPr>
              <a:t> </a:t>
            </a:r>
            <a:r>
              <a:rPr lang="en-US" altLang="en-US" sz="2000" b="1" dirty="0" err="1" smtClean="0">
                <a:solidFill>
                  <a:srgbClr val="FFFF00"/>
                </a:solidFill>
                <a:latin typeface=".VnTime" panose="020B7200000000000000" pitchFamily="34" charset="0"/>
              </a:rPr>
              <a:t>ương</a:t>
            </a:r>
            <a:endParaRPr lang="en-US" altLang="en-US" sz="2000" b="1" dirty="0">
              <a:solidFill>
                <a:srgbClr val="FFFF00"/>
              </a:solidFill>
              <a:latin typeface=".VnTime" panose="020B7200000000000000" pitchFamily="34" charset="0"/>
            </a:endParaRPr>
          </a:p>
        </p:txBody>
      </p:sp>
      <p:sp>
        <p:nvSpPr>
          <p:cNvPr id="31" name="Text Box 10"/>
          <p:cNvSpPr txBox="1">
            <a:spLocks noChangeArrowheads="1"/>
          </p:cNvSpPr>
          <p:nvPr/>
        </p:nvSpPr>
        <p:spPr bwMode="auto">
          <a:xfrm>
            <a:off x="11060928" y="1566862"/>
            <a:ext cx="1085312" cy="707886"/>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dirty="0" err="1" smtClean="0">
                <a:solidFill>
                  <a:srgbClr val="FFFF00"/>
                </a:solidFill>
                <a:latin typeface=".VnTime" panose="020B7200000000000000" pitchFamily="34" charset="0"/>
              </a:rPr>
              <a:t>Địa</a:t>
            </a:r>
            <a:r>
              <a:rPr lang="en-US" altLang="en-US" sz="2000" b="1" dirty="0" smtClean="0">
                <a:solidFill>
                  <a:srgbClr val="FFFF00"/>
                </a:solidFill>
                <a:latin typeface=".VnTime" panose="020B7200000000000000" pitchFamily="34" charset="0"/>
              </a:rPr>
              <a:t> </a:t>
            </a:r>
            <a:r>
              <a:rPr lang="en-US" altLang="en-US" sz="2000" b="1" dirty="0" err="1" smtClean="0">
                <a:solidFill>
                  <a:srgbClr val="FFFF00"/>
                </a:solidFill>
                <a:latin typeface=".VnTime" panose="020B7200000000000000" pitchFamily="34" charset="0"/>
              </a:rPr>
              <a:t>phương</a:t>
            </a:r>
            <a:endParaRPr lang="en-US" altLang="en-US" sz="2000" b="1" dirty="0">
              <a:solidFill>
                <a:srgbClr val="FFFF00"/>
              </a:solidFill>
              <a:latin typeface=".VnTime" panose="020B7200000000000000" pitchFamily="34" charset="0"/>
            </a:endParaRPr>
          </a:p>
        </p:txBody>
      </p:sp>
      <p:sp>
        <p:nvSpPr>
          <p:cNvPr id="32" name="Text Box 10"/>
          <p:cNvSpPr txBox="1">
            <a:spLocks noChangeArrowheads="1"/>
          </p:cNvSpPr>
          <p:nvPr/>
        </p:nvSpPr>
        <p:spPr bwMode="auto">
          <a:xfrm>
            <a:off x="6189516" y="2141288"/>
            <a:ext cx="1674370" cy="646331"/>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smtClean="0">
                <a:solidFill>
                  <a:srgbClr val="FFFF00"/>
                </a:solidFill>
                <a:latin typeface=".VnTime" panose="020B7200000000000000" pitchFamily="34" charset="0"/>
              </a:rPr>
              <a:t>6 </a:t>
            </a:r>
            <a:r>
              <a:rPr lang="en-US" altLang="en-US" sz="1800" b="1" dirty="0" err="1" smtClean="0">
                <a:solidFill>
                  <a:srgbClr val="FFFF00"/>
                </a:solidFill>
                <a:latin typeface=".VnTime" panose="020B7200000000000000" pitchFamily="34" charset="0"/>
              </a:rPr>
              <a:t>bộ</a:t>
            </a:r>
            <a:endParaRPr lang="en-US" altLang="en-US" sz="1800" b="1" dirty="0" smtClean="0">
              <a:solidFill>
                <a:srgbClr val="FFFF00"/>
              </a:solidFill>
              <a:latin typeface=".VnTime" panose="020B7200000000000000" pitchFamily="34" charset="0"/>
            </a:endParaRPr>
          </a:p>
          <a:p>
            <a:pPr algn="ctr" eaLnBrk="1" hangingPunct="1">
              <a:spcBef>
                <a:spcPct val="0"/>
              </a:spcBef>
              <a:buFontTx/>
              <a:buNone/>
            </a:pPr>
            <a:r>
              <a:rPr lang="en-US" altLang="en-US" sz="1800" b="1" dirty="0" smtClean="0">
                <a:solidFill>
                  <a:srgbClr val="FFFF00"/>
                </a:solidFill>
                <a:latin typeface=".VnTime" panose="020B7200000000000000" pitchFamily="34" charset="0"/>
              </a:rPr>
              <a:t>(</a:t>
            </a:r>
            <a:r>
              <a:rPr lang="en-US" altLang="en-US" sz="1800" b="1" dirty="0" err="1" smtClean="0">
                <a:solidFill>
                  <a:srgbClr val="FFFF00"/>
                </a:solidFill>
                <a:latin typeface=".VnTime" panose="020B7200000000000000" pitchFamily="34" charset="0"/>
              </a:rPr>
              <a:t>Thượng</a:t>
            </a:r>
            <a:r>
              <a:rPr lang="en-US" altLang="en-US" sz="1800" b="1" dirty="0" smtClean="0">
                <a:solidFill>
                  <a:srgbClr val="FFFF00"/>
                </a:solidFill>
                <a:latin typeface=".VnTime" panose="020B7200000000000000" pitchFamily="34" charset="0"/>
              </a:rPr>
              <a:t> </a:t>
            </a:r>
            <a:r>
              <a:rPr lang="en-US" altLang="en-US" sz="1800" b="1" dirty="0" err="1" smtClean="0">
                <a:solidFill>
                  <a:srgbClr val="FFFF00"/>
                </a:solidFill>
                <a:latin typeface=".VnTime" panose="020B7200000000000000" pitchFamily="34" charset="0"/>
              </a:rPr>
              <a:t>thư</a:t>
            </a:r>
            <a:r>
              <a:rPr lang="en-US" altLang="en-US" sz="1800" b="1" dirty="0" smtClean="0">
                <a:solidFill>
                  <a:srgbClr val="FFFF00"/>
                </a:solidFill>
                <a:latin typeface=".VnTime" panose="020B7200000000000000" pitchFamily="34" charset="0"/>
              </a:rPr>
              <a:t>)</a:t>
            </a:r>
            <a:endParaRPr lang="en-US" altLang="en-US" sz="1400" b="1" dirty="0">
              <a:solidFill>
                <a:srgbClr val="FFFF00"/>
              </a:solidFill>
              <a:latin typeface=".VnTime" panose="020B7200000000000000" pitchFamily="34" charset="0"/>
            </a:endParaRPr>
          </a:p>
        </p:txBody>
      </p:sp>
      <p:sp>
        <p:nvSpPr>
          <p:cNvPr id="33" name="Text Box 13"/>
          <p:cNvSpPr txBox="1">
            <a:spLocks noChangeArrowheads="1"/>
          </p:cNvSpPr>
          <p:nvPr/>
        </p:nvSpPr>
        <p:spPr bwMode="auto">
          <a:xfrm>
            <a:off x="6123827" y="3048339"/>
            <a:ext cx="567408" cy="1938992"/>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smtClean="0">
                <a:solidFill>
                  <a:srgbClr val="FFFF00"/>
                </a:solidFill>
                <a:latin typeface=".VnTime" panose="020B7200000000000000" pitchFamily="34" charset="0"/>
              </a:rPr>
              <a:t>Lại</a:t>
            </a: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r>
              <a:rPr lang="en-US" altLang="en-US" sz="1200" b="1" dirty="0" smtClean="0">
                <a:solidFill>
                  <a:srgbClr val="FFFF00"/>
                </a:solidFill>
                <a:latin typeface=".VnTime" panose="020B7200000000000000" pitchFamily="34" charset="0"/>
              </a:rPr>
              <a:t>(</a:t>
            </a:r>
            <a:r>
              <a:rPr lang="en-US" altLang="en-US" sz="1200" b="1" dirty="0" err="1" smtClean="0">
                <a:solidFill>
                  <a:srgbClr val="FFFF00"/>
                </a:solidFill>
                <a:latin typeface=".VnTime" panose="020B7200000000000000" pitchFamily="34" charset="0"/>
              </a:rPr>
              <a:t>quan</a:t>
            </a:r>
            <a:r>
              <a:rPr lang="en-US" altLang="en-US" sz="1200" b="1" dirty="0" smtClean="0">
                <a:solidFill>
                  <a:srgbClr val="FFFF00"/>
                </a:solidFill>
                <a:latin typeface=".VnTime" panose="020B7200000000000000" pitchFamily="34" charset="0"/>
              </a:rPr>
              <a:t> </a:t>
            </a:r>
            <a:r>
              <a:rPr lang="en-US" altLang="en-US" sz="1200" b="1" dirty="0" err="1" smtClean="0">
                <a:solidFill>
                  <a:srgbClr val="FFFF00"/>
                </a:solidFill>
                <a:latin typeface=".VnTime" panose="020B7200000000000000" pitchFamily="34" charset="0"/>
              </a:rPr>
              <a:t>tước</a:t>
            </a:r>
            <a:r>
              <a:rPr lang="en-US" altLang="en-US" sz="1200" b="1" dirty="0" smtClean="0">
                <a:solidFill>
                  <a:srgbClr val="FFFF00"/>
                </a:solidFill>
                <a:latin typeface=".VnTime" panose="020B7200000000000000" pitchFamily="34" charset="0"/>
              </a:rPr>
              <a:t>)</a:t>
            </a: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a:solidFill>
                <a:srgbClr val="FFFF00"/>
              </a:solidFill>
              <a:latin typeface=".VnTime" panose="020B7200000000000000" pitchFamily="34" charset="0"/>
            </a:endParaRPr>
          </a:p>
        </p:txBody>
      </p:sp>
      <p:sp>
        <p:nvSpPr>
          <p:cNvPr id="34" name="Text Box 13"/>
          <p:cNvSpPr txBox="1">
            <a:spLocks noChangeArrowheads="1"/>
          </p:cNvSpPr>
          <p:nvPr/>
        </p:nvSpPr>
        <p:spPr bwMode="auto">
          <a:xfrm>
            <a:off x="6602662" y="3039908"/>
            <a:ext cx="629850" cy="1815882"/>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smtClean="0">
                <a:solidFill>
                  <a:srgbClr val="FFFF00"/>
                </a:solidFill>
                <a:latin typeface=".VnTime" panose="020B7200000000000000" pitchFamily="34" charset="0"/>
              </a:rPr>
              <a:t>Hộ</a:t>
            </a: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a:solidFill>
                <a:srgbClr val="FFFF00"/>
              </a:solidFill>
              <a:latin typeface=".VnTime" panose="020B7200000000000000" pitchFamily="34" charset="0"/>
            </a:endParaRPr>
          </a:p>
          <a:p>
            <a:pPr algn="ctr" eaLnBrk="1" hangingPunct="1">
              <a:spcBef>
                <a:spcPct val="0"/>
              </a:spcBef>
              <a:buFontTx/>
              <a:buNone/>
            </a:pPr>
            <a:r>
              <a:rPr lang="en-US" altLang="en-US" sz="1200" b="1" dirty="0" smtClean="0">
                <a:solidFill>
                  <a:srgbClr val="FFFF00"/>
                </a:solidFill>
                <a:latin typeface="Times New Roman" panose="02020603050405020304" pitchFamily="18" charset="0"/>
                <a:cs typeface="Times New Roman" panose="02020603050405020304" pitchFamily="18" charset="0"/>
              </a:rPr>
              <a:t>(</a:t>
            </a:r>
            <a:r>
              <a:rPr lang="en-US" altLang="en-US" sz="1200" b="1" dirty="0" err="1" smtClean="0">
                <a:solidFill>
                  <a:srgbClr val="FFFF00"/>
                </a:solidFill>
                <a:latin typeface="Times New Roman" panose="02020603050405020304" pitchFamily="18" charset="0"/>
                <a:cs typeface="Times New Roman" panose="02020603050405020304" pitchFamily="18" charset="0"/>
              </a:rPr>
              <a:t>ruộng</a:t>
            </a:r>
            <a:r>
              <a:rPr lang="en-US" altLang="en-US" sz="1200" b="1" dirty="0" smtClean="0">
                <a:solidFill>
                  <a:srgbClr val="FFFF00"/>
                </a:solidFill>
                <a:latin typeface="Times New Roman" panose="02020603050405020304" pitchFamily="18" charset="0"/>
                <a:cs typeface="Times New Roman" panose="02020603050405020304" pitchFamily="18" charset="0"/>
              </a:rPr>
              <a:t> </a:t>
            </a:r>
            <a:r>
              <a:rPr lang="en-US" altLang="en-US" sz="1200" b="1" dirty="0" err="1" smtClean="0">
                <a:solidFill>
                  <a:srgbClr val="FFFF00"/>
                </a:solidFill>
                <a:latin typeface="Times New Roman" panose="02020603050405020304" pitchFamily="18" charset="0"/>
                <a:cs typeface="Times New Roman" panose="02020603050405020304" pitchFamily="18" charset="0"/>
              </a:rPr>
              <a:t>đất</a:t>
            </a:r>
            <a:r>
              <a:rPr lang="en-US" altLang="en-US" sz="1200" b="1" dirty="0" smtClean="0">
                <a:solidFill>
                  <a:srgbClr val="FFFF00"/>
                </a:solidFill>
                <a:latin typeface="Times New Roman" panose="02020603050405020304" pitchFamily="18" charset="0"/>
                <a:cs typeface="Times New Roman" panose="02020603050405020304" pitchFamily="18" charset="0"/>
              </a:rPr>
              <a:t>, </a:t>
            </a:r>
            <a:r>
              <a:rPr lang="en-US" altLang="en-US" sz="1200" b="1" dirty="0" err="1" smtClean="0">
                <a:solidFill>
                  <a:srgbClr val="FFFF00"/>
                </a:solidFill>
                <a:latin typeface="Times New Roman" panose="02020603050405020304" pitchFamily="18" charset="0"/>
                <a:cs typeface="Times New Roman" panose="02020603050405020304" pitchFamily="18" charset="0"/>
              </a:rPr>
              <a:t>nhân</a:t>
            </a:r>
            <a:r>
              <a:rPr lang="en-US" altLang="en-US" sz="1200" b="1" dirty="0" smtClean="0">
                <a:solidFill>
                  <a:srgbClr val="FFFF00"/>
                </a:solidFill>
                <a:latin typeface="Times New Roman" panose="02020603050405020304" pitchFamily="18" charset="0"/>
                <a:cs typeface="Times New Roman" panose="02020603050405020304" pitchFamily="18" charset="0"/>
              </a:rPr>
              <a:t> </a:t>
            </a:r>
            <a:r>
              <a:rPr lang="en-US" altLang="en-US" sz="1200" b="1" dirty="0" err="1" smtClean="0">
                <a:solidFill>
                  <a:srgbClr val="FFFF00"/>
                </a:solidFill>
                <a:latin typeface="Times New Roman" panose="02020603050405020304" pitchFamily="18" charset="0"/>
                <a:cs typeface="Times New Roman" panose="02020603050405020304" pitchFamily="18" charset="0"/>
              </a:rPr>
              <a:t>khẩu</a:t>
            </a:r>
            <a:r>
              <a:rPr lang="en-US" altLang="en-US" sz="1200" b="1" dirty="0" smtClean="0">
                <a:solidFill>
                  <a:srgbClr val="FFFF00"/>
                </a:solidFill>
                <a:latin typeface="Times New Roman" panose="02020603050405020304" pitchFamily="18" charset="0"/>
                <a:cs typeface="Times New Roman" panose="02020603050405020304" pitchFamily="18" charset="0"/>
              </a:rPr>
              <a:t>.)</a:t>
            </a:r>
          </a:p>
          <a:p>
            <a:pPr algn="ctr" eaLnBrk="1" hangingPunct="1">
              <a:spcBef>
                <a:spcPct val="0"/>
              </a:spcBef>
              <a:buFontTx/>
              <a:buNone/>
            </a:pPr>
            <a:endParaRPr lang="en-US" altLang="en-US" sz="1600" b="1" dirty="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p:txBody>
      </p:sp>
      <p:sp>
        <p:nvSpPr>
          <p:cNvPr id="35" name="Text Box 13"/>
          <p:cNvSpPr txBox="1">
            <a:spLocks noChangeArrowheads="1"/>
          </p:cNvSpPr>
          <p:nvPr/>
        </p:nvSpPr>
        <p:spPr bwMode="auto">
          <a:xfrm>
            <a:off x="7094678" y="3048339"/>
            <a:ext cx="694939" cy="1938992"/>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smtClean="0">
                <a:solidFill>
                  <a:srgbClr val="FFFF00"/>
                </a:solidFill>
                <a:latin typeface=".VnTime" panose="020B7200000000000000" pitchFamily="34" charset="0"/>
              </a:rPr>
              <a:t>Lễ</a:t>
            </a: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r>
              <a:rPr lang="en-US" altLang="en-US" sz="1400" b="1" dirty="0" smtClean="0">
                <a:solidFill>
                  <a:srgbClr val="FFFF00"/>
                </a:solidFill>
                <a:latin typeface="Times New Roman" panose="02020603050405020304" pitchFamily="18" charset="0"/>
                <a:cs typeface="Times New Roman" panose="02020603050405020304" pitchFamily="18" charset="0"/>
              </a:rPr>
              <a:t>(</a:t>
            </a:r>
            <a:r>
              <a:rPr lang="en-US" altLang="en-US" sz="1400" b="1" dirty="0" err="1" smtClean="0">
                <a:solidFill>
                  <a:srgbClr val="FFFF00"/>
                </a:solidFill>
                <a:latin typeface="Times New Roman" panose="02020603050405020304" pitchFamily="18" charset="0"/>
                <a:cs typeface="Times New Roman" panose="02020603050405020304" pitchFamily="18" charset="0"/>
              </a:rPr>
              <a:t>lễ</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nghi</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khánh</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tiết</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thi</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cử</a:t>
            </a:r>
            <a:r>
              <a:rPr lang="en-US" altLang="en-US" sz="1600" b="1" dirty="0" smtClean="0">
                <a:solidFill>
                  <a:srgbClr val="FFFF00"/>
                </a:solidFill>
                <a:latin typeface=".VnTime" panose="020B7200000000000000" pitchFamily="34" charset="0"/>
              </a:rPr>
              <a:t>)</a:t>
            </a:r>
          </a:p>
          <a:p>
            <a:pPr algn="ctr" eaLnBrk="1" hangingPunct="1">
              <a:spcBef>
                <a:spcPct val="0"/>
              </a:spcBef>
              <a:buFontTx/>
              <a:buNone/>
            </a:pPr>
            <a:endParaRPr lang="en-US" altLang="en-US" sz="1600" b="1" dirty="0">
              <a:solidFill>
                <a:srgbClr val="FFFF00"/>
              </a:solidFill>
              <a:latin typeface=".VnTime" panose="020B7200000000000000" pitchFamily="34" charset="0"/>
            </a:endParaRPr>
          </a:p>
        </p:txBody>
      </p:sp>
      <p:sp>
        <p:nvSpPr>
          <p:cNvPr id="36" name="Text Box 13"/>
          <p:cNvSpPr txBox="1">
            <a:spLocks noChangeArrowheads="1"/>
          </p:cNvSpPr>
          <p:nvPr/>
        </p:nvSpPr>
        <p:spPr bwMode="auto">
          <a:xfrm>
            <a:off x="8249834" y="3089294"/>
            <a:ext cx="625302" cy="1938992"/>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smtClean="0">
                <a:solidFill>
                  <a:srgbClr val="FFFF00"/>
                </a:solidFill>
                <a:latin typeface="Times New Roman" panose="02020603050405020304" pitchFamily="18" charset="0"/>
                <a:cs typeface="Times New Roman" panose="02020603050405020304" pitchFamily="18" charset="0"/>
              </a:rPr>
              <a:t>Hình</a:t>
            </a:r>
            <a:endParaRPr lang="en-US" altLang="en-US" sz="16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endParaRPr lang="en-US" altLang="en-US" sz="16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1400" b="1" dirty="0" smtClean="0">
                <a:solidFill>
                  <a:srgbClr val="FFFF00"/>
                </a:solidFill>
                <a:latin typeface="Times New Roman" panose="02020603050405020304" pitchFamily="18" charset="0"/>
                <a:cs typeface="Times New Roman" panose="02020603050405020304" pitchFamily="18" charset="0"/>
              </a:rPr>
              <a:t>(</a:t>
            </a:r>
            <a:r>
              <a:rPr lang="en-US" altLang="en-US" sz="1400" b="1" dirty="0" err="1" smtClean="0">
                <a:solidFill>
                  <a:srgbClr val="FFFF00"/>
                </a:solidFill>
                <a:latin typeface="Times New Roman" panose="02020603050405020304" pitchFamily="18" charset="0"/>
                <a:cs typeface="Times New Roman" panose="02020603050405020304" pitchFamily="18" charset="0"/>
              </a:rPr>
              <a:t>Luật</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lệnh,xét</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xử</a:t>
            </a:r>
            <a:r>
              <a:rPr lang="en-US" altLang="en-US" sz="1400" b="1" dirty="0" smtClean="0">
                <a:solidFill>
                  <a:srgbClr val="FFFF00"/>
                </a:solidFill>
                <a:latin typeface="Times New Roman" panose="02020603050405020304" pitchFamily="18" charset="0"/>
                <a:cs typeface="Times New Roman" panose="02020603050405020304" pitchFamily="18" charset="0"/>
              </a:rPr>
              <a:t>)</a:t>
            </a:r>
          </a:p>
          <a:p>
            <a:pPr algn="ctr" eaLnBrk="1" hangingPunct="1">
              <a:spcBef>
                <a:spcPct val="0"/>
              </a:spcBef>
              <a:buFontTx/>
              <a:buNone/>
            </a:pPr>
            <a:endParaRPr lang="en-US" altLang="en-US" sz="1600" b="1" dirty="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p:txBody>
      </p:sp>
      <p:sp>
        <p:nvSpPr>
          <p:cNvPr id="37" name="Text Box 13"/>
          <p:cNvSpPr txBox="1">
            <a:spLocks noChangeArrowheads="1"/>
          </p:cNvSpPr>
          <p:nvPr/>
        </p:nvSpPr>
        <p:spPr bwMode="auto">
          <a:xfrm>
            <a:off x="7708557" y="3062659"/>
            <a:ext cx="642474" cy="1969770"/>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smtClean="0">
                <a:solidFill>
                  <a:srgbClr val="FFFF00"/>
                </a:solidFill>
                <a:latin typeface="Times New Roman" panose="02020603050405020304" pitchFamily="18" charset="0"/>
                <a:cs typeface="Times New Roman" panose="02020603050405020304" pitchFamily="18" charset="0"/>
              </a:rPr>
              <a:t>Binh</a:t>
            </a:r>
            <a:endParaRPr lang="en-US" altLang="en-US" sz="16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endParaRPr lang="en-US" altLang="en-US" sz="16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1400" b="1" dirty="0" smtClean="0">
                <a:solidFill>
                  <a:srgbClr val="FFFF00"/>
                </a:solidFill>
                <a:latin typeface="Times New Roman" panose="02020603050405020304" pitchFamily="18" charset="0"/>
                <a:cs typeface="Times New Roman" panose="02020603050405020304" pitchFamily="18" charset="0"/>
              </a:rPr>
              <a:t>(</a:t>
            </a:r>
            <a:r>
              <a:rPr lang="en-US" altLang="en-US" sz="1400" b="1" dirty="0" err="1" smtClean="0">
                <a:solidFill>
                  <a:srgbClr val="FFFF00"/>
                </a:solidFill>
                <a:latin typeface="Times New Roman" panose="02020603050405020304" pitchFamily="18" charset="0"/>
                <a:cs typeface="Times New Roman" panose="02020603050405020304" pitchFamily="18" charset="0"/>
              </a:rPr>
              <a:t>quân</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đội</a:t>
            </a:r>
            <a:r>
              <a:rPr lang="en-US" altLang="en-US" sz="1400" b="1" dirty="0" smtClean="0">
                <a:solidFill>
                  <a:srgbClr val="FFFF00"/>
                </a:solidFill>
                <a:latin typeface="Times New Roman" panose="02020603050405020304" pitchFamily="18" charset="0"/>
                <a:cs typeface="Times New Roman" panose="02020603050405020304" pitchFamily="18" charset="0"/>
              </a:rPr>
              <a:t>)</a:t>
            </a:r>
          </a:p>
          <a:p>
            <a:pPr algn="ctr" eaLnBrk="1" hangingPunct="1">
              <a:spcBef>
                <a:spcPct val="0"/>
              </a:spcBef>
              <a:buFontTx/>
              <a:buNone/>
            </a:pPr>
            <a:endParaRPr lang="en-US" altLang="en-US" sz="14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endParaRPr lang="en-US" altLang="en-US" sz="1600" b="1" dirty="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a:solidFill>
                <a:srgbClr val="FFFF00"/>
              </a:solidFill>
              <a:latin typeface=".VnTime" panose="020B7200000000000000" pitchFamily="34" charset="0"/>
            </a:endParaRPr>
          </a:p>
        </p:txBody>
      </p:sp>
      <p:sp>
        <p:nvSpPr>
          <p:cNvPr id="38" name="Text Box 13"/>
          <p:cNvSpPr txBox="1">
            <a:spLocks noChangeArrowheads="1"/>
          </p:cNvSpPr>
          <p:nvPr/>
        </p:nvSpPr>
        <p:spPr bwMode="auto">
          <a:xfrm>
            <a:off x="8803666" y="3078048"/>
            <a:ext cx="658853" cy="1938992"/>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smtClean="0">
                <a:solidFill>
                  <a:srgbClr val="FFFF00"/>
                </a:solidFill>
                <a:latin typeface="Times New Roman" panose="02020603050405020304" pitchFamily="18" charset="0"/>
                <a:cs typeface="Times New Roman" panose="02020603050405020304" pitchFamily="18" charset="0"/>
              </a:rPr>
              <a:t>Công</a:t>
            </a:r>
            <a:endParaRPr lang="en-US" altLang="en-US" sz="16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endParaRPr lang="en-US" altLang="en-US" sz="16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1400" b="1" dirty="0" smtClean="0">
                <a:solidFill>
                  <a:srgbClr val="FFFF00"/>
                </a:solidFill>
                <a:latin typeface="Times New Roman" panose="02020603050405020304" pitchFamily="18" charset="0"/>
                <a:cs typeface="Times New Roman" panose="02020603050405020304" pitchFamily="18" charset="0"/>
              </a:rPr>
              <a:t>(</a:t>
            </a:r>
            <a:r>
              <a:rPr lang="en-US" altLang="en-US" sz="1400" b="1" dirty="0" err="1" smtClean="0">
                <a:solidFill>
                  <a:srgbClr val="FFFF00"/>
                </a:solidFill>
                <a:latin typeface="Times New Roman" panose="02020603050405020304" pitchFamily="18" charset="0"/>
                <a:cs typeface="Times New Roman" panose="02020603050405020304" pitchFamily="18" charset="0"/>
              </a:rPr>
              <a:t>xây</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dựng</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tu</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sửa</a:t>
            </a:r>
            <a:r>
              <a:rPr lang="en-US" altLang="en-US" sz="1400" b="1" dirty="0" smtClean="0">
                <a:solidFill>
                  <a:srgbClr val="FFFF00"/>
                </a:solidFill>
                <a:latin typeface="Times New Roman" panose="02020603050405020304" pitchFamily="18" charset="0"/>
                <a:cs typeface="Times New Roman" panose="02020603050405020304" pitchFamily="18" charset="0"/>
              </a:rPr>
              <a:t>)</a:t>
            </a: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a:solidFill>
                <a:srgbClr val="FFFF00"/>
              </a:solidFill>
              <a:latin typeface=".VnTime" panose="020B7200000000000000" pitchFamily="34" charset="0"/>
            </a:endParaRPr>
          </a:p>
        </p:txBody>
      </p:sp>
      <p:sp>
        <p:nvSpPr>
          <p:cNvPr id="39" name="Text Box 10"/>
          <p:cNvSpPr txBox="1">
            <a:spLocks noChangeArrowheads="1"/>
          </p:cNvSpPr>
          <p:nvPr/>
        </p:nvSpPr>
        <p:spPr bwMode="auto">
          <a:xfrm>
            <a:off x="8875136" y="2105129"/>
            <a:ext cx="2094045" cy="646331"/>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smtClean="0">
                <a:solidFill>
                  <a:srgbClr val="FFFF00"/>
                </a:solidFill>
                <a:latin typeface="Times New Roman" panose="02020603050405020304" pitchFamily="18" charset="0"/>
                <a:cs typeface="Times New Roman" panose="02020603050405020304" pitchFamily="18" charset="0"/>
              </a:rPr>
              <a:t>Cơ</a:t>
            </a:r>
            <a:r>
              <a:rPr lang="en-US" altLang="en-US" sz="1800" b="1" dirty="0" smtClean="0">
                <a:solidFill>
                  <a:srgbClr val="FFFF00"/>
                </a:solidFill>
                <a:latin typeface="Times New Roman" panose="02020603050405020304" pitchFamily="18" charset="0"/>
                <a:cs typeface="Times New Roman" panose="02020603050405020304" pitchFamily="18" charset="0"/>
              </a:rPr>
              <a:t> </a:t>
            </a:r>
            <a:r>
              <a:rPr lang="en-US" altLang="en-US" sz="1800" b="1" dirty="0" err="1" smtClean="0">
                <a:solidFill>
                  <a:srgbClr val="FFFF00"/>
                </a:solidFill>
                <a:latin typeface="Times New Roman" panose="02020603050405020304" pitchFamily="18" charset="0"/>
                <a:cs typeface="Times New Roman" panose="02020603050405020304" pitchFamily="18" charset="0"/>
              </a:rPr>
              <a:t>quan</a:t>
            </a:r>
            <a:r>
              <a:rPr lang="en-US" altLang="en-US" sz="1800" b="1" dirty="0" smtClean="0">
                <a:solidFill>
                  <a:srgbClr val="FFFF00"/>
                </a:solidFill>
                <a:latin typeface="Times New Roman" panose="02020603050405020304" pitchFamily="18" charset="0"/>
                <a:cs typeface="Times New Roman" panose="02020603050405020304" pitchFamily="18" charset="0"/>
              </a:rPr>
              <a:t> </a:t>
            </a:r>
            <a:r>
              <a:rPr lang="en-US" altLang="en-US" sz="1800" b="1" dirty="0" err="1" smtClean="0">
                <a:solidFill>
                  <a:srgbClr val="FFFF00"/>
                </a:solidFill>
                <a:latin typeface="Times New Roman" panose="02020603050405020304" pitchFamily="18" charset="0"/>
                <a:cs typeface="Times New Roman" panose="02020603050405020304" pitchFamily="18" charset="0"/>
              </a:rPr>
              <a:t>chuyên</a:t>
            </a:r>
            <a:r>
              <a:rPr lang="en-US" altLang="en-US" sz="1800" b="1" dirty="0" smtClean="0">
                <a:solidFill>
                  <a:srgbClr val="FFFF00"/>
                </a:solidFill>
                <a:latin typeface="Times New Roman" panose="02020603050405020304" pitchFamily="18" charset="0"/>
                <a:cs typeface="Times New Roman" panose="02020603050405020304" pitchFamily="18" charset="0"/>
              </a:rPr>
              <a:t> </a:t>
            </a:r>
            <a:r>
              <a:rPr lang="en-US" altLang="en-US" sz="1800" b="1" dirty="0" err="1" smtClean="0">
                <a:solidFill>
                  <a:srgbClr val="FFFF00"/>
                </a:solidFill>
                <a:latin typeface="Times New Roman" panose="02020603050405020304" pitchFamily="18" charset="0"/>
                <a:cs typeface="Times New Roman" panose="02020603050405020304" pitchFamily="18" charset="0"/>
              </a:rPr>
              <a:t>môn</a:t>
            </a:r>
            <a:endParaRPr lang="en-US" altLang="en-US" sz="1400" b="1" dirty="0">
              <a:solidFill>
                <a:srgbClr val="FFFF00"/>
              </a:solidFill>
              <a:latin typeface="Times New Roman" panose="02020603050405020304" pitchFamily="18" charset="0"/>
              <a:cs typeface="Times New Roman" panose="02020603050405020304" pitchFamily="18" charset="0"/>
            </a:endParaRPr>
          </a:p>
        </p:txBody>
      </p:sp>
      <p:sp>
        <p:nvSpPr>
          <p:cNvPr id="40" name="Text Box 13"/>
          <p:cNvSpPr txBox="1">
            <a:spLocks noChangeArrowheads="1"/>
          </p:cNvSpPr>
          <p:nvPr/>
        </p:nvSpPr>
        <p:spPr bwMode="auto">
          <a:xfrm>
            <a:off x="10561474" y="2860018"/>
            <a:ext cx="609885" cy="2431435"/>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smtClean="0">
                <a:solidFill>
                  <a:srgbClr val="FFFF00"/>
                </a:solidFill>
                <a:latin typeface="Times New Roman" panose="02020603050405020304" pitchFamily="18" charset="0"/>
                <a:cs typeface="Times New Roman" panose="02020603050405020304" pitchFamily="18" charset="0"/>
              </a:rPr>
              <a:t>Ngự</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sử</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đài</a:t>
            </a:r>
            <a:endParaRPr lang="en-US" altLang="en-US" sz="16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endParaRPr lang="en-US" altLang="en-US" sz="14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1400" b="1" dirty="0" smtClean="0">
                <a:solidFill>
                  <a:srgbClr val="FFFF00"/>
                </a:solidFill>
                <a:latin typeface="Times New Roman" panose="02020603050405020304" pitchFamily="18" charset="0"/>
                <a:cs typeface="Times New Roman" panose="02020603050405020304" pitchFamily="18" charset="0"/>
              </a:rPr>
              <a:t>(can </a:t>
            </a:r>
            <a:r>
              <a:rPr lang="en-US" altLang="en-US" sz="1400" b="1" dirty="0" err="1" smtClean="0">
                <a:solidFill>
                  <a:srgbClr val="FFFF00"/>
                </a:solidFill>
                <a:latin typeface="Times New Roman" panose="02020603050405020304" pitchFamily="18" charset="0"/>
                <a:cs typeface="Times New Roman" panose="02020603050405020304" pitchFamily="18" charset="0"/>
              </a:rPr>
              <a:t>gián</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vua</a:t>
            </a:r>
            <a:r>
              <a:rPr lang="en-US" altLang="en-US" sz="1400" b="1" dirty="0" smtClean="0">
                <a:solidFill>
                  <a:srgbClr val="FFFF00"/>
                </a:solidFill>
                <a:latin typeface="Times New Roman" panose="02020603050405020304" pitchFamily="18" charset="0"/>
                <a:cs typeface="Times New Roman" panose="02020603050405020304" pitchFamily="18" charset="0"/>
              </a:rPr>
              <a:t>..)</a:t>
            </a:r>
          </a:p>
          <a:p>
            <a:pPr algn="ctr" eaLnBrk="1" hangingPunct="1">
              <a:spcBef>
                <a:spcPct val="0"/>
              </a:spcBef>
              <a:buFontTx/>
              <a:buNone/>
            </a:pPr>
            <a:endParaRPr lang="en-US" altLang="en-US" sz="1600" b="1" dirty="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a:solidFill>
                <a:srgbClr val="FFFF00"/>
              </a:solidFill>
              <a:latin typeface=".VnTime" panose="020B7200000000000000" pitchFamily="34" charset="0"/>
            </a:endParaRPr>
          </a:p>
        </p:txBody>
      </p:sp>
      <p:sp>
        <p:nvSpPr>
          <p:cNvPr id="41" name="Text Box 13"/>
          <p:cNvSpPr txBox="1">
            <a:spLocks noChangeArrowheads="1"/>
          </p:cNvSpPr>
          <p:nvPr/>
        </p:nvSpPr>
        <p:spPr bwMode="auto">
          <a:xfrm>
            <a:off x="9380385" y="2836803"/>
            <a:ext cx="652036" cy="2215991"/>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smtClean="0">
                <a:solidFill>
                  <a:srgbClr val="FFFF00"/>
                </a:solidFill>
                <a:latin typeface="Times New Roman" panose="02020603050405020304" pitchFamily="18" charset="0"/>
                <a:cs typeface="Times New Roman" panose="02020603050405020304" pitchFamily="18" charset="0"/>
              </a:rPr>
              <a:t>Hàn</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lâm</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viện</a:t>
            </a:r>
            <a:endParaRPr lang="en-US" altLang="en-US" sz="16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endParaRPr lang="en-US" altLang="en-US" sz="14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1400" b="1" dirty="0" smtClean="0">
                <a:solidFill>
                  <a:srgbClr val="FFFF00"/>
                </a:solidFill>
                <a:latin typeface="Times New Roman" panose="02020603050405020304" pitchFamily="18" charset="0"/>
                <a:cs typeface="Times New Roman" panose="02020603050405020304" pitchFamily="18" charset="0"/>
              </a:rPr>
              <a:t>(</a:t>
            </a:r>
            <a:r>
              <a:rPr lang="en-US" altLang="en-US" sz="1400" b="1" dirty="0" err="1" smtClean="0">
                <a:solidFill>
                  <a:srgbClr val="FFFF00"/>
                </a:solidFill>
                <a:latin typeface="Times New Roman" panose="02020603050405020304" pitchFamily="18" charset="0"/>
                <a:cs typeface="Times New Roman" panose="02020603050405020304" pitchFamily="18" charset="0"/>
              </a:rPr>
              <a:t>công</a:t>
            </a:r>
            <a:r>
              <a:rPr lang="en-US" altLang="en-US" sz="1400" b="1" dirty="0" smtClean="0">
                <a:solidFill>
                  <a:srgbClr val="FFFF00"/>
                </a:solidFill>
                <a:latin typeface="Times New Roman" panose="02020603050405020304" pitchFamily="18" charset="0"/>
                <a:cs typeface="Times New Roman" panose="02020603050405020304" pitchFamily="18" charset="0"/>
              </a:rPr>
              <a:t> </a:t>
            </a:r>
            <a:r>
              <a:rPr lang="en-US" altLang="en-US" sz="1400" b="1" dirty="0" err="1" smtClean="0">
                <a:solidFill>
                  <a:srgbClr val="FFFF00"/>
                </a:solidFill>
                <a:latin typeface="Times New Roman" panose="02020603050405020304" pitchFamily="18" charset="0"/>
                <a:cs typeface="Times New Roman" panose="02020603050405020304" pitchFamily="18" charset="0"/>
              </a:rPr>
              <a:t>văn</a:t>
            </a:r>
            <a:r>
              <a:rPr lang="en-US" altLang="en-US" sz="1400" b="1" dirty="0" smtClean="0">
                <a:solidFill>
                  <a:srgbClr val="FFFF00"/>
                </a:solidFill>
                <a:latin typeface="Times New Roman" panose="02020603050405020304" pitchFamily="18" charset="0"/>
                <a:cs typeface="Times New Roman" panose="02020603050405020304" pitchFamily="18" charset="0"/>
              </a:rPr>
              <a:t>)</a:t>
            </a:r>
          </a:p>
          <a:p>
            <a:pPr algn="ctr" eaLnBrk="1" hangingPunct="1">
              <a:spcBef>
                <a:spcPct val="0"/>
              </a:spcBef>
              <a:buFontTx/>
              <a:buNone/>
            </a:pPr>
            <a:endParaRPr lang="en-US" altLang="en-US" sz="1600" b="1" dirty="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a:solidFill>
                <a:srgbClr val="FFFF00"/>
              </a:solidFill>
              <a:latin typeface=".VnTime" panose="020B7200000000000000" pitchFamily="34" charset="0"/>
            </a:endParaRPr>
          </a:p>
        </p:txBody>
      </p:sp>
      <p:sp>
        <p:nvSpPr>
          <p:cNvPr id="42" name="Text Box 13"/>
          <p:cNvSpPr txBox="1">
            <a:spLocks noChangeArrowheads="1"/>
          </p:cNvSpPr>
          <p:nvPr/>
        </p:nvSpPr>
        <p:spPr bwMode="auto">
          <a:xfrm>
            <a:off x="9953640" y="2854299"/>
            <a:ext cx="671754" cy="2308324"/>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err="1" smtClean="0">
                <a:solidFill>
                  <a:srgbClr val="FFFF00"/>
                </a:solidFill>
                <a:latin typeface="Times New Roman" panose="02020603050405020304" pitchFamily="18" charset="0"/>
                <a:cs typeface="Times New Roman" panose="02020603050405020304" pitchFamily="18" charset="0"/>
              </a:rPr>
              <a:t>Quốc</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sử</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viện</a:t>
            </a:r>
            <a:endParaRPr lang="en-US" altLang="en-US" sz="16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endParaRPr lang="en-US" altLang="en-US" sz="1600" b="1" dirty="0" smtClean="0">
              <a:solidFill>
                <a:srgbClr val="FFFF00"/>
              </a:solidFill>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1600" b="1" dirty="0" smtClean="0">
                <a:solidFill>
                  <a:srgbClr val="FFFF00"/>
                </a:solidFill>
                <a:latin typeface="Times New Roman" panose="02020603050405020304" pitchFamily="18" charset="0"/>
                <a:cs typeface="Times New Roman" panose="02020603050405020304" pitchFamily="18" charset="0"/>
              </a:rPr>
              <a:t>(</a:t>
            </a:r>
            <a:r>
              <a:rPr lang="en-US" altLang="en-US" sz="1600" b="1" dirty="0" err="1" smtClean="0">
                <a:solidFill>
                  <a:srgbClr val="FFFF00"/>
                </a:solidFill>
                <a:latin typeface="Times New Roman" panose="02020603050405020304" pitchFamily="18" charset="0"/>
                <a:cs typeface="Times New Roman" panose="02020603050405020304" pitchFamily="18" charset="0"/>
              </a:rPr>
              <a:t>viết</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sử</a:t>
            </a:r>
            <a:r>
              <a:rPr lang="en-US" altLang="en-US" sz="1600" b="1" dirty="0" smtClean="0">
                <a:solidFill>
                  <a:srgbClr val="FFFF00"/>
                </a:solidFill>
                <a:latin typeface="Times New Roman" panose="02020603050405020304" pitchFamily="18" charset="0"/>
                <a:cs typeface="Times New Roman" panose="02020603050405020304" pitchFamily="18" charset="0"/>
              </a:rPr>
              <a:t>)</a:t>
            </a:r>
          </a:p>
          <a:p>
            <a:pPr algn="ctr" eaLnBrk="1" hangingPunct="1">
              <a:spcBef>
                <a:spcPct val="0"/>
              </a:spcBef>
              <a:buFontTx/>
              <a:buNone/>
            </a:pPr>
            <a:endParaRPr lang="en-US" altLang="en-US" sz="1600" b="1" dirty="0">
              <a:solidFill>
                <a:srgbClr val="FFFF00"/>
              </a:solidFill>
              <a:latin typeface=".VnTime" panose="020B7200000000000000" pitchFamily="34" charset="0"/>
            </a:endParaRPr>
          </a:p>
          <a:p>
            <a:pPr algn="ctr" eaLnBrk="1" hangingPunct="1">
              <a:spcBef>
                <a:spcPct val="0"/>
              </a:spcBef>
              <a:buFontTx/>
              <a:buNone/>
            </a:pPr>
            <a:endParaRPr lang="en-US" altLang="en-US" sz="1600" b="1" dirty="0" smtClean="0">
              <a:solidFill>
                <a:srgbClr val="FFFF00"/>
              </a:solidFill>
              <a:latin typeface=".VnTime" panose="020B7200000000000000" pitchFamily="34" charset="0"/>
            </a:endParaRPr>
          </a:p>
          <a:p>
            <a:pPr algn="ctr" eaLnBrk="1" hangingPunct="1">
              <a:spcBef>
                <a:spcPct val="0"/>
              </a:spcBef>
              <a:buFontTx/>
              <a:buNone/>
            </a:pPr>
            <a:endParaRPr lang="en-US" altLang="en-US" sz="1600" b="1" dirty="0">
              <a:solidFill>
                <a:srgbClr val="FFFF00"/>
              </a:solidFill>
              <a:latin typeface=".VnTime" panose="020B7200000000000000" pitchFamily="34" charset="0"/>
            </a:endParaRPr>
          </a:p>
        </p:txBody>
      </p:sp>
      <p:sp>
        <p:nvSpPr>
          <p:cNvPr id="43" name="Text Box 21"/>
          <p:cNvSpPr txBox="1">
            <a:spLocks noChangeArrowheads="1"/>
          </p:cNvSpPr>
          <p:nvPr/>
        </p:nvSpPr>
        <p:spPr bwMode="auto">
          <a:xfrm>
            <a:off x="11190766" y="2357107"/>
            <a:ext cx="930836" cy="1938992"/>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dirty="0" err="1" smtClean="0">
                <a:solidFill>
                  <a:srgbClr val="FFFF00"/>
                </a:solidFill>
                <a:latin typeface=".VnTime" panose="020B7200000000000000" pitchFamily="34" charset="0"/>
              </a:rPr>
              <a:t>Đạo</a:t>
            </a:r>
            <a:endParaRPr lang="en-US" altLang="en-US" sz="2000" b="1" dirty="0" smtClean="0">
              <a:solidFill>
                <a:srgbClr val="FFFF00"/>
              </a:solidFill>
              <a:latin typeface=".VnTime" panose="020B7200000000000000" pitchFamily="34" charset="0"/>
            </a:endParaRPr>
          </a:p>
          <a:p>
            <a:pPr algn="ctr" eaLnBrk="1" hangingPunct="1">
              <a:spcBef>
                <a:spcPct val="0"/>
              </a:spcBef>
              <a:buFontTx/>
              <a:buNone/>
            </a:pPr>
            <a:r>
              <a:rPr lang="en-US" altLang="en-US" sz="2000" b="1" dirty="0" smtClean="0">
                <a:solidFill>
                  <a:srgbClr val="FFFF00"/>
                </a:solidFill>
                <a:latin typeface=".VnTime" panose="020B7200000000000000" pitchFamily="34" charset="0"/>
              </a:rPr>
              <a:t>(5-13)</a:t>
            </a:r>
          </a:p>
          <a:p>
            <a:pPr algn="ctr">
              <a:spcBef>
                <a:spcPct val="0"/>
              </a:spcBef>
              <a:buNone/>
            </a:pPr>
            <a:r>
              <a:rPr lang="en-US" altLang="en-US" sz="1600" b="1" dirty="0" smtClean="0">
                <a:solidFill>
                  <a:srgbClr val="FFFF00"/>
                </a:solidFill>
                <a:latin typeface="Times New Roman" panose="02020603050405020304" pitchFamily="18" charset="0"/>
                <a:cs typeface="Times New Roman" panose="02020603050405020304" pitchFamily="18" charset="0"/>
              </a:rPr>
              <a:t>(</a:t>
            </a:r>
            <a:r>
              <a:rPr lang="en-US" altLang="en-US" sz="1600" b="1" dirty="0" err="1" smtClean="0">
                <a:solidFill>
                  <a:srgbClr val="FFFF00"/>
                </a:solidFill>
                <a:latin typeface="Times New Roman" panose="02020603050405020304" pitchFamily="18" charset="0"/>
                <a:cs typeface="Times New Roman" panose="02020603050405020304" pitchFamily="18" charset="0"/>
              </a:rPr>
              <a:t>Mỗi</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đạo</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có</a:t>
            </a:r>
            <a:r>
              <a:rPr lang="en-US" altLang="en-US" sz="1600" b="1" dirty="0" smtClean="0">
                <a:solidFill>
                  <a:srgbClr val="FFFF00"/>
                </a:solidFill>
                <a:latin typeface="Times New Roman" panose="02020603050405020304" pitchFamily="18" charset="0"/>
                <a:cs typeface="Times New Roman" panose="02020603050405020304" pitchFamily="18" charset="0"/>
              </a:rPr>
              <a:t> 3 </a:t>
            </a:r>
            <a:r>
              <a:rPr lang="en-US" altLang="en-US" sz="1600" b="1" dirty="0" err="1" smtClean="0">
                <a:solidFill>
                  <a:srgbClr val="FFFF00"/>
                </a:solidFill>
                <a:latin typeface="Times New Roman" panose="02020603050405020304" pitchFamily="18" charset="0"/>
                <a:cs typeface="Times New Roman" panose="02020603050405020304" pitchFamily="18" charset="0"/>
              </a:rPr>
              <a:t>ti</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Đô</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ti</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Hiến</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ti</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Thừa</a:t>
            </a:r>
            <a:r>
              <a:rPr lang="en-US" altLang="en-US" sz="1600" b="1" dirty="0" smtClean="0">
                <a:solidFill>
                  <a:srgbClr val="FFFF00"/>
                </a:solidFill>
                <a:latin typeface="Times New Roman" panose="02020603050405020304" pitchFamily="18" charset="0"/>
                <a:cs typeface="Times New Roman" panose="02020603050405020304" pitchFamily="18" charset="0"/>
              </a:rPr>
              <a:t> </a:t>
            </a:r>
            <a:r>
              <a:rPr lang="en-US" altLang="en-US" sz="1600" b="1" dirty="0" err="1" smtClean="0">
                <a:solidFill>
                  <a:srgbClr val="FFFF00"/>
                </a:solidFill>
                <a:latin typeface="Times New Roman" panose="02020603050405020304" pitchFamily="18" charset="0"/>
                <a:cs typeface="Times New Roman" panose="02020603050405020304" pitchFamily="18" charset="0"/>
              </a:rPr>
              <a:t>ti</a:t>
            </a:r>
            <a:r>
              <a:rPr lang="en-US" altLang="en-US" sz="1600" b="1" dirty="0" smtClean="0">
                <a:solidFill>
                  <a:srgbClr val="FFFF00"/>
                </a:solidFill>
                <a:latin typeface="Times New Roman" panose="02020603050405020304" pitchFamily="18" charset="0"/>
                <a:cs typeface="Times New Roman" panose="02020603050405020304" pitchFamily="18" charset="0"/>
              </a:rPr>
              <a:t>)</a:t>
            </a:r>
          </a:p>
        </p:txBody>
      </p:sp>
      <p:sp>
        <p:nvSpPr>
          <p:cNvPr id="44" name="Text Box 21"/>
          <p:cNvSpPr txBox="1">
            <a:spLocks noChangeArrowheads="1"/>
          </p:cNvSpPr>
          <p:nvPr/>
        </p:nvSpPr>
        <p:spPr bwMode="auto">
          <a:xfrm>
            <a:off x="11078078" y="4718159"/>
            <a:ext cx="1056708" cy="923330"/>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a:solidFill>
                  <a:srgbClr val="FFFF00"/>
                </a:solidFill>
                <a:latin typeface=".VnTime" panose="020B7200000000000000" pitchFamily="34" charset="0"/>
              </a:rPr>
              <a:t>Phñ</a:t>
            </a:r>
            <a:endParaRPr lang="en-US" altLang="en-US" sz="1800" b="1" dirty="0">
              <a:solidFill>
                <a:srgbClr val="FFFF00"/>
              </a:solidFill>
              <a:latin typeface=".VnTime" panose="020B7200000000000000" pitchFamily="34" charset="0"/>
            </a:endParaRPr>
          </a:p>
          <a:p>
            <a:pPr algn="ctr" eaLnBrk="1" hangingPunct="1">
              <a:spcBef>
                <a:spcPct val="0"/>
              </a:spcBef>
              <a:buFontTx/>
              <a:buNone/>
            </a:pPr>
            <a:r>
              <a:rPr lang="en-US" altLang="en-US" sz="1800" b="1" dirty="0">
                <a:solidFill>
                  <a:srgbClr val="FFFF00"/>
                </a:solidFill>
                <a:latin typeface=".VnTime" panose="020B7200000000000000" pitchFamily="34" charset="0"/>
              </a:rPr>
              <a:t>( Tri </a:t>
            </a:r>
            <a:r>
              <a:rPr lang="en-US" altLang="en-US" sz="1800" b="1" dirty="0" err="1">
                <a:solidFill>
                  <a:srgbClr val="FFFF00"/>
                </a:solidFill>
                <a:latin typeface=".VnTime" panose="020B7200000000000000" pitchFamily="34" charset="0"/>
              </a:rPr>
              <a:t>phñ</a:t>
            </a:r>
            <a:r>
              <a:rPr lang="en-US" altLang="en-US" sz="1800" b="1" dirty="0">
                <a:solidFill>
                  <a:srgbClr val="FFFF00"/>
                </a:solidFill>
                <a:latin typeface=".VnTime" panose="020B7200000000000000" pitchFamily="34" charset="0"/>
              </a:rPr>
              <a:t>)</a:t>
            </a:r>
          </a:p>
        </p:txBody>
      </p:sp>
      <p:sp>
        <p:nvSpPr>
          <p:cNvPr id="46" name="Text Box 21"/>
          <p:cNvSpPr txBox="1">
            <a:spLocks noChangeArrowheads="1"/>
          </p:cNvSpPr>
          <p:nvPr/>
        </p:nvSpPr>
        <p:spPr bwMode="auto">
          <a:xfrm>
            <a:off x="11060928" y="5696487"/>
            <a:ext cx="1073857" cy="646331"/>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err="1" smtClean="0">
                <a:solidFill>
                  <a:srgbClr val="FFFF00"/>
                </a:solidFill>
                <a:latin typeface="Times New Roman" panose="02020603050405020304" pitchFamily="18" charset="0"/>
                <a:cs typeface="Times New Roman" panose="02020603050405020304" pitchFamily="18" charset="0"/>
              </a:rPr>
              <a:t>Huyện</a:t>
            </a:r>
            <a:r>
              <a:rPr lang="en-US" altLang="en-US" sz="1800" b="1" dirty="0" smtClean="0">
                <a:solidFill>
                  <a:srgbClr val="FFFF00"/>
                </a:solidFill>
                <a:latin typeface="Times New Roman" panose="02020603050405020304" pitchFamily="18" charset="0"/>
                <a:cs typeface="Times New Roman" panose="02020603050405020304" pitchFamily="18" charset="0"/>
              </a:rPr>
              <a:t>,</a:t>
            </a:r>
          </a:p>
          <a:p>
            <a:pPr algn="ctr" eaLnBrk="1" hangingPunct="1">
              <a:spcBef>
                <a:spcPct val="0"/>
              </a:spcBef>
              <a:buFontTx/>
              <a:buNone/>
            </a:pPr>
            <a:r>
              <a:rPr lang="en-US" altLang="en-US" sz="1800" b="1" dirty="0" err="1" smtClean="0">
                <a:solidFill>
                  <a:srgbClr val="FFFF00"/>
                </a:solidFill>
                <a:latin typeface="Times New Roman" panose="02020603050405020304" pitchFamily="18" charset="0"/>
                <a:cs typeface="Times New Roman" panose="02020603050405020304" pitchFamily="18" charset="0"/>
              </a:rPr>
              <a:t>Châu</a:t>
            </a:r>
            <a:endParaRPr lang="en-US" altLang="en-US" sz="1800" b="1" dirty="0">
              <a:solidFill>
                <a:srgbClr val="FFFF00"/>
              </a:solidFill>
              <a:latin typeface="Times New Roman" panose="02020603050405020304" pitchFamily="18" charset="0"/>
              <a:cs typeface="Times New Roman" panose="02020603050405020304" pitchFamily="18" charset="0"/>
            </a:endParaRPr>
          </a:p>
        </p:txBody>
      </p:sp>
      <p:sp>
        <p:nvSpPr>
          <p:cNvPr id="47" name="Text Box 21"/>
          <p:cNvSpPr txBox="1">
            <a:spLocks noChangeArrowheads="1"/>
          </p:cNvSpPr>
          <p:nvPr/>
        </p:nvSpPr>
        <p:spPr bwMode="auto">
          <a:xfrm>
            <a:off x="11078078" y="6425177"/>
            <a:ext cx="1068162" cy="400110"/>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dirty="0" err="1" smtClean="0">
                <a:solidFill>
                  <a:srgbClr val="FFFF00"/>
                </a:solidFill>
                <a:latin typeface="Times New Roman" panose="02020603050405020304" pitchFamily="18" charset="0"/>
                <a:cs typeface="Times New Roman" panose="02020603050405020304" pitchFamily="18" charset="0"/>
              </a:rPr>
              <a:t>xã</a:t>
            </a:r>
            <a:endParaRPr lang="en-US" altLang="en-US" sz="1800" b="1" dirty="0">
              <a:solidFill>
                <a:srgbClr val="FFFF00"/>
              </a:solidFill>
              <a:latin typeface="Times New Roman" panose="02020603050405020304" pitchFamily="18" charset="0"/>
              <a:cs typeface="Times New Roman" panose="02020603050405020304" pitchFamily="18" charset="0"/>
            </a:endParaRPr>
          </a:p>
        </p:txBody>
      </p:sp>
      <p:sp>
        <p:nvSpPr>
          <p:cNvPr id="53" name="AutoShape 6"/>
          <p:cNvSpPr>
            <a:spLocks noChangeArrowheads="1"/>
          </p:cNvSpPr>
          <p:nvPr/>
        </p:nvSpPr>
        <p:spPr bwMode="auto">
          <a:xfrm>
            <a:off x="6220955" y="4808684"/>
            <a:ext cx="4598988" cy="1602051"/>
          </a:xfrm>
          <a:prstGeom prst="cloudCallout">
            <a:avLst>
              <a:gd name="adj1" fmla="val 7306"/>
              <a:gd name="adj2" fmla="val -77588"/>
            </a:avLst>
          </a:prstGeom>
          <a:solidFill>
            <a:srgbClr val="7030A0"/>
          </a:solidFill>
          <a:ln w="9525">
            <a:solidFill>
              <a:schemeClr val="tx1"/>
            </a:solidFill>
            <a:round/>
            <a:headEnd/>
            <a:tailEnd/>
          </a:ln>
          <a:effectLs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000" dirty="0" err="1" smtClean="0">
                <a:solidFill>
                  <a:schemeClr val="bg1"/>
                </a:solidFill>
                <a:latin typeface="Times New Roman" panose="02020603050405020304" pitchFamily="18" charset="0"/>
              </a:rPr>
              <a:t>Nhận</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xét</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sự</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giống</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nhau</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và</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khác</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nhau</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của</a:t>
            </a:r>
            <a:r>
              <a:rPr lang="en-US" altLang="en-US" sz="2000" dirty="0" smtClean="0">
                <a:solidFill>
                  <a:schemeClr val="bg1"/>
                </a:solidFill>
                <a:latin typeface="Times New Roman" panose="02020603050405020304" pitchFamily="18" charset="0"/>
              </a:rPr>
              <a:t> 2 </a:t>
            </a:r>
            <a:r>
              <a:rPr lang="en-US" altLang="en-US" sz="2000" dirty="0" err="1" smtClean="0">
                <a:solidFill>
                  <a:schemeClr val="bg1"/>
                </a:solidFill>
                <a:latin typeface="Times New Roman" panose="02020603050405020304" pitchFamily="18" charset="0"/>
              </a:rPr>
              <a:t>tổ</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chức</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bộ</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máy</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nhà</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nước</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thời</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Lý</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Trần</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và</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Lê</a:t>
            </a:r>
            <a:r>
              <a:rPr lang="en-US" altLang="en-US" sz="2000" dirty="0" smtClean="0">
                <a:solidFill>
                  <a:schemeClr val="bg1"/>
                </a:solidFill>
                <a:latin typeface="Times New Roman" panose="02020603050405020304" pitchFamily="18" charset="0"/>
              </a:rPr>
              <a:t> </a:t>
            </a:r>
            <a:r>
              <a:rPr lang="en-US" altLang="en-US" sz="2000" dirty="0" err="1" smtClean="0">
                <a:solidFill>
                  <a:schemeClr val="bg1"/>
                </a:solidFill>
                <a:latin typeface="Times New Roman" panose="02020603050405020304" pitchFamily="18" charset="0"/>
              </a:rPr>
              <a:t>Sơ</a:t>
            </a:r>
            <a:r>
              <a:rPr lang="en-US" altLang="en-US" sz="2000" dirty="0" smtClean="0">
                <a:solidFill>
                  <a:schemeClr val="bg1"/>
                </a:solidFill>
                <a:latin typeface="Times New Roman" panose="02020603050405020304" pitchFamily="18" charset="0"/>
              </a:rPr>
              <a:t>?</a:t>
            </a:r>
            <a:endParaRPr lang="en-US" altLang="en-US" sz="2000" dirty="0">
              <a:solidFill>
                <a:schemeClr val="bg1"/>
              </a:solidFill>
              <a:latin typeface="Times New Roman" panose="02020603050405020304" pitchFamily="18" charset="0"/>
            </a:endParaRPr>
          </a:p>
        </p:txBody>
      </p:sp>
      <p:sp>
        <p:nvSpPr>
          <p:cNvPr id="54" name="Text Box 21"/>
          <p:cNvSpPr txBox="1">
            <a:spLocks noChangeArrowheads="1"/>
          </p:cNvSpPr>
          <p:nvPr/>
        </p:nvSpPr>
        <p:spPr bwMode="auto">
          <a:xfrm>
            <a:off x="6301092" y="6261797"/>
            <a:ext cx="4518852" cy="584775"/>
          </a:xfrm>
          <a:prstGeom prst="rect">
            <a:avLst/>
          </a:prstGeom>
          <a:solidFill>
            <a:srgbClr val="00B05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i="1" dirty="0" err="1" smtClean="0">
                <a:latin typeface="Times New Roman" panose="02020603050405020304" pitchFamily="18" charset="0"/>
                <a:cs typeface="Times New Roman" panose="02020603050405020304" pitchFamily="18" charset="0"/>
              </a:rPr>
              <a:t>Đô</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ti</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quân</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sự,an</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ninh</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Hiến</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ti</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thanh</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tra</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án</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Thừa</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ti</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hành</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chính</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hộ</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tịch</a:t>
            </a:r>
            <a:r>
              <a:rPr lang="en-US" altLang="en-US" sz="1600" b="1" i="1" dirty="0" smtClean="0">
                <a:latin typeface="Times New Roman" panose="02020603050405020304" pitchFamily="18" charset="0"/>
                <a:cs typeface="Times New Roman" panose="02020603050405020304" pitchFamily="18" charset="0"/>
              </a:rPr>
              <a:t>, </a:t>
            </a:r>
            <a:r>
              <a:rPr lang="en-US" altLang="en-US" sz="1600" b="1" i="1" dirty="0" err="1" smtClean="0">
                <a:latin typeface="Times New Roman" panose="02020603050405020304" pitchFamily="18" charset="0"/>
                <a:cs typeface="Times New Roman" panose="02020603050405020304" pitchFamily="18" charset="0"/>
              </a:rPr>
              <a:t>thuế</a:t>
            </a:r>
            <a:r>
              <a:rPr lang="en-US" altLang="en-US" sz="1600" b="1" i="1"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22856554"/>
      </p:ext>
    </p:extLst>
  </p:cSld>
  <p:clrMapOvr>
    <a:masterClrMapping/>
  </p:clrMapOvr>
  <p:transition>
    <p:split orient="ver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4215870533"/>
              </p:ext>
            </p:extLst>
          </p:nvPr>
        </p:nvGraphicFramePr>
        <p:xfrm>
          <a:off x="134471" y="172086"/>
          <a:ext cx="11927541" cy="6647836"/>
        </p:xfrm>
        <a:graphic>
          <a:graphicData uri="http://schemas.openxmlformats.org/drawingml/2006/table">
            <a:tbl>
              <a:tblPr firstRow="1" bandRow="1">
                <a:tableStyleId>{5C22544A-7EE6-4342-B048-85BDC9FD1C3A}</a:tableStyleId>
              </a:tblPr>
              <a:tblGrid>
                <a:gridCol w="4525450">
                  <a:extLst>
                    <a:ext uri="{9D8B030D-6E8A-4147-A177-3AD203B41FA5}">
                      <a16:colId xmlns:a16="http://schemas.microsoft.com/office/drawing/2014/main" xmlns="" val="378581316"/>
                    </a:ext>
                  </a:extLst>
                </a:gridCol>
                <a:gridCol w="7402091">
                  <a:extLst>
                    <a:ext uri="{9D8B030D-6E8A-4147-A177-3AD203B41FA5}">
                      <a16:colId xmlns:a16="http://schemas.microsoft.com/office/drawing/2014/main" xmlns="" val="1523070159"/>
                    </a:ext>
                  </a:extLst>
                </a:gridCol>
              </a:tblGrid>
              <a:tr h="358507">
                <a:tc>
                  <a:txBody>
                    <a:bodyPr/>
                    <a:lstStyle/>
                    <a:p>
                      <a:pPr algn="ctr"/>
                      <a:r>
                        <a:rPr lang="en-US" dirty="0" smtClean="0">
                          <a:solidFill>
                            <a:schemeClr val="tx1"/>
                          </a:solidFill>
                        </a:rPr>
                        <a:t>BỘ</a:t>
                      </a:r>
                      <a:r>
                        <a:rPr lang="en-US" baseline="0" dirty="0" smtClean="0">
                          <a:solidFill>
                            <a:schemeClr val="tx1"/>
                          </a:solidFill>
                        </a:rPr>
                        <a:t> MÁY NHÀ NƯỚC THỜI  LÝ TRẦN</a:t>
                      </a:r>
                      <a:endParaRPr lang="en-US" dirty="0">
                        <a:solidFill>
                          <a:schemeClr val="tx1"/>
                        </a:solidFill>
                      </a:endParaRPr>
                    </a:p>
                  </a:txBody>
                  <a:tcPr>
                    <a:solidFill>
                      <a:schemeClr val="accent1">
                        <a:lumMod val="20000"/>
                        <a:lumOff val="80000"/>
                      </a:schemeClr>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BỘ</a:t>
                      </a:r>
                      <a:r>
                        <a:rPr lang="en-US" baseline="0" dirty="0" smtClean="0">
                          <a:solidFill>
                            <a:schemeClr val="tx1"/>
                          </a:solidFill>
                        </a:rPr>
                        <a:t> MÁY NHÀ NƯỚC THỜI LÊ SƠ</a:t>
                      </a:r>
                      <a:endParaRPr lang="en-US" dirty="0" smtClean="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xmlns="" val="3434626546"/>
                  </a:ext>
                </a:extLst>
              </a:tr>
              <a:tr h="1882162">
                <a:tc>
                  <a:txBody>
                    <a:bodyPr/>
                    <a:lstStyle/>
                    <a:p>
                      <a:r>
                        <a:rPr lang="en-US" sz="2000" dirty="0" smtClean="0">
                          <a:latin typeface="Times New Roman" panose="02020603050405020304" pitchFamily="18" charset="0"/>
                          <a:cs typeface="Times New Roman" panose="02020603050405020304" pitchFamily="18" charset="0"/>
                        </a:rPr>
                        <a:t>-</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Triều đình trung ương</a:t>
                      </a:r>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đơn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giản</a:t>
                      </a:r>
                      <a:r>
                        <a:rPr lang="en-US" sz="2000" baseline="0" dirty="0" smtClean="0">
                          <a:latin typeface="Times New Roman" panose="02020603050405020304" pitchFamily="18" charset="0"/>
                          <a:cs typeface="Times New Roman" panose="02020603050405020304" pitchFamily="18" charset="0"/>
                        </a:rPr>
                        <a:t> ( </a:t>
                      </a:r>
                      <a:r>
                        <a:rPr lang="en-US" sz="2000" baseline="0" dirty="0" err="1" smtClean="0">
                          <a:latin typeface="Times New Roman" panose="02020603050405020304" pitchFamily="18" charset="0"/>
                          <a:cs typeface="Times New Roman" panose="02020603050405020304" pitchFamily="18" charset="0"/>
                        </a:rPr>
                        <a:t>Vua</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thái</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thượng</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hoàng</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quan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văn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quan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võ</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các</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cơ</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quan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Quốc</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sử</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viện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Thái</a:t>
                      </a:r>
                      <a:r>
                        <a:rPr lang="en-US" sz="2000" baseline="0" dirty="0" smtClean="0">
                          <a:latin typeface="Times New Roman" panose="02020603050405020304" pitchFamily="18" charset="0"/>
                          <a:cs typeface="Times New Roman" panose="02020603050405020304" pitchFamily="18" charset="0"/>
                        </a:rPr>
                        <a:t> y </a:t>
                      </a:r>
                      <a:r>
                        <a:rPr lang="en-US" sz="2000" baseline="0" dirty="0" err="1" smtClean="0">
                          <a:latin typeface="Times New Roman" panose="02020603050405020304" pitchFamily="18" charset="0"/>
                          <a:cs typeface="Times New Roman" panose="02020603050405020304" pitchFamily="18" charset="0"/>
                        </a:rPr>
                        <a:t>viện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Tôn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nhân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phủ</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Chức</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quan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Hà</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đê</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sứ</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Khuyến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nông</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sứ</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Đồn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điền</a:t>
                      </a:r>
                      <a:r>
                        <a:rPr lang="en-US" sz="2000" baseline="0" dirty="0" smtClean="0">
                          <a:latin typeface="Times New Roman" panose="02020603050405020304" pitchFamily="18" charset="0"/>
                          <a:cs typeface="Times New Roman" panose="02020603050405020304" pitchFamily="18" charset="0"/>
                        </a:rPr>
                        <a:t> </a:t>
                      </a:r>
                      <a:r>
                        <a:rPr lang="en-US" sz="2000" baseline="0" dirty="0" err="1" smtClean="0">
                          <a:latin typeface="Times New Roman" panose="02020603050405020304" pitchFamily="18" charset="0"/>
                          <a:cs typeface="Times New Roman" panose="02020603050405020304" pitchFamily="18" charset="0"/>
                        </a:rPr>
                        <a:t>sứ</a:t>
                      </a:r>
                      <a:r>
                        <a:rPr lang="en-US" sz="2000" baseline="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c>
                  <a:txBody>
                    <a:bodyPr/>
                    <a:lstStyle/>
                    <a:p>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 Lê Thánh Tông</a:t>
                      </a:r>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quyền lực tập trung vào trong tay nhà vua. Bỏ một số chức vụ cao cấp nhất như tướng quốc, đại tổng quản, đại hành khiển. </a:t>
                      </a:r>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C</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ác cơ quan được quy định chặt chẽ và rõ ràng các nhiệm vụ của mình, gồm có sáu bộ</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lại</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hộ</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lễ</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binh</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hình</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công</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và </a:t>
                      </a:r>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3</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 cơ quan chuyên môn khác</a:t>
                      </a:r>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en-US" sz="2000" b="0" i="0" kern="1200" dirty="0" err="1" smtClean="0">
                          <a:solidFill>
                            <a:schemeClr val="dk1"/>
                          </a:solidFill>
                          <a:effectLst/>
                          <a:latin typeface="Times New Roman" panose="02020603050405020304" pitchFamily="18" charset="0"/>
                          <a:ea typeface="+mn-ea"/>
                          <a:cs typeface="Times New Roman" panose="02020603050405020304" pitchFamily="18" charset="0"/>
                        </a:rPr>
                        <a:t>Hàn</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lâm</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viện</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Quốc</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sử</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viện</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Ngự</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sử</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đài</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xmlns="" val="145006353"/>
                  </a:ext>
                </a:extLst>
              </a:tr>
              <a:tr h="188216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 - Các đơn vị hành chính:</a:t>
                      </a:r>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 C</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hưa được quy củ, đặc biệt là ở các địa phương.</a:t>
                      </a:r>
                      <a:endPar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12 </a:t>
                      </a:r>
                      <a:r>
                        <a:rPr lang="en-US" sz="2000" b="0" i="0" kern="1200" dirty="0" err="1" smtClean="0">
                          <a:solidFill>
                            <a:schemeClr val="dk1"/>
                          </a:solidFill>
                          <a:effectLst/>
                          <a:latin typeface="Times New Roman" panose="02020603050405020304" pitchFamily="18" charset="0"/>
                          <a:ea typeface="+mn-ea"/>
                          <a:cs typeface="Times New Roman" panose="02020603050405020304" pitchFamily="18" charset="0"/>
                        </a:rPr>
                        <a:t>Lộ</a:t>
                      </a:r>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Phủ</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Châu</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Xã</a:t>
                      </a:r>
                      <a:endPar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Làng</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xã</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còn</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nhiều</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luật</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baseline="0" dirty="0" err="1" smtClean="0">
                          <a:solidFill>
                            <a:schemeClr val="dk1"/>
                          </a:solidFill>
                          <a:effectLst/>
                          <a:latin typeface="Times New Roman" panose="02020603050405020304" pitchFamily="18" charset="0"/>
                          <a:ea typeface="+mn-ea"/>
                          <a:cs typeface="Times New Roman" panose="02020603050405020304" pitchFamily="18" charset="0"/>
                        </a:rPr>
                        <a:t>lệ</a:t>
                      </a:r>
                      <a:endPar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2000"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c>
                  <a:txBody>
                    <a:bodyPr/>
                    <a:lstStyle/>
                    <a:p>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T</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ổ chức chặt chẽ, rõ ràng, chia nhỏ đất nước thành 13 đạo để cai quản. </a:t>
                      </a:r>
                      <a:endPar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Đứng đầu đạo không còn là một viên quan nữa mà là 3 viên quan đứng đầu 3 ti để có thể kiểm soát</a:t>
                      </a:r>
                      <a:r>
                        <a:rPr lang="en-US" sz="20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nhau,kìm chế nhau. Thể hiện nhà nước trung ương đã với tay đến tận địa phương.</a:t>
                      </a:r>
                      <a:r>
                        <a:rPr lang="vi-VN" sz="2000" b="0" i="0" dirty="0" smtClean="0">
                          <a:solidFill>
                            <a:srgbClr val="000000"/>
                          </a:solidFill>
                          <a:effectLst/>
                          <a:latin typeface="Times New Roman" panose="02020603050405020304" pitchFamily="18" charset="0"/>
                          <a:cs typeface="Times New Roman" panose="02020603050405020304" pitchFamily="18" charset="0"/>
                        </a:rPr>
                        <a:t> Dưới đạo là phủ, huyện, xã</a:t>
                      </a:r>
                      <a:endPar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xmlns="" val="2938199479"/>
                  </a:ext>
                </a:extLst>
              </a:tr>
              <a:tr h="247967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 Cách đào tạo tuyển chọn bổ dụng quan lại: </a:t>
                      </a:r>
                      <a:endPar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Q</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uan lại trong triều đình chủ yếu là con cháu của vua hay là họ hàng, những người thân thích của hoàng tộc. </a:t>
                      </a:r>
                      <a:endPar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vi-VN" sz="2000" b="1" i="0" kern="1200" dirty="0" smtClean="0">
                          <a:solidFill>
                            <a:schemeClr val="dk1"/>
                          </a:solidFill>
                          <a:effectLst/>
                          <a:latin typeface="Times New Roman" panose="02020603050405020304" pitchFamily="18" charset="0"/>
                          <a:ea typeface="+mn-ea"/>
                          <a:cs typeface="Times New Roman" panose="02020603050405020304" pitchFamily="18" charset="0"/>
                        </a:rPr>
                        <a:t>=&gt; </a:t>
                      </a:r>
                      <a:r>
                        <a:rPr lang="en-US" sz="2000" b="1" i="0" kern="1200" dirty="0" smtClean="0">
                          <a:solidFill>
                            <a:schemeClr val="dk1"/>
                          </a:solidFill>
                          <a:effectLst/>
                          <a:latin typeface="Times New Roman" panose="02020603050405020304" pitchFamily="18" charset="0"/>
                          <a:ea typeface="+mn-ea"/>
                          <a:cs typeface="Times New Roman" panose="02020603050405020304" pitchFamily="18" charset="0"/>
                        </a:rPr>
                        <a:t>N</a:t>
                      </a:r>
                      <a:r>
                        <a:rPr lang="vi-VN" sz="2000" b="1" i="0" kern="1200" dirty="0" smtClean="0">
                          <a:solidFill>
                            <a:schemeClr val="dk1"/>
                          </a:solidFill>
                          <a:effectLst/>
                          <a:latin typeface="Times New Roman" panose="02020603050405020304" pitchFamily="18" charset="0"/>
                          <a:ea typeface="+mn-ea"/>
                          <a:cs typeface="Times New Roman" panose="02020603050405020304" pitchFamily="18" charset="0"/>
                        </a:rPr>
                        <a:t>hà nước quân chủ quý tộc.</a:t>
                      </a:r>
                      <a:endParaRPr lang="en-US" sz="2000" b="1"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vi-VN" sz="2000" b="0" i="0" dirty="0" smtClean="0">
                          <a:solidFill>
                            <a:srgbClr val="000000"/>
                          </a:solidFill>
                          <a:effectLst/>
                          <a:latin typeface="Times New Roman" panose="02020603050405020304" pitchFamily="18" charset="0"/>
                          <a:cs typeface="Times New Roman" panose="02020603050405020304" pitchFamily="18" charset="0"/>
                        </a:rPr>
                        <a:t>Nhà nước thời vua Lê Thánh Tông lấy phương thức học tập, thi cử làm phương thức tuyển chọn, bổ sung quan lại</a:t>
                      </a:r>
                      <a:r>
                        <a:rPr lang="en-US" sz="2000" b="0" i="0" baseline="0" dirty="0" smtClean="0">
                          <a:solidFill>
                            <a:srgbClr val="000000"/>
                          </a:solidFill>
                          <a:effectLst/>
                          <a:latin typeface="Times New Roman" panose="02020603050405020304" pitchFamily="18" charset="0"/>
                          <a:cs typeface="Times New Roman" panose="02020603050405020304" pitchFamily="18" charset="0"/>
                        </a:rPr>
                        <a:t> </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(chủ yếu học tư tưởng của Nho gia)</a:t>
                      </a:r>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vi-VN" sz="2000" b="0" i="0" kern="1200" dirty="0" smtClean="0">
                          <a:solidFill>
                            <a:schemeClr val="dk1"/>
                          </a:solidFill>
                          <a:effectLst/>
                          <a:latin typeface="Times New Roman" panose="02020603050405020304" pitchFamily="18" charset="0"/>
                          <a:ea typeface="+mn-ea"/>
                          <a:cs typeface="Times New Roman" panose="02020603050405020304" pitchFamily="18" charset="0"/>
                        </a:rPr>
                        <a:t> </a:t>
                      </a:r>
                      <a:endPar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r>
                        <a:rPr lang="vi-VN" sz="2000" b="0" i="0" dirty="0" smtClean="0">
                          <a:solidFill>
                            <a:srgbClr val="000000"/>
                          </a:solidFill>
                          <a:effectLst/>
                          <a:latin typeface="Times New Roman" panose="02020603050405020304" pitchFamily="18" charset="0"/>
                          <a:cs typeface="Times New Roman" panose="02020603050405020304" pitchFamily="18" charset="0"/>
                        </a:rPr>
                        <a:t>+ Mở rộng thi cử.</a:t>
                      </a:r>
                    </a:p>
                    <a:p>
                      <a:pPr algn="just"/>
                      <a:r>
                        <a:rPr lang="vi-VN" sz="2000" b="0" i="0" dirty="0" smtClean="0">
                          <a:solidFill>
                            <a:srgbClr val="000000"/>
                          </a:solidFill>
                          <a:effectLst/>
                          <a:latin typeface="Times New Roman" panose="02020603050405020304" pitchFamily="18" charset="0"/>
                          <a:cs typeface="Times New Roman" panose="02020603050405020304" pitchFamily="18" charset="0"/>
                        </a:rPr>
                        <a:t>+ Chọn nhân tài công bằng, không để sót người có tài.</a:t>
                      </a:r>
                    </a:p>
                    <a:p>
                      <a:pPr marL="0" marR="0" indent="0" algn="just" defTabSz="457200" rtl="0" eaLnBrk="1" fontAlgn="auto" latinLnBrk="0" hangingPunct="1">
                        <a:lnSpc>
                          <a:spcPct val="100000"/>
                        </a:lnSpc>
                        <a:spcBef>
                          <a:spcPts val="0"/>
                        </a:spcBef>
                        <a:spcAft>
                          <a:spcPts val="0"/>
                        </a:spcAft>
                        <a:buClrTx/>
                        <a:buSzTx/>
                        <a:buFontTx/>
                        <a:buNone/>
                        <a:tabLst/>
                        <a:defRPr/>
                      </a:pPr>
                      <a:r>
                        <a:rPr lang="vi-VN" sz="2000" b="0" i="0" dirty="0" smtClean="0">
                          <a:solidFill>
                            <a:srgbClr val="000000"/>
                          </a:solidFill>
                          <a:effectLst/>
                          <a:latin typeface="Times New Roman" panose="02020603050405020304" pitchFamily="18" charset="0"/>
                          <a:cs typeface="Times New Roman" panose="02020603050405020304" pitchFamily="18" charset="0"/>
                        </a:rPr>
                        <a:t> </a:t>
                      </a:r>
                      <a:r>
                        <a:rPr lang="vi-VN" sz="2000" b="1" i="0" kern="1200" dirty="0" smtClean="0">
                          <a:solidFill>
                            <a:schemeClr val="dk1"/>
                          </a:solidFill>
                          <a:effectLst/>
                          <a:latin typeface="Times New Roman" panose="02020603050405020304" pitchFamily="18" charset="0"/>
                          <a:ea typeface="+mn-ea"/>
                          <a:cs typeface="Times New Roman" panose="02020603050405020304" pitchFamily="18" charset="0"/>
                        </a:rPr>
                        <a:t>=&gt;</a:t>
                      </a:r>
                      <a:r>
                        <a:rPr lang="vi-VN" sz="2000" b="1" i="0" dirty="0" smtClean="0">
                          <a:solidFill>
                            <a:srgbClr val="000000"/>
                          </a:solidFill>
                          <a:effectLst/>
                          <a:latin typeface="Times New Roman" panose="02020603050405020304" pitchFamily="18" charset="0"/>
                          <a:cs typeface="Times New Roman" panose="02020603050405020304" pitchFamily="18" charset="0"/>
                        </a:rPr>
                        <a:t>  </a:t>
                      </a:r>
                      <a:r>
                        <a:rPr lang="en-US" sz="2000" b="1" i="0" kern="1200" dirty="0" smtClean="0">
                          <a:solidFill>
                            <a:schemeClr val="dk1"/>
                          </a:solidFill>
                          <a:effectLst/>
                          <a:latin typeface="Times New Roman" panose="02020603050405020304" pitchFamily="18" charset="0"/>
                          <a:ea typeface="+mn-ea"/>
                          <a:cs typeface="Times New Roman" panose="02020603050405020304" pitchFamily="18" charset="0"/>
                        </a:rPr>
                        <a:t>N</a:t>
                      </a:r>
                      <a:r>
                        <a:rPr lang="vi-VN" sz="2000" b="1" i="0" kern="1200" dirty="0" smtClean="0">
                          <a:solidFill>
                            <a:schemeClr val="dk1"/>
                          </a:solidFill>
                          <a:effectLst/>
                          <a:latin typeface="Times New Roman" panose="02020603050405020304" pitchFamily="18" charset="0"/>
                          <a:ea typeface="+mn-ea"/>
                          <a:cs typeface="Times New Roman" panose="02020603050405020304" pitchFamily="18" charset="0"/>
                        </a:rPr>
                        <a:t>hà nước quân chủ quan li</a:t>
                      </a:r>
                      <a:r>
                        <a:rPr lang="en-US" sz="2000" b="1" i="0" kern="1200" dirty="0" smtClean="0">
                          <a:solidFill>
                            <a:schemeClr val="dk1"/>
                          </a:solidFill>
                          <a:effectLst/>
                          <a:latin typeface="Times New Roman" panose="02020603050405020304" pitchFamily="18" charset="0"/>
                          <a:ea typeface="+mn-ea"/>
                          <a:cs typeface="Times New Roman" panose="02020603050405020304" pitchFamily="18" charset="0"/>
                        </a:rPr>
                        <a:t>ê</a:t>
                      </a:r>
                      <a:r>
                        <a:rPr lang="vi-VN" sz="2000" b="1" i="0" kern="1200" dirty="0" smtClean="0">
                          <a:solidFill>
                            <a:schemeClr val="dk1"/>
                          </a:solidFill>
                          <a:effectLst/>
                          <a:latin typeface="Times New Roman" panose="02020603050405020304" pitchFamily="18" charset="0"/>
                          <a:ea typeface="+mn-ea"/>
                          <a:cs typeface="Times New Roman" panose="02020603050405020304" pitchFamily="18" charset="0"/>
                        </a:rPr>
                        <a:t>u</a:t>
                      </a:r>
                      <a:r>
                        <a:rPr lang="en-US" sz="2000" b="1" i="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1" i="0" kern="1200" dirty="0" err="1" smtClean="0">
                          <a:solidFill>
                            <a:schemeClr val="dk1"/>
                          </a:solidFill>
                          <a:effectLst/>
                          <a:latin typeface="Times New Roman" panose="02020603050405020304" pitchFamily="18" charset="0"/>
                          <a:ea typeface="+mn-ea"/>
                          <a:cs typeface="Times New Roman" panose="02020603050405020304" pitchFamily="18" charset="0"/>
                        </a:rPr>
                        <a:t>chuyên</a:t>
                      </a:r>
                      <a:r>
                        <a:rPr lang="en-US" sz="2000" b="1"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en-US" sz="2000" b="1" i="0" kern="1200" baseline="0" dirty="0" err="1" smtClean="0">
                          <a:solidFill>
                            <a:schemeClr val="dk1"/>
                          </a:solidFill>
                          <a:effectLst/>
                          <a:latin typeface="Times New Roman" panose="02020603050405020304" pitchFamily="18" charset="0"/>
                          <a:ea typeface="+mn-ea"/>
                          <a:cs typeface="Times New Roman" panose="02020603050405020304" pitchFamily="18" charset="0"/>
                        </a:rPr>
                        <a:t>chế</a:t>
                      </a:r>
                      <a:r>
                        <a:rPr lang="vi-VN" sz="2000" b="1" i="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vi-VN" sz="2000" b="1" i="0" dirty="0" smtClean="0">
                          <a:solidFill>
                            <a:srgbClr val="000000"/>
                          </a:solidFill>
                          <a:effectLst/>
                          <a:latin typeface="Open Sans"/>
                        </a:rPr>
                        <a:t> </a:t>
                      </a:r>
                      <a:endParaRPr lang="en-US" sz="2000" b="1" i="0" dirty="0" smtClean="0">
                        <a:solidFill>
                          <a:srgbClr val="000000"/>
                        </a:solidFill>
                        <a:effectLst/>
                        <a:latin typeface="Open Sans"/>
                      </a:endParaRPr>
                    </a:p>
                  </a:txBody>
                  <a:tcPr>
                    <a:solidFill>
                      <a:schemeClr val="accent1">
                        <a:lumMod val="20000"/>
                        <a:lumOff val="80000"/>
                      </a:schemeClr>
                    </a:solidFill>
                  </a:tcPr>
                </a:tc>
                <a:extLst>
                  <a:ext uri="{0D108BD9-81ED-4DB2-BD59-A6C34878D82A}">
                    <a16:rowId xmlns:a16="http://schemas.microsoft.com/office/drawing/2014/main" xmlns="" val="1703214450"/>
                  </a:ext>
                </a:extLst>
              </a:tr>
            </a:tbl>
          </a:graphicData>
        </a:graphic>
      </p:graphicFrame>
      <p:sp>
        <p:nvSpPr>
          <p:cNvPr id="8" name="Rectangle 7"/>
          <p:cNvSpPr/>
          <p:nvPr/>
        </p:nvSpPr>
        <p:spPr>
          <a:xfrm>
            <a:off x="134471" y="6173591"/>
            <a:ext cx="4424082" cy="646331"/>
          </a:xfrm>
          <a:prstGeom prst="rect">
            <a:avLst/>
          </a:prstGeom>
        </p:spPr>
        <p:txBody>
          <a:bodyPr wrap="square">
            <a:spAutoFit/>
          </a:bodyPr>
          <a:lstStyle/>
          <a:p>
            <a:r>
              <a:rPr lang="en-US" b="1" dirty="0">
                <a:solidFill>
                  <a:srgbClr val="000000"/>
                </a:solidFill>
                <a:latin typeface="Times New Roman" panose="02020603050405020304" pitchFamily="18" charset="0"/>
                <a:cs typeface="Times New Roman" panose="02020603050405020304" pitchFamily="18" charset="0"/>
              </a:rPr>
              <a:t>V</a:t>
            </a:r>
            <a:r>
              <a:rPr lang="vi-VN" b="1" i="0" u="none" strike="noStrike" dirty="0" smtClean="0">
                <a:solidFill>
                  <a:srgbClr val="000000"/>
                </a:solidFill>
                <a:effectLst/>
                <a:latin typeface="Times New Roman" panose="02020603050405020304" pitchFamily="18" charset="0"/>
                <a:cs typeface="Times New Roman" panose="02020603050405020304" pitchFamily="18" charset="0"/>
              </a:rPr>
              <a:t>ua </a:t>
            </a:r>
            <a:r>
              <a:rPr lang="en-US" b="1" dirty="0" err="1" smtClean="0">
                <a:solidFill>
                  <a:srgbClr val="000000"/>
                </a:solidFill>
                <a:latin typeface="Times New Roman" panose="02020603050405020304" pitchFamily="18" charset="0"/>
                <a:cs typeface="Times New Roman" panose="02020603050405020304" pitchFamily="18" charset="0"/>
              </a:rPr>
              <a:t>đứng</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đầu</a:t>
            </a:r>
            <a:r>
              <a:rPr lang="en-US" b="1" dirty="0" smtClean="0">
                <a:solidFill>
                  <a:srgbClr val="000000"/>
                </a:solidFill>
                <a:latin typeface="Times New Roman" panose="02020603050405020304" pitchFamily="18" charset="0"/>
                <a:cs typeface="Times New Roman" panose="02020603050405020304" pitchFamily="18" charset="0"/>
              </a:rPr>
              <a:t> </a:t>
            </a:r>
            <a:r>
              <a:rPr lang="vi-VN" b="1" i="0" u="none" strike="noStrike" dirty="0" smtClean="0">
                <a:solidFill>
                  <a:srgbClr val="000000"/>
                </a:solidFill>
                <a:effectLst/>
                <a:latin typeface="Times New Roman" panose="02020603050405020304" pitchFamily="18" charset="0"/>
                <a:cs typeface="Times New Roman" panose="02020603050405020304" pitchFamily="18" charset="0"/>
              </a:rPr>
              <a:t>nhưng quyền lực tập trung vào tay vua chưa cao độ</a:t>
            </a:r>
            <a:endParaRPr lang="en-US" dirty="0">
              <a:latin typeface="Times New Roman" panose="02020603050405020304" pitchFamily="18" charset="0"/>
              <a:cs typeface="Times New Roman" panose="02020603050405020304" pitchFamily="18" charset="0"/>
            </a:endParaRPr>
          </a:p>
        </p:txBody>
      </p:sp>
      <p:sp>
        <p:nvSpPr>
          <p:cNvPr id="9" name="Rectangle 8"/>
          <p:cNvSpPr/>
          <p:nvPr/>
        </p:nvSpPr>
        <p:spPr>
          <a:xfrm>
            <a:off x="5952565" y="6312090"/>
            <a:ext cx="5621126" cy="369332"/>
          </a:xfrm>
          <a:prstGeom prst="rect">
            <a:avLst/>
          </a:prstGeom>
        </p:spPr>
        <p:txBody>
          <a:bodyPr wrap="square">
            <a:spAutoFit/>
          </a:bodyPr>
          <a:lstStyle/>
          <a:p>
            <a:r>
              <a:rPr lang="en-US" b="1" dirty="0">
                <a:solidFill>
                  <a:srgbClr val="000000"/>
                </a:solidFill>
                <a:latin typeface="arial" panose="020B0604020202020204" pitchFamily="34" charset="0"/>
              </a:rPr>
              <a:t>Q</a:t>
            </a:r>
            <a:r>
              <a:rPr lang="vi-VN" b="1" i="0" u="none" strike="noStrike" dirty="0" smtClean="0">
                <a:solidFill>
                  <a:srgbClr val="000000"/>
                </a:solidFill>
                <a:effectLst/>
                <a:latin typeface="arial" panose="020B0604020202020204" pitchFamily="34" charset="0"/>
              </a:rPr>
              <a:t>uyền lực tập trung vào tay vua</a:t>
            </a:r>
            <a:r>
              <a:rPr lang="en-US" b="1" i="0" u="none" strike="noStrike" dirty="0" smtClean="0">
                <a:solidFill>
                  <a:srgbClr val="000000"/>
                </a:solidFill>
                <a:effectLst/>
                <a:latin typeface="arial" panose="020B0604020202020204" pitchFamily="34" charset="0"/>
              </a:rPr>
              <a:t>, </a:t>
            </a:r>
            <a:r>
              <a:rPr lang="en-US" b="1" i="0" u="none" strike="noStrike" dirty="0" err="1" smtClean="0">
                <a:solidFill>
                  <a:srgbClr val="000000"/>
                </a:solidFill>
                <a:effectLst/>
                <a:latin typeface="arial" panose="020B0604020202020204" pitchFamily="34" charset="0"/>
              </a:rPr>
              <a:t>kể</a:t>
            </a:r>
            <a:r>
              <a:rPr lang="en-US" b="1" i="0" u="none" strike="noStrike" dirty="0" smtClean="0">
                <a:solidFill>
                  <a:srgbClr val="000000"/>
                </a:solidFill>
                <a:effectLst/>
                <a:latin typeface="arial" panose="020B0604020202020204" pitchFamily="34" charset="0"/>
              </a:rPr>
              <a:t> </a:t>
            </a:r>
            <a:r>
              <a:rPr lang="en-US" b="1" i="0" u="none" strike="noStrike" dirty="0" err="1" smtClean="0">
                <a:solidFill>
                  <a:srgbClr val="000000"/>
                </a:solidFill>
                <a:effectLst/>
                <a:latin typeface="arial" panose="020B0604020202020204" pitchFamily="34" charset="0"/>
              </a:rPr>
              <a:t>cả</a:t>
            </a:r>
            <a:r>
              <a:rPr lang="en-US" b="1" i="0" u="none" strike="noStrike" dirty="0" smtClean="0">
                <a:solidFill>
                  <a:srgbClr val="000000"/>
                </a:solidFill>
                <a:effectLst/>
                <a:latin typeface="arial" panose="020B0604020202020204" pitchFamily="34" charset="0"/>
              </a:rPr>
              <a:t> </a:t>
            </a:r>
            <a:r>
              <a:rPr lang="en-US" b="1" i="0" u="none" strike="noStrike" dirty="0" err="1" smtClean="0">
                <a:solidFill>
                  <a:srgbClr val="000000"/>
                </a:solidFill>
                <a:effectLst/>
                <a:latin typeface="arial" panose="020B0604020202020204" pitchFamily="34" charset="0"/>
              </a:rPr>
              <a:t>quân</a:t>
            </a:r>
            <a:r>
              <a:rPr lang="en-US" b="1" i="0" u="none" strike="noStrike" dirty="0" smtClean="0">
                <a:solidFill>
                  <a:srgbClr val="000000"/>
                </a:solidFill>
                <a:effectLst/>
                <a:latin typeface="arial" panose="020B0604020202020204" pitchFamily="34" charset="0"/>
              </a:rPr>
              <a:t> </a:t>
            </a:r>
            <a:r>
              <a:rPr lang="en-US" b="1" i="0" u="none" strike="noStrike" dirty="0" err="1" smtClean="0">
                <a:solidFill>
                  <a:srgbClr val="000000"/>
                </a:solidFill>
                <a:effectLst/>
                <a:latin typeface="arial" panose="020B0604020202020204" pitchFamily="34" charset="0"/>
              </a:rPr>
              <a:t>đội</a:t>
            </a:r>
            <a:endParaRPr lang="en-US" dirty="0"/>
          </a:p>
        </p:txBody>
      </p:sp>
    </p:spTree>
    <p:extLst>
      <p:ext uri="{BB962C8B-B14F-4D97-AF65-F5344CB8AC3E}">
        <p14:creationId xmlns:p14="http://schemas.microsoft.com/office/powerpoint/2010/main" val="59057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a:xfrm>
            <a:off x="53818" y="86579"/>
            <a:ext cx="3877491" cy="502921"/>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en-US" sz="2400" b="1" u="sng" dirty="0">
                <a:solidFill>
                  <a:schemeClr val="tx1"/>
                </a:solidFill>
                <a:latin typeface="Times New Roman" panose="02020603050405020304" pitchFamily="18" charset="0"/>
                <a:cs typeface="Times New Roman" panose="02020603050405020304" pitchFamily="18" charset="0"/>
              </a:rPr>
              <a:t>2</a:t>
            </a:r>
            <a:r>
              <a:rPr lang="en-US" sz="2400" b="1" u="sng" dirty="0" smtClean="0">
                <a:solidFill>
                  <a:schemeClr val="tx1"/>
                </a:solidFill>
                <a:latin typeface="Times New Roman" panose="02020603050405020304" pitchFamily="18" charset="0"/>
                <a:cs typeface="Times New Roman" panose="02020603050405020304" pitchFamily="18" charset="0"/>
              </a:rPr>
              <a:t>.VỀ MẶT LUẬT PHÁP</a:t>
            </a:r>
            <a:endParaRPr lang="en-US" sz="2400" b="1" u="sng" dirty="0">
              <a:solidFill>
                <a:schemeClr val="tx1"/>
              </a:solidFill>
              <a:latin typeface="Times New Roman" panose="02020603050405020304" pitchFamily="18" charset="0"/>
              <a:cs typeface="Times New Roman" panose="02020603050405020304" pitchFamily="18" charset="0"/>
            </a:endParaRPr>
          </a:p>
        </p:txBody>
      </p:sp>
      <p:sp>
        <p:nvSpPr>
          <p:cNvPr id="7" name="AutoShape 6"/>
          <p:cNvSpPr>
            <a:spLocks noChangeArrowheads="1"/>
          </p:cNvSpPr>
          <p:nvPr/>
        </p:nvSpPr>
        <p:spPr bwMode="auto">
          <a:xfrm>
            <a:off x="7593012" y="177666"/>
            <a:ext cx="4598988" cy="1174483"/>
          </a:xfrm>
          <a:prstGeom prst="cloudCallout">
            <a:avLst>
              <a:gd name="adj1" fmla="val 7306"/>
              <a:gd name="adj2" fmla="val -77588"/>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bg1"/>
                </a:solidFill>
                <a:latin typeface="Times New Roman" panose="02020603050405020304" pitchFamily="18" charset="0"/>
              </a:rPr>
              <a:t>Ở </a:t>
            </a:r>
            <a:r>
              <a:rPr lang="en-US" altLang="en-US" sz="2800" dirty="0" err="1" smtClean="0">
                <a:solidFill>
                  <a:schemeClr val="bg1"/>
                </a:solidFill>
                <a:latin typeface="Times New Roman" panose="02020603050405020304" pitchFamily="18" charset="0"/>
              </a:rPr>
              <a:t>nước</a:t>
            </a:r>
            <a:r>
              <a:rPr lang="en-US" altLang="en-US" sz="2800" dirty="0" smtClean="0">
                <a:solidFill>
                  <a:schemeClr val="bg1"/>
                </a:solidFill>
                <a:latin typeface="Times New Roman" panose="02020603050405020304" pitchFamily="18" charset="0"/>
              </a:rPr>
              <a:t> ta </a:t>
            </a:r>
            <a:r>
              <a:rPr lang="en-US" altLang="en-US" sz="2800" dirty="0" err="1" smtClean="0">
                <a:solidFill>
                  <a:schemeClr val="bg1"/>
                </a:solidFill>
                <a:latin typeface="Times New Roman" panose="02020603050405020304" pitchFamily="18" charset="0"/>
              </a:rPr>
              <a:t>pháp</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luật</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có</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từ</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bao</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giờ</a:t>
            </a:r>
            <a:r>
              <a:rPr lang="en-US" altLang="en-US" sz="2800" dirty="0">
                <a:solidFill>
                  <a:schemeClr val="bg1"/>
                </a:solidFill>
                <a:latin typeface="Times New Roman" panose="02020603050405020304" pitchFamily="18" charset="0"/>
              </a:rPr>
              <a:t> </a:t>
            </a:r>
            <a:r>
              <a:rPr lang="en-US" altLang="en-US" sz="2800" dirty="0" smtClean="0">
                <a:solidFill>
                  <a:schemeClr val="bg1"/>
                </a:solidFill>
                <a:latin typeface="Times New Roman" panose="02020603050405020304" pitchFamily="18" charset="0"/>
              </a:rPr>
              <a:t>?</a:t>
            </a:r>
            <a:endParaRPr lang="en-US" altLang="en-US" sz="2800" dirty="0">
              <a:solidFill>
                <a:schemeClr val="bg1"/>
              </a:solidFill>
              <a:latin typeface="Times New Roman" panose="02020603050405020304" pitchFamily="18" charset="0"/>
            </a:endParaRPr>
          </a:p>
        </p:txBody>
      </p:sp>
      <p:sp>
        <p:nvSpPr>
          <p:cNvPr id="8" name="Rectangle 7"/>
          <p:cNvSpPr/>
          <p:nvPr/>
        </p:nvSpPr>
        <p:spPr>
          <a:xfrm>
            <a:off x="1255345" y="537375"/>
            <a:ext cx="6123969" cy="830997"/>
          </a:xfrm>
          <a:prstGeom prst="rect">
            <a:avLst/>
          </a:prstGeom>
        </p:spPr>
        <p:txBody>
          <a:bodyPr wrap="square">
            <a:spAutoFit/>
          </a:bodyPr>
          <a:lstStyle/>
          <a:p>
            <a:r>
              <a:rPr lang="en-US" altLang="en-US" sz="2400" dirty="0" smtClean="0">
                <a:latin typeface="Times New Roman" panose="02020603050405020304" pitchFamily="18" charset="0"/>
              </a:rPr>
              <a:t>-</a:t>
            </a:r>
            <a:r>
              <a:rPr lang="en-US" altLang="en-US" sz="2400" b="1" dirty="0" err="1" smtClean="0">
                <a:latin typeface="Times New Roman" panose="02020603050405020304" pitchFamily="18" charset="0"/>
              </a:rPr>
              <a:t>Thời</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Đinh</a:t>
            </a:r>
            <a:r>
              <a:rPr lang="en-US" altLang="en-US" sz="2400" b="1" dirty="0" smtClean="0">
                <a:latin typeface="Times New Roman" panose="02020603050405020304" pitchFamily="18" charset="0"/>
              </a:rPr>
              <a:t>- </a:t>
            </a:r>
            <a:r>
              <a:rPr lang="en-US" altLang="en-US" sz="2400" dirty="0" err="1" smtClean="0">
                <a:latin typeface="Times New Roman" panose="02020603050405020304" pitchFamily="18" charset="0"/>
              </a:rPr>
              <a:t>Tiền</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Lê</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nhà</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nước</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tồn</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tại</a:t>
            </a:r>
            <a:r>
              <a:rPr lang="en-US" altLang="en-US" sz="2400" dirty="0" smtClean="0">
                <a:latin typeface="Times New Roman" panose="02020603050405020304" pitchFamily="18" charset="0"/>
              </a:rPr>
              <a:t> 30 </a:t>
            </a:r>
            <a:r>
              <a:rPr lang="en-US" altLang="en-US" sz="2400" dirty="0" err="1" smtClean="0">
                <a:latin typeface="Times New Roman" panose="02020603050405020304" pitchFamily="18" charset="0"/>
              </a:rPr>
              <a:t>năm</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nhưng</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chưa</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có</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điều</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kiện</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xây</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dựng</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pháp</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lụật</a:t>
            </a:r>
            <a:r>
              <a:rPr lang="en-US" altLang="en-US" sz="2400" dirty="0" smtClean="0">
                <a:latin typeface="Times New Roman" panose="02020603050405020304" pitchFamily="18" charset="0"/>
              </a:rPr>
              <a:t> </a:t>
            </a:r>
            <a:endParaRPr lang="en-US" sz="2400" dirty="0"/>
          </a:p>
        </p:txBody>
      </p:sp>
      <p:sp>
        <p:nvSpPr>
          <p:cNvPr id="9" name="Rectangle 8"/>
          <p:cNvSpPr/>
          <p:nvPr/>
        </p:nvSpPr>
        <p:spPr>
          <a:xfrm>
            <a:off x="434992" y="1352149"/>
            <a:ext cx="6910573" cy="830997"/>
          </a:xfrm>
          <a:prstGeom prst="rect">
            <a:avLst/>
          </a:prstGeom>
        </p:spPr>
        <p:txBody>
          <a:bodyPr wrap="square">
            <a:spAutoFit/>
          </a:bodyPr>
          <a:lstStyle/>
          <a:p>
            <a:r>
              <a:rPr lang="en-US" altLang="en-US" sz="2400" dirty="0" smtClean="0">
                <a:latin typeface="Times New Roman" panose="02020603050405020304" pitchFamily="18" charset="0"/>
              </a:rPr>
              <a:t>-</a:t>
            </a:r>
            <a:r>
              <a:rPr lang="en-US" altLang="en-US" sz="2400" b="1" dirty="0" err="1" smtClean="0">
                <a:latin typeface="Times New Roman" panose="02020603050405020304" pitchFamily="18" charset="0"/>
              </a:rPr>
              <a:t>Thời</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Lý</a:t>
            </a:r>
            <a:r>
              <a:rPr lang="en-US" altLang="en-US" sz="2400" b="1" dirty="0" smtClean="0">
                <a:latin typeface="Times New Roman" panose="02020603050405020304" pitchFamily="18" charset="0"/>
              </a:rPr>
              <a:t>: </a:t>
            </a:r>
            <a:r>
              <a:rPr lang="en-US" altLang="en-US" sz="2400" dirty="0" smtClean="0">
                <a:latin typeface="Times New Roman" panose="02020603050405020304" pitchFamily="18" charset="0"/>
              </a:rPr>
              <a:t>1042 (</a:t>
            </a:r>
            <a:r>
              <a:rPr lang="en-US" altLang="en-US" sz="2400" dirty="0" err="1" smtClean="0">
                <a:latin typeface="Times New Roman" panose="02020603050405020304" pitchFamily="18" charset="0"/>
              </a:rPr>
              <a:t>sau</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khi</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nhà</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Lý</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thành</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lập</a:t>
            </a:r>
            <a:r>
              <a:rPr lang="en-US" altLang="en-US" sz="2400" dirty="0" smtClean="0">
                <a:latin typeface="Times New Roman" panose="02020603050405020304" pitchFamily="18" charset="0"/>
              </a:rPr>
              <a:t> 32 </a:t>
            </a:r>
            <a:r>
              <a:rPr lang="en-US" altLang="en-US" sz="2400" dirty="0" err="1" smtClean="0">
                <a:latin typeface="Times New Roman" panose="02020603050405020304" pitchFamily="18" charset="0"/>
              </a:rPr>
              <a:t>năm</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bộ</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luật</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thành</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văn</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đầu</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tiên</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ra</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đời</a:t>
            </a:r>
            <a:r>
              <a:rPr lang="en-US" altLang="en-US" sz="2400" dirty="0" smtClean="0">
                <a:latin typeface="Times New Roman" panose="02020603050405020304" pitchFamily="18" charset="0"/>
              </a:rPr>
              <a:t> (LUẬT HÌNH THƯ) </a:t>
            </a:r>
            <a:endParaRPr lang="en-US" sz="2400" dirty="0"/>
          </a:p>
        </p:txBody>
      </p:sp>
      <p:sp>
        <p:nvSpPr>
          <p:cNvPr id="11" name="Rectangle 10"/>
          <p:cNvSpPr/>
          <p:nvPr/>
        </p:nvSpPr>
        <p:spPr>
          <a:xfrm>
            <a:off x="364282" y="2131021"/>
            <a:ext cx="6910574" cy="830997"/>
          </a:xfrm>
          <a:prstGeom prst="rect">
            <a:avLst/>
          </a:prstGeom>
        </p:spPr>
        <p:txBody>
          <a:bodyPr wrap="square">
            <a:spAutoFit/>
          </a:bodyPr>
          <a:lstStyle/>
          <a:p>
            <a:r>
              <a:rPr lang="en-US" altLang="en-US" sz="2400" dirty="0" smtClean="0">
                <a:latin typeface="Times New Roman" panose="02020603050405020304" pitchFamily="18" charset="0"/>
              </a:rPr>
              <a:t>-</a:t>
            </a:r>
            <a:r>
              <a:rPr lang="en-US" altLang="en-US" sz="2400" b="1" dirty="0" err="1" smtClean="0">
                <a:latin typeface="Times New Roman" panose="02020603050405020304" pitchFamily="18" charset="0"/>
              </a:rPr>
              <a:t>Thời</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Lê</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Sơ</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luật</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pháp</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được</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xây</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dựng</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tương</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đối</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hoàn</a:t>
            </a:r>
            <a:r>
              <a:rPr lang="en-US" altLang="en-US" sz="2400" dirty="0" smtClean="0">
                <a:latin typeface="Times New Roman" panose="02020603050405020304" pitchFamily="18" charset="0"/>
              </a:rPr>
              <a:t> </a:t>
            </a:r>
            <a:r>
              <a:rPr lang="en-US" altLang="en-US" sz="2400" dirty="0" err="1" smtClean="0">
                <a:latin typeface="Times New Roman" panose="02020603050405020304" pitchFamily="18" charset="0"/>
              </a:rPr>
              <a:t>chỉnh</a:t>
            </a:r>
            <a:r>
              <a:rPr lang="en-US" altLang="en-US" sz="2400" dirty="0" smtClean="0">
                <a:latin typeface="Times New Roman" panose="02020603050405020304" pitchFamily="18" charset="0"/>
              </a:rPr>
              <a:t> (LUẬT HỒNG ĐỨC)  </a:t>
            </a:r>
            <a:endParaRPr lang="en-US" sz="2400" dirty="0"/>
          </a:p>
        </p:txBody>
      </p:sp>
      <p:sp>
        <p:nvSpPr>
          <p:cNvPr id="12" name="AutoShape 6"/>
          <p:cNvSpPr>
            <a:spLocks noChangeArrowheads="1"/>
          </p:cNvSpPr>
          <p:nvPr/>
        </p:nvSpPr>
        <p:spPr bwMode="auto">
          <a:xfrm>
            <a:off x="7766751" y="1803891"/>
            <a:ext cx="4385291" cy="1174483"/>
          </a:xfrm>
          <a:prstGeom prst="cloudCallout">
            <a:avLst>
              <a:gd name="adj1" fmla="val 7306"/>
              <a:gd name="adj2" fmla="val -77588"/>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bg1"/>
                </a:solidFill>
                <a:latin typeface="Times New Roman" panose="02020603050405020304" pitchFamily="18" charset="0"/>
              </a:rPr>
              <a:t>Ý </a:t>
            </a:r>
            <a:r>
              <a:rPr lang="en-US" altLang="en-US" sz="2800" dirty="0" err="1" smtClean="0">
                <a:solidFill>
                  <a:schemeClr val="bg1"/>
                </a:solidFill>
                <a:latin typeface="Times New Roman" panose="02020603050405020304" pitchFamily="18" charset="0"/>
              </a:rPr>
              <a:t>nghĩa</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của</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pháp</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luật</a:t>
            </a:r>
            <a:r>
              <a:rPr lang="en-US" altLang="en-US" sz="2800" dirty="0">
                <a:solidFill>
                  <a:schemeClr val="bg1"/>
                </a:solidFill>
                <a:latin typeface="Times New Roman" panose="02020603050405020304" pitchFamily="18" charset="0"/>
              </a:rPr>
              <a:t> </a:t>
            </a:r>
            <a:r>
              <a:rPr lang="en-US" altLang="en-US" sz="2800" dirty="0" smtClean="0">
                <a:solidFill>
                  <a:schemeClr val="bg1"/>
                </a:solidFill>
                <a:latin typeface="Times New Roman" panose="02020603050405020304" pitchFamily="18" charset="0"/>
              </a:rPr>
              <a:t>?</a:t>
            </a:r>
            <a:endParaRPr lang="en-US" altLang="en-US" sz="2800" dirty="0">
              <a:solidFill>
                <a:schemeClr val="bg1"/>
              </a:solidFill>
              <a:latin typeface="Times New Roman" panose="02020603050405020304" pitchFamily="18" charset="0"/>
            </a:endParaRPr>
          </a:p>
        </p:txBody>
      </p:sp>
      <p:sp>
        <p:nvSpPr>
          <p:cNvPr id="13" name="Line 10"/>
          <p:cNvSpPr>
            <a:spLocks noChangeShapeType="1"/>
          </p:cNvSpPr>
          <p:nvPr/>
        </p:nvSpPr>
        <p:spPr bwMode="auto">
          <a:xfrm>
            <a:off x="7745379" y="389966"/>
            <a:ext cx="104457" cy="634701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Rectangle 13"/>
          <p:cNvSpPr/>
          <p:nvPr/>
        </p:nvSpPr>
        <p:spPr>
          <a:xfrm>
            <a:off x="7766752" y="3029068"/>
            <a:ext cx="4425248" cy="830997"/>
          </a:xfrm>
          <a:prstGeom prst="rect">
            <a:avLst/>
          </a:prstGeom>
        </p:spPr>
        <p:txBody>
          <a:bodyPr wrap="square">
            <a:spAutoFit/>
          </a:bodyPr>
          <a:lstStyle/>
          <a:p>
            <a:r>
              <a:rPr lang="vi-VN" sz="2400" b="1" dirty="0">
                <a:solidFill>
                  <a:schemeClr val="dk1"/>
                </a:solidFill>
                <a:latin typeface="Times New Roman" panose="02020603050405020304" pitchFamily="18" charset="0"/>
                <a:cs typeface="Times New Roman" panose="02020603050405020304" pitchFamily="18" charset="0"/>
              </a:rPr>
              <a:t>=&gt;</a:t>
            </a:r>
            <a:r>
              <a:rPr lang="vi-VN" sz="2400" b="1" i="0" dirty="0" smtClean="0">
                <a:solidFill>
                  <a:srgbClr val="000000"/>
                </a:solidFill>
                <a:effectLst/>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rPr>
              <a:t>Đảm</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bảo</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trật</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tự</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kỉ</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cương</a:t>
            </a:r>
            <a:r>
              <a:rPr lang="en-US" altLang="en-US" sz="2400" b="1" dirty="0" smtClean="0">
                <a:latin typeface="Times New Roman" panose="02020603050405020304" pitchFamily="18" charset="0"/>
              </a:rPr>
              <a:t>, an </a:t>
            </a:r>
            <a:r>
              <a:rPr lang="en-US" altLang="en-US" sz="2400" b="1" dirty="0" err="1" smtClean="0">
                <a:latin typeface="Times New Roman" panose="02020603050405020304" pitchFamily="18" charset="0"/>
              </a:rPr>
              <a:t>ninh</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trong</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xã</a:t>
            </a:r>
            <a:r>
              <a:rPr lang="en-US" altLang="en-US" sz="2400" b="1" dirty="0" smtClean="0">
                <a:latin typeface="Times New Roman" panose="02020603050405020304" pitchFamily="18" charset="0"/>
              </a:rPr>
              <a:t> </a:t>
            </a:r>
            <a:r>
              <a:rPr lang="en-US" altLang="en-US" sz="2400" b="1" dirty="0" err="1" smtClean="0">
                <a:latin typeface="Times New Roman" panose="02020603050405020304" pitchFamily="18" charset="0"/>
              </a:rPr>
              <a:t>hội</a:t>
            </a:r>
            <a:endParaRPr lang="en-US" sz="2400" dirty="0"/>
          </a:p>
        </p:txBody>
      </p:sp>
      <p:sp>
        <p:nvSpPr>
          <p:cNvPr id="15" name="AutoShape 6"/>
          <p:cNvSpPr>
            <a:spLocks noChangeArrowheads="1"/>
          </p:cNvSpPr>
          <p:nvPr/>
        </p:nvSpPr>
        <p:spPr bwMode="auto">
          <a:xfrm>
            <a:off x="8215901" y="4415064"/>
            <a:ext cx="4185528" cy="2442936"/>
          </a:xfrm>
          <a:prstGeom prst="cloudCallout">
            <a:avLst>
              <a:gd name="adj1" fmla="val 7306"/>
              <a:gd name="adj2" fmla="val -77588"/>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err="1" smtClean="0">
                <a:solidFill>
                  <a:schemeClr val="bg1"/>
                </a:solidFill>
                <a:latin typeface="Times New Roman" panose="02020603050405020304" pitchFamily="18" charset="0"/>
              </a:rPr>
              <a:t>Luật</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pháp</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thời</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Lê</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Sơ</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có</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điểm</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gì</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giống</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và</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khác</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thời</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Lý</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Trần</a:t>
            </a:r>
            <a:r>
              <a:rPr lang="en-US" altLang="en-US" sz="2800" dirty="0" smtClean="0">
                <a:solidFill>
                  <a:schemeClr val="bg1"/>
                </a:solidFill>
                <a:latin typeface="Times New Roman" panose="02020603050405020304" pitchFamily="18" charset="0"/>
              </a:rPr>
              <a:t>?</a:t>
            </a:r>
            <a:endParaRPr lang="en-US" altLang="en-US" sz="2800" dirty="0">
              <a:solidFill>
                <a:schemeClr val="bg1"/>
              </a:solidFill>
              <a:latin typeface="Times New Roman" panose="02020603050405020304" pitchFamily="18" charset="0"/>
            </a:endParaRPr>
          </a:p>
        </p:txBody>
      </p:sp>
      <p:sp>
        <p:nvSpPr>
          <p:cNvPr id="17" name="Text Box 27"/>
          <p:cNvSpPr txBox="1">
            <a:spLocks noChangeArrowheads="1"/>
          </p:cNvSpPr>
          <p:nvPr/>
        </p:nvSpPr>
        <p:spPr bwMode="auto">
          <a:xfrm>
            <a:off x="53819" y="2958353"/>
            <a:ext cx="3389354" cy="527637"/>
          </a:xfrm>
          <a:prstGeom prst="rect">
            <a:avLst/>
          </a:prstGeom>
          <a:solidFill>
            <a:schemeClr val="accent1">
              <a:lumMod val="60000"/>
              <a:lumOff val="40000"/>
            </a:schemeClr>
          </a:solidFill>
          <a:ln w="9525">
            <a:solidFill>
              <a:schemeClr val="tx1"/>
            </a:solidFill>
            <a:miter lim="800000"/>
            <a:headEnd/>
            <a:tailEnd/>
          </a:ln>
        </p:spPr>
        <p:txBody>
          <a:bodyPr tIns="0" b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1800" b="1" dirty="0" smtClean="0">
                <a:latin typeface="Times New Roman" panose="02020603050405020304" pitchFamily="18" charset="0"/>
                <a:cs typeface="Times New Roman" panose="02020603050405020304" pitchFamily="18" charset="0"/>
              </a:rPr>
              <a:t>- LUẬT</a:t>
            </a:r>
            <a:r>
              <a:rPr lang="en-US" sz="1800" b="1" baseline="0" dirty="0" smtClean="0">
                <a:latin typeface="Times New Roman" panose="02020603050405020304" pitchFamily="18" charset="0"/>
                <a:cs typeface="Times New Roman" panose="02020603050405020304" pitchFamily="18" charset="0"/>
              </a:rPr>
              <a:t> PHÁP THỜI </a:t>
            </a:r>
            <a:r>
              <a:rPr lang="en-US" sz="1800" b="1" dirty="0" smtClean="0">
                <a:latin typeface="Times New Roman" panose="02020603050405020304" pitchFamily="18" charset="0"/>
                <a:cs typeface="Times New Roman" panose="02020603050405020304" pitchFamily="18" charset="0"/>
              </a:rPr>
              <a:t>LÝ</a:t>
            </a:r>
            <a:r>
              <a:rPr lang="en-US" sz="1800" b="1" dirty="0">
                <a:latin typeface="Times New Roman" panose="02020603050405020304" pitchFamily="18" charset="0"/>
                <a:cs typeface="Times New Roman" panose="02020603050405020304" pitchFamily="18" charset="0"/>
              </a:rPr>
              <a:t> </a:t>
            </a:r>
            <a:r>
              <a:rPr lang="en-US" sz="1800" b="1" baseline="0" dirty="0" smtClean="0">
                <a:latin typeface="Times New Roman" panose="02020603050405020304" pitchFamily="18" charset="0"/>
                <a:cs typeface="Times New Roman" panose="02020603050405020304" pitchFamily="18" charset="0"/>
              </a:rPr>
              <a:t>TRẦN</a:t>
            </a:r>
            <a:endParaRPr lang="en-US" sz="1800" b="1" dirty="0">
              <a:latin typeface="Times New Roman" panose="02020603050405020304" pitchFamily="18" charset="0"/>
              <a:cs typeface="Times New Roman" panose="02020603050405020304" pitchFamily="18" charset="0"/>
            </a:endParaRPr>
          </a:p>
        </p:txBody>
      </p:sp>
      <p:sp>
        <p:nvSpPr>
          <p:cNvPr id="18" name="Text Box 27"/>
          <p:cNvSpPr txBox="1">
            <a:spLocks noChangeArrowheads="1"/>
          </p:cNvSpPr>
          <p:nvPr/>
        </p:nvSpPr>
        <p:spPr bwMode="auto">
          <a:xfrm>
            <a:off x="3474029" y="2971583"/>
            <a:ext cx="4323578" cy="493477"/>
          </a:xfrm>
          <a:prstGeom prst="rect">
            <a:avLst/>
          </a:prstGeom>
          <a:solidFill>
            <a:schemeClr val="accent2"/>
          </a:solidFill>
          <a:ln w="9525">
            <a:solidFill>
              <a:schemeClr val="tx1"/>
            </a:solidFill>
            <a:miter lim="800000"/>
            <a:headEnd/>
            <a:tailEnd/>
          </a:ln>
        </p:spPr>
        <p:txBody>
          <a:bodyPr tIns="0" b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US" sz="1800" b="1" dirty="0" smtClean="0">
                <a:latin typeface="Times New Roman" panose="02020603050405020304" pitchFamily="18" charset="0"/>
                <a:cs typeface="Times New Roman" panose="02020603050405020304" pitchFamily="18" charset="0"/>
              </a:rPr>
              <a:t>LUẬT</a:t>
            </a:r>
            <a:r>
              <a:rPr lang="en-US" sz="1800" b="1" baseline="0" dirty="0" smtClean="0">
                <a:latin typeface="Times New Roman" panose="02020603050405020304" pitchFamily="18" charset="0"/>
                <a:cs typeface="Times New Roman" panose="02020603050405020304" pitchFamily="18" charset="0"/>
              </a:rPr>
              <a:t> PHÁP THỜI LÊ SƠ</a:t>
            </a:r>
            <a:endParaRPr lang="en-US" sz="1800" b="1" dirty="0">
              <a:latin typeface="Times New Roman" panose="02020603050405020304" pitchFamily="18" charset="0"/>
              <a:cs typeface="Times New Roman" panose="02020603050405020304" pitchFamily="18" charset="0"/>
            </a:endParaRPr>
          </a:p>
        </p:txBody>
      </p:sp>
      <p:sp>
        <p:nvSpPr>
          <p:cNvPr id="19" name="Text Box 27"/>
          <p:cNvSpPr txBox="1">
            <a:spLocks noChangeArrowheads="1"/>
          </p:cNvSpPr>
          <p:nvPr/>
        </p:nvSpPr>
        <p:spPr bwMode="auto">
          <a:xfrm>
            <a:off x="53818" y="3491103"/>
            <a:ext cx="7691561" cy="655883"/>
          </a:xfrm>
          <a:prstGeom prst="rect">
            <a:avLst/>
          </a:prstGeom>
          <a:solidFill>
            <a:srgbClr val="92D050"/>
          </a:solidFill>
          <a:ln w="9525">
            <a:solidFill>
              <a:schemeClr val="tx1"/>
            </a:solidFill>
            <a:miter lim="800000"/>
            <a:headEnd/>
            <a:tailEnd/>
          </a:ln>
        </p:spPr>
        <p:txBody>
          <a:bodyPr tIns="0" bIns="0"/>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1800" b="1" dirty="0" smtClean="0">
                <a:latin typeface="Times New Roman" panose="02020603050405020304" pitchFamily="18" charset="0"/>
                <a:cs typeface="Times New Roman" panose="02020603050405020304" pitchFamily="18" charset="0"/>
              </a:rPr>
              <a:t>GIỐNG:  </a:t>
            </a:r>
            <a:r>
              <a:rPr lang="en-US" sz="1800" b="1" dirty="0" err="1" smtClean="0">
                <a:latin typeface="Times New Roman" panose="02020603050405020304" pitchFamily="18" charset="0"/>
                <a:cs typeface="Times New Roman" panose="02020603050405020304" pitchFamily="18" charset="0"/>
              </a:rPr>
              <a:t>Bảo</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vệ</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quyền</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lợi</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của</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nhà</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vua</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và</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giai</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cấp</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thống</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trị</a:t>
            </a:r>
            <a:endParaRPr lang="en-US" sz="1800" b="1" baseline="0" dirty="0" smtClean="0">
              <a:latin typeface="Times New Roman" panose="02020603050405020304" pitchFamily="18" charset="0"/>
              <a:cs typeface="Times New Roman" panose="02020603050405020304" pitchFamily="18" charset="0"/>
            </a:endParaRPr>
          </a:p>
          <a:p>
            <a:pPr>
              <a:buNone/>
            </a:pPr>
            <a:r>
              <a:rPr lang="en-US" sz="1800" b="1" dirty="0">
                <a:latin typeface="Times New Roman" panose="02020603050405020304" pitchFamily="18" charset="0"/>
                <a:cs typeface="Times New Roman" panose="02020603050405020304" pitchFamily="18" charset="0"/>
              </a:rPr>
              <a:t> </a:t>
            </a:r>
            <a:r>
              <a:rPr lang="en-US" sz="1800" b="1"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Bảo</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vệ</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trật</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tự</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xã</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hội</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sản</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xuất</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nông</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nghiệp</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cấm</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giết</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trâu</a:t>
            </a:r>
            <a:r>
              <a:rPr lang="en-US" sz="1800" b="1" baseline="0" dirty="0" smtClean="0">
                <a:latin typeface="Times New Roman" panose="02020603050405020304" pitchFamily="18" charset="0"/>
                <a:cs typeface="Times New Roman" panose="02020603050405020304" pitchFamily="18" charset="0"/>
              </a:rPr>
              <a:t> </a:t>
            </a:r>
            <a:r>
              <a:rPr lang="en-US" sz="1800" b="1" baseline="0" dirty="0" err="1" smtClean="0">
                <a:latin typeface="Times New Roman" panose="02020603050405020304" pitchFamily="18" charset="0"/>
                <a:cs typeface="Times New Roman" panose="02020603050405020304" pitchFamily="18" charset="0"/>
              </a:rPr>
              <a:t>bò</a:t>
            </a:r>
            <a:r>
              <a:rPr lang="en-US" sz="1800" b="1" baseline="0" dirty="0" smtClean="0">
                <a:latin typeface="Times New Roman" panose="02020603050405020304" pitchFamily="18" charset="0"/>
                <a:cs typeface="Times New Roman" panose="02020603050405020304" pitchFamily="18" charset="0"/>
              </a:rPr>
              <a:t>)</a:t>
            </a:r>
            <a:endParaRPr lang="en-US" sz="1800" b="1" dirty="0">
              <a:latin typeface="Times New Roman" panose="02020603050405020304" pitchFamily="18" charset="0"/>
              <a:cs typeface="Times New Roman" panose="02020603050405020304" pitchFamily="18" charset="0"/>
            </a:endParaRPr>
          </a:p>
        </p:txBody>
      </p:sp>
      <p:graphicFrame>
        <p:nvGraphicFramePr>
          <p:cNvPr id="23" name="Table 22"/>
          <p:cNvGraphicFramePr>
            <a:graphicFrameLocks noGrp="1"/>
          </p:cNvGraphicFramePr>
          <p:nvPr>
            <p:extLst>
              <p:ext uri="{D42A27DB-BD31-4B8C-83A1-F6EECF244321}">
                <p14:modId xmlns:p14="http://schemas.microsoft.com/office/powerpoint/2010/main" val="1509725810"/>
              </p:ext>
            </p:extLst>
          </p:nvPr>
        </p:nvGraphicFramePr>
        <p:xfrm>
          <a:off x="53818" y="4234141"/>
          <a:ext cx="7796018" cy="2560320"/>
        </p:xfrm>
        <a:graphic>
          <a:graphicData uri="http://schemas.openxmlformats.org/drawingml/2006/table">
            <a:tbl>
              <a:tblPr firstRow="1" bandRow="1">
                <a:tableStyleId>{5C22544A-7EE6-4342-B048-85BDC9FD1C3A}</a:tableStyleId>
              </a:tblPr>
              <a:tblGrid>
                <a:gridCol w="3361735">
                  <a:extLst>
                    <a:ext uri="{9D8B030D-6E8A-4147-A177-3AD203B41FA5}">
                      <a16:colId xmlns:a16="http://schemas.microsoft.com/office/drawing/2014/main" xmlns="" val="2447471146"/>
                    </a:ext>
                  </a:extLst>
                </a:gridCol>
                <a:gridCol w="4434283">
                  <a:extLst>
                    <a:ext uri="{9D8B030D-6E8A-4147-A177-3AD203B41FA5}">
                      <a16:colId xmlns:a16="http://schemas.microsoft.com/office/drawing/2014/main" xmlns="" val="3011320149"/>
                    </a:ext>
                  </a:extLst>
                </a:gridCol>
              </a:tblGrid>
              <a:tr h="370840">
                <a:tc>
                  <a:txBody>
                    <a:bodyPr/>
                    <a:lstStyle/>
                    <a:p>
                      <a:pPr algn="just" fontAlgn="t"/>
                      <a:r>
                        <a:rPr lang="en-US" sz="1800" b="1" dirty="0" smtClean="0">
                          <a:solidFill>
                            <a:schemeClr val="tx1"/>
                          </a:solidFill>
                          <a:latin typeface="Times New Roman" panose="02020603050405020304" pitchFamily="18" charset="0"/>
                          <a:cs typeface="Times New Roman" panose="02020603050405020304" pitchFamily="18" charset="0"/>
                        </a:rPr>
                        <a:t>KHÁC:</a:t>
                      </a:r>
                    </a:p>
                    <a:p>
                      <a:pPr algn="just" fontAlgn="t"/>
                      <a:r>
                        <a:rPr lang="vi-VN" dirty="0" smtClean="0">
                          <a:solidFill>
                            <a:srgbClr val="000000"/>
                          </a:solidFill>
                          <a:effectLst/>
                          <a:latin typeface="Times New Roman" panose="02020603050405020304" pitchFamily="18" charset="0"/>
                          <a:cs typeface="Times New Roman" panose="02020603050405020304" pitchFamily="18" charset="0"/>
                        </a:rPr>
                        <a:t>- Bảo vệ quyền lợi tư hữu</a:t>
                      </a:r>
                    </a:p>
                    <a:p>
                      <a:pPr algn="just" fontAlgn="t"/>
                      <a:r>
                        <a:rPr lang="vi-VN" dirty="0" smtClean="0">
                          <a:solidFill>
                            <a:srgbClr val="000000"/>
                          </a:solidFill>
                          <a:effectLst/>
                          <a:latin typeface="Times New Roman" panose="02020603050405020304" pitchFamily="18" charset="0"/>
                          <a:cs typeface="Times New Roman" panose="02020603050405020304" pitchFamily="18" charset="0"/>
                        </a:rPr>
                        <a:t>- Chưa bảo vệ quyền lợi của phụ nữ</a:t>
                      </a:r>
                    </a:p>
                    <a:p>
                      <a:endParaRPr lang="en-US" dirty="0">
                        <a:solidFill>
                          <a:schemeClr val="tx1"/>
                        </a:solidFill>
                      </a:endParaRPr>
                    </a:p>
                  </a:txBody>
                  <a:tcPr>
                    <a:solidFill>
                      <a:schemeClr val="accent1">
                        <a:lumMod val="60000"/>
                        <a:lumOff val="40000"/>
                      </a:schemeClr>
                    </a:solidFill>
                  </a:tcPr>
                </a:tc>
                <a:tc>
                  <a:txBody>
                    <a:bodyPr/>
                    <a:lstStyle/>
                    <a:p>
                      <a:pPr algn="just" fontAlgn="t"/>
                      <a:r>
                        <a:rPr lang="vi-VN" dirty="0" smtClean="0">
                          <a:solidFill>
                            <a:schemeClr val="tx1"/>
                          </a:solidFill>
                          <a:effectLst/>
                          <a:latin typeface="Times New Roman" panose="02020603050405020304" pitchFamily="18" charset="0"/>
                          <a:cs typeface="Times New Roman" panose="02020603050405020304" pitchFamily="18" charset="0"/>
                        </a:rPr>
                        <a:t>- Bảo vệ quyền lợi của quốc gia, khuyến khích phát triển kinh tế.</a:t>
                      </a:r>
                    </a:p>
                    <a:p>
                      <a:pPr algn="just" fontAlgn="t"/>
                      <a:r>
                        <a:rPr lang="vi-VN" dirty="0" smtClean="0">
                          <a:solidFill>
                            <a:schemeClr val="tx1"/>
                          </a:solidFill>
                          <a:effectLst/>
                          <a:latin typeface="Times New Roman" panose="02020603050405020304" pitchFamily="18" charset="0"/>
                          <a:cs typeface="Times New Roman" panose="02020603050405020304" pitchFamily="18" charset="0"/>
                        </a:rPr>
                        <a:t>- Giữ gìn truyền thống tốt đẹp của dân tộc.</a:t>
                      </a:r>
                    </a:p>
                    <a:p>
                      <a:pPr algn="just" fontAlgn="t"/>
                      <a:r>
                        <a:rPr lang="vi-VN" dirty="0" smtClean="0">
                          <a:solidFill>
                            <a:schemeClr val="tx1"/>
                          </a:solidFill>
                          <a:effectLst/>
                          <a:latin typeface="Times New Roman" panose="02020603050405020304" pitchFamily="18" charset="0"/>
                          <a:cs typeface="Times New Roman" panose="02020603050405020304" pitchFamily="18" charset="0"/>
                        </a:rPr>
                        <a:t>- Bảo vệ một số quyền lợi của phụ nữ</a:t>
                      </a:r>
                      <a:r>
                        <a:rPr lang="en-US" dirty="0" smtClean="0">
                          <a:solidFill>
                            <a:schemeClr val="tx1"/>
                          </a:solidFill>
                          <a:effectLst/>
                          <a:latin typeface="Times New Roman" panose="02020603050405020304" pitchFamily="18" charset="0"/>
                          <a:cs typeface="Times New Roman" panose="02020603050405020304" pitchFamily="18" charset="0"/>
                        </a:rPr>
                        <a:t>,</a:t>
                      </a:r>
                      <a:r>
                        <a:rPr lang="en-US" baseline="0" dirty="0" smtClean="0">
                          <a:solidFill>
                            <a:schemeClr val="tx1"/>
                          </a:solidFill>
                          <a:effectLst/>
                          <a:latin typeface="Times New Roman" panose="02020603050405020304" pitchFamily="18" charset="0"/>
                          <a:cs typeface="Times New Roman" panose="02020603050405020304" pitchFamily="18" charset="0"/>
                        </a:rPr>
                        <a:t> </a:t>
                      </a:r>
                      <a:r>
                        <a:rPr lang="en-US" sz="1800" baseline="0" dirty="0" err="1" smtClean="0">
                          <a:solidFill>
                            <a:schemeClr val="tx1"/>
                          </a:solidFill>
                          <a:latin typeface="Times New Roman" panose="02020603050405020304" pitchFamily="18" charset="0"/>
                          <a:cs typeface="Times New Roman" panose="02020603050405020304" pitchFamily="18" charset="0"/>
                        </a:rPr>
                        <a:t>bình</a:t>
                      </a:r>
                      <a:r>
                        <a:rPr lang="en-US" sz="1800" baseline="0" dirty="0" smtClean="0">
                          <a:solidFill>
                            <a:schemeClr val="tx1"/>
                          </a:solidFill>
                          <a:latin typeface="Times New Roman" panose="02020603050405020304" pitchFamily="18" charset="0"/>
                          <a:cs typeface="Times New Roman" panose="02020603050405020304" pitchFamily="18" charset="0"/>
                        </a:rPr>
                        <a:t> </a:t>
                      </a:r>
                      <a:r>
                        <a:rPr lang="en-US" sz="1800" baseline="0" dirty="0" err="1" smtClean="0">
                          <a:solidFill>
                            <a:schemeClr val="tx1"/>
                          </a:solidFill>
                          <a:latin typeface="Times New Roman" panose="02020603050405020304" pitchFamily="18" charset="0"/>
                          <a:cs typeface="Times New Roman" panose="02020603050405020304" pitchFamily="18" charset="0"/>
                        </a:rPr>
                        <a:t>đẳng</a:t>
                      </a:r>
                      <a:r>
                        <a:rPr lang="en-US" sz="1800" baseline="0" dirty="0" smtClean="0">
                          <a:solidFill>
                            <a:schemeClr val="tx1"/>
                          </a:solidFill>
                          <a:latin typeface="Times New Roman" panose="02020603050405020304" pitchFamily="18" charset="0"/>
                          <a:cs typeface="Times New Roman" panose="02020603050405020304" pitchFamily="18" charset="0"/>
                        </a:rPr>
                        <a:t> </a:t>
                      </a:r>
                      <a:r>
                        <a:rPr lang="en-US" sz="1800" baseline="0" dirty="0" err="1" smtClean="0">
                          <a:solidFill>
                            <a:schemeClr val="tx1"/>
                          </a:solidFill>
                          <a:latin typeface="Times New Roman" panose="02020603050405020304" pitchFamily="18" charset="0"/>
                          <a:cs typeface="Times New Roman" panose="02020603050405020304" pitchFamily="18" charset="0"/>
                        </a:rPr>
                        <a:t>giới</a:t>
                      </a:r>
                      <a:r>
                        <a:rPr lang="en-US" sz="1800" baseline="0" dirty="0" smtClean="0">
                          <a:solidFill>
                            <a:schemeClr val="tx1"/>
                          </a:solidFill>
                          <a:latin typeface="Times New Roman" panose="02020603050405020304" pitchFamily="18" charset="0"/>
                          <a:cs typeface="Times New Roman" panose="02020603050405020304" pitchFamily="18" charset="0"/>
                        </a:rPr>
                        <a:t> (con </a:t>
                      </a:r>
                      <a:r>
                        <a:rPr lang="en-US" sz="1800" baseline="0" dirty="0" err="1" smtClean="0">
                          <a:solidFill>
                            <a:schemeClr val="tx1"/>
                          </a:solidFill>
                          <a:latin typeface="Times New Roman" panose="02020603050405020304" pitchFamily="18" charset="0"/>
                          <a:cs typeface="Times New Roman" panose="02020603050405020304" pitchFamily="18" charset="0"/>
                        </a:rPr>
                        <a:t>gái</a:t>
                      </a:r>
                      <a:r>
                        <a:rPr lang="en-US" sz="1800" baseline="0" dirty="0" smtClean="0">
                          <a:solidFill>
                            <a:schemeClr val="tx1"/>
                          </a:solidFill>
                          <a:latin typeface="Times New Roman" panose="02020603050405020304" pitchFamily="18" charset="0"/>
                          <a:cs typeface="Times New Roman" panose="02020603050405020304" pitchFamily="18" charset="0"/>
                        </a:rPr>
                        <a:t> </a:t>
                      </a:r>
                      <a:r>
                        <a:rPr lang="en-US" sz="1800" baseline="0" dirty="0" err="1" smtClean="0">
                          <a:solidFill>
                            <a:schemeClr val="tx1"/>
                          </a:solidFill>
                          <a:latin typeface="Times New Roman" panose="02020603050405020304" pitchFamily="18" charset="0"/>
                          <a:cs typeface="Times New Roman" panose="02020603050405020304" pitchFamily="18" charset="0"/>
                        </a:rPr>
                        <a:t>thừa</a:t>
                      </a:r>
                      <a:r>
                        <a:rPr lang="en-US" sz="1800" baseline="0" dirty="0" smtClean="0">
                          <a:solidFill>
                            <a:schemeClr val="tx1"/>
                          </a:solidFill>
                          <a:latin typeface="Times New Roman" panose="02020603050405020304" pitchFamily="18" charset="0"/>
                          <a:cs typeface="Times New Roman" panose="02020603050405020304" pitchFamily="18" charset="0"/>
                        </a:rPr>
                        <a:t> </a:t>
                      </a:r>
                      <a:r>
                        <a:rPr lang="en-US" sz="1800" baseline="0" dirty="0" err="1" smtClean="0">
                          <a:solidFill>
                            <a:schemeClr val="tx1"/>
                          </a:solidFill>
                          <a:latin typeface="Times New Roman" panose="02020603050405020304" pitchFamily="18" charset="0"/>
                          <a:cs typeface="Times New Roman" panose="02020603050405020304" pitchFamily="18" charset="0"/>
                        </a:rPr>
                        <a:t>hưởng</a:t>
                      </a:r>
                      <a:r>
                        <a:rPr lang="en-US" sz="1800" baseline="0" dirty="0" smtClean="0">
                          <a:solidFill>
                            <a:schemeClr val="tx1"/>
                          </a:solidFill>
                          <a:latin typeface="Times New Roman" panose="02020603050405020304" pitchFamily="18" charset="0"/>
                          <a:cs typeface="Times New Roman" panose="02020603050405020304" pitchFamily="18" charset="0"/>
                        </a:rPr>
                        <a:t> </a:t>
                      </a:r>
                      <a:r>
                        <a:rPr lang="en-US" sz="1800" baseline="0" dirty="0" err="1" smtClean="0">
                          <a:solidFill>
                            <a:schemeClr val="tx1"/>
                          </a:solidFill>
                          <a:latin typeface="Times New Roman" panose="02020603050405020304" pitchFamily="18" charset="0"/>
                          <a:cs typeface="Times New Roman" panose="02020603050405020304" pitchFamily="18" charset="0"/>
                        </a:rPr>
                        <a:t>gia</a:t>
                      </a:r>
                      <a:r>
                        <a:rPr lang="en-US" sz="1800" baseline="0" dirty="0" smtClean="0">
                          <a:solidFill>
                            <a:schemeClr val="tx1"/>
                          </a:solidFill>
                          <a:latin typeface="Times New Roman" panose="02020603050405020304" pitchFamily="18" charset="0"/>
                          <a:cs typeface="Times New Roman" panose="02020603050405020304" pitchFamily="18" charset="0"/>
                        </a:rPr>
                        <a:t> </a:t>
                      </a:r>
                      <a:r>
                        <a:rPr lang="en-US" sz="1800" baseline="0" dirty="0" err="1" smtClean="0">
                          <a:solidFill>
                            <a:schemeClr val="tx1"/>
                          </a:solidFill>
                          <a:latin typeface="Times New Roman" panose="02020603050405020304" pitchFamily="18" charset="0"/>
                          <a:cs typeface="Times New Roman" panose="02020603050405020304" pitchFamily="18" charset="0"/>
                        </a:rPr>
                        <a:t>tài</a:t>
                      </a:r>
                      <a:r>
                        <a:rPr lang="en-US" sz="1800" baseline="0" dirty="0" smtClean="0">
                          <a:solidFill>
                            <a:schemeClr val="tx1"/>
                          </a:solidFill>
                          <a:latin typeface="Times New Roman" panose="02020603050405020304" pitchFamily="18" charset="0"/>
                          <a:cs typeface="Times New Roman" panose="02020603050405020304" pitchFamily="18" charset="0"/>
                        </a:rPr>
                        <a:t> </a:t>
                      </a:r>
                      <a:r>
                        <a:rPr lang="en-US" sz="1800" baseline="0" dirty="0" err="1" smtClean="0">
                          <a:solidFill>
                            <a:schemeClr val="tx1"/>
                          </a:solidFill>
                          <a:latin typeface="Times New Roman" panose="02020603050405020304" pitchFamily="18" charset="0"/>
                          <a:cs typeface="Times New Roman" panose="02020603050405020304" pitchFamily="18" charset="0"/>
                        </a:rPr>
                        <a:t>như</a:t>
                      </a:r>
                      <a:r>
                        <a:rPr lang="en-US" sz="1800" baseline="0" dirty="0" smtClean="0">
                          <a:solidFill>
                            <a:schemeClr val="tx1"/>
                          </a:solidFill>
                          <a:latin typeface="Times New Roman" panose="02020603050405020304" pitchFamily="18" charset="0"/>
                          <a:cs typeface="Times New Roman" panose="02020603050405020304" pitchFamily="18" charset="0"/>
                        </a:rPr>
                        <a:t> con </a:t>
                      </a:r>
                      <a:r>
                        <a:rPr lang="en-US" sz="1800" baseline="0" dirty="0" err="1" smtClean="0">
                          <a:solidFill>
                            <a:schemeClr val="tx1"/>
                          </a:solidFill>
                          <a:latin typeface="Times New Roman" panose="02020603050405020304" pitchFamily="18" charset="0"/>
                          <a:cs typeface="Times New Roman" panose="02020603050405020304" pitchFamily="18" charset="0"/>
                        </a:rPr>
                        <a:t>trai</a:t>
                      </a:r>
                      <a:r>
                        <a:rPr lang="en-US" sz="1800" baseline="0" dirty="0" smtClean="0">
                          <a:solidFill>
                            <a:schemeClr val="tx1"/>
                          </a:solidFill>
                          <a:latin typeface="Times New Roman" panose="02020603050405020304" pitchFamily="18" charset="0"/>
                          <a:cs typeface="Times New Roman" panose="02020603050405020304" pitchFamily="18" charset="0"/>
                        </a:rPr>
                        <a:t>)</a:t>
                      </a:r>
                      <a:endParaRPr lang="vi-VN" dirty="0" smtClean="0">
                        <a:solidFill>
                          <a:schemeClr val="tx1"/>
                        </a:solidFill>
                        <a:effectLst/>
                        <a:latin typeface="Times New Roman" panose="02020603050405020304" pitchFamily="18" charset="0"/>
                        <a:cs typeface="Times New Roman" panose="02020603050405020304" pitchFamily="18" charset="0"/>
                      </a:endParaRPr>
                    </a:p>
                    <a:p>
                      <a:pPr algn="just" fontAlgn="t"/>
                      <a:r>
                        <a:rPr lang="vi-VN" dirty="0" smtClean="0">
                          <a:solidFill>
                            <a:schemeClr val="tx1"/>
                          </a:solidFill>
                          <a:effectLst/>
                          <a:latin typeface="Times New Roman" panose="02020603050405020304" pitchFamily="18" charset="0"/>
                          <a:cs typeface="Times New Roman" panose="02020603050405020304" pitchFamily="18" charset="0"/>
                        </a:rPr>
                        <a:t>- Hạn chế phát triển nô tì.</a:t>
                      </a:r>
                    </a:p>
                    <a:p>
                      <a:pPr algn="just" fontAlgn="t"/>
                      <a:r>
                        <a:rPr lang="vi-VN" dirty="0" smtClean="0">
                          <a:solidFill>
                            <a:schemeClr val="tx1"/>
                          </a:solidFill>
                          <a:effectLst/>
                          <a:latin typeface="Times New Roman" panose="02020603050405020304" pitchFamily="18" charset="0"/>
                          <a:cs typeface="Times New Roman" panose="02020603050405020304" pitchFamily="18" charset="0"/>
                        </a:rPr>
                        <a:t>- Pháp luật thời Lê sơ đầy đủ, hoàn chỉnh hơn thể hiện ở "Luật Hồng Đức".</a:t>
                      </a:r>
                    </a:p>
                  </a:txBody>
                  <a:tcPr>
                    <a:solidFill>
                      <a:schemeClr val="accent2"/>
                    </a:solidFill>
                  </a:tcPr>
                </a:tc>
                <a:extLst>
                  <a:ext uri="{0D108BD9-81ED-4DB2-BD59-A6C34878D82A}">
                    <a16:rowId xmlns:a16="http://schemas.microsoft.com/office/drawing/2014/main" xmlns="" val="2989996505"/>
                  </a:ext>
                </a:extLst>
              </a:tr>
            </a:tbl>
          </a:graphicData>
        </a:graphic>
      </p:graphicFrame>
    </p:spTree>
    <p:extLst>
      <p:ext uri="{BB962C8B-B14F-4D97-AF65-F5344CB8AC3E}">
        <p14:creationId xmlns:p14="http://schemas.microsoft.com/office/powerpoint/2010/main" val="4110498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par>
                                <p:cTn id="45" presetID="23" presetClass="entr" presetSubtype="16"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cBhvr>
                                        <p:cTn id="47" dur="500" fill="hold"/>
                                        <p:tgtEl>
                                          <p:spTgt spid="17"/>
                                        </p:tgtEl>
                                        <p:attrNameLst>
                                          <p:attrName>ppt_w</p:attrName>
                                        </p:attrNameLst>
                                      </p:cBhvr>
                                      <p:tavLst>
                                        <p:tav tm="0">
                                          <p:val>
                                            <p:fltVal val="0"/>
                                          </p:val>
                                        </p:tav>
                                        <p:tav tm="100000">
                                          <p:val>
                                            <p:strVal val="#ppt_w"/>
                                          </p:val>
                                        </p:tav>
                                      </p:tavLst>
                                    </p:anim>
                                    <p:anim calcmode="lin" valueType="num">
                                      <p:cBhvr>
                                        <p:cTn id="48" dur="500" fill="hold"/>
                                        <p:tgtEl>
                                          <p:spTgt spid="17"/>
                                        </p:tgtEl>
                                        <p:attrNameLst>
                                          <p:attrName>ppt_h</p:attrName>
                                        </p:attrNameLst>
                                      </p:cBhvr>
                                      <p:tavLst>
                                        <p:tav tm="0">
                                          <p:val>
                                            <p:fltVal val="0"/>
                                          </p:val>
                                        </p:tav>
                                        <p:tav tm="100000">
                                          <p:val>
                                            <p:strVal val="#ppt_h"/>
                                          </p:val>
                                        </p:tav>
                                      </p:tavLst>
                                    </p:anim>
                                  </p:childTnLst>
                                </p:cTn>
                              </p:par>
                              <p:par>
                                <p:cTn id="49" presetID="23" presetClass="entr" presetSubtype="16"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p:cTn id="51" dur="500" fill="hold"/>
                                        <p:tgtEl>
                                          <p:spTgt spid="18"/>
                                        </p:tgtEl>
                                        <p:attrNameLst>
                                          <p:attrName>ppt_w</p:attrName>
                                        </p:attrNameLst>
                                      </p:cBhvr>
                                      <p:tavLst>
                                        <p:tav tm="0">
                                          <p:val>
                                            <p:fltVal val="0"/>
                                          </p:val>
                                        </p:tav>
                                        <p:tav tm="100000">
                                          <p:val>
                                            <p:strVal val="#ppt_w"/>
                                          </p:val>
                                        </p:tav>
                                      </p:tavLst>
                                    </p:anim>
                                    <p:anim calcmode="lin" valueType="num">
                                      <p:cBhvr>
                                        <p:cTn id="52" dur="500" fill="hold"/>
                                        <p:tgtEl>
                                          <p:spTgt spid="18"/>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 calcmode="lin" valueType="num">
                                      <p:cBhvr additive="base">
                                        <p:cTn id="57" dur="500" fill="hold"/>
                                        <p:tgtEl>
                                          <p:spTgt spid="19"/>
                                        </p:tgtEl>
                                        <p:attrNameLst>
                                          <p:attrName>ppt_x</p:attrName>
                                        </p:attrNameLst>
                                      </p:cBhvr>
                                      <p:tavLst>
                                        <p:tav tm="0">
                                          <p:val>
                                            <p:strVal val="#ppt_x"/>
                                          </p:val>
                                        </p:tav>
                                        <p:tav tm="100000">
                                          <p:val>
                                            <p:strVal val="#ppt_x"/>
                                          </p:val>
                                        </p:tav>
                                      </p:tavLst>
                                    </p:anim>
                                    <p:anim calcmode="lin" valueType="num">
                                      <p:cBhvr additive="base">
                                        <p:cTn id="5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23"/>
                                        </p:tgtEl>
                                        <p:attrNameLst>
                                          <p:attrName>style.visibility</p:attrName>
                                        </p:attrNameLst>
                                      </p:cBhvr>
                                      <p:to>
                                        <p:strVal val="visible"/>
                                      </p:to>
                                    </p:set>
                                    <p:anim calcmode="lin" valueType="num">
                                      <p:cBhvr additive="base">
                                        <p:cTn id="63" dur="500" fill="hold"/>
                                        <p:tgtEl>
                                          <p:spTgt spid="23"/>
                                        </p:tgtEl>
                                        <p:attrNameLst>
                                          <p:attrName>ppt_x</p:attrName>
                                        </p:attrNameLst>
                                      </p:cBhvr>
                                      <p:tavLst>
                                        <p:tav tm="0">
                                          <p:val>
                                            <p:strVal val="#ppt_x"/>
                                          </p:val>
                                        </p:tav>
                                        <p:tav tm="100000">
                                          <p:val>
                                            <p:strVal val="#ppt_x"/>
                                          </p:val>
                                        </p:tav>
                                      </p:tavLst>
                                    </p:anim>
                                    <p:anim calcmode="lin" valueType="num">
                                      <p:cBhvr additive="base">
                                        <p:cTn id="6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p:bldP spid="11" grpId="0"/>
      <p:bldP spid="12" grpId="0" animBg="1"/>
      <p:bldP spid="14" grpId="0"/>
      <p:bldP spid="15" grpId="0" animBg="1"/>
      <p:bldP spid="17" grpId="0" animBg="1"/>
      <p:bldP spid="18" grpId="0" animBg="1"/>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00049680"/>
              </p:ext>
            </p:extLst>
          </p:nvPr>
        </p:nvGraphicFramePr>
        <p:xfrm>
          <a:off x="147917" y="749174"/>
          <a:ext cx="11949953" cy="6108826"/>
        </p:xfrm>
        <a:graphic>
          <a:graphicData uri="http://schemas.openxmlformats.org/drawingml/2006/table">
            <a:tbl>
              <a:tblPr/>
              <a:tblGrid>
                <a:gridCol w="753984">
                  <a:extLst>
                    <a:ext uri="{9D8B030D-6E8A-4147-A177-3AD203B41FA5}">
                      <a16:colId xmlns:a16="http://schemas.microsoft.com/office/drawing/2014/main" xmlns="" val="692483266"/>
                    </a:ext>
                  </a:extLst>
                </a:gridCol>
                <a:gridCol w="1034475">
                  <a:extLst>
                    <a:ext uri="{9D8B030D-6E8A-4147-A177-3AD203B41FA5}">
                      <a16:colId xmlns:a16="http://schemas.microsoft.com/office/drawing/2014/main" xmlns="" val="953682816"/>
                    </a:ext>
                  </a:extLst>
                </a:gridCol>
                <a:gridCol w="3619416">
                  <a:extLst>
                    <a:ext uri="{9D8B030D-6E8A-4147-A177-3AD203B41FA5}">
                      <a16:colId xmlns:a16="http://schemas.microsoft.com/office/drawing/2014/main" xmlns="" val="3454511378"/>
                    </a:ext>
                  </a:extLst>
                </a:gridCol>
                <a:gridCol w="6542078">
                  <a:extLst>
                    <a:ext uri="{9D8B030D-6E8A-4147-A177-3AD203B41FA5}">
                      <a16:colId xmlns:a16="http://schemas.microsoft.com/office/drawing/2014/main" xmlns="" val="4001928949"/>
                    </a:ext>
                  </a:extLst>
                </a:gridCol>
              </a:tblGrid>
              <a:tr h="396131">
                <a:tc gridSpan="2">
                  <a:txBody>
                    <a:bodyPr/>
                    <a:lstStyle/>
                    <a:p>
                      <a:pPr algn="l" fontAlgn="t"/>
                      <a:r>
                        <a:rPr lang="en-US" sz="2400" b="1" dirty="0" err="1">
                          <a:effectLst/>
                          <a:latin typeface="Times New Roman" panose="02020603050405020304" pitchFamily="18" charset="0"/>
                          <a:cs typeface="Times New Roman" panose="02020603050405020304" pitchFamily="18" charset="0"/>
                        </a:rPr>
                        <a:t>Kinh</a:t>
                      </a:r>
                      <a:r>
                        <a:rPr lang="en-US" sz="2400" b="1" dirty="0">
                          <a:effectLst/>
                          <a:latin typeface="Times New Roman" panose="02020603050405020304" pitchFamily="18" charset="0"/>
                          <a:cs typeface="Times New Roman" panose="02020603050405020304" pitchFamily="18" charset="0"/>
                        </a:rPr>
                        <a:t> </a:t>
                      </a:r>
                      <a:r>
                        <a:rPr lang="en-US" sz="2400" b="1" dirty="0" err="1">
                          <a:effectLst/>
                          <a:latin typeface="Times New Roman" panose="02020603050405020304" pitchFamily="18" charset="0"/>
                          <a:cs typeface="Times New Roman" panose="02020603050405020304" pitchFamily="18" charset="0"/>
                        </a:rPr>
                        <a:t>tế</a:t>
                      </a:r>
                      <a:endParaRPr lang="en-US" sz="2400" b="1" dirty="0">
                        <a:effectLst/>
                        <a:latin typeface="Times New Roman" panose="02020603050405020304" pitchFamily="18" charset="0"/>
                        <a:cs typeface="Times New Roman" panose="02020603050405020304" pitchFamily="18" charset="0"/>
                      </a:endParaRP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2">
                        <a:lumMod val="90000"/>
                      </a:schemeClr>
                    </a:solidFill>
                  </a:tcPr>
                </a:tc>
                <a:tc hMerge="1">
                  <a:txBody>
                    <a:bodyPr/>
                    <a:lstStyle/>
                    <a:p>
                      <a:endParaRPr lang="en-US"/>
                    </a:p>
                  </a:txBody>
                  <a:tcPr/>
                </a:tc>
                <a:tc>
                  <a:txBody>
                    <a:bodyPr/>
                    <a:lstStyle/>
                    <a:p>
                      <a:pPr algn="l" fontAlgn="t"/>
                      <a:r>
                        <a:rPr lang="en-US" sz="2400" b="1" dirty="0" err="1">
                          <a:effectLst/>
                          <a:latin typeface="Times New Roman" panose="02020603050405020304" pitchFamily="18" charset="0"/>
                          <a:cs typeface="Times New Roman" panose="02020603050405020304" pitchFamily="18" charset="0"/>
                        </a:rPr>
                        <a:t>Thời</a:t>
                      </a:r>
                      <a:r>
                        <a:rPr lang="en-US" sz="2400" b="1" dirty="0">
                          <a:effectLst/>
                          <a:latin typeface="Times New Roman" panose="02020603050405020304" pitchFamily="18" charset="0"/>
                          <a:cs typeface="Times New Roman" panose="02020603050405020304" pitchFamily="18" charset="0"/>
                        </a:rPr>
                        <a:t> </a:t>
                      </a:r>
                      <a:r>
                        <a:rPr lang="en-US" sz="2400" b="1" dirty="0" err="1">
                          <a:effectLst/>
                          <a:latin typeface="Times New Roman" panose="02020603050405020304" pitchFamily="18" charset="0"/>
                          <a:cs typeface="Times New Roman" panose="02020603050405020304" pitchFamily="18" charset="0"/>
                        </a:rPr>
                        <a:t>Lý</a:t>
                      </a:r>
                      <a:r>
                        <a:rPr lang="en-US" sz="2400" b="1" dirty="0">
                          <a:effectLst/>
                          <a:latin typeface="Times New Roman" panose="02020603050405020304" pitchFamily="18" charset="0"/>
                          <a:cs typeface="Times New Roman" panose="02020603050405020304" pitchFamily="18" charset="0"/>
                        </a:rPr>
                        <a:t> </a:t>
                      </a:r>
                      <a:r>
                        <a:rPr lang="en-US" sz="2400" b="1" dirty="0" err="1">
                          <a:effectLst/>
                          <a:latin typeface="Times New Roman" panose="02020603050405020304" pitchFamily="18" charset="0"/>
                          <a:cs typeface="Times New Roman" panose="02020603050405020304" pitchFamily="18" charset="0"/>
                        </a:rPr>
                        <a:t>Trần</a:t>
                      </a:r>
                      <a:endParaRPr lang="en-US" sz="2400" b="1" dirty="0">
                        <a:effectLst/>
                        <a:latin typeface="Times New Roman" panose="02020603050405020304" pitchFamily="18" charset="0"/>
                        <a:cs typeface="Times New Roman" panose="02020603050405020304" pitchFamily="18" charset="0"/>
                      </a:endParaRP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1">
                        <a:lumMod val="20000"/>
                        <a:lumOff val="80000"/>
                      </a:schemeClr>
                    </a:solidFill>
                  </a:tcPr>
                </a:tc>
                <a:tc>
                  <a:txBody>
                    <a:bodyPr/>
                    <a:lstStyle/>
                    <a:p>
                      <a:pPr algn="l" fontAlgn="t"/>
                      <a:r>
                        <a:rPr lang="vi-VN" sz="2400" b="1" dirty="0">
                          <a:effectLst/>
                          <a:latin typeface="Times New Roman" panose="02020603050405020304" pitchFamily="18" charset="0"/>
                          <a:cs typeface="Times New Roman" panose="02020603050405020304" pitchFamily="18" charset="0"/>
                        </a:rPr>
                        <a:t>Thời Lê sơ</a:t>
                      </a: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C000"/>
                    </a:solidFill>
                  </a:tcPr>
                </a:tc>
                <a:extLst>
                  <a:ext uri="{0D108BD9-81ED-4DB2-BD59-A6C34878D82A}">
                    <a16:rowId xmlns:a16="http://schemas.microsoft.com/office/drawing/2014/main" xmlns="" val="1035427537"/>
                  </a:ext>
                </a:extLst>
              </a:tr>
              <a:tr h="2116347">
                <a:tc gridSpan="2">
                  <a:txBody>
                    <a:bodyPr/>
                    <a:lstStyle/>
                    <a:p>
                      <a:pPr fontAlgn="t"/>
                      <a:endParaRPr lang="en-US" sz="2000" dirty="0" smtClean="0">
                        <a:effectLst/>
                        <a:latin typeface="Times New Roman" panose="02020603050405020304" pitchFamily="18" charset="0"/>
                        <a:cs typeface="Times New Roman" panose="02020603050405020304" pitchFamily="18" charset="0"/>
                      </a:endParaRPr>
                    </a:p>
                    <a:p>
                      <a:pPr fontAlgn="t"/>
                      <a:endParaRPr lang="en-US" sz="2000" dirty="0" smtClean="0">
                        <a:effectLst/>
                        <a:latin typeface="Times New Roman" panose="02020603050405020304" pitchFamily="18" charset="0"/>
                        <a:cs typeface="Times New Roman" panose="02020603050405020304" pitchFamily="18" charset="0"/>
                      </a:endParaRPr>
                    </a:p>
                    <a:p>
                      <a:pPr fontAlgn="t"/>
                      <a:endParaRPr lang="en-US" sz="2000" dirty="0" smtClean="0">
                        <a:effectLst/>
                        <a:latin typeface="Times New Roman" panose="02020603050405020304" pitchFamily="18" charset="0"/>
                        <a:cs typeface="Times New Roman" panose="02020603050405020304" pitchFamily="18" charset="0"/>
                      </a:endParaRPr>
                    </a:p>
                    <a:p>
                      <a:pPr fontAlgn="t"/>
                      <a:r>
                        <a:rPr lang="en-US" sz="2400" b="1" dirty="0" err="1" smtClean="0">
                          <a:effectLst/>
                          <a:latin typeface="Times New Roman" panose="02020603050405020304" pitchFamily="18" charset="0"/>
                          <a:cs typeface="Times New Roman" panose="02020603050405020304" pitchFamily="18" charset="0"/>
                        </a:rPr>
                        <a:t>Giống</a:t>
                      </a:r>
                      <a:endParaRPr lang="en-US" sz="2400" b="1" dirty="0">
                        <a:effectLst/>
                        <a:latin typeface="Times New Roman" panose="02020603050405020304" pitchFamily="18" charset="0"/>
                        <a:cs typeface="Times New Roman" panose="02020603050405020304" pitchFamily="18" charset="0"/>
                      </a:endParaRP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gridSpan="2">
                  <a:txBody>
                    <a:bodyPr/>
                    <a:lstStyle/>
                    <a:p>
                      <a:pPr algn="just" fontAlgn="t"/>
                      <a:r>
                        <a:rPr lang="vi-VN" sz="2000" b="1" dirty="0">
                          <a:solidFill>
                            <a:srgbClr val="000000"/>
                          </a:solidFill>
                          <a:effectLst/>
                          <a:latin typeface="Times New Roman" panose="02020603050405020304" pitchFamily="18" charset="0"/>
                          <a:cs typeface="Times New Roman" panose="02020603050405020304" pitchFamily="18" charset="0"/>
                        </a:rPr>
                        <a:t>- Nông </a:t>
                      </a:r>
                      <a:r>
                        <a:rPr lang="vi-VN" sz="2000" b="1" dirty="0" smtClean="0">
                          <a:solidFill>
                            <a:srgbClr val="000000"/>
                          </a:solidFill>
                          <a:effectLst/>
                          <a:latin typeface="Times New Roman" panose="02020603050405020304" pitchFamily="18" charset="0"/>
                          <a:cs typeface="Times New Roman" panose="02020603050405020304" pitchFamily="18" charset="0"/>
                        </a:rPr>
                        <a:t>nghiệp</a:t>
                      </a:r>
                      <a:r>
                        <a:rPr lang="vi-VN" sz="2000" dirty="0" smtClean="0">
                          <a:solidFill>
                            <a:srgbClr val="000000"/>
                          </a:solidFill>
                          <a:effectLst/>
                          <a:latin typeface="Times New Roman" panose="02020603050405020304" pitchFamily="18" charset="0"/>
                          <a:cs typeface="Times New Roman" panose="02020603050405020304" pitchFamily="18" charset="0"/>
                        </a:rPr>
                        <a:t>:</a:t>
                      </a:r>
                      <a:r>
                        <a:rPr lang="en-US" sz="2000" dirty="0" smtClean="0">
                          <a:solidFill>
                            <a:srgbClr val="000000"/>
                          </a:solidFill>
                          <a:effectLst/>
                          <a:latin typeface="Times New Roman" panose="02020603050405020304" pitchFamily="18"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cs typeface="Times New Roman" panose="02020603050405020304" pitchFamily="18" charset="0"/>
                        </a:rPr>
                        <a:t>Sự</a:t>
                      </a:r>
                      <a:r>
                        <a:rPr lang="en-US" sz="2000" dirty="0" smtClean="0">
                          <a:solidFill>
                            <a:srgbClr val="000000"/>
                          </a:solidFill>
                          <a:effectLst/>
                          <a:latin typeface="Times New Roman" panose="02020603050405020304" pitchFamily="18"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cs typeface="Times New Roman" panose="02020603050405020304" pitchFamily="18" charset="0"/>
                        </a:rPr>
                        <a:t>phân</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hóa</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chiếm</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hữu</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ruộng</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đất</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ngày</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càng</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sâu</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sắc</a:t>
                      </a:r>
                      <a:endParaRPr lang="vi-VN" sz="2000" dirty="0">
                        <a:solidFill>
                          <a:srgbClr val="000000"/>
                        </a:solidFill>
                        <a:effectLst/>
                        <a:latin typeface="Times New Roman" panose="02020603050405020304" pitchFamily="18" charset="0"/>
                        <a:cs typeface="Times New Roman" panose="02020603050405020304" pitchFamily="18" charset="0"/>
                      </a:endParaRPr>
                    </a:p>
                    <a:p>
                      <a:pPr algn="just" fontAlgn="t"/>
                      <a:r>
                        <a:rPr lang="vi-VN" sz="2000" dirty="0">
                          <a:solidFill>
                            <a:srgbClr val="000000"/>
                          </a:solidFill>
                          <a:effectLst/>
                          <a:latin typeface="Times New Roman" panose="02020603050405020304" pitchFamily="18" charset="0"/>
                          <a:cs typeface="Times New Roman" panose="02020603050405020304" pitchFamily="18" charset="0"/>
                        </a:rPr>
                        <a:t>+ Thực hiện chính sách khai hoang để mở rộng diện tích trồng trọt.</a:t>
                      </a:r>
                    </a:p>
                    <a:p>
                      <a:pPr algn="just" fontAlgn="t"/>
                      <a:r>
                        <a:rPr lang="vi-VN" sz="2000" dirty="0">
                          <a:solidFill>
                            <a:srgbClr val="000000"/>
                          </a:solidFill>
                          <a:effectLst/>
                          <a:latin typeface="Times New Roman" panose="02020603050405020304" pitchFamily="18" charset="0"/>
                          <a:cs typeface="Times New Roman" panose="02020603050405020304" pitchFamily="18" charset="0"/>
                        </a:rPr>
                        <a:t>+ Chăm lo đắp đê phong lũ lụt, đào vét kênh mương đưa nước vào </a:t>
                      </a:r>
                      <a:r>
                        <a:rPr lang="vi-VN" sz="2000" dirty="0" smtClean="0">
                          <a:solidFill>
                            <a:srgbClr val="000000"/>
                          </a:solidFill>
                          <a:effectLst/>
                          <a:latin typeface="Times New Roman" panose="02020603050405020304" pitchFamily="18" charset="0"/>
                          <a:cs typeface="Times New Roman" panose="02020603050405020304" pitchFamily="18" charset="0"/>
                        </a:rPr>
                        <a:t>ruộng</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cs typeface="Times New Roman" panose="02020603050405020304" pitchFamily="18" charset="0"/>
                        </a:rPr>
                        <a:t>Lê</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Sơ</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có</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đê</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Hồng</a:t>
                      </a:r>
                      <a:r>
                        <a:rPr lang="en-US" sz="2000" baseline="0" dirty="0" smtClean="0">
                          <a:solidFill>
                            <a:srgbClr val="000000"/>
                          </a:solidFill>
                          <a:effectLst/>
                          <a:latin typeface="Times New Roman" panose="02020603050405020304" pitchFamily="18" charset="0"/>
                          <a:cs typeface="Times New Roman" panose="02020603050405020304" pitchFamily="18" charset="0"/>
                        </a:rPr>
                        <a:t> </a:t>
                      </a:r>
                      <a:r>
                        <a:rPr lang="en-US" sz="2000" baseline="0" dirty="0" err="1" smtClean="0">
                          <a:solidFill>
                            <a:srgbClr val="000000"/>
                          </a:solidFill>
                          <a:effectLst/>
                          <a:latin typeface="Times New Roman" panose="02020603050405020304" pitchFamily="18" charset="0"/>
                          <a:cs typeface="Times New Roman" panose="02020603050405020304" pitchFamily="18" charset="0"/>
                        </a:rPr>
                        <a:t>Đức</a:t>
                      </a:r>
                      <a:r>
                        <a:rPr lang="en-US" sz="2000" baseline="0" dirty="0" smtClean="0">
                          <a:solidFill>
                            <a:srgbClr val="000000"/>
                          </a:solidFill>
                          <a:effectLst/>
                          <a:latin typeface="Times New Roman" panose="02020603050405020304" pitchFamily="18" charset="0"/>
                          <a:cs typeface="Times New Roman" panose="02020603050405020304" pitchFamily="18" charset="0"/>
                        </a:rPr>
                        <a:t>)</a:t>
                      </a:r>
                      <a:endParaRPr lang="vi-VN" sz="2000" dirty="0">
                        <a:solidFill>
                          <a:srgbClr val="000000"/>
                        </a:solidFill>
                        <a:effectLst/>
                        <a:latin typeface="Times New Roman" panose="02020603050405020304" pitchFamily="18" charset="0"/>
                        <a:cs typeface="Times New Roman" panose="02020603050405020304" pitchFamily="18" charset="0"/>
                      </a:endParaRPr>
                    </a:p>
                    <a:p>
                      <a:pPr algn="just" fontAlgn="t"/>
                      <a:r>
                        <a:rPr lang="vi-VN" sz="2000" dirty="0">
                          <a:solidFill>
                            <a:srgbClr val="000000"/>
                          </a:solidFill>
                          <a:effectLst/>
                          <a:latin typeface="Times New Roman" panose="02020603050405020304" pitchFamily="18" charset="0"/>
                          <a:cs typeface="Times New Roman" panose="02020603050405020304" pitchFamily="18" charset="0"/>
                        </a:rPr>
                        <a:t>+ Cấm giết hại trâu bò, bảo vệ sức kéo cho nông nghiệp.</a:t>
                      </a:r>
                    </a:p>
                    <a:p>
                      <a:pPr algn="just" fontAlgn="t"/>
                      <a:r>
                        <a:rPr lang="vi-VN" sz="2000" b="1" dirty="0">
                          <a:solidFill>
                            <a:srgbClr val="000000"/>
                          </a:solidFill>
                          <a:effectLst/>
                          <a:latin typeface="Times New Roman" panose="02020603050405020304" pitchFamily="18" charset="0"/>
                          <a:cs typeface="Times New Roman" panose="02020603050405020304" pitchFamily="18" charset="0"/>
                        </a:rPr>
                        <a:t>- Thủ công nghiệp</a:t>
                      </a:r>
                      <a:r>
                        <a:rPr lang="vi-VN" sz="2000" dirty="0">
                          <a:solidFill>
                            <a:srgbClr val="000000"/>
                          </a:solidFill>
                          <a:effectLst/>
                          <a:latin typeface="Times New Roman" panose="02020603050405020304" pitchFamily="18" charset="0"/>
                          <a:cs typeface="Times New Roman" panose="02020603050405020304" pitchFamily="18" charset="0"/>
                        </a:rPr>
                        <a:t>: phát triển nghề thủ công truyền thống.</a:t>
                      </a:r>
                    </a:p>
                    <a:p>
                      <a:pPr marL="0" marR="0" indent="0" algn="just" defTabSz="457200" rtl="0" eaLnBrk="1" fontAlgn="t" latinLnBrk="0" hangingPunct="1">
                        <a:lnSpc>
                          <a:spcPct val="100000"/>
                        </a:lnSpc>
                        <a:spcBef>
                          <a:spcPts val="0"/>
                        </a:spcBef>
                        <a:spcAft>
                          <a:spcPts val="0"/>
                        </a:spcAft>
                        <a:buClrTx/>
                        <a:buSzTx/>
                        <a:buFontTx/>
                        <a:buNone/>
                        <a:tabLst/>
                        <a:defRPr/>
                      </a:pPr>
                      <a:r>
                        <a:rPr lang="vi-VN" sz="2000" b="1" dirty="0">
                          <a:solidFill>
                            <a:srgbClr val="000000"/>
                          </a:solidFill>
                          <a:effectLst/>
                          <a:latin typeface="Times New Roman" panose="02020603050405020304" pitchFamily="18" charset="0"/>
                          <a:cs typeface="Times New Roman" panose="02020603050405020304" pitchFamily="18" charset="0"/>
                        </a:rPr>
                        <a:t>- Thương nghiệp: </a:t>
                      </a:r>
                      <a:r>
                        <a:rPr lang="vi-VN" sz="2000" dirty="0">
                          <a:solidFill>
                            <a:srgbClr val="000000"/>
                          </a:solidFill>
                          <a:effectLst/>
                          <a:latin typeface="Times New Roman" panose="02020603050405020304" pitchFamily="18" charset="0"/>
                          <a:cs typeface="Times New Roman" panose="02020603050405020304" pitchFamily="18" charset="0"/>
                        </a:rPr>
                        <a:t>mở chợ, mở cửa biển buôn bán với nước ngoài</a:t>
                      </a:r>
                      <a:r>
                        <a:rPr lang="vi-VN" sz="2000" dirty="0" smtClean="0">
                          <a:solidFill>
                            <a:srgbClr val="000000"/>
                          </a:solidFill>
                          <a:effectLst/>
                          <a:latin typeface="Times New Roman" panose="02020603050405020304" pitchFamily="18" charset="0"/>
                          <a:cs typeface="Times New Roman" panose="02020603050405020304" pitchFamily="18" charset="0"/>
                        </a:rPr>
                        <a:t>.</a:t>
                      </a:r>
                      <a:r>
                        <a:rPr lang="en-US" sz="2000" dirty="0" smtClean="0">
                          <a:solidFill>
                            <a:schemeClr val="tx1"/>
                          </a:solidFill>
                          <a:effectLst/>
                          <a:latin typeface="Times New Roman" panose="02020603050405020304" pitchFamily="18" charset="0"/>
                          <a:cs typeface="Times New Roman" panose="02020603050405020304" pitchFamily="18" charset="0"/>
                        </a:rPr>
                        <a:t> </a:t>
                      </a:r>
                      <a:r>
                        <a:rPr lang="en-US" sz="2000" dirty="0" err="1" smtClean="0">
                          <a:solidFill>
                            <a:schemeClr val="tx1"/>
                          </a:solidFill>
                          <a:effectLst/>
                          <a:latin typeface="Times New Roman" panose="02020603050405020304" pitchFamily="18" charset="0"/>
                          <a:cs typeface="Times New Roman" panose="02020603050405020304" pitchFamily="18" charset="0"/>
                        </a:rPr>
                        <a:t>Thăng</a:t>
                      </a:r>
                      <a:r>
                        <a:rPr lang="en-US" sz="2000" baseline="0" dirty="0" smtClean="0">
                          <a:solidFill>
                            <a:schemeClr val="tx1"/>
                          </a:solidFill>
                          <a:effectLst/>
                          <a:latin typeface="Times New Roman" panose="02020603050405020304" pitchFamily="18" charset="0"/>
                          <a:cs typeface="Times New Roman" panose="02020603050405020304" pitchFamily="18" charset="0"/>
                        </a:rPr>
                        <a:t> Long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trung</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tâm</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thương</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nghiệp</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từ</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thời</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Lý</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đến</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thời</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Lê</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Sơ</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thành</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đô</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thị</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buôn</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bán</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sầm</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r>
                        <a:rPr lang="en-US" sz="2000" baseline="0" dirty="0" err="1" smtClean="0">
                          <a:solidFill>
                            <a:schemeClr val="tx1"/>
                          </a:solidFill>
                          <a:effectLst/>
                          <a:latin typeface="Times New Roman" panose="02020603050405020304" pitchFamily="18" charset="0"/>
                          <a:cs typeface="Times New Roman" panose="02020603050405020304" pitchFamily="18" charset="0"/>
                        </a:rPr>
                        <a:t>uất</a:t>
                      </a:r>
                      <a:r>
                        <a:rPr lang="en-US" sz="2000" baseline="0" dirty="0" smtClean="0">
                          <a:solidFill>
                            <a:schemeClr val="tx1"/>
                          </a:solidFill>
                          <a:effectLst/>
                          <a:latin typeface="Times New Roman" panose="02020603050405020304" pitchFamily="18" charset="0"/>
                          <a:cs typeface="Times New Roman" panose="02020603050405020304" pitchFamily="18" charset="0"/>
                        </a:rPr>
                        <a:t>. </a:t>
                      </a:r>
                      <a:endParaRPr lang="vi-VN" sz="2000" dirty="0" smtClean="0">
                        <a:solidFill>
                          <a:schemeClr val="tx1"/>
                        </a:solidFill>
                        <a:effectLst/>
                        <a:latin typeface="Times New Roman" panose="02020603050405020304" pitchFamily="18" charset="0"/>
                        <a:cs typeface="Times New Roman" panose="02020603050405020304" pitchFamily="18" charset="0"/>
                      </a:endParaRP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xmlns="" val="1518767507"/>
                  </a:ext>
                </a:extLst>
              </a:tr>
              <a:tr h="1313517">
                <a:tc rowSpan="3">
                  <a:txBody>
                    <a:bodyPr/>
                    <a:lstStyle/>
                    <a:p>
                      <a:pPr fontAlgn="t"/>
                      <a:endParaRPr lang="en-US" sz="2000" dirty="0" smtClean="0">
                        <a:effectLst/>
                        <a:latin typeface="Times New Roman" panose="02020603050405020304" pitchFamily="18" charset="0"/>
                        <a:cs typeface="Times New Roman" panose="02020603050405020304" pitchFamily="18" charset="0"/>
                      </a:endParaRPr>
                    </a:p>
                    <a:p>
                      <a:pPr fontAlgn="t"/>
                      <a:endParaRPr lang="en-US" sz="2000" dirty="0" smtClean="0">
                        <a:effectLst/>
                        <a:latin typeface="Times New Roman" panose="02020603050405020304" pitchFamily="18" charset="0"/>
                        <a:cs typeface="Times New Roman" panose="02020603050405020304" pitchFamily="18" charset="0"/>
                      </a:endParaRPr>
                    </a:p>
                    <a:p>
                      <a:pPr fontAlgn="t"/>
                      <a:endParaRPr lang="en-US" sz="2000" dirty="0" smtClean="0">
                        <a:effectLst/>
                        <a:latin typeface="Times New Roman" panose="02020603050405020304" pitchFamily="18" charset="0"/>
                        <a:cs typeface="Times New Roman" panose="02020603050405020304" pitchFamily="18" charset="0"/>
                      </a:endParaRPr>
                    </a:p>
                    <a:p>
                      <a:pPr fontAlgn="t"/>
                      <a:endParaRPr lang="en-US" sz="2000" dirty="0" smtClean="0">
                        <a:effectLst/>
                        <a:latin typeface="Times New Roman" panose="02020603050405020304" pitchFamily="18" charset="0"/>
                        <a:cs typeface="Times New Roman" panose="02020603050405020304" pitchFamily="18" charset="0"/>
                      </a:endParaRPr>
                    </a:p>
                    <a:p>
                      <a:pPr fontAlgn="t"/>
                      <a:r>
                        <a:rPr lang="en-US" sz="2400" b="1" dirty="0" err="1" smtClean="0">
                          <a:effectLst/>
                          <a:latin typeface="Times New Roman" panose="02020603050405020304" pitchFamily="18" charset="0"/>
                          <a:cs typeface="Times New Roman" panose="02020603050405020304" pitchFamily="18" charset="0"/>
                        </a:rPr>
                        <a:t>Khác</a:t>
                      </a:r>
                      <a:endParaRPr lang="en-US" sz="2400" b="1" dirty="0">
                        <a:effectLst/>
                        <a:latin typeface="Times New Roman" panose="02020603050405020304" pitchFamily="18" charset="0"/>
                        <a:cs typeface="Times New Roman" panose="02020603050405020304" pitchFamily="18" charset="0"/>
                      </a:endParaRP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2">
                        <a:lumMod val="90000"/>
                      </a:schemeClr>
                    </a:solidFill>
                  </a:tcPr>
                </a:tc>
                <a:tc>
                  <a:txBody>
                    <a:bodyPr/>
                    <a:lstStyle/>
                    <a:p>
                      <a:pPr fontAlgn="t"/>
                      <a:r>
                        <a:rPr lang="en-US" sz="2000" b="1" dirty="0" err="1">
                          <a:effectLst/>
                          <a:latin typeface="Times New Roman" panose="02020603050405020304" pitchFamily="18" charset="0"/>
                          <a:cs typeface="Times New Roman" panose="02020603050405020304" pitchFamily="18" charset="0"/>
                        </a:rPr>
                        <a:t>Nông</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nghiệp</a:t>
                      </a:r>
                      <a:endParaRPr lang="en-US" sz="2000" b="1" dirty="0">
                        <a:effectLst/>
                        <a:latin typeface="Times New Roman" panose="02020603050405020304" pitchFamily="18" charset="0"/>
                        <a:cs typeface="Times New Roman" panose="02020603050405020304" pitchFamily="18" charset="0"/>
                      </a:endParaRP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2">
                        <a:lumMod val="90000"/>
                      </a:schemeClr>
                    </a:solidFill>
                  </a:tcPr>
                </a:tc>
                <a:tc>
                  <a:txBody>
                    <a:bodyPr/>
                    <a:lstStyle/>
                    <a:p>
                      <a:pPr algn="just" fontAlgn="t"/>
                      <a:r>
                        <a:rPr lang="vi-VN" sz="2000" dirty="0">
                          <a:solidFill>
                            <a:srgbClr val="000000"/>
                          </a:solidFill>
                          <a:effectLst/>
                          <a:latin typeface="Times New Roman" panose="02020603050405020304" pitchFamily="18" charset="0"/>
                          <a:cs typeface="Times New Roman" panose="02020603050405020304" pitchFamily="18" charset="0"/>
                        </a:rPr>
                        <a:t>- Thời Lý tổ chức cày ruộng tịch điền.</a:t>
                      </a:r>
                    </a:p>
                    <a:p>
                      <a:pPr algn="just" fontAlgn="t"/>
                      <a:r>
                        <a:rPr lang="vi-VN" sz="2000" dirty="0">
                          <a:solidFill>
                            <a:srgbClr val="000000"/>
                          </a:solidFill>
                          <a:effectLst/>
                          <a:latin typeface="Times New Roman" panose="02020603050405020304" pitchFamily="18" charset="0"/>
                          <a:cs typeface="Times New Roman" panose="02020603050405020304" pitchFamily="18" charset="0"/>
                        </a:rPr>
                        <a:t>- Thời Trần vua cho vương hầu, công chúa, phò mã lập điền trang.</a:t>
                      </a: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1">
                        <a:lumMod val="20000"/>
                        <a:lumOff val="80000"/>
                      </a:schemeClr>
                    </a:solidFill>
                  </a:tcPr>
                </a:tc>
                <a:tc>
                  <a:txBody>
                    <a:bodyPr/>
                    <a:lstStyle/>
                    <a:p>
                      <a:pPr algn="just" fontAlgn="t"/>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Đặt</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một</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số</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chức</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quan</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chuyên</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về</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nông</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nghiệp</a:t>
                      </a:r>
                      <a:r>
                        <a:rPr lang="en-US" sz="2000" dirty="0">
                          <a:solidFill>
                            <a:srgbClr val="000000"/>
                          </a:solidFill>
                          <a:effectLst/>
                          <a:latin typeface="Times New Roman" panose="02020603050405020304" pitchFamily="18" charset="0"/>
                          <a:cs typeface="Times New Roman" panose="02020603050405020304" pitchFamily="18" charset="0"/>
                        </a:rPr>
                        <a:t>.</a:t>
                      </a:r>
                    </a:p>
                    <a:p>
                      <a:pPr algn="just" fontAlgn="t"/>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Có</a:t>
                      </a:r>
                      <a:r>
                        <a:rPr lang="en-US" sz="2000" dirty="0">
                          <a:solidFill>
                            <a:srgbClr val="000000"/>
                          </a:solidFill>
                          <a:effectLst/>
                          <a:latin typeface="Times New Roman" panose="02020603050405020304" pitchFamily="18" charset="0"/>
                          <a:cs typeface="Times New Roman" panose="02020603050405020304" pitchFamily="18" charset="0"/>
                        </a:rPr>
                        <a:t> 25 </a:t>
                      </a:r>
                      <a:r>
                        <a:rPr lang="en-US" sz="2000" dirty="0" err="1">
                          <a:solidFill>
                            <a:srgbClr val="000000"/>
                          </a:solidFill>
                          <a:effectLst/>
                          <a:latin typeface="Times New Roman" panose="02020603050405020304" pitchFamily="18" charset="0"/>
                          <a:cs typeface="Times New Roman" panose="02020603050405020304" pitchFamily="18" charset="0"/>
                        </a:rPr>
                        <a:t>vạn</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lính</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về</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quê</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cày</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ruộng</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sau</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chiến</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tranh</a:t>
                      </a:r>
                      <a:r>
                        <a:rPr lang="en-US" sz="2000" dirty="0">
                          <a:solidFill>
                            <a:srgbClr val="000000"/>
                          </a:solidFill>
                          <a:effectLst/>
                          <a:latin typeface="Times New Roman" panose="02020603050405020304" pitchFamily="18" charset="0"/>
                          <a:cs typeface="Times New Roman" panose="02020603050405020304" pitchFamily="18" charset="0"/>
                        </a:rPr>
                        <a:t>.</a:t>
                      </a:r>
                    </a:p>
                    <a:p>
                      <a:pPr algn="just" fontAlgn="t"/>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Thực</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hiện</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phép</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quân</a:t>
                      </a:r>
                      <a:r>
                        <a:rPr lang="en-US" sz="2000" dirty="0">
                          <a:solidFill>
                            <a:srgbClr val="000000"/>
                          </a:solidFill>
                          <a:effectLst/>
                          <a:latin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cs typeface="Times New Roman" panose="02020603050405020304" pitchFamily="18" charset="0"/>
                        </a:rPr>
                        <a:t>điền</a:t>
                      </a:r>
                      <a:r>
                        <a:rPr lang="en-US" sz="2000" dirty="0">
                          <a:solidFill>
                            <a:srgbClr val="000000"/>
                          </a:solidFill>
                          <a:effectLst/>
                          <a:latin typeface="Times New Roman" panose="02020603050405020304" pitchFamily="18" charset="0"/>
                          <a:cs typeface="Times New Roman" panose="02020603050405020304" pitchFamily="18" charset="0"/>
                        </a:rPr>
                        <a:t>.</a:t>
                      </a: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C000"/>
                    </a:solidFill>
                  </a:tcPr>
                </a:tc>
                <a:extLst>
                  <a:ext uri="{0D108BD9-81ED-4DB2-BD59-A6C34878D82A}">
                    <a16:rowId xmlns:a16="http://schemas.microsoft.com/office/drawing/2014/main" xmlns="" val="2509191452"/>
                  </a:ext>
                </a:extLst>
              </a:tr>
              <a:tr h="929991">
                <a:tc vMerge="1">
                  <a:txBody>
                    <a:bodyPr/>
                    <a:lstStyle/>
                    <a:p>
                      <a:endParaRPr lang="en-US"/>
                    </a:p>
                  </a:txBody>
                  <a:tcPr/>
                </a:tc>
                <a:tc>
                  <a:txBody>
                    <a:bodyPr/>
                    <a:lstStyle/>
                    <a:p>
                      <a:pPr fontAlgn="t"/>
                      <a:r>
                        <a:rPr lang="en-US" sz="2000" b="1" dirty="0" err="1">
                          <a:effectLst/>
                          <a:latin typeface="Times New Roman" panose="02020603050405020304" pitchFamily="18" charset="0"/>
                          <a:cs typeface="Times New Roman" panose="02020603050405020304" pitchFamily="18" charset="0"/>
                        </a:rPr>
                        <a:t>Thủ</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công</a:t>
                      </a:r>
                      <a:r>
                        <a:rPr lang="en-US" sz="2000" b="1" dirty="0">
                          <a:effectLst/>
                          <a:latin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cs typeface="Times New Roman" panose="02020603050405020304" pitchFamily="18" charset="0"/>
                        </a:rPr>
                        <a:t>nghiệp</a:t>
                      </a:r>
                      <a:endParaRPr lang="en-US" sz="2000" b="1" dirty="0">
                        <a:effectLst/>
                        <a:latin typeface="Times New Roman" panose="02020603050405020304" pitchFamily="18" charset="0"/>
                        <a:cs typeface="Times New Roman" panose="02020603050405020304" pitchFamily="18" charset="0"/>
                      </a:endParaRP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2">
                        <a:lumMod val="90000"/>
                      </a:schemeClr>
                    </a:solidFill>
                  </a:tcPr>
                </a:tc>
                <a:tc>
                  <a:txBody>
                    <a:bodyPr/>
                    <a:lstStyle/>
                    <a:p>
                      <a:pPr fontAlgn="t"/>
                      <a:endParaRPr lang="en-US" sz="2000" dirty="0" smtClean="0">
                        <a:effectLst/>
                        <a:latin typeface="Times New Roman" panose="02020603050405020304" pitchFamily="18" charset="0"/>
                        <a:cs typeface="Times New Roman" panose="02020603050405020304" pitchFamily="18" charset="0"/>
                      </a:endParaRPr>
                    </a:p>
                    <a:p>
                      <a:pPr fontAlgn="t"/>
                      <a:r>
                        <a:rPr lang="en-US" sz="2000" dirty="0" err="1" smtClean="0">
                          <a:effectLst/>
                          <a:latin typeface="Times New Roman" panose="02020603050405020304" pitchFamily="18" charset="0"/>
                          <a:cs typeface="Times New Roman" panose="02020603050405020304" pitchFamily="18" charset="0"/>
                        </a:rPr>
                        <a:t>Thời</a:t>
                      </a:r>
                      <a:r>
                        <a:rPr lang="en-US" sz="2000" dirty="0" smtClean="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Lý</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vua</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dạy</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cung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nữ</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dệt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vải</a:t>
                      </a:r>
                      <a:r>
                        <a:rPr lang="en-US" sz="2000" dirty="0">
                          <a:effectLst/>
                          <a:latin typeface="Times New Roman" panose="02020603050405020304" pitchFamily="18" charset="0"/>
                          <a:cs typeface="Times New Roman" panose="02020603050405020304" pitchFamily="18" charset="0"/>
                        </a:rPr>
                        <a:t>.</a:t>
                      </a: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1">
                        <a:lumMod val="20000"/>
                        <a:lumOff val="80000"/>
                      </a:schemeClr>
                    </a:solidFill>
                  </a:tcPr>
                </a:tc>
                <a:tc>
                  <a:txBody>
                    <a:bodyPr/>
                    <a:lstStyle/>
                    <a:p>
                      <a:pPr algn="just" fontAlgn="t"/>
                      <a:endParaRPr lang="en-US" sz="2000" dirty="0" smtClean="0">
                        <a:solidFill>
                          <a:srgbClr val="000000"/>
                        </a:solidFill>
                        <a:effectLst/>
                        <a:latin typeface="Times New Roman" panose="02020603050405020304" pitchFamily="18" charset="0"/>
                        <a:cs typeface="Times New Roman" panose="02020603050405020304" pitchFamily="18" charset="0"/>
                      </a:endParaRPr>
                    </a:p>
                    <a:p>
                      <a:pPr algn="just" fontAlgn="t"/>
                      <a:r>
                        <a:rPr lang="vi-VN" sz="2000" dirty="0" smtClean="0">
                          <a:solidFill>
                            <a:srgbClr val="000000"/>
                          </a:solidFill>
                          <a:effectLst/>
                          <a:latin typeface="Times New Roman" panose="02020603050405020304" pitchFamily="18" charset="0"/>
                          <a:cs typeface="Times New Roman" panose="02020603050405020304" pitchFamily="18" charset="0"/>
                        </a:rPr>
                        <a:t>- </a:t>
                      </a:r>
                      <a:r>
                        <a:rPr lang="vi-VN" sz="2000" dirty="0">
                          <a:solidFill>
                            <a:srgbClr val="000000"/>
                          </a:solidFill>
                          <a:effectLst/>
                          <a:latin typeface="Times New Roman" panose="02020603050405020304" pitchFamily="18" charset="0"/>
                          <a:cs typeface="Times New Roman" panose="02020603050405020304" pitchFamily="18" charset="0"/>
                        </a:rPr>
                        <a:t>Có các làng nghề thủ công, phường thủ công.</a:t>
                      </a:r>
                    </a:p>
                    <a:p>
                      <a:pPr algn="just" fontAlgn="t"/>
                      <a:r>
                        <a:rPr lang="vi-VN" sz="2000" dirty="0">
                          <a:solidFill>
                            <a:srgbClr val="000000"/>
                          </a:solidFill>
                          <a:effectLst/>
                          <a:latin typeface="Times New Roman" panose="02020603050405020304" pitchFamily="18" charset="0"/>
                          <a:cs typeface="Times New Roman" panose="02020603050405020304" pitchFamily="18" charset="0"/>
                        </a:rPr>
                        <a:t>- Các xưởng do nhà nước quản lí, gọi là cục bách tác.</a:t>
                      </a: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C000"/>
                    </a:solidFill>
                  </a:tcPr>
                </a:tc>
                <a:extLst>
                  <a:ext uri="{0D108BD9-81ED-4DB2-BD59-A6C34878D82A}">
                    <a16:rowId xmlns:a16="http://schemas.microsoft.com/office/drawing/2014/main" xmlns="" val="1503421491"/>
                  </a:ext>
                </a:extLst>
              </a:tr>
              <a:tr h="1257535">
                <a:tc vMerge="1">
                  <a:txBody>
                    <a:bodyPr/>
                    <a:lstStyle/>
                    <a:p>
                      <a:endParaRPr lang="en-US"/>
                    </a:p>
                  </a:txBody>
                  <a:tcPr/>
                </a:tc>
                <a:tc>
                  <a:txBody>
                    <a:bodyPr/>
                    <a:lstStyle/>
                    <a:p>
                      <a:pPr fontAlgn="t"/>
                      <a:endParaRPr lang="en-US" sz="2000" b="1" dirty="0" smtClean="0">
                        <a:effectLst/>
                        <a:latin typeface="Times New Roman" panose="02020603050405020304" pitchFamily="18" charset="0"/>
                        <a:cs typeface="Times New Roman" panose="02020603050405020304" pitchFamily="18" charset="0"/>
                      </a:endParaRPr>
                    </a:p>
                    <a:p>
                      <a:pPr fontAlgn="t"/>
                      <a:r>
                        <a:rPr lang="vi-VN" sz="2000" b="1" dirty="0" smtClean="0">
                          <a:effectLst/>
                          <a:latin typeface="Times New Roman" panose="02020603050405020304" pitchFamily="18" charset="0"/>
                          <a:cs typeface="Times New Roman" panose="02020603050405020304" pitchFamily="18" charset="0"/>
                        </a:rPr>
                        <a:t>Thương </a:t>
                      </a:r>
                      <a:r>
                        <a:rPr lang="vi-VN" sz="2000" b="1" dirty="0">
                          <a:effectLst/>
                          <a:latin typeface="Times New Roman" panose="02020603050405020304" pitchFamily="18" charset="0"/>
                          <a:cs typeface="Times New Roman" panose="02020603050405020304" pitchFamily="18" charset="0"/>
                        </a:rPr>
                        <a:t>nghiệp</a:t>
                      </a: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bg2">
                        <a:lumMod val="90000"/>
                      </a:schemeClr>
                    </a:solidFill>
                  </a:tcPr>
                </a:tc>
                <a:tc>
                  <a:txBody>
                    <a:bodyPr/>
                    <a:lstStyle/>
                    <a:p>
                      <a:pPr fontAlgn="t"/>
                      <a:r>
                        <a:rPr lang="en-US" sz="2000" dirty="0" smtClean="0">
                          <a:solidFill>
                            <a:schemeClr val="tx1"/>
                          </a:solidFill>
                          <a:effectLst/>
                          <a:latin typeface="Times New Roman" panose="02020603050405020304" pitchFamily="18" charset="0"/>
                          <a:cs typeface="Times New Roman" panose="02020603050405020304" pitchFamily="18" charset="0"/>
                        </a:rPr>
                        <a:t> </a:t>
                      </a:r>
                      <a:endParaRPr lang="en-US" sz="2000" dirty="0">
                        <a:solidFill>
                          <a:schemeClr val="tx1"/>
                        </a:solidFill>
                        <a:effectLst/>
                        <a:latin typeface="Times New Roman" panose="02020603050405020304" pitchFamily="18" charset="0"/>
                        <a:cs typeface="Times New Roman" panose="02020603050405020304" pitchFamily="18" charset="0"/>
                      </a:endParaRP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accent1">
                        <a:lumMod val="20000"/>
                        <a:lumOff val="80000"/>
                      </a:schemeClr>
                    </a:solidFill>
                  </a:tcPr>
                </a:tc>
                <a:tc>
                  <a:txBody>
                    <a:bodyPr/>
                    <a:lstStyle/>
                    <a:p>
                      <a:pPr algn="just" fontAlgn="t"/>
                      <a:endParaRPr lang="en-US" sz="2000" dirty="0" smtClean="0">
                        <a:solidFill>
                          <a:schemeClr val="tx1"/>
                        </a:solidFill>
                        <a:effectLst/>
                        <a:latin typeface="Times New Roman" panose="02020603050405020304" pitchFamily="18" charset="0"/>
                        <a:cs typeface="Times New Roman" panose="02020603050405020304" pitchFamily="18" charset="0"/>
                      </a:endParaRPr>
                    </a:p>
                    <a:p>
                      <a:pPr algn="just" fontAlgn="t"/>
                      <a:r>
                        <a:rPr lang="vi-VN" sz="2000" dirty="0" smtClean="0">
                          <a:solidFill>
                            <a:schemeClr val="tx1"/>
                          </a:solidFill>
                          <a:effectLst/>
                          <a:latin typeface="Times New Roman" panose="02020603050405020304" pitchFamily="18" charset="0"/>
                          <a:cs typeface="Times New Roman" panose="02020603050405020304" pitchFamily="18" charset="0"/>
                        </a:rPr>
                        <a:t>Khuyến </a:t>
                      </a:r>
                      <a:r>
                        <a:rPr lang="vi-VN" sz="2000" dirty="0">
                          <a:solidFill>
                            <a:schemeClr val="tx1"/>
                          </a:solidFill>
                          <a:effectLst/>
                          <a:latin typeface="Times New Roman" panose="02020603050405020304" pitchFamily="18" charset="0"/>
                          <a:cs typeface="Times New Roman" panose="02020603050405020304" pitchFamily="18" charset="0"/>
                        </a:rPr>
                        <a:t>khích lập chợ mới và họp chợ</a:t>
                      </a:r>
                      <a:r>
                        <a:rPr lang="vi-VN" sz="2000" dirty="0" smtClean="0">
                          <a:solidFill>
                            <a:schemeClr val="tx1"/>
                          </a:solidFill>
                          <a:effectLst/>
                          <a:latin typeface="Times New Roman" panose="02020603050405020304" pitchFamily="18" charset="0"/>
                          <a:cs typeface="Times New Roman" panose="02020603050405020304" pitchFamily="18" charset="0"/>
                        </a:rPr>
                        <a:t>.</a:t>
                      </a:r>
                      <a:endParaRPr lang="en-US" sz="2000" dirty="0" smtClean="0">
                        <a:solidFill>
                          <a:schemeClr val="tx1"/>
                        </a:solidFill>
                        <a:effectLst/>
                        <a:latin typeface="Times New Roman" panose="02020603050405020304" pitchFamily="18" charset="0"/>
                        <a:cs typeface="Times New Roman" panose="02020603050405020304" pitchFamily="18" charset="0"/>
                      </a:endParaRPr>
                    </a:p>
                    <a:p>
                      <a:pPr algn="just" fontAlgn="t"/>
                      <a:r>
                        <a:rPr lang="vi-VN" sz="2000" dirty="0" smtClean="0">
                          <a:solidFill>
                            <a:schemeClr val="tx1"/>
                          </a:solidFill>
                          <a:effectLst/>
                          <a:latin typeface="Times New Roman" panose="02020603050405020304" pitchFamily="18" charset="0"/>
                          <a:cs typeface="Times New Roman" panose="02020603050405020304" pitchFamily="18" charset="0"/>
                        </a:rPr>
                        <a:t>→ </a:t>
                      </a:r>
                      <a:r>
                        <a:rPr lang="vi-VN" sz="2000" dirty="0">
                          <a:solidFill>
                            <a:schemeClr val="tx1"/>
                          </a:solidFill>
                          <a:effectLst/>
                          <a:latin typeface="Times New Roman" panose="02020603050405020304" pitchFamily="18" charset="0"/>
                          <a:cs typeface="Times New Roman" panose="02020603050405020304" pitchFamily="18" charset="0"/>
                        </a:rPr>
                        <a:t>Thời Lê sơ, kinh tế phát triển mạnh mẽ.</a:t>
                      </a:r>
                    </a:p>
                  </a:txBody>
                  <a:tcPr marL="20669" marR="20669" marT="20669" marB="20669">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C000"/>
                    </a:solidFill>
                  </a:tcPr>
                </a:tc>
                <a:extLst>
                  <a:ext uri="{0D108BD9-81ED-4DB2-BD59-A6C34878D82A}">
                    <a16:rowId xmlns:a16="http://schemas.microsoft.com/office/drawing/2014/main" xmlns="" val="3795142368"/>
                  </a:ext>
                </a:extLst>
              </a:tr>
            </a:tbl>
          </a:graphicData>
        </a:graphic>
      </p:graphicFrame>
      <p:sp>
        <p:nvSpPr>
          <p:cNvPr id="6" name="Subtitle 2"/>
          <p:cNvSpPr txBox="1">
            <a:spLocks/>
          </p:cNvSpPr>
          <p:nvPr/>
        </p:nvSpPr>
        <p:spPr>
          <a:xfrm>
            <a:off x="-255464" y="0"/>
            <a:ext cx="3877491" cy="502921"/>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en-US" sz="2400" b="1" u="sng" dirty="0" smtClean="0">
                <a:solidFill>
                  <a:schemeClr val="tx1"/>
                </a:solidFill>
                <a:latin typeface="Times New Roman" panose="02020603050405020304" pitchFamily="18" charset="0"/>
                <a:cs typeface="Times New Roman" panose="02020603050405020304" pitchFamily="18" charset="0"/>
              </a:rPr>
              <a:t>3.VỀ MẶT KINH TẾ</a:t>
            </a:r>
            <a:endParaRPr lang="en-US" sz="2400" b="1" u="sng" dirty="0">
              <a:solidFill>
                <a:schemeClr val="tx1"/>
              </a:solidFill>
              <a:latin typeface="Times New Roman" panose="02020603050405020304" pitchFamily="18" charset="0"/>
              <a:cs typeface="Times New Roman" panose="02020603050405020304" pitchFamily="18" charset="0"/>
            </a:endParaRPr>
          </a:p>
        </p:txBody>
      </p:sp>
      <p:sp>
        <p:nvSpPr>
          <p:cNvPr id="7" name="AutoShape 6"/>
          <p:cNvSpPr>
            <a:spLocks noChangeArrowheads="1"/>
          </p:cNvSpPr>
          <p:nvPr/>
        </p:nvSpPr>
        <p:spPr bwMode="auto">
          <a:xfrm>
            <a:off x="6185647" y="-145017"/>
            <a:ext cx="6127377" cy="1045970"/>
          </a:xfrm>
          <a:prstGeom prst="cloudCallout">
            <a:avLst>
              <a:gd name="adj1" fmla="val 7306"/>
              <a:gd name="adj2" fmla="val -77588"/>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smtClean="0">
                <a:solidFill>
                  <a:schemeClr val="bg1"/>
                </a:solidFill>
                <a:latin typeface="Times New Roman" panose="02020603050405020304" pitchFamily="18" charset="0"/>
              </a:rPr>
              <a:t>So </a:t>
            </a:r>
            <a:r>
              <a:rPr lang="en-US" altLang="en-US" sz="2800" dirty="0" err="1" smtClean="0">
                <a:solidFill>
                  <a:schemeClr val="bg1"/>
                </a:solidFill>
                <a:latin typeface="Times New Roman" panose="02020603050405020304" pitchFamily="18" charset="0"/>
              </a:rPr>
              <a:t>sánh</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kinh</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tế</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thời</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Lê</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Sơ</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với</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thời</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Lý</a:t>
            </a:r>
            <a:r>
              <a:rPr lang="en-US" altLang="en-US" sz="2800" dirty="0" smtClean="0">
                <a:solidFill>
                  <a:schemeClr val="bg1"/>
                </a:solidFill>
                <a:latin typeface="Times New Roman" panose="02020603050405020304" pitchFamily="18" charset="0"/>
              </a:rPr>
              <a:t> </a:t>
            </a:r>
            <a:r>
              <a:rPr lang="en-US" altLang="en-US" sz="2800" dirty="0" err="1" smtClean="0">
                <a:solidFill>
                  <a:schemeClr val="bg1"/>
                </a:solidFill>
                <a:latin typeface="Times New Roman" panose="02020603050405020304" pitchFamily="18" charset="0"/>
              </a:rPr>
              <a:t>Trần</a:t>
            </a:r>
            <a:r>
              <a:rPr lang="en-US" altLang="en-US" sz="2800" dirty="0" smtClean="0">
                <a:solidFill>
                  <a:schemeClr val="bg1"/>
                </a:solidFill>
                <a:latin typeface="Times New Roman" panose="02020603050405020304" pitchFamily="18" charset="0"/>
              </a:rPr>
              <a:t>?</a:t>
            </a:r>
            <a:endParaRPr lang="en-US" altLang="en-US" sz="2800" dirty="0">
              <a:solidFill>
                <a:schemeClr val="bg1"/>
              </a:solidFill>
              <a:latin typeface="Times New Roman" panose="02020603050405020304" pitchFamily="18" charset="0"/>
            </a:endParaRPr>
          </a:p>
        </p:txBody>
      </p:sp>
    </p:spTree>
    <p:extLst>
      <p:ext uri="{BB962C8B-B14F-4D97-AF65-F5344CB8AC3E}">
        <p14:creationId xmlns:p14="http://schemas.microsoft.com/office/powerpoint/2010/main" val="1086430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69939" y="1186444"/>
            <a:ext cx="3969187" cy="5324535"/>
          </a:xfrm>
          <a:prstGeom prst="rect">
            <a:avLst/>
          </a:prstGeom>
          <a:solidFill>
            <a:schemeClr val="accent6">
              <a:lumMod val="20000"/>
              <a:lumOff val="80000"/>
            </a:schemeClr>
          </a:solidFill>
        </p:spPr>
        <p:txBody>
          <a:bodyPr wrap="square">
            <a:spAutoFit/>
          </a:bodyPr>
          <a:lstStyle/>
          <a:p>
            <a:pPr algn="just"/>
            <a:r>
              <a:rPr lang="vi-VN" b="0" i="0" dirty="0" smtClean="0">
                <a:solidFill>
                  <a:srgbClr val="000000"/>
                </a:solidFill>
                <a:effectLst/>
                <a:latin typeface="Open Sans"/>
              </a:rPr>
              <a:t>- </a:t>
            </a:r>
            <a:r>
              <a:rPr lang="vi-VN" sz="2000" b="0" i="0" dirty="0" smtClean="0">
                <a:solidFill>
                  <a:srgbClr val="000000"/>
                </a:solidFill>
                <a:effectLst/>
                <a:latin typeface="Times New Roman" panose="02020603050405020304" pitchFamily="18" charset="0"/>
                <a:cs typeface="Times New Roman" panose="02020603050405020304" pitchFamily="18" charset="0"/>
              </a:rPr>
              <a:t>Xã hội thời Lý – Trần và thời Lê sơ có những giai cấp, tầng lớp:</a:t>
            </a:r>
          </a:p>
          <a:p>
            <a:pPr algn="just"/>
            <a:r>
              <a:rPr lang="vi-VN" sz="2000" b="0" i="0" dirty="0" smtClean="0">
                <a:solidFill>
                  <a:srgbClr val="000000"/>
                </a:solidFill>
                <a:effectLst/>
                <a:latin typeface="Times New Roman" panose="02020603050405020304" pitchFamily="18" charset="0"/>
                <a:cs typeface="Times New Roman" panose="02020603050405020304" pitchFamily="18" charset="0"/>
              </a:rPr>
              <a:t>    + Vua – vương hầu, quý tộc, quan lại, địa chủ.</a:t>
            </a:r>
          </a:p>
          <a:p>
            <a:pPr algn="just"/>
            <a:r>
              <a:rPr lang="vi-VN" sz="2000" b="0" i="0" dirty="0" smtClean="0">
                <a:solidFill>
                  <a:srgbClr val="000000"/>
                </a:solidFill>
                <a:effectLst/>
                <a:latin typeface="Times New Roman" panose="02020603050405020304" pitchFamily="18" charset="0"/>
                <a:cs typeface="Times New Roman" panose="02020603050405020304" pitchFamily="18" charset="0"/>
              </a:rPr>
              <a:t>    + Nông dân – thương nhân, thợ thủ công – nô tì.</a:t>
            </a:r>
          </a:p>
          <a:p>
            <a:pPr algn="just"/>
            <a:r>
              <a:rPr lang="vi-VN" sz="2000" b="0" i="0" dirty="0" smtClean="0">
                <a:solidFill>
                  <a:srgbClr val="000000"/>
                </a:solidFill>
                <a:effectLst/>
                <a:latin typeface="Times New Roman" panose="02020603050405020304" pitchFamily="18" charset="0"/>
                <a:cs typeface="Times New Roman" panose="02020603050405020304" pitchFamily="18" charset="0"/>
              </a:rPr>
              <a:t>    + Thời Lý – Trần: tầng lớp quý tộc, vương hầu rất đông đảo, nắm mọi quyền hành, tầng lớp nông nô, nô tì chiếm số đông.</a:t>
            </a:r>
          </a:p>
          <a:p>
            <a:pPr algn="just"/>
            <a:r>
              <a:rPr lang="vi-VN" sz="2000" b="0" i="0" dirty="0" smtClean="0">
                <a:solidFill>
                  <a:srgbClr val="000000"/>
                </a:solidFill>
                <a:effectLst/>
                <a:latin typeface="Times New Roman" panose="02020603050405020304" pitchFamily="18" charset="0"/>
                <a:cs typeface="Times New Roman" panose="02020603050405020304" pitchFamily="18" charset="0"/>
              </a:rPr>
              <a:t>- Khác nhau:</a:t>
            </a:r>
          </a:p>
          <a:p>
            <a:pPr algn="just"/>
            <a:r>
              <a:rPr lang="vi-VN" sz="2000" b="0" i="0" dirty="0" smtClean="0">
                <a:solidFill>
                  <a:srgbClr val="000000"/>
                </a:solidFill>
                <a:effectLst/>
                <a:latin typeface="Times New Roman" panose="02020603050405020304" pitchFamily="18" charset="0"/>
                <a:cs typeface="Times New Roman" panose="02020603050405020304" pitchFamily="18" charset="0"/>
              </a:rPr>
              <a:t>    Thời Lê sơ số lượng nô tì giảm dần và được giải phóng cuối thời Lê sơ, tầng lớp địa chủ rất phát triển do pháp luật nhà Lê hạn chế nghiêm ngặt việc bán mình làm nô hoặc bức dân tự do là nô tì.</a:t>
            </a:r>
            <a:endParaRPr lang="vi-VN" sz="2000" b="0" i="0" dirty="0">
              <a:solidFill>
                <a:srgbClr val="000000"/>
              </a:solidFill>
              <a:effectLst/>
              <a:latin typeface="Times New Roman" panose="02020603050405020304" pitchFamily="18" charset="0"/>
              <a:cs typeface="Times New Roman" panose="02020603050405020304" pitchFamily="18" charset="0"/>
            </a:endParaRPr>
          </a:p>
        </p:txBody>
      </p:sp>
      <p:sp>
        <p:nvSpPr>
          <p:cNvPr id="5" name="Subtitle 2"/>
          <p:cNvSpPr txBox="1">
            <a:spLocks/>
          </p:cNvSpPr>
          <p:nvPr/>
        </p:nvSpPr>
        <p:spPr>
          <a:xfrm>
            <a:off x="53818" y="86579"/>
            <a:ext cx="3877491" cy="502921"/>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en-US" sz="2400" b="1" u="sng" dirty="0">
                <a:solidFill>
                  <a:schemeClr val="tx1"/>
                </a:solidFill>
                <a:latin typeface="Times New Roman" panose="02020603050405020304" pitchFamily="18" charset="0"/>
                <a:cs typeface="Times New Roman" panose="02020603050405020304" pitchFamily="18" charset="0"/>
              </a:rPr>
              <a:t>4</a:t>
            </a:r>
            <a:r>
              <a:rPr lang="en-US" sz="2400" b="1" u="sng" dirty="0" smtClean="0">
                <a:solidFill>
                  <a:schemeClr val="tx1"/>
                </a:solidFill>
                <a:latin typeface="Times New Roman" panose="02020603050405020304" pitchFamily="18" charset="0"/>
                <a:cs typeface="Times New Roman" panose="02020603050405020304" pitchFamily="18" charset="0"/>
              </a:rPr>
              <a:t>.VỀ MẶT XÃ HỘI</a:t>
            </a:r>
            <a:endParaRPr lang="en-US" sz="2400" b="1" u="sng" dirty="0">
              <a:solidFill>
                <a:schemeClr val="tx1"/>
              </a:solidFill>
              <a:latin typeface="Times New Roman" panose="02020603050405020304" pitchFamily="18" charset="0"/>
              <a:cs typeface="Times New Roman" panose="02020603050405020304" pitchFamily="18" charset="0"/>
            </a:endParaRPr>
          </a:p>
        </p:txBody>
      </p:sp>
      <p:sp>
        <p:nvSpPr>
          <p:cNvPr id="6" name="AutoShape 6"/>
          <p:cNvSpPr>
            <a:spLocks noChangeArrowheads="1"/>
          </p:cNvSpPr>
          <p:nvPr/>
        </p:nvSpPr>
        <p:spPr bwMode="auto">
          <a:xfrm>
            <a:off x="5392270" y="-7445"/>
            <a:ext cx="6799730" cy="1193889"/>
          </a:xfrm>
          <a:prstGeom prst="cloudCallout">
            <a:avLst>
              <a:gd name="adj1" fmla="val 7306"/>
              <a:gd name="adj2" fmla="val -77588"/>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dirty="0" err="1" smtClean="0">
                <a:solidFill>
                  <a:schemeClr val="bg1"/>
                </a:solidFill>
                <a:latin typeface="Times New Roman" panose="02020603050405020304" pitchFamily="18" charset="0"/>
              </a:rPr>
              <a:t>Vẽ</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sơ</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đồ</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các</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giai</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cấp</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tầng</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lớp</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thời</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Lê</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Sơ</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với</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thời</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Lý</a:t>
            </a:r>
            <a:r>
              <a:rPr lang="en-US" altLang="en-US" sz="2400" dirty="0" smtClean="0">
                <a:solidFill>
                  <a:schemeClr val="bg1"/>
                </a:solidFill>
                <a:latin typeface="Times New Roman" panose="02020603050405020304" pitchFamily="18" charset="0"/>
              </a:rPr>
              <a:t> </a:t>
            </a:r>
            <a:r>
              <a:rPr lang="en-US" altLang="en-US" sz="2400" dirty="0" err="1" smtClean="0">
                <a:solidFill>
                  <a:schemeClr val="bg1"/>
                </a:solidFill>
                <a:latin typeface="Times New Roman" panose="02020603050405020304" pitchFamily="18" charset="0"/>
              </a:rPr>
              <a:t>Trần</a:t>
            </a:r>
            <a:r>
              <a:rPr lang="en-US" altLang="en-US" sz="2400" dirty="0" smtClean="0">
                <a:solidFill>
                  <a:schemeClr val="bg1"/>
                </a:solidFill>
                <a:latin typeface="Times New Roman" panose="02020603050405020304" pitchFamily="18" charset="0"/>
              </a:rPr>
              <a:t>?</a:t>
            </a:r>
            <a:endParaRPr lang="en-US" altLang="en-US" sz="2400" dirty="0">
              <a:solidFill>
                <a:schemeClr val="bg1"/>
              </a:solidFill>
              <a:latin typeface="Times New Roman" panose="02020603050405020304" pitchFamily="18" charset="0"/>
            </a:endParaRPr>
          </a:p>
        </p:txBody>
      </p:sp>
      <p:sp>
        <p:nvSpPr>
          <p:cNvPr id="7" name="Line 10"/>
          <p:cNvSpPr>
            <a:spLocks noChangeShapeType="1"/>
          </p:cNvSpPr>
          <p:nvPr/>
        </p:nvSpPr>
        <p:spPr bwMode="auto">
          <a:xfrm>
            <a:off x="8033306" y="1159932"/>
            <a:ext cx="39420" cy="555053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Text Box 9"/>
          <p:cNvSpPr txBox="1">
            <a:spLocks noChangeArrowheads="1"/>
          </p:cNvSpPr>
          <p:nvPr/>
        </p:nvSpPr>
        <p:spPr bwMode="auto">
          <a:xfrm>
            <a:off x="1144892" y="1315638"/>
            <a:ext cx="5016137" cy="461665"/>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400" b="1" dirty="0" smtClean="0">
                <a:solidFill>
                  <a:schemeClr val="bg1"/>
                </a:solidFill>
                <a:latin typeface="Times New Roman" panose="02020603050405020304" pitchFamily="18" charset="0"/>
                <a:cs typeface="Times New Roman" panose="02020603050405020304" pitchFamily="18" charset="0"/>
              </a:rPr>
              <a:t>XÃ HỘI THỜI LÝ TRẦN-LÊ SƠ </a:t>
            </a:r>
            <a:endParaRPr lang="en-US" altLang="en-US" sz="2400" b="1" dirty="0">
              <a:solidFill>
                <a:schemeClr val="bg1"/>
              </a:solidFill>
              <a:latin typeface="Times New Roman" panose="02020603050405020304" pitchFamily="18" charset="0"/>
              <a:cs typeface="Times New Roman" panose="02020603050405020304" pitchFamily="18" charset="0"/>
            </a:endParaRPr>
          </a:p>
        </p:txBody>
      </p:sp>
      <p:sp>
        <p:nvSpPr>
          <p:cNvPr id="10" name="Text Box 9"/>
          <p:cNvSpPr txBox="1">
            <a:spLocks noChangeArrowheads="1"/>
          </p:cNvSpPr>
          <p:nvPr/>
        </p:nvSpPr>
        <p:spPr bwMode="auto">
          <a:xfrm>
            <a:off x="3205699" y="1992677"/>
            <a:ext cx="3981284" cy="400110"/>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dirty="0" smtClean="0">
                <a:solidFill>
                  <a:schemeClr val="bg1"/>
                </a:solidFill>
                <a:latin typeface="Times New Roman" panose="02020603050405020304" pitchFamily="18" charset="0"/>
                <a:cs typeface="Times New Roman" panose="02020603050405020304" pitchFamily="18" charset="0"/>
              </a:rPr>
              <a:t>GIAI </a:t>
            </a:r>
            <a:r>
              <a:rPr lang="en-US" altLang="en-US" sz="2000" dirty="0" smtClean="0">
                <a:solidFill>
                  <a:schemeClr val="bg1"/>
                </a:solidFill>
                <a:latin typeface="Times New Roman" panose="02020603050405020304" pitchFamily="18" charset="0"/>
                <a:cs typeface="Times New Roman" panose="02020603050405020304" pitchFamily="18" charset="0"/>
              </a:rPr>
              <a:t>CẤP BỊ TRỊ</a:t>
            </a:r>
            <a:endParaRPr lang="en-US" altLang="en-US" sz="2000" dirty="0">
              <a:solidFill>
                <a:schemeClr val="bg1"/>
              </a:solidFill>
              <a:latin typeface="Times New Roman" panose="02020603050405020304" pitchFamily="18" charset="0"/>
              <a:cs typeface="Times New Roman" panose="02020603050405020304" pitchFamily="18" charset="0"/>
            </a:endParaRPr>
          </a:p>
        </p:txBody>
      </p:sp>
      <p:sp>
        <p:nvSpPr>
          <p:cNvPr id="11" name="Text Box 9"/>
          <p:cNvSpPr txBox="1">
            <a:spLocks noChangeArrowheads="1"/>
          </p:cNvSpPr>
          <p:nvPr/>
        </p:nvSpPr>
        <p:spPr bwMode="auto">
          <a:xfrm>
            <a:off x="178084" y="1992677"/>
            <a:ext cx="2723386" cy="707886"/>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b="1" dirty="0" smtClean="0">
                <a:solidFill>
                  <a:schemeClr val="bg1"/>
                </a:solidFill>
                <a:latin typeface="Times New Roman" panose="02020603050405020304" pitchFamily="18" charset="0"/>
                <a:cs typeface="Times New Roman" panose="02020603050405020304" pitchFamily="18" charset="0"/>
              </a:rPr>
              <a:t>GIAI CẤP THỐNG TRỊ </a:t>
            </a:r>
          </a:p>
        </p:txBody>
      </p:sp>
      <p:sp>
        <p:nvSpPr>
          <p:cNvPr id="12" name="Text Box 9"/>
          <p:cNvSpPr txBox="1">
            <a:spLocks noChangeArrowheads="1"/>
          </p:cNvSpPr>
          <p:nvPr/>
        </p:nvSpPr>
        <p:spPr bwMode="auto">
          <a:xfrm>
            <a:off x="149218" y="2829757"/>
            <a:ext cx="1104816" cy="1477328"/>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US" altLang="en-US" sz="1800" b="1" dirty="0" smtClean="0">
                <a:solidFill>
                  <a:schemeClr val="bg1"/>
                </a:solidFill>
                <a:latin typeface="Times New Roman" panose="02020603050405020304" pitchFamily="18" charset="0"/>
                <a:cs typeface="Times New Roman" panose="02020603050405020304" pitchFamily="18" charset="0"/>
              </a:rPr>
              <a:t>VUA, VƯƠNG HẦU, QUÝ TỘC</a:t>
            </a:r>
          </a:p>
        </p:txBody>
      </p:sp>
      <p:sp>
        <p:nvSpPr>
          <p:cNvPr id="14" name="Text Box 9"/>
          <p:cNvSpPr txBox="1">
            <a:spLocks noChangeArrowheads="1"/>
          </p:cNvSpPr>
          <p:nvPr/>
        </p:nvSpPr>
        <p:spPr bwMode="auto">
          <a:xfrm>
            <a:off x="2035693" y="2868152"/>
            <a:ext cx="865776" cy="1323439"/>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US" altLang="en-US" sz="2000" b="1" dirty="0" smtClean="0">
                <a:solidFill>
                  <a:schemeClr val="bg1"/>
                </a:solidFill>
                <a:latin typeface="Times New Roman" panose="02020603050405020304" pitchFamily="18" charset="0"/>
                <a:cs typeface="Times New Roman" panose="02020603050405020304" pitchFamily="18" charset="0"/>
              </a:rPr>
              <a:t>ĐỊA CHỦ</a:t>
            </a:r>
          </a:p>
          <a:p>
            <a:pPr algn="ctr">
              <a:spcBef>
                <a:spcPct val="0"/>
              </a:spcBef>
              <a:buNone/>
            </a:pPr>
            <a:endParaRPr lang="en-US" altLang="en-US" sz="2000" b="1" dirty="0" smtClean="0">
              <a:solidFill>
                <a:schemeClr val="bg1"/>
              </a:solidFill>
              <a:latin typeface="Times New Roman" panose="02020603050405020304" pitchFamily="18" charset="0"/>
              <a:cs typeface="Times New Roman" panose="02020603050405020304" pitchFamily="18" charset="0"/>
            </a:endParaRPr>
          </a:p>
          <a:p>
            <a:pPr algn="ctr">
              <a:spcBef>
                <a:spcPct val="0"/>
              </a:spcBef>
              <a:buNone/>
            </a:pPr>
            <a:endParaRPr lang="en-US" altLang="en-US" sz="2000" b="1" dirty="0">
              <a:solidFill>
                <a:schemeClr val="bg1"/>
              </a:solidFill>
              <a:latin typeface="Times New Roman" panose="02020603050405020304" pitchFamily="18" charset="0"/>
              <a:cs typeface="Times New Roman" panose="02020603050405020304" pitchFamily="18" charset="0"/>
            </a:endParaRPr>
          </a:p>
        </p:txBody>
      </p:sp>
      <p:sp>
        <p:nvSpPr>
          <p:cNvPr id="16" name="Text Box 9"/>
          <p:cNvSpPr txBox="1">
            <a:spLocks noChangeArrowheads="1"/>
          </p:cNvSpPr>
          <p:nvPr/>
        </p:nvSpPr>
        <p:spPr bwMode="auto">
          <a:xfrm>
            <a:off x="3205699" y="2868152"/>
            <a:ext cx="894524" cy="1508105"/>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US" altLang="en-US" sz="1800" b="1" dirty="0" smtClean="0">
                <a:solidFill>
                  <a:schemeClr val="bg1"/>
                </a:solidFill>
                <a:latin typeface="Times New Roman" panose="02020603050405020304" pitchFamily="18" charset="0"/>
                <a:cs typeface="Times New Roman" panose="02020603050405020304" pitchFamily="18" charset="0"/>
              </a:rPr>
              <a:t>NÔNG DÂN</a:t>
            </a:r>
          </a:p>
          <a:p>
            <a:pPr algn="ctr">
              <a:spcBef>
                <a:spcPct val="0"/>
              </a:spcBef>
              <a:buNone/>
            </a:pPr>
            <a:endParaRPr lang="en-US" altLang="en-US" sz="1800" b="1" dirty="0">
              <a:solidFill>
                <a:schemeClr val="bg1"/>
              </a:solidFill>
              <a:latin typeface="Times New Roman" panose="02020603050405020304" pitchFamily="18" charset="0"/>
              <a:cs typeface="Times New Roman" panose="02020603050405020304" pitchFamily="18" charset="0"/>
            </a:endParaRPr>
          </a:p>
          <a:p>
            <a:pPr algn="ctr">
              <a:spcBef>
                <a:spcPct val="0"/>
              </a:spcBef>
              <a:buNone/>
            </a:pPr>
            <a:endParaRPr lang="en-US" altLang="en-US" sz="1800" b="1" dirty="0" smtClean="0">
              <a:solidFill>
                <a:schemeClr val="bg1"/>
              </a:solidFill>
              <a:latin typeface="Times New Roman" panose="02020603050405020304" pitchFamily="18" charset="0"/>
              <a:cs typeface="Times New Roman" panose="02020603050405020304" pitchFamily="18" charset="0"/>
            </a:endParaRPr>
          </a:p>
          <a:p>
            <a:pPr algn="ctr">
              <a:spcBef>
                <a:spcPct val="0"/>
              </a:spcBef>
              <a:buNone/>
            </a:pPr>
            <a:endParaRPr lang="en-US" altLang="en-US" sz="2000" b="1" dirty="0" smtClean="0">
              <a:solidFill>
                <a:schemeClr val="bg1"/>
              </a:solidFill>
              <a:latin typeface="Times New Roman" panose="02020603050405020304" pitchFamily="18" charset="0"/>
              <a:cs typeface="Times New Roman" panose="02020603050405020304" pitchFamily="18" charset="0"/>
            </a:endParaRPr>
          </a:p>
        </p:txBody>
      </p:sp>
      <p:sp>
        <p:nvSpPr>
          <p:cNvPr id="17" name="Text Box 9"/>
          <p:cNvSpPr txBox="1">
            <a:spLocks noChangeArrowheads="1"/>
          </p:cNvSpPr>
          <p:nvPr/>
        </p:nvSpPr>
        <p:spPr bwMode="auto">
          <a:xfrm>
            <a:off x="6154518" y="2875536"/>
            <a:ext cx="1032465" cy="1508105"/>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US" altLang="en-US" sz="1800" b="1" dirty="0" smtClean="0">
                <a:solidFill>
                  <a:schemeClr val="bg1"/>
                </a:solidFill>
                <a:latin typeface="Times New Roman" panose="02020603050405020304" pitchFamily="18" charset="0"/>
                <a:cs typeface="Times New Roman" panose="02020603050405020304" pitchFamily="18" charset="0"/>
              </a:rPr>
              <a:t>NÔ TỲ</a:t>
            </a:r>
          </a:p>
          <a:p>
            <a:pPr algn="ctr">
              <a:spcBef>
                <a:spcPct val="0"/>
              </a:spcBef>
              <a:buNone/>
            </a:pPr>
            <a:endParaRPr lang="en-US" altLang="en-US" sz="1800" b="1" dirty="0">
              <a:solidFill>
                <a:schemeClr val="bg1"/>
              </a:solidFill>
              <a:latin typeface="Times New Roman" panose="02020603050405020304" pitchFamily="18" charset="0"/>
              <a:cs typeface="Times New Roman" panose="02020603050405020304" pitchFamily="18" charset="0"/>
            </a:endParaRPr>
          </a:p>
          <a:p>
            <a:pPr algn="ctr">
              <a:spcBef>
                <a:spcPct val="0"/>
              </a:spcBef>
              <a:buNone/>
            </a:pPr>
            <a:endParaRPr lang="en-US" altLang="en-US" sz="1800" b="1" dirty="0" smtClean="0">
              <a:solidFill>
                <a:schemeClr val="bg1"/>
              </a:solidFill>
              <a:latin typeface="Times New Roman" panose="02020603050405020304" pitchFamily="18" charset="0"/>
              <a:cs typeface="Times New Roman" panose="02020603050405020304" pitchFamily="18" charset="0"/>
            </a:endParaRPr>
          </a:p>
          <a:p>
            <a:pPr algn="ctr">
              <a:spcBef>
                <a:spcPct val="0"/>
              </a:spcBef>
              <a:buNone/>
            </a:pPr>
            <a:endParaRPr lang="en-US" altLang="en-US" sz="1800" b="1" dirty="0" smtClean="0">
              <a:solidFill>
                <a:schemeClr val="bg1"/>
              </a:solidFill>
              <a:latin typeface="Times New Roman" panose="02020603050405020304" pitchFamily="18" charset="0"/>
              <a:cs typeface="Times New Roman" panose="02020603050405020304" pitchFamily="18" charset="0"/>
            </a:endParaRPr>
          </a:p>
          <a:p>
            <a:pPr algn="ctr">
              <a:spcBef>
                <a:spcPct val="0"/>
              </a:spcBef>
              <a:buNone/>
            </a:pPr>
            <a:endParaRPr lang="en-US" altLang="en-US" sz="2000" b="1" dirty="0">
              <a:solidFill>
                <a:schemeClr val="bg1"/>
              </a:solidFill>
              <a:latin typeface="Times New Roman" panose="02020603050405020304" pitchFamily="18" charset="0"/>
              <a:cs typeface="Times New Roman" panose="02020603050405020304" pitchFamily="18" charset="0"/>
            </a:endParaRPr>
          </a:p>
        </p:txBody>
      </p:sp>
      <p:sp>
        <p:nvSpPr>
          <p:cNvPr id="18" name="AutoShape 4"/>
          <p:cNvSpPr>
            <a:spLocks/>
          </p:cNvSpPr>
          <p:nvPr/>
        </p:nvSpPr>
        <p:spPr bwMode="auto">
          <a:xfrm>
            <a:off x="7153127" y="2844760"/>
            <a:ext cx="210333" cy="1563685"/>
          </a:xfrm>
          <a:prstGeom prst="leftBrace">
            <a:avLst>
              <a:gd name="adj1" fmla="val 151295"/>
              <a:gd name="adj2" fmla="val 50000"/>
            </a:avLst>
          </a:prstGeom>
          <a:solidFill>
            <a:srgbClr val="FF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en-US" sz="1800">
              <a:solidFill>
                <a:srgbClr val="000000"/>
              </a:solidFill>
              <a:latin typeface=".VnTime" panose="020B7200000000000000" pitchFamily="34" charset="0"/>
            </a:endParaRPr>
          </a:p>
        </p:txBody>
      </p:sp>
      <p:sp>
        <p:nvSpPr>
          <p:cNvPr id="19" name="Text Box 7"/>
          <p:cNvSpPr txBox="1">
            <a:spLocks noChangeArrowheads="1"/>
          </p:cNvSpPr>
          <p:nvPr/>
        </p:nvSpPr>
        <p:spPr bwMode="auto">
          <a:xfrm>
            <a:off x="7302802" y="3247977"/>
            <a:ext cx="714570" cy="800219"/>
          </a:xfrm>
          <a:prstGeom prst="rect">
            <a:avLst/>
          </a:prstGeom>
          <a:solidFill>
            <a:srgbClr val="0070C0"/>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400" b="1" dirty="0" smtClean="0">
                <a:solidFill>
                  <a:srgbClr val="FFFF00"/>
                </a:solidFill>
                <a:latin typeface=".VnTime" panose="020B7200000000000000" pitchFamily="34" charset="0"/>
              </a:rPr>
              <a:t>TẦNG LỚP</a:t>
            </a:r>
          </a:p>
          <a:p>
            <a:pPr algn="ctr" eaLnBrk="1" hangingPunct="1">
              <a:spcBef>
                <a:spcPct val="0"/>
              </a:spcBef>
              <a:buFontTx/>
              <a:buNone/>
            </a:pPr>
            <a:endParaRPr lang="en-US" altLang="en-US" sz="1800" b="1" dirty="0">
              <a:solidFill>
                <a:srgbClr val="FFFF00"/>
              </a:solidFill>
              <a:latin typeface=".VnTime" panose="020B7200000000000000" pitchFamily="34" charset="0"/>
            </a:endParaRPr>
          </a:p>
        </p:txBody>
      </p:sp>
      <p:sp>
        <p:nvSpPr>
          <p:cNvPr id="22" name="Text Box 9"/>
          <p:cNvSpPr txBox="1">
            <a:spLocks noChangeArrowheads="1"/>
          </p:cNvSpPr>
          <p:nvPr/>
        </p:nvSpPr>
        <p:spPr bwMode="auto">
          <a:xfrm>
            <a:off x="1133189" y="2844760"/>
            <a:ext cx="917680" cy="1477328"/>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US" altLang="en-US" sz="1800" b="1" dirty="0" smtClean="0">
                <a:solidFill>
                  <a:schemeClr val="bg1"/>
                </a:solidFill>
                <a:latin typeface="Times New Roman" panose="02020603050405020304" pitchFamily="18" charset="0"/>
                <a:cs typeface="Times New Roman" panose="02020603050405020304" pitchFamily="18" charset="0"/>
              </a:rPr>
              <a:t>QUAN LẠI</a:t>
            </a:r>
          </a:p>
          <a:p>
            <a:pPr algn="ctr">
              <a:spcBef>
                <a:spcPct val="0"/>
              </a:spcBef>
              <a:buNone/>
            </a:pPr>
            <a:endParaRPr lang="en-US" altLang="en-US" sz="1800" b="1" dirty="0">
              <a:solidFill>
                <a:schemeClr val="bg1"/>
              </a:solidFill>
              <a:latin typeface="Times New Roman" panose="02020603050405020304" pitchFamily="18" charset="0"/>
              <a:cs typeface="Times New Roman" panose="02020603050405020304" pitchFamily="18" charset="0"/>
            </a:endParaRPr>
          </a:p>
          <a:p>
            <a:pPr algn="ctr">
              <a:spcBef>
                <a:spcPct val="0"/>
              </a:spcBef>
              <a:buNone/>
            </a:pPr>
            <a:endParaRPr lang="en-US" altLang="en-US" sz="1800" b="1" dirty="0" smtClean="0">
              <a:solidFill>
                <a:schemeClr val="bg1"/>
              </a:solidFill>
              <a:latin typeface="Times New Roman" panose="02020603050405020304" pitchFamily="18" charset="0"/>
              <a:cs typeface="Times New Roman" panose="02020603050405020304" pitchFamily="18" charset="0"/>
            </a:endParaRPr>
          </a:p>
          <a:p>
            <a:pPr algn="ctr">
              <a:spcBef>
                <a:spcPct val="0"/>
              </a:spcBef>
              <a:buNone/>
            </a:pPr>
            <a:endParaRPr lang="en-US" altLang="en-US" sz="1800" b="1" dirty="0">
              <a:solidFill>
                <a:schemeClr val="bg1"/>
              </a:solidFill>
              <a:latin typeface="Times New Roman" panose="02020603050405020304" pitchFamily="18" charset="0"/>
              <a:cs typeface="Times New Roman" panose="02020603050405020304" pitchFamily="18" charset="0"/>
            </a:endParaRPr>
          </a:p>
        </p:txBody>
      </p:sp>
      <p:sp>
        <p:nvSpPr>
          <p:cNvPr id="23" name="Text Box 9"/>
          <p:cNvSpPr txBox="1">
            <a:spLocks noChangeArrowheads="1"/>
          </p:cNvSpPr>
          <p:nvPr/>
        </p:nvSpPr>
        <p:spPr bwMode="auto">
          <a:xfrm>
            <a:off x="4075086" y="2868152"/>
            <a:ext cx="1355439" cy="1508105"/>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US" altLang="en-US" sz="1800" b="1" dirty="0" smtClean="0">
                <a:solidFill>
                  <a:schemeClr val="bg1"/>
                </a:solidFill>
                <a:latin typeface="Times New Roman" panose="02020603050405020304" pitchFamily="18" charset="0"/>
                <a:cs typeface="Times New Roman" panose="02020603050405020304" pitchFamily="18" charset="0"/>
              </a:rPr>
              <a:t>THƯƠNG NHÂN</a:t>
            </a:r>
          </a:p>
          <a:p>
            <a:pPr algn="ctr">
              <a:spcBef>
                <a:spcPct val="0"/>
              </a:spcBef>
              <a:buNone/>
            </a:pPr>
            <a:endParaRPr lang="en-US" altLang="en-US" sz="1800" b="1" dirty="0">
              <a:solidFill>
                <a:schemeClr val="bg1"/>
              </a:solidFill>
              <a:latin typeface="Times New Roman" panose="02020603050405020304" pitchFamily="18" charset="0"/>
              <a:cs typeface="Times New Roman" panose="02020603050405020304" pitchFamily="18" charset="0"/>
            </a:endParaRPr>
          </a:p>
          <a:p>
            <a:pPr algn="ctr">
              <a:spcBef>
                <a:spcPct val="0"/>
              </a:spcBef>
              <a:buNone/>
            </a:pPr>
            <a:endParaRPr lang="en-US" altLang="en-US" sz="1800" b="1" dirty="0">
              <a:solidFill>
                <a:schemeClr val="bg1"/>
              </a:solidFill>
              <a:latin typeface="Times New Roman" panose="02020603050405020304" pitchFamily="18" charset="0"/>
              <a:cs typeface="Times New Roman" panose="02020603050405020304" pitchFamily="18" charset="0"/>
            </a:endParaRPr>
          </a:p>
          <a:p>
            <a:pPr algn="ctr">
              <a:spcBef>
                <a:spcPct val="0"/>
              </a:spcBef>
              <a:buNone/>
            </a:pPr>
            <a:endParaRPr lang="en-US" altLang="en-US" sz="2000" b="1" dirty="0" smtClean="0">
              <a:solidFill>
                <a:schemeClr val="bg1"/>
              </a:solidFill>
              <a:latin typeface="Times New Roman" panose="02020603050405020304" pitchFamily="18" charset="0"/>
              <a:cs typeface="Times New Roman" panose="02020603050405020304" pitchFamily="18" charset="0"/>
            </a:endParaRPr>
          </a:p>
        </p:txBody>
      </p:sp>
      <p:sp>
        <p:nvSpPr>
          <p:cNvPr id="24" name="Text Box 9"/>
          <p:cNvSpPr txBox="1">
            <a:spLocks noChangeArrowheads="1"/>
          </p:cNvSpPr>
          <p:nvPr/>
        </p:nvSpPr>
        <p:spPr bwMode="auto">
          <a:xfrm>
            <a:off x="5315312" y="2868151"/>
            <a:ext cx="954859" cy="1508105"/>
          </a:xfrm>
          <a:prstGeom prst="rect">
            <a:avLst/>
          </a:prstGeom>
          <a:solidFill>
            <a:schemeClr val="accent1"/>
          </a:solidFill>
          <a:ln w="9525" algn="ctr">
            <a:solidFill>
              <a:schemeClr val="tx1"/>
            </a:solidFill>
            <a:miter lim="800000"/>
            <a:headEnd/>
            <a:tailEnd/>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US" altLang="en-US" sz="1800" b="1" dirty="0" smtClean="0">
                <a:solidFill>
                  <a:schemeClr val="bg1"/>
                </a:solidFill>
                <a:latin typeface="Times New Roman" panose="02020603050405020304" pitchFamily="18" charset="0"/>
                <a:cs typeface="Times New Roman" panose="02020603050405020304" pitchFamily="18" charset="0"/>
              </a:rPr>
              <a:t>THỢ THỦ CÔNG</a:t>
            </a:r>
          </a:p>
          <a:p>
            <a:pPr algn="ctr">
              <a:spcBef>
                <a:spcPct val="0"/>
              </a:spcBef>
              <a:buNone/>
            </a:pPr>
            <a:endParaRPr lang="en-US" altLang="en-US" sz="1800" b="1" dirty="0">
              <a:solidFill>
                <a:schemeClr val="bg1"/>
              </a:solidFill>
              <a:latin typeface="Times New Roman" panose="02020603050405020304" pitchFamily="18" charset="0"/>
              <a:cs typeface="Times New Roman" panose="02020603050405020304" pitchFamily="18" charset="0"/>
            </a:endParaRPr>
          </a:p>
          <a:p>
            <a:pPr algn="ctr">
              <a:spcBef>
                <a:spcPct val="0"/>
              </a:spcBef>
              <a:buNone/>
            </a:pPr>
            <a:endParaRPr lang="en-US" altLang="en-US" sz="20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9676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6176" y="444263"/>
            <a:ext cx="7523179" cy="3416320"/>
          </a:xfrm>
          <a:prstGeom prst="rect">
            <a:avLst/>
          </a:prstGeom>
          <a:solidFill>
            <a:srgbClr val="FFFF00"/>
          </a:solidFill>
        </p:spPr>
        <p:txBody>
          <a:bodyPr wrap="square">
            <a:spAutoFit/>
          </a:bodyPr>
          <a:lstStyle/>
          <a:p>
            <a:pPr algn="just"/>
            <a:r>
              <a:rPr lang="vi-VN" b="0" i="0" dirty="0" smtClean="0">
                <a:solidFill>
                  <a:srgbClr val="000000"/>
                </a:solidFill>
                <a:effectLst/>
                <a:latin typeface="Open Sans"/>
              </a:rPr>
              <a:t>    Khác với thời Lý – Trần:</a:t>
            </a:r>
          </a:p>
          <a:p>
            <a:pPr marL="285750" indent="-285750" algn="just">
              <a:buFontTx/>
              <a:buChar char="-"/>
            </a:pPr>
            <a:r>
              <a:rPr lang="en-US" b="0" i="0" dirty="0" smtClean="0">
                <a:solidFill>
                  <a:srgbClr val="000000"/>
                </a:solidFill>
                <a:effectLst/>
                <a:latin typeface="Open Sans"/>
              </a:rPr>
              <a:t>GIÁO DỤC: </a:t>
            </a:r>
          </a:p>
          <a:p>
            <a:pPr algn="just"/>
            <a:r>
              <a:rPr lang="en-US" dirty="0" smtClean="0">
                <a:solidFill>
                  <a:srgbClr val="000000"/>
                </a:solidFill>
                <a:latin typeface="Open Sans"/>
              </a:rPr>
              <a:t>+</a:t>
            </a:r>
            <a:r>
              <a:rPr lang="en-US" dirty="0">
                <a:solidFill>
                  <a:srgbClr val="000000"/>
                </a:solidFill>
                <a:latin typeface="Open Sans"/>
              </a:rPr>
              <a:t> </a:t>
            </a:r>
            <a:r>
              <a:rPr lang="en-US" dirty="0" smtClean="0">
                <a:solidFill>
                  <a:srgbClr val="000000"/>
                </a:solidFill>
                <a:latin typeface="Open Sans"/>
              </a:rPr>
              <a:t>T</a:t>
            </a:r>
            <a:r>
              <a:rPr lang="vi-VN" b="0" i="0" dirty="0" smtClean="0">
                <a:solidFill>
                  <a:srgbClr val="000000"/>
                </a:solidFill>
                <a:effectLst/>
                <a:latin typeface="Open Sans"/>
              </a:rPr>
              <a:t>hời Lê sơ phát triển mạnh mẽ do sự quan tâm của nhà nước với những chủ trương, biện pháp tích cực. </a:t>
            </a:r>
            <a:r>
              <a:rPr lang="en-US" dirty="0" smtClean="0">
                <a:solidFill>
                  <a:srgbClr val="000000"/>
                </a:solidFill>
                <a:latin typeface="Open Sans"/>
              </a:rPr>
              <a:t>Đ</a:t>
            </a:r>
            <a:r>
              <a:rPr lang="vi-VN" b="0" i="0" dirty="0" smtClean="0">
                <a:solidFill>
                  <a:srgbClr val="000000"/>
                </a:solidFill>
                <a:effectLst/>
                <a:latin typeface="Open Sans"/>
              </a:rPr>
              <a:t>a số dân đều đi học và được phép dự thi và thi đỗ đều được bổ nhiệm làm quan và được vinh quy bái tổ</a:t>
            </a:r>
            <a:r>
              <a:rPr lang="en-US" b="0" i="0" dirty="0" smtClean="0">
                <a:solidFill>
                  <a:srgbClr val="000000"/>
                </a:solidFill>
                <a:effectLst/>
                <a:latin typeface="Open Sans"/>
              </a:rPr>
              <a:t> (</a:t>
            </a:r>
            <a:r>
              <a:rPr lang="en-US" b="0" i="0" dirty="0" err="1" smtClean="0">
                <a:solidFill>
                  <a:srgbClr val="000000"/>
                </a:solidFill>
                <a:effectLst/>
                <a:latin typeface="Open Sans"/>
              </a:rPr>
              <a:t>Thời</a:t>
            </a:r>
            <a:r>
              <a:rPr lang="en-US" b="0" i="0" dirty="0" smtClean="0">
                <a:solidFill>
                  <a:srgbClr val="000000"/>
                </a:solidFill>
                <a:effectLst/>
                <a:latin typeface="Open Sans"/>
              </a:rPr>
              <a:t> </a:t>
            </a:r>
            <a:r>
              <a:rPr lang="en-US" b="0" i="0" dirty="0" err="1" smtClean="0">
                <a:solidFill>
                  <a:srgbClr val="000000"/>
                </a:solidFill>
                <a:effectLst/>
                <a:latin typeface="Open Sans"/>
              </a:rPr>
              <a:t>vua</a:t>
            </a:r>
            <a:r>
              <a:rPr lang="en-US" b="0" i="0" dirty="0" smtClean="0">
                <a:solidFill>
                  <a:srgbClr val="000000"/>
                </a:solidFill>
                <a:effectLst/>
                <a:latin typeface="Open Sans"/>
              </a:rPr>
              <a:t> </a:t>
            </a:r>
            <a:r>
              <a:rPr lang="en-US" b="0" i="0" dirty="0" err="1" smtClean="0">
                <a:solidFill>
                  <a:srgbClr val="000000"/>
                </a:solidFill>
                <a:effectLst/>
                <a:latin typeface="Open Sans"/>
              </a:rPr>
              <a:t>Lê</a:t>
            </a:r>
            <a:r>
              <a:rPr lang="en-US" b="0" i="0" dirty="0" smtClean="0">
                <a:solidFill>
                  <a:srgbClr val="000000"/>
                </a:solidFill>
                <a:effectLst/>
                <a:latin typeface="Open Sans"/>
              </a:rPr>
              <a:t> </a:t>
            </a:r>
            <a:r>
              <a:rPr lang="en-US" b="0" i="0" dirty="0" err="1" smtClean="0">
                <a:solidFill>
                  <a:srgbClr val="000000"/>
                </a:solidFill>
                <a:effectLst/>
                <a:latin typeface="Open Sans"/>
              </a:rPr>
              <a:t>Thánh</a:t>
            </a:r>
            <a:r>
              <a:rPr lang="en-US" b="0" i="0" dirty="0" smtClean="0">
                <a:solidFill>
                  <a:srgbClr val="000000"/>
                </a:solidFill>
                <a:effectLst/>
                <a:latin typeface="Open Sans"/>
              </a:rPr>
              <a:t> </a:t>
            </a:r>
            <a:r>
              <a:rPr lang="en-US" b="0" i="0" dirty="0" err="1" smtClean="0">
                <a:solidFill>
                  <a:srgbClr val="000000"/>
                </a:solidFill>
                <a:effectLst/>
                <a:latin typeface="Open Sans"/>
              </a:rPr>
              <a:t>Tông</a:t>
            </a:r>
            <a:r>
              <a:rPr lang="en-US" b="0" i="0" dirty="0" smtClean="0">
                <a:solidFill>
                  <a:srgbClr val="000000"/>
                </a:solidFill>
                <a:effectLst/>
                <a:latin typeface="Open Sans"/>
              </a:rPr>
              <a:t> </a:t>
            </a:r>
            <a:r>
              <a:rPr lang="en-US" b="0" i="0" dirty="0" err="1" smtClean="0">
                <a:solidFill>
                  <a:srgbClr val="000000"/>
                </a:solidFill>
                <a:effectLst/>
                <a:latin typeface="Open Sans"/>
              </a:rPr>
              <a:t>có</a:t>
            </a:r>
            <a:r>
              <a:rPr lang="en-US" b="0" i="0" dirty="0" smtClean="0">
                <a:solidFill>
                  <a:srgbClr val="000000"/>
                </a:solidFill>
                <a:effectLst/>
                <a:latin typeface="Open Sans"/>
              </a:rPr>
              <a:t> 501 </a:t>
            </a:r>
            <a:r>
              <a:rPr lang="en-US" b="0" i="0" dirty="0" err="1" smtClean="0">
                <a:solidFill>
                  <a:srgbClr val="000000"/>
                </a:solidFill>
                <a:effectLst/>
                <a:latin typeface="Open Sans"/>
              </a:rPr>
              <a:t>tiến</a:t>
            </a:r>
            <a:r>
              <a:rPr lang="en-US" b="0" i="0" dirty="0" smtClean="0">
                <a:solidFill>
                  <a:srgbClr val="000000"/>
                </a:solidFill>
                <a:effectLst/>
                <a:latin typeface="Open Sans"/>
              </a:rPr>
              <a:t> </a:t>
            </a:r>
            <a:r>
              <a:rPr lang="en-US" b="0" i="0" dirty="0" err="1" smtClean="0">
                <a:solidFill>
                  <a:srgbClr val="000000"/>
                </a:solidFill>
                <a:effectLst/>
                <a:latin typeface="Open Sans"/>
              </a:rPr>
              <a:t>sĩ</a:t>
            </a:r>
            <a:r>
              <a:rPr lang="en-US" b="0" i="0" dirty="0" smtClean="0">
                <a:solidFill>
                  <a:srgbClr val="000000"/>
                </a:solidFill>
                <a:effectLst/>
                <a:latin typeface="Open Sans"/>
              </a:rPr>
              <a:t>)</a:t>
            </a:r>
            <a:r>
              <a:rPr lang="vi-VN" b="0" i="0" dirty="0" smtClean="0">
                <a:solidFill>
                  <a:srgbClr val="000000"/>
                </a:solidFill>
                <a:effectLst/>
                <a:latin typeface="Open Sans"/>
              </a:rPr>
              <a:t>.</a:t>
            </a:r>
          </a:p>
          <a:p>
            <a:pPr algn="just"/>
            <a:r>
              <a:rPr lang="en-US" dirty="0" smtClean="0">
                <a:solidFill>
                  <a:srgbClr val="000000"/>
                </a:solidFill>
                <a:latin typeface="Open Sans"/>
              </a:rPr>
              <a:t>+ </a:t>
            </a:r>
            <a:r>
              <a:rPr lang="vi-VN" b="0" i="0" dirty="0" smtClean="0">
                <a:solidFill>
                  <a:srgbClr val="000000"/>
                </a:solidFill>
                <a:effectLst/>
                <a:latin typeface="Open Sans"/>
              </a:rPr>
              <a:t>Thời Lý – Trần muốn được bổ nhiệm chức quan thì phải xuất thân từ quý tộc</a:t>
            </a:r>
            <a:endParaRPr lang="en-US" b="0" i="0" dirty="0" smtClean="0">
              <a:solidFill>
                <a:srgbClr val="000000"/>
              </a:solidFill>
              <a:effectLst/>
              <a:latin typeface="Open Sans"/>
            </a:endParaRPr>
          </a:p>
          <a:p>
            <a:pPr algn="just"/>
            <a:r>
              <a:rPr lang="en-US" dirty="0" smtClean="0">
                <a:solidFill>
                  <a:srgbClr val="000000"/>
                </a:solidFill>
                <a:latin typeface="Open Sans"/>
              </a:rPr>
              <a:t>- </a:t>
            </a:r>
            <a:r>
              <a:rPr lang="en-US" b="0" i="0" dirty="0" smtClean="0">
                <a:solidFill>
                  <a:srgbClr val="000000"/>
                </a:solidFill>
                <a:effectLst/>
                <a:latin typeface="Open Sans"/>
              </a:rPr>
              <a:t>TƯ TƯỞNG : </a:t>
            </a:r>
          </a:p>
          <a:p>
            <a:pPr algn="just"/>
            <a:r>
              <a:rPr lang="en-US" dirty="0">
                <a:solidFill>
                  <a:srgbClr val="000000"/>
                </a:solidFill>
                <a:latin typeface="Open Sans"/>
              </a:rPr>
              <a:t>+</a:t>
            </a:r>
            <a:r>
              <a:rPr lang="vi-VN" b="0" i="0" dirty="0" smtClean="0">
                <a:solidFill>
                  <a:srgbClr val="000000"/>
                </a:solidFill>
                <a:effectLst/>
                <a:latin typeface="Open Sans"/>
              </a:rPr>
              <a:t>Thời Lý – Trần đạo Phật rất được trọng dụng. </a:t>
            </a:r>
            <a:endParaRPr lang="en-US" b="0" i="0" dirty="0" smtClean="0">
              <a:solidFill>
                <a:srgbClr val="000000"/>
              </a:solidFill>
              <a:effectLst/>
              <a:latin typeface="Open Sans"/>
            </a:endParaRPr>
          </a:p>
          <a:p>
            <a:pPr algn="just"/>
            <a:r>
              <a:rPr lang="en-US" dirty="0" smtClean="0">
                <a:solidFill>
                  <a:srgbClr val="000000"/>
                </a:solidFill>
                <a:latin typeface="Open Sans"/>
              </a:rPr>
              <a:t>+ </a:t>
            </a:r>
            <a:r>
              <a:rPr lang="vi-VN" b="0" i="0" dirty="0" smtClean="0">
                <a:solidFill>
                  <a:srgbClr val="000000"/>
                </a:solidFill>
                <a:effectLst/>
                <a:latin typeface="Open Sans"/>
              </a:rPr>
              <a:t>Thời Lê sơ, Nho giáo chiếm vị trí độc tôn, chi phối trên lĩnh vực văn hóa, tư tương.</a:t>
            </a:r>
            <a:endParaRPr lang="vi-VN" b="0" i="0" dirty="0">
              <a:solidFill>
                <a:srgbClr val="000000"/>
              </a:solidFill>
              <a:effectLst/>
              <a:latin typeface="Open Sans"/>
            </a:endParaRPr>
          </a:p>
        </p:txBody>
      </p:sp>
      <p:sp>
        <p:nvSpPr>
          <p:cNvPr id="5" name="Subtitle 2"/>
          <p:cNvSpPr txBox="1">
            <a:spLocks/>
          </p:cNvSpPr>
          <p:nvPr/>
        </p:nvSpPr>
        <p:spPr>
          <a:xfrm>
            <a:off x="-121023" y="6889"/>
            <a:ext cx="9675812" cy="502921"/>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en-US" sz="2400" b="1" u="sng" dirty="0" smtClean="0">
                <a:solidFill>
                  <a:schemeClr val="tx1"/>
                </a:solidFill>
                <a:latin typeface="Times New Roman" panose="02020603050405020304" pitchFamily="18" charset="0"/>
                <a:cs typeface="Times New Roman" panose="02020603050405020304" pitchFamily="18" charset="0"/>
              </a:rPr>
              <a:t>5.VỀ MẶT VĂN HÓA, GIÁO DỤC, KHOA HỌC NGHỆ THUẬT</a:t>
            </a:r>
            <a:endParaRPr lang="en-US" sz="2400" b="1" u="sng" dirty="0">
              <a:solidFill>
                <a:schemeClr val="tx1"/>
              </a:solidFill>
              <a:latin typeface="Times New Roman" panose="02020603050405020304" pitchFamily="18" charset="0"/>
              <a:cs typeface="Times New Roman" panose="02020603050405020304" pitchFamily="18" charset="0"/>
            </a:endParaRPr>
          </a:p>
        </p:txBody>
      </p:sp>
      <p:sp>
        <p:nvSpPr>
          <p:cNvPr id="6" name="AutoShape 6"/>
          <p:cNvSpPr>
            <a:spLocks noChangeArrowheads="1"/>
          </p:cNvSpPr>
          <p:nvPr/>
        </p:nvSpPr>
        <p:spPr bwMode="auto">
          <a:xfrm>
            <a:off x="7859356" y="947185"/>
            <a:ext cx="4332644" cy="1924608"/>
          </a:xfrm>
          <a:prstGeom prst="cloudCallout">
            <a:avLst>
              <a:gd name="adj1" fmla="val 7306"/>
              <a:gd name="adj2" fmla="val -77588"/>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200" dirty="0" err="1" smtClean="0">
                <a:solidFill>
                  <a:schemeClr val="bg1"/>
                </a:solidFill>
                <a:latin typeface="Times New Roman" panose="02020603050405020304" pitchFamily="18" charset="0"/>
              </a:rPr>
              <a:t>Giáo</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dục</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thi</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cử</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thời</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Lê</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Sơ</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đạt</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được</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những</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thành</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tựu</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nào</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Khác</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gì</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với</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thời</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Lý</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Trần</a:t>
            </a:r>
            <a:r>
              <a:rPr lang="en-US" altLang="en-US" sz="2200" dirty="0" smtClean="0">
                <a:solidFill>
                  <a:schemeClr val="bg1"/>
                </a:solidFill>
                <a:latin typeface="Times New Roman" panose="02020603050405020304" pitchFamily="18" charset="0"/>
              </a:rPr>
              <a:t>?</a:t>
            </a:r>
            <a:endParaRPr lang="en-US" altLang="en-US" sz="2200" dirty="0">
              <a:solidFill>
                <a:schemeClr val="bg1"/>
              </a:solidFill>
              <a:latin typeface="Times New Roman" panose="02020603050405020304" pitchFamily="18" charset="0"/>
            </a:endParaRPr>
          </a:p>
        </p:txBody>
      </p:sp>
      <p:sp>
        <p:nvSpPr>
          <p:cNvPr id="7" name="AutoShape 6"/>
          <p:cNvSpPr>
            <a:spLocks noChangeArrowheads="1"/>
          </p:cNvSpPr>
          <p:nvPr/>
        </p:nvSpPr>
        <p:spPr bwMode="auto">
          <a:xfrm>
            <a:off x="7880422" y="3393456"/>
            <a:ext cx="4332644" cy="1033710"/>
          </a:xfrm>
          <a:prstGeom prst="cloudCallout">
            <a:avLst>
              <a:gd name="adj1" fmla="val 7306"/>
              <a:gd name="adj2" fmla="val -77588"/>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200" dirty="0" err="1" smtClean="0">
                <a:solidFill>
                  <a:schemeClr val="bg1"/>
                </a:solidFill>
                <a:latin typeface="Times New Roman" panose="02020603050405020304" pitchFamily="18" charset="0"/>
              </a:rPr>
              <a:t>Văn</a:t>
            </a:r>
            <a:r>
              <a:rPr lang="en-US" altLang="en-US" sz="2200" dirty="0" smtClean="0">
                <a:solidFill>
                  <a:schemeClr val="bg1"/>
                </a:solidFill>
                <a:latin typeface="Times New Roman" panose="02020603050405020304" pitchFamily="18" charset="0"/>
              </a:rPr>
              <a:t> hoc </a:t>
            </a:r>
            <a:r>
              <a:rPr lang="en-US" altLang="en-US" sz="2200" dirty="0" err="1" smtClean="0">
                <a:solidFill>
                  <a:schemeClr val="bg1"/>
                </a:solidFill>
                <a:latin typeface="Times New Roman" panose="02020603050405020304" pitchFamily="18" charset="0"/>
              </a:rPr>
              <a:t>thời</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Lê</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Sơ</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tập</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trung</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nội</a:t>
            </a:r>
            <a:r>
              <a:rPr lang="en-US" altLang="en-US" sz="2200" dirty="0" smtClean="0">
                <a:solidFill>
                  <a:schemeClr val="bg1"/>
                </a:solidFill>
                <a:latin typeface="Times New Roman" panose="02020603050405020304" pitchFamily="18" charset="0"/>
              </a:rPr>
              <a:t> dung </a:t>
            </a:r>
            <a:r>
              <a:rPr lang="en-US" altLang="en-US" sz="2200" dirty="0" err="1" smtClean="0">
                <a:solidFill>
                  <a:schemeClr val="bg1"/>
                </a:solidFill>
                <a:latin typeface="Times New Roman" panose="02020603050405020304" pitchFamily="18" charset="0"/>
              </a:rPr>
              <a:t>gì</a:t>
            </a:r>
            <a:r>
              <a:rPr lang="en-US" altLang="en-US" sz="2200" dirty="0" smtClean="0">
                <a:solidFill>
                  <a:schemeClr val="bg1"/>
                </a:solidFill>
                <a:latin typeface="Times New Roman" panose="02020603050405020304" pitchFamily="18" charset="0"/>
              </a:rPr>
              <a:t>? </a:t>
            </a:r>
            <a:endParaRPr lang="en-US" altLang="en-US" sz="2200" dirty="0">
              <a:solidFill>
                <a:schemeClr val="bg1"/>
              </a:solidFill>
              <a:latin typeface="Times New Roman" panose="02020603050405020304" pitchFamily="18" charset="0"/>
            </a:endParaRPr>
          </a:p>
        </p:txBody>
      </p:sp>
      <p:sp>
        <p:nvSpPr>
          <p:cNvPr id="8" name="Rectangle 7"/>
          <p:cNvSpPr/>
          <p:nvPr/>
        </p:nvSpPr>
        <p:spPr>
          <a:xfrm>
            <a:off x="336176" y="3910311"/>
            <a:ext cx="7523178" cy="400110"/>
          </a:xfrm>
          <a:prstGeom prst="rect">
            <a:avLst/>
          </a:prstGeom>
          <a:solidFill>
            <a:srgbClr val="00B0F0"/>
          </a:solidFill>
        </p:spPr>
        <p:txBody>
          <a:bodyPr wrap="square">
            <a:spAutoFit/>
          </a:bodyPr>
          <a:lstStyle/>
          <a:p>
            <a:r>
              <a:rPr lang="en-US" sz="2000" b="0" i="0" dirty="0" err="1" smtClean="0">
                <a:solidFill>
                  <a:srgbClr val="000000"/>
                </a:solidFill>
                <a:effectLst/>
                <a:latin typeface="Open Sans"/>
              </a:rPr>
              <a:t>Văn</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học</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yêu</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nước</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Nguyễn</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Trãi</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Lê</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Thánh</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Tông</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Hội</a:t>
            </a:r>
            <a:r>
              <a:rPr lang="en-US" sz="2000" b="0" i="0" dirty="0" smtClean="0">
                <a:solidFill>
                  <a:srgbClr val="000000"/>
                </a:solidFill>
                <a:effectLst/>
                <a:latin typeface="Open Sans"/>
              </a:rPr>
              <a:t> </a:t>
            </a:r>
            <a:r>
              <a:rPr lang="en-US" sz="2000" dirty="0">
                <a:solidFill>
                  <a:srgbClr val="000000"/>
                </a:solidFill>
                <a:latin typeface="Open Sans"/>
              </a:rPr>
              <a:t>T</a:t>
            </a:r>
            <a:r>
              <a:rPr lang="en-US" sz="2000" b="0" i="0" dirty="0" smtClean="0">
                <a:solidFill>
                  <a:srgbClr val="000000"/>
                </a:solidFill>
                <a:effectLst/>
                <a:latin typeface="Open Sans"/>
              </a:rPr>
              <a:t>ao </a:t>
            </a:r>
            <a:r>
              <a:rPr lang="en-US" sz="2000" b="0" i="0" dirty="0" err="1" smtClean="0">
                <a:solidFill>
                  <a:srgbClr val="000000"/>
                </a:solidFill>
                <a:effectLst/>
                <a:latin typeface="Open Sans"/>
              </a:rPr>
              <a:t>đàn</a:t>
            </a:r>
            <a:r>
              <a:rPr lang="en-US" sz="2000" b="0" i="0" dirty="0" smtClean="0">
                <a:solidFill>
                  <a:srgbClr val="000000"/>
                </a:solidFill>
                <a:effectLst/>
                <a:latin typeface="Open Sans"/>
              </a:rPr>
              <a:t>)</a:t>
            </a:r>
            <a:endParaRPr lang="en-US" sz="2000" dirty="0"/>
          </a:p>
        </p:txBody>
      </p:sp>
      <p:sp>
        <p:nvSpPr>
          <p:cNvPr id="9" name="AutoShape 6"/>
          <p:cNvSpPr>
            <a:spLocks noChangeArrowheads="1"/>
          </p:cNvSpPr>
          <p:nvPr/>
        </p:nvSpPr>
        <p:spPr bwMode="auto">
          <a:xfrm>
            <a:off x="8222426" y="4428681"/>
            <a:ext cx="3969574" cy="1040298"/>
          </a:xfrm>
          <a:prstGeom prst="cloudCallout">
            <a:avLst>
              <a:gd name="adj1" fmla="val 7306"/>
              <a:gd name="adj2" fmla="val -77588"/>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200" dirty="0" err="1" smtClean="0">
                <a:solidFill>
                  <a:schemeClr val="bg1"/>
                </a:solidFill>
                <a:latin typeface="Times New Roman" panose="02020603050405020304" pitchFamily="18" charset="0"/>
              </a:rPr>
              <a:t>Thành</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tựu</a:t>
            </a:r>
            <a:r>
              <a:rPr lang="en-US" altLang="en-US" sz="2200" dirty="0" smtClean="0">
                <a:solidFill>
                  <a:schemeClr val="bg1"/>
                </a:solidFill>
                <a:latin typeface="Times New Roman" panose="02020603050405020304" pitchFamily="18" charset="0"/>
              </a:rPr>
              <a:t> KHKT  </a:t>
            </a:r>
            <a:r>
              <a:rPr lang="en-US" altLang="en-US" sz="2200" dirty="0" err="1" smtClean="0">
                <a:solidFill>
                  <a:schemeClr val="bg1"/>
                </a:solidFill>
                <a:latin typeface="Times New Roman" panose="02020603050405020304" pitchFamily="18" charset="0"/>
              </a:rPr>
              <a:t>thời</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Lê</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Sơ</a:t>
            </a:r>
            <a:r>
              <a:rPr lang="en-US" altLang="en-US" sz="2200" dirty="0" smtClean="0">
                <a:solidFill>
                  <a:schemeClr val="bg1"/>
                </a:solidFill>
                <a:latin typeface="Times New Roman" panose="02020603050405020304" pitchFamily="18" charset="0"/>
              </a:rPr>
              <a:t>?</a:t>
            </a:r>
            <a:endParaRPr lang="en-US" altLang="en-US" sz="2200" dirty="0">
              <a:solidFill>
                <a:schemeClr val="bg1"/>
              </a:solidFill>
              <a:latin typeface="Times New Roman" panose="02020603050405020304" pitchFamily="18" charset="0"/>
            </a:endParaRPr>
          </a:p>
        </p:txBody>
      </p:sp>
      <p:sp>
        <p:nvSpPr>
          <p:cNvPr id="10" name="Rectangle 9"/>
          <p:cNvSpPr/>
          <p:nvPr/>
        </p:nvSpPr>
        <p:spPr>
          <a:xfrm>
            <a:off x="336176" y="4386898"/>
            <a:ext cx="7523178" cy="1015663"/>
          </a:xfrm>
          <a:prstGeom prst="rect">
            <a:avLst/>
          </a:prstGeom>
          <a:solidFill>
            <a:srgbClr val="00B050"/>
          </a:solidFill>
        </p:spPr>
        <p:txBody>
          <a:bodyPr wrap="square">
            <a:spAutoFit/>
          </a:bodyPr>
          <a:lstStyle/>
          <a:p>
            <a:r>
              <a:rPr lang="en-US" sz="2000" b="0" i="0" dirty="0" err="1" smtClean="0">
                <a:solidFill>
                  <a:srgbClr val="000000"/>
                </a:solidFill>
                <a:effectLst/>
                <a:latin typeface="Open Sans"/>
              </a:rPr>
              <a:t>Nhiều</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công</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trình</a:t>
            </a:r>
            <a:r>
              <a:rPr lang="en-US" sz="2000" b="0" i="0" dirty="0" smtClean="0">
                <a:solidFill>
                  <a:srgbClr val="000000"/>
                </a:solidFill>
                <a:effectLst/>
                <a:latin typeface="Open Sans"/>
              </a:rPr>
              <a:t> KH,NT </a:t>
            </a:r>
            <a:r>
              <a:rPr lang="en-US" sz="2000" b="0" i="0" dirty="0" err="1" smtClean="0">
                <a:solidFill>
                  <a:srgbClr val="000000"/>
                </a:solidFill>
                <a:effectLst/>
                <a:latin typeface="Open Sans"/>
              </a:rPr>
              <a:t>có</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giá</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trị</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Đại</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Việt</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sử</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kí</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toàn</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thư</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Dư</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địa</a:t>
            </a:r>
            <a:r>
              <a:rPr lang="en-US" sz="2000" b="0" i="0" dirty="0" smtClean="0">
                <a:solidFill>
                  <a:srgbClr val="000000"/>
                </a:solidFill>
                <a:effectLst/>
                <a:latin typeface="Open Sans"/>
              </a:rPr>
              <a:t> </a:t>
            </a:r>
            <a:r>
              <a:rPr lang="en-US" sz="2000" b="0" i="0" dirty="0" err="1" smtClean="0">
                <a:solidFill>
                  <a:srgbClr val="000000"/>
                </a:solidFill>
                <a:effectLst/>
                <a:latin typeface="Open Sans"/>
              </a:rPr>
              <a:t>chí</a:t>
            </a:r>
            <a:r>
              <a:rPr lang="en-US" sz="2000" b="0" i="0" dirty="0" smtClean="0">
                <a:solidFill>
                  <a:srgbClr val="000000"/>
                </a:solidFill>
                <a:effectLst/>
                <a:latin typeface="Open Sans"/>
              </a:rPr>
              <a:t>, </a:t>
            </a:r>
            <a:r>
              <a:rPr lang="en-US" sz="2000" dirty="0" err="1" smtClean="0">
                <a:solidFill>
                  <a:srgbClr val="000000"/>
                </a:solidFill>
                <a:latin typeface="Open Sans"/>
              </a:rPr>
              <a:t>Bản</a:t>
            </a:r>
            <a:r>
              <a:rPr lang="en-US" sz="2000" dirty="0" smtClean="0">
                <a:solidFill>
                  <a:srgbClr val="000000"/>
                </a:solidFill>
                <a:latin typeface="Open Sans"/>
              </a:rPr>
              <a:t> </a:t>
            </a:r>
            <a:r>
              <a:rPr lang="en-US" sz="2000" dirty="0" err="1" smtClean="0">
                <a:solidFill>
                  <a:srgbClr val="000000"/>
                </a:solidFill>
                <a:latin typeface="Open Sans"/>
              </a:rPr>
              <a:t>thảo</a:t>
            </a:r>
            <a:r>
              <a:rPr lang="en-US" sz="2000" dirty="0" smtClean="0">
                <a:solidFill>
                  <a:srgbClr val="000000"/>
                </a:solidFill>
                <a:latin typeface="Open Sans"/>
              </a:rPr>
              <a:t> </a:t>
            </a:r>
            <a:r>
              <a:rPr lang="en-US" sz="2000" dirty="0" err="1" smtClean="0">
                <a:solidFill>
                  <a:srgbClr val="000000"/>
                </a:solidFill>
                <a:latin typeface="Open Sans"/>
              </a:rPr>
              <a:t>thực</a:t>
            </a:r>
            <a:r>
              <a:rPr lang="en-US" sz="2000" dirty="0" smtClean="0">
                <a:solidFill>
                  <a:srgbClr val="000000"/>
                </a:solidFill>
                <a:latin typeface="Open Sans"/>
              </a:rPr>
              <a:t> </a:t>
            </a:r>
            <a:r>
              <a:rPr lang="en-US" sz="2000" dirty="0" err="1" smtClean="0">
                <a:solidFill>
                  <a:srgbClr val="000000"/>
                </a:solidFill>
                <a:latin typeface="Open Sans"/>
              </a:rPr>
              <a:t>vật</a:t>
            </a:r>
            <a:r>
              <a:rPr lang="en-US" sz="2000" dirty="0" smtClean="0">
                <a:solidFill>
                  <a:srgbClr val="000000"/>
                </a:solidFill>
                <a:latin typeface="Open Sans"/>
              </a:rPr>
              <a:t> </a:t>
            </a:r>
            <a:r>
              <a:rPr lang="en-US" sz="2000" dirty="0" err="1" smtClean="0">
                <a:solidFill>
                  <a:srgbClr val="000000"/>
                </a:solidFill>
                <a:latin typeface="Open Sans"/>
              </a:rPr>
              <a:t>thoát</a:t>
            </a:r>
            <a:r>
              <a:rPr lang="en-US" sz="2000" dirty="0" smtClean="0">
                <a:solidFill>
                  <a:srgbClr val="000000"/>
                </a:solidFill>
                <a:latin typeface="Open Sans"/>
              </a:rPr>
              <a:t> </a:t>
            </a:r>
            <a:r>
              <a:rPr lang="en-US" sz="2000" dirty="0" err="1" smtClean="0">
                <a:solidFill>
                  <a:srgbClr val="000000"/>
                </a:solidFill>
                <a:latin typeface="Open Sans"/>
              </a:rPr>
              <a:t>yếu</a:t>
            </a:r>
            <a:r>
              <a:rPr lang="en-US" sz="2000" dirty="0" smtClean="0">
                <a:solidFill>
                  <a:srgbClr val="000000"/>
                </a:solidFill>
                <a:latin typeface="Open Sans"/>
              </a:rPr>
              <a:t>-Y </a:t>
            </a:r>
            <a:r>
              <a:rPr lang="en-US" sz="2000" dirty="0" err="1" smtClean="0">
                <a:solidFill>
                  <a:srgbClr val="000000"/>
                </a:solidFill>
                <a:latin typeface="Open Sans"/>
              </a:rPr>
              <a:t>học</a:t>
            </a:r>
            <a:r>
              <a:rPr lang="en-US" sz="2000" dirty="0" smtClean="0">
                <a:solidFill>
                  <a:srgbClr val="000000"/>
                </a:solidFill>
                <a:latin typeface="Open Sans"/>
              </a:rPr>
              <a:t>, </a:t>
            </a:r>
            <a:r>
              <a:rPr lang="en-US" sz="2000" dirty="0" err="1" smtClean="0">
                <a:solidFill>
                  <a:srgbClr val="000000"/>
                </a:solidFill>
                <a:latin typeface="Open Sans"/>
              </a:rPr>
              <a:t>Lập</a:t>
            </a:r>
            <a:r>
              <a:rPr lang="en-US" sz="2000" dirty="0" smtClean="0">
                <a:solidFill>
                  <a:srgbClr val="000000"/>
                </a:solidFill>
                <a:latin typeface="Open Sans"/>
              </a:rPr>
              <a:t> </a:t>
            </a:r>
            <a:r>
              <a:rPr lang="en-US" sz="2000" dirty="0" err="1" smtClean="0">
                <a:solidFill>
                  <a:srgbClr val="000000"/>
                </a:solidFill>
                <a:latin typeface="Open Sans"/>
              </a:rPr>
              <a:t>thành</a:t>
            </a:r>
            <a:r>
              <a:rPr lang="en-US" sz="2000" dirty="0" smtClean="0">
                <a:solidFill>
                  <a:srgbClr val="000000"/>
                </a:solidFill>
                <a:latin typeface="Open Sans"/>
              </a:rPr>
              <a:t> </a:t>
            </a:r>
            <a:r>
              <a:rPr lang="en-US" sz="2000" dirty="0" err="1" smtClean="0">
                <a:solidFill>
                  <a:srgbClr val="000000"/>
                </a:solidFill>
                <a:latin typeface="Open Sans"/>
              </a:rPr>
              <a:t>toán</a:t>
            </a:r>
            <a:r>
              <a:rPr lang="en-US" sz="2000" dirty="0" smtClean="0">
                <a:solidFill>
                  <a:srgbClr val="000000"/>
                </a:solidFill>
                <a:latin typeface="Open Sans"/>
              </a:rPr>
              <a:t> </a:t>
            </a:r>
            <a:r>
              <a:rPr lang="en-US" sz="2000" dirty="0" err="1" smtClean="0">
                <a:solidFill>
                  <a:srgbClr val="000000"/>
                </a:solidFill>
                <a:latin typeface="Open Sans"/>
              </a:rPr>
              <a:t>pháp-</a:t>
            </a:r>
            <a:r>
              <a:rPr lang="en-US" sz="2000" b="0" i="0" dirty="0" err="1" smtClean="0">
                <a:solidFill>
                  <a:srgbClr val="000000"/>
                </a:solidFill>
                <a:effectLst/>
                <a:latin typeface="Open Sans"/>
              </a:rPr>
              <a:t>Tóan</a:t>
            </a:r>
            <a:r>
              <a:rPr lang="en-US" sz="2000" dirty="0">
                <a:solidFill>
                  <a:srgbClr val="000000"/>
                </a:solidFill>
                <a:latin typeface="Open Sans"/>
              </a:rPr>
              <a:t> </a:t>
            </a:r>
            <a:r>
              <a:rPr lang="en-US" sz="2000" dirty="0" err="1" smtClean="0">
                <a:solidFill>
                  <a:srgbClr val="000000"/>
                </a:solidFill>
                <a:latin typeface="Open Sans"/>
              </a:rPr>
              <a:t>học</a:t>
            </a:r>
            <a:r>
              <a:rPr lang="en-US" sz="2000" dirty="0" smtClean="0">
                <a:solidFill>
                  <a:srgbClr val="000000"/>
                </a:solidFill>
                <a:latin typeface="Open Sans"/>
              </a:rPr>
              <a:t>)</a:t>
            </a:r>
            <a:endParaRPr lang="en-US" sz="2000" dirty="0"/>
          </a:p>
        </p:txBody>
      </p:sp>
      <p:sp>
        <p:nvSpPr>
          <p:cNvPr id="11" name="AutoShape 6"/>
          <p:cNvSpPr>
            <a:spLocks noChangeArrowheads="1"/>
          </p:cNvSpPr>
          <p:nvPr/>
        </p:nvSpPr>
        <p:spPr bwMode="auto">
          <a:xfrm>
            <a:off x="8040891" y="5468979"/>
            <a:ext cx="3969574" cy="1288818"/>
          </a:xfrm>
          <a:prstGeom prst="cloudCallout">
            <a:avLst>
              <a:gd name="adj1" fmla="val 7306"/>
              <a:gd name="adj2" fmla="val -77588"/>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200" dirty="0" err="1" smtClean="0">
                <a:solidFill>
                  <a:schemeClr val="bg1"/>
                </a:solidFill>
                <a:latin typeface="Times New Roman" panose="02020603050405020304" pitchFamily="18" charset="0"/>
              </a:rPr>
              <a:t>Nét</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đặc</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sắc</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nghệ</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thụật</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sân</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khấu</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điêu</a:t>
            </a:r>
            <a:r>
              <a:rPr lang="en-US" altLang="en-US" sz="2200" dirty="0" smtClean="0">
                <a:solidFill>
                  <a:schemeClr val="bg1"/>
                </a:solidFill>
                <a:latin typeface="Times New Roman" panose="02020603050405020304" pitchFamily="18" charset="0"/>
              </a:rPr>
              <a:t> </a:t>
            </a:r>
            <a:r>
              <a:rPr lang="en-US" altLang="en-US" sz="2200" dirty="0" err="1" smtClean="0">
                <a:solidFill>
                  <a:schemeClr val="bg1"/>
                </a:solidFill>
                <a:latin typeface="Times New Roman" panose="02020603050405020304" pitchFamily="18" charset="0"/>
              </a:rPr>
              <a:t>khắc</a:t>
            </a:r>
            <a:r>
              <a:rPr lang="en-US" altLang="en-US" sz="2200" dirty="0" smtClean="0">
                <a:solidFill>
                  <a:schemeClr val="bg1"/>
                </a:solidFill>
                <a:latin typeface="Times New Roman" panose="02020603050405020304" pitchFamily="18" charset="0"/>
              </a:rPr>
              <a:t>?</a:t>
            </a:r>
            <a:endParaRPr lang="en-US" altLang="en-US" sz="2200" dirty="0">
              <a:solidFill>
                <a:schemeClr val="bg1"/>
              </a:solidFill>
              <a:latin typeface="Times New Roman" panose="02020603050405020304" pitchFamily="18" charset="0"/>
            </a:endParaRPr>
          </a:p>
        </p:txBody>
      </p:sp>
      <p:sp>
        <p:nvSpPr>
          <p:cNvPr id="12" name="Rectangle 11"/>
          <p:cNvSpPr/>
          <p:nvPr/>
        </p:nvSpPr>
        <p:spPr>
          <a:xfrm>
            <a:off x="336176" y="5427612"/>
            <a:ext cx="7523178" cy="1323439"/>
          </a:xfrm>
          <a:prstGeom prst="rect">
            <a:avLst/>
          </a:prstGeom>
          <a:solidFill>
            <a:srgbClr val="7030A0"/>
          </a:solidFill>
        </p:spPr>
        <p:txBody>
          <a:bodyPr wrap="square">
            <a:spAutoFit/>
          </a:bodyPr>
          <a:lstStyle/>
          <a:p>
            <a:r>
              <a:rPr lang="en-US" sz="2000" b="0" i="0" dirty="0" smtClean="0">
                <a:solidFill>
                  <a:schemeClr val="bg1"/>
                </a:solidFill>
                <a:effectLst/>
                <a:latin typeface="Open Sans"/>
              </a:rPr>
              <a:t>- NT ca </a:t>
            </a:r>
            <a:r>
              <a:rPr lang="en-US" sz="2000" b="0" i="0" dirty="0" err="1" smtClean="0">
                <a:solidFill>
                  <a:schemeClr val="bg1"/>
                </a:solidFill>
                <a:effectLst/>
                <a:latin typeface="Open Sans"/>
              </a:rPr>
              <a:t>múa</a:t>
            </a:r>
            <a:r>
              <a:rPr lang="en-US" sz="2000" b="0" i="0" dirty="0" smtClean="0">
                <a:solidFill>
                  <a:schemeClr val="bg1"/>
                </a:solidFill>
                <a:effectLst/>
                <a:latin typeface="Open Sans"/>
              </a:rPr>
              <a:t> </a:t>
            </a:r>
            <a:r>
              <a:rPr lang="en-US" sz="2000" b="0" i="0" dirty="0" err="1" smtClean="0">
                <a:solidFill>
                  <a:schemeClr val="bg1"/>
                </a:solidFill>
                <a:effectLst/>
                <a:latin typeface="Open Sans"/>
              </a:rPr>
              <a:t>nhạc</a:t>
            </a:r>
            <a:r>
              <a:rPr lang="en-US" sz="2000" b="0" i="0" dirty="0" smtClean="0">
                <a:solidFill>
                  <a:schemeClr val="bg1"/>
                </a:solidFill>
                <a:effectLst/>
                <a:latin typeface="Open Sans"/>
              </a:rPr>
              <a:t> </a:t>
            </a:r>
            <a:r>
              <a:rPr lang="en-US" sz="2000" b="0" i="0" dirty="0" err="1" smtClean="0">
                <a:solidFill>
                  <a:schemeClr val="bg1"/>
                </a:solidFill>
                <a:effectLst/>
                <a:latin typeface="Open Sans"/>
              </a:rPr>
              <a:t>phục</a:t>
            </a:r>
            <a:r>
              <a:rPr lang="en-US" sz="2000" b="0" i="0" dirty="0" smtClean="0">
                <a:solidFill>
                  <a:schemeClr val="bg1"/>
                </a:solidFill>
                <a:effectLst/>
                <a:latin typeface="Open Sans"/>
              </a:rPr>
              <a:t> </a:t>
            </a:r>
            <a:r>
              <a:rPr lang="en-US" sz="2000" b="0" i="0" dirty="0" err="1" smtClean="0">
                <a:solidFill>
                  <a:schemeClr val="bg1"/>
                </a:solidFill>
                <a:effectLst/>
                <a:latin typeface="Open Sans"/>
              </a:rPr>
              <a:t>hồi</a:t>
            </a:r>
            <a:r>
              <a:rPr lang="en-US" sz="2000" b="0" i="0" dirty="0" smtClean="0">
                <a:solidFill>
                  <a:schemeClr val="bg1"/>
                </a:solidFill>
                <a:effectLst/>
                <a:latin typeface="Open Sans"/>
              </a:rPr>
              <a:t>. (</a:t>
            </a:r>
            <a:r>
              <a:rPr lang="en-US" sz="2000" b="0" i="0" dirty="0" err="1" smtClean="0">
                <a:solidFill>
                  <a:schemeClr val="bg1"/>
                </a:solidFill>
                <a:effectLst/>
                <a:latin typeface="Open Sans"/>
              </a:rPr>
              <a:t>Lương</a:t>
            </a:r>
            <a:r>
              <a:rPr lang="en-US" sz="2000" b="0" i="0" dirty="0" smtClean="0">
                <a:solidFill>
                  <a:schemeClr val="bg1"/>
                </a:solidFill>
                <a:effectLst/>
                <a:latin typeface="Open Sans"/>
              </a:rPr>
              <a:t> </a:t>
            </a:r>
            <a:r>
              <a:rPr lang="en-US" sz="2000" b="0" i="0" dirty="0" err="1" smtClean="0">
                <a:solidFill>
                  <a:schemeClr val="bg1"/>
                </a:solidFill>
                <a:effectLst/>
                <a:latin typeface="Open Sans"/>
              </a:rPr>
              <a:t>Thế</a:t>
            </a:r>
            <a:r>
              <a:rPr lang="en-US" sz="2000" b="0" i="0" dirty="0" smtClean="0">
                <a:solidFill>
                  <a:schemeClr val="bg1"/>
                </a:solidFill>
                <a:effectLst/>
                <a:latin typeface="Open Sans"/>
              </a:rPr>
              <a:t> </a:t>
            </a:r>
            <a:r>
              <a:rPr lang="en-US" sz="2000" b="0" i="0" dirty="0" err="1" smtClean="0">
                <a:solidFill>
                  <a:schemeClr val="bg1"/>
                </a:solidFill>
                <a:effectLst/>
                <a:latin typeface="Open Sans"/>
              </a:rPr>
              <a:t>Vinh</a:t>
            </a:r>
            <a:r>
              <a:rPr lang="en-US" sz="2000" b="0" i="0" dirty="0" smtClean="0">
                <a:solidFill>
                  <a:schemeClr val="bg1"/>
                </a:solidFill>
                <a:effectLst/>
                <a:latin typeface="Open Sans"/>
              </a:rPr>
              <a:t> </a:t>
            </a:r>
            <a:r>
              <a:rPr lang="en-US" sz="2000" b="0" i="0" dirty="0" err="1" smtClean="0">
                <a:solidFill>
                  <a:schemeClr val="bg1"/>
                </a:solidFill>
                <a:effectLst/>
                <a:latin typeface="Open Sans"/>
              </a:rPr>
              <a:t>biên</a:t>
            </a:r>
            <a:r>
              <a:rPr lang="en-US" sz="2000" b="0" i="0" dirty="0" smtClean="0">
                <a:solidFill>
                  <a:schemeClr val="bg1"/>
                </a:solidFill>
                <a:effectLst/>
                <a:latin typeface="Open Sans"/>
              </a:rPr>
              <a:t> </a:t>
            </a:r>
            <a:r>
              <a:rPr lang="en-US" sz="2000" b="0" i="0" dirty="0" err="1" smtClean="0">
                <a:solidFill>
                  <a:schemeClr val="bg1"/>
                </a:solidFill>
                <a:effectLst/>
                <a:latin typeface="Open Sans"/>
              </a:rPr>
              <a:t>soạn</a:t>
            </a:r>
            <a:r>
              <a:rPr lang="en-US" sz="2000" b="0" i="0" dirty="0" smtClean="0">
                <a:solidFill>
                  <a:schemeClr val="bg1"/>
                </a:solidFill>
                <a:effectLst/>
                <a:latin typeface="Open Sans"/>
              </a:rPr>
              <a:t> </a:t>
            </a:r>
            <a:r>
              <a:rPr lang="en-US" sz="2000" b="0" i="0" dirty="0" err="1" smtClean="0">
                <a:solidFill>
                  <a:schemeClr val="bg1"/>
                </a:solidFill>
                <a:effectLst/>
                <a:latin typeface="Open Sans"/>
              </a:rPr>
              <a:t>bộ</a:t>
            </a:r>
            <a:r>
              <a:rPr lang="en-US" sz="2000" b="0" i="0" dirty="0" smtClean="0">
                <a:solidFill>
                  <a:schemeClr val="bg1"/>
                </a:solidFill>
                <a:effectLst/>
                <a:latin typeface="Open Sans"/>
              </a:rPr>
              <a:t>: “</a:t>
            </a:r>
            <a:r>
              <a:rPr lang="en-US" sz="2000" b="0" i="0" dirty="0" err="1" smtClean="0">
                <a:solidFill>
                  <a:schemeClr val="bg1"/>
                </a:solidFill>
                <a:effectLst/>
                <a:latin typeface="Open Sans"/>
              </a:rPr>
              <a:t>Hí</a:t>
            </a:r>
            <a:r>
              <a:rPr lang="en-US" sz="2000" b="0" i="0" dirty="0" smtClean="0">
                <a:solidFill>
                  <a:schemeClr val="bg1"/>
                </a:solidFill>
                <a:effectLst/>
                <a:latin typeface="Open Sans"/>
              </a:rPr>
              <a:t> </a:t>
            </a:r>
            <a:r>
              <a:rPr lang="en-US" sz="2000" b="0" i="0" dirty="0" err="1" smtClean="0">
                <a:solidFill>
                  <a:schemeClr val="bg1"/>
                </a:solidFill>
                <a:effectLst/>
                <a:latin typeface="Open Sans"/>
              </a:rPr>
              <a:t>phường</a:t>
            </a:r>
            <a:r>
              <a:rPr lang="en-US" sz="2000" b="0" i="0" dirty="0" smtClean="0">
                <a:solidFill>
                  <a:schemeClr val="bg1"/>
                </a:solidFill>
                <a:effectLst/>
                <a:latin typeface="Open Sans"/>
              </a:rPr>
              <a:t> </a:t>
            </a:r>
            <a:r>
              <a:rPr lang="en-US" sz="2000" b="0" i="0" dirty="0" err="1" smtClean="0">
                <a:solidFill>
                  <a:schemeClr val="bg1"/>
                </a:solidFill>
                <a:effectLst/>
                <a:latin typeface="Open Sans"/>
              </a:rPr>
              <a:t>phả</a:t>
            </a:r>
            <a:r>
              <a:rPr lang="en-US" sz="2000" b="0" i="0" dirty="0" smtClean="0">
                <a:solidFill>
                  <a:schemeClr val="bg1"/>
                </a:solidFill>
                <a:effectLst/>
                <a:latin typeface="Open Sans"/>
              </a:rPr>
              <a:t> </a:t>
            </a:r>
            <a:r>
              <a:rPr lang="en-US" sz="2000" b="0" i="0" dirty="0" err="1" smtClean="0">
                <a:solidFill>
                  <a:schemeClr val="bg1"/>
                </a:solidFill>
                <a:effectLst/>
                <a:latin typeface="Open Sans"/>
              </a:rPr>
              <a:t>lục</a:t>
            </a:r>
            <a:r>
              <a:rPr lang="en-US" sz="2000" b="0" i="0" dirty="0" smtClean="0">
                <a:solidFill>
                  <a:schemeClr val="bg1"/>
                </a:solidFill>
                <a:effectLst/>
                <a:latin typeface="Open Sans"/>
              </a:rPr>
              <a:t>”- </a:t>
            </a:r>
            <a:r>
              <a:rPr lang="en-US" sz="2000" b="0" i="0" dirty="0" err="1" smtClean="0">
                <a:solidFill>
                  <a:schemeClr val="bg1"/>
                </a:solidFill>
                <a:effectLst/>
                <a:latin typeface="Open Sans"/>
              </a:rPr>
              <a:t>nguyên</a:t>
            </a:r>
            <a:r>
              <a:rPr lang="en-US" sz="2000" b="0" i="0" dirty="0" smtClean="0">
                <a:solidFill>
                  <a:schemeClr val="bg1"/>
                </a:solidFill>
                <a:effectLst/>
                <a:latin typeface="Open Sans"/>
              </a:rPr>
              <a:t> </a:t>
            </a:r>
            <a:r>
              <a:rPr lang="en-US" sz="2000" b="0" i="0" dirty="0" err="1" smtClean="0">
                <a:solidFill>
                  <a:schemeClr val="bg1"/>
                </a:solidFill>
                <a:effectLst/>
                <a:latin typeface="Open Sans"/>
              </a:rPr>
              <a:t>tắc</a:t>
            </a:r>
            <a:r>
              <a:rPr lang="en-US" sz="2000" b="0" i="0" dirty="0" smtClean="0">
                <a:solidFill>
                  <a:schemeClr val="bg1"/>
                </a:solidFill>
                <a:effectLst/>
                <a:latin typeface="Open Sans"/>
              </a:rPr>
              <a:t> </a:t>
            </a:r>
            <a:r>
              <a:rPr lang="en-US" sz="2000" b="0" i="0" dirty="0" err="1" smtClean="0">
                <a:solidFill>
                  <a:schemeClr val="bg1"/>
                </a:solidFill>
                <a:effectLst/>
                <a:latin typeface="Open Sans"/>
              </a:rPr>
              <a:t>biểu</a:t>
            </a:r>
            <a:r>
              <a:rPr lang="en-US" sz="2000" b="0" i="0" dirty="0" smtClean="0">
                <a:solidFill>
                  <a:schemeClr val="bg1"/>
                </a:solidFill>
                <a:effectLst/>
                <a:latin typeface="Open Sans"/>
              </a:rPr>
              <a:t> </a:t>
            </a:r>
            <a:r>
              <a:rPr lang="en-US" sz="2000" b="0" i="0" dirty="0" err="1" smtClean="0">
                <a:solidFill>
                  <a:schemeClr val="bg1"/>
                </a:solidFill>
                <a:effectLst/>
                <a:latin typeface="Open Sans"/>
              </a:rPr>
              <a:t>diễn</a:t>
            </a:r>
            <a:r>
              <a:rPr lang="en-US" sz="2000" dirty="0" smtClean="0">
                <a:solidFill>
                  <a:schemeClr val="bg1"/>
                </a:solidFill>
                <a:latin typeface="Open Sans"/>
              </a:rPr>
              <a:t>. </a:t>
            </a:r>
          </a:p>
          <a:p>
            <a:pPr marL="342900" indent="-342900">
              <a:buFontTx/>
              <a:buChar char="-"/>
            </a:pPr>
            <a:r>
              <a:rPr lang="en-US" sz="2000" b="0" i="0" dirty="0" err="1" smtClean="0">
                <a:solidFill>
                  <a:schemeClr val="bg1"/>
                </a:solidFill>
                <a:effectLst/>
                <a:latin typeface="Open Sans"/>
              </a:rPr>
              <a:t>Sân</a:t>
            </a:r>
            <a:r>
              <a:rPr lang="en-US" sz="2000" b="0" i="0" dirty="0" smtClean="0">
                <a:solidFill>
                  <a:schemeClr val="bg1"/>
                </a:solidFill>
                <a:effectLst/>
                <a:latin typeface="Open Sans"/>
              </a:rPr>
              <a:t> </a:t>
            </a:r>
            <a:r>
              <a:rPr lang="en-US" sz="2000" b="0" i="0" dirty="0" err="1" smtClean="0">
                <a:solidFill>
                  <a:schemeClr val="bg1"/>
                </a:solidFill>
                <a:effectLst/>
                <a:latin typeface="Open Sans"/>
              </a:rPr>
              <a:t>khấu</a:t>
            </a:r>
            <a:r>
              <a:rPr lang="en-US" sz="2000" b="0" i="0" dirty="0" smtClean="0">
                <a:solidFill>
                  <a:schemeClr val="bg1"/>
                </a:solidFill>
                <a:effectLst/>
                <a:latin typeface="Open Sans"/>
              </a:rPr>
              <a:t> </a:t>
            </a:r>
            <a:r>
              <a:rPr lang="en-US" sz="2000" b="0" i="0" dirty="0" err="1" smtClean="0">
                <a:solidFill>
                  <a:schemeClr val="bg1"/>
                </a:solidFill>
                <a:effectLst/>
                <a:latin typeface="Open Sans"/>
              </a:rPr>
              <a:t>chèo</a:t>
            </a:r>
            <a:r>
              <a:rPr lang="en-US" sz="2000" b="0" i="0" dirty="0" smtClean="0">
                <a:solidFill>
                  <a:schemeClr val="bg1"/>
                </a:solidFill>
                <a:effectLst/>
                <a:latin typeface="Open Sans"/>
              </a:rPr>
              <a:t>, </a:t>
            </a:r>
            <a:r>
              <a:rPr lang="en-US" sz="2000" b="0" i="0" dirty="0" err="1" smtClean="0">
                <a:solidFill>
                  <a:schemeClr val="bg1"/>
                </a:solidFill>
                <a:effectLst/>
                <a:latin typeface="Open Sans"/>
              </a:rPr>
              <a:t>tuồng</a:t>
            </a:r>
            <a:endParaRPr lang="en-US" sz="2000" b="0" i="0" dirty="0" smtClean="0">
              <a:solidFill>
                <a:schemeClr val="bg1"/>
              </a:solidFill>
              <a:effectLst/>
              <a:latin typeface="Open Sans"/>
            </a:endParaRPr>
          </a:p>
          <a:p>
            <a:pPr marL="342900" indent="-342900">
              <a:buFontTx/>
              <a:buChar char="-"/>
            </a:pPr>
            <a:r>
              <a:rPr lang="en-US" sz="2000" dirty="0" err="1" smtClean="0">
                <a:solidFill>
                  <a:schemeClr val="bg1"/>
                </a:solidFill>
                <a:latin typeface="Open Sans"/>
              </a:rPr>
              <a:t>Điêu</a:t>
            </a:r>
            <a:r>
              <a:rPr lang="en-US" sz="2000" dirty="0" smtClean="0">
                <a:solidFill>
                  <a:schemeClr val="bg1"/>
                </a:solidFill>
                <a:latin typeface="Open Sans"/>
              </a:rPr>
              <a:t> </a:t>
            </a:r>
            <a:r>
              <a:rPr lang="en-US" sz="2000" dirty="0" err="1" smtClean="0">
                <a:solidFill>
                  <a:schemeClr val="bg1"/>
                </a:solidFill>
                <a:latin typeface="Open Sans"/>
              </a:rPr>
              <a:t>khắc</a:t>
            </a:r>
            <a:r>
              <a:rPr lang="en-US" sz="2000" dirty="0" smtClean="0">
                <a:solidFill>
                  <a:schemeClr val="bg1"/>
                </a:solidFill>
                <a:latin typeface="Open Sans"/>
              </a:rPr>
              <a:t> </a:t>
            </a:r>
            <a:r>
              <a:rPr lang="en-US" sz="2000" dirty="0" err="1" smtClean="0">
                <a:solidFill>
                  <a:schemeClr val="bg1"/>
                </a:solidFill>
                <a:latin typeface="Open Sans"/>
              </a:rPr>
              <a:t>kĩ</a:t>
            </a:r>
            <a:r>
              <a:rPr lang="en-US" sz="2000" dirty="0" smtClean="0">
                <a:solidFill>
                  <a:schemeClr val="bg1"/>
                </a:solidFill>
                <a:latin typeface="Open Sans"/>
              </a:rPr>
              <a:t> </a:t>
            </a:r>
            <a:r>
              <a:rPr lang="en-US" sz="2000" dirty="0" err="1" smtClean="0">
                <a:solidFill>
                  <a:schemeClr val="bg1"/>
                </a:solidFill>
                <a:latin typeface="Open Sans"/>
              </a:rPr>
              <a:t>thuật</a:t>
            </a:r>
            <a:r>
              <a:rPr lang="en-US" sz="2000" dirty="0" smtClean="0">
                <a:solidFill>
                  <a:schemeClr val="bg1"/>
                </a:solidFill>
                <a:latin typeface="Open Sans"/>
              </a:rPr>
              <a:t> </a:t>
            </a:r>
            <a:r>
              <a:rPr lang="en-US" sz="2000" dirty="0" err="1" smtClean="0">
                <a:solidFill>
                  <a:schemeClr val="bg1"/>
                </a:solidFill>
                <a:latin typeface="Open Sans"/>
              </a:rPr>
              <a:t>điêu</a:t>
            </a:r>
            <a:r>
              <a:rPr lang="en-US" sz="2000" dirty="0" smtClean="0">
                <a:solidFill>
                  <a:schemeClr val="bg1"/>
                </a:solidFill>
                <a:latin typeface="Open Sans"/>
              </a:rPr>
              <a:t> </a:t>
            </a:r>
            <a:r>
              <a:rPr lang="en-US" sz="2000" dirty="0" err="1" smtClean="0">
                <a:solidFill>
                  <a:schemeClr val="bg1"/>
                </a:solidFill>
                <a:latin typeface="Open Sans"/>
              </a:rPr>
              <a:t>luyện</a:t>
            </a:r>
            <a:r>
              <a:rPr lang="en-US" sz="2000" dirty="0" smtClean="0">
                <a:solidFill>
                  <a:schemeClr val="bg1"/>
                </a:solidFill>
                <a:latin typeface="Open Sans"/>
              </a:rPr>
              <a:t>, </a:t>
            </a:r>
            <a:r>
              <a:rPr lang="en-US" sz="2000" dirty="0" err="1" smtClean="0">
                <a:solidFill>
                  <a:schemeClr val="bg1"/>
                </a:solidFill>
                <a:latin typeface="Open Sans"/>
              </a:rPr>
              <a:t>phong</a:t>
            </a:r>
            <a:r>
              <a:rPr lang="en-US" sz="2000" dirty="0" smtClean="0">
                <a:solidFill>
                  <a:schemeClr val="bg1"/>
                </a:solidFill>
                <a:latin typeface="Open Sans"/>
              </a:rPr>
              <a:t> </a:t>
            </a:r>
            <a:r>
              <a:rPr lang="en-US" sz="2000" dirty="0" err="1" smtClean="0">
                <a:solidFill>
                  <a:schemeClr val="bg1"/>
                </a:solidFill>
                <a:latin typeface="Open Sans"/>
              </a:rPr>
              <a:t>cách</a:t>
            </a:r>
            <a:r>
              <a:rPr lang="en-US" sz="2000" dirty="0" smtClean="0">
                <a:solidFill>
                  <a:schemeClr val="bg1"/>
                </a:solidFill>
                <a:latin typeface="Open Sans"/>
              </a:rPr>
              <a:t> </a:t>
            </a:r>
            <a:r>
              <a:rPr lang="en-US" sz="2000" dirty="0" err="1" smtClean="0">
                <a:solidFill>
                  <a:schemeClr val="bg1"/>
                </a:solidFill>
                <a:latin typeface="Open Sans"/>
              </a:rPr>
              <a:t>đồ</a:t>
            </a:r>
            <a:r>
              <a:rPr lang="en-US" sz="2000" dirty="0" smtClean="0">
                <a:solidFill>
                  <a:schemeClr val="bg1"/>
                </a:solidFill>
                <a:latin typeface="Open Sans"/>
              </a:rPr>
              <a:t> </a:t>
            </a:r>
            <a:r>
              <a:rPr lang="en-US" sz="2000" dirty="0" err="1" smtClean="0">
                <a:solidFill>
                  <a:schemeClr val="bg1"/>
                </a:solidFill>
                <a:latin typeface="Open Sans"/>
              </a:rPr>
              <a:t>sộ</a:t>
            </a:r>
            <a:r>
              <a:rPr lang="en-US" sz="2000" dirty="0" smtClean="0">
                <a:solidFill>
                  <a:schemeClr val="bg1"/>
                </a:solidFill>
                <a:latin typeface="Open Sans"/>
              </a:rPr>
              <a:t> </a:t>
            </a:r>
            <a:r>
              <a:rPr lang="en-US" sz="2000" b="0" i="0" dirty="0" smtClean="0">
                <a:solidFill>
                  <a:schemeClr val="bg1"/>
                </a:solidFill>
                <a:effectLst/>
                <a:latin typeface="Open Sans"/>
              </a:rPr>
              <a:t>  </a:t>
            </a:r>
            <a:endParaRPr lang="en-US" sz="2000" dirty="0">
              <a:solidFill>
                <a:schemeClr val="bg1"/>
              </a:solidFill>
            </a:endParaRPr>
          </a:p>
        </p:txBody>
      </p:sp>
    </p:spTree>
    <p:extLst>
      <p:ext uri="{BB962C8B-B14F-4D97-AF65-F5344CB8AC3E}">
        <p14:creationId xmlns:p14="http://schemas.microsoft.com/office/powerpoint/2010/main" val="1398618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 calcmode="lin" valueType="num">
                                      <p:cBhvr additive="base">
                                        <p:cTn id="1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306</TotalTime>
  <Words>1676</Words>
  <Application>Microsoft Office PowerPoint</Application>
  <PresentationFormat>Custom</PresentationFormat>
  <Paragraphs>293</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Wisp</vt:lpstr>
      <vt:lpstr>TIẾT 44-BÀI 21  ÔN TẬP CHƯƠNG IV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 44-BÀI 21  ÔN TẬP CHƯƠNG IV</dc:title>
  <dc:creator>Admin</dc:creator>
  <cp:lastModifiedBy>Trang</cp:lastModifiedBy>
  <cp:revision>46</cp:revision>
  <dcterms:created xsi:type="dcterms:W3CDTF">2020-03-27T14:22:37Z</dcterms:created>
  <dcterms:modified xsi:type="dcterms:W3CDTF">2020-04-07T04:56:42Z</dcterms:modified>
</cp:coreProperties>
</file>