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8" r:id="rId2"/>
    <p:sldId id="292" r:id="rId3"/>
    <p:sldId id="274" r:id="rId4"/>
    <p:sldId id="275" r:id="rId5"/>
    <p:sldId id="262" r:id="rId6"/>
    <p:sldId id="276" r:id="rId7"/>
    <p:sldId id="277" r:id="rId8"/>
    <p:sldId id="286" r:id="rId9"/>
    <p:sldId id="290" r:id="rId10"/>
    <p:sldId id="283" r:id="rId11"/>
    <p:sldId id="284" r:id="rId12"/>
    <p:sldId id="285" r:id="rId13"/>
    <p:sldId id="291" r:id="rId14"/>
    <p:sldId id="288" r:id="rId15"/>
    <p:sldId id="279" r:id="rId16"/>
    <p:sldId id="289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19A128-AD05-415F-904E-F94ADF4383E8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EEBA4C-F3B2-49C0-9C31-747F7A4EC2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066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AD395A6-D522-4226-8AD8-2B506DA65D1D}" type="slidenum">
              <a:rPr lang="en-US" smtClean="0">
                <a:latin typeface="Arial" pitchFamily="34" charset="0"/>
              </a:rPr>
              <a:pPr/>
              <a:t>3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872B2E2-DDC7-4940-A174-A1C214160BF8}" type="slidenum">
              <a:rPr lang="en-US" smtClean="0">
                <a:latin typeface="Arial" pitchFamily="34" charset="0"/>
              </a:rPr>
              <a:pPr/>
              <a:t>4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3D60A-8F29-48DF-86C7-05E07CEF3951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738EE-E1EC-4B3B-964D-732B45815E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3D60A-8F29-48DF-86C7-05E07CEF3951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738EE-E1EC-4B3B-964D-732B45815E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3D60A-8F29-48DF-86C7-05E07CEF3951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738EE-E1EC-4B3B-964D-732B45815E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3D60A-8F29-48DF-86C7-05E07CEF3951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738EE-E1EC-4B3B-964D-732B45815E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3D60A-8F29-48DF-86C7-05E07CEF3951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738EE-E1EC-4B3B-964D-732B45815E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3D60A-8F29-48DF-86C7-05E07CEF3951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738EE-E1EC-4B3B-964D-732B45815E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3D60A-8F29-48DF-86C7-05E07CEF3951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738EE-E1EC-4B3B-964D-732B45815E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3D60A-8F29-48DF-86C7-05E07CEF3951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738EE-E1EC-4B3B-964D-732B45815E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3D60A-8F29-48DF-86C7-05E07CEF3951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738EE-E1EC-4B3B-964D-732B45815E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3D60A-8F29-48DF-86C7-05E07CEF3951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738EE-E1EC-4B3B-964D-732B45815E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3D60A-8F29-48DF-86C7-05E07CEF3951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738EE-E1EC-4B3B-964D-732B45815E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D3D60A-8F29-48DF-86C7-05E07CEF3951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D738EE-E1EC-4B3B-964D-732B45815ED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17" Type="http://schemas.openxmlformats.org/officeDocument/2006/relationships/image" Target="../media/image31.png"/><Relationship Id="rId2" Type="http://schemas.openxmlformats.org/officeDocument/2006/relationships/image" Target="../media/image16.png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http://images.vietnamnet.vn/dataimages/200811/original/images1666977_a4.jpg" TargetMode="External"/><Relationship Id="rId3" Type="http://schemas.openxmlformats.org/officeDocument/2006/relationships/image" Target="../media/image3.jpeg"/><Relationship Id="rId7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http://images.vietnamnet.vn/dataimages/200811/original/images1666975_a3.jpg" TargetMode="Externa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ordArt 16"/>
          <p:cNvSpPr>
            <a:spLocks noChangeArrowheads="1" noChangeShapeType="1" noTextEdit="1"/>
          </p:cNvSpPr>
          <p:nvPr/>
        </p:nvSpPr>
        <p:spPr bwMode="auto">
          <a:xfrm>
            <a:off x="457200" y="2743200"/>
            <a:ext cx="8458200" cy="320040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-1475"/>
              </a:avLst>
            </a:prstTxWarp>
          </a:bodyPr>
          <a:lstStyle/>
          <a:p>
            <a:pPr algn="ctr"/>
            <a:r>
              <a:rPr lang="en-US" sz="4000" b="1" kern="10" dirty="0">
                <a:ln w="9525" cap="sq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solidFill>
                  <a:srgbClr val="FF0066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BÀI </a:t>
            </a:r>
            <a:r>
              <a:rPr lang="en-US" sz="4000" b="1" kern="10" dirty="0" smtClean="0">
                <a:ln w="9525" cap="sq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solidFill>
                  <a:srgbClr val="FF0066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18: CUỘC KHÁNG CHIẾN CỦA NHÀ HỒ VÀ PHONG TRÀO </a:t>
            </a:r>
          </a:p>
          <a:p>
            <a:pPr algn="ctr"/>
            <a:r>
              <a:rPr lang="en-US" sz="4000" b="1" kern="10" dirty="0" smtClean="0">
                <a:ln w="9525" cap="sq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solidFill>
                  <a:srgbClr val="FF0066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KHỞI NGHĨA CHỐNG QUÂN MINH ĐẦU THẾ KỈ XV</a:t>
            </a:r>
            <a:endParaRPr lang="en-US" sz="4000" b="1" kern="10" dirty="0">
              <a:ln w="9525" cap="sq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solidFill>
                <a:srgbClr val="FF0066"/>
              </a:solidFill>
              <a:effectLst>
                <a:outerShdw dist="107763" dir="18900000" algn="ctr" rotWithShape="0">
                  <a:srgbClr val="C0C0C0">
                    <a:alpha val="5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533400" y="175260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Tx/>
              <a:buFontTx/>
              <a:buNone/>
              <a:tabLst/>
              <a:defRPr/>
            </a:pPr>
            <a:r>
              <a:rPr kumimoji="0" lang="en-US" sz="4400" b="1" i="0" u="sng" strike="noStrike" kern="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Tiết</a:t>
            </a:r>
            <a:r>
              <a:rPr kumimoji="0" lang="en-US" sz="4400" b="1" i="0" u="sng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u="sng" kern="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35</a:t>
            </a:r>
            <a:r>
              <a:rPr kumimoji="0" lang="en-US" sz="4400" b="1" i="0" u="sng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- </a:t>
            </a:r>
            <a:r>
              <a:rPr kumimoji="0" lang="en-US" sz="4400" b="1" i="0" u="sng" strike="noStrike" kern="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Bài</a:t>
            </a:r>
            <a:r>
              <a:rPr kumimoji="0" lang="en-US" sz="4400" b="1" i="0" u="sng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u="sng" kern="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18</a:t>
            </a:r>
            <a:r>
              <a:rPr kumimoji="0" lang="en-US" sz="4400" b="1" i="0" u="sng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</a:t>
            </a:r>
            <a:endParaRPr kumimoji="0" lang="en-US" sz="4000" b="1" i="0" u="sng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381000"/>
            <a:ext cx="891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CHƯƠNG IV: ĐẠI VIỆT THỜI LÊ SƠ </a:t>
            </a:r>
          </a:p>
          <a:p>
            <a:pPr algn="ctr"/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(THẾ KỈ XV – ĐẦU THẾ KỈ XVI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Line 2"/>
          <p:cNvSpPr>
            <a:spLocks noChangeShapeType="1"/>
          </p:cNvSpPr>
          <p:nvPr/>
        </p:nvSpPr>
        <p:spPr bwMode="auto">
          <a:xfrm>
            <a:off x="3441700" y="1106487"/>
            <a:ext cx="0" cy="556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21507" name="Picture 3" descr="DSC_258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5700" y="39687"/>
            <a:ext cx="7924800" cy="6818313"/>
          </a:xfrm>
          <a:prstGeom prst="rect">
            <a:avLst/>
          </a:prstGeom>
          <a:noFill/>
        </p:spPr>
      </p:pic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6810375" y="4879975"/>
            <a:ext cx="15081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endParaRPr lang="en-US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2527300" y="5270500"/>
            <a:ext cx="13065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1">
                <a:latin typeface=".VnArial" pitchFamily="34" charset="0"/>
              </a:rPr>
              <a:t>Lµo</a:t>
            </a: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5445125" y="5178425"/>
            <a:ext cx="21113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An</a:t>
            </a:r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5368925" y="3621087"/>
            <a:ext cx="21113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Nam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6489700" y="2325687"/>
            <a:ext cx="1905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Quảng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Ninh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4889500" y="2462212"/>
            <a:ext cx="1371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1">
                <a:latin typeface=".VnArial" pitchFamily="34" charset="0"/>
              </a:rPr>
              <a:t>.Phó Thä</a:t>
            </a:r>
          </a:p>
        </p:txBody>
      </p:sp>
      <p:sp>
        <p:nvSpPr>
          <p:cNvPr id="21514" name="Text Box 10"/>
          <p:cNvSpPr txBox="1">
            <a:spLocks noChangeArrowheads="1"/>
          </p:cNvSpPr>
          <p:nvPr/>
        </p:nvSpPr>
        <p:spPr bwMode="auto">
          <a:xfrm>
            <a:off x="-63500" y="6059487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400" b="1" dirty="0" err="1">
                <a:latin typeface="Times New Roman" pitchFamily="18" charset="0"/>
              </a:rPr>
              <a:t>Lược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đồ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nơi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diễn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ra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các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cuộc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khởi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nghĩa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chống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quân</a:t>
            </a:r>
            <a:r>
              <a:rPr lang="en-US" sz="2400" b="1" dirty="0">
                <a:latin typeface="Times New Roman" pitchFamily="18" charset="0"/>
              </a:rPr>
              <a:t> Minh</a:t>
            </a:r>
          </a:p>
        </p:txBody>
      </p:sp>
      <p:sp>
        <p:nvSpPr>
          <p:cNvPr id="21515" name="Text Box 11"/>
          <p:cNvSpPr txBox="1">
            <a:spLocks noChangeArrowheads="1"/>
          </p:cNvSpPr>
          <p:nvPr/>
        </p:nvSpPr>
        <p:spPr bwMode="auto">
          <a:xfrm>
            <a:off x="7315200" y="762000"/>
            <a:ext cx="152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Quốc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16" name="Text Box 12"/>
          <p:cNvSpPr txBox="1">
            <a:spLocks noChangeArrowheads="1"/>
          </p:cNvSpPr>
          <p:nvPr/>
        </p:nvSpPr>
        <p:spPr bwMode="auto">
          <a:xfrm>
            <a:off x="4356100" y="1547812"/>
            <a:ext cx="1905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Nguyên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17" name="Picture 13" descr="FIRE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84700" y="2173287"/>
            <a:ext cx="457200" cy="609600"/>
          </a:xfrm>
          <a:prstGeom prst="rect">
            <a:avLst/>
          </a:prstGeom>
          <a:noFill/>
        </p:spPr>
      </p:pic>
      <p:pic>
        <p:nvPicPr>
          <p:cNvPr id="21518" name="Picture 14" descr="FIRE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60963" y="5068887"/>
            <a:ext cx="338137" cy="609600"/>
          </a:xfrm>
          <a:prstGeom prst="rect">
            <a:avLst/>
          </a:prstGeom>
          <a:noFill/>
        </p:spPr>
      </p:pic>
      <p:sp>
        <p:nvSpPr>
          <p:cNvPr id="21519" name="Text Box 15"/>
          <p:cNvSpPr txBox="1">
            <a:spLocks noChangeArrowheads="1"/>
          </p:cNvSpPr>
          <p:nvPr/>
        </p:nvSpPr>
        <p:spPr bwMode="auto">
          <a:xfrm>
            <a:off x="5397500" y="4645025"/>
            <a:ext cx="2311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Hóa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20" name="Picture 16" descr="FIRE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9350" y="3925887"/>
            <a:ext cx="377825" cy="533400"/>
          </a:xfrm>
          <a:prstGeom prst="rect">
            <a:avLst/>
          </a:prstGeom>
          <a:noFill/>
        </p:spPr>
      </p:pic>
      <p:pic>
        <p:nvPicPr>
          <p:cNvPr id="21521" name="Picture 17" descr="FIRE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27500" y="1354137"/>
            <a:ext cx="358775" cy="438150"/>
          </a:xfrm>
          <a:prstGeom prst="rect">
            <a:avLst/>
          </a:prstGeom>
          <a:noFill/>
        </p:spPr>
      </p:pic>
      <p:pic>
        <p:nvPicPr>
          <p:cNvPr id="21522" name="Picture 18" descr="FIRE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51500" y="1792287"/>
            <a:ext cx="381000" cy="533400"/>
          </a:xfrm>
          <a:prstGeom prst="rect">
            <a:avLst/>
          </a:prstGeom>
          <a:noFill/>
        </p:spPr>
      </p:pic>
      <p:sp>
        <p:nvSpPr>
          <p:cNvPr id="21523" name="AutoShape 19"/>
          <p:cNvSpPr>
            <a:spLocks noChangeArrowheads="1"/>
          </p:cNvSpPr>
          <p:nvPr/>
        </p:nvSpPr>
        <p:spPr bwMode="auto">
          <a:xfrm>
            <a:off x="317500" y="649287"/>
            <a:ext cx="3505200" cy="381000"/>
          </a:xfrm>
          <a:prstGeom prst="wedgeRectCallout">
            <a:avLst>
              <a:gd name="adj1" fmla="val 59509"/>
              <a:gd name="adj2" fmla="val 208750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hangingPunct="1"/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TRẦN NGUYÊN KHANG</a:t>
            </a:r>
          </a:p>
        </p:txBody>
      </p:sp>
      <p:sp>
        <p:nvSpPr>
          <p:cNvPr id="21524" name="AutoShape 20"/>
          <p:cNvSpPr>
            <a:spLocks noChangeArrowheads="1"/>
          </p:cNvSpPr>
          <p:nvPr/>
        </p:nvSpPr>
        <p:spPr bwMode="auto">
          <a:xfrm>
            <a:off x="546100" y="2020887"/>
            <a:ext cx="2895600" cy="381000"/>
          </a:xfrm>
          <a:prstGeom prst="wedgeRectCallout">
            <a:avLst>
              <a:gd name="adj1" fmla="val 93148"/>
              <a:gd name="adj2" fmla="val 128750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hangingPunct="1"/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TRẦN NGUYÊN THÔI</a:t>
            </a:r>
          </a:p>
        </p:txBody>
      </p:sp>
      <p:sp>
        <p:nvSpPr>
          <p:cNvPr id="21525" name="AutoShape 21"/>
          <p:cNvSpPr>
            <a:spLocks noChangeArrowheads="1"/>
          </p:cNvSpPr>
          <p:nvPr/>
        </p:nvSpPr>
        <p:spPr bwMode="auto">
          <a:xfrm>
            <a:off x="4737100" y="628650"/>
            <a:ext cx="2438400" cy="401637"/>
          </a:xfrm>
          <a:prstGeom prst="wedgeRectCallout">
            <a:avLst>
              <a:gd name="adj1" fmla="val 1171"/>
              <a:gd name="adj2" fmla="val 346838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hangingPunct="1"/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PHẠM TẤT ĐẠI</a:t>
            </a:r>
          </a:p>
        </p:txBody>
      </p:sp>
      <p:sp>
        <p:nvSpPr>
          <p:cNvPr id="21526" name="Text Box 22"/>
          <p:cNvSpPr txBox="1">
            <a:spLocks noChangeArrowheads="1"/>
          </p:cNvSpPr>
          <p:nvPr/>
        </p:nvSpPr>
        <p:spPr bwMode="auto">
          <a:xfrm>
            <a:off x="6235700" y="2706687"/>
            <a:ext cx="2311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Triều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27" name="Text Box 23"/>
          <p:cNvSpPr txBox="1">
            <a:spLocks noChangeArrowheads="1"/>
          </p:cNvSpPr>
          <p:nvPr/>
        </p:nvSpPr>
        <p:spPr bwMode="auto">
          <a:xfrm>
            <a:off x="5930900" y="1868487"/>
            <a:ext cx="2311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Giang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28" name="Picture 24" descr="FIRE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38863" y="2325687"/>
            <a:ext cx="503237" cy="533400"/>
          </a:xfrm>
          <a:prstGeom prst="rect">
            <a:avLst/>
          </a:prstGeom>
          <a:noFill/>
        </p:spPr>
      </p:pic>
      <p:pic>
        <p:nvPicPr>
          <p:cNvPr id="21529" name="Picture 25" descr="FIRE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34063" y="3087687"/>
            <a:ext cx="433387" cy="469900"/>
          </a:xfrm>
          <a:prstGeom prst="rect">
            <a:avLst/>
          </a:prstGeom>
          <a:noFill/>
        </p:spPr>
      </p:pic>
      <p:sp>
        <p:nvSpPr>
          <p:cNvPr id="21530" name="AutoShape 26"/>
          <p:cNvSpPr>
            <a:spLocks noChangeArrowheads="1"/>
          </p:cNvSpPr>
          <p:nvPr/>
        </p:nvSpPr>
        <p:spPr bwMode="auto">
          <a:xfrm>
            <a:off x="2146300" y="3544887"/>
            <a:ext cx="2057400" cy="533400"/>
          </a:xfrm>
          <a:prstGeom prst="wedgeRectCallout">
            <a:avLst>
              <a:gd name="adj1" fmla="val 134412"/>
              <a:gd name="adj2" fmla="val -61606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hangingPunct="1"/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PHẠM NGỌC</a:t>
            </a:r>
          </a:p>
        </p:txBody>
      </p:sp>
      <p:sp>
        <p:nvSpPr>
          <p:cNvPr id="21531" name="Rectangle 27"/>
          <p:cNvSpPr>
            <a:spLocks noChangeArrowheads="1"/>
          </p:cNvSpPr>
          <p:nvPr/>
        </p:nvSpPr>
        <p:spPr bwMode="auto">
          <a:xfrm>
            <a:off x="-63500" y="3621087"/>
            <a:ext cx="1828800" cy="2286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532" name="Text Box 28"/>
          <p:cNvSpPr txBox="1">
            <a:spLocks noChangeArrowheads="1"/>
          </p:cNvSpPr>
          <p:nvPr/>
        </p:nvSpPr>
        <p:spPr bwMode="auto">
          <a:xfrm>
            <a:off x="317500" y="3836987"/>
            <a:ext cx="20574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nghiã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33" name="Picture 29" descr="FIRE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76200" y="3455987"/>
            <a:ext cx="546100" cy="762000"/>
          </a:xfrm>
          <a:prstGeom prst="rect">
            <a:avLst/>
          </a:prstGeom>
          <a:noFill/>
        </p:spPr>
      </p:pic>
      <p:sp>
        <p:nvSpPr>
          <p:cNvPr id="21534" name="Text Box 30"/>
          <p:cNvSpPr txBox="1">
            <a:spLocks noChangeArrowheads="1"/>
          </p:cNvSpPr>
          <p:nvPr/>
        </p:nvSpPr>
        <p:spPr bwMode="auto">
          <a:xfrm>
            <a:off x="5422900" y="4002087"/>
            <a:ext cx="21113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Ninh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Bình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35" name="Picture 31" descr="FIRE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18100" y="3544887"/>
            <a:ext cx="485775" cy="533400"/>
          </a:xfrm>
          <a:prstGeom prst="rect">
            <a:avLst/>
          </a:prstGeom>
          <a:noFill/>
        </p:spPr>
      </p:pic>
      <p:sp>
        <p:nvSpPr>
          <p:cNvPr id="21536" name="AutoShape 32"/>
          <p:cNvSpPr>
            <a:spLocks noChangeArrowheads="1"/>
          </p:cNvSpPr>
          <p:nvPr/>
        </p:nvSpPr>
        <p:spPr bwMode="auto">
          <a:xfrm>
            <a:off x="1993900" y="4306887"/>
            <a:ext cx="1905000" cy="533400"/>
          </a:xfrm>
          <a:prstGeom prst="wedgeRectCallout">
            <a:avLst>
              <a:gd name="adj1" fmla="val 111333"/>
              <a:gd name="adj2" fmla="val -43153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hangingPunct="1"/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TRẦN NGỖI</a:t>
            </a:r>
          </a:p>
        </p:txBody>
      </p:sp>
      <p:sp>
        <p:nvSpPr>
          <p:cNvPr id="21537" name="AutoShape 33"/>
          <p:cNvSpPr>
            <a:spLocks noChangeArrowheads="1"/>
          </p:cNvSpPr>
          <p:nvPr/>
        </p:nvSpPr>
        <p:spPr bwMode="auto">
          <a:xfrm>
            <a:off x="1841500" y="5297487"/>
            <a:ext cx="2209800" cy="685800"/>
          </a:xfrm>
          <a:prstGeom prst="wedgeRectCallout">
            <a:avLst>
              <a:gd name="adj1" fmla="val 104671"/>
              <a:gd name="adj2" fmla="val -3009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hangingPunct="1"/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TRẦN QUÝ KHOÁNG</a:t>
            </a:r>
          </a:p>
        </p:txBody>
      </p:sp>
      <p:sp>
        <p:nvSpPr>
          <p:cNvPr id="21539" name="Text Box 35"/>
          <p:cNvSpPr txBox="1">
            <a:spLocks noChangeArrowheads="1"/>
          </p:cNvSpPr>
          <p:nvPr/>
        </p:nvSpPr>
        <p:spPr bwMode="auto">
          <a:xfrm>
            <a:off x="6184900" y="3316287"/>
            <a:ext cx="1905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Hải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phòng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40" name="Picture 36" descr="FIRE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57888" y="2706687"/>
            <a:ext cx="501650" cy="533400"/>
          </a:xfrm>
          <a:prstGeom prst="rect">
            <a:avLst/>
          </a:prstGeom>
          <a:noFill/>
        </p:spPr>
      </p:pic>
      <p:sp>
        <p:nvSpPr>
          <p:cNvPr id="21541" name="AutoShape 37"/>
          <p:cNvSpPr>
            <a:spLocks noChangeArrowheads="1"/>
          </p:cNvSpPr>
          <p:nvPr/>
        </p:nvSpPr>
        <p:spPr bwMode="auto">
          <a:xfrm>
            <a:off x="1689100" y="2554287"/>
            <a:ext cx="2590800" cy="381000"/>
          </a:xfrm>
          <a:prstGeom prst="wedgeRectCallout">
            <a:avLst>
              <a:gd name="adj1" fmla="val 119426"/>
              <a:gd name="adj2" fmla="val 71667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hangingPunct="1"/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TRẦN NGUYỆT HỒ</a:t>
            </a:r>
          </a:p>
        </p:txBody>
      </p:sp>
      <p:sp>
        <p:nvSpPr>
          <p:cNvPr id="21542" name="AutoShape 38"/>
          <p:cNvSpPr>
            <a:spLocks noChangeArrowheads="1"/>
          </p:cNvSpPr>
          <p:nvPr/>
        </p:nvSpPr>
        <p:spPr bwMode="auto">
          <a:xfrm>
            <a:off x="1308100" y="1411287"/>
            <a:ext cx="2057400" cy="381000"/>
          </a:xfrm>
          <a:prstGeom prst="wedgeRectCallout">
            <a:avLst>
              <a:gd name="adj1" fmla="val 189736"/>
              <a:gd name="adj2" fmla="val 274167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hangingPunct="1"/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LÊ NGÃ</a:t>
            </a:r>
          </a:p>
        </p:txBody>
      </p:sp>
      <p:sp>
        <p:nvSpPr>
          <p:cNvPr id="21543" name="AutoShape 39"/>
          <p:cNvSpPr>
            <a:spLocks noChangeArrowheads="1"/>
          </p:cNvSpPr>
          <p:nvPr/>
        </p:nvSpPr>
        <p:spPr bwMode="auto">
          <a:xfrm>
            <a:off x="2374900" y="3011487"/>
            <a:ext cx="2057400" cy="381000"/>
          </a:xfrm>
          <a:prstGeom prst="wedgeRectCallout">
            <a:avLst>
              <a:gd name="adj1" fmla="val 137347"/>
              <a:gd name="adj2" fmla="val -8750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hangingPunct="1"/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PHẠM CHẤN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1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21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10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21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5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5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5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15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5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15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1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15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15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1000"/>
                                        <p:tgtEl>
                                          <p:spTgt spid="21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1000"/>
                                        <p:tgtEl>
                                          <p:spTgt spid="21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1000"/>
                                        <p:tgtEl>
                                          <p:spTgt spid="21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5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15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5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15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23" grpId="0" animBg="1"/>
      <p:bldP spid="21524" grpId="0" animBg="1"/>
      <p:bldP spid="21525" grpId="0" animBg="1"/>
      <p:bldP spid="21530" grpId="0" animBg="1"/>
      <p:bldP spid="21536" grpId="0" animBg="1"/>
      <p:bldP spid="21541" grpId="0" animBg="1"/>
      <p:bldP spid="21542" grpId="0" animBg="1"/>
      <p:bldP spid="2154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171825" y="4763"/>
            <a:ext cx="5972175" cy="6853237"/>
            <a:chOff x="1003" y="3"/>
            <a:chExt cx="3762" cy="4317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1003" y="3"/>
              <a:ext cx="3762" cy="4317"/>
              <a:chOff x="960" y="0"/>
              <a:chExt cx="3762" cy="4317"/>
            </a:xfrm>
          </p:grpSpPr>
          <p:pic>
            <p:nvPicPr>
              <p:cNvPr id="20484" name="Picture 4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960" y="0"/>
                <a:ext cx="3762" cy="3288"/>
              </a:xfrm>
              <a:prstGeom prst="rect">
                <a:avLst/>
              </a:prstGeom>
              <a:noFill/>
            </p:spPr>
          </p:pic>
          <p:pic>
            <p:nvPicPr>
              <p:cNvPr id="20485" name="Picture 5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960" y="3171"/>
                <a:ext cx="3762" cy="1146"/>
              </a:xfrm>
              <a:prstGeom prst="rect">
                <a:avLst/>
              </a:prstGeom>
              <a:noFill/>
            </p:spPr>
          </p:pic>
        </p:grpSp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1200" y="144"/>
              <a:ext cx="2229" cy="2592"/>
              <a:chOff x="1200" y="144"/>
              <a:chExt cx="2229" cy="2592"/>
            </a:xfrm>
          </p:grpSpPr>
          <p:sp>
            <p:nvSpPr>
              <p:cNvPr id="20487" name="Text Box 7"/>
              <p:cNvSpPr txBox="1">
                <a:spLocks noChangeArrowheads="1"/>
              </p:cNvSpPr>
              <p:nvPr/>
            </p:nvSpPr>
            <p:spPr bwMode="auto">
              <a:xfrm>
                <a:off x="2784" y="144"/>
                <a:ext cx="48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sz="1200" b="1"/>
                  <a:t>Lang Sơn</a:t>
                </a:r>
              </a:p>
            </p:txBody>
          </p:sp>
          <p:sp>
            <p:nvSpPr>
              <p:cNvPr id="20488" name="Text Box 8"/>
              <p:cNvSpPr txBox="1">
                <a:spLocks noChangeArrowheads="1"/>
              </p:cNvSpPr>
              <p:nvPr/>
            </p:nvSpPr>
            <p:spPr bwMode="auto">
              <a:xfrm>
                <a:off x="2112" y="2563"/>
                <a:ext cx="480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sz="1200" b="1"/>
                  <a:t>Hà Tĩnh</a:t>
                </a:r>
              </a:p>
            </p:txBody>
          </p:sp>
          <p:sp>
            <p:nvSpPr>
              <p:cNvPr id="20489" name="Text Box 9"/>
              <p:cNvSpPr txBox="1">
                <a:spLocks noChangeArrowheads="1"/>
              </p:cNvSpPr>
              <p:nvPr/>
            </p:nvSpPr>
            <p:spPr bwMode="auto">
              <a:xfrm>
                <a:off x="1776" y="1651"/>
                <a:ext cx="1248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sz="1200" b="1"/>
                  <a:t>Tây Đô (Thanh Hóa)</a:t>
                </a:r>
              </a:p>
            </p:txBody>
          </p:sp>
          <p:pic>
            <p:nvPicPr>
              <p:cNvPr id="20490" name="Picture 10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2016" y="1510"/>
                <a:ext cx="150" cy="144"/>
              </a:xfrm>
              <a:prstGeom prst="rect">
                <a:avLst/>
              </a:prstGeom>
              <a:noFill/>
            </p:spPr>
          </p:pic>
          <p:pic>
            <p:nvPicPr>
              <p:cNvPr id="20491" name="Picture 11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2064" y="720"/>
                <a:ext cx="150" cy="144"/>
              </a:xfrm>
              <a:prstGeom prst="rect">
                <a:avLst/>
              </a:prstGeom>
              <a:noFill/>
            </p:spPr>
          </p:pic>
          <p:sp>
            <p:nvSpPr>
              <p:cNvPr id="20492" name="Text Box 12"/>
              <p:cNvSpPr txBox="1">
                <a:spLocks noChangeArrowheads="1"/>
              </p:cNvSpPr>
              <p:nvPr/>
            </p:nvSpPr>
            <p:spPr bwMode="auto">
              <a:xfrm>
                <a:off x="1776" y="864"/>
                <a:ext cx="1248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sz="1200" b="1"/>
                  <a:t>Đông Đô (Thăng Long)</a:t>
                </a:r>
              </a:p>
            </p:txBody>
          </p:sp>
          <p:pic>
            <p:nvPicPr>
              <p:cNvPr id="20493" name="Picture 13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1722" y="480"/>
                <a:ext cx="150" cy="144"/>
              </a:xfrm>
              <a:prstGeom prst="rect">
                <a:avLst/>
              </a:prstGeom>
              <a:noFill/>
            </p:spPr>
          </p:pic>
          <p:sp>
            <p:nvSpPr>
              <p:cNvPr id="20494" name="Text Box 14"/>
              <p:cNvSpPr txBox="1">
                <a:spLocks noChangeArrowheads="1"/>
              </p:cNvSpPr>
              <p:nvPr/>
            </p:nvSpPr>
            <p:spPr bwMode="auto">
              <a:xfrm>
                <a:off x="1200" y="432"/>
                <a:ext cx="528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sz="1200" b="1"/>
                  <a:t>Đa Bang (Hà Tây)</a:t>
                </a:r>
              </a:p>
            </p:txBody>
          </p:sp>
          <p:sp>
            <p:nvSpPr>
              <p:cNvPr id="20495" name="Text Box 15"/>
              <p:cNvSpPr txBox="1">
                <a:spLocks noChangeArrowheads="1"/>
              </p:cNvSpPr>
              <p:nvPr/>
            </p:nvSpPr>
            <p:spPr bwMode="auto">
              <a:xfrm>
                <a:off x="2564" y="1405"/>
                <a:ext cx="624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sz="1200" b="1"/>
                  <a:t>Ninh Bình</a:t>
                </a:r>
              </a:p>
            </p:txBody>
          </p:sp>
          <p:sp>
            <p:nvSpPr>
              <p:cNvPr id="20496" name="Text Box 16"/>
              <p:cNvSpPr txBox="1">
                <a:spLocks noChangeArrowheads="1"/>
              </p:cNvSpPr>
              <p:nvPr/>
            </p:nvSpPr>
            <p:spPr bwMode="auto">
              <a:xfrm>
                <a:off x="2805" y="1191"/>
                <a:ext cx="624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sz="1200" b="1"/>
                  <a:t>Nam Định</a:t>
                </a:r>
              </a:p>
            </p:txBody>
          </p:sp>
        </p:grpSp>
      </p:grpSp>
      <p:sp>
        <p:nvSpPr>
          <p:cNvPr id="20497" name="AutoShape 17"/>
          <p:cNvSpPr>
            <a:spLocks noChangeArrowheads="1"/>
          </p:cNvSpPr>
          <p:nvPr/>
        </p:nvSpPr>
        <p:spPr bwMode="auto">
          <a:xfrm>
            <a:off x="5562600" y="2209800"/>
            <a:ext cx="228600" cy="304800"/>
          </a:xfrm>
          <a:prstGeom prst="irregularSeal1">
            <a:avLst/>
          </a:prstGeom>
          <a:solidFill>
            <a:schemeClr val="bg1"/>
          </a:solidFill>
          <a:ln w="38100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499" name="Line 19"/>
          <p:cNvSpPr>
            <a:spLocks noChangeShapeType="1"/>
          </p:cNvSpPr>
          <p:nvPr/>
        </p:nvSpPr>
        <p:spPr bwMode="auto">
          <a:xfrm flipH="1">
            <a:off x="5045075" y="2438400"/>
            <a:ext cx="288925" cy="1030288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500" name="AutoShape 20"/>
          <p:cNvSpPr>
            <a:spLocks noChangeArrowheads="1"/>
          </p:cNvSpPr>
          <p:nvPr/>
        </p:nvSpPr>
        <p:spPr bwMode="auto">
          <a:xfrm>
            <a:off x="5867400" y="1758950"/>
            <a:ext cx="298450" cy="374650"/>
          </a:xfrm>
          <a:prstGeom prst="irregularSeal1">
            <a:avLst/>
          </a:prstGeom>
          <a:solidFill>
            <a:schemeClr val="bg1"/>
          </a:solidFill>
          <a:ln w="38100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501" name="Line 21"/>
          <p:cNvSpPr>
            <a:spLocks noChangeShapeType="1"/>
          </p:cNvSpPr>
          <p:nvPr/>
        </p:nvSpPr>
        <p:spPr bwMode="auto">
          <a:xfrm flipH="1">
            <a:off x="5410200" y="62484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502" name="Line 22"/>
          <p:cNvSpPr>
            <a:spLocks noChangeShapeType="1"/>
          </p:cNvSpPr>
          <p:nvPr/>
        </p:nvSpPr>
        <p:spPr bwMode="auto">
          <a:xfrm flipV="1">
            <a:off x="5105400" y="1981200"/>
            <a:ext cx="685800" cy="4572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503" name="Text Box 23"/>
          <p:cNvSpPr txBox="1">
            <a:spLocks noChangeArrowheads="1"/>
          </p:cNvSpPr>
          <p:nvPr/>
        </p:nvSpPr>
        <p:spPr bwMode="auto">
          <a:xfrm>
            <a:off x="152400" y="228600"/>
            <a:ext cx="2971800" cy="701675"/>
          </a:xfrm>
          <a:prstGeom prst="rect">
            <a:avLst/>
          </a:prstGeom>
          <a:solidFill>
            <a:srgbClr val="FFFFFF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Ngỗi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(1407-1409)</a:t>
            </a:r>
          </a:p>
        </p:txBody>
      </p:sp>
      <p:sp>
        <p:nvSpPr>
          <p:cNvPr id="20504" name="Line 24"/>
          <p:cNvSpPr>
            <a:spLocks noChangeShapeType="1"/>
          </p:cNvSpPr>
          <p:nvPr/>
        </p:nvSpPr>
        <p:spPr bwMode="auto">
          <a:xfrm flipV="1">
            <a:off x="4876800" y="2743200"/>
            <a:ext cx="76200" cy="7620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505" name="Line 25"/>
          <p:cNvSpPr>
            <a:spLocks noChangeShapeType="1"/>
          </p:cNvSpPr>
          <p:nvPr/>
        </p:nvSpPr>
        <p:spPr bwMode="auto">
          <a:xfrm>
            <a:off x="5167313" y="1330325"/>
            <a:ext cx="609600" cy="381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506" name="Line 26"/>
          <p:cNvSpPr>
            <a:spLocks noChangeShapeType="1"/>
          </p:cNvSpPr>
          <p:nvPr/>
        </p:nvSpPr>
        <p:spPr bwMode="auto">
          <a:xfrm>
            <a:off x="3876675" y="101600"/>
            <a:ext cx="619125" cy="431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507" name="Line 27"/>
          <p:cNvSpPr>
            <a:spLocks noChangeShapeType="1"/>
          </p:cNvSpPr>
          <p:nvPr/>
        </p:nvSpPr>
        <p:spPr bwMode="auto">
          <a:xfrm>
            <a:off x="4510088" y="573088"/>
            <a:ext cx="392112" cy="45878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508" name="Line 28"/>
          <p:cNvSpPr>
            <a:spLocks noChangeShapeType="1"/>
          </p:cNvSpPr>
          <p:nvPr/>
        </p:nvSpPr>
        <p:spPr bwMode="auto">
          <a:xfrm flipH="1" flipV="1">
            <a:off x="5105400" y="1447800"/>
            <a:ext cx="685800" cy="45720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509" name="AutoShape 29"/>
          <p:cNvSpPr>
            <a:spLocks noChangeArrowheads="1"/>
          </p:cNvSpPr>
          <p:nvPr/>
        </p:nvSpPr>
        <p:spPr bwMode="auto">
          <a:xfrm>
            <a:off x="4924425" y="3484563"/>
            <a:ext cx="298450" cy="374650"/>
          </a:xfrm>
          <a:prstGeom prst="irregularSeal1">
            <a:avLst/>
          </a:prstGeom>
          <a:solidFill>
            <a:schemeClr val="bg1"/>
          </a:solidFill>
          <a:ln w="38100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20511" name="Picture 31" descr="ANd9GcTVvDcTqtMQtZLiEPwg9HGaOzMbS_fbX8-PhW86AAKKOWliHfsQjw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143000"/>
            <a:ext cx="3124200" cy="3048000"/>
          </a:xfrm>
          <a:prstGeom prst="rect">
            <a:avLst/>
          </a:prstGeom>
          <a:noFill/>
        </p:spPr>
      </p:pic>
      <p:sp>
        <p:nvSpPr>
          <p:cNvPr id="20518" name="Line 38"/>
          <p:cNvSpPr>
            <a:spLocks noChangeShapeType="1"/>
          </p:cNvSpPr>
          <p:nvPr/>
        </p:nvSpPr>
        <p:spPr bwMode="auto">
          <a:xfrm>
            <a:off x="0" y="5257800"/>
            <a:ext cx="762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519" name="Text Box 39"/>
          <p:cNvSpPr txBox="1">
            <a:spLocks noChangeArrowheads="1"/>
          </p:cNvSpPr>
          <p:nvPr/>
        </p:nvSpPr>
        <p:spPr bwMode="auto">
          <a:xfrm>
            <a:off x="762000" y="5029200"/>
            <a:ext cx="2743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Minh</a:t>
            </a:r>
          </a:p>
        </p:txBody>
      </p:sp>
      <p:sp>
        <p:nvSpPr>
          <p:cNvPr id="20520" name="Line 40"/>
          <p:cNvSpPr>
            <a:spLocks noChangeShapeType="1"/>
          </p:cNvSpPr>
          <p:nvPr/>
        </p:nvSpPr>
        <p:spPr bwMode="auto">
          <a:xfrm>
            <a:off x="0" y="6096000"/>
            <a:ext cx="7620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521" name="Text Box 41"/>
          <p:cNvSpPr txBox="1">
            <a:spLocks noChangeArrowheads="1"/>
          </p:cNvSpPr>
          <p:nvPr/>
        </p:nvSpPr>
        <p:spPr bwMode="auto">
          <a:xfrm>
            <a:off x="762000" y="5943600"/>
            <a:ext cx="2895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tấn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công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24" name="Text Box 44"/>
          <p:cNvSpPr txBox="1">
            <a:spLocks noChangeArrowheads="1"/>
          </p:cNvSpPr>
          <p:nvPr/>
        </p:nvSpPr>
        <p:spPr bwMode="auto">
          <a:xfrm>
            <a:off x="4267200" y="762000"/>
            <a:ext cx="2184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1">
                <a:latin typeface=".VnArial" pitchFamily="34" charset="0"/>
              </a:rPr>
              <a:t>.H</a:t>
            </a:r>
            <a:r>
              <a:rPr lang="en-US" sz="2000" b="1">
                <a:latin typeface="Times New Roman" pitchFamily="18" charset="0"/>
              </a:rPr>
              <a:t>à Tây</a:t>
            </a:r>
            <a:endParaRPr lang="en-US" sz="2000" b="1">
              <a:latin typeface=".VnArial" pitchFamily="34" charset="0"/>
            </a:endParaRPr>
          </a:p>
        </p:txBody>
      </p:sp>
      <p:sp>
        <p:nvSpPr>
          <p:cNvPr id="20526" name="Rectangle 46"/>
          <p:cNvSpPr>
            <a:spLocks noChangeArrowheads="1"/>
          </p:cNvSpPr>
          <p:nvPr/>
        </p:nvSpPr>
        <p:spPr bwMode="auto">
          <a:xfrm>
            <a:off x="4343400" y="1066800"/>
            <a:ext cx="304800" cy="3048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527" name="Line 47"/>
          <p:cNvSpPr>
            <a:spLocks noChangeShapeType="1"/>
          </p:cNvSpPr>
          <p:nvPr/>
        </p:nvSpPr>
        <p:spPr bwMode="auto">
          <a:xfrm>
            <a:off x="4648200" y="1600200"/>
            <a:ext cx="685800" cy="685800"/>
          </a:xfrm>
          <a:prstGeom prst="line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528" name="Text Box 48"/>
          <p:cNvSpPr txBox="1">
            <a:spLocks noChangeArrowheads="1"/>
          </p:cNvSpPr>
          <p:nvPr/>
        </p:nvSpPr>
        <p:spPr bwMode="auto">
          <a:xfrm>
            <a:off x="5943600" y="1981200"/>
            <a:ext cx="1066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Bô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29" name="Freeform 49"/>
          <p:cNvSpPr>
            <a:spLocks/>
          </p:cNvSpPr>
          <p:nvPr/>
        </p:nvSpPr>
        <p:spPr bwMode="auto">
          <a:xfrm>
            <a:off x="1878013" y="2628900"/>
            <a:ext cx="731837" cy="871538"/>
          </a:xfrm>
          <a:custGeom>
            <a:avLst/>
            <a:gdLst/>
            <a:ahLst/>
            <a:cxnLst>
              <a:cxn ang="0">
                <a:pos x="154" y="11"/>
              </a:cxn>
              <a:cxn ang="0">
                <a:pos x="88" y="29"/>
              </a:cxn>
              <a:cxn ang="0">
                <a:pos x="90" y="87"/>
              </a:cxn>
              <a:cxn ang="0">
                <a:pos x="98" y="129"/>
              </a:cxn>
              <a:cxn ang="0">
                <a:pos x="70" y="149"/>
              </a:cxn>
              <a:cxn ang="0">
                <a:pos x="62" y="157"/>
              </a:cxn>
              <a:cxn ang="0">
                <a:pos x="78" y="193"/>
              </a:cxn>
              <a:cxn ang="0">
                <a:pos x="128" y="213"/>
              </a:cxn>
              <a:cxn ang="0">
                <a:pos x="160" y="227"/>
              </a:cxn>
              <a:cxn ang="0">
                <a:pos x="144" y="281"/>
              </a:cxn>
              <a:cxn ang="0">
                <a:pos x="116" y="331"/>
              </a:cxn>
              <a:cxn ang="0">
                <a:pos x="60" y="311"/>
              </a:cxn>
              <a:cxn ang="0">
                <a:pos x="42" y="291"/>
              </a:cxn>
              <a:cxn ang="0">
                <a:pos x="24" y="315"/>
              </a:cxn>
              <a:cxn ang="0">
                <a:pos x="8" y="383"/>
              </a:cxn>
              <a:cxn ang="0">
                <a:pos x="0" y="401"/>
              </a:cxn>
              <a:cxn ang="0">
                <a:pos x="32" y="443"/>
              </a:cxn>
              <a:cxn ang="0">
                <a:pos x="54" y="475"/>
              </a:cxn>
              <a:cxn ang="0">
                <a:pos x="140" y="531"/>
              </a:cxn>
              <a:cxn ang="0">
                <a:pos x="304" y="549"/>
              </a:cxn>
              <a:cxn ang="0">
                <a:pos x="336" y="537"/>
              </a:cxn>
              <a:cxn ang="0">
                <a:pos x="324" y="469"/>
              </a:cxn>
              <a:cxn ang="0">
                <a:pos x="354" y="455"/>
              </a:cxn>
              <a:cxn ang="0">
                <a:pos x="368" y="397"/>
              </a:cxn>
              <a:cxn ang="0">
                <a:pos x="408" y="343"/>
              </a:cxn>
              <a:cxn ang="0">
                <a:pos x="434" y="319"/>
              </a:cxn>
              <a:cxn ang="0">
                <a:pos x="424" y="235"/>
              </a:cxn>
              <a:cxn ang="0">
                <a:pos x="416" y="173"/>
              </a:cxn>
              <a:cxn ang="0">
                <a:pos x="410" y="141"/>
              </a:cxn>
              <a:cxn ang="0">
                <a:pos x="354" y="79"/>
              </a:cxn>
              <a:cxn ang="0">
                <a:pos x="322" y="23"/>
              </a:cxn>
              <a:cxn ang="0">
                <a:pos x="250" y="13"/>
              </a:cxn>
              <a:cxn ang="0">
                <a:pos x="180" y="15"/>
              </a:cxn>
            </a:cxnLst>
            <a:rect l="0" t="0" r="r" b="b"/>
            <a:pathLst>
              <a:path w="461" h="549">
                <a:moveTo>
                  <a:pt x="180" y="23"/>
                </a:moveTo>
                <a:cubicBezTo>
                  <a:pt x="171" y="19"/>
                  <a:pt x="162" y="16"/>
                  <a:pt x="154" y="11"/>
                </a:cubicBezTo>
                <a:cubicBezTo>
                  <a:pt x="140" y="16"/>
                  <a:pt x="127" y="16"/>
                  <a:pt x="112" y="17"/>
                </a:cubicBezTo>
                <a:cubicBezTo>
                  <a:pt x="104" y="20"/>
                  <a:pt x="95" y="24"/>
                  <a:pt x="88" y="29"/>
                </a:cubicBezTo>
                <a:cubicBezTo>
                  <a:pt x="80" y="41"/>
                  <a:pt x="80" y="46"/>
                  <a:pt x="76" y="59"/>
                </a:cubicBezTo>
                <a:cubicBezTo>
                  <a:pt x="78" y="73"/>
                  <a:pt x="76" y="83"/>
                  <a:pt x="90" y="87"/>
                </a:cubicBezTo>
                <a:cubicBezTo>
                  <a:pt x="97" y="92"/>
                  <a:pt x="101" y="92"/>
                  <a:pt x="106" y="99"/>
                </a:cubicBezTo>
                <a:cubicBezTo>
                  <a:pt x="106" y="102"/>
                  <a:pt x="106" y="125"/>
                  <a:pt x="98" y="129"/>
                </a:cubicBezTo>
                <a:cubicBezTo>
                  <a:pt x="93" y="131"/>
                  <a:pt x="82" y="133"/>
                  <a:pt x="82" y="133"/>
                </a:cubicBezTo>
                <a:cubicBezTo>
                  <a:pt x="79" y="141"/>
                  <a:pt x="77" y="144"/>
                  <a:pt x="70" y="149"/>
                </a:cubicBezTo>
                <a:cubicBezTo>
                  <a:pt x="69" y="151"/>
                  <a:pt x="69" y="154"/>
                  <a:pt x="68" y="155"/>
                </a:cubicBezTo>
                <a:cubicBezTo>
                  <a:pt x="67" y="156"/>
                  <a:pt x="63" y="155"/>
                  <a:pt x="62" y="157"/>
                </a:cubicBezTo>
                <a:cubicBezTo>
                  <a:pt x="60" y="160"/>
                  <a:pt x="58" y="169"/>
                  <a:pt x="58" y="169"/>
                </a:cubicBezTo>
                <a:cubicBezTo>
                  <a:pt x="60" y="183"/>
                  <a:pt x="66" y="185"/>
                  <a:pt x="78" y="193"/>
                </a:cubicBezTo>
                <a:cubicBezTo>
                  <a:pt x="81" y="201"/>
                  <a:pt x="84" y="202"/>
                  <a:pt x="92" y="205"/>
                </a:cubicBezTo>
                <a:cubicBezTo>
                  <a:pt x="98" y="222"/>
                  <a:pt x="91" y="208"/>
                  <a:pt x="128" y="213"/>
                </a:cubicBezTo>
                <a:cubicBezTo>
                  <a:pt x="132" y="214"/>
                  <a:pt x="140" y="217"/>
                  <a:pt x="140" y="217"/>
                </a:cubicBezTo>
                <a:cubicBezTo>
                  <a:pt x="146" y="226"/>
                  <a:pt x="150" y="225"/>
                  <a:pt x="160" y="227"/>
                </a:cubicBezTo>
                <a:cubicBezTo>
                  <a:pt x="161" y="232"/>
                  <a:pt x="167" y="234"/>
                  <a:pt x="168" y="239"/>
                </a:cubicBezTo>
                <a:cubicBezTo>
                  <a:pt x="171" y="271"/>
                  <a:pt x="169" y="276"/>
                  <a:pt x="144" y="281"/>
                </a:cubicBezTo>
                <a:cubicBezTo>
                  <a:pt x="135" y="295"/>
                  <a:pt x="143" y="315"/>
                  <a:pt x="126" y="321"/>
                </a:cubicBezTo>
                <a:cubicBezTo>
                  <a:pt x="124" y="324"/>
                  <a:pt x="120" y="331"/>
                  <a:pt x="116" y="331"/>
                </a:cubicBezTo>
                <a:cubicBezTo>
                  <a:pt x="99" y="331"/>
                  <a:pt x="83" y="326"/>
                  <a:pt x="66" y="325"/>
                </a:cubicBezTo>
                <a:cubicBezTo>
                  <a:pt x="63" y="321"/>
                  <a:pt x="64" y="314"/>
                  <a:pt x="60" y="311"/>
                </a:cubicBezTo>
                <a:cubicBezTo>
                  <a:pt x="57" y="308"/>
                  <a:pt x="48" y="307"/>
                  <a:pt x="48" y="307"/>
                </a:cubicBezTo>
                <a:cubicBezTo>
                  <a:pt x="47" y="303"/>
                  <a:pt x="47" y="294"/>
                  <a:pt x="42" y="291"/>
                </a:cubicBezTo>
                <a:cubicBezTo>
                  <a:pt x="38" y="289"/>
                  <a:pt x="30" y="287"/>
                  <a:pt x="30" y="287"/>
                </a:cubicBezTo>
                <a:cubicBezTo>
                  <a:pt x="9" y="290"/>
                  <a:pt x="0" y="307"/>
                  <a:pt x="24" y="315"/>
                </a:cubicBezTo>
                <a:cubicBezTo>
                  <a:pt x="23" y="327"/>
                  <a:pt x="26" y="361"/>
                  <a:pt x="12" y="371"/>
                </a:cubicBezTo>
                <a:cubicBezTo>
                  <a:pt x="11" y="375"/>
                  <a:pt x="10" y="379"/>
                  <a:pt x="8" y="383"/>
                </a:cubicBezTo>
                <a:cubicBezTo>
                  <a:pt x="7" y="385"/>
                  <a:pt x="5" y="387"/>
                  <a:pt x="4" y="389"/>
                </a:cubicBezTo>
                <a:cubicBezTo>
                  <a:pt x="2" y="393"/>
                  <a:pt x="0" y="401"/>
                  <a:pt x="0" y="401"/>
                </a:cubicBezTo>
                <a:cubicBezTo>
                  <a:pt x="2" y="411"/>
                  <a:pt x="6" y="422"/>
                  <a:pt x="16" y="425"/>
                </a:cubicBezTo>
                <a:cubicBezTo>
                  <a:pt x="21" y="441"/>
                  <a:pt x="20" y="435"/>
                  <a:pt x="32" y="443"/>
                </a:cubicBezTo>
                <a:cubicBezTo>
                  <a:pt x="36" y="456"/>
                  <a:pt x="32" y="456"/>
                  <a:pt x="48" y="459"/>
                </a:cubicBezTo>
                <a:cubicBezTo>
                  <a:pt x="51" y="464"/>
                  <a:pt x="50" y="471"/>
                  <a:pt x="54" y="475"/>
                </a:cubicBezTo>
                <a:cubicBezTo>
                  <a:pt x="56" y="477"/>
                  <a:pt x="70" y="480"/>
                  <a:pt x="74" y="481"/>
                </a:cubicBezTo>
                <a:cubicBezTo>
                  <a:pt x="97" y="504"/>
                  <a:pt x="106" y="527"/>
                  <a:pt x="140" y="531"/>
                </a:cubicBezTo>
                <a:cubicBezTo>
                  <a:pt x="195" y="549"/>
                  <a:pt x="105" y="520"/>
                  <a:pt x="296" y="535"/>
                </a:cubicBezTo>
                <a:cubicBezTo>
                  <a:pt x="301" y="535"/>
                  <a:pt x="300" y="546"/>
                  <a:pt x="304" y="549"/>
                </a:cubicBezTo>
                <a:cubicBezTo>
                  <a:pt x="353" y="546"/>
                  <a:pt x="318" y="540"/>
                  <a:pt x="370" y="543"/>
                </a:cubicBezTo>
                <a:cubicBezTo>
                  <a:pt x="351" y="537"/>
                  <a:pt x="362" y="539"/>
                  <a:pt x="336" y="537"/>
                </a:cubicBezTo>
                <a:cubicBezTo>
                  <a:pt x="335" y="522"/>
                  <a:pt x="335" y="508"/>
                  <a:pt x="334" y="493"/>
                </a:cubicBezTo>
                <a:cubicBezTo>
                  <a:pt x="333" y="484"/>
                  <a:pt x="324" y="469"/>
                  <a:pt x="324" y="469"/>
                </a:cubicBezTo>
                <a:cubicBezTo>
                  <a:pt x="326" y="447"/>
                  <a:pt x="321" y="445"/>
                  <a:pt x="338" y="439"/>
                </a:cubicBezTo>
                <a:cubicBezTo>
                  <a:pt x="349" y="443"/>
                  <a:pt x="343" y="451"/>
                  <a:pt x="354" y="455"/>
                </a:cubicBezTo>
                <a:cubicBezTo>
                  <a:pt x="371" y="449"/>
                  <a:pt x="361" y="423"/>
                  <a:pt x="350" y="415"/>
                </a:cubicBezTo>
                <a:cubicBezTo>
                  <a:pt x="345" y="399"/>
                  <a:pt x="355" y="399"/>
                  <a:pt x="368" y="397"/>
                </a:cubicBezTo>
                <a:cubicBezTo>
                  <a:pt x="371" y="385"/>
                  <a:pt x="378" y="385"/>
                  <a:pt x="388" y="379"/>
                </a:cubicBezTo>
                <a:cubicBezTo>
                  <a:pt x="390" y="359"/>
                  <a:pt x="387" y="347"/>
                  <a:pt x="408" y="343"/>
                </a:cubicBezTo>
                <a:cubicBezTo>
                  <a:pt x="412" y="341"/>
                  <a:pt x="417" y="340"/>
                  <a:pt x="420" y="337"/>
                </a:cubicBezTo>
                <a:cubicBezTo>
                  <a:pt x="430" y="327"/>
                  <a:pt x="412" y="323"/>
                  <a:pt x="434" y="319"/>
                </a:cubicBezTo>
                <a:cubicBezTo>
                  <a:pt x="442" y="307"/>
                  <a:pt x="461" y="320"/>
                  <a:pt x="456" y="305"/>
                </a:cubicBezTo>
                <a:cubicBezTo>
                  <a:pt x="453" y="281"/>
                  <a:pt x="445" y="249"/>
                  <a:pt x="424" y="235"/>
                </a:cubicBezTo>
                <a:cubicBezTo>
                  <a:pt x="422" y="229"/>
                  <a:pt x="418" y="217"/>
                  <a:pt x="418" y="217"/>
                </a:cubicBezTo>
                <a:cubicBezTo>
                  <a:pt x="419" y="199"/>
                  <a:pt x="421" y="189"/>
                  <a:pt x="416" y="173"/>
                </a:cubicBezTo>
                <a:cubicBezTo>
                  <a:pt x="415" y="166"/>
                  <a:pt x="415" y="160"/>
                  <a:pt x="414" y="153"/>
                </a:cubicBezTo>
                <a:cubicBezTo>
                  <a:pt x="413" y="149"/>
                  <a:pt x="410" y="141"/>
                  <a:pt x="410" y="141"/>
                </a:cubicBezTo>
                <a:cubicBezTo>
                  <a:pt x="408" y="125"/>
                  <a:pt x="407" y="110"/>
                  <a:pt x="398" y="97"/>
                </a:cubicBezTo>
                <a:cubicBezTo>
                  <a:pt x="394" y="75"/>
                  <a:pt x="375" y="81"/>
                  <a:pt x="354" y="79"/>
                </a:cubicBezTo>
                <a:cubicBezTo>
                  <a:pt x="341" y="75"/>
                  <a:pt x="344" y="57"/>
                  <a:pt x="336" y="47"/>
                </a:cubicBezTo>
                <a:cubicBezTo>
                  <a:pt x="328" y="38"/>
                  <a:pt x="326" y="35"/>
                  <a:pt x="322" y="23"/>
                </a:cubicBezTo>
                <a:cubicBezTo>
                  <a:pt x="319" y="13"/>
                  <a:pt x="291" y="7"/>
                  <a:pt x="282" y="5"/>
                </a:cubicBezTo>
                <a:cubicBezTo>
                  <a:pt x="267" y="7"/>
                  <a:pt x="261" y="5"/>
                  <a:pt x="250" y="13"/>
                </a:cubicBezTo>
                <a:cubicBezTo>
                  <a:pt x="241" y="10"/>
                  <a:pt x="234" y="8"/>
                  <a:pt x="226" y="3"/>
                </a:cubicBezTo>
                <a:cubicBezTo>
                  <a:pt x="174" y="6"/>
                  <a:pt x="203" y="0"/>
                  <a:pt x="180" y="15"/>
                </a:cubicBezTo>
                <a:cubicBezTo>
                  <a:pt x="178" y="22"/>
                  <a:pt x="177" y="20"/>
                  <a:pt x="180" y="23"/>
                </a:cubicBezTo>
                <a:close/>
              </a:path>
            </a:pathLst>
          </a:custGeom>
          <a:solidFill>
            <a:srgbClr val="F0C1AE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5" name="Group 65"/>
          <p:cNvGrpSpPr>
            <a:grpSpLocks/>
          </p:cNvGrpSpPr>
          <p:nvPr/>
        </p:nvGrpSpPr>
        <p:grpSpPr bwMode="auto">
          <a:xfrm>
            <a:off x="1355725" y="2508250"/>
            <a:ext cx="777875" cy="711200"/>
            <a:chOff x="326" y="1604"/>
            <a:chExt cx="490" cy="448"/>
          </a:xfrm>
        </p:grpSpPr>
        <p:sp>
          <p:nvSpPr>
            <p:cNvPr id="20530" name="Freeform 50"/>
            <p:cNvSpPr>
              <a:spLocks/>
            </p:cNvSpPr>
            <p:nvPr/>
          </p:nvSpPr>
          <p:spPr bwMode="auto">
            <a:xfrm>
              <a:off x="326" y="1604"/>
              <a:ext cx="490" cy="448"/>
            </a:xfrm>
            <a:custGeom>
              <a:avLst/>
              <a:gdLst/>
              <a:ahLst/>
              <a:cxnLst>
                <a:cxn ang="0">
                  <a:pos x="226" y="0"/>
                </a:cxn>
                <a:cxn ang="0">
                  <a:pos x="214" y="44"/>
                </a:cxn>
                <a:cxn ang="0">
                  <a:pos x="208" y="56"/>
                </a:cxn>
                <a:cxn ang="0">
                  <a:pos x="196" y="60"/>
                </a:cxn>
                <a:cxn ang="0">
                  <a:pos x="172" y="124"/>
                </a:cxn>
                <a:cxn ang="0">
                  <a:pos x="120" y="130"/>
                </a:cxn>
                <a:cxn ang="0">
                  <a:pos x="114" y="128"/>
                </a:cxn>
                <a:cxn ang="0">
                  <a:pos x="106" y="126"/>
                </a:cxn>
                <a:cxn ang="0">
                  <a:pos x="94" y="122"/>
                </a:cxn>
                <a:cxn ang="0">
                  <a:pos x="68" y="132"/>
                </a:cxn>
                <a:cxn ang="0">
                  <a:pos x="34" y="150"/>
                </a:cxn>
                <a:cxn ang="0">
                  <a:pos x="24" y="164"/>
                </a:cxn>
                <a:cxn ang="0">
                  <a:pos x="12" y="188"/>
                </a:cxn>
                <a:cxn ang="0">
                  <a:pos x="8" y="206"/>
                </a:cxn>
                <a:cxn ang="0">
                  <a:pos x="0" y="218"/>
                </a:cxn>
                <a:cxn ang="0">
                  <a:pos x="14" y="242"/>
                </a:cxn>
                <a:cxn ang="0">
                  <a:pos x="30" y="256"/>
                </a:cxn>
                <a:cxn ang="0">
                  <a:pos x="36" y="260"/>
                </a:cxn>
                <a:cxn ang="0">
                  <a:pos x="48" y="274"/>
                </a:cxn>
                <a:cxn ang="0">
                  <a:pos x="64" y="288"/>
                </a:cxn>
                <a:cxn ang="0">
                  <a:pos x="114" y="302"/>
                </a:cxn>
                <a:cxn ang="0">
                  <a:pos x="132" y="320"/>
                </a:cxn>
                <a:cxn ang="0">
                  <a:pos x="196" y="356"/>
                </a:cxn>
                <a:cxn ang="0">
                  <a:pos x="236" y="374"/>
                </a:cxn>
                <a:cxn ang="0">
                  <a:pos x="254" y="394"/>
                </a:cxn>
                <a:cxn ang="0">
                  <a:pos x="268" y="406"/>
                </a:cxn>
                <a:cxn ang="0">
                  <a:pos x="286" y="418"/>
                </a:cxn>
                <a:cxn ang="0">
                  <a:pos x="316" y="448"/>
                </a:cxn>
                <a:cxn ang="0">
                  <a:pos x="338" y="438"/>
                </a:cxn>
                <a:cxn ang="0">
                  <a:pos x="346" y="394"/>
                </a:cxn>
                <a:cxn ang="0">
                  <a:pos x="336" y="362"/>
                </a:cxn>
                <a:cxn ang="0">
                  <a:pos x="342" y="356"/>
                </a:cxn>
                <a:cxn ang="0">
                  <a:pos x="352" y="354"/>
                </a:cxn>
                <a:cxn ang="0">
                  <a:pos x="350" y="348"/>
                </a:cxn>
                <a:cxn ang="0">
                  <a:pos x="356" y="350"/>
                </a:cxn>
                <a:cxn ang="0">
                  <a:pos x="386" y="374"/>
                </a:cxn>
                <a:cxn ang="0">
                  <a:pos x="420" y="386"/>
                </a:cxn>
                <a:cxn ang="0">
                  <a:pos x="458" y="386"/>
                </a:cxn>
                <a:cxn ang="0">
                  <a:pos x="466" y="374"/>
                </a:cxn>
                <a:cxn ang="0">
                  <a:pos x="468" y="348"/>
                </a:cxn>
                <a:cxn ang="0">
                  <a:pos x="482" y="344"/>
                </a:cxn>
                <a:cxn ang="0">
                  <a:pos x="490" y="326"/>
                </a:cxn>
                <a:cxn ang="0">
                  <a:pos x="426" y="268"/>
                </a:cxn>
                <a:cxn ang="0">
                  <a:pos x="412" y="256"/>
                </a:cxn>
                <a:cxn ang="0">
                  <a:pos x="396" y="244"/>
                </a:cxn>
                <a:cxn ang="0">
                  <a:pos x="388" y="226"/>
                </a:cxn>
                <a:cxn ang="0">
                  <a:pos x="406" y="204"/>
                </a:cxn>
                <a:cxn ang="0">
                  <a:pos x="418" y="200"/>
                </a:cxn>
                <a:cxn ang="0">
                  <a:pos x="428" y="174"/>
                </a:cxn>
                <a:cxn ang="0">
                  <a:pos x="412" y="146"/>
                </a:cxn>
                <a:cxn ang="0">
                  <a:pos x="390" y="148"/>
                </a:cxn>
                <a:cxn ang="0">
                  <a:pos x="388" y="160"/>
                </a:cxn>
                <a:cxn ang="0">
                  <a:pos x="370" y="158"/>
                </a:cxn>
                <a:cxn ang="0">
                  <a:pos x="364" y="144"/>
                </a:cxn>
                <a:cxn ang="0">
                  <a:pos x="378" y="148"/>
                </a:cxn>
                <a:cxn ang="0">
                  <a:pos x="376" y="142"/>
                </a:cxn>
                <a:cxn ang="0">
                  <a:pos x="348" y="114"/>
                </a:cxn>
                <a:cxn ang="0">
                  <a:pos x="326" y="98"/>
                </a:cxn>
                <a:cxn ang="0">
                  <a:pos x="298" y="70"/>
                </a:cxn>
                <a:cxn ang="0">
                  <a:pos x="264" y="48"/>
                </a:cxn>
              </a:cxnLst>
              <a:rect l="0" t="0" r="r" b="b"/>
              <a:pathLst>
                <a:path w="490" h="448">
                  <a:moveTo>
                    <a:pt x="226" y="0"/>
                  </a:moveTo>
                  <a:cubicBezTo>
                    <a:pt x="225" y="13"/>
                    <a:pt x="227" y="35"/>
                    <a:pt x="214" y="44"/>
                  </a:cubicBezTo>
                  <a:cubicBezTo>
                    <a:pt x="212" y="48"/>
                    <a:pt x="212" y="53"/>
                    <a:pt x="208" y="56"/>
                  </a:cubicBezTo>
                  <a:cubicBezTo>
                    <a:pt x="205" y="58"/>
                    <a:pt x="196" y="60"/>
                    <a:pt x="196" y="60"/>
                  </a:cubicBezTo>
                  <a:cubicBezTo>
                    <a:pt x="185" y="94"/>
                    <a:pt x="207" y="117"/>
                    <a:pt x="172" y="124"/>
                  </a:cubicBezTo>
                  <a:cubicBezTo>
                    <a:pt x="161" y="141"/>
                    <a:pt x="141" y="131"/>
                    <a:pt x="120" y="130"/>
                  </a:cubicBezTo>
                  <a:cubicBezTo>
                    <a:pt x="118" y="129"/>
                    <a:pt x="116" y="129"/>
                    <a:pt x="114" y="128"/>
                  </a:cubicBezTo>
                  <a:cubicBezTo>
                    <a:pt x="111" y="127"/>
                    <a:pt x="109" y="127"/>
                    <a:pt x="106" y="126"/>
                  </a:cubicBezTo>
                  <a:cubicBezTo>
                    <a:pt x="102" y="125"/>
                    <a:pt x="94" y="122"/>
                    <a:pt x="94" y="122"/>
                  </a:cubicBezTo>
                  <a:cubicBezTo>
                    <a:pt x="76" y="125"/>
                    <a:pt x="86" y="129"/>
                    <a:pt x="68" y="132"/>
                  </a:cubicBezTo>
                  <a:cubicBezTo>
                    <a:pt x="62" y="151"/>
                    <a:pt x="53" y="148"/>
                    <a:pt x="34" y="150"/>
                  </a:cubicBezTo>
                  <a:cubicBezTo>
                    <a:pt x="29" y="164"/>
                    <a:pt x="34" y="161"/>
                    <a:pt x="24" y="164"/>
                  </a:cubicBezTo>
                  <a:cubicBezTo>
                    <a:pt x="21" y="173"/>
                    <a:pt x="16" y="180"/>
                    <a:pt x="12" y="188"/>
                  </a:cubicBezTo>
                  <a:cubicBezTo>
                    <a:pt x="6" y="200"/>
                    <a:pt x="16" y="188"/>
                    <a:pt x="8" y="206"/>
                  </a:cubicBezTo>
                  <a:cubicBezTo>
                    <a:pt x="6" y="210"/>
                    <a:pt x="0" y="218"/>
                    <a:pt x="0" y="218"/>
                  </a:cubicBezTo>
                  <a:cubicBezTo>
                    <a:pt x="3" y="227"/>
                    <a:pt x="6" y="237"/>
                    <a:pt x="14" y="242"/>
                  </a:cubicBezTo>
                  <a:cubicBezTo>
                    <a:pt x="21" y="252"/>
                    <a:pt x="16" y="247"/>
                    <a:pt x="30" y="256"/>
                  </a:cubicBezTo>
                  <a:cubicBezTo>
                    <a:pt x="32" y="257"/>
                    <a:pt x="36" y="260"/>
                    <a:pt x="36" y="260"/>
                  </a:cubicBezTo>
                  <a:cubicBezTo>
                    <a:pt x="41" y="267"/>
                    <a:pt x="40" y="271"/>
                    <a:pt x="48" y="274"/>
                  </a:cubicBezTo>
                  <a:cubicBezTo>
                    <a:pt x="51" y="285"/>
                    <a:pt x="53" y="285"/>
                    <a:pt x="64" y="288"/>
                  </a:cubicBezTo>
                  <a:cubicBezTo>
                    <a:pt x="84" y="308"/>
                    <a:pt x="65" y="300"/>
                    <a:pt x="114" y="302"/>
                  </a:cubicBezTo>
                  <a:cubicBezTo>
                    <a:pt x="120" y="311"/>
                    <a:pt x="121" y="316"/>
                    <a:pt x="132" y="320"/>
                  </a:cubicBezTo>
                  <a:cubicBezTo>
                    <a:pt x="143" y="337"/>
                    <a:pt x="176" y="352"/>
                    <a:pt x="196" y="356"/>
                  </a:cubicBezTo>
                  <a:cubicBezTo>
                    <a:pt x="213" y="366"/>
                    <a:pt x="215" y="372"/>
                    <a:pt x="236" y="374"/>
                  </a:cubicBezTo>
                  <a:cubicBezTo>
                    <a:pt x="246" y="377"/>
                    <a:pt x="247" y="387"/>
                    <a:pt x="254" y="394"/>
                  </a:cubicBezTo>
                  <a:cubicBezTo>
                    <a:pt x="257" y="403"/>
                    <a:pt x="260" y="402"/>
                    <a:pt x="268" y="406"/>
                  </a:cubicBezTo>
                  <a:cubicBezTo>
                    <a:pt x="274" y="410"/>
                    <a:pt x="286" y="418"/>
                    <a:pt x="286" y="418"/>
                  </a:cubicBezTo>
                  <a:cubicBezTo>
                    <a:pt x="293" y="438"/>
                    <a:pt x="295" y="443"/>
                    <a:pt x="316" y="448"/>
                  </a:cubicBezTo>
                  <a:cubicBezTo>
                    <a:pt x="328" y="446"/>
                    <a:pt x="327" y="441"/>
                    <a:pt x="338" y="438"/>
                  </a:cubicBezTo>
                  <a:cubicBezTo>
                    <a:pt x="343" y="423"/>
                    <a:pt x="341" y="408"/>
                    <a:pt x="346" y="394"/>
                  </a:cubicBezTo>
                  <a:cubicBezTo>
                    <a:pt x="344" y="382"/>
                    <a:pt x="343" y="372"/>
                    <a:pt x="336" y="362"/>
                  </a:cubicBezTo>
                  <a:cubicBezTo>
                    <a:pt x="350" y="357"/>
                    <a:pt x="352" y="359"/>
                    <a:pt x="342" y="356"/>
                  </a:cubicBezTo>
                  <a:cubicBezTo>
                    <a:pt x="345" y="355"/>
                    <a:pt x="350" y="356"/>
                    <a:pt x="352" y="354"/>
                  </a:cubicBezTo>
                  <a:cubicBezTo>
                    <a:pt x="353" y="353"/>
                    <a:pt x="349" y="349"/>
                    <a:pt x="350" y="348"/>
                  </a:cubicBezTo>
                  <a:cubicBezTo>
                    <a:pt x="351" y="347"/>
                    <a:pt x="354" y="349"/>
                    <a:pt x="356" y="350"/>
                  </a:cubicBezTo>
                  <a:cubicBezTo>
                    <a:pt x="368" y="362"/>
                    <a:pt x="368" y="370"/>
                    <a:pt x="386" y="374"/>
                  </a:cubicBezTo>
                  <a:cubicBezTo>
                    <a:pt x="390" y="387"/>
                    <a:pt x="409" y="385"/>
                    <a:pt x="420" y="386"/>
                  </a:cubicBezTo>
                  <a:cubicBezTo>
                    <a:pt x="434" y="391"/>
                    <a:pt x="436" y="392"/>
                    <a:pt x="458" y="386"/>
                  </a:cubicBezTo>
                  <a:cubicBezTo>
                    <a:pt x="463" y="385"/>
                    <a:pt x="462" y="377"/>
                    <a:pt x="466" y="374"/>
                  </a:cubicBezTo>
                  <a:cubicBezTo>
                    <a:pt x="469" y="365"/>
                    <a:pt x="462" y="357"/>
                    <a:pt x="468" y="348"/>
                  </a:cubicBezTo>
                  <a:cubicBezTo>
                    <a:pt x="471" y="344"/>
                    <a:pt x="477" y="346"/>
                    <a:pt x="482" y="344"/>
                  </a:cubicBezTo>
                  <a:cubicBezTo>
                    <a:pt x="487" y="330"/>
                    <a:pt x="484" y="336"/>
                    <a:pt x="490" y="326"/>
                  </a:cubicBezTo>
                  <a:cubicBezTo>
                    <a:pt x="486" y="278"/>
                    <a:pt x="471" y="271"/>
                    <a:pt x="426" y="268"/>
                  </a:cubicBezTo>
                  <a:cubicBezTo>
                    <a:pt x="418" y="265"/>
                    <a:pt x="419" y="261"/>
                    <a:pt x="412" y="256"/>
                  </a:cubicBezTo>
                  <a:cubicBezTo>
                    <a:pt x="407" y="249"/>
                    <a:pt x="403" y="249"/>
                    <a:pt x="396" y="244"/>
                  </a:cubicBezTo>
                  <a:cubicBezTo>
                    <a:pt x="394" y="237"/>
                    <a:pt x="390" y="233"/>
                    <a:pt x="388" y="226"/>
                  </a:cubicBezTo>
                  <a:cubicBezTo>
                    <a:pt x="390" y="218"/>
                    <a:pt x="398" y="208"/>
                    <a:pt x="406" y="204"/>
                  </a:cubicBezTo>
                  <a:cubicBezTo>
                    <a:pt x="410" y="202"/>
                    <a:pt x="418" y="200"/>
                    <a:pt x="418" y="200"/>
                  </a:cubicBezTo>
                  <a:cubicBezTo>
                    <a:pt x="422" y="189"/>
                    <a:pt x="416" y="178"/>
                    <a:pt x="428" y="174"/>
                  </a:cubicBezTo>
                  <a:cubicBezTo>
                    <a:pt x="426" y="161"/>
                    <a:pt x="425" y="150"/>
                    <a:pt x="412" y="146"/>
                  </a:cubicBezTo>
                  <a:cubicBezTo>
                    <a:pt x="405" y="147"/>
                    <a:pt x="396" y="144"/>
                    <a:pt x="390" y="148"/>
                  </a:cubicBezTo>
                  <a:cubicBezTo>
                    <a:pt x="386" y="150"/>
                    <a:pt x="392" y="158"/>
                    <a:pt x="388" y="160"/>
                  </a:cubicBezTo>
                  <a:cubicBezTo>
                    <a:pt x="383" y="163"/>
                    <a:pt x="376" y="159"/>
                    <a:pt x="370" y="158"/>
                  </a:cubicBezTo>
                  <a:cubicBezTo>
                    <a:pt x="361" y="155"/>
                    <a:pt x="361" y="152"/>
                    <a:pt x="364" y="144"/>
                  </a:cubicBezTo>
                  <a:cubicBezTo>
                    <a:pt x="369" y="145"/>
                    <a:pt x="375" y="151"/>
                    <a:pt x="378" y="148"/>
                  </a:cubicBezTo>
                  <a:cubicBezTo>
                    <a:pt x="379" y="147"/>
                    <a:pt x="377" y="144"/>
                    <a:pt x="376" y="142"/>
                  </a:cubicBezTo>
                  <a:cubicBezTo>
                    <a:pt x="370" y="129"/>
                    <a:pt x="356" y="125"/>
                    <a:pt x="348" y="114"/>
                  </a:cubicBezTo>
                  <a:cubicBezTo>
                    <a:pt x="342" y="105"/>
                    <a:pt x="335" y="107"/>
                    <a:pt x="326" y="98"/>
                  </a:cubicBezTo>
                  <a:cubicBezTo>
                    <a:pt x="319" y="91"/>
                    <a:pt x="306" y="75"/>
                    <a:pt x="298" y="70"/>
                  </a:cubicBezTo>
                  <a:cubicBezTo>
                    <a:pt x="286" y="62"/>
                    <a:pt x="275" y="59"/>
                    <a:pt x="264" y="48"/>
                  </a:cubicBezTo>
                </a:path>
              </a:pathLst>
            </a:custGeom>
            <a:solidFill>
              <a:srgbClr val="DB8DD5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544" name="Freeform 64"/>
            <p:cNvSpPr>
              <a:spLocks/>
            </p:cNvSpPr>
            <p:nvPr/>
          </p:nvSpPr>
          <p:spPr bwMode="auto">
            <a:xfrm>
              <a:off x="555" y="1605"/>
              <a:ext cx="33" cy="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" y="9"/>
                </a:cxn>
                <a:cxn ang="0">
                  <a:pos x="33" y="42"/>
                </a:cxn>
              </a:cxnLst>
              <a:rect l="0" t="0" r="r" b="b"/>
              <a:pathLst>
                <a:path w="33" h="42">
                  <a:moveTo>
                    <a:pt x="0" y="0"/>
                  </a:moveTo>
                  <a:cubicBezTo>
                    <a:pt x="6" y="4"/>
                    <a:pt x="13" y="4"/>
                    <a:pt x="18" y="9"/>
                  </a:cubicBezTo>
                  <a:cubicBezTo>
                    <a:pt x="26" y="17"/>
                    <a:pt x="24" y="33"/>
                    <a:pt x="33" y="42"/>
                  </a:cubicBezTo>
                </a:path>
              </a:pathLst>
            </a:custGeom>
            <a:solidFill>
              <a:srgbClr val="DB8DD5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554" name="Freeform 74"/>
          <p:cNvSpPr>
            <a:spLocks/>
          </p:cNvSpPr>
          <p:nvPr/>
        </p:nvSpPr>
        <p:spPr bwMode="auto">
          <a:xfrm>
            <a:off x="-38100" y="1162050"/>
            <a:ext cx="1809750" cy="1717675"/>
          </a:xfrm>
          <a:custGeom>
            <a:avLst/>
            <a:gdLst/>
            <a:ahLst/>
            <a:cxnLst>
              <a:cxn ang="0">
                <a:pos x="2000" y="64"/>
              </a:cxn>
              <a:cxn ang="0">
                <a:pos x="1944" y="424"/>
              </a:cxn>
              <a:cxn ang="0">
                <a:pos x="1688" y="400"/>
              </a:cxn>
              <a:cxn ang="0">
                <a:pos x="1336" y="288"/>
              </a:cxn>
              <a:cxn ang="0">
                <a:pos x="1280" y="344"/>
              </a:cxn>
              <a:cxn ang="0">
                <a:pos x="1400" y="480"/>
              </a:cxn>
              <a:cxn ang="0">
                <a:pos x="1400" y="584"/>
              </a:cxn>
              <a:cxn ang="0">
                <a:pos x="1488" y="680"/>
              </a:cxn>
              <a:cxn ang="0">
                <a:pos x="1592" y="904"/>
              </a:cxn>
              <a:cxn ang="0">
                <a:pos x="1664" y="1080"/>
              </a:cxn>
              <a:cxn ang="0">
                <a:pos x="1520" y="1208"/>
              </a:cxn>
              <a:cxn ang="0">
                <a:pos x="1352" y="1288"/>
              </a:cxn>
              <a:cxn ang="0">
                <a:pos x="1208" y="1120"/>
              </a:cxn>
              <a:cxn ang="0">
                <a:pos x="1008" y="872"/>
              </a:cxn>
              <a:cxn ang="0">
                <a:pos x="864" y="712"/>
              </a:cxn>
              <a:cxn ang="0">
                <a:pos x="344" y="576"/>
              </a:cxn>
              <a:cxn ang="0">
                <a:pos x="184" y="616"/>
              </a:cxn>
              <a:cxn ang="0">
                <a:pos x="40" y="648"/>
              </a:cxn>
              <a:cxn ang="0">
                <a:pos x="64" y="800"/>
              </a:cxn>
              <a:cxn ang="0">
                <a:pos x="0" y="896"/>
              </a:cxn>
              <a:cxn ang="0">
                <a:pos x="264" y="1128"/>
              </a:cxn>
              <a:cxn ang="0">
                <a:pos x="504" y="1256"/>
              </a:cxn>
              <a:cxn ang="0">
                <a:pos x="624" y="1336"/>
              </a:cxn>
              <a:cxn ang="0">
                <a:pos x="768" y="1472"/>
              </a:cxn>
              <a:cxn ang="0">
                <a:pos x="912" y="1680"/>
              </a:cxn>
              <a:cxn ang="0">
                <a:pos x="1280" y="1776"/>
              </a:cxn>
              <a:cxn ang="0">
                <a:pos x="1456" y="1984"/>
              </a:cxn>
              <a:cxn ang="0">
                <a:pos x="1664" y="2184"/>
              </a:cxn>
              <a:cxn ang="0">
                <a:pos x="1632" y="2120"/>
              </a:cxn>
              <a:cxn ang="0">
                <a:pos x="1648" y="2160"/>
              </a:cxn>
              <a:cxn ang="0">
                <a:pos x="1696" y="2216"/>
              </a:cxn>
              <a:cxn ang="0">
                <a:pos x="1760" y="2272"/>
              </a:cxn>
              <a:cxn ang="0">
                <a:pos x="1976" y="2456"/>
              </a:cxn>
              <a:cxn ang="0">
                <a:pos x="2144" y="2592"/>
              </a:cxn>
              <a:cxn ang="0">
                <a:pos x="2472" y="2776"/>
              </a:cxn>
              <a:cxn ang="0">
                <a:pos x="2560" y="2752"/>
              </a:cxn>
              <a:cxn ang="0">
                <a:pos x="2680" y="2592"/>
              </a:cxn>
              <a:cxn ang="0">
                <a:pos x="2792" y="2560"/>
              </a:cxn>
              <a:cxn ang="0">
                <a:pos x="2968" y="2568"/>
              </a:cxn>
              <a:cxn ang="0">
                <a:pos x="3096" y="2496"/>
              </a:cxn>
              <a:cxn ang="0">
                <a:pos x="3152" y="2136"/>
              </a:cxn>
              <a:cxn ang="0">
                <a:pos x="3088" y="2008"/>
              </a:cxn>
              <a:cxn ang="0">
                <a:pos x="3008" y="1880"/>
              </a:cxn>
              <a:cxn ang="0">
                <a:pos x="2840" y="1600"/>
              </a:cxn>
              <a:cxn ang="0">
                <a:pos x="2728" y="1488"/>
              </a:cxn>
              <a:cxn ang="0">
                <a:pos x="2584" y="1664"/>
              </a:cxn>
              <a:cxn ang="0">
                <a:pos x="2520" y="1584"/>
              </a:cxn>
              <a:cxn ang="0">
                <a:pos x="2472" y="1528"/>
              </a:cxn>
              <a:cxn ang="0">
                <a:pos x="2392" y="1336"/>
              </a:cxn>
              <a:cxn ang="0">
                <a:pos x="2416" y="1200"/>
              </a:cxn>
              <a:cxn ang="0">
                <a:pos x="2504" y="1088"/>
              </a:cxn>
              <a:cxn ang="0">
                <a:pos x="2384" y="912"/>
              </a:cxn>
              <a:cxn ang="0">
                <a:pos x="2456" y="704"/>
              </a:cxn>
              <a:cxn ang="0">
                <a:pos x="2416" y="584"/>
              </a:cxn>
              <a:cxn ang="0">
                <a:pos x="2520" y="280"/>
              </a:cxn>
              <a:cxn ang="0">
                <a:pos x="2440" y="184"/>
              </a:cxn>
              <a:cxn ang="0">
                <a:pos x="2288" y="40"/>
              </a:cxn>
              <a:cxn ang="0">
                <a:pos x="2032" y="56"/>
              </a:cxn>
            </a:cxnLst>
            <a:rect l="0" t="0" r="r" b="b"/>
            <a:pathLst>
              <a:path w="3223" h="2810">
                <a:moveTo>
                  <a:pt x="2072" y="0"/>
                </a:moveTo>
                <a:cubicBezTo>
                  <a:pt x="2055" y="52"/>
                  <a:pt x="2079" y="1"/>
                  <a:pt x="2040" y="32"/>
                </a:cubicBezTo>
                <a:cubicBezTo>
                  <a:pt x="1988" y="73"/>
                  <a:pt x="2060" y="44"/>
                  <a:pt x="2000" y="64"/>
                </a:cubicBezTo>
                <a:cubicBezTo>
                  <a:pt x="1997" y="72"/>
                  <a:pt x="1999" y="83"/>
                  <a:pt x="1992" y="88"/>
                </a:cubicBezTo>
                <a:cubicBezTo>
                  <a:pt x="1978" y="98"/>
                  <a:pt x="1944" y="104"/>
                  <a:pt x="1944" y="104"/>
                </a:cubicBezTo>
                <a:cubicBezTo>
                  <a:pt x="1883" y="196"/>
                  <a:pt x="1910" y="321"/>
                  <a:pt x="1944" y="424"/>
                </a:cubicBezTo>
                <a:cubicBezTo>
                  <a:pt x="1932" y="611"/>
                  <a:pt x="1972" y="527"/>
                  <a:pt x="1848" y="568"/>
                </a:cubicBezTo>
                <a:cubicBezTo>
                  <a:pt x="1734" y="552"/>
                  <a:pt x="1791" y="556"/>
                  <a:pt x="1760" y="464"/>
                </a:cubicBezTo>
                <a:cubicBezTo>
                  <a:pt x="1750" y="434"/>
                  <a:pt x="1713" y="420"/>
                  <a:pt x="1688" y="400"/>
                </a:cubicBezTo>
                <a:cubicBezTo>
                  <a:pt x="1657" y="376"/>
                  <a:pt x="1621" y="364"/>
                  <a:pt x="1584" y="352"/>
                </a:cubicBezTo>
                <a:cubicBezTo>
                  <a:pt x="1558" y="343"/>
                  <a:pt x="1518" y="300"/>
                  <a:pt x="1488" y="296"/>
                </a:cubicBezTo>
                <a:cubicBezTo>
                  <a:pt x="1438" y="289"/>
                  <a:pt x="1387" y="291"/>
                  <a:pt x="1336" y="288"/>
                </a:cubicBezTo>
                <a:cubicBezTo>
                  <a:pt x="1277" y="268"/>
                  <a:pt x="1303" y="264"/>
                  <a:pt x="1256" y="288"/>
                </a:cubicBezTo>
                <a:cubicBezTo>
                  <a:pt x="1232" y="217"/>
                  <a:pt x="1228" y="322"/>
                  <a:pt x="1240" y="336"/>
                </a:cubicBezTo>
                <a:cubicBezTo>
                  <a:pt x="1249" y="346"/>
                  <a:pt x="1267" y="341"/>
                  <a:pt x="1280" y="344"/>
                </a:cubicBezTo>
                <a:cubicBezTo>
                  <a:pt x="1283" y="357"/>
                  <a:pt x="1278" y="374"/>
                  <a:pt x="1288" y="384"/>
                </a:cubicBezTo>
                <a:cubicBezTo>
                  <a:pt x="1304" y="400"/>
                  <a:pt x="1331" y="393"/>
                  <a:pt x="1352" y="400"/>
                </a:cubicBezTo>
                <a:cubicBezTo>
                  <a:pt x="1376" y="436"/>
                  <a:pt x="1362" y="455"/>
                  <a:pt x="1400" y="480"/>
                </a:cubicBezTo>
                <a:cubicBezTo>
                  <a:pt x="1371" y="502"/>
                  <a:pt x="1348" y="506"/>
                  <a:pt x="1328" y="536"/>
                </a:cubicBezTo>
                <a:cubicBezTo>
                  <a:pt x="1349" y="543"/>
                  <a:pt x="1375" y="538"/>
                  <a:pt x="1392" y="552"/>
                </a:cubicBezTo>
                <a:cubicBezTo>
                  <a:pt x="1400" y="559"/>
                  <a:pt x="1393" y="575"/>
                  <a:pt x="1400" y="584"/>
                </a:cubicBezTo>
                <a:cubicBezTo>
                  <a:pt x="1405" y="591"/>
                  <a:pt x="1416" y="589"/>
                  <a:pt x="1424" y="592"/>
                </a:cubicBezTo>
                <a:cubicBezTo>
                  <a:pt x="1444" y="691"/>
                  <a:pt x="1408" y="579"/>
                  <a:pt x="1480" y="640"/>
                </a:cubicBezTo>
                <a:cubicBezTo>
                  <a:pt x="1490" y="649"/>
                  <a:pt x="1483" y="667"/>
                  <a:pt x="1488" y="680"/>
                </a:cubicBezTo>
                <a:cubicBezTo>
                  <a:pt x="1500" y="713"/>
                  <a:pt x="1510" y="705"/>
                  <a:pt x="1544" y="712"/>
                </a:cubicBezTo>
                <a:cubicBezTo>
                  <a:pt x="1550" y="729"/>
                  <a:pt x="1565" y="742"/>
                  <a:pt x="1568" y="760"/>
                </a:cubicBezTo>
                <a:cubicBezTo>
                  <a:pt x="1594" y="916"/>
                  <a:pt x="1550" y="840"/>
                  <a:pt x="1592" y="904"/>
                </a:cubicBezTo>
                <a:cubicBezTo>
                  <a:pt x="1606" y="959"/>
                  <a:pt x="1614" y="927"/>
                  <a:pt x="1648" y="968"/>
                </a:cubicBezTo>
                <a:cubicBezTo>
                  <a:pt x="1674" y="999"/>
                  <a:pt x="1655" y="1010"/>
                  <a:pt x="1696" y="1024"/>
                </a:cubicBezTo>
                <a:cubicBezTo>
                  <a:pt x="1680" y="1104"/>
                  <a:pt x="1704" y="1035"/>
                  <a:pt x="1664" y="1080"/>
                </a:cubicBezTo>
                <a:cubicBezTo>
                  <a:pt x="1621" y="1129"/>
                  <a:pt x="1622" y="1150"/>
                  <a:pt x="1552" y="1168"/>
                </a:cubicBezTo>
                <a:cubicBezTo>
                  <a:pt x="1544" y="1173"/>
                  <a:pt x="1534" y="1176"/>
                  <a:pt x="1528" y="1184"/>
                </a:cubicBezTo>
                <a:cubicBezTo>
                  <a:pt x="1523" y="1191"/>
                  <a:pt x="1526" y="1202"/>
                  <a:pt x="1520" y="1208"/>
                </a:cubicBezTo>
                <a:cubicBezTo>
                  <a:pt x="1503" y="1225"/>
                  <a:pt x="1456" y="1224"/>
                  <a:pt x="1432" y="1232"/>
                </a:cubicBezTo>
                <a:cubicBezTo>
                  <a:pt x="1423" y="1258"/>
                  <a:pt x="1409" y="1278"/>
                  <a:pt x="1400" y="1304"/>
                </a:cubicBezTo>
                <a:cubicBezTo>
                  <a:pt x="1384" y="1299"/>
                  <a:pt x="1368" y="1293"/>
                  <a:pt x="1352" y="1288"/>
                </a:cubicBezTo>
                <a:cubicBezTo>
                  <a:pt x="1323" y="1278"/>
                  <a:pt x="1291" y="1218"/>
                  <a:pt x="1264" y="1200"/>
                </a:cubicBezTo>
                <a:cubicBezTo>
                  <a:pt x="1259" y="1185"/>
                  <a:pt x="1249" y="1142"/>
                  <a:pt x="1232" y="1128"/>
                </a:cubicBezTo>
                <a:cubicBezTo>
                  <a:pt x="1225" y="1123"/>
                  <a:pt x="1215" y="1124"/>
                  <a:pt x="1208" y="1120"/>
                </a:cubicBezTo>
                <a:cubicBezTo>
                  <a:pt x="1125" y="1074"/>
                  <a:pt x="1190" y="1098"/>
                  <a:pt x="1136" y="1080"/>
                </a:cubicBezTo>
                <a:cubicBezTo>
                  <a:pt x="1113" y="1011"/>
                  <a:pt x="1104" y="963"/>
                  <a:pt x="1040" y="920"/>
                </a:cubicBezTo>
                <a:cubicBezTo>
                  <a:pt x="1029" y="904"/>
                  <a:pt x="1019" y="888"/>
                  <a:pt x="1008" y="872"/>
                </a:cubicBezTo>
                <a:cubicBezTo>
                  <a:pt x="956" y="794"/>
                  <a:pt x="1036" y="852"/>
                  <a:pt x="960" y="776"/>
                </a:cubicBezTo>
                <a:cubicBezTo>
                  <a:pt x="944" y="760"/>
                  <a:pt x="928" y="744"/>
                  <a:pt x="912" y="728"/>
                </a:cubicBezTo>
                <a:cubicBezTo>
                  <a:pt x="900" y="716"/>
                  <a:pt x="880" y="717"/>
                  <a:pt x="864" y="712"/>
                </a:cubicBezTo>
                <a:cubicBezTo>
                  <a:pt x="856" y="709"/>
                  <a:pt x="840" y="704"/>
                  <a:pt x="840" y="704"/>
                </a:cubicBezTo>
                <a:cubicBezTo>
                  <a:pt x="800" y="583"/>
                  <a:pt x="564" y="634"/>
                  <a:pt x="496" y="632"/>
                </a:cubicBezTo>
                <a:cubicBezTo>
                  <a:pt x="445" y="615"/>
                  <a:pt x="389" y="606"/>
                  <a:pt x="344" y="576"/>
                </a:cubicBezTo>
                <a:cubicBezTo>
                  <a:pt x="323" y="579"/>
                  <a:pt x="300" y="575"/>
                  <a:pt x="280" y="584"/>
                </a:cubicBezTo>
                <a:cubicBezTo>
                  <a:pt x="272" y="587"/>
                  <a:pt x="280" y="605"/>
                  <a:pt x="272" y="608"/>
                </a:cubicBezTo>
                <a:cubicBezTo>
                  <a:pt x="244" y="617"/>
                  <a:pt x="213" y="613"/>
                  <a:pt x="184" y="616"/>
                </a:cubicBezTo>
                <a:cubicBezTo>
                  <a:pt x="127" y="635"/>
                  <a:pt x="150" y="641"/>
                  <a:pt x="112" y="616"/>
                </a:cubicBezTo>
                <a:cubicBezTo>
                  <a:pt x="85" y="619"/>
                  <a:pt x="56" y="613"/>
                  <a:pt x="32" y="624"/>
                </a:cubicBezTo>
                <a:cubicBezTo>
                  <a:pt x="24" y="627"/>
                  <a:pt x="36" y="640"/>
                  <a:pt x="40" y="648"/>
                </a:cubicBezTo>
                <a:cubicBezTo>
                  <a:pt x="54" y="676"/>
                  <a:pt x="59" y="694"/>
                  <a:pt x="88" y="704"/>
                </a:cubicBezTo>
                <a:cubicBezTo>
                  <a:pt x="99" y="737"/>
                  <a:pt x="107" y="749"/>
                  <a:pt x="88" y="792"/>
                </a:cubicBezTo>
                <a:cubicBezTo>
                  <a:pt x="85" y="800"/>
                  <a:pt x="72" y="796"/>
                  <a:pt x="64" y="800"/>
                </a:cubicBezTo>
                <a:cubicBezTo>
                  <a:pt x="55" y="804"/>
                  <a:pt x="48" y="811"/>
                  <a:pt x="40" y="816"/>
                </a:cubicBezTo>
                <a:cubicBezTo>
                  <a:pt x="37" y="827"/>
                  <a:pt x="37" y="838"/>
                  <a:pt x="32" y="848"/>
                </a:cubicBezTo>
                <a:cubicBezTo>
                  <a:pt x="23" y="865"/>
                  <a:pt x="0" y="896"/>
                  <a:pt x="0" y="896"/>
                </a:cubicBezTo>
                <a:cubicBezTo>
                  <a:pt x="57" y="915"/>
                  <a:pt x="119" y="901"/>
                  <a:pt x="176" y="920"/>
                </a:cubicBezTo>
                <a:cubicBezTo>
                  <a:pt x="201" y="958"/>
                  <a:pt x="207" y="1002"/>
                  <a:pt x="232" y="1040"/>
                </a:cubicBezTo>
                <a:cubicBezTo>
                  <a:pt x="236" y="1060"/>
                  <a:pt x="241" y="1115"/>
                  <a:pt x="264" y="1128"/>
                </a:cubicBezTo>
                <a:cubicBezTo>
                  <a:pt x="290" y="1143"/>
                  <a:pt x="368" y="1149"/>
                  <a:pt x="392" y="1152"/>
                </a:cubicBezTo>
                <a:cubicBezTo>
                  <a:pt x="396" y="1163"/>
                  <a:pt x="418" y="1218"/>
                  <a:pt x="424" y="1224"/>
                </a:cubicBezTo>
                <a:cubicBezTo>
                  <a:pt x="433" y="1233"/>
                  <a:pt x="491" y="1253"/>
                  <a:pt x="504" y="1256"/>
                </a:cubicBezTo>
                <a:cubicBezTo>
                  <a:pt x="512" y="1264"/>
                  <a:pt x="517" y="1277"/>
                  <a:pt x="528" y="1280"/>
                </a:cubicBezTo>
                <a:cubicBezTo>
                  <a:pt x="554" y="1288"/>
                  <a:pt x="585" y="1274"/>
                  <a:pt x="608" y="1288"/>
                </a:cubicBezTo>
                <a:cubicBezTo>
                  <a:pt x="623" y="1296"/>
                  <a:pt x="619" y="1320"/>
                  <a:pt x="624" y="1336"/>
                </a:cubicBezTo>
                <a:cubicBezTo>
                  <a:pt x="632" y="1359"/>
                  <a:pt x="646" y="1364"/>
                  <a:pt x="664" y="1376"/>
                </a:cubicBezTo>
                <a:cubicBezTo>
                  <a:pt x="677" y="1430"/>
                  <a:pt x="664" y="1400"/>
                  <a:pt x="720" y="1456"/>
                </a:cubicBezTo>
                <a:cubicBezTo>
                  <a:pt x="732" y="1468"/>
                  <a:pt x="768" y="1472"/>
                  <a:pt x="768" y="1472"/>
                </a:cubicBezTo>
                <a:cubicBezTo>
                  <a:pt x="787" y="1529"/>
                  <a:pt x="770" y="1511"/>
                  <a:pt x="808" y="1536"/>
                </a:cubicBezTo>
                <a:cubicBezTo>
                  <a:pt x="822" y="1577"/>
                  <a:pt x="812" y="1655"/>
                  <a:pt x="864" y="1672"/>
                </a:cubicBezTo>
                <a:cubicBezTo>
                  <a:pt x="879" y="1677"/>
                  <a:pt x="896" y="1677"/>
                  <a:pt x="912" y="1680"/>
                </a:cubicBezTo>
                <a:cubicBezTo>
                  <a:pt x="982" y="1727"/>
                  <a:pt x="1039" y="1715"/>
                  <a:pt x="1128" y="1720"/>
                </a:cubicBezTo>
                <a:cubicBezTo>
                  <a:pt x="1145" y="1732"/>
                  <a:pt x="1157" y="1751"/>
                  <a:pt x="1176" y="1760"/>
                </a:cubicBezTo>
                <a:cubicBezTo>
                  <a:pt x="1188" y="1766"/>
                  <a:pt x="1280" y="1776"/>
                  <a:pt x="1280" y="1776"/>
                </a:cubicBezTo>
                <a:cubicBezTo>
                  <a:pt x="1304" y="1812"/>
                  <a:pt x="1334" y="1817"/>
                  <a:pt x="1368" y="1840"/>
                </a:cubicBezTo>
                <a:cubicBezTo>
                  <a:pt x="1388" y="1899"/>
                  <a:pt x="1372" y="1876"/>
                  <a:pt x="1408" y="1912"/>
                </a:cubicBezTo>
                <a:cubicBezTo>
                  <a:pt x="1418" y="1941"/>
                  <a:pt x="1431" y="1964"/>
                  <a:pt x="1456" y="1984"/>
                </a:cubicBezTo>
                <a:cubicBezTo>
                  <a:pt x="1471" y="1996"/>
                  <a:pt x="1504" y="2016"/>
                  <a:pt x="1504" y="2016"/>
                </a:cubicBezTo>
                <a:cubicBezTo>
                  <a:pt x="1524" y="2075"/>
                  <a:pt x="1538" y="2054"/>
                  <a:pt x="1576" y="2088"/>
                </a:cubicBezTo>
                <a:cubicBezTo>
                  <a:pt x="1609" y="2117"/>
                  <a:pt x="1640" y="2148"/>
                  <a:pt x="1664" y="2184"/>
                </a:cubicBezTo>
                <a:cubicBezTo>
                  <a:pt x="1661" y="2163"/>
                  <a:pt x="1662" y="2141"/>
                  <a:pt x="1656" y="2120"/>
                </a:cubicBezTo>
                <a:cubicBezTo>
                  <a:pt x="1653" y="2111"/>
                  <a:pt x="1650" y="2096"/>
                  <a:pt x="1640" y="2096"/>
                </a:cubicBezTo>
                <a:cubicBezTo>
                  <a:pt x="1632" y="2096"/>
                  <a:pt x="1635" y="2112"/>
                  <a:pt x="1632" y="2120"/>
                </a:cubicBezTo>
                <a:cubicBezTo>
                  <a:pt x="1635" y="2139"/>
                  <a:pt x="1638" y="2157"/>
                  <a:pt x="1640" y="2176"/>
                </a:cubicBezTo>
                <a:cubicBezTo>
                  <a:pt x="1650" y="2268"/>
                  <a:pt x="1638" y="2293"/>
                  <a:pt x="1656" y="2240"/>
                </a:cubicBezTo>
                <a:cubicBezTo>
                  <a:pt x="1637" y="2182"/>
                  <a:pt x="1636" y="2208"/>
                  <a:pt x="1648" y="2160"/>
                </a:cubicBezTo>
                <a:cubicBezTo>
                  <a:pt x="1653" y="2168"/>
                  <a:pt x="1660" y="2175"/>
                  <a:pt x="1664" y="2184"/>
                </a:cubicBezTo>
                <a:cubicBezTo>
                  <a:pt x="1668" y="2192"/>
                  <a:pt x="1666" y="2202"/>
                  <a:pt x="1672" y="2208"/>
                </a:cubicBezTo>
                <a:cubicBezTo>
                  <a:pt x="1678" y="2214"/>
                  <a:pt x="1688" y="2212"/>
                  <a:pt x="1696" y="2216"/>
                </a:cubicBezTo>
                <a:cubicBezTo>
                  <a:pt x="1705" y="2220"/>
                  <a:pt x="1712" y="2227"/>
                  <a:pt x="1720" y="2232"/>
                </a:cubicBezTo>
                <a:cubicBezTo>
                  <a:pt x="1725" y="2240"/>
                  <a:pt x="1729" y="2249"/>
                  <a:pt x="1736" y="2256"/>
                </a:cubicBezTo>
                <a:cubicBezTo>
                  <a:pt x="1743" y="2263"/>
                  <a:pt x="1755" y="2264"/>
                  <a:pt x="1760" y="2272"/>
                </a:cubicBezTo>
                <a:cubicBezTo>
                  <a:pt x="1778" y="2299"/>
                  <a:pt x="1770" y="2331"/>
                  <a:pt x="1808" y="2352"/>
                </a:cubicBezTo>
                <a:cubicBezTo>
                  <a:pt x="1823" y="2360"/>
                  <a:pt x="1842" y="2359"/>
                  <a:pt x="1856" y="2368"/>
                </a:cubicBezTo>
                <a:cubicBezTo>
                  <a:pt x="1898" y="2396"/>
                  <a:pt x="1935" y="2428"/>
                  <a:pt x="1976" y="2456"/>
                </a:cubicBezTo>
                <a:cubicBezTo>
                  <a:pt x="1981" y="2469"/>
                  <a:pt x="1983" y="2485"/>
                  <a:pt x="1992" y="2496"/>
                </a:cubicBezTo>
                <a:cubicBezTo>
                  <a:pt x="2002" y="2509"/>
                  <a:pt x="2035" y="2525"/>
                  <a:pt x="2048" y="2536"/>
                </a:cubicBezTo>
                <a:cubicBezTo>
                  <a:pt x="2084" y="2566"/>
                  <a:pt x="2096" y="2582"/>
                  <a:pt x="2144" y="2592"/>
                </a:cubicBezTo>
                <a:cubicBezTo>
                  <a:pt x="2191" y="2663"/>
                  <a:pt x="2228" y="2669"/>
                  <a:pt x="2304" y="2688"/>
                </a:cubicBezTo>
                <a:cubicBezTo>
                  <a:pt x="2361" y="2726"/>
                  <a:pt x="2333" y="2715"/>
                  <a:pt x="2384" y="2728"/>
                </a:cubicBezTo>
                <a:cubicBezTo>
                  <a:pt x="2415" y="2759"/>
                  <a:pt x="2428" y="2767"/>
                  <a:pt x="2472" y="2776"/>
                </a:cubicBezTo>
                <a:cubicBezTo>
                  <a:pt x="2495" y="2791"/>
                  <a:pt x="2511" y="2810"/>
                  <a:pt x="2544" y="2784"/>
                </a:cubicBezTo>
                <a:cubicBezTo>
                  <a:pt x="2551" y="2779"/>
                  <a:pt x="2539" y="2768"/>
                  <a:pt x="2536" y="2760"/>
                </a:cubicBezTo>
                <a:cubicBezTo>
                  <a:pt x="2544" y="2757"/>
                  <a:pt x="2554" y="2758"/>
                  <a:pt x="2560" y="2752"/>
                </a:cubicBezTo>
                <a:cubicBezTo>
                  <a:pt x="2588" y="2724"/>
                  <a:pt x="2544" y="2729"/>
                  <a:pt x="2584" y="2704"/>
                </a:cubicBezTo>
                <a:cubicBezTo>
                  <a:pt x="2598" y="2695"/>
                  <a:pt x="2632" y="2688"/>
                  <a:pt x="2632" y="2688"/>
                </a:cubicBezTo>
                <a:cubicBezTo>
                  <a:pt x="2648" y="2663"/>
                  <a:pt x="2653" y="2608"/>
                  <a:pt x="2680" y="2592"/>
                </a:cubicBezTo>
                <a:cubicBezTo>
                  <a:pt x="2692" y="2585"/>
                  <a:pt x="2707" y="2588"/>
                  <a:pt x="2720" y="2584"/>
                </a:cubicBezTo>
                <a:cubicBezTo>
                  <a:pt x="2736" y="2580"/>
                  <a:pt x="2752" y="2573"/>
                  <a:pt x="2768" y="2568"/>
                </a:cubicBezTo>
                <a:cubicBezTo>
                  <a:pt x="2776" y="2565"/>
                  <a:pt x="2792" y="2560"/>
                  <a:pt x="2792" y="2560"/>
                </a:cubicBezTo>
                <a:cubicBezTo>
                  <a:pt x="2837" y="2563"/>
                  <a:pt x="2883" y="2568"/>
                  <a:pt x="2928" y="2568"/>
                </a:cubicBezTo>
                <a:cubicBezTo>
                  <a:pt x="2936" y="2568"/>
                  <a:pt x="2896" y="2560"/>
                  <a:pt x="2904" y="2560"/>
                </a:cubicBezTo>
                <a:cubicBezTo>
                  <a:pt x="2925" y="2560"/>
                  <a:pt x="2947" y="2565"/>
                  <a:pt x="2968" y="2568"/>
                </a:cubicBezTo>
                <a:cubicBezTo>
                  <a:pt x="3012" y="2601"/>
                  <a:pt x="3016" y="2601"/>
                  <a:pt x="3072" y="2592"/>
                </a:cubicBezTo>
                <a:cubicBezTo>
                  <a:pt x="3075" y="2576"/>
                  <a:pt x="3076" y="2560"/>
                  <a:pt x="3080" y="2544"/>
                </a:cubicBezTo>
                <a:cubicBezTo>
                  <a:pt x="3084" y="2528"/>
                  <a:pt x="3096" y="2496"/>
                  <a:pt x="3096" y="2496"/>
                </a:cubicBezTo>
                <a:cubicBezTo>
                  <a:pt x="3099" y="2451"/>
                  <a:pt x="3079" y="2398"/>
                  <a:pt x="3104" y="2360"/>
                </a:cubicBezTo>
                <a:cubicBezTo>
                  <a:pt x="3120" y="2335"/>
                  <a:pt x="3176" y="2377"/>
                  <a:pt x="3192" y="2352"/>
                </a:cubicBezTo>
                <a:cubicBezTo>
                  <a:pt x="3223" y="2302"/>
                  <a:pt x="3170" y="2191"/>
                  <a:pt x="3152" y="2136"/>
                </a:cubicBezTo>
                <a:cubicBezTo>
                  <a:pt x="3149" y="2128"/>
                  <a:pt x="3136" y="2131"/>
                  <a:pt x="3128" y="2128"/>
                </a:cubicBezTo>
                <a:cubicBezTo>
                  <a:pt x="3122" y="2111"/>
                  <a:pt x="3110" y="2097"/>
                  <a:pt x="3104" y="2080"/>
                </a:cubicBezTo>
                <a:cubicBezTo>
                  <a:pt x="3096" y="2057"/>
                  <a:pt x="3105" y="2025"/>
                  <a:pt x="3088" y="2008"/>
                </a:cubicBezTo>
                <a:cubicBezTo>
                  <a:pt x="3074" y="1994"/>
                  <a:pt x="3056" y="1987"/>
                  <a:pt x="3040" y="1976"/>
                </a:cubicBezTo>
                <a:cubicBezTo>
                  <a:pt x="3032" y="1971"/>
                  <a:pt x="3016" y="1960"/>
                  <a:pt x="3016" y="1960"/>
                </a:cubicBezTo>
                <a:cubicBezTo>
                  <a:pt x="3013" y="1933"/>
                  <a:pt x="3012" y="1906"/>
                  <a:pt x="3008" y="1880"/>
                </a:cubicBezTo>
                <a:cubicBezTo>
                  <a:pt x="3007" y="1872"/>
                  <a:pt x="3007" y="1861"/>
                  <a:pt x="3000" y="1856"/>
                </a:cubicBezTo>
                <a:cubicBezTo>
                  <a:pt x="2986" y="1846"/>
                  <a:pt x="2952" y="1840"/>
                  <a:pt x="2952" y="1840"/>
                </a:cubicBezTo>
                <a:cubicBezTo>
                  <a:pt x="2902" y="1765"/>
                  <a:pt x="2869" y="1686"/>
                  <a:pt x="2840" y="1600"/>
                </a:cubicBezTo>
                <a:cubicBezTo>
                  <a:pt x="2836" y="1589"/>
                  <a:pt x="2823" y="1585"/>
                  <a:pt x="2816" y="1576"/>
                </a:cubicBezTo>
                <a:cubicBezTo>
                  <a:pt x="2801" y="1558"/>
                  <a:pt x="2796" y="1517"/>
                  <a:pt x="2776" y="1504"/>
                </a:cubicBezTo>
                <a:cubicBezTo>
                  <a:pt x="2762" y="1495"/>
                  <a:pt x="2728" y="1488"/>
                  <a:pt x="2728" y="1488"/>
                </a:cubicBezTo>
                <a:cubicBezTo>
                  <a:pt x="2648" y="1568"/>
                  <a:pt x="2788" y="1417"/>
                  <a:pt x="2696" y="1680"/>
                </a:cubicBezTo>
                <a:cubicBezTo>
                  <a:pt x="2691" y="1695"/>
                  <a:pt x="2664" y="1674"/>
                  <a:pt x="2648" y="1672"/>
                </a:cubicBezTo>
                <a:cubicBezTo>
                  <a:pt x="2627" y="1669"/>
                  <a:pt x="2605" y="1667"/>
                  <a:pt x="2584" y="1664"/>
                </a:cubicBezTo>
                <a:cubicBezTo>
                  <a:pt x="2576" y="1661"/>
                  <a:pt x="2566" y="1662"/>
                  <a:pt x="2560" y="1656"/>
                </a:cubicBezTo>
                <a:cubicBezTo>
                  <a:pt x="2554" y="1650"/>
                  <a:pt x="2556" y="1639"/>
                  <a:pt x="2552" y="1632"/>
                </a:cubicBezTo>
                <a:cubicBezTo>
                  <a:pt x="2543" y="1615"/>
                  <a:pt x="2526" y="1602"/>
                  <a:pt x="2520" y="1584"/>
                </a:cubicBezTo>
                <a:cubicBezTo>
                  <a:pt x="2517" y="1576"/>
                  <a:pt x="2516" y="1568"/>
                  <a:pt x="2512" y="1560"/>
                </a:cubicBezTo>
                <a:cubicBezTo>
                  <a:pt x="2508" y="1551"/>
                  <a:pt x="2504" y="1542"/>
                  <a:pt x="2496" y="1536"/>
                </a:cubicBezTo>
                <a:cubicBezTo>
                  <a:pt x="2489" y="1531"/>
                  <a:pt x="2480" y="1531"/>
                  <a:pt x="2472" y="1528"/>
                </a:cubicBezTo>
                <a:cubicBezTo>
                  <a:pt x="2452" y="1498"/>
                  <a:pt x="2443" y="1466"/>
                  <a:pt x="2432" y="1432"/>
                </a:cubicBezTo>
                <a:cubicBezTo>
                  <a:pt x="2429" y="1423"/>
                  <a:pt x="2420" y="1417"/>
                  <a:pt x="2416" y="1408"/>
                </a:cubicBezTo>
                <a:cubicBezTo>
                  <a:pt x="2406" y="1385"/>
                  <a:pt x="2400" y="1360"/>
                  <a:pt x="2392" y="1336"/>
                </a:cubicBezTo>
                <a:cubicBezTo>
                  <a:pt x="2389" y="1328"/>
                  <a:pt x="2384" y="1312"/>
                  <a:pt x="2384" y="1312"/>
                </a:cubicBezTo>
                <a:cubicBezTo>
                  <a:pt x="2387" y="1277"/>
                  <a:pt x="2382" y="1241"/>
                  <a:pt x="2392" y="1208"/>
                </a:cubicBezTo>
                <a:cubicBezTo>
                  <a:pt x="2394" y="1200"/>
                  <a:pt x="2410" y="1206"/>
                  <a:pt x="2416" y="1200"/>
                </a:cubicBezTo>
                <a:cubicBezTo>
                  <a:pt x="2433" y="1183"/>
                  <a:pt x="2420" y="1149"/>
                  <a:pt x="2432" y="1128"/>
                </a:cubicBezTo>
                <a:cubicBezTo>
                  <a:pt x="2442" y="1111"/>
                  <a:pt x="2469" y="1117"/>
                  <a:pt x="2488" y="1112"/>
                </a:cubicBezTo>
                <a:cubicBezTo>
                  <a:pt x="2493" y="1104"/>
                  <a:pt x="2502" y="1097"/>
                  <a:pt x="2504" y="1088"/>
                </a:cubicBezTo>
                <a:cubicBezTo>
                  <a:pt x="2507" y="1073"/>
                  <a:pt x="2485" y="1050"/>
                  <a:pt x="2480" y="1040"/>
                </a:cubicBezTo>
                <a:cubicBezTo>
                  <a:pt x="2459" y="999"/>
                  <a:pt x="2439" y="964"/>
                  <a:pt x="2424" y="920"/>
                </a:cubicBezTo>
                <a:cubicBezTo>
                  <a:pt x="2420" y="907"/>
                  <a:pt x="2397" y="915"/>
                  <a:pt x="2384" y="912"/>
                </a:cubicBezTo>
                <a:cubicBezTo>
                  <a:pt x="2357" y="885"/>
                  <a:pt x="2327" y="842"/>
                  <a:pt x="2360" y="800"/>
                </a:cubicBezTo>
                <a:cubicBezTo>
                  <a:pt x="2370" y="787"/>
                  <a:pt x="2392" y="795"/>
                  <a:pt x="2408" y="792"/>
                </a:cubicBezTo>
                <a:cubicBezTo>
                  <a:pt x="2439" y="746"/>
                  <a:pt x="2403" y="722"/>
                  <a:pt x="2456" y="704"/>
                </a:cubicBezTo>
                <a:cubicBezTo>
                  <a:pt x="2480" y="669"/>
                  <a:pt x="2488" y="667"/>
                  <a:pt x="2464" y="608"/>
                </a:cubicBezTo>
                <a:cubicBezTo>
                  <a:pt x="2461" y="600"/>
                  <a:pt x="2448" y="604"/>
                  <a:pt x="2440" y="600"/>
                </a:cubicBezTo>
                <a:cubicBezTo>
                  <a:pt x="2431" y="596"/>
                  <a:pt x="2424" y="589"/>
                  <a:pt x="2416" y="584"/>
                </a:cubicBezTo>
                <a:cubicBezTo>
                  <a:pt x="2397" y="527"/>
                  <a:pt x="2387" y="460"/>
                  <a:pt x="2440" y="424"/>
                </a:cubicBezTo>
                <a:cubicBezTo>
                  <a:pt x="2451" y="391"/>
                  <a:pt x="2471" y="358"/>
                  <a:pt x="2488" y="328"/>
                </a:cubicBezTo>
                <a:cubicBezTo>
                  <a:pt x="2497" y="311"/>
                  <a:pt x="2520" y="280"/>
                  <a:pt x="2520" y="280"/>
                </a:cubicBezTo>
                <a:cubicBezTo>
                  <a:pt x="2500" y="200"/>
                  <a:pt x="2530" y="282"/>
                  <a:pt x="2488" y="240"/>
                </a:cubicBezTo>
                <a:cubicBezTo>
                  <a:pt x="2445" y="197"/>
                  <a:pt x="2520" y="229"/>
                  <a:pt x="2456" y="208"/>
                </a:cubicBezTo>
                <a:cubicBezTo>
                  <a:pt x="2451" y="200"/>
                  <a:pt x="2447" y="191"/>
                  <a:pt x="2440" y="184"/>
                </a:cubicBezTo>
                <a:cubicBezTo>
                  <a:pt x="2433" y="177"/>
                  <a:pt x="2422" y="176"/>
                  <a:pt x="2416" y="168"/>
                </a:cubicBezTo>
                <a:cubicBezTo>
                  <a:pt x="2402" y="151"/>
                  <a:pt x="2382" y="86"/>
                  <a:pt x="2360" y="72"/>
                </a:cubicBezTo>
                <a:cubicBezTo>
                  <a:pt x="2322" y="47"/>
                  <a:pt x="2345" y="59"/>
                  <a:pt x="2288" y="40"/>
                </a:cubicBezTo>
                <a:cubicBezTo>
                  <a:pt x="2280" y="37"/>
                  <a:pt x="2264" y="32"/>
                  <a:pt x="2264" y="32"/>
                </a:cubicBezTo>
                <a:cubicBezTo>
                  <a:pt x="2116" y="57"/>
                  <a:pt x="2369" y="17"/>
                  <a:pt x="2008" y="48"/>
                </a:cubicBezTo>
                <a:cubicBezTo>
                  <a:pt x="2000" y="49"/>
                  <a:pt x="2032" y="56"/>
                  <a:pt x="2032" y="56"/>
                </a:cubicBezTo>
              </a:path>
            </a:pathLst>
          </a:custGeom>
          <a:solidFill>
            <a:srgbClr val="00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555" name="Freeform 75"/>
          <p:cNvSpPr>
            <a:spLocks/>
          </p:cNvSpPr>
          <p:nvPr/>
        </p:nvSpPr>
        <p:spPr bwMode="auto">
          <a:xfrm>
            <a:off x="1676400" y="1828800"/>
            <a:ext cx="685800" cy="990600"/>
          </a:xfrm>
          <a:custGeom>
            <a:avLst/>
            <a:gdLst/>
            <a:ahLst/>
            <a:cxnLst>
              <a:cxn ang="0">
                <a:pos x="514" y="0"/>
              </a:cxn>
              <a:cxn ang="0">
                <a:pos x="282" y="112"/>
              </a:cxn>
              <a:cxn ang="0">
                <a:pos x="226" y="208"/>
              </a:cxn>
              <a:cxn ang="0">
                <a:pos x="218" y="232"/>
              </a:cxn>
              <a:cxn ang="0">
                <a:pos x="194" y="240"/>
              </a:cxn>
              <a:cxn ang="0">
                <a:pos x="114" y="352"/>
              </a:cxn>
              <a:cxn ang="0">
                <a:pos x="90" y="400"/>
              </a:cxn>
              <a:cxn ang="0">
                <a:pos x="10" y="416"/>
              </a:cxn>
              <a:cxn ang="0">
                <a:pos x="2" y="760"/>
              </a:cxn>
              <a:cxn ang="0">
                <a:pos x="50" y="832"/>
              </a:cxn>
              <a:cxn ang="0">
                <a:pos x="42" y="872"/>
              </a:cxn>
              <a:cxn ang="0">
                <a:pos x="18" y="888"/>
              </a:cxn>
              <a:cxn ang="0">
                <a:pos x="34" y="992"/>
              </a:cxn>
              <a:cxn ang="0">
                <a:pos x="66" y="1120"/>
              </a:cxn>
              <a:cxn ang="0">
                <a:pos x="74" y="1152"/>
              </a:cxn>
              <a:cxn ang="0">
                <a:pos x="122" y="1160"/>
              </a:cxn>
              <a:cxn ang="0">
                <a:pos x="186" y="1208"/>
              </a:cxn>
              <a:cxn ang="0">
                <a:pos x="218" y="1240"/>
              </a:cxn>
              <a:cxn ang="0">
                <a:pos x="250" y="1312"/>
              </a:cxn>
              <a:cxn ang="0">
                <a:pos x="338" y="1336"/>
              </a:cxn>
              <a:cxn ang="0">
                <a:pos x="426" y="1376"/>
              </a:cxn>
              <a:cxn ang="0">
                <a:pos x="498" y="1416"/>
              </a:cxn>
              <a:cxn ang="0">
                <a:pos x="458" y="1464"/>
              </a:cxn>
              <a:cxn ang="0">
                <a:pos x="562" y="1504"/>
              </a:cxn>
              <a:cxn ang="0">
                <a:pos x="626" y="1456"/>
              </a:cxn>
              <a:cxn ang="0">
                <a:pos x="634" y="1392"/>
              </a:cxn>
              <a:cxn ang="0">
                <a:pos x="658" y="1376"/>
              </a:cxn>
              <a:cxn ang="0">
                <a:pos x="682" y="1328"/>
              </a:cxn>
              <a:cxn ang="0">
                <a:pos x="914" y="1280"/>
              </a:cxn>
              <a:cxn ang="0">
                <a:pos x="1050" y="1248"/>
              </a:cxn>
              <a:cxn ang="0">
                <a:pos x="1106" y="1176"/>
              </a:cxn>
              <a:cxn ang="0">
                <a:pos x="1146" y="1120"/>
              </a:cxn>
              <a:cxn ang="0">
                <a:pos x="1178" y="904"/>
              </a:cxn>
              <a:cxn ang="0">
                <a:pos x="1226" y="880"/>
              </a:cxn>
              <a:cxn ang="0">
                <a:pos x="1234" y="840"/>
              </a:cxn>
              <a:cxn ang="0">
                <a:pos x="1282" y="808"/>
              </a:cxn>
              <a:cxn ang="0">
                <a:pos x="1274" y="784"/>
              </a:cxn>
              <a:cxn ang="0">
                <a:pos x="1202" y="776"/>
              </a:cxn>
              <a:cxn ang="0">
                <a:pos x="1154" y="760"/>
              </a:cxn>
              <a:cxn ang="0">
                <a:pos x="1090" y="752"/>
              </a:cxn>
              <a:cxn ang="0">
                <a:pos x="1010" y="720"/>
              </a:cxn>
              <a:cxn ang="0">
                <a:pos x="962" y="696"/>
              </a:cxn>
              <a:cxn ang="0">
                <a:pos x="938" y="384"/>
              </a:cxn>
              <a:cxn ang="0">
                <a:pos x="914" y="336"/>
              </a:cxn>
              <a:cxn ang="0">
                <a:pos x="874" y="272"/>
              </a:cxn>
              <a:cxn ang="0">
                <a:pos x="826" y="208"/>
              </a:cxn>
              <a:cxn ang="0">
                <a:pos x="738" y="136"/>
              </a:cxn>
              <a:cxn ang="0">
                <a:pos x="714" y="104"/>
              </a:cxn>
              <a:cxn ang="0">
                <a:pos x="618" y="64"/>
              </a:cxn>
              <a:cxn ang="0">
                <a:pos x="594" y="56"/>
              </a:cxn>
              <a:cxn ang="0">
                <a:pos x="570" y="40"/>
              </a:cxn>
              <a:cxn ang="0">
                <a:pos x="514" y="24"/>
              </a:cxn>
              <a:cxn ang="0">
                <a:pos x="514" y="0"/>
              </a:cxn>
            </a:cxnLst>
            <a:rect l="0" t="0" r="r" b="b"/>
            <a:pathLst>
              <a:path w="1282" h="1540">
                <a:moveTo>
                  <a:pt x="514" y="0"/>
                </a:moveTo>
                <a:cubicBezTo>
                  <a:pt x="423" y="61"/>
                  <a:pt x="392" y="98"/>
                  <a:pt x="282" y="112"/>
                </a:cubicBezTo>
                <a:cubicBezTo>
                  <a:pt x="260" y="145"/>
                  <a:pt x="243" y="173"/>
                  <a:pt x="226" y="208"/>
                </a:cubicBezTo>
                <a:cubicBezTo>
                  <a:pt x="222" y="216"/>
                  <a:pt x="224" y="226"/>
                  <a:pt x="218" y="232"/>
                </a:cubicBezTo>
                <a:cubicBezTo>
                  <a:pt x="212" y="238"/>
                  <a:pt x="202" y="237"/>
                  <a:pt x="194" y="240"/>
                </a:cubicBezTo>
                <a:cubicBezTo>
                  <a:pt x="167" y="280"/>
                  <a:pt x="156" y="324"/>
                  <a:pt x="114" y="352"/>
                </a:cubicBezTo>
                <a:cubicBezTo>
                  <a:pt x="104" y="367"/>
                  <a:pt x="103" y="387"/>
                  <a:pt x="90" y="400"/>
                </a:cubicBezTo>
                <a:cubicBezTo>
                  <a:pt x="71" y="419"/>
                  <a:pt x="37" y="412"/>
                  <a:pt x="10" y="416"/>
                </a:cubicBezTo>
                <a:cubicBezTo>
                  <a:pt x="7" y="531"/>
                  <a:pt x="0" y="645"/>
                  <a:pt x="2" y="760"/>
                </a:cubicBezTo>
                <a:cubicBezTo>
                  <a:pt x="2" y="781"/>
                  <a:pt x="28" y="825"/>
                  <a:pt x="50" y="832"/>
                </a:cubicBezTo>
                <a:cubicBezTo>
                  <a:pt x="47" y="845"/>
                  <a:pt x="49" y="860"/>
                  <a:pt x="42" y="872"/>
                </a:cubicBezTo>
                <a:cubicBezTo>
                  <a:pt x="37" y="880"/>
                  <a:pt x="20" y="879"/>
                  <a:pt x="18" y="888"/>
                </a:cubicBezTo>
                <a:cubicBezTo>
                  <a:pt x="11" y="929"/>
                  <a:pt x="22" y="957"/>
                  <a:pt x="34" y="992"/>
                </a:cubicBezTo>
                <a:cubicBezTo>
                  <a:pt x="41" y="1038"/>
                  <a:pt x="51" y="1076"/>
                  <a:pt x="66" y="1120"/>
                </a:cubicBezTo>
                <a:cubicBezTo>
                  <a:pt x="69" y="1130"/>
                  <a:pt x="65" y="1146"/>
                  <a:pt x="74" y="1152"/>
                </a:cubicBezTo>
                <a:cubicBezTo>
                  <a:pt x="87" y="1161"/>
                  <a:pt x="106" y="1157"/>
                  <a:pt x="122" y="1160"/>
                </a:cubicBezTo>
                <a:cubicBezTo>
                  <a:pt x="134" y="1196"/>
                  <a:pt x="150" y="1199"/>
                  <a:pt x="186" y="1208"/>
                </a:cubicBezTo>
                <a:cubicBezTo>
                  <a:pt x="207" y="1272"/>
                  <a:pt x="175" y="1197"/>
                  <a:pt x="218" y="1240"/>
                </a:cubicBezTo>
                <a:cubicBezTo>
                  <a:pt x="233" y="1255"/>
                  <a:pt x="235" y="1297"/>
                  <a:pt x="250" y="1312"/>
                </a:cubicBezTo>
                <a:cubicBezTo>
                  <a:pt x="267" y="1329"/>
                  <a:pt x="314" y="1328"/>
                  <a:pt x="338" y="1336"/>
                </a:cubicBezTo>
                <a:cubicBezTo>
                  <a:pt x="363" y="1373"/>
                  <a:pt x="381" y="1368"/>
                  <a:pt x="426" y="1376"/>
                </a:cubicBezTo>
                <a:cubicBezTo>
                  <a:pt x="450" y="1392"/>
                  <a:pt x="474" y="1400"/>
                  <a:pt x="498" y="1416"/>
                </a:cubicBezTo>
                <a:cubicBezTo>
                  <a:pt x="512" y="1458"/>
                  <a:pt x="494" y="1452"/>
                  <a:pt x="458" y="1464"/>
                </a:cubicBezTo>
                <a:cubicBezTo>
                  <a:pt x="483" y="1540"/>
                  <a:pt x="457" y="1514"/>
                  <a:pt x="562" y="1504"/>
                </a:cubicBezTo>
                <a:cubicBezTo>
                  <a:pt x="574" y="1456"/>
                  <a:pt x="579" y="1468"/>
                  <a:pt x="626" y="1456"/>
                </a:cubicBezTo>
                <a:cubicBezTo>
                  <a:pt x="629" y="1435"/>
                  <a:pt x="626" y="1412"/>
                  <a:pt x="634" y="1392"/>
                </a:cubicBezTo>
                <a:cubicBezTo>
                  <a:pt x="638" y="1383"/>
                  <a:pt x="652" y="1384"/>
                  <a:pt x="658" y="1376"/>
                </a:cubicBezTo>
                <a:cubicBezTo>
                  <a:pt x="710" y="1311"/>
                  <a:pt x="615" y="1395"/>
                  <a:pt x="682" y="1328"/>
                </a:cubicBezTo>
                <a:cubicBezTo>
                  <a:pt x="731" y="1279"/>
                  <a:pt x="856" y="1285"/>
                  <a:pt x="914" y="1280"/>
                </a:cubicBezTo>
                <a:cubicBezTo>
                  <a:pt x="962" y="1248"/>
                  <a:pt x="984" y="1254"/>
                  <a:pt x="1050" y="1248"/>
                </a:cubicBezTo>
                <a:cubicBezTo>
                  <a:pt x="1062" y="1176"/>
                  <a:pt x="1055" y="1210"/>
                  <a:pt x="1106" y="1176"/>
                </a:cubicBezTo>
                <a:cubicBezTo>
                  <a:pt x="1120" y="1133"/>
                  <a:pt x="1132" y="1163"/>
                  <a:pt x="1146" y="1120"/>
                </a:cubicBezTo>
                <a:cubicBezTo>
                  <a:pt x="1155" y="1055"/>
                  <a:pt x="1126" y="946"/>
                  <a:pt x="1178" y="904"/>
                </a:cubicBezTo>
                <a:cubicBezTo>
                  <a:pt x="1192" y="893"/>
                  <a:pt x="1211" y="890"/>
                  <a:pt x="1226" y="880"/>
                </a:cubicBezTo>
                <a:cubicBezTo>
                  <a:pt x="1229" y="867"/>
                  <a:pt x="1226" y="851"/>
                  <a:pt x="1234" y="840"/>
                </a:cubicBezTo>
                <a:cubicBezTo>
                  <a:pt x="1246" y="825"/>
                  <a:pt x="1282" y="808"/>
                  <a:pt x="1282" y="808"/>
                </a:cubicBezTo>
                <a:cubicBezTo>
                  <a:pt x="1279" y="800"/>
                  <a:pt x="1282" y="787"/>
                  <a:pt x="1274" y="784"/>
                </a:cubicBezTo>
                <a:cubicBezTo>
                  <a:pt x="1252" y="775"/>
                  <a:pt x="1226" y="781"/>
                  <a:pt x="1202" y="776"/>
                </a:cubicBezTo>
                <a:cubicBezTo>
                  <a:pt x="1185" y="773"/>
                  <a:pt x="1171" y="762"/>
                  <a:pt x="1154" y="760"/>
                </a:cubicBezTo>
                <a:cubicBezTo>
                  <a:pt x="1133" y="757"/>
                  <a:pt x="1111" y="755"/>
                  <a:pt x="1090" y="752"/>
                </a:cubicBezTo>
                <a:cubicBezTo>
                  <a:pt x="1064" y="739"/>
                  <a:pt x="1034" y="736"/>
                  <a:pt x="1010" y="720"/>
                </a:cubicBezTo>
                <a:cubicBezTo>
                  <a:pt x="979" y="699"/>
                  <a:pt x="995" y="707"/>
                  <a:pt x="962" y="696"/>
                </a:cubicBezTo>
                <a:cubicBezTo>
                  <a:pt x="892" y="591"/>
                  <a:pt x="954" y="693"/>
                  <a:pt x="938" y="384"/>
                </a:cubicBezTo>
                <a:cubicBezTo>
                  <a:pt x="937" y="359"/>
                  <a:pt x="924" y="357"/>
                  <a:pt x="914" y="336"/>
                </a:cubicBezTo>
                <a:cubicBezTo>
                  <a:pt x="886" y="273"/>
                  <a:pt x="917" y="301"/>
                  <a:pt x="874" y="272"/>
                </a:cubicBezTo>
                <a:cubicBezTo>
                  <a:pt x="863" y="240"/>
                  <a:pt x="854" y="227"/>
                  <a:pt x="826" y="208"/>
                </a:cubicBezTo>
                <a:cubicBezTo>
                  <a:pt x="804" y="174"/>
                  <a:pt x="771" y="158"/>
                  <a:pt x="738" y="136"/>
                </a:cubicBezTo>
                <a:cubicBezTo>
                  <a:pt x="727" y="129"/>
                  <a:pt x="723" y="113"/>
                  <a:pt x="714" y="104"/>
                </a:cubicBezTo>
                <a:cubicBezTo>
                  <a:pt x="689" y="79"/>
                  <a:pt x="650" y="75"/>
                  <a:pt x="618" y="64"/>
                </a:cubicBezTo>
                <a:cubicBezTo>
                  <a:pt x="610" y="61"/>
                  <a:pt x="601" y="61"/>
                  <a:pt x="594" y="56"/>
                </a:cubicBezTo>
                <a:cubicBezTo>
                  <a:pt x="586" y="51"/>
                  <a:pt x="579" y="44"/>
                  <a:pt x="570" y="40"/>
                </a:cubicBezTo>
                <a:cubicBezTo>
                  <a:pt x="552" y="32"/>
                  <a:pt x="526" y="40"/>
                  <a:pt x="514" y="24"/>
                </a:cubicBezTo>
                <a:cubicBezTo>
                  <a:pt x="509" y="18"/>
                  <a:pt x="514" y="8"/>
                  <a:pt x="514" y="0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556" name="Freeform 76"/>
          <p:cNvSpPr>
            <a:spLocks/>
          </p:cNvSpPr>
          <p:nvPr/>
        </p:nvSpPr>
        <p:spPr bwMode="auto">
          <a:xfrm>
            <a:off x="1271588" y="1181100"/>
            <a:ext cx="766762" cy="1371600"/>
          </a:xfrm>
          <a:custGeom>
            <a:avLst/>
            <a:gdLst/>
            <a:ahLst/>
            <a:cxnLst>
              <a:cxn ang="0">
                <a:pos x="192" y="64"/>
              </a:cxn>
              <a:cxn ang="0">
                <a:pos x="104" y="208"/>
              </a:cxn>
              <a:cxn ang="0">
                <a:pos x="104" y="400"/>
              </a:cxn>
              <a:cxn ang="0">
                <a:pos x="72" y="560"/>
              </a:cxn>
              <a:cxn ang="0">
                <a:pos x="16" y="680"/>
              </a:cxn>
              <a:cxn ang="0">
                <a:pos x="16" y="752"/>
              </a:cxn>
              <a:cxn ang="0">
                <a:pos x="120" y="872"/>
              </a:cxn>
              <a:cxn ang="0">
                <a:pos x="88" y="936"/>
              </a:cxn>
              <a:cxn ang="0">
                <a:pos x="24" y="1048"/>
              </a:cxn>
              <a:cxn ang="0">
                <a:pos x="248" y="1488"/>
              </a:cxn>
              <a:cxn ang="0">
                <a:pos x="320" y="1512"/>
              </a:cxn>
              <a:cxn ang="0">
                <a:pos x="392" y="1360"/>
              </a:cxn>
              <a:cxn ang="0">
                <a:pos x="440" y="1432"/>
              </a:cxn>
              <a:cxn ang="0">
                <a:pos x="568" y="1544"/>
              </a:cxn>
              <a:cxn ang="0">
                <a:pos x="488" y="1512"/>
              </a:cxn>
              <a:cxn ang="0">
                <a:pos x="520" y="1560"/>
              </a:cxn>
              <a:cxn ang="0">
                <a:pos x="576" y="1648"/>
              </a:cxn>
              <a:cxn ang="0">
                <a:pos x="640" y="1792"/>
              </a:cxn>
              <a:cxn ang="0">
                <a:pos x="760" y="1848"/>
              </a:cxn>
              <a:cxn ang="0">
                <a:pos x="800" y="1392"/>
              </a:cxn>
              <a:cxn ang="0">
                <a:pos x="944" y="1216"/>
              </a:cxn>
              <a:cxn ang="0">
                <a:pos x="1040" y="1120"/>
              </a:cxn>
              <a:cxn ang="0">
                <a:pos x="1216" y="1032"/>
              </a:cxn>
              <a:cxn ang="0">
                <a:pos x="1328" y="960"/>
              </a:cxn>
              <a:cxn ang="0">
                <a:pos x="1288" y="744"/>
              </a:cxn>
              <a:cxn ang="0">
                <a:pos x="1040" y="608"/>
              </a:cxn>
              <a:cxn ang="0">
                <a:pos x="960" y="552"/>
              </a:cxn>
              <a:cxn ang="0">
                <a:pos x="904" y="464"/>
              </a:cxn>
              <a:cxn ang="0">
                <a:pos x="784" y="296"/>
              </a:cxn>
              <a:cxn ang="0">
                <a:pos x="640" y="256"/>
              </a:cxn>
              <a:cxn ang="0">
                <a:pos x="480" y="192"/>
              </a:cxn>
              <a:cxn ang="0">
                <a:pos x="296" y="40"/>
              </a:cxn>
            </a:cxnLst>
            <a:rect l="0" t="0" r="r" b="b"/>
            <a:pathLst>
              <a:path w="1395" h="1848">
                <a:moveTo>
                  <a:pt x="320" y="0"/>
                </a:moveTo>
                <a:cubicBezTo>
                  <a:pt x="297" y="68"/>
                  <a:pt x="242" y="31"/>
                  <a:pt x="192" y="64"/>
                </a:cubicBezTo>
                <a:cubicBezTo>
                  <a:pt x="176" y="75"/>
                  <a:pt x="144" y="96"/>
                  <a:pt x="144" y="96"/>
                </a:cubicBezTo>
                <a:cubicBezTo>
                  <a:pt x="139" y="146"/>
                  <a:pt x="153" y="192"/>
                  <a:pt x="104" y="208"/>
                </a:cubicBezTo>
                <a:cubicBezTo>
                  <a:pt x="57" y="255"/>
                  <a:pt x="53" y="306"/>
                  <a:pt x="32" y="368"/>
                </a:cubicBezTo>
                <a:cubicBezTo>
                  <a:pt x="55" y="437"/>
                  <a:pt x="10" y="327"/>
                  <a:pt x="104" y="400"/>
                </a:cubicBezTo>
                <a:cubicBezTo>
                  <a:pt x="117" y="410"/>
                  <a:pt x="109" y="432"/>
                  <a:pt x="112" y="448"/>
                </a:cubicBezTo>
                <a:cubicBezTo>
                  <a:pt x="107" y="498"/>
                  <a:pt x="121" y="544"/>
                  <a:pt x="72" y="560"/>
                </a:cubicBezTo>
                <a:cubicBezTo>
                  <a:pt x="57" y="582"/>
                  <a:pt x="43" y="608"/>
                  <a:pt x="32" y="632"/>
                </a:cubicBezTo>
                <a:cubicBezTo>
                  <a:pt x="25" y="647"/>
                  <a:pt x="21" y="664"/>
                  <a:pt x="16" y="680"/>
                </a:cubicBezTo>
                <a:cubicBezTo>
                  <a:pt x="13" y="688"/>
                  <a:pt x="8" y="704"/>
                  <a:pt x="8" y="704"/>
                </a:cubicBezTo>
                <a:cubicBezTo>
                  <a:pt x="11" y="720"/>
                  <a:pt x="3" y="743"/>
                  <a:pt x="16" y="752"/>
                </a:cubicBezTo>
                <a:cubicBezTo>
                  <a:pt x="36" y="766"/>
                  <a:pt x="74" y="740"/>
                  <a:pt x="88" y="760"/>
                </a:cubicBezTo>
                <a:cubicBezTo>
                  <a:pt x="191" y="904"/>
                  <a:pt x="40" y="845"/>
                  <a:pt x="120" y="872"/>
                </a:cubicBezTo>
                <a:cubicBezTo>
                  <a:pt x="117" y="891"/>
                  <a:pt x="120" y="911"/>
                  <a:pt x="112" y="928"/>
                </a:cubicBezTo>
                <a:cubicBezTo>
                  <a:pt x="108" y="936"/>
                  <a:pt x="95" y="931"/>
                  <a:pt x="88" y="936"/>
                </a:cubicBezTo>
                <a:cubicBezTo>
                  <a:pt x="80" y="942"/>
                  <a:pt x="76" y="951"/>
                  <a:pt x="72" y="960"/>
                </a:cubicBezTo>
                <a:cubicBezTo>
                  <a:pt x="52" y="999"/>
                  <a:pt x="71" y="1032"/>
                  <a:pt x="24" y="1048"/>
                </a:cubicBezTo>
                <a:cubicBezTo>
                  <a:pt x="26" y="1087"/>
                  <a:pt x="0" y="1261"/>
                  <a:pt x="80" y="1288"/>
                </a:cubicBezTo>
                <a:cubicBezTo>
                  <a:pt x="95" y="1405"/>
                  <a:pt x="138" y="1451"/>
                  <a:pt x="248" y="1488"/>
                </a:cubicBezTo>
                <a:cubicBezTo>
                  <a:pt x="251" y="1507"/>
                  <a:pt x="242" y="1532"/>
                  <a:pt x="256" y="1544"/>
                </a:cubicBezTo>
                <a:cubicBezTo>
                  <a:pt x="289" y="1572"/>
                  <a:pt x="310" y="1527"/>
                  <a:pt x="320" y="1512"/>
                </a:cubicBezTo>
                <a:cubicBezTo>
                  <a:pt x="330" y="1443"/>
                  <a:pt x="344" y="1427"/>
                  <a:pt x="352" y="1352"/>
                </a:cubicBezTo>
                <a:cubicBezTo>
                  <a:pt x="365" y="1355"/>
                  <a:pt x="380" y="1353"/>
                  <a:pt x="392" y="1360"/>
                </a:cubicBezTo>
                <a:cubicBezTo>
                  <a:pt x="418" y="1375"/>
                  <a:pt x="402" y="1403"/>
                  <a:pt x="416" y="1424"/>
                </a:cubicBezTo>
                <a:cubicBezTo>
                  <a:pt x="421" y="1431"/>
                  <a:pt x="432" y="1429"/>
                  <a:pt x="440" y="1432"/>
                </a:cubicBezTo>
                <a:cubicBezTo>
                  <a:pt x="472" y="1464"/>
                  <a:pt x="515" y="1477"/>
                  <a:pt x="552" y="1504"/>
                </a:cubicBezTo>
                <a:cubicBezTo>
                  <a:pt x="561" y="1510"/>
                  <a:pt x="633" y="1566"/>
                  <a:pt x="568" y="1544"/>
                </a:cubicBezTo>
                <a:cubicBezTo>
                  <a:pt x="543" y="1507"/>
                  <a:pt x="511" y="1487"/>
                  <a:pt x="480" y="1456"/>
                </a:cubicBezTo>
                <a:cubicBezTo>
                  <a:pt x="483" y="1475"/>
                  <a:pt x="480" y="1495"/>
                  <a:pt x="488" y="1512"/>
                </a:cubicBezTo>
                <a:cubicBezTo>
                  <a:pt x="492" y="1521"/>
                  <a:pt x="507" y="1520"/>
                  <a:pt x="512" y="1528"/>
                </a:cubicBezTo>
                <a:cubicBezTo>
                  <a:pt x="518" y="1537"/>
                  <a:pt x="517" y="1549"/>
                  <a:pt x="520" y="1560"/>
                </a:cubicBezTo>
                <a:cubicBezTo>
                  <a:pt x="523" y="1587"/>
                  <a:pt x="514" y="1617"/>
                  <a:pt x="528" y="1640"/>
                </a:cubicBezTo>
                <a:cubicBezTo>
                  <a:pt x="537" y="1654"/>
                  <a:pt x="560" y="1646"/>
                  <a:pt x="576" y="1648"/>
                </a:cubicBezTo>
                <a:cubicBezTo>
                  <a:pt x="595" y="1651"/>
                  <a:pt x="613" y="1653"/>
                  <a:pt x="632" y="1656"/>
                </a:cubicBezTo>
                <a:cubicBezTo>
                  <a:pt x="635" y="1701"/>
                  <a:pt x="624" y="1750"/>
                  <a:pt x="640" y="1792"/>
                </a:cubicBezTo>
                <a:cubicBezTo>
                  <a:pt x="646" y="1807"/>
                  <a:pt x="672" y="1796"/>
                  <a:pt x="688" y="1800"/>
                </a:cubicBezTo>
                <a:cubicBezTo>
                  <a:pt x="719" y="1807"/>
                  <a:pt x="738" y="1826"/>
                  <a:pt x="760" y="1848"/>
                </a:cubicBezTo>
                <a:cubicBezTo>
                  <a:pt x="745" y="1804"/>
                  <a:pt x="755" y="1760"/>
                  <a:pt x="728" y="1720"/>
                </a:cubicBezTo>
                <a:cubicBezTo>
                  <a:pt x="738" y="1621"/>
                  <a:pt x="692" y="1419"/>
                  <a:pt x="800" y="1392"/>
                </a:cubicBezTo>
                <a:cubicBezTo>
                  <a:pt x="815" y="1346"/>
                  <a:pt x="853" y="1339"/>
                  <a:pt x="896" y="1328"/>
                </a:cubicBezTo>
                <a:cubicBezTo>
                  <a:pt x="906" y="1245"/>
                  <a:pt x="905" y="1274"/>
                  <a:pt x="944" y="1216"/>
                </a:cubicBezTo>
                <a:cubicBezTo>
                  <a:pt x="951" y="1180"/>
                  <a:pt x="955" y="1152"/>
                  <a:pt x="992" y="1136"/>
                </a:cubicBezTo>
                <a:cubicBezTo>
                  <a:pt x="1007" y="1129"/>
                  <a:pt x="1024" y="1125"/>
                  <a:pt x="1040" y="1120"/>
                </a:cubicBezTo>
                <a:cubicBezTo>
                  <a:pt x="1048" y="1117"/>
                  <a:pt x="1064" y="1112"/>
                  <a:pt x="1064" y="1112"/>
                </a:cubicBezTo>
                <a:cubicBezTo>
                  <a:pt x="1100" y="1003"/>
                  <a:pt x="1060" y="1042"/>
                  <a:pt x="1216" y="1032"/>
                </a:cubicBezTo>
                <a:cubicBezTo>
                  <a:pt x="1267" y="1015"/>
                  <a:pt x="1216" y="1039"/>
                  <a:pt x="1248" y="992"/>
                </a:cubicBezTo>
                <a:cubicBezTo>
                  <a:pt x="1262" y="971"/>
                  <a:pt x="1307" y="965"/>
                  <a:pt x="1328" y="960"/>
                </a:cubicBezTo>
                <a:cubicBezTo>
                  <a:pt x="1349" y="928"/>
                  <a:pt x="1339" y="916"/>
                  <a:pt x="1376" y="904"/>
                </a:cubicBezTo>
                <a:cubicBezTo>
                  <a:pt x="1367" y="764"/>
                  <a:pt x="1395" y="771"/>
                  <a:pt x="1288" y="744"/>
                </a:cubicBezTo>
                <a:cubicBezTo>
                  <a:pt x="1251" y="688"/>
                  <a:pt x="1269" y="625"/>
                  <a:pt x="1208" y="584"/>
                </a:cubicBezTo>
                <a:cubicBezTo>
                  <a:pt x="1090" y="623"/>
                  <a:pt x="1256" y="622"/>
                  <a:pt x="1040" y="608"/>
                </a:cubicBezTo>
                <a:cubicBezTo>
                  <a:pt x="1028" y="560"/>
                  <a:pt x="1042" y="579"/>
                  <a:pt x="984" y="560"/>
                </a:cubicBezTo>
                <a:cubicBezTo>
                  <a:pt x="976" y="557"/>
                  <a:pt x="960" y="552"/>
                  <a:pt x="960" y="552"/>
                </a:cubicBezTo>
                <a:cubicBezTo>
                  <a:pt x="944" y="505"/>
                  <a:pt x="964" y="548"/>
                  <a:pt x="928" y="512"/>
                </a:cubicBezTo>
                <a:cubicBezTo>
                  <a:pt x="905" y="489"/>
                  <a:pt x="917" y="490"/>
                  <a:pt x="904" y="464"/>
                </a:cubicBezTo>
                <a:cubicBezTo>
                  <a:pt x="887" y="430"/>
                  <a:pt x="853" y="399"/>
                  <a:pt x="832" y="368"/>
                </a:cubicBezTo>
                <a:cubicBezTo>
                  <a:pt x="827" y="361"/>
                  <a:pt x="787" y="297"/>
                  <a:pt x="784" y="296"/>
                </a:cubicBezTo>
                <a:cubicBezTo>
                  <a:pt x="653" y="252"/>
                  <a:pt x="817" y="304"/>
                  <a:pt x="688" y="272"/>
                </a:cubicBezTo>
                <a:cubicBezTo>
                  <a:pt x="672" y="268"/>
                  <a:pt x="640" y="256"/>
                  <a:pt x="640" y="256"/>
                </a:cubicBezTo>
                <a:cubicBezTo>
                  <a:pt x="608" y="259"/>
                  <a:pt x="575" y="273"/>
                  <a:pt x="544" y="264"/>
                </a:cubicBezTo>
                <a:cubicBezTo>
                  <a:pt x="522" y="258"/>
                  <a:pt x="495" y="214"/>
                  <a:pt x="480" y="192"/>
                </a:cubicBezTo>
                <a:cubicBezTo>
                  <a:pt x="477" y="165"/>
                  <a:pt x="476" y="138"/>
                  <a:pt x="472" y="112"/>
                </a:cubicBezTo>
                <a:cubicBezTo>
                  <a:pt x="459" y="31"/>
                  <a:pt x="355" y="40"/>
                  <a:pt x="296" y="40"/>
                </a:cubicBezTo>
              </a:path>
            </a:pathLst>
          </a:cu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558" name="Text Box 78"/>
          <p:cNvSpPr txBox="1">
            <a:spLocks noChangeArrowheads="1"/>
          </p:cNvSpPr>
          <p:nvPr/>
        </p:nvSpPr>
        <p:spPr bwMode="auto">
          <a:xfrm>
            <a:off x="2057400" y="2667000"/>
            <a:ext cx="106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Yên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Mô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59" name="AutoShape 79"/>
          <p:cNvSpPr>
            <a:spLocks noChangeArrowheads="1"/>
          </p:cNvSpPr>
          <p:nvPr/>
        </p:nvSpPr>
        <p:spPr bwMode="auto">
          <a:xfrm>
            <a:off x="2209800" y="2971800"/>
            <a:ext cx="228600" cy="304800"/>
          </a:xfrm>
          <a:prstGeom prst="irregularSeal1">
            <a:avLst/>
          </a:prstGeom>
          <a:solidFill>
            <a:schemeClr val="bg1"/>
          </a:solidFill>
          <a:ln w="38100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560" name="Text Box 80"/>
          <p:cNvSpPr txBox="1">
            <a:spLocks noChangeArrowheads="1"/>
          </p:cNvSpPr>
          <p:nvPr/>
        </p:nvSpPr>
        <p:spPr bwMode="auto">
          <a:xfrm>
            <a:off x="152400" y="1905000"/>
            <a:ext cx="1295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Nho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Quan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61" name="Text Box 81"/>
          <p:cNvSpPr txBox="1">
            <a:spLocks noChangeArrowheads="1"/>
          </p:cNvSpPr>
          <p:nvPr/>
        </p:nvSpPr>
        <p:spPr bwMode="auto">
          <a:xfrm>
            <a:off x="1219200" y="1614488"/>
            <a:ext cx="1295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Viễn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62" name="Text Box 82"/>
          <p:cNvSpPr txBox="1">
            <a:spLocks noChangeArrowheads="1"/>
          </p:cNvSpPr>
          <p:nvPr/>
        </p:nvSpPr>
        <p:spPr bwMode="auto">
          <a:xfrm>
            <a:off x="1676400" y="2224088"/>
            <a:ext cx="1066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Lư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63" name="Text Box 83"/>
          <p:cNvSpPr txBox="1">
            <a:spLocks noChangeArrowheads="1"/>
          </p:cNvSpPr>
          <p:nvPr/>
        </p:nvSpPr>
        <p:spPr bwMode="auto">
          <a:xfrm>
            <a:off x="914400" y="2743200"/>
            <a:ext cx="121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Tam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Điệp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20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0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0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0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0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0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0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0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0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0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20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1000"/>
                                        <p:tgtEl>
                                          <p:spTgt spid="20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0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20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1000"/>
                                        <p:tgtEl>
                                          <p:spTgt spid="20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0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0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20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0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20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1000"/>
                                        <p:tgtEl>
                                          <p:spTgt spid="20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0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20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20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3" dur="1000"/>
                                        <p:tgtEl>
                                          <p:spTgt spid="20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7" grpId="0" animBg="1"/>
      <p:bldP spid="20499" grpId="0" animBg="1"/>
      <p:bldP spid="20500" grpId="0" animBg="1"/>
      <p:bldP spid="20500" grpId="1" animBg="1"/>
      <p:bldP spid="20502" grpId="0" animBg="1"/>
      <p:bldP spid="20503" grpId="0" animBg="1"/>
      <p:bldP spid="20504" grpId="0" animBg="1"/>
      <p:bldP spid="20505" grpId="0" animBg="1"/>
      <p:bldP spid="20506" grpId="0" animBg="1"/>
      <p:bldP spid="20507" grpId="0" animBg="1"/>
      <p:bldP spid="20508" grpId="0" animBg="1"/>
      <p:bldP spid="20509" grpId="0" animBg="1"/>
      <p:bldP spid="20524" grpId="0"/>
      <p:bldP spid="20526" grpId="0" animBg="1"/>
      <p:bldP spid="20527" grpId="0" animBg="1"/>
      <p:bldP spid="20528" grpId="0"/>
      <p:bldP spid="20529" grpId="0" animBg="1"/>
      <p:bldP spid="20554" grpId="0" animBg="1"/>
      <p:bldP spid="20555" grpId="0" animBg="1"/>
      <p:bldP spid="20556" grpId="0" animBg="1"/>
      <p:bldP spid="20558" grpId="0"/>
      <p:bldP spid="20559" grpId="0" animBg="1"/>
      <p:bldP spid="20560" grpId="0"/>
      <p:bldP spid="20561" grpId="0"/>
      <p:bldP spid="20562" grpId="0"/>
      <p:bldP spid="2056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171825" y="4763"/>
            <a:ext cx="5972175" cy="6853237"/>
            <a:chOff x="1003" y="3"/>
            <a:chExt cx="3762" cy="4317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1003" y="3"/>
              <a:ext cx="3762" cy="4317"/>
              <a:chOff x="960" y="0"/>
              <a:chExt cx="3762" cy="4317"/>
            </a:xfrm>
          </p:grpSpPr>
          <p:pic>
            <p:nvPicPr>
              <p:cNvPr id="13316" name="Picture 4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960" y="0"/>
                <a:ext cx="3762" cy="3288"/>
              </a:xfrm>
              <a:prstGeom prst="rect">
                <a:avLst/>
              </a:prstGeom>
              <a:noFill/>
            </p:spPr>
          </p:pic>
          <p:pic>
            <p:nvPicPr>
              <p:cNvPr id="13317" name="Picture 5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960" y="3171"/>
                <a:ext cx="3762" cy="1146"/>
              </a:xfrm>
              <a:prstGeom prst="rect">
                <a:avLst/>
              </a:prstGeom>
              <a:noFill/>
            </p:spPr>
          </p:pic>
        </p:grpSp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1200" y="144"/>
              <a:ext cx="2229" cy="2592"/>
              <a:chOff x="1200" y="144"/>
              <a:chExt cx="2229" cy="2592"/>
            </a:xfrm>
          </p:grpSpPr>
          <p:sp>
            <p:nvSpPr>
              <p:cNvPr id="13319" name="Text Box 7"/>
              <p:cNvSpPr txBox="1">
                <a:spLocks noChangeArrowheads="1"/>
              </p:cNvSpPr>
              <p:nvPr/>
            </p:nvSpPr>
            <p:spPr bwMode="auto">
              <a:xfrm>
                <a:off x="2784" y="144"/>
                <a:ext cx="48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sz="1200" b="1" dirty="0"/>
                  <a:t>Lang </a:t>
                </a:r>
                <a:r>
                  <a:rPr lang="en-US" sz="1200" b="1" dirty="0" err="1"/>
                  <a:t>Sơn</a:t>
                </a:r>
                <a:endParaRPr lang="en-US" sz="1200" b="1" dirty="0"/>
              </a:p>
            </p:txBody>
          </p:sp>
          <p:sp>
            <p:nvSpPr>
              <p:cNvPr id="13320" name="Text Box 8"/>
              <p:cNvSpPr txBox="1">
                <a:spLocks noChangeArrowheads="1"/>
              </p:cNvSpPr>
              <p:nvPr/>
            </p:nvSpPr>
            <p:spPr bwMode="auto">
              <a:xfrm>
                <a:off x="2112" y="2563"/>
                <a:ext cx="480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sz="1200" b="1"/>
                  <a:t>Hà Tĩnh</a:t>
                </a:r>
              </a:p>
            </p:txBody>
          </p:sp>
          <p:sp>
            <p:nvSpPr>
              <p:cNvPr id="13321" name="Text Box 9"/>
              <p:cNvSpPr txBox="1">
                <a:spLocks noChangeArrowheads="1"/>
              </p:cNvSpPr>
              <p:nvPr/>
            </p:nvSpPr>
            <p:spPr bwMode="auto">
              <a:xfrm>
                <a:off x="1776" y="1651"/>
                <a:ext cx="1248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sz="1200" b="1"/>
                  <a:t>Tây Đô (Thanh Hóa)</a:t>
                </a:r>
              </a:p>
            </p:txBody>
          </p:sp>
          <p:pic>
            <p:nvPicPr>
              <p:cNvPr id="13322" name="Picture 10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2016" y="1510"/>
                <a:ext cx="150" cy="144"/>
              </a:xfrm>
              <a:prstGeom prst="rect">
                <a:avLst/>
              </a:prstGeom>
              <a:noFill/>
            </p:spPr>
          </p:pic>
          <p:pic>
            <p:nvPicPr>
              <p:cNvPr id="13323" name="Picture 11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2064" y="720"/>
                <a:ext cx="150" cy="144"/>
              </a:xfrm>
              <a:prstGeom prst="rect">
                <a:avLst/>
              </a:prstGeom>
              <a:noFill/>
            </p:spPr>
          </p:pic>
          <p:sp>
            <p:nvSpPr>
              <p:cNvPr id="13324" name="Text Box 12"/>
              <p:cNvSpPr txBox="1">
                <a:spLocks noChangeArrowheads="1"/>
              </p:cNvSpPr>
              <p:nvPr/>
            </p:nvSpPr>
            <p:spPr bwMode="auto">
              <a:xfrm>
                <a:off x="1776" y="864"/>
                <a:ext cx="1248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sz="1200" b="1"/>
                  <a:t>Đông Đô (Thăng Long)</a:t>
                </a:r>
              </a:p>
            </p:txBody>
          </p:sp>
          <p:pic>
            <p:nvPicPr>
              <p:cNvPr id="13325" name="Picture 13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1722" y="480"/>
                <a:ext cx="150" cy="144"/>
              </a:xfrm>
              <a:prstGeom prst="rect">
                <a:avLst/>
              </a:prstGeom>
              <a:noFill/>
            </p:spPr>
          </p:pic>
          <p:sp>
            <p:nvSpPr>
              <p:cNvPr id="13326" name="Text Box 14"/>
              <p:cNvSpPr txBox="1">
                <a:spLocks noChangeArrowheads="1"/>
              </p:cNvSpPr>
              <p:nvPr/>
            </p:nvSpPr>
            <p:spPr bwMode="auto">
              <a:xfrm>
                <a:off x="1200" y="432"/>
                <a:ext cx="528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sz="1200" b="1"/>
                  <a:t>Đa Bang (Hà Tây)</a:t>
                </a:r>
              </a:p>
            </p:txBody>
          </p:sp>
          <p:sp>
            <p:nvSpPr>
              <p:cNvPr id="13327" name="Text Box 15"/>
              <p:cNvSpPr txBox="1">
                <a:spLocks noChangeArrowheads="1"/>
              </p:cNvSpPr>
              <p:nvPr/>
            </p:nvSpPr>
            <p:spPr bwMode="auto">
              <a:xfrm>
                <a:off x="2564" y="1405"/>
                <a:ext cx="624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sz="1200" b="1"/>
                  <a:t>Ninh Bình</a:t>
                </a:r>
              </a:p>
            </p:txBody>
          </p:sp>
          <p:sp>
            <p:nvSpPr>
              <p:cNvPr id="13328" name="Text Box 16"/>
              <p:cNvSpPr txBox="1">
                <a:spLocks noChangeArrowheads="1"/>
              </p:cNvSpPr>
              <p:nvPr/>
            </p:nvSpPr>
            <p:spPr bwMode="auto">
              <a:xfrm>
                <a:off x="2805" y="1191"/>
                <a:ext cx="624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sz="1200" b="1"/>
                  <a:t>Nam Định</a:t>
                </a:r>
              </a:p>
            </p:txBody>
          </p:sp>
        </p:grpSp>
      </p:grpSp>
      <p:sp>
        <p:nvSpPr>
          <p:cNvPr id="13329" name="AutoShape 17"/>
          <p:cNvSpPr>
            <a:spLocks noChangeArrowheads="1"/>
          </p:cNvSpPr>
          <p:nvPr/>
        </p:nvSpPr>
        <p:spPr bwMode="auto">
          <a:xfrm>
            <a:off x="4876800" y="3429000"/>
            <a:ext cx="304800" cy="381000"/>
          </a:xfrm>
          <a:prstGeom prst="irregularSeal1">
            <a:avLst/>
          </a:prstGeom>
          <a:solidFill>
            <a:schemeClr val="bg1"/>
          </a:solidFill>
          <a:ln w="38100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30" name="Line 18"/>
          <p:cNvSpPr>
            <a:spLocks noChangeShapeType="1"/>
          </p:cNvSpPr>
          <p:nvPr/>
        </p:nvSpPr>
        <p:spPr bwMode="auto">
          <a:xfrm flipH="1">
            <a:off x="5257800" y="2133600"/>
            <a:ext cx="533400" cy="3810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331" name="Line 19"/>
          <p:cNvSpPr>
            <a:spLocks noChangeShapeType="1"/>
          </p:cNvSpPr>
          <p:nvPr/>
        </p:nvSpPr>
        <p:spPr bwMode="auto">
          <a:xfrm flipH="1">
            <a:off x="5029200" y="2743200"/>
            <a:ext cx="76200" cy="6096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332" name="Line 20"/>
          <p:cNvSpPr>
            <a:spLocks noChangeShapeType="1"/>
          </p:cNvSpPr>
          <p:nvPr/>
        </p:nvSpPr>
        <p:spPr bwMode="auto">
          <a:xfrm flipH="1">
            <a:off x="5410200" y="62484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5" name="Group 21"/>
          <p:cNvGrpSpPr>
            <a:grpSpLocks/>
          </p:cNvGrpSpPr>
          <p:nvPr/>
        </p:nvGrpSpPr>
        <p:grpSpPr bwMode="auto">
          <a:xfrm>
            <a:off x="3276600" y="1865313"/>
            <a:ext cx="5511800" cy="5068887"/>
            <a:chOff x="1045" y="1178"/>
            <a:chExt cx="3472" cy="3193"/>
          </a:xfrm>
        </p:grpSpPr>
        <p:sp>
          <p:nvSpPr>
            <p:cNvPr id="13334" name="Line 22"/>
            <p:cNvSpPr>
              <a:spLocks noChangeShapeType="1"/>
            </p:cNvSpPr>
            <p:nvPr/>
          </p:nvSpPr>
          <p:spPr bwMode="auto">
            <a:xfrm>
              <a:off x="1583" y="1728"/>
              <a:ext cx="2545" cy="259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335" name="Line 23"/>
            <p:cNvSpPr>
              <a:spLocks noChangeShapeType="1"/>
            </p:cNvSpPr>
            <p:nvPr/>
          </p:nvSpPr>
          <p:spPr bwMode="auto">
            <a:xfrm>
              <a:off x="1154" y="1760"/>
              <a:ext cx="574" cy="583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336" name="Line 24"/>
            <p:cNvSpPr>
              <a:spLocks noChangeShapeType="1"/>
            </p:cNvSpPr>
            <p:nvPr/>
          </p:nvSpPr>
          <p:spPr bwMode="auto">
            <a:xfrm>
              <a:off x="1275" y="1740"/>
              <a:ext cx="2213" cy="2284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337" name="Line 25"/>
            <p:cNvSpPr>
              <a:spLocks noChangeShapeType="1"/>
            </p:cNvSpPr>
            <p:nvPr/>
          </p:nvSpPr>
          <p:spPr bwMode="auto">
            <a:xfrm>
              <a:off x="1634" y="1664"/>
              <a:ext cx="2583" cy="2637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338" name="Line 26"/>
            <p:cNvSpPr>
              <a:spLocks noChangeShapeType="1"/>
            </p:cNvSpPr>
            <p:nvPr/>
          </p:nvSpPr>
          <p:spPr bwMode="auto">
            <a:xfrm>
              <a:off x="1436" y="1779"/>
              <a:ext cx="2545" cy="259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339" name="Line 27"/>
            <p:cNvSpPr>
              <a:spLocks noChangeShapeType="1"/>
            </p:cNvSpPr>
            <p:nvPr/>
          </p:nvSpPr>
          <p:spPr bwMode="auto">
            <a:xfrm>
              <a:off x="1488" y="1728"/>
              <a:ext cx="2545" cy="259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340" name="Line 28"/>
            <p:cNvSpPr>
              <a:spLocks noChangeShapeType="1"/>
            </p:cNvSpPr>
            <p:nvPr/>
          </p:nvSpPr>
          <p:spPr bwMode="auto">
            <a:xfrm>
              <a:off x="1045" y="1894"/>
              <a:ext cx="228" cy="25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341" name="Line 29"/>
            <p:cNvSpPr>
              <a:spLocks noChangeShapeType="1"/>
            </p:cNvSpPr>
            <p:nvPr/>
          </p:nvSpPr>
          <p:spPr bwMode="auto">
            <a:xfrm>
              <a:off x="1064" y="1786"/>
              <a:ext cx="574" cy="583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342" name="Line 30"/>
            <p:cNvSpPr>
              <a:spLocks noChangeShapeType="1"/>
            </p:cNvSpPr>
            <p:nvPr/>
          </p:nvSpPr>
          <p:spPr bwMode="auto">
            <a:xfrm>
              <a:off x="1762" y="1676"/>
              <a:ext cx="637" cy="64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343" name="Line 31"/>
            <p:cNvSpPr>
              <a:spLocks noChangeShapeType="1"/>
            </p:cNvSpPr>
            <p:nvPr/>
          </p:nvSpPr>
          <p:spPr bwMode="auto">
            <a:xfrm>
              <a:off x="1756" y="1542"/>
              <a:ext cx="535" cy="544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344" name="Line 32"/>
            <p:cNvSpPr>
              <a:spLocks noChangeShapeType="1"/>
            </p:cNvSpPr>
            <p:nvPr/>
          </p:nvSpPr>
          <p:spPr bwMode="auto">
            <a:xfrm>
              <a:off x="1544" y="1203"/>
              <a:ext cx="803" cy="825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345" name="Line 33"/>
            <p:cNvSpPr>
              <a:spLocks noChangeShapeType="1"/>
            </p:cNvSpPr>
            <p:nvPr/>
          </p:nvSpPr>
          <p:spPr bwMode="auto">
            <a:xfrm>
              <a:off x="4072" y="3884"/>
              <a:ext cx="445" cy="429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346" name="Line 34"/>
            <p:cNvSpPr>
              <a:spLocks noChangeShapeType="1"/>
            </p:cNvSpPr>
            <p:nvPr/>
          </p:nvSpPr>
          <p:spPr bwMode="auto">
            <a:xfrm>
              <a:off x="3835" y="3775"/>
              <a:ext cx="521" cy="531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347" name="Line 35"/>
            <p:cNvSpPr>
              <a:spLocks noChangeShapeType="1"/>
            </p:cNvSpPr>
            <p:nvPr/>
          </p:nvSpPr>
          <p:spPr bwMode="auto">
            <a:xfrm>
              <a:off x="2736" y="2688"/>
              <a:ext cx="240" cy="23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348" name="Line 36"/>
            <p:cNvSpPr>
              <a:spLocks noChangeShapeType="1"/>
            </p:cNvSpPr>
            <p:nvPr/>
          </p:nvSpPr>
          <p:spPr bwMode="auto">
            <a:xfrm>
              <a:off x="1659" y="1178"/>
              <a:ext cx="803" cy="825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349" name="Line 37"/>
            <p:cNvSpPr>
              <a:spLocks noChangeShapeType="1"/>
            </p:cNvSpPr>
            <p:nvPr/>
          </p:nvSpPr>
          <p:spPr bwMode="auto">
            <a:xfrm>
              <a:off x="1896" y="1287"/>
              <a:ext cx="560" cy="58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350" name="Line 38"/>
            <p:cNvSpPr>
              <a:spLocks noChangeShapeType="1"/>
            </p:cNvSpPr>
            <p:nvPr/>
          </p:nvSpPr>
          <p:spPr bwMode="auto">
            <a:xfrm>
              <a:off x="2031" y="1332"/>
              <a:ext cx="419" cy="429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351" name="Text Box 39"/>
          <p:cNvSpPr txBox="1">
            <a:spLocks noChangeArrowheads="1"/>
          </p:cNvSpPr>
          <p:nvPr/>
        </p:nvSpPr>
        <p:spPr bwMode="auto">
          <a:xfrm>
            <a:off x="152400" y="228600"/>
            <a:ext cx="2971800" cy="1311275"/>
          </a:xfrm>
          <a:prstGeom prst="rect">
            <a:avLst/>
          </a:prstGeom>
          <a:solidFill>
            <a:srgbClr val="FFFFFF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Khoáng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(1409 - 1414)</a:t>
            </a:r>
          </a:p>
        </p:txBody>
      </p:sp>
      <p:sp>
        <p:nvSpPr>
          <p:cNvPr id="13352" name="Line 40"/>
          <p:cNvSpPr>
            <a:spLocks noChangeShapeType="1"/>
          </p:cNvSpPr>
          <p:nvPr/>
        </p:nvSpPr>
        <p:spPr bwMode="auto">
          <a:xfrm flipH="1">
            <a:off x="4876800" y="1600200"/>
            <a:ext cx="76200" cy="685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353" name="Line 41"/>
          <p:cNvSpPr>
            <a:spLocks noChangeShapeType="1"/>
          </p:cNvSpPr>
          <p:nvPr/>
        </p:nvSpPr>
        <p:spPr bwMode="auto">
          <a:xfrm>
            <a:off x="5181600" y="3962400"/>
            <a:ext cx="762000" cy="762000"/>
          </a:xfrm>
          <a:prstGeom prst="line">
            <a:avLst/>
          </a:prstGeom>
          <a:noFill/>
          <a:ln w="57150">
            <a:solidFill>
              <a:srgbClr val="FF3300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354" name="Line 42"/>
          <p:cNvSpPr>
            <a:spLocks noChangeShapeType="1"/>
          </p:cNvSpPr>
          <p:nvPr/>
        </p:nvSpPr>
        <p:spPr bwMode="auto">
          <a:xfrm>
            <a:off x="4876800" y="2895600"/>
            <a:ext cx="152400" cy="457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355" name="Line 43"/>
          <p:cNvSpPr>
            <a:spLocks noChangeShapeType="1"/>
          </p:cNvSpPr>
          <p:nvPr/>
        </p:nvSpPr>
        <p:spPr bwMode="auto">
          <a:xfrm>
            <a:off x="6394450" y="5222875"/>
            <a:ext cx="1149350" cy="796925"/>
          </a:xfrm>
          <a:prstGeom prst="line">
            <a:avLst/>
          </a:prstGeom>
          <a:noFill/>
          <a:ln w="57150">
            <a:solidFill>
              <a:srgbClr val="FF3300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356" name="Line 44"/>
          <p:cNvSpPr>
            <a:spLocks noChangeShapeType="1"/>
          </p:cNvSpPr>
          <p:nvPr/>
        </p:nvSpPr>
        <p:spPr bwMode="auto">
          <a:xfrm>
            <a:off x="5195888" y="3810000"/>
            <a:ext cx="838200" cy="838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357" name="Line 45"/>
          <p:cNvSpPr>
            <a:spLocks noChangeShapeType="1"/>
          </p:cNvSpPr>
          <p:nvPr/>
        </p:nvSpPr>
        <p:spPr bwMode="auto">
          <a:xfrm>
            <a:off x="6075363" y="4749800"/>
            <a:ext cx="741362" cy="68103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358" name="Text Box 46"/>
          <p:cNvSpPr txBox="1">
            <a:spLocks noChangeArrowheads="1"/>
          </p:cNvSpPr>
          <p:nvPr/>
        </p:nvSpPr>
        <p:spPr bwMode="auto">
          <a:xfrm>
            <a:off x="152400" y="4648200"/>
            <a:ext cx="4114800" cy="13112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Thù</a:t>
            </a:r>
            <a:r>
              <a:rPr lang="en-US" sz="20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0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0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xong</a:t>
            </a:r>
            <a:r>
              <a:rPr lang="en-US" sz="20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0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0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bạc</a:t>
            </a:r>
            <a:r>
              <a:rPr lang="en-US" sz="20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Mài</a:t>
            </a:r>
            <a:r>
              <a:rPr lang="en-US" sz="20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gươm</a:t>
            </a:r>
            <a:r>
              <a:rPr lang="en-US" sz="20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20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0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20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20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soi</a:t>
            </a:r>
            <a:r>
              <a:rPr lang="en-US" sz="20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pPr algn="r" eaLnBrk="1" hangingPunct="1">
              <a:spcBef>
                <a:spcPct val="50000"/>
              </a:spcBef>
            </a:pPr>
            <a:r>
              <a:rPr lang="en-US" sz="2000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Đặng</a:t>
            </a:r>
            <a:r>
              <a:rPr lang="en-US" sz="2000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Dung</a:t>
            </a:r>
          </a:p>
        </p:txBody>
      </p:sp>
      <p:sp>
        <p:nvSpPr>
          <p:cNvPr id="13359" name="AutoShape 47"/>
          <p:cNvSpPr>
            <a:spLocks noChangeArrowheads="1"/>
          </p:cNvSpPr>
          <p:nvPr/>
        </p:nvSpPr>
        <p:spPr bwMode="auto">
          <a:xfrm>
            <a:off x="7620000" y="6019800"/>
            <a:ext cx="304800" cy="381000"/>
          </a:xfrm>
          <a:prstGeom prst="irregularSeal1">
            <a:avLst/>
          </a:prstGeom>
          <a:solidFill>
            <a:schemeClr val="bg1"/>
          </a:solidFill>
          <a:ln w="38100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60" name="Line 48"/>
          <p:cNvSpPr>
            <a:spLocks noChangeShapeType="1"/>
          </p:cNvSpPr>
          <p:nvPr/>
        </p:nvSpPr>
        <p:spPr bwMode="auto">
          <a:xfrm flipH="1" flipV="1">
            <a:off x="6858000" y="5486400"/>
            <a:ext cx="609600" cy="4572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13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13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3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xit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5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2000"/>
                                        <p:tgtEl>
                                          <p:spTgt spid="13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2000"/>
                                        <p:tgtEl>
                                          <p:spTgt spid="13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2000"/>
                                        <p:tgtEl>
                                          <p:spTgt spid="13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9" dur="500"/>
                                        <p:tgtEl>
                                          <p:spTgt spid="133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2" dur="500"/>
                                        <p:tgtEl>
                                          <p:spTgt spid="133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1000"/>
                                        <p:tgtEl>
                                          <p:spTgt spid="13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1000"/>
                                        <p:tgtEl>
                                          <p:spTgt spid="13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1000"/>
                                        <p:tgtEl>
                                          <p:spTgt spid="13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3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9" grpId="0" animBg="1"/>
      <p:bldP spid="13330" grpId="0" animBg="1"/>
      <p:bldP spid="13331" grpId="0" animBg="1"/>
      <p:bldP spid="13351" grpId="0" animBg="1"/>
      <p:bldP spid="13352" grpId="0" animBg="1"/>
      <p:bldP spid="13353" grpId="0" animBg="1"/>
      <p:bldP spid="13353" grpId="1" animBg="1"/>
      <p:bldP spid="13354" grpId="0" animBg="1"/>
      <p:bldP spid="13355" grpId="0" animBg="1"/>
      <p:bldP spid="13355" grpId="1" animBg="1"/>
      <p:bldP spid="13356" grpId="0" animBg="1"/>
      <p:bldP spid="13357" grpId="0" animBg="1"/>
      <p:bldP spid="13358" grpId="0" animBg="1"/>
      <p:bldP spid="13359" grpId="0" animBg="1"/>
      <p:bldP spid="1336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04800" y="1600200"/>
          <a:ext cx="8763000" cy="4800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0750"/>
                <a:gridCol w="1847850"/>
                <a:gridCol w="2533650"/>
                <a:gridCol w="2190750"/>
              </a:tblGrid>
              <a:tr h="1050131"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Đặc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điểm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Nguyên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nhân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thất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bại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Ý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nghĩa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lịch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sử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50469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Những</a:t>
                      </a:r>
                      <a:r>
                        <a:rPr lang="en-US" sz="2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cuộc</a:t>
                      </a:r>
                      <a:r>
                        <a:rPr lang="en-US" sz="2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khởi</a:t>
                      </a:r>
                      <a:r>
                        <a:rPr lang="en-US" sz="2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nghĩa</a:t>
                      </a:r>
                      <a:r>
                        <a:rPr lang="en-US" sz="2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2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quý</a:t>
                      </a:r>
                      <a:r>
                        <a:rPr lang="en-US" sz="2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tộc</a:t>
                      </a:r>
                      <a:r>
                        <a:rPr lang="en-US" sz="2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nhà</a:t>
                      </a:r>
                      <a:r>
                        <a:rPr lang="en-US" sz="2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Trần</a:t>
                      </a:r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Nổ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ra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sớm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liên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tục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mạnh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mẽ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nhưng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thiếu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sự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phối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hợp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Thiếu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sự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liên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kết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chưa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tạo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nên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một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phong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trào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chung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nội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bộ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những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lãnh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đạo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mâu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thuẫn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Là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ngọn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lửa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nuôi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dưỡng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tinh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thần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yêu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nước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nhân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dân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ta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52400" y="152400"/>
            <a:ext cx="91440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thất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23" name="Picture 19" descr="Cov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32574" y="5824538"/>
            <a:ext cx="22828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2" name="Picture 18" descr="Cov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32574" y="5632450"/>
            <a:ext cx="2282825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1" name="Picture 17" descr="Cov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88124" y="5135563"/>
            <a:ext cx="2327275" cy="76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0" name="Picture 16" descr="Cove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8113" y="4724400"/>
            <a:ext cx="1487487" cy="160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9" name="Picture 15" descr="Cover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29400" y="4114800"/>
            <a:ext cx="2276476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8" name="Picture 14" descr="Cover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34162" y="3810000"/>
            <a:ext cx="2281237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7" name="Picture 13" descr="Cover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629400" y="2886075"/>
            <a:ext cx="2308225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6" name="Picture 12" descr="Cover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181600" y="3657600"/>
            <a:ext cx="1533525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5" name="Picture 11" descr="Cover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286000" y="2706688"/>
            <a:ext cx="2971799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4" name="Picture 10" descr="Cover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162800" y="1277938"/>
            <a:ext cx="2008188" cy="116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3" name="Picture 9" descr="Cover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127875" y="260350"/>
            <a:ext cx="2008188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8" descr="Cover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048000" y="1066800"/>
            <a:ext cx="4157663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7" descr="Cover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1066800"/>
            <a:ext cx="1600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6" descr="Cover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347662"/>
            <a:ext cx="1587500" cy="94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5" descr="Cover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1500188" y="622300"/>
            <a:ext cx="2767012" cy="250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" descr="Cover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990600" y="2201863"/>
            <a:ext cx="5302250" cy="118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3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3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3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30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30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30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30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30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30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30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300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36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30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390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3000"/>
                                        <p:tgtEl>
                                          <p:spTgt spid="21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420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3000"/>
                                        <p:tgtEl>
                                          <p:spTgt spid="21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450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3000"/>
                                        <p:tgtEl>
                                          <p:spTgt spid="21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Kenhmua365.vn\Desktop\hinh-nen-de-thuong-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828800" y="381000"/>
            <a:ext cx="518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DẶN DÒ VỀ NHÀ 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1219200"/>
            <a:ext cx="784860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en-US" sz="28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cũ</a:t>
            </a:r>
            <a:endParaRPr lang="en-US" sz="2800" b="1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912813">
              <a:spcBef>
                <a:spcPct val="50000"/>
              </a:spcBef>
              <a:buFontTx/>
              <a:buChar char="-"/>
            </a:pP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kê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hộ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defTabSz="912813">
              <a:spcBef>
                <a:spcPct val="50000"/>
              </a:spcBef>
              <a:buFontTx/>
              <a:buChar char="-"/>
            </a:pP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Ngỗi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Khoáng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defTabSz="912813">
              <a:spcBef>
                <a:spcPct val="50000"/>
              </a:spcBef>
              <a:buFontTx/>
              <a:buChar char="-"/>
            </a:pP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en-US" sz="28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43" name="Rectangle 15"/>
          <p:cNvSpPr>
            <a:spLocks noChangeArrowheads="1"/>
          </p:cNvSpPr>
          <p:nvPr/>
        </p:nvSpPr>
        <p:spPr bwMode="auto">
          <a:xfrm>
            <a:off x="4953000" y="1828800"/>
            <a:ext cx="381000" cy="381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/>
              <a:t>H</a:t>
            </a:r>
          </a:p>
        </p:txBody>
      </p:sp>
      <p:sp>
        <p:nvSpPr>
          <p:cNvPr id="124944" name="Rectangle 16"/>
          <p:cNvSpPr>
            <a:spLocks noChangeArrowheads="1"/>
          </p:cNvSpPr>
          <p:nvPr/>
        </p:nvSpPr>
        <p:spPr bwMode="auto">
          <a:xfrm>
            <a:off x="4572000" y="1828800"/>
            <a:ext cx="381000" cy="381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/>
              <a:t>K</a:t>
            </a:r>
          </a:p>
        </p:txBody>
      </p:sp>
      <p:sp>
        <p:nvSpPr>
          <p:cNvPr id="124945" name="Rectangle 17"/>
          <p:cNvSpPr>
            <a:spLocks noChangeArrowheads="1"/>
          </p:cNvSpPr>
          <p:nvPr/>
        </p:nvSpPr>
        <p:spPr bwMode="auto">
          <a:xfrm>
            <a:off x="4191000" y="1828800"/>
            <a:ext cx="381000" cy="381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/>
              <a:t>Ý</a:t>
            </a:r>
          </a:p>
        </p:txBody>
      </p:sp>
      <p:sp>
        <p:nvSpPr>
          <p:cNvPr id="124946" name="Rectangle 18"/>
          <p:cNvSpPr>
            <a:spLocks noChangeArrowheads="1"/>
          </p:cNvSpPr>
          <p:nvPr/>
        </p:nvSpPr>
        <p:spPr bwMode="auto">
          <a:xfrm>
            <a:off x="3810000" y="1828800"/>
            <a:ext cx="381000" cy="381000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FF3300"/>
                </a:solidFill>
              </a:rPr>
              <a:t>U</a:t>
            </a:r>
          </a:p>
        </p:txBody>
      </p:sp>
      <p:sp>
        <p:nvSpPr>
          <p:cNvPr id="124947" name="Rectangle 19"/>
          <p:cNvSpPr>
            <a:spLocks noChangeArrowheads="1"/>
          </p:cNvSpPr>
          <p:nvPr/>
        </p:nvSpPr>
        <p:spPr bwMode="auto">
          <a:xfrm>
            <a:off x="3429000" y="1828800"/>
            <a:ext cx="381000" cy="381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/>
              <a:t>Q</a:t>
            </a:r>
          </a:p>
        </p:txBody>
      </p:sp>
      <p:sp>
        <p:nvSpPr>
          <p:cNvPr id="124948" name="Rectangle 20"/>
          <p:cNvSpPr>
            <a:spLocks noChangeArrowheads="1"/>
          </p:cNvSpPr>
          <p:nvPr/>
        </p:nvSpPr>
        <p:spPr bwMode="auto">
          <a:xfrm>
            <a:off x="3048000" y="1828800"/>
            <a:ext cx="381000" cy="381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/>
              <a:t>N</a:t>
            </a:r>
          </a:p>
        </p:txBody>
      </p:sp>
      <p:sp>
        <p:nvSpPr>
          <p:cNvPr id="124949" name="Rectangle 21"/>
          <p:cNvSpPr>
            <a:spLocks noChangeArrowheads="1"/>
          </p:cNvSpPr>
          <p:nvPr/>
        </p:nvSpPr>
        <p:spPr bwMode="auto">
          <a:xfrm>
            <a:off x="2286000" y="1828800"/>
            <a:ext cx="381000" cy="381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/>
              <a:t>R</a:t>
            </a:r>
          </a:p>
        </p:txBody>
      </p:sp>
      <p:sp>
        <p:nvSpPr>
          <p:cNvPr id="124950" name="Rectangle 22"/>
          <p:cNvSpPr>
            <a:spLocks noChangeArrowheads="1"/>
          </p:cNvSpPr>
          <p:nvPr/>
        </p:nvSpPr>
        <p:spPr bwMode="auto">
          <a:xfrm>
            <a:off x="4953000" y="685800"/>
            <a:ext cx="381000" cy="381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/>
              <a:t>T</a:t>
            </a:r>
          </a:p>
        </p:txBody>
      </p:sp>
      <p:sp>
        <p:nvSpPr>
          <p:cNvPr id="124951" name="Rectangle 23"/>
          <p:cNvSpPr>
            <a:spLocks noChangeArrowheads="1"/>
          </p:cNvSpPr>
          <p:nvPr/>
        </p:nvSpPr>
        <p:spPr bwMode="auto">
          <a:xfrm>
            <a:off x="4572000" y="685800"/>
            <a:ext cx="381000" cy="381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/>
              <a:t>Ệ</a:t>
            </a:r>
          </a:p>
        </p:txBody>
      </p:sp>
      <p:sp>
        <p:nvSpPr>
          <p:cNvPr id="124952" name="Rectangle 24"/>
          <p:cNvSpPr>
            <a:spLocks noChangeArrowheads="1"/>
          </p:cNvSpPr>
          <p:nvPr/>
        </p:nvSpPr>
        <p:spPr bwMode="auto">
          <a:xfrm>
            <a:off x="4191000" y="685800"/>
            <a:ext cx="381000" cy="381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/>
              <a:t>I</a:t>
            </a:r>
          </a:p>
        </p:txBody>
      </p:sp>
      <p:sp>
        <p:nvSpPr>
          <p:cNvPr id="124953" name="Rectangle 25"/>
          <p:cNvSpPr>
            <a:spLocks noChangeArrowheads="1"/>
          </p:cNvSpPr>
          <p:nvPr/>
        </p:nvSpPr>
        <p:spPr bwMode="auto">
          <a:xfrm>
            <a:off x="3810000" y="685800"/>
            <a:ext cx="381000" cy="381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/>
              <a:t>V</a:t>
            </a:r>
          </a:p>
        </p:txBody>
      </p:sp>
      <p:sp>
        <p:nvSpPr>
          <p:cNvPr id="124954" name="Rectangle 26"/>
          <p:cNvSpPr>
            <a:spLocks noChangeArrowheads="1"/>
          </p:cNvSpPr>
          <p:nvPr/>
        </p:nvSpPr>
        <p:spPr bwMode="auto">
          <a:xfrm>
            <a:off x="3429000" y="685800"/>
            <a:ext cx="381000" cy="381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/>
              <a:t>I</a:t>
            </a:r>
          </a:p>
        </p:txBody>
      </p:sp>
      <p:sp>
        <p:nvSpPr>
          <p:cNvPr id="124955" name="Rectangle 27"/>
          <p:cNvSpPr>
            <a:spLocks noChangeArrowheads="1"/>
          </p:cNvSpPr>
          <p:nvPr/>
        </p:nvSpPr>
        <p:spPr bwMode="auto">
          <a:xfrm>
            <a:off x="3048000" y="685800"/>
            <a:ext cx="381000" cy="381000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FF3300"/>
                </a:solidFill>
              </a:rPr>
              <a:t>Ạ</a:t>
            </a:r>
          </a:p>
        </p:txBody>
      </p:sp>
      <p:sp>
        <p:nvSpPr>
          <p:cNvPr id="124956" name="Rectangle 28"/>
          <p:cNvSpPr>
            <a:spLocks noChangeArrowheads="1"/>
          </p:cNvSpPr>
          <p:nvPr/>
        </p:nvSpPr>
        <p:spPr bwMode="auto">
          <a:xfrm>
            <a:off x="2667000" y="685800"/>
            <a:ext cx="381000" cy="381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/>
              <a:t>Đ</a:t>
            </a:r>
          </a:p>
        </p:txBody>
      </p:sp>
      <p:sp>
        <p:nvSpPr>
          <p:cNvPr id="124957" name="Rectangle 29"/>
          <p:cNvSpPr>
            <a:spLocks noChangeArrowheads="1"/>
          </p:cNvSpPr>
          <p:nvPr/>
        </p:nvSpPr>
        <p:spPr bwMode="auto">
          <a:xfrm>
            <a:off x="4572000" y="304800"/>
            <a:ext cx="381000" cy="381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/>
              <a:t>G</a:t>
            </a:r>
          </a:p>
        </p:txBody>
      </p:sp>
      <p:sp>
        <p:nvSpPr>
          <p:cNvPr id="124958" name="Rectangle 30"/>
          <p:cNvSpPr>
            <a:spLocks noChangeArrowheads="1"/>
          </p:cNvSpPr>
          <p:nvPr/>
        </p:nvSpPr>
        <p:spPr bwMode="auto">
          <a:xfrm>
            <a:off x="4191000" y="304800"/>
            <a:ext cx="381000" cy="381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/>
              <a:t>N</a:t>
            </a:r>
          </a:p>
        </p:txBody>
      </p:sp>
      <p:sp>
        <p:nvSpPr>
          <p:cNvPr id="124959" name="Rectangle 31"/>
          <p:cNvSpPr>
            <a:spLocks noChangeArrowheads="1"/>
          </p:cNvSpPr>
          <p:nvPr/>
        </p:nvSpPr>
        <p:spPr bwMode="auto">
          <a:xfrm>
            <a:off x="3810000" y="304800"/>
            <a:ext cx="381000" cy="381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/>
              <a:t>N</a:t>
            </a:r>
          </a:p>
        </p:txBody>
      </p:sp>
      <p:sp>
        <p:nvSpPr>
          <p:cNvPr id="124960" name="Rectangle 32"/>
          <p:cNvSpPr>
            <a:spLocks noChangeArrowheads="1"/>
          </p:cNvSpPr>
          <p:nvPr/>
        </p:nvSpPr>
        <p:spPr bwMode="auto">
          <a:xfrm>
            <a:off x="3429000" y="304800"/>
            <a:ext cx="381000" cy="381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/>
              <a:t>Ầ</a:t>
            </a:r>
          </a:p>
        </p:txBody>
      </p:sp>
      <p:sp>
        <p:nvSpPr>
          <p:cNvPr id="124961" name="Rectangle 33"/>
          <p:cNvSpPr>
            <a:spLocks noChangeArrowheads="1"/>
          </p:cNvSpPr>
          <p:nvPr/>
        </p:nvSpPr>
        <p:spPr bwMode="auto">
          <a:xfrm>
            <a:off x="3048000" y="304800"/>
            <a:ext cx="381000" cy="381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 dirty="0"/>
              <a:t>R</a:t>
            </a:r>
          </a:p>
        </p:txBody>
      </p:sp>
      <p:sp>
        <p:nvSpPr>
          <p:cNvPr id="124962" name="Rectangle 34"/>
          <p:cNvSpPr>
            <a:spLocks noChangeArrowheads="1"/>
          </p:cNvSpPr>
          <p:nvPr/>
        </p:nvSpPr>
        <p:spPr bwMode="auto">
          <a:xfrm>
            <a:off x="2667000" y="304800"/>
            <a:ext cx="381000" cy="381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/>
              <a:t>T</a:t>
            </a:r>
          </a:p>
        </p:txBody>
      </p:sp>
      <p:sp>
        <p:nvSpPr>
          <p:cNvPr id="124963" name="Rectangle 35"/>
          <p:cNvSpPr>
            <a:spLocks noChangeArrowheads="1"/>
          </p:cNvSpPr>
          <p:nvPr/>
        </p:nvSpPr>
        <p:spPr bwMode="auto">
          <a:xfrm>
            <a:off x="2667000" y="1828800"/>
            <a:ext cx="381000" cy="381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/>
              <a:t>Ầ</a:t>
            </a:r>
          </a:p>
        </p:txBody>
      </p:sp>
      <p:sp>
        <p:nvSpPr>
          <p:cNvPr id="124964" name="Rectangle 36"/>
          <p:cNvSpPr>
            <a:spLocks noChangeArrowheads="1"/>
          </p:cNvSpPr>
          <p:nvPr/>
        </p:nvSpPr>
        <p:spPr bwMode="auto">
          <a:xfrm>
            <a:off x="4191000" y="1447800"/>
            <a:ext cx="381000" cy="381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/>
              <a:t>G</a:t>
            </a:r>
          </a:p>
        </p:txBody>
      </p:sp>
      <p:sp>
        <p:nvSpPr>
          <p:cNvPr id="124965" name="Rectangle 37"/>
          <p:cNvSpPr>
            <a:spLocks noChangeArrowheads="1"/>
          </p:cNvSpPr>
          <p:nvPr/>
        </p:nvSpPr>
        <p:spPr bwMode="auto">
          <a:xfrm>
            <a:off x="3810000" y="1447800"/>
            <a:ext cx="381000" cy="381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/>
              <a:t>N</a:t>
            </a:r>
          </a:p>
        </p:txBody>
      </p:sp>
      <p:sp>
        <p:nvSpPr>
          <p:cNvPr id="124966" name="Rectangle 38"/>
          <p:cNvSpPr>
            <a:spLocks noChangeArrowheads="1"/>
          </p:cNvSpPr>
          <p:nvPr/>
        </p:nvSpPr>
        <p:spPr bwMode="auto">
          <a:xfrm>
            <a:off x="3429000" y="1447800"/>
            <a:ext cx="381000" cy="381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/>
              <a:t>A</a:t>
            </a:r>
          </a:p>
        </p:txBody>
      </p:sp>
      <p:sp>
        <p:nvSpPr>
          <p:cNvPr id="124967" name="Rectangle 39"/>
          <p:cNvSpPr>
            <a:spLocks noChangeArrowheads="1"/>
          </p:cNvSpPr>
          <p:nvPr/>
        </p:nvSpPr>
        <p:spPr bwMode="auto">
          <a:xfrm>
            <a:off x="3048000" y="1447800"/>
            <a:ext cx="381000" cy="381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/>
              <a:t>B</a:t>
            </a:r>
          </a:p>
        </p:txBody>
      </p:sp>
      <p:sp>
        <p:nvSpPr>
          <p:cNvPr id="124968" name="Rectangle 40"/>
          <p:cNvSpPr>
            <a:spLocks noChangeArrowheads="1"/>
          </p:cNvSpPr>
          <p:nvPr/>
        </p:nvSpPr>
        <p:spPr bwMode="auto">
          <a:xfrm>
            <a:off x="2667000" y="1447800"/>
            <a:ext cx="381000" cy="381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 dirty="0"/>
              <a:t>A</a:t>
            </a:r>
          </a:p>
        </p:txBody>
      </p:sp>
      <p:sp>
        <p:nvSpPr>
          <p:cNvPr id="124969" name="Rectangle 41"/>
          <p:cNvSpPr>
            <a:spLocks noChangeArrowheads="1"/>
          </p:cNvSpPr>
          <p:nvPr/>
        </p:nvSpPr>
        <p:spPr bwMode="auto">
          <a:xfrm>
            <a:off x="4953000" y="304800"/>
            <a:ext cx="381000" cy="381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/>
              <a:t>Ỗ</a:t>
            </a:r>
          </a:p>
        </p:txBody>
      </p:sp>
      <p:sp>
        <p:nvSpPr>
          <p:cNvPr id="124970" name="Rectangle 42"/>
          <p:cNvSpPr>
            <a:spLocks noChangeArrowheads="1"/>
          </p:cNvSpPr>
          <p:nvPr/>
        </p:nvSpPr>
        <p:spPr bwMode="auto">
          <a:xfrm>
            <a:off x="5334000" y="304800"/>
            <a:ext cx="381000" cy="381000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I</a:t>
            </a:r>
          </a:p>
        </p:txBody>
      </p:sp>
      <p:sp>
        <p:nvSpPr>
          <p:cNvPr id="124971" name="Rectangle 43"/>
          <p:cNvSpPr>
            <a:spLocks noChangeArrowheads="1"/>
          </p:cNvSpPr>
          <p:nvPr/>
        </p:nvSpPr>
        <p:spPr bwMode="auto">
          <a:xfrm>
            <a:off x="4572000" y="1066800"/>
            <a:ext cx="381000" cy="381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/>
              <a:t>Ô</a:t>
            </a:r>
          </a:p>
        </p:txBody>
      </p:sp>
      <p:sp>
        <p:nvSpPr>
          <p:cNvPr id="124972" name="Rectangle 44"/>
          <p:cNvSpPr>
            <a:spLocks noChangeArrowheads="1"/>
          </p:cNvSpPr>
          <p:nvPr/>
        </p:nvSpPr>
        <p:spPr bwMode="auto">
          <a:xfrm>
            <a:off x="4191000" y="1066800"/>
            <a:ext cx="381000" cy="381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/>
              <a:t>Đ</a:t>
            </a:r>
          </a:p>
        </p:txBody>
      </p:sp>
      <p:sp>
        <p:nvSpPr>
          <p:cNvPr id="124973" name="Rectangle 45"/>
          <p:cNvSpPr>
            <a:spLocks noChangeArrowheads="1"/>
          </p:cNvSpPr>
          <p:nvPr/>
        </p:nvSpPr>
        <p:spPr bwMode="auto">
          <a:xfrm>
            <a:off x="3810000" y="1066800"/>
            <a:ext cx="381000" cy="381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/>
              <a:t>G</a:t>
            </a:r>
          </a:p>
        </p:txBody>
      </p:sp>
      <p:sp>
        <p:nvSpPr>
          <p:cNvPr id="124974" name="Rectangle 46"/>
          <p:cNvSpPr>
            <a:spLocks noChangeArrowheads="1"/>
          </p:cNvSpPr>
          <p:nvPr/>
        </p:nvSpPr>
        <p:spPr bwMode="auto">
          <a:xfrm>
            <a:off x="3429000" y="1066800"/>
            <a:ext cx="381000" cy="381000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FF3300"/>
                </a:solidFill>
              </a:rPr>
              <a:t>N</a:t>
            </a:r>
          </a:p>
        </p:txBody>
      </p:sp>
      <p:sp>
        <p:nvSpPr>
          <p:cNvPr id="124975" name="Rectangle 47"/>
          <p:cNvSpPr>
            <a:spLocks noChangeArrowheads="1"/>
          </p:cNvSpPr>
          <p:nvPr/>
        </p:nvSpPr>
        <p:spPr bwMode="auto">
          <a:xfrm>
            <a:off x="3048000" y="1066800"/>
            <a:ext cx="381000" cy="381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/>
              <a:t>Ô</a:t>
            </a:r>
          </a:p>
        </p:txBody>
      </p:sp>
      <p:sp>
        <p:nvSpPr>
          <p:cNvPr id="124976" name="Rectangle 48"/>
          <p:cNvSpPr>
            <a:spLocks noChangeArrowheads="1"/>
          </p:cNvSpPr>
          <p:nvPr/>
        </p:nvSpPr>
        <p:spPr bwMode="auto">
          <a:xfrm>
            <a:off x="2667000" y="1066800"/>
            <a:ext cx="381000" cy="381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/>
              <a:t>Đ</a:t>
            </a:r>
          </a:p>
        </p:txBody>
      </p:sp>
      <p:sp>
        <p:nvSpPr>
          <p:cNvPr id="124978" name="Rectangle 50"/>
          <p:cNvSpPr>
            <a:spLocks noChangeArrowheads="1"/>
          </p:cNvSpPr>
          <p:nvPr/>
        </p:nvSpPr>
        <p:spPr bwMode="auto">
          <a:xfrm>
            <a:off x="3429000" y="2971800"/>
            <a:ext cx="381000" cy="381000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FF3300"/>
                </a:solidFill>
              </a:rPr>
              <a:t>Đ</a:t>
            </a:r>
          </a:p>
        </p:txBody>
      </p:sp>
      <p:sp>
        <p:nvSpPr>
          <p:cNvPr id="124979" name="Rectangle 51"/>
          <p:cNvSpPr>
            <a:spLocks noChangeArrowheads="1"/>
          </p:cNvSpPr>
          <p:nvPr/>
        </p:nvSpPr>
        <p:spPr bwMode="auto">
          <a:xfrm>
            <a:off x="3810000" y="2971800"/>
            <a:ext cx="381000" cy="381000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FF3300"/>
                </a:solidFill>
              </a:rPr>
              <a:t>Ạ</a:t>
            </a:r>
          </a:p>
        </p:txBody>
      </p:sp>
      <p:sp>
        <p:nvSpPr>
          <p:cNvPr id="124980" name="Rectangle 52"/>
          <p:cNvSpPr>
            <a:spLocks noChangeArrowheads="1"/>
          </p:cNvSpPr>
          <p:nvPr/>
        </p:nvSpPr>
        <p:spPr bwMode="auto">
          <a:xfrm>
            <a:off x="4191000" y="2971800"/>
            <a:ext cx="381000" cy="381000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FF3300"/>
                </a:solidFill>
              </a:rPr>
              <a:t>I</a:t>
            </a:r>
          </a:p>
        </p:txBody>
      </p:sp>
      <p:sp>
        <p:nvSpPr>
          <p:cNvPr id="124981" name="Rectangle 53"/>
          <p:cNvSpPr>
            <a:spLocks noChangeArrowheads="1"/>
          </p:cNvSpPr>
          <p:nvPr/>
        </p:nvSpPr>
        <p:spPr bwMode="auto">
          <a:xfrm>
            <a:off x="4572000" y="2971800"/>
            <a:ext cx="381000" cy="381000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FF3300"/>
                </a:solidFill>
              </a:rPr>
              <a:t>N</a:t>
            </a:r>
          </a:p>
        </p:txBody>
      </p:sp>
      <p:sp>
        <p:nvSpPr>
          <p:cNvPr id="124982" name="Rectangle 54"/>
          <p:cNvSpPr>
            <a:spLocks noChangeArrowheads="1"/>
          </p:cNvSpPr>
          <p:nvPr/>
        </p:nvSpPr>
        <p:spPr bwMode="auto">
          <a:xfrm>
            <a:off x="5334000" y="2971800"/>
            <a:ext cx="381000" cy="381000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FF3300"/>
                </a:solidFill>
              </a:rPr>
              <a:t>U</a:t>
            </a:r>
          </a:p>
        </p:txBody>
      </p:sp>
      <p:sp>
        <p:nvSpPr>
          <p:cNvPr id="124983" name="Rectangle 55"/>
          <p:cNvSpPr>
            <a:spLocks noChangeArrowheads="1"/>
          </p:cNvSpPr>
          <p:nvPr/>
        </p:nvSpPr>
        <p:spPr bwMode="auto">
          <a:xfrm>
            <a:off x="4953000" y="2209800"/>
            <a:ext cx="381000" cy="381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/>
              <a:t>G</a:t>
            </a:r>
          </a:p>
        </p:txBody>
      </p:sp>
      <p:sp>
        <p:nvSpPr>
          <p:cNvPr id="124984" name="Rectangle 56"/>
          <p:cNvSpPr>
            <a:spLocks noChangeArrowheads="1"/>
          </p:cNvSpPr>
          <p:nvPr/>
        </p:nvSpPr>
        <p:spPr bwMode="auto">
          <a:xfrm>
            <a:off x="4572000" y="2209800"/>
            <a:ext cx="381000" cy="381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/>
              <a:t>N</a:t>
            </a:r>
          </a:p>
        </p:txBody>
      </p:sp>
      <p:sp>
        <p:nvSpPr>
          <p:cNvPr id="124985" name="Rectangle 57"/>
          <p:cNvSpPr>
            <a:spLocks noChangeArrowheads="1"/>
          </p:cNvSpPr>
          <p:nvPr/>
        </p:nvSpPr>
        <p:spPr bwMode="auto">
          <a:xfrm>
            <a:off x="4191000" y="2209800"/>
            <a:ext cx="381000" cy="381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/>
              <a:t>U</a:t>
            </a:r>
          </a:p>
        </p:txBody>
      </p:sp>
      <p:sp>
        <p:nvSpPr>
          <p:cNvPr id="124986" name="Rectangle 58"/>
          <p:cNvSpPr>
            <a:spLocks noChangeArrowheads="1"/>
          </p:cNvSpPr>
          <p:nvPr/>
        </p:nvSpPr>
        <p:spPr bwMode="auto">
          <a:xfrm>
            <a:off x="3810000" y="2209800"/>
            <a:ext cx="381000" cy="381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/>
              <a:t>D</a:t>
            </a:r>
          </a:p>
        </p:txBody>
      </p:sp>
      <p:sp>
        <p:nvSpPr>
          <p:cNvPr id="124987" name="Rectangle 59"/>
          <p:cNvSpPr>
            <a:spLocks noChangeArrowheads="1"/>
          </p:cNvSpPr>
          <p:nvPr/>
        </p:nvSpPr>
        <p:spPr bwMode="auto">
          <a:xfrm>
            <a:off x="3429000" y="2209800"/>
            <a:ext cx="381000" cy="381000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FF3300"/>
                </a:solidFill>
              </a:rPr>
              <a:t>G</a:t>
            </a:r>
          </a:p>
        </p:txBody>
      </p:sp>
      <p:sp>
        <p:nvSpPr>
          <p:cNvPr id="124988" name="Rectangle 60"/>
          <p:cNvSpPr>
            <a:spLocks noChangeArrowheads="1"/>
          </p:cNvSpPr>
          <p:nvPr/>
        </p:nvSpPr>
        <p:spPr bwMode="auto">
          <a:xfrm>
            <a:off x="3048000" y="2209800"/>
            <a:ext cx="381000" cy="381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/>
              <a:t>N</a:t>
            </a:r>
          </a:p>
        </p:txBody>
      </p:sp>
      <p:sp>
        <p:nvSpPr>
          <p:cNvPr id="124989" name="Rectangle 61"/>
          <p:cNvSpPr>
            <a:spLocks noChangeArrowheads="1"/>
          </p:cNvSpPr>
          <p:nvPr/>
        </p:nvSpPr>
        <p:spPr bwMode="auto">
          <a:xfrm>
            <a:off x="2667000" y="2209800"/>
            <a:ext cx="381000" cy="381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/>
              <a:t>Ặ</a:t>
            </a:r>
          </a:p>
        </p:txBody>
      </p:sp>
      <p:sp>
        <p:nvSpPr>
          <p:cNvPr id="124990" name="Rectangle 62"/>
          <p:cNvSpPr>
            <a:spLocks noChangeArrowheads="1"/>
          </p:cNvSpPr>
          <p:nvPr/>
        </p:nvSpPr>
        <p:spPr bwMode="auto">
          <a:xfrm>
            <a:off x="2286000" y="2209800"/>
            <a:ext cx="381000" cy="381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/>
              <a:t>Đ</a:t>
            </a:r>
          </a:p>
        </p:txBody>
      </p:sp>
      <p:sp>
        <p:nvSpPr>
          <p:cNvPr id="124991" name="Rectangle 63"/>
          <p:cNvSpPr>
            <a:spLocks noChangeArrowheads="1"/>
          </p:cNvSpPr>
          <p:nvPr/>
        </p:nvSpPr>
        <p:spPr bwMode="auto">
          <a:xfrm>
            <a:off x="2286000" y="1447800"/>
            <a:ext cx="381000" cy="381000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124992" name="Rectangle 64"/>
          <p:cNvSpPr>
            <a:spLocks noChangeArrowheads="1"/>
          </p:cNvSpPr>
          <p:nvPr/>
        </p:nvSpPr>
        <p:spPr bwMode="auto">
          <a:xfrm>
            <a:off x="6477000" y="1828800"/>
            <a:ext cx="381000" cy="381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/>
              <a:t>G</a:t>
            </a:r>
          </a:p>
        </p:txBody>
      </p:sp>
      <p:sp>
        <p:nvSpPr>
          <p:cNvPr id="124993" name="Rectangle 65"/>
          <p:cNvSpPr>
            <a:spLocks noChangeArrowheads="1"/>
          </p:cNvSpPr>
          <p:nvPr/>
        </p:nvSpPr>
        <p:spPr bwMode="auto">
          <a:xfrm>
            <a:off x="6096000" y="1828800"/>
            <a:ext cx="381000" cy="381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/>
              <a:t>N</a:t>
            </a:r>
          </a:p>
        </p:txBody>
      </p:sp>
      <p:sp>
        <p:nvSpPr>
          <p:cNvPr id="124994" name="Rectangle 66"/>
          <p:cNvSpPr>
            <a:spLocks noChangeArrowheads="1"/>
          </p:cNvSpPr>
          <p:nvPr/>
        </p:nvSpPr>
        <p:spPr bwMode="auto">
          <a:xfrm>
            <a:off x="5715000" y="1828800"/>
            <a:ext cx="381000" cy="381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/>
              <a:t>Á</a:t>
            </a:r>
          </a:p>
        </p:txBody>
      </p:sp>
      <p:sp>
        <p:nvSpPr>
          <p:cNvPr id="124995" name="Rectangle 67"/>
          <p:cNvSpPr>
            <a:spLocks noChangeArrowheads="1"/>
          </p:cNvSpPr>
          <p:nvPr/>
        </p:nvSpPr>
        <p:spPr bwMode="auto">
          <a:xfrm>
            <a:off x="1905000" y="1828800"/>
            <a:ext cx="381000" cy="381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/>
              <a:t>T</a:t>
            </a:r>
          </a:p>
        </p:txBody>
      </p:sp>
      <p:sp>
        <p:nvSpPr>
          <p:cNvPr id="124996" name="Rectangle 68"/>
          <p:cNvSpPr>
            <a:spLocks noChangeArrowheads="1"/>
          </p:cNvSpPr>
          <p:nvPr/>
        </p:nvSpPr>
        <p:spPr bwMode="auto">
          <a:xfrm>
            <a:off x="5334000" y="1828800"/>
            <a:ext cx="381000" cy="381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/>
              <a:t>O</a:t>
            </a:r>
          </a:p>
        </p:txBody>
      </p:sp>
      <p:sp>
        <p:nvSpPr>
          <p:cNvPr id="124997" name="Rectangle 69"/>
          <p:cNvSpPr>
            <a:spLocks noChangeArrowheads="1"/>
          </p:cNvSpPr>
          <p:nvPr/>
        </p:nvSpPr>
        <p:spPr bwMode="auto">
          <a:xfrm>
            <a:off x="4953000" y="2971800"/>
            <a:ext cx="381000" cy="381000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FF3300"/>
                </a:solidFill>
              </a:rPr>
              <a:t>G</a:t>
            </a:r>
          </a:p>
        </p:txBody>
      </p:sp>
      <p:sp>
        <p:nvSpPr>
          <p:cNvPr id="124999" name="Rectangle 71"/>
          <p:cNvSpPr>
            <a:spLocks noChangeArrowheads="1"/>
          </p:cNvSpPr>
          <p:nvPr/>
        </p:nvSpPr>
        <p:spPr bwMode="auto">
          <a:xfrm>
            <a:off x="5334000" y="2971800"/>
            <a:ext cx="381000" cy="381000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5000" name="Rectangle 72"/>
          <p:cNvSpPr>
            <a:spLocks noChangeArrowheads="1"/>
          </p:cNvSpPr>
          <p:nvPr/>
        </p:nvSpPr>
        <p:spPr bwMode="auto">
          <a:xfrm>
            <a:off x="4953000" y="2971800"/>
            <a:ext cx="381000" cy="381000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5001" name="Rectangle 73"/>
          <p:cNvSpPr>
            <a:spLocks noChangeArrowheads="1"/>
          </p:cNvSpPr>
          <p:nvPr/>
        </p:nvSpPr>
        <p:spPr bwMode="auto">
          <a:xfrm>
            <a:off x="4572000" y="2971800"/>
            <a:ext cx="381000" cy="381000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5002" name="Rectangle 74"/>
          <p:cNvSpPr>
            <a:spLocks noChangeArrowheads="1"/>
          </p:cNvSpPr>
          <p:nvPr/>
        </p:nvSpPr>
        <p:spPr bwMode="auto">
          <a:xfrm>
            <a:off x="4191000" y="2971800"/>
            <a:ext cx="381000" cy="381000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5003" name="Rectangle 75"/>
          <p:cNvSpPr>
            <a:spLocks noChangeArrowheads="1"/>
          </p:cNvSpPr>
          <p:nvPr/>
        </p:nvSpPr>
        <p:spPr bwMode="auto">
          <a:xfrm>
            <a:off x="3810000" y="2971800"/>
            <a:ext cx="381000" cy="381000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5004" name="Rectangle 76"/>
          <p:cNvSpPr>
            <a:spLocks noChangeArrowheads="1"/>
          </p:cNvSpPr>
          <p:nvPr/>
        </p:nvSpPr>
        <p:spPr bwMode="auto">
          <a:xfrm>
            <a:off x="3429000" y="2971800"/>
            <a:ext cx="381000" cy="381000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5005" name="Rectangle 77"/>
          <p:cNvSpPr>
            <a:spLocks noChangeArrowheads="1"/>
          </p:cNvSpPr>
          <p:nvPr/>
        </p:nvSpPr>
        <p:spPr bwMode="auto">
          <a:xfrm>
            <a:off x="4953000" y="2209800"/>
            <a:ext cx="381000" cy="381000"/>
          </a:xfrm>
          <a:prstGeom prst="rect">
            <a:avLst/>
          </a:prstGeom>
          <a:solidFill>
            <a:srgbClr val="9933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5006" name="Rectangle 78"/>
          <p:cNvSpPr>
            <a:spLocks noChangeArrowheads="1"/>
          </p:cNvSpPr>
          <p:nvPr/>
        </p:nvSpPr>
        <p:spPr bwMode="auto">
          <a:xfrm>
            <a:off x="2667000" y="1066800"/>
            <a:ext cx="381000" cy="381000"/>
          </a:xfrm>
          <a:prstGeom prst="rect">
            <a:avLst/>
          </a:prstGeom>
          <a:solidFill>
            <a:srgbClr val="9933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5007" name="Rectangle 79"/>
          <p:cNvSpPr>
            <a:spLocks noChangeArrowheads="1"/>
          </p:cNvSpPr>
          <p:nvPr/>
        </p:nvSpPr>
        <p:spPr bwMode="auto">
          <a:xfrm>
            <a:off x="3048000" y="1066800"/>
            <a:ext cx="381000" cy="381000"/>
          </a:xfrm>
          <a:prstGeom prst="rect">
            <a:avLst/>
          </a:prstGeom>
          <a:solidFill>
            <a:srgbClr val="9933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5008" name="Rectangle 80"/>
          <p:cNvSpPr>
            <a:spLocks noChangeArrowheads="1"/>
          </p:cNvSpPr>
          <p:nvPr/>
        </p:nvSpPr>
        <p:spPr bwMode="auto">
          <a:xfrm>
            <a:off x="4953000" y="685800"/>
            <a:ext cx="381000" cy="381000"/>
          </a:xfrm>
          <a:prstGeom prst="rect">
            <a:avLst/>
          </a:prstGeom>
          <a:solidFill>
            <a:srgbClr val="9933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5009" name="Rectangle 81"/>
          <p:cNvSpPr>
            <a:spLocks noChangeArrowheads="1"/>
          </p:cNvSpPr>
          <p:nvPr/>
        </p:nvSpPr>
        <p:spPr bwMode="auto">
          <a:xfrm>
            <a:off x="4572000" y="685800"/>
            <a:ext cx="381000" cy="381000"/>
          </a:xfrm>
          <a:prstGeom prst="rect">
            <a:avLst/>
          </a:prstGeom>
          <a:solidFill>
            <a:srgbClr val="9933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5010" name="Rectangle 82"/>
          <p:cNvSpPr>
            <a:spLocks noChangeArrowheads="1"/>
          </p:cNvSpPr>
          <p:nvPr/>
        </p:nvSpPr>
        <p:spPr bwMode="auto">
          <a:xfrm>
            <a:off x="4191000" y="685800"/>
            <a:ext cx="381000" cy="381000"/>
          </a:xfrm>
          <a:prstGeom prst="rect">
            <a:avLst/>
          </a:prstGeom>
          <a:solidFill>
            <a:srgbClr val="9933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5011" name="Rectangle 83"/>
          <p:cNvSpPr>
            <a:spLocks noChangeArrowheads="1"/>
          </p:cNvSpPr>
          <p:nvPr/>
        </p:nvSpPr>
        <p:spPr bwMode="auto">
          <a:xfrm>
            <a:off x="3810000" y="685800"/>
            <a:ext cx="381000" cy="381000"/>
          </a:xfrm>
          <a:prstGeom prst="rect">
            <a:avLst/>
          </a:prstGeom>
          <a:solidFill>
            <a:srgbClr val="9933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5012" name="Rectangle 84"/>
          <p:cNvSpPr>
            <a:spLocks noChangeArrowheads="1"/>
          </p:cNvSpPr>
          <p:nvPr/>
        </p:nvSpPr>
        <p:spPr bwMode="auto">
          <a:xfrm>
            <a:off x="3429000" y="685800"/>
            <a:ext cx="381000" cy="381000"/>
          </a:xfrm>
          <a:prstGeom prst="rect">
            <a:avLst/>
          </a:prstGeom>
          <a:solidFill>
            <a:srgbClr val="9933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5013" name="Rectangle 85"/>
          <p:cNvSpPr>
            <a:spLocks noChangeArrowheads="1"/>
          </p:cNvSpPr>
          <p:nvPr/>
        </p:nvSpPr>
        <p:spPr bwMode="auto">
          <a:xfrm>
            <a:off x="3048000" y="685800"/>
            <a:ext cx="381000" cy="381000"/>
          </a:xfrm>
          <a:prstGeom prst="rect">
            <a:avLst/>
          </a:prstGeom>
          <a:solidFill>
            <a:srgbClr val="9933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5014" name="Rectangle 86"/>
          <p:cNvSpPr>
            <a:spLocks noChangeArrowheads="1"/>
          </p:cNvSpPr>
          <p:nvPr/>
        </p:nvSpPr>
        <p:spPr bwMode="auto">
          <a:xfrm>
            <a:off x="2667000" y="685800"/>
            <a:ext cx="381000" cy="381000"/>
          </a:xfrm>
          <a:prstGeom prst="rect">
            <a:avLst/>
          </a:prstGeom>
          <a:solidFill>
            <a:srgbClr val="9933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5023" name="Rectangle 95"/>
          <p:cNvSpPr>
            <a:spLocks noChangeArrowheads="1"/>
          </p:cNvSpPr>
          <p:nvPr/>
        </p:nvSpPr>
        <p:spPr bwMode="auto">
          <a:xfrm>
            <a:off x="4191000" y="1828800"/>
            <a:ext cx="381000" cy="381000"/>
          </a:xfrm>
          <a:prstGeom prst="rect">
            <a:avLst/>
          </a:prstGeom>
          <a:solidFill>
            <a:srgbClr val="9933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5024" name="Rectangle 96"/>
          <p:cNvSpPr>
            <a:spLocks noChangeArrowheads="1"/>
          </p:cNvSpPr>
          <p:nvPr/>
        </p:nvSpPr>
        <p:spPr bwMode="auto">
          <a:xfrm>
            <a:off x="3810000" y="1828800"/>
            <a:ext cx="381000" cy="381000"/>
          </a:xfrm>
          <a:prstGeom prst="rect">
            <a:avLst/>
          </a:prstGeom>
          <a:solidFill>
            <a:srgbClr val="9933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5025" name="Rectangle 97"/>
          <p:cNvSpPr>
            <a:spLocks noChangeArrowheads="1"/>
          </p:cNvSpPr>
          <p:nvPr/>
        </p:nvSpPr>
        <p:spPr bwMode="auto">
          <a:xfrm>
            <a:off x="3429000" y="1828800"/>
            <a:ext cx="381000" cy="381000"/>
          </a:xfrm>
          <a:prstGeom prst="rect">
            <a:avLst/>
          </a:prstGeom>
          <a:solidFill>
            <a:srgbClr val="9933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5026" name="Rectangle 98"/>
          <p:cNvSpPr>
            <a:spLocks noChangeArrowheads="1"/>
          </p:cNvSpPr>
          <p:nvPr/>
        </p:nvSpPr>
        <p:spPr bwMode="auto">
          <a:xfrm>
            <a:off x="3048000" y="1828800"/>
            <a:ext cx="381000" cy="381000"/>
          </a:xfrm>
          <a:prstGeom prst="rect">
            <a:avLst/>
          </a:prstGeom>
          <a:solidFill>
            <a:srgbClr val="9933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5027" name="Rectangle 99"/>
          <p:cNvSpPr>
            <a:spLocks noChangeArrowheads="1"/>
          </p:cNvSpPr>
          <p:nvPr/>
        </p:nvSpPr>
        <p:spPr bwMode="auto">
          <a:xfrm>
            <a:off x="2667000" y="1828800"/>
            <a:ext cx="381000" cy="381000"/>
          </a:xfrm>
          <a:prstGeom prst="rect">
            <a:avLst/>
          </a:prstGeom>
          <a:solidFill>
            <a:srgbClr val="9933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5028" name="Rectangle 100"/>
          <p:cNvSpPr>
            <a:spLocks noChangeArrowheads="1"/>
          </p:cNvSpPr>
          <p:nvPr/>
        </p:nvSpPr>
        <p:spPr bwMode="auto">
          <a:xfrm>
            <a:off x="2286000" y="1828800"/>
            <a:ext cx="381000" cy="381000"/>
          </a:xfrm>
          <a:prstGeom prst="rect">
            <a:avLst/>
          </a:prstGeom>
          <a:solidFill>
            <a:srgbClr val="9933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5029" name="Rectangle 101"/>
          <p:cNvSpPr>
            <a:spLocks noChangeArrowheads="1"/>
          </p:cNvSpPr>
          <p:nvPr/>
        </p:nvSpPr>
        <p:spPr bwMode="auto">
          <a:xfrm>
            <a:off x="1905000" y="1828800"/>
            <a:ext cx="381000" cy="381000"/>
          </a:xfrm>
          <a:prstGeom prst="rect">
            <a:avLst/>
          </a:prstGeom>
          <a:solidFill>
            <a:srgbClr val="9933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5030" name="Rectangle 102"/>
          <p:cNvSpPr>
            <a:spLocks noChangeArrowheads="1"/>
          </p:cNvSpPr>
          <p:nvPr/>
        </p:nvSpPr>
        <p:spPr bwMode="auto">
          <a:xfrm>
            <a:off x="4191000" y="1447800"/>
            <a:ext cx="381000" cy="381000"/>
          </a:xfrm>
          <a:prstGeom prst="rect">
            <a:avLst/>
          </a:prstGeom>
          <a:solidFill>
            <a:srgbClr val="9933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5031" name="Rectangle 103"/>
          <p:cNvSpPr>
            <a:spLocks noChangeArrowheads="1"/>
          </p:cNvSpPr>
          <p:nvPr/>
        </p:nvSpPr>
        <p:spPr bwMode="auto">
          <a:xfrm>
            <a:off x="3810000" y="1447800"/>
            <a:ext cx="381000" cy="381000"/>
          </a:xfrm>
          <a:prstGeom prst="rect">
            <a:avLst/>
          </a:prstGeom>
          <a:solidFill>
            <a:srgbClr val="9933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5032" name="Rectangle 104"/>
          <p:cNvSpPr>
            <a:spLocks noChangeArrowheads="1"/>
          </p:cNvSpPr>
          <p:nvPr/>
        </p:nvSpPr>
        <p:spPr bwMode="auto">
          <a:xfrm>
            <a:off x="3429000" y="1447800"/>
            <a:ext cx="381000" cy="381000"/>
          </a:xfrm>
          <a:prstGeom prst="rect">
            <a:avLst/>
          </a:prstGeom>
          <a:solidFill>
            <a:srgbClr val="9933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5033" name="Rectangle 105"/>
          <p:cNvSpPr>
            <a:spLocks noChangeArrowheads="1"/>
          </p:cNvSpPr>
          <p:nvPr/>
        </p:nvSpPr>
        <p:spPr bwMode="auto">
          <a:xfrm>
            <a:off x="3048000" y="1447800"/>
            <a:ext cx="381000" cy="381000"/>
          </a:xfrm>
          <a:prstGeom prst="rect">
            <a:avLst/>
          </a:prstGeom>
          <a:solidFill>
            <a:srgbClr val="9933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5034" name="Rectangle 106"/>
          <p:cNvSpPr>
            <a:spLocks noChangeArrowheads="1"/>
          </p:cNvSpPr>
          <p:nvPr/>
        </p:nvSpPr>
        <p:spPr bwMode="auto">
          <a:xfrm>
            <a:off x="2667000" y="1447800"/>
            <a:ext cx="381000" cy="381000"/>
          </a:xfrm>
          <a:prstGeom prst="rect">
            <a:avLst/>
          </a:prstGeom>
          <a:solidFill>
            <a:srgbClr val="9933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5035" name="Rectangle 107"/>
          <p:cNvSpPr>
            <a:spLocks noChangeArrowheads="1"/>
          </p:cNvSpPr>
          <p:nvPr/>
        </p:nvSpPr>
        <p:spPr bwMode="auto">
          <a:xfrm>
            <a:off x="2286000" y="1447800"/>
            <a:ext cx="381000" cy="381000"/>
          </a:xfrm>
          <a:prstGeom prst="rect">
            <a:avLst/>
          </a:prstGeom>
          <a:solidFill>
            <a:srgbClr val="9933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5036" name="Rectangle 108"/>
          <p:cNvSpPr>
            <a:spLocks noChangeArrowheads="1"/>
          </p:cNvSpPr>
          <p:nvPr/>
        </p:nvSpPr>
        <p:spPr bwMode="auto">
          <a:xfrm>
            <a:off x="4572000" y="1066800"/>
            <a:ext cx="381000" cy="381000"/>
          </a:xfrm>
          <a:prstGeom prst="rect">
            <a:avLst/>
          </a:prstGeom>
          <a:solidFill>
            <a:srgbClr val="9933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5037" name="Rectangle 109"/>
          <p:cNvSpPr>
            <a:spLocks noChangeArrowheads="1"/>
          </p:cNvSpPr>
          <p:nvPr/>
        </p:nvSpPr>
        <p:spPr bwMode="auto">
          <a:xfrm>
            <a:off x="4191000" y="1066800"/>
            <a:ext cx="381000" cy="381000"/>
          </a:xfrm>
          <a:prstGeom prst="rect">
            <a:avLst/>
          </a:prstGeom>
          <a:solidFill>
            <a:srgbClr val="9933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5038" name="Rectangle 110"/>
          <p:cNvSpPr>
            <a:spLocks noChangeArrowheads="1"/>
          </p:cNvSpPr>
          <p:nvPr/>
        </p:nvSpPr>
        <p:spPr bwMode="auto">
          <a:xfrm>
            <a:off x="3810000" y="1066800"/>
            <a:ext cx="381000" cy="381000"/>
          </a:xfrm>
          <a:prstGeom prst="rect">
            <a:avLst/>
          </a:prstGeom>
          <a:solidFill>
            <a:srgbClr val="9933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5039" name="Rectangle 111"/>
          <p:cNvSpPr>
            <a:spLocks noChangeArrowheads="1"/>
          </p:cNvSpPr>
          <p:nvPr/>
        </p:nvSpPr>
        <p:spPr bwMode="auto">
          <a:xfrm>
            <a:off x="3429000" y="1066800"/>
            <a:ext cx="381000" cy="381000"/>
          </a:xfrm>
          <a:prstGeom prst="rect">
            <a:avLst/>
          </a:prstGeom>
          <a:solidFill>
            <a:srgbClr val="9933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5040" name="Rectangle 112"/>
          <p:cNvSpPr>
            <a:spLocks noChangeArrowheads="1"/>
          </p:cNvSpPr>
          <p:nvPr/>
        </p:nvSpPr>
        <p:spPr bwMode="auto">
          <a:xfrm>
            <a:off x="4572000" y="2209800"/>
            <a:ext cx="381000" cy="381000"/>
          </a:xfrm>
          <a:prstGeom prst="rect">
            <a:avLst/>
          </a:prstGeom>
          <a:solidFill>
            <a:srgbClr val="9933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5041" name="Rectangle 113"/>
          <p:cNvSpPr>
            <a:spLocks noChangeArrowheads="1"/>
          </p:cNvSpPr>
          <p:nvPr/>
        </p:nvSpPr>
        <p:spPr bwMode="auto">
          <a:xfrm>
            <a:off x="4191000" y="2209800"/>
            <a:ext cx="381000" cy="381000"/>
          </a:xfrm>
          <a:prstGeom prst="rect">
            <a:avLst/>
          </a:prstGeom>
          <a:solidFill>
            <a:srgbClr val="9933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5042" name="Rectangle 114"/>
          <p:cNvSpPr>
            <a:spLocks noChangeArrowheads="1"/>
          </p:cNvSpPr>
          <p:nvPr/>
        </p:nvSpPr>
        <p:spPr bwMode="auto">
          <a:xfrm>
            <a:off x="3810000" y="2209800"/>
            <a:ext cx="381000" cy="381000"/>
          </a:xfrm>
          <a:prstGeom prst="rect">
            <a:avLst/>
          </a:prstGeom>
          <a:solidFill>
            <a:srgbClr val="9933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5043" name="Rectangle 115"/>
          <p:cNvSpPr>
            <a:spLocks noChangeArrowheads="1"/>
          </p:cNvSpPr>
          <p:nvPr/>
        </p:nvSpPr>
        <p:spPr bwMode="auto">
          <a:xfrm>
            <a:off x="3429000" y="2209800"/>
            <a:ext cx="381000" cy="381000"/>
          </a:xfrm>
          <a:prstGeom prst="rect">
            <a:avLst/>
          </a:prstGeom>
          <a:solidFill>
            <a:srgbClr val="9933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5044" name="Rectangle 116"/>
          <p:cNvSpPr>
            <a:spLocks noChangeArrowheads="1"/>
          </p:cNvSpPr>
          <p:nvPr/>
        </p:nvSpPr>
        <p:spPr bwMode="auto">
          <a:xfrm>
            <a:off x="3048000" y="2209800"/>
            <a:ext cx="381000" cy="381000"/>
          </a:xfrm>
          <a:prstGeom prst="rect">
            <a:avLst/>
          </a:prstGeom>
          <a:solidFill>
            <a:srgbClr val="9933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5045" name="Rectangle 117"/>
          <p:cNvSpPr>
            <a:spLocks noChangeArrowheads="1"/>
          </p:cNvSpPr>
          <p:nvPr/>
        </p:nvSpPr>
        <p:spPr bwMode="auto">
          <a:xfrm>
            <a:off x="2667000" y="2209800"/>
            <a:ext cx="381000" cy="381000"/>
          </a:xfrm>
          <a:prstGeom prst="rect">
            <a:avLst/>
          </a:prstGeom>
          <a:solidFill>
            <a:srgbClr val="9933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5046" name="Rectangle 118"/>
          <p:cNvSpPr>
            <a:spLocks noChangeArrowheads="1"/>
          </p:cNvSpPr>
          <p:nvPr/>
        </p:nvSpPr>
        <p:spPr bwMode="auto">
          <a:xfrm>
            <a:off x="2286000" y="2209800"/>
            <a:ext cx="381000" cy="381000"/>
          </a:xfrm>
          <a:prstGeom prst="rect">
            <a:avLst/>
          </a:prstGeom>
          <a:solidFill>
            <a:srgbClr val="9933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5047" name="Rectangle 119"/>
          <p:cNvSpPr>
            <a:spLocks noChangeArrowheads="1"/>
          </p:cNvSpPr>
          <p:nvPr/>
        </p:nvSpPr>
        <p:spPr bwMode="auto">
          <a:xfrm>
            <a:off x="6477000" y="1828800"/>
            <a:ext cx="381000" cy="381000"/>
          </a:xfrm>
          <a:prstGeom prst="rect">
            <a:avLst/>
          </a:prstGeom>
          <a:solidFill>
            <a:srgbClr val="9933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5048" name="Rectangle 120"/>
          <p:cNvSpPr>
            <a:spLocks noChangeArrowheads="1"/>
          </p:cNvSpPr>
          <p:nvPr/>
        </p:nvSpPr>
        <p:spPr bwMode="auto">
          <a:xfrm>
            <a:off x="6096000" y="1828800"/>
            <a:ext cx="381000" cy="381000"/>
          </a:xfrm>
          <a:prstGeom prst="rect">
            <a:avLst/>
          </a:prstGeom>
          <a:solidFill>
            <a:srgbClr val="9933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5049" name="Rectangle 121"/>
          <p:cNvSpPr>
            <a:spLocks noChangeArrowheads="1"/>
          </p:cNvSpPr>
          <p:nvPr/>
        </p:nvSpPr>
        <p:spPr bwMode="auto">
          <a:xfrm>
            <a:off x="5715000" y="1828800"/>
            <a:ext cx="381000" cy="381000"/>
          </a:xfrm>
          <a:prstGeom prst="rect">
            <a:avLst/>
          </a:prstGeom>
          <a:solidFill>
            <a:srgbClr val="9933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5050" name="Rectangle 122"/>
          <p:cNvSpPr>
            <a:spLocks noChangeArrowheads="1"/>
          </p:cNvSpPr>
          <p:nvPr/>
        </p:nvSpPr>
        <p:spPr bwMode="auto">
          <a:xfrm>
            <a:off x="5334000" y="1828800"/>
            <a:ext cx="381000" cy="381000"/>
          </a:xfrm>
          <a:prstGeom prst="rect">
            <a:avLst/>
          </a:prstGeom>
          <a:solidFill>
            <a:srgbClr val="9933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5051" name="Rectangle 123"/>
          <p:cNvSpPr>
            <a:spLocks noChangeArrowheads="1"/>
          </p:cNvSpPr>
          <p:nvPr/>
        </p:nvSpPr>
        <p:spPr bwMode="auto">
          <a:xfrm>
            <a:off x="4953000" y="1828800"/>
            <a:ext cx="381000" cy="381000"/>
          </a:xfrm>
          <a:prstGeom prst="rect">
            <a:avLst/>
          </a:prstGeom>
          <a:solidFill>
            <a:srgbClr val="9933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5052" name="Rectangle 124"/>
          <p:cNvSpPr>
            <a:spLocks noChangeArrowheads="1"/>
          </p:cNvSpPr>
          <p:nvPr/>
        </p:nvSpPr>
        <p:spPr bwMode="auto">
          <a:xfrm>
            <a:off x="4572000" y="1828800"/>
            <a:ext cx="381000" cy="381000"/>
          </a:xfrm>
          <a:prstGeom prst="rect">
            <a:avLst/>
          </a:prstGeom>
          <a:solidFill>
            <a:srgbClr val="9933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5053" name="Oval 125"/>
          <p:cNvSpPr>
            <a:spLocks noChangeArrowheads="1"/>
          </p:cNvSpPr>
          <p:nvPr/>
        </p:nvSpPr>
        <p:spPr bwMode="auto">
          <a:xfrm>
            <a:off x="304800" y="381000"/>
            <a:ext cx="1295400" cy="228600"/>
          </a:xfrm>
          <a:prstGeom prst="ellipse">
            <a:avLst/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>
                <a:latin typeface="Times New Roman" pitchFamily="18" charset="0"/>
              </a:rPr>
              <a:t>CÂU 1</a:t>
            </a:r>
          </a:p>
        </p:txBody>
      </p:sp>
      <p:sp>
        <p:nvSpPr>
          <p:cNvPr id="125054" name="Oval 126"/>
          <p:cNvSpPr>
            <a:spLocks noChangeArrowheads="1"/>
          </p:cNvSpPr>
          <p:nvPr/>
        </p:nvSpPr>
        <p:spPr bwMode="auto">
          <a:xfrm>
            <a:off x="1600200" y="3048000"/>
            <a:ext cx="1295400" cy="228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FF3300"/>
                </a:solidFill>
                <a:latin typeface="Times New Roman" pitchFamily="18" charset="0"/>
              </a:rPr>
              <a:t>TỪ KHÓA</a:t>
            </a:r>
          </a:p>
        </p:txBody>
      </p:sp>
      <p:sp>
        <p:nvSpPr>
          <p:cNvPr id="125055" name="Oval 127"/>
          <p:cNvSpPr>
            <a:spLocks noChangeArrowheads="1"/>
          </p:cNvSpPr>
          <p:nvPr/>
        </p:nvSpPr>
        <p:spPr bwMode="auto">
          <a:xfrm>
            <a:off x="304800" y="762000"/>
            <a:ext cx="1295400" cy="228600"/>
          </a:xfrm>
          <a:prstGeom prst="ellipse">
            <a:avLst/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>
                <a:latin typeface="Times New Roman" pitchFamily="18" charset="0"/>
              </a:rPr>
              <a:t>CÂU 2</a:t>
            </a:r>
          </a:p>
        </p:txBody>
      </p:sp>
      <p:sp>
        <p:nvSpPr>
          <p:cNvPr id="125056" name="Oval 128"/>
          <p:cNvSpPr>
            <a:spLocks noChangeArrowheads="1"/>
          </p:cNvSpPr>
          <p:nvPr/>
        </p:nvSpPr>
        <p:spPr bwMode="auto">
          <a:xfrm>
            <a:off x="304800" y="1143000"/>
            <a:ext cx="1295400" cy="228600"/>
          </a:xfrm>
          <a:prstGeom prst="ellipse">
            <a:avLst/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>
                <a:latin typeface="Times New Roman" pitchFamily="18" charset="0"/>
              </a:rPr>
              <a:t>CÂU 3</a:t>
            </a:r>
          </a:p>
        </p:txBody>
      </p:sp>
      <p:sp>
        <p:nvSpPr>
          <p:cNvPr id="125057" name="Oval 129"/>
          <p:cNvSpPr>
            <a:spLocks noChangeArrowheads="1"/>
          </p:cNvSpPr>
          <p:nvPr/>
        </p:nvSpPr>
        <p:spPr bwMode="auto">
          <a:xfrm>
            <a:off x="228600" y="1524000"/>
            <a:ext cx="1295400" cy="228600"/>
          </a:xfrm>
          <a:prstGeom prst="ellipse">
            <a:avLst/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>
                <a:latin typeface="Times New Roman" pitchFamily="18" charset="0"/>
              </a:rPr>
              <a:t>CÂU 4</a:t>
            </a:r>
          </a:p>
        </p:txBody>
      </p:sp>
      <p:sp>
        <p:nvSpPr>
          <p:cNvPr id="125058" name="Oval 130"/>
          <p:cNvSpPr>
            <a:spLocks noChangeArrowheads="1"/>
          </p:cNvSpPr>
          <p:nvPr/>
        </p:nvSpPr>
        <p:spPr bwMode="auto">
          <a:xfrm>
            <a:off x="228600" y="1905000"/>
            <a:ext cx="1295400" cy="228600"/>
          </a:xfrm>
          <a:prstGeom prst="ellipse">
            <a:avLst/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>
                <a:latin typeface="Times New Roman" pitchFamily="18" charset="0"/>
              </a:rPr>
              <a:t>CÂU 5</a:t>
            </a:r>
          </a:p>
        </p:txBody>
      </p:sp>
      <p:sp>
        <p:nvSpPr>
          <p:cNvPr id="125059" name="Oval 131"/>
          <p:cNvSpPr>
            <a:spLocks noChangeArrowheads="1"/>
          </p:cNvSpPr>
          <p:nvPr/>
        </p:nvSpPr>
        <p:spPr bwMode="auto">
          <a:xfrm>
            <a:off x="228600" y="2286000"/>
            <a:ext cx="1295400" cy="228600"/>
          </a:xfrm>
          <a:prstGeom prst="ellipse">
            <a:avLst/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>
                <a:latin typeface="Times New Roman" pitchFamily="18" charset="0"/>
              </a:rPr>
              <a:t>CÂU 6</a:t>
            </a:r>
          </a:p>
        </p:txBody>
      </p:sp>
      <p:sp>
        <p:nvSpPr>
          <p:cNvPr id="125060" name="Oval 132"/>
          <p:cNvSpPr>
            <a:spLocks noChangeArrowheads="1"/>
          </p:cNvSpPr>
          <p:nvPr/>
        </p:nvSpPr>
        <p:spPr bwMode="auto">
          <a:xfrm>
            <a:off x="7162800" y="228600"/>
            <a:ext cx="381000" cy="3810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0000FF"/>
                </a:solidFill>
              </a:rPr>
              <a:t>8</a:t>
            </a:r>
          </a:p>
        </p:txBody>
      </p:sp>
      <p:sp>
        <p:nvSpPr>
          <p:cNvPr id="125061" name="Oval 133"/>
          <p:cNvSpPr>
            <a:spLocks noChangeArrowheads="1"/>
          </p:cNvSpPr>
          <p:nvPr/>
        </p:nvSpPr>
        <p:spPr bwMode="auto">
          <a:xfrm>
            <a:off x="7162800" y="609600"/>
            <a:ext cx="381000" cy="3810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0000FF"/>
                </a:solidFill>
              </a:rPr>
              <a:t>7</a:t>
            </a:r>
          </a:p>
        </p:txBody>
      </p:sp>
      <p:sp>
        <p:nvSpPr>
          <p:cNvPr id="125062" name="Oval 134"/>
          <p:cNvSpPr>
            <a:spLocks noChangeArrowheads="1"/>
          </p:cNvSpPr>
          <p:nvPr/>
        </p:nvSpPr>
        <p:spPr bwMode="auto">
          <a:xfrm>
            <a:off x="7162800" y="1066800"/>
            <a:ext cx="381000" cy="3810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0000FF"/>
                </a:solidFill>
              </a:rPr>
              <a:t>6</a:t>
            </a:r>
          </a:p>
        </p:txBody>
      </p:sp>
      <p:sp>
        <p:nvSpPr>
          <p:cNvPr id="125063" name="Oval 135"/>
          <p:cNvSpPr>
            <a:spLocks noChangeArrowheads="1"/>
          </p:cNvSpPr>
          <p:nvPr/>
        </p:nvSpPr>
        <p:spPr bwMode="auto">
          <a:xfrm>
            <a:off x="7162800" y="1447800"/>
            <a:ext cx="381000" cy="3810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0000FF"/>
                </a:solidFill>
              </a:rPr>
              <a:t>6</a:t>
            </a:r>
          </a:p>
        </p:txBody>
      </p:sp>
      <p:sp>
        <p:nvSpPr>
          <p:cNvPr id="125064" name="Oval 136"/>
          <p:cNvSpPr>
            <a:spLocks noChangeArrowheads="1"/>
          </p:cNvSpPr>
          <p:nvPr/>
        </p:nvSpPr>
        <p:spPr bwMode="auto">
          <a:xfrm>
            <a:off x="7162800" y="1828800"/>
            <a:ext cx="381000" cy="3810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0000FF"/>
                </a:solidFill>
              </a:rPr>
              <a:t>13</a:t>
            </a:r>
          </a:p>
        </p:txBody>
      </p:sp>
      <p:sp>
        <p:nvSpPr>
          <p:cNvPr id="125065" name="Oval 137"/>
          <p:cNvSpPr>
            <a:spLocks noChangeArrowheads="1"/>
          </p:cNvSpPr>
          <p:nvPr/>
        </p:nvSpPr>
        <p:spPr bwMode="auto">
          <a:xfrm>
            <a:off x="7162800" y="2286000"/>
            <a:ext cx="381000" cy="3810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0000FF"/>
                </a:solidFill>
              </a:rPr>
              <a:t>8</a:t>
            </a:r>
          </a:p>
        </p:txBody>
      </p:sp>
      <p:sp>
        <p:nvSpPr>
          <p:cNvPr id="125066" name="Oval 138"/>
          <p:cNvSpPr>
            <a:spLocks noChangeArrowheads="1"/>
          </p:cNvSpPr>
          <p:nvPr/>
        </p:nvSpPr>
        <p:spPr bwMode="auto">
          <a:xfrm>
            <a:off x="6248400" y="2971800"/>
            <a:ext cx="381000" cy="3810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0000FF"/>
                </a:solidFill>
              </a:rPr>
              <a:t>6</a:t>
            </a:r>
          </a:p>
        </p:txBody>
      </p:sp>
      <p:sp>
        <p:nvSpPr>
          <p:cNvPr id="125067" name="Oval 139"/>
          <p:cNvSpPr>
            <a:spLocks noChangeArrowheads="1"/>
          </p:cNvSpPr>
          <p:nvPr/>
        </p:nvSpPr>
        <p:spPr bwMode="auto">
          <a:xfrm>
            <a:off x="228600" y="3581400"/>
            <a:ext cx="8610600" cy="990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0000FF"/>
                </a:solidFill>
                <a:latin typeface="Times New Roman" pitchFamily="18" charset="0"/>
              </a:rPr>
              <a:t>ĐÂY LÀ TÊN THẬT CỦA VỊ GIẢN ĐỊNH HOÀNG ĐẾ</a:t>
            </a:r>
          </a:p>
        </p:txBody>
      </p:sp>
      <p:sp>
        <p:nvSpPr>
          <p:cNvPr id="125075" name="Rectangle 147"/>
          <p:cNvSpPr>
            <a:spLocks noChangeArrowheads="1"/>
          </p:cNvSpPr>
          <p:nvPr/>
        </p:nvSpPr>
        <p:spPr bwMode="auto">
          <a:xfrm>
            <a:off x="2667000" y="304800"/>
            <a:ext cx="381000" cy="381000"/>
          </a:xfrm>
          <a:prstGeom prst="rect">
            <a:avLst/>
          </a:prstGeom>
          <a:solidFill>
            <a:srgbClr val="9933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5076" name="Rectangle 148"/>
          <p:cNvSpPr>
            <a:spLocks noChangeArrowheads="1"/>
          </p:cNvSpPr>
          <p:nvPr/>
        </p:nvSpPr>
        <p:spPr bwMode="auto">
          <a:xfrm>
            <a:off x="3429000" y="304800"/>
            <a:ext cx="381000" cy="381000"/>
          </a:xfrm>
          <a:prstGeom prst="rect">
            <a:avLst/>
          </a:prstGeom>
          <a:solidFill>
            <a:srgbClr val="9933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5077" name="Rectangle 149"/>
          <p:cNvSpPr>
            <a:spLocks noChangeArrowheads="1"/>
          </p:cNvSpPr>
          <p:nvPr/>
        </p:nvSpPr>
        <p:spPr bwMode="auto">
          <a:xfrm>
            <a:off x="3810000" y="304800"/>
            <a:ext cx="381000" cy="381000"/>
          </a:xfrm>
          <a:prstGeom prst="rect">
            <a:avLst/>
          </a:prstGeom>
          <a:solidFill>
            <a:srgbClr val="9933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5078" name="Rectangle 150"/>
          <p:cNvSpPr>
            <a:spLocks noChangeArrowheads="1"/>
          </p:cNvSpPr>
          <p:nvPr/>
        </p:nvSpPr>
        <p:spPr bwMode="auto">
          <a:xfrm>
            <a:off x="4191000" y="304800"/>
            <a:ext cx="381000" cy="381000"/>
          </a:xfrm>
          <a:prstGeom prst="rect">
            <a:avLst/>
          </a:prstGeom>
          <a:solidFill>
            <a:srgbClr val="9933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5079" name="Rectangle 151"/>
          <p:cNvSpPr>
            <a:spLocks noChangeArrowheads="1"/>
          </p:cNvSpPr>
          <p:nvPr/>
        </p:nvSpPr>
        <p:spPr bwMode="auto">
          <a:xfrm>
            <a:off x="5334000" y="304800"/>
            <a:ext cx="381000" cy="381000"/>
          </a:xfrm>
          <a:prstGeom prst="rect">
            <a:avLst/>
          </a:prstGeom>
          <a:solidFill>
            <a:srgbClr val="9933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5080" name="Rectangle 152"/>
          <p:cNvSpPr>
            <a:spLocks noChangeArrowheads="1"/>
          </p:cNvSpPr>
          <p:nvPr/>
        </p:nvSpPr>
        <p:spPr bwMode="auto">
          <a:xfrm>
            <a:off x="4572000" y="304800"/>
            <a:ext cx="381000" cy="381000"/>
          </a:xfrm>
          <a:prstGeom prst="rect">
            <a:avLst/>
          </a:prstGeom>
          <a:solidFill>
            <a:srgbClr val="9933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5081" name="Rectangle 153"/>
          <p:cNvSpPr>
            <a:spLocks noChangeArrowheads="1"/>
          </p:cNvSpPr>
          <p:nvPr/>
        </p:nvSpPr>
        <p:spPr bwMode="auto">
          <a:xfrm>
            <a:off x="4953000" y="304800"/>
            <a:ext cx="381000" cy="381000"/>
          </a:xfrm>
          <a:prstGeom prst="rect">
            <a:avLst/>
          </a:prstGeom>
          <a:solidFill>
            <a:srgbClr val="9933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5082" name="Rectangle 154"/>
          <p:cNvSpPr>
            <a:spLocks noChangeArrowheads="1"/>
          </p:cNvSpPr>
          <p:nvPr/>
        </p:nvSpPr>
        <p:spPr bwMode="auto">
          <a:xfrm>
            <a:off x="3048000" y="304800"/>
            <a:ext cx="381000" cy="381000"/>
          </a:xfrm>
          <a:prstGeom prst="rect">
            <a:avLst/>
          </a:prstGeom>
          <a:solidFill>
            <a:srgbClr val="9933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5084" name="Oval 156"/>
          <p:cNvSpPr>
            <a:spLocks noChangeArrowheads="1"/>
          </p:cNvSpPr>
          <p:nvPr/>
        </p:nvSpPr>
        <p:spPr bwMode="auto">
          <a:xfrm>
            <a:off x="228600" y="3581400"/>
            <a:ext cx="8686800" cy="914400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hlink"/>
                </a:solidFill>
                <a:latin typeface="Times New Roman" pitchFamily="18" charset="0"/>
              </a:rPr>
              <a:t>ÔNG LÀ CON TRAI CỦA ĐẶNG TẤT , HƯỞNG ỨNG</a:t>
            </a:r>
          </a:p>
          <a:p>
            <a:pPr algn="ctr"/>
            <a:r>
              <a:rPr lang="en-US" b="1">
                <a:solidFill>
                  <a:schemeClr val="hlink"/>
                </a:solidFill>
                <a:latin typeface="Times New Roman" pitchFamily="18" charset="0"/>
              </a:rPr>
              <a:t>CUỘC KHỞI NGHĨA TRẦN QUÝ KHOÁNG</a:t>
            </a:r>
          </a:p>
        </p:txBody>
      </p:sp>
      <p:sp>
        <p:nvSpPr>
          <p:cNvPr id="125085" name="Oval 157"/>
          <p:cNvSpPr>
            <a:spLocks noChangeArrowheads="1"/>
          </p:cNvSpPr>
          <p:nvPr/>
        </p:nvSpPr>
        <p:spPr bwMode="auto">
          <a:xfrm>
            <a:off x="228600" y="3581400"/>
            <a:ext cx="8686800" cy="914400"/>
          </a:xfrm>
          <a:prstGeom prst="ellipse">
            <a:avLst/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FF3300"/>
                </a:solidFill>
                <a:latin typeface="Times New Roman" pitchFamily="18" charset="0"/>
              </a:rPr>
              <a:t>TÊN THẬT CỦA VỊ VUA LẤY HIỆU LÀ TRÙNG QUANG ĐẾ.</a:t>
            </a:r>
          </a:p>
        </p:txBody>
      </p:sp>
      <p:sp>
        <p:nvSpPr>
          <p:cNvPr id="125086" name="Oval 158"/>
          <p:cNvSpPr>
            <a:spLocks noChangeArrowheads="1"/>
          </p:cNvSpPr>
          <p:nvPr/>
        </p:nvSpPr>
        <p:spPr bwMode="auto">
          <a:xfrm>
            <a:off x="228600" y="3581400"/>
            <a:ext cx="8686800" cy="914400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0000FF"/>
                </a:solidFill>
                <a:latin typeface="Times New Roman" pitchFamily="18" charset="0"/>
              </a:rPr>
              <a:t>THÀNH NHÀ HỒ ĐƯỢC XÂY DỰNG TẠI HÀ TÂY</a:t>
            </a:r>
          </a:p>
        </p:txBody>
      </p:sp>
      <p:sp>
        <p:nvSpPr>
          <p:cNvPr id="125087" name="Oval 159"/>
          <p:cNvSpPr>
            <a:spLocks noChangeArrowheads="1"/>
          </p:cNvSpPr>
          <p:nvPr/>
        </p:nvSpPr>
        <p:spPr bwMode="auto">
          <a:xfrm>
            <a:off x="228600" y="3581400"/>
            <a:ext cx="8686800" cy="914400"/>
          </a:xfrm>
          <a:prstGeom prst="ellipse">
            <a:avLst/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0000FF"/>
                </a:solidFill>
                <a:latin typeface="Times New Roman" pitchFamily="18" charset="0"/>
              </a:rPr>
              <a:t>TÊN GỌI KHÁC CỦA THĂNG LONG THỜI NHÀ HỒ</a:t>
            </a:r>
          </a:p>
        </p:txBody>
      </p:sp>
      <p:sp>
        <p:nvSpPr>
          <p:cNvPr id="125088" name="Oval 160"/>
          <p:cNvSpPr>
            <a:spLocks noChangeArrowheads="1"/>
          </p:cNvSpPr>
          <p:nvPr/>
        </p:nvSpPr>
        <p:spPr bwMode="auto">
          <a:xfrm>
            <a:off x="228600" y="3581400"/>
            <a:ext cx="8686800" cy="91440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>
                <a:latin typeface="Times New Roman" pitchFamily="18" charset="0"/>
              </a:rPr>
              <a:t>TÊN CỦA NƯỚC TA THỜI LÝ – TRẦN</a:t>
            </a:r>
          </a:p>
        </p:txBody>
      </p:sp>
      <p:sp>
        <p:nvSpPr>
          <p:cNvPr id="125090" name="WordArt 162"/>
          <p:cNvSpPr>
            <a:spLocks noChangeArrowheads="1" noChangeShapeType="1" noTextEdit="1"/>
          </p:cNvSpPr>
          <p:nvPr/>
        </p:nvSpPr>
        <p:spPr bwMode="auto">
          <a:xfrm>
            <a:off x="1752600" y="5486400"/>
            <a:ext cx="5410200" cy="8382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</a:bodyPr>
          <a:lstStyle/>
          <a:p>
            <a:pPr algn="ctr"/>
            <a:r>
              <a:rPr lang="vi-VN" sz="24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TRÒ CHƠI Ô CHỮ</a:t>
            </a:r>
            <a:endParaRPr lang="en-US" sz="2400" kern="1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1250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2000" fill="hold"/>
                                        <p:tgtEl>
                                          <p:spTgt spid="1250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2000" fill="hold"/>
                                        <p:tgtEl>
                                          <p:spTgt spid="12509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1250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250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50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50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1250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FF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250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1250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2000" fill="hold"/>
                                        <p:tgtEl>
                                          <p:spTgt spid="1250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FF"/>
                                      </p:to>
                                    </p:animClr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1250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1250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000" fill="hold"/>
                                        <p:tgtEl>
                                          <p:spTgt spid="1250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FF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1250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1250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000" fill="hold"/>
                                        <p:tgtEl>
                                          <p:spTgt spid="1250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FF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1250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1250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1250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FF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1250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1250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1250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FF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1250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1250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000" fill="hold"/>
                                        <p:tgtEl>
                                          <p:spTgt spid="1250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FF"/>
                                      </p:to>
                                    </p:animClr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1250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1250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1250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FF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250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250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25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25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8" dur="500"/>
                                        <p:tgtEl>
                                          <p:spTgt spid="125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1" dur="500"/>
                                        <p:tgtEl>
                                          <p:spTgt spid="1250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4" dur="500"/>
                                        <p:tgtEl>
                                          <p:spTgt spid="125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7" dur="500"/>
                                        <p:tgtEl>
                                          <p:spTgt spid="1250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0" dur="500"/>
                                        <p:tgtEl>
                                          <p:spTgt spid="1250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3" dur="500"/>
                                        <p:tgtEl>
                                          <p:spTgt spid="1250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6" dur="500"/>
                                        <p:tgtEl>
                                          <p:spTgt spid="1250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9" dur="500"/>
                                        <p:tgtEl>
                                          <p:spTgt spid="1250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053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250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" dur="500"/>
                                        <p:tgtEl>
                                          <p:spTgt spid="125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2000" fill="hold"/>
                                        <p:tgtEl>
                                          <p:spTgt spid="1250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  <p:set>
                                      <p:cBhvr>
                                        <p:cTn id="89" dur="2000" fill="hold"/>
                                        <p:tgtEl>
                                          <p:spTgt spid="1250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2000" fill="hold"/>
                                        <p:tgtEl>
                                          <p:spTgt spid="1250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2000" fill="hold"/>
                                        <p:tgtEl>
                                          <p:spTgt spid="1250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  <p:set>
                                      <p:cBhvr>
                                        <p:cTn id="93" dur="2000" fill="hold"/>
                                        <p:tgtEl>
                                          <p:spTgt spid="1250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2000" fill="hold"/>
                                        <p:tgtEl>
                                          <p:spTgt spid="1250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6" dur="2000" fill="hold"/>
                                        <p:tgtEl>
                                          <p:spTgt spid="1250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  <p:set>
                                      <p:cBhvr>
                                        <p:cTn id="97" dur="2000" fill="hold"/>
                                        <p:tgtEl>
                                          <p:spTgt spid="1250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2000" fill="hold"/>
                                        <p:tgtEl>
                                          <p:spTgt spid="1250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0" dur="2000" fill="hold"/>
                                        <p:tgtEl>
                                          <p:spTgt spid="1250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  <p:set>
                                      <p:cBhvr>
                                        <p:cTn id="101" dur="2000" fill="hold"/>
                                        <p:tgtEl>
                                          <p:spTgt spid="1250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2" dur="2000" fill="hold"/>
                                        <p:tgtEl>
                                          <p:spTgt spid="1250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4" dur="2000" fill="hold"/>
                                        <p:tgtEl>
                                          <p:spTgt spid="1250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  <p:set>
                                      <p:cBhvr>
                                        <p:cTn id="105" dur="2000" fill="hold"/>
                                        <p:tgtEl>
                                          <p:spTgt spid="1250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" dur="2000" fill="hold"/>
                                        <p:tgtEl>
                                          <p:spTgt spid="1250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8" dur="2000" fill="hold"/>
                                        <p:tgtEl>
                                          <p:spTgt spid="1250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  <p:set>
                                      <p:cBhvr>
                                        <p:cTn id="109" dur="2000" fill="hold"/>
                                        <p:tgtEl>
                                          <p:spTgt spid="1250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0" dur="2000" fill="hold"/>
                                        <p:tgtEl>
                                          <p:spTgt spid="12500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2" dur="2000" fill="hold"/>
                                        <p:tgtEl>
                                          <p:spTgt spid="1250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  <p:set>
                                      <p:cBhvr>
                                        <p:cTn id="113" dur="2000" fill="hold"/>
                                        <p:tgtEl>
                                          <p:spTgt spid="1250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2000" fill="hold"/>
                                        <p:tgtEl>
                                          <p:spTgt spid="12500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125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125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4" dur="500"/>
                                        <p:tgtEl>
                                          <p:spTgt spid="1250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7" dur="500"/>
                                        <p:tgtEl>
                                          <p:spTgt spid="1250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0" dur="500"/>
                                        <p:tgtEl>
                                          <p:spTgt spid="1250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3" dur="500"/>
                                        <p:tgtEl>
                                          <p:spTgt spid="1250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6" dur="500"/>
                                        <p:tgtEl>
                                          <p:spTgt spid="1250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9" dur="500"/>
                                        <p:tgtEl>
                                          <p:spTgt spid="1250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2" dur="500"/>
                                        <p:tgtEl>
                                          <p:spTgt spid="1250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055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1250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9" dur="500"/>
                                        <p:tgtEl>
                                          <p:spTgt spid="125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1" dur="2000" fill="hold"/>
                                        <p:tgtEl>
                                          <p:spTgt spid="1250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  <p:set>
                                      <p:cBhvr>
                                        <p:cTn id="152" dur="2000" fill="hold"/>
                                        <p:tgtEl>
                                          <p:spTgt spid="1250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3" dur="2000" fill="hold"/>
                                        <p:tgtEl>
                                          <p:spTgt spid="12500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5" dur="2000" fill="hold"/>
                                        <p:tgtEl>
                                          <p:spTgt spid="1250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  <p:set>
                                      <p:cBhvr>
                                        <p:cTn id="156" dur="2000" fill="hold"/>
                                        <p:tgtEl>
                                          <p:spTgt spid="1250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7" dur="2000" fill="hold"/>
                                        <p:tgtEl>
                                          <p:spTgt spid="12500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9" dur="2000" fill="hold"/>
                                        <p:tgtEl>
                                          <p:spTgt spid="1250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  <p:set>
                                      <p:cBhvr>
                                        <p:cTn id="160" dur="2000" fill="hold"/>
                                        <p:tgtEl>
                                          <p:spTgt spid="1250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1" dur="2000" fill="hold"/>
                                        <p:tgtEl>
                                          <p:spTgt spid="1250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3" dur="2000" fill="hold"/>
                                        <p:tgtEl>
                                          <p:spTgt spid="1250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  <p:set>
                                      <p:cBhvr>
                                        <p:cTn id="164" dur="2000" fill="hold"/>
                                        <p:tgtEl>
                                          <p:spTgt spid="1250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2000" fill="hold"/>
                                        <p:tgtEl>
                                          <p:spTgt spid="1250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7" dur="2000" fill="hold"/>
                                        <p:tgtEl>
                                          <p:spTgt spid="1250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  <p:set>
                                      <p:cBhvr>
                                        <p:cTn id="168" dur="2000" fill="hold"/>
                                        <p:tgtEl>
                                          <p:spTgt spid="1250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9" dur="2000" fill="hold"/>
                                        <p:tgtEl>
                                          <p:spTgt spid="1250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1" dur="2000" fill="hold"/>
                                        <p:tgtEl>
                                          <p:spTgt spid="1250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  <p:set>
                                      <p:cBhvr>
                                        <p:cTn id="172" dur="2000" fill="hold"/>
                                        <p:tgtEl>
                                          <p:spTgt spid="1250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3" dur="2000" fill="hold"/>
                                        <p:tgtEl>
                                          <p:spTgt spid="1250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7" dur="500"/>
                                        <p:tgtEl>
                                          <p:spTgt spid="125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/>
                                        <p:tgtEl>
                                          <p:spTgt spid="125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3" dur="500"/>
                                        <p:tgtEl>
                                          <p:spTgt spid="1250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6" dur="500"/>
                                        <p:tgtEl>
                                          <p:spTgt spid="1250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9" dur="500"/>
                                        <p:tgtEl>
                                          <p:spTgt spid="1250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2" dur="500"/>
                                        <p:tgtEl>
                                          <p:spTgt spid="1250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5" dur="500"/>
                                        <p:tgtEl>
                                          <p:spTgt spid="1250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8" dur="500"/>
                                        <p:tgtEl>
                                          <p:spTgt spid="1250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056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1250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5" dur="500"/>
                                        <p:tgtEl>
                                          <p:spTgt spid="125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7" dur="2000" fill="hold"/>
                                        <p:tgtEl>
                                          <p:spTgt spid="1250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  <p:set>
                                      <p:cBhvr>
                                        <p:cTn id="208" dur="2000" fill="hold"/>
                                        <p:tgtEl>
                                          <p:spTgt spid="1250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9" dur="2000" fill="hold"/>
                                        <p:tgtEl>
                                          <p:spTgt spid="1250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1" dur="2000" fill="hold"/>
                                        <p:tgtEl>
                                          <p:spTgt spid="1250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  <p:set>
                                      <p:cBhvr>
                                        <p:cTn id="212" dur="2000" fill="hold"/>
                                        <p:tgtEl>
                                          <p:spTgt spid="1250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3" dur="2000" fill="hold"/>
                                        <p:tgtEl>
                                          <p:spTgt spid="1250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5" dur="2000" fill="hold"/>
                                        <p:tgtEl>
                                          <p:spTgt spid="1250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  <p:set>
                                      <p:cBhvr>
                                        <p:cTn id="216" dur="2000" fill="hold"/>
                                        <p:tgtEl>
                                          <p:spTgt spid="1250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7" dur="2000" fill="hold"/>
                                        <p:tgtEl>
                                          <p:spTgt spid="1250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9" dur="2000" fill="hold"/>
                                        <p:tgtEl>
                                          <p:spTgt spid="1250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  <p:set>
                                      <p:cBhvr>
                                        <p:cTn id="220" dur="2000" fill="hold"/>
                                        <p:tgtEl>
                                          <p:spTgt spid="1250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1" dur="2000" fill="hold"/>
                                        <p:tgtEl>
                                          <p:spTgt spid="1250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3" dur="2000" fill="hold"/>
                                        <p:tgtEl>
                                          <p:spTgt spid="1250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  <p:set>
                                      <p:cBhvr>
                                        <p:cTn id="224" dur="2000" fill="hold"/>
                                        <p:tgtEl>
                                          <p:spTgt spid="1250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5" dur="2000" fill="hold"/>
                                        <p:tgtEl>
                                          <p:spTgt spid="1250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7" dur="2000" fill="hold"/>
                                        <p:tgtEl>
                                          <p:spTgt spid="1250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  <p:set>
                                      <p:cBhvr>
                                        <p:cTn id="228" dur="2000" fill="hold"/>
                                        <p:tgtEl>
                                          <p:spTgt spid="1250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9" dur="2000" fill="hold"/>
                                        <p:tgtEl>
                                          <p:spTgt spid="1250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3" dur="500"/>
                                        <p:tgtEl>
                                          <p:spTgt spid="125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4" dur="500"/>
                                        <p:tgtEl>
                                          <p:spTgt spid="125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9" dur="500"/>
                                        <p:tgtEl>
                                          <p:spTgt spid="1250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2" dur="500"/>
                                        <p:tgtEl>
                                          <p:spTgt spid="125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5" dur="500"/>
                                        <p:tgtEl>
                                          <p:spTgt spid="125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8" dur="500"/>
                                        <p:tgtEl>
                                          <p:spTgt spid="125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51" dur="500"/>
                                        <p:tgtEl>
                                          <p:spTgt spid="125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54" dur="500"/>
                                        <p:tgtEl>
                                          <p:spTgt spid="125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057"/>
                  </p:tgtEl>
                </p:cond>
              </p:nextCondLst>
            </p:seq>
            <p:seq concurrent="1" nextAc="seek">
              <p:cTn id="256" restart="whenNotActive" fill="hold" evtFilter="cancelBubble" nodeType="interactiveSeq">
                <p:stCondLst>
                  <p:cond evt="onClick" delay="0">
                    <p:tgtEl>
                      <p:spTgt spid="1250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7" fill="hold">
                      <p:stCondLst>
                        <p:cond delay="0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1" dur="500"/>
                                        <p:tgtEl>
                                          <p:spTgt spid="125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3" dur="2000" fill="hold"/>
                                        <p:tgtEl>
                                          <p:spTgt spid="1250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  <p:set>
                                      <p:cBhvr>
                                        <p:cTn id="264" dur="2000" fill="hold"/>
                                        <p:tgtEl>
                                          <p:spTgt spid="1250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5" dur="2000" fill="hold"/>
                                        <p:tgtEl>
                                          <p:spTgt spid="1250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7" dur="2000" fill="hold"/>
                                        <p:tgtEl>
                                          <p:spTgt spid="1250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  <p:set>
                                      <p:cBhvr>
                                        <p:cTn id="268" dur="2000" fill="hold"/>
                                        <p:tgtEl>
                                          <p:spTgt spid="1250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9" dur="2000" fill="hold"/>
                                        <p:tgtEl>
                                          <p:spTgt spid="1250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1" dur="2000" fill="hold"/>
                                        <p:tgtEl>
                                          <p:spTgt spid="1250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  <p:set>
                                      <p:cBhvr>
                                        <p:cTn id="272" dur="2000" fill="hold"/>
                                        <p:tgtEl>
                                          <p:spTgt spid="1250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3" dur="2000" fill="hold"/>
                                        <p:tgtEl>
                                          <p:spTgt spid="1250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5" dur="2000" fill="hold"/>
                                        <p:tgtEl>
                                          <p:spTgt spid="1250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  <p:set>
                                      <p:cBhvr>
                                        <p:cTn id="276" dur="2000" fill="hold"/>
                                        <p:tgtEl>
                                          <p:spTgt spid="1250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7" dur="2000" fill="hold"/>
                                        <p:tgtEl>
                                          <p:spTgt spid="1250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9" dur="2000" fill="hold"/>
                                        <p:tgtEl>
                                          <p:spTgt spid="1250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  <p:set>
                                      <p:cBhvr>
                                        <p:cTn id="280" dur="2000" fill="hold"/>
                                        <p:tgtEl>
                                          <p:spTgt spid="1250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1" dur="2000" fill="hold"/>
                                        <p:tgtEl>
                                          <p:spTgt spid="1250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3" dur="2000" fill="hold"/>
                                        <p:tgtEl>
                                          <p:spTgt spid="1250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  <p:set>
                                      <p:cBhvr>
                                        <p:cTn id="284" dur="2000" fill="hold"/>
                                        <p:tgtEl>
                                          <p:spTgt spid="1250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5" dur="2000" fill="hold"/>
                                        <p:tgtEl>
                                          <p:spTgt spid="1250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7" dur="2000" fill="hold"/>
                                        <p:tgtEl>
                                          <p:spTgt spid="1250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  <p:set>
                                      <p:cBhvr>
                                        <p:cTn id="288" dur="2000" fill="hold"/>
                                        <p:tgtEl>
                                          <p:spTgt spid="1250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9" dur="2000" fill="hold"/>
                                        <p:tgtEl>
                                          <p:spTgt spid="1250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1" dur="2000" fill="hold"/>
                                        <p:tgtEl>
                                          <p:spTgt spid="1250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  <p:set>
                                      <p:cBhvr>
                                        <p:cTn id="292" dur="2000" fill="hold"/>
                                        <p:tgtEl>
                                          <p:spTgt spid="1250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3" dur="2000" fill="hold"/>
                                        <p:tgtEl>
                                          <p:spTgt spid="1250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5" dur="2000" fill="hold"/>
                                        <p:tgtEl>
                                          <p:spTgt spid="1250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  <p:set>
                                      <p:cBhvr>
                                        <p:cTn id="296" dur="2000" fill="hold"/>
                                        <p:tgtEl>
                                          <p:spTgt spid="1250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7" dur="2000" fill="hold"/>
                                        <p:tgtEl>
                                          <p:spTgt spid="1250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9" dur="2000" fill="hold"/>
                                        <p:tgtEl>
                                          <p:spTgt spid="1250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  <p:set>
                                      <p:cBhvr>
                                        <p:cTn id="300" dur="2000" fill="hold"/>
                                        <p:tgtEl>
                                          <p:spTgt spid="1250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1" dur="2000" fill="hold"/>
                                        <p:tgtEl>
                                          <p:spTgt spid="1250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3" dur="2000" fill="hold"/>
                                        <p:tgtEl>
                                          <p:spTgt spid="1250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  <p:set>
                                      <p:cBhvr>
                                        <p:cTn id="304" dur="2000" fill="hold"/>
                                        <p:tgtEl>
                                          <p:spTgt spid="1250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5" dur="2000" fill="hold"/>
                                        <p:tgtEl>
                                          <p:spTgt spid="1250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7" dur="2000" fill="hold"/>
                                        <p:tgtEl>
                                          <p:spTgt spid="1250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  <p:set>
                                      <p:cBhvr>
                                        <p:cTn id="308" dur="2000" fill="hold"/>
                                        <p:tgtEl>
                                          <p:spTgt spid="1250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9" dur="2000" fill="hold"/>
                                        <p:tgtEl>
                                          <p:spTgt spid="1250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1" dur="2000" fill="hold"/>
                                        <p:tgtEl>
                                          <p:spTgt spid="1250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  <p:set>
                                      <p:cBhvr>
                                        <p:cTn id="312" dur="2000" fill="hold"/>
                                        <p:tgtEl>
                                          <p:spTgt spid="1250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3" dur="2000" fill="hold"/>
                                        <p:tgtEl>
                                          <p:spTgt spid="1250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4" fill="hold">
                      <p:stCondLst>
                        <p:cond delay="indefinite"/>
                      </p:stCondLst>
                      <p:childTnLst>
                        <p:par>
                          <p:cTn id="315" fill="hold">
                            <p:stCondLst>
                              <p:cond delay="0"/>
                            </p:stCondLst>
                            <p:childTnLst>
                              <p:par>
                                <p:cTn id="31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7" dur="500"/>
                                        <p:tgtEl>
                                          <p:spTgt spid="125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8" dur="500"/>
                                        <p:tgtEl>
                                          <p:spTgt spid="125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0" fill="hold">
                      <p:stCondLst>
                        <p:cond delay="indefinite"/>
                      </p:stCondLst>
                      <p:childTnLst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3" dur="500"/>
                                        <p:tgtEl>
                                          <p:spTgt spid="125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6" dur="500"/>
                                        <p:tgtEl>
                                          <p:spTgt spid="125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9" dur="500"/>
                                        <p:tgtEl>
                                          <p:spTgt spid="125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32" dur="500"/>
                                        <p:tgtEl>
                                          <p:spTgt spid="125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4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35" dur="500"/>
                                        <p:tgtEl>
                                          <p:spTgt spid="1250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38" dur="500"/>
                                        <p:tgtEl>
                                          <p:spTgt spid="1250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0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1" dur="500"/>
                                        <p:tgtEl>
                                          <p:spTgt spid="1250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3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4" dur="500"/>
                                        <p:tgtEl>
                                          <p:spTgt spid="125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6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7" dur="500"/>
                                        <p:tgtEl>
                                          <p:spTgt spid="125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9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50" dur="500"/>
                                        <p:tgtEl>
                                          <p:spTgt spid="125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2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53" dur="500"/>
                                        <p:tgtEl>
                                          <p:spTgt spid="1250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5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56" dur="500"/>
                                        <p:tgtEl>
                                          <p:spTgt spid="1250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8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59" dur="500"/>
                                        <p:tgtEl>
                                          <p:spTgt spid="1250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058"/>
                  </p:tgtEl>
                </p:cond>
              </p:nextCondLst>
            </p:seq>
            <p:seq concurrent="1" nextAc="seek">
              <p:cTn id="361" restart="whenNotActive" fill="hold" evtFilter="cancelBubble" nodeType="interactiveSeq">
                <p:stCondLst>
                  <p:cond evt="onClick" delay="0">
                    <p:tgtEl>
                      <p:spTgt spid="1250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2" fill="hold">
                      <p:stCondLst>
                        <p:cond delay="0"/>
                      </p:stCondLst>
                      <p:childTnLst>
                        <p:par>
                          <p:cTn id="363" fill="hold">
                            <p:stCondLst>
                              <p:cond delay="0"/>
                            </p:stCondLst>
                            <p:childTnLst>
                              <p:par>
                                <p:cTn id="36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6" dur="500" fill="hold"/>
                                        <p:tgtEl>
                                          <p:spTgt spid="125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500" fill="hold"/>
                                        <p:tgtEl>
                                          <p:spTgt spid="125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9" dur="2000" fill="hold"/>
                                        <p:tgtEl>
                                          <p:spTgt spid="1250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  <p:set>
                                      <p:cBhvr>
                                        <p:cTn id="370" dur="2000" fill="hold"/>
                                        <p:tgtEl>
                                          <p:spTgt spid="1250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1" dur="2000" fill="hold"/>
                                        <p:tgtEl>
                                          <p:spTgt spid="1250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3" dur="2000" fill="hold"/>
                                        <p:tgtEl>
                                          <p:spTgt spid="1250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  <p:set>
                                      <p:cBhvr>
                                        <p:cTn id="374" dur="2000" fill="hold"/>
                                        <p:tgtEl>
                                          <p:spTgt spid="1250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5" dur="2000" fill="hold"/>
                                        <p:tgtEl>
                                          <p:spTgt spid="1250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7" dur="2000" fill="hold"/>
                                        <p:tgtEl>
                                          <p:spTgt spid="1250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  <p:set>
                                      <p:cBhvr>
                                        <p:cTn id="378" dur="2000" fill="hold"/>
                                        <p:tgtEl>
                                          <p:spTgt spid="1250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9" dur="2000" fill="hold"/>
                                        <p:tgtEl>
                                          <p:spTgt spid="1250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1" dur="2000" fill="hold"/>
                                        <p:tgtEl>
                                          <p:spTgt spid="1250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  <p:set>
                                      <p:cBhvr>
                                        <p:cTn id="382" dur="2000" fill="hold"/>
                                        <p:tgtEl>
                                          <p:spTgt spid="1250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3" dur="2000" fill="hold"/>
                                        <p:tgtEl>
                                          <p:spTgt spid="1250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5" dur="2000" fill="hold"/>
                                        <p:tgtEl>
                                          <p:spTgt spid="1250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  <p:set>
                                      <p:cBhvr>
                                        <p:cTn id="386" dur="2000" fill="hold"/>
                                        <p:tgtEl>
                                          <p:spTgt spid="1250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7" dur="2000" fill="hold"/>
                                        <p:tgtEl>
                                          <p:spTgt spid="1250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9" dur="2000" fill="hold"/>
                                        <p:tgtEl>
                                          <p:spTgt spid="1250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  <p:set>
                                      <p:cBhvr>
                                        <p:cTn id="390" dur="2000" fill="hold"/>
                                        <p:tgtEl>
                                          <p:spTgt spid="1250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1" dur="2000" fill="hold"/>
                                        <p:tgtEl>
                                          <p:spTgt spid="1250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3" dur="2000" fill="hold"/>
                                        <p:tgtEl>
                                          <p:spTgt spid="1250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  <p:set>
                                      <p:cBhvr>
                                        <p:cTn id="394" dur="2000" fill="hold"/>
                                        <p:tgtEl>
                                          <p:spTgt spid="1250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5" dur="2000" fill="hold"/>
                                        <p:tgtEl>
                                          <p:spTgt spid="1250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7" dur="2000" fill="hold"/>
                                        <p:tgtEl>
                                          <p:spTgt spid="1250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  <p:set>
                                      <p:cBhvr>
                                        <p:cTn id="398" dur="2000" fill="hold"/>
                                        <p:tgtEl>
                                          <p:spTgt spid="1250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9" dur="2000" fill="hold"/>
                                        <p:tgtEl>
                                          <p:spTgt spid="12500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0" fill="hold">
                      <p:stCondLst>
                        <p:cond delay="indefinite"/>
                      </p:stCondLst>
                      <p:childTnLst>
                        <p:par>
                          <p:cTn id="401" fill="hold">
                            <p:stCondLst>
                              <p:cond delay="0"/>
                            </p:stCondLst>
                            <p:childTnLst>
                              <p:par>
                                <p:cTn id="40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3" dur="500"/>
                                        <p:tgtEl>
                                          <p:spTgt spid="125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4" dur="500"/>
                                        <p:tgtEl>
                                          <p:spTgt spid="125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6" fill="hold">
                      <p:stCondLst>
                        <p:cond delay="indefinite"/>
                      </p:stCondLst>
                      <p:childTnLst>
                        <p:par>
                          <p:cTn id="407" fill="hold">
                            <p:stCondLst>
                              <p:cond delay="0"/>
                            </p:stCondLst>
                            <p:childTnLst>
                              <p:par>
                                <p:cTn id="408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09" dur="500"/>
                                        <p:tgtEl>
                                          <p:spTgt spid="1250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1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2" dur="500"/>
                                        <p:tgtEl>
                                          <p:spTgt spid="1250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4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5" dur="500"/>
                                        <p:tgtEl>
                                          <p:spTgt spid="1250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7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8" dur="500"/>
                                        <p:tgtEl>
                                          <p:spTgt spid="1250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0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1" dur="500"/>
                                        <p:tgtEl>
                                          <p:spTgt spid="1250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3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4" dur="500"/>
                                        <p:tgtEl>
                                          <p:spTgt spid="1250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6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7" dur="500"/>
                                        <p:tgtEl>
                                          <p:spTgt spid="1250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9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30" dur="500"/>
                                        <p:tgtEl>
                                          <p:spTgt spid="1250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059"/>
                  </p:tgtEl>
                </p:cond>
              </p:nextCondLst>
            </p:seq>
            <p:seq concurrent="1" nextAc="seek">
              <p:cTn id="432" restart="whenNotActive" fill="hold" evtFilter="cancelBubble" nodeType="interactiveSeq">
                <p:stCondLst>
                  <p:cond evt="onClick" delay="0">
                    <p:tgtEl>
                      <p:spTgt spid="125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3" fill="hold">
                      <p:stCondLst>
                        <p:cond delay="0"/>
                      </p:stCondLst>
                      <p:childTnLst>
                        <p:par>
                          <p:cTn id="434" fill="hold">
                            <p:stCondLst>
                              <p:cond delay="0"/>
                            </p:stCondLst>
                            <p:childTnLst>
                              <p:par>
                                <p:cTn id="435" presetID="22" presetClass="emph" presetSubtype="0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6" dur="500" fill="hold"/>
                                        <p:tgtEl>
                                          <p:spTgt spid="1250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7" dur="500" fill="hold"/>
                                        <p:tgtEl>
                                          <p:spTgt spid="1250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8" dur="500" fill="hold"/>
                                        <p:tgtEl>
                                          <p:spTgt spid="12500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39" dur="500" fill="hold"/>
                                        <p:tgtEl>
                                          <p:spTgt spid="1250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0" presetID="22" presetClass="emph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41" dur="500" fill="hold"/>
                                        <p:tgtEl>
                                          <p:spTgt spid="1250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2" dur="500" fill="hold"/>
                                        <p:tgtEl>
                                          <p:spTgt spid="1250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3" dur="500" fill="hold"/>
                                        <p:tgtEl>
                                          <p:spTgt spid="12500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44" dur="500" fill="hold"/>
                                        <p:tgtEl>
                                          <p:spTgt spid="1250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5" presetID="22" presetClass="emph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46" dur="500" fill="hold"/>
                                        <p:tgtEl>
                                          <p:spTgt spid="1250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7" dur="500" fill="hold"/>
                                        <p:tgtEl>
                                          <p:spTgt spid="1250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8" dur="500" fill="hold"/>
                                        <p:tgtEl>
                                          <p:spTgt spid="12500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49" dur="500" fill="hold"/>
                                        <p:tgtEl>
                                          <p:spTgt spid="1250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0" presetID="22" presetClass="emph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51" dur="500" fill="hold"/>
                                        <p:tgtEl>
                                          <p:spTgt spid="1250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2" dur="500" fill="hold"/>
                                        <p:tgtEl>
                                          <p:spTgt spid="1250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3" dur="500" fill="hold"/>
                                        <p:tgtEl>
                                          <p:spTgt spid="12500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54" dur="500" fill="hold"/>
                                        <p:tgtEl>
                                          <p:spTgt spid="1250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5" presetID="22" presetClass="emph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56" dur="500" fill="hold"/>
                                        <p:tgtEl>
                                          <p:spTgt spid="1250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7" dur="500" fill="hold"/>
                                        <p:tgtEl>
                                          <p:spTgt spid="1250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8" dur="500" fill="hold"/>
                                        <p:tgtEl>
                                          <p:spTgt spid="1250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59" dur="500" fill="hold"/>
                                        <p:tgtEl>
                                          <p:spTgt spid="1250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0" presetID="22" presetClass="emph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1" dur="500" fill="hold"/>
                                        <p:tgtEl>
                                          <p:spTgt spid="1249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2" dur="500" fill="hold"/>
                                        <p:tgtEl>
                                          <p:spTgt spid="1249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3" dur="500" fill="hold"/>
                                        <p:tgtEl>
                                          <p:spTgt spid="12499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64" dur="500" fill="hold"/>
                                        <p:tgtEl>
                                          <p:spTgt spid="1249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6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67" dur="500"/>
                                        <p:tgtEl>
                                          <p:spTgt spid="1250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9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70" dur="500"/>
                                        <p:tgtEl>
                                          <p:spTgt spid="1250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2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73" dur="500"/>
                                        <p:tgtEl>
                                          <p:spTgt spid="1250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5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76" dur="500"/>
                                        <p:tgtEl>
                                          <p:spTgt spid="1250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8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79" dur="500"/>
                                        <p:tgtEl>
                                          <p:spTgt spid="1250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1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82" dur="500"/>
                                        <p:tgtEl>
                                          <p:spTgt spid="1249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054"/>
                  </p:tgtEl>
                </p:cond>
              </p:nextCondLst>
            </p:seq>
          </p:childTnLst>
        </p:cTn>
      </p:par>
    </p:tnLst>
    <p:bldLst>
      <p:bldP spid="124999" grpId="0" animBg="1"/>
      <p:bldP spid="124999" grpId="1" animBg="1"/>
      <p:bldP spid="125000" grpId="0" animBg="1"/>
      <p:bldP spid="125000" grpId="1" animBg="1"/>
      <p:bldP spid="125001" grpId="0" animBg="1"/>
      <p:bldP spid="125001" grpId="1" animBg="1"/>
      <p:bldP spid="125002" grpId="0" animBg="1"/>
      <p:bldP spid="125002" grpId="1" animBg="1"/>
      <p:bldP spid="125003" grpId="0" animBg="1"/>
      <p:bldP spid="125003" grpId="1" animBg="1"/>
      <p:bldP spid="125004" grpId="0" animBg="1"/>
      <p:bldP spid="125004" grpId="1" animBg="1"/>
      <p:bldP spid="125005" grpId="0" animBg="1"/>
      <p:bldP spid="125006" grpId="0" animBg="1"/>
      <p:bldP spid="125007" grpId="0" animBg="1"/>
      <p:bldP spid="125008" grpId="0" animBg="1"/>
      <p:bldP spid="125009" grpId="0" animBg="1"/>
      <p:bldP spid="125010" grpId="0" animBg="1"/>
      <p:bldP spid="125011" grpId="0" animBg="1"/>
      <p:bldP spid="125012" grpId="0" animBg="1"/>
      <p:bldP spid="125013" grpId="0" animBg="1"/>
      <p:bldP spid="125014" grpId="0" animBg="1"/>
      <p:bldP spid="125023" grpId="0" animBg="1"/>
      <p:bldP spid="125024" grpId="0" animBg="1"/>
      <p:bldP spid="125025" grpId="0" animBg="1"/>
      <p:bldP spid="125026" grpId="0" animBg="1"/>
      <p:bldP spid="125027" grpId="0" animBg="1"/>
      <p:bldP spid="125028" grpId="0" animBg="1"/>
      <p:bldP spid="125029" grpId="0" animBg="1"/>
      <p:bldP spid="125030" grpId="0" animBg="1"/>
      <p:bldP spid="125031" grpId="0" animBg="1"/>
      <p:bldP spid="125032" grpId="0" animBg="1"/>
      <p:bldP spid="125033" grpId="0" animBg="1"/>
      <p:bldP spid="125034" grpId="0" animBg="1"/>
      <p:bldP spid="125035" grpId="0" animBg="1"/>
      <p:bldP spid="125036" grpId="0" animBg="1"/>
      <p:bldP spid="125037" grpId="0" animBg="1"/>
      <p:bldP spid="125038" grpId="0" animBg="1"/>
      <p:bldP spid="125039" grpId="0" animBg="1"/>
      <p:bldP spid="125040" grpId="0" animBg="1"/>
      <p:bldP spid="125041" grpId="0" animBg="1"/>
      <p:bldP spid="125042" grpId="0" animBg="1"/>
      <p:bldP spid="125043" grpId="0" animBg="1"/>
      <p:bldP spid="125044" grpId="0" animBg="1"/>
      <p:bldP spid="125045" grpId="0" animBg="1"/>
      <p:bldP spid="125046" grpId="0" animBg="1"/>
      <p:bldP spid="125047" grpId="0" animBg="1"/>
      <p:bldP spid="125048" grpId="0" animBg="1"/>
      <p:bldP spid="125049" grpId="0" animBg="1"/>
      <p:bldP spid="125050" grpId="0" animBg="1"/>
      <p:bldP spid="125051" grpId="0" animBg="1"/>
      <p:bldP spid="125052" grpId="0" animBg="1"/>
      <p:bldP spid="125067" grpId="0" animBg="1"/>
      <p:bldP spid="125067" grpId="1" animBg="1"/>
      <p:bldP spid="125075" grpId="0" animBg="1"/>
      <p:bldP spid="125076" grpId="0" animBg="1"/>
      <p:bldP spid="125077" grpId="0" animBg="1"/>
      <p:bldP spid="125078" grpId="0" animBg="1"/>
      <p:bldP spid="125079" grpId="0" animBg="1"/>
      <p:bldP spid="125080" grpId="0" animBg="1"/>
      <p:bldP spid="125081" grpId="0" animBg="1"/>
      <p:bldP spid="125082" grpId="0" animBg="1"/>
      <p:bldP spid="125084" grpId="0" animBg="1"/>
      <p:bldP spid="125084" grpId="1" animBg="1"/>
      <p:bldP spid="125085" grpId="0" animBg="1"/>
      <p:bldP spid="125085" grpId="1" animBg="1"/>
      <p:bldP spid="125086" grpId="0" animBg="1"/>
      <p:bldP spid="125086" grpId="1" animBg="1"/>
      <p:bldP spid="125087" grpId="0" animBg="1"/>
      <p:bldP spid="125087" grpId="1" animBg="1"/>
      <p:bldP spid="125088" grpId="0" animBg="1"/>
      <p:bldP spid="125088" grpId="1" animBg="1"/>
      <p:bldP spid="12509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Kenhmua365.vn\Desktop\6d737c2b7b69ff0b1e80c708cf998d6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2800" y="609600"/>
            <a:ext cx="5638800" cy="5943600"/>
          </a:xfrm>
          <a:prstGeom prst="rect">
            <a:avLst/>
          </a:prstGeom>
          <a:noFill/>
        </p:spPr>
      </p:pic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-76200" y="304800"/>
            <a:ext cx="34290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solidFill>
                  <a:srgbClr val="FF3300"/>
                </a:solidFill>
                <a:latin typeface=".VnTimeH" pitchFamily="34" charset="0"/>
              </a:rPr>
              <a:t>Di </a:t>
            </a:r>
            <a:r>
              <a:rPr lang="en-US" sz="2000" b="1" dirty="0" err="1">
                <a:solidFill>
                  <a:srgbClr val="FF3300"/>
                </a:solidFill>
                <a:latin typeface=".VnTimeH" pitchFamily="34" charset="0"/>
              </a:rPr>
              <a:t>tÝch</a:t>
            </a:r>
            <a:r>
              <a:rPr lang="en-US" sz="2000" b="1" dirty="0">
                <a:solidFill>
                  <a:srgbClr val="FF3300"/>
                </a:solidFill>
                <a:latin typeface=".VnTimeH" pitchFamily="34" charset="0"/>
              </a:rPr>
              <a:t> </a:t>
            </a:r>
            <a:r>
              <a:rPr lang="en-US" sz="2000" b="1" dirty="0" err="1">
                <a:solidFill>
                  <a:srgbClr val="FF3300"/>
                </a:solidFill>
                <a:latin typeface=".VnTimeH" pitchFamily="34" charset="0"/>
              </a:rPr>
              <a:t>thµnh</a:t>
            </a:r>
            <a:r>
              <a:rPr lang="en-US" sz="2000" b="1" dirty="0">
                <a:solidFill>
                  <a:srgbClr val="FF3300"/>
                </a:solidFill>
                <a:latin typeface=".VnTimeH" pitchFamily="34" charset="0"/>
              </a:rPr>
              <a:t> </a:t>
            </a:r>
            <a:r>
              <a:rPr lang="en-US" sz="2000" b="1" dirty="0" err="1">
                <a:solidFill>
                  <a:srgbClr val="FF3300"/>
                </a:solidFill>
                <a:latin typeface=".VnTimeH" pitchFamily="34" charset="0"/>
              </a:rPr>
              <a:t>nh</a:t>
            </a:r>
            <a:r>
              <a:rPr lang="en-US" sz="2000" b="1" dirty="0">
                <a:solidFill>
                  <a:srgbClr val="FF3300"/>
                </a:solidFill>
                <a:latin typeface=".VnTimeH" pitchFamily="34" charset="0"/>
              </a:rPr>
              <a:t>µ </a:t>
            </a:r>
            <a:r>
              <a:rPr lang="en-US" sz="2000" b="1" dirty="0" err="1">
                <a:solidFill>
                  <a:srgbClr val="FF3300"/>
                </a:solidFill>
                <a:latin typeface=".VnTimeH" pitchFamily="34" charset="0"/>
              </a:rPr>
              <a:t>Hå</a:t>
            </a:r>
            <a:r>
              <a:rPr lang="en-US" sz="2000" b="1" dirty="0">
                <a:solidFill>
                  <a:srgbClr val="FF3300"/>
                </a:solidFill>
                <a:latin typeface=".VnTimeH" pitchFamily="34" charset="0"/>
              </a:rPr>
              <a:t> </a:t>
            </a:r>
          </a:p>
          <a:p>
            <a:pPr algn="ctr">
              <a:spcBef>
                <a:spcPct val="50000"/>
              </a:spcBef>
            </a:pPr>
            <a:r>
              <a:rPr lang="en-US" sz="2000" b="1" dirty="0">
                <a:solidFill>
                  <a:srgbClr val="FF3300"/>
                </a:solidFill>
                <a:latin typeface=".VnTimeH" pitchFamily="34" charset="0"/>
              </a:rPr>
              <a:t>( </a:t>
            </a:r>
            <a:r>
              <a:rPr lang="en-US" sz="2000" b="1" dirty="0" err="1">
                <a:solidFill>
                  <a:srgbClr val="FF3300"/>
                </a:solidFill>
                <a:latin typeface=".VnAvant" pitchFamily="34" charset="0"/>
              </a:rPr>
              <a:t>Thanh</a:t>
            </a:r>
            <a:r>
              <a:rPr lang="en-US" sz="2000" b="1" dirty="0">
                <a:solidFill>
                  <a:srgbClr val="FF3300"/>
                </a:solidFill>
                <a:latin typeface=".VnAvant" pitchFamily="34" charset="0"/>
              </a:rPr>
              <a:t> Ho¸)</a:t>
            </a:r>
          </a:p>
        </p:txBody>
      </p:sp>
      <p:pic>
        <p:nvPicPr>
          <p:cNvPr id="6" name="Picture 11" descr="images1666983_a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76200"/>
            <a:ext cx="28194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3733800" y="2819400"/>
            <a:ext cx="21080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rgbClr val="FFFF66"/>
                </a:solidFill>
                <a:latin typeface=".VnTime" pitchFamily="34" charset="0"/>
              </a:rPr>
              <a:t>Thµnh</a:t>
            </a:r>
            <a:r>
              <a:rPr lang="en-US" sz="2400" b="1" dirty="0">
                <a:solidFill>
                  <a:srgbClr val="FFFF66"/>
                </a:solidFill>
                <a:latin typeface=".VnTime" pitchFamily="34" charset="0"/>
              </a:rPr>
              <a:t> </a:t>
            </a:r>
            <a:r>
              <a:rPr lang="en-US" sz="2400" b="1" dirty="0" err="1">
                <a:solidFill>
                  <a:srgbClr val="FFFF66"/>
                </a:solidFill>
                <a:latin typeface=".VnTime" pitchFamily="34" charset="0"/>
              </a:rPr>
              <a:t>T©y</a:t>
            </a:r>
            <a:r>
              <a:rPr lang="en-US" sz="2400" b="1" dirty="0">
                <a:solidFill>
                  <a:srgbClr val="FFFF66"/>
                </a:solidFill>
                <a:latin typeface=".VnTime" pitchFamily="34" charset="0"/>
              </a:rPr>
              <a:t> §«</a:t>
            </a:r>
          </a:p>
        </p:txBody>
      </p:sp>
      <p:pic>
        <p:nvPicPr>
          <p:cNvPr id="8" name="Picture 13" descr="images1666981_a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000" y="3429000"/>
            <a:ext cx="28194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4" descr="http://images.vietnamnet.vn/dataimages/200811/original/images1666975_a3.jpg"/>
          <p:cNvPicPr>
            <a:picLocks noChangeAspect="1" noChangeArrowheads="1"/>
          </p:cNvPicPr>
          <p:nvPr/>
        </p:nvPicPr>
        <p:blipFill>
          <a:blip r:embed="rId5" r:link="rId6"/>
          <a:srcRect/>
          <a:stretch>
            <a:fillRect/>
          </a:stretch>
        </p:blipFill>
        <p:spPr bwMode="auto">
          <a:xfrm>
            <a:off x="6248400" y="76200"/>
            <a:ext cx="2819400" cy="3352800"/>
          </a:xfrm>
          <a:prstGeom prst="rect">
            <a:avLst/>
          </a:prstGeom>
          <a:noFill/>
        </p:spPr>
      </p:pic>
      <p:pic>
        <p:nvPicPr>
          <p:cNvPr id="10" name="Picture 15" descr="http://images.vietnamnet.vn/dataimages/200811/original/images1666977_a4.jpg"/>
          <p:cNvPicPr>
            <a:picLocks noChangeAspect="1" noChangeArrowheads="1"/>
          </p:cNvPicPr>
          <p:nvPr/>
        </p:nvPicPr>
        <p:blipFill>
          <a:blip r:embed="rId7" r:link="rId8"/>
          <a:srcRect/>
          <a:stretch>
            <a:fillRect/>
          </a:stretch>
        </p:blipFill>
        <p:spPr bwMode="auto">
          <a:xfrm>
            <a:off x="6248400" y="3429000"/>
            <a:ext cx="2819400" cy="3276600"/>
          </a:xfrm>
          <a:prstGeom prst="rect">
            <a:avLst/>
          </a:prstGeom>
          <a:noFill/>
        </p:spPr>
      </p:pic>
      <p:sp>
        <p:nvSpPr>
          <p:cNvPr id="11" name="Text Box 16"/>
          <p:cNvSpPr txBox="1">
            <a:spLocks noChangeArrowheads="1"/>
          </p:cNvSpPr>
          <p:nvPr/>
        </p:nvSpPr>
        <p:spPr bwMode="auto">
          <a:xfrm>
            <a:off x="7051480" y="2743200"/>
            <a:ext cx="186392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660066"/>
                </a:solidFill>
                <a:latin typeface=".VnTime" pitchFamily="34" charset="0"/>
              </a:rPr>
              <a:t>§</a:t>
            </a:r>
            <a:r>
              <a:rPr lang="en-US" sz="2800" b="1" dirty="0" err="1">
                <a:solidFill>
                  <a:srgbClr val="660066"/>
                </a:solidFill>
                <a:latin typeface=".VnTime" pitchFamily="34" charset="0"/>
              </a:rPr>
              <a:t>Çu</a:t>
            </a:r>
            <a:r>
              <a:rPr lang="en-US" sz="2800" b="1" dirty="0">
                <a:solidFill>
                  <a:srgbClr val="660066"/>
                </a:solidFill>
                <a:latin typeface=".VnTime" pitchFamily="34" charset="0"/>
              </a:rPr>
              <a:t> </a:t>
            </a:r>
            <a:r>
              <a:rPr lang="en-US" sz="2800" b="1" dirty="0" err="1">
                <a:solidFill>
                  <a:srgbClr val="660066"/>
                </a:solidFill>
                <a:latin typeface=".VnTime" pitchFamily="34" charset="0"/>
              </a:rPr>
              <a:t>rång</a:t>
            </a:r>
            <a:endParaRPr lang="en-US" sz="2800" b="1" dirty="0">
              <a:solidFill>
                <a:srgbClr val="660066"/>
              </a:solidFill>
              <a:latin typeface=".VnTime" pitchFamily="34" charset="0"/>
            </a:endParaRPr>
          </a:p>
        </p:txBody>
      </p:sp>
      <p:sp>
        <p:nvSpPr>
          <p:cNvPr id="12" name="Text Box 17"/>
          <p:cNvSpPr txBox="1">
            <a:spLocks noChangeArrowheads="1"/>
          </p:cNvSpPr>
          <p:nvPr/>
        </p:nvSpPr>
        <p:spPr bwMode="auto">
          <a:xfrm>
            <a:off x="6629400" y="6029980"/>
            <a:ext cx="2286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rgbClr val="FF0000"/>
                </a:solidFill>
                <a:latin typeface=".VnTime" pitchFamily="34" charset="0"/>
              </a:rPr>
              <a:t>T­êng</a:t>
            </a:r>
            <a:r>
              <a:rPr lang="en-US" sz="2800" b="1" dirty="0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Time" pitchFamily="34" charset="0"/>
              </a:rPr>
              <a:t>thµnh</a:t>
            </a:r>
            <a:endParaRPr lang="en-US" sz="2800" b="1" dirty="0">
              <a:solidFill>
                <a:srgbClr val="FF0000"/>
              </a:solidFill>
              <a:latin typeface=".VnTime" pitchFamily="34" charset="0"/>
            </a:endParaRPr>
          </a:p>
        </p:txBody>
      </p:sp>
      <p:sp>
        <p:nvSpPr>
          <p:cNvPr id="13" name="Text Box 18"/>
          <p:cNvSpPr txBox="1">
            <a:spLocks noChangeArrowheads="1"/>
          </p:cNvSpPr>
          <p:nvPr/>
        </p:nvSpPr>
        <p:spPr bwMode="auto">
          <a:xfrm>
            <a:off x="3581400" y="5791200"/>
            <a:ext cx="2514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err="1">
                <a:solidFill>
                  <a:srgbClr val="FF0000"/>
                </a:solidFill>
                <a:latin typeface=".VnTime" pitchFamily="34" charset="0"/>
              </a:rPr>
              <a:t>Cæng</a:t>
            </a:r>
            <a:r>
              <a:rPr lang="en-US" sz="2800" b="1" dirty="0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Time" pitchFamily="34" charset="0"/>
              </a:rPr>
              <a:t>thµnh</a:t>
            </a:r>
            <a:r>
              <a:rPr lang="en-US" sz="2800" b="1" dirty="0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Time" pitchFamily="34" charset="0"/>
              </a:rPr>
              <a:t>phÝa</a:t>
            </a:r>
            <a:r>
              <a:rPr lang="en-US" sz="2800" b="1" dirty="0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Time" pitchFamily="34" charset="0"/>
              </a:rPr>
              <a:t>t©y</a:t>
            </a:r>
            <a:endParaRPr lang="en-US" sz="2800" b="1" dirty="0">
              <a:solidFill>
                <a:srgbClr val="FF0000"/>
              </a:solidFill>
              <a:latin typeface=".VnTime" pitchFamily="34" charset="0"/>
            </a:endParaRP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0" y="1219200"/>
            <a:ext cx="335280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buFontTx/>
              <a:buChar char="-"/>
            </a:pPr>
            <a:r>
              <a:rPr lang="en-US" sz="2800" b="1" dirty="0" err="1" smtClean="0">
                <a:solidFill>
                  <a:srgbClr val="0000CC"/>
                </a:solidFill>
                <a:latin typeface=".VnTime" pitchFamily="34" charset="0"/>
              </a:rPr>
              <a:t>Thµnh</a:t>
            </a:r>
            <a:r>
              <a:rPr lang="en-US" sz="2800" b="1" dirty="0" smtClean="0">
                <a:solidFill>
                  <a:srgbClr val="0000CC"/>
                </a:solidFill>
                <a:latin typeface=".VnTime" pitchFamily="34" charset="0"/>
              </a:rPr>
              <a:t> </a:t>
            </a:r>
            <a:r>
              <a:rPr lang="en-US" sz="2800" b="1" dirty="0">
                <a:solidFill>
                  <a:srgbClr val="0000CC"/>
                </a:solidFill>
                <a:latin typeface=".VnTime" pitchFamily="34" charset="0"/>
              </a:rPr>
              <a:t>®­</a:t>
            </a:r>
            <a:r>
              <a:rPr lang="en-US" sz="2800" b="1" dirty="0" err="1">
                <a:solidFill>
                  <a:srgbClr val="0000CC"/>
                </a:solidFill>
                <a:latin typeface=".VnTime" pitchFamily="34" charset="0"/>
              </a:rPr>
              <a:t>îc</a:t>
            </a:r>
            <a:r>
              <a:rPr lang="en-US" sz="2800" b="1" dirty="0">
                <a:solidFill>
                  <a:srgbClr val="0000CC"/>
                </a:solidFill>
                <a:latin typeface=".VnTime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Time" pitchFamily="34" charset="0"/>
              </a:rPr>
              <a:t>x©y</a:t>
            </a:r>
            <a:r>
              <a:rPr lang="en-US" sz="2800" b="1" dirty="0">
                <a:solidFill>
                  <a:srgbClr val="0000CC"/>
                </a:solidFill>
                <a:latin typeface=".VnTime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Time" pitchFamily="34" charset="0"/>
              </a:rPr>
              <a:t>dùng</a:t>
            </a:r>
            <a:r>
              <a:rPr lang="en-US" sz="2800" b="1" dirty="0">
                <a:solidFill>
                  <a:srgbClr val="0000CC"/>
                </a:solidFill>
                <a:latin typeface=".VnTime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Time" pitchFamily="34" charset="0"/>
              </a:rPr>
              <a:t>vµo</a:t>
            </a:r>
            <a:r>
              <a:rPr lang="en-US" sz="2800" b="1" dirty="0">
                <a:solidFill>
                  <a:srgbClr val="0000CC"/>
                </a:solidFill>
                <a:latin typeface=".VnTime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Time" pitchFamily="34" charset="0"/>
              </a:rPr>
              <a:t>n¨m</a:t>
            </a:r>
            <a:r>
              <a:rPr lang="en-US" sz="2800" b="1" dirty="0">
                <a:solidFill>
                  <a:srgbClr val="0000CC"/>
                </a:solidFill>
                <a:latin typeface=".VnTime" pitchFamily="34" charset="0"/>
              </a:rPr>
              <a:t> 1397, </a:t>
            </a:r>
            <a:r>
              <a:rPr lang="en-US" sz="2800" b="1" dirty="0" err="1">
                <a:solidFill>
                  <a:srgbClr val="0000CC"/>
                </a:solidFill>
                <a:latin typeface=".VnTime" pitchFamily="34" charset="0"/>
              </a:rPr>
              <a:t>cã</a:t>
            </a:r>
            <a:r>
              <a:rPr lang="en-US" sz="2800" b="1" dirty="0">
                <a:solidFill>
                  <a:srgbClr val="0000CC"/>
                </a:solidFill>
                <a:latin typeface=".VnTime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Time" pitchFamily="34" charset="0"/>
              </a:rPr>
              <a:t>chu</a:t>
            </a:r>
            <a:r>
              <a:rPr lang="en-US" sz="2800" b="1" dirty="0">
                <a:solidFill>
                  <a:srgbClr val="0000CC"/>
                </a:solidFill>
                <a:latin typeface=".VnTime" pitchFamily="34" charset="0"/>
              </a:rPr>
              <a:t> vi 4 km, </a:t>
            </a:r>
            <a:r>
              <a:rPr lang="en-US" sz="2800" b="1" dirty="0" err="1">
                <a:solidFill>
                  <a:srgbClr val="0000CC"/>
                </a:solidFill>
                <a:latin typeface=".VnTime" pitchFamily="34" charset="0"/>
              </a:rPr>
              <a:t>thµnh</a:t>
            </a:r>
            <a:r>
              <a:rPr lang="en-US" sz="2800" b="1" dirty="0">
                <a:solidFill>
                  <a:srgbClr val="0000CC"/>
                </a:solidFill>
                <a:latin typeface=".VnTime" pitchFamily="34" charset="0"/>
              </a:rPr>
              <a:t> ®­</a:t>
            </a:r>
            <a:r>
              <a:rPr lang="en-US" sz="2800" b="1" dirty="0" err="1">
                <a:solidFill>
                  <a:srgbClr val="0000CC"/>
                </a:solidFill>
                <a:latin typeface=".VnTime" pitchFamily="34" charset="0"/>
              </a:rPr>
              <a:t>îc</a:t>
            </a:r>
            <a:r>
              <a:rPr lang="en-US" sz="2800" b="1" dirty="0">
                <a:solidFill>
                  <a:srgbClr val="0000CC"/>
                </a:solidFill>
                <a:latin typeface=".VnTime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Time" pitchFamily="34" charset="0"/>
              </a:rPr>
              <a:t>x©y</a:t>
            </a:r>
            <a:r>
              <a:rPr lang="en-US" sz="2800" b="1" dirty="0">
                <a:solidFill>
                  <a:srgbClr val="0000CC"/>
                </a:solidFill>
                <a:latin typeface=".VnTime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Time" pitchFamily="34" charset="0"/>
              </a:rPr>
              <a:t>b»ng</a:t>
            </a:r>
            <a:r>
              <a:rPr lang="en-US" sz="2800" b="1" dirty="0">
                <a:solidFill>
                  <a:srgbClr val="0000CC"/>
                </a:solidFill>
                <a:latin typeface=".VnTime" pitchFamily="34" charset="0"/>
              </a:rPr>
              <a:t> ®¸, </a:t>
            </a:r>
            <a:r>
              <a:rPr lang="en-US" sz="2800" b="1" dirty="0" err="1">
                <a:solidFill>
                  <a:srgbClr val="0000CC"/>
                </a:solidFill>
                <a:latin typeface=".VnTime" pitchFamily="34" charset="0"/>
              </a:rPr>
              <a:t>c¸c</a:t>
            </a:r>
            <a:r>
              <a:rPr lang="en-US" sz="2800" b="1" dirty="0">
                <a:solidFill>
                  <a:srgbClr val="0000CC"/>
                </a:solidFill>
                <a:latin typeface=".VnTime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Time" pitchFamily="34" charset="0"/>
              </a:rPr>
              <a:t>khèi</a:t>
            </a:r>
            <a:r>
              <a:rPr lang="en-US" sz="2800" b="1" dirty="0">
                <a:solidFill>
                  <a:srgbClr val="0000CC"/>
                </a:solidFill>
                <a:latin typeface=".VnTime" pitchFamily="34" charset="0"/>
              </a:rPr>
              <a:t> ®¸ </a:t>
            </a:r>
            <a:r>
              <a:rPr lang="en-US" sz="2800" b="1" dirty="0" err="1">
                <a:solidFill>
                  <a:srgbClr val="0000CC"/>
                </a:solidFill>
                <a:latin typeface=".VnTime" pitchFamily="34" charset="0"/>
              </a:rPr>
              <a:t>nÆng</a:t>
            </a:r>
            <a:r>
              <a:rPr lang="en-US" sz="2800" b="1" dirty="0">
                <a:solidFill>
                  <a:srgbClr val="0000CC"/>
                </a:solidFill>
                <a:latin typeface=".VnTime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Time" pitchFamily="34" charset="0"/>
              </a:rPr>
              <a:t>tõ</a:t>
            </a:r>
            <a:r>
              <a:rPr lang="en-US" sz="2800" b="1" dirty="0">
                <a:solidFill>
                  <a:srgbClr val="0000CC"/>
                </a:solidFill>
                <a:latin typeface=".VnTime" pitchFamily="34" charset="0"/>
              </a:rPr>
              <a:t> 10 -&gt;16 </a:t>
            </a:r>
            <a:r>
              <a:rPr lang="en-US" sz="2800" b="1" dirty="0" err="1">
                <a:solidFill>
                  <a:srgbClr val="0000CC"/>
                </a:solidFill>
                <a:latin typeface=".VnTime" pitchFamily="34" charset="0"/>
              </a:rPr>
              <a:t>tÊn</a:t>
            </a:r>
            <a:r>
              <a:rPr lang="en-US" sz="2800" b="1" dirty="0">
                <a:solidFill>
                  <a:srgbClr val="0000CC"/>
                </a:solidFill>
                <a:latin typeface=".VnTime" pitchFamily="34" charset="0"/>
              </a:rPr>
              <a:t>. </a:t>
            </a:r>
            <a:r>
              <a:rPr lang="en-US" sz="2800" b="1" dirty="0" err="1">
                <a:solidFill>
                  <a:srgbClr val="0000CC"/>
                </a:solidFill>
                <a:latin typeface=".VnTime" pitchFamily="34" charset="0"/>
              </a:rPr>
              <a:t>Thµnh</a:t>
            </a:r>
            <a:r>
              <a:rPr lang="en-US" sz="2800" b="1" dirty="0">
                <a:solidFill>
                  <a:srgbClr val="0000CC"/>
                </a:solidFill>
                <a:latin typeface=".VnTime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Time" pitchFamily="34" charset="0"/>
              </a:rPr>
              <a:t>x©y</a:t>
            </a:r>
            <a:r>
              <a:rPr lang="en-US" sz="2800" b="1" dirty="0">
                <a:solidFill>
                  <a:srgbClr val="0000CC"/>
                </a:solidFill>
                <a:latin typeface=".VnTime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Time" pitchFamily="34" charset="0"/>
              </a:rPr>
              <a:t>dùng</a:t>
            </a:r>
            <a:r>
              <a:rPr lang="en-US" sz="2800" b="1" dirty="0">
                <a:solidFill>
                  <a:srgbClr val="0000CC"/>
                </a:solidFill>
                <a:latin typeface=".VnTime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Time" pitchFamily="34" charset="0"/>
              </a:rPr>
              <a:t>trong</a:t>
            </a:r>
            <a:r>
              <a:rPr lang="en-US" sz="2800" b="1" dirty="0">
                <a:solidFill>
                  <a:srgbClr val="0000CC"/>
                </a:solidFill>
                <a:latin typeface=".VnTime" pitchFamily="34" charset="0"/>
              </a:rPr>
              <a:t> 3 </a:t>
            </a:r>
            <a:r>
              <a:rPr lang="en-US" sz="2800" b="1" dirty="0" err="1" smtClean="0">
                <a:solidFill>
                  <a:srgbClr val="0000CC"/>
                </a:solidFill>
                <a:latin typeface=".VnTime" pitchFamily="34" charset="0"/>
              </a:rPr>
              <a:t>n¨m</a:t>
            </a:r>
            <a:r>
              <a:rPr lang="en-US" sz="2800" b="1" dirty="0" smtClean="0">
                <a:solidFill>
                  <a:srgbClr val="0000CC"/>
                </a:solidFill>
                <a:latin typeface=".VnTime" pitchFamily="34" charset="0"/>
              </a:rPr>
              <a:t> (</a:t>
            </a:r>
            <a:r>
              <a:rPr lang="en-US" sz="2800" b="1" i="1" dirty="0" err="1" smtClean="0">
                <a:solidFill>
                  <a:srgbClr val="0000CC"/>
                </a:solidFill>
                <a:latin typeface=".VnTime" pitchFamily="34" charset="0"/>
              </a:rPr>
              <a:t>t</a:t>
            </a:r>
            <a:r>
              <a:rPr lang="en-US" sz="2800" b="1" i="1" dirty="0" err="1">
                <a:solidFill>
                  <a:srgbClr val="0000CC"/>
                </a:solidFill>
                <a:latin typeface=".VnTime" pitchFamily="34" charset="0"/>
              </a:rPr>
              <a:t>­¬ng</a:t>
            </a:r>
            <a:r>
              <a:rPr lang="en-US" sz="2800" b="1" i="1" dirty="0">
                <a:solidFill>
                  <a:srgbClr val="0000CC"/>
                </a:solidFill>
                <a:latin typeface=".VnTime" pitchFamily="34" charset="0"/>
              </a:rPr>
              <a:t> </a:t>
            </a:r>
            <a:r>
              <a:rPr lang="en-US" sz="2800" b="1" i="1" dirty="0" err="1">
                <a:solidFill>
                  <a:srgbClr val="0000CC"/>
                </a:solidFill>
                <a:latin typeface=".VnTime" pitchFamily="34" charset="0"/>
              </a:rPr>
              <a:t>truyÒn</a:t>
            </a:r>
            <a:r>
              <a:rPr lang="en-US" sz="2800" b="1" i="1" dirty="0">
                <a:solidFill>
                  <a:srgbClr val="0000CC"/>
                </a:solidFill>
                <a:latin typeface=".VnTime" pitchFamily="34" charset="0"/>
              </a:rPr>
              <a:t> </a:t>
            </a:r>
            <a:r>
              <a:rPr lang="en-US" sz="2800" b="1" i="1" dirty="0" err="1">
                <a:solidFill>
                  <a:srgbClr val="0000CC"/>
                </a:solidFill>
                <a:latin typeface=".VnTime" pitchFamily="34" charset="0"/>
              </a:rPr>
              <a:t>Hå</a:t>
            </a:r>
            <a:r>
              <a:rPr lang="en-US" sz="2800" b="1" i="1" dirty="0">
                <a:solidFill>
                  <a:srgbClr val="0000CC"/>
                </a:solidFill>
                <a:latin typeface=".VnTime" pitchFamily="34" charset="0"/>
              </a:rPr>
              <a:t> </a:t>
            </a:r>
            <a:r>
              <a:rPr lang="en-US" sz="2800" b="1" i="1" dirty="0" err="1">
                <a:solidFill>
                  <a:srgbClr val="0000CC"/>
                </a:solidFill>
                <a:latin typeface=".VnTime" pitchFamily="34" charset="0"/>
              </a:rPr>
              <a:t>Quý</a:t>
            </a:r>
            <a:r>
              <a:rPr lang="en-US" sz="2800" b="1" i="1" dirty="0">
                <a:solidFill>
                  <a:srgbClr val="0000CC"/>
                </a:solidFill>
                <a:latin typeface=".VnTime" pitchFamily="34" charset="0"/>
              </a:rPr>
              <a:t> Ly </a:t>
            </a:r>
            <a:r>
              <a:rPr lang="en-US" sz="2800" b="1" i="1" dirty="0" err="1">
                <a:solidFill>
                  <a:srgbClr val="0000CC"/>
                </a:solidFill>
                <a:latin typeface=".VnTime" pitchFamily="34" charset="0"/>
              </a:rPr>
              <a:t>x©y</a:t>
            </a:r>
            <a:r>
              <a:rPr lang="en-US" sz="2800" b="1" i="1" dirty="0">
                <a:solidFill>
                  <a:srgbClr val="0000CC"/>
                </a:solidFill>
                <a:latin typeface=".VnTime" pitchFamily="34" charset="0"/>
              </a:rPr>
              <a:t> </a:t>
            </a:r>
            <a:r>
              <a:rPr lang="en-US" sz="2800" b="1" i="1" dirty="0" err="1">
                <a:solidFill>
                  <a:srgbClr val="0000CC"/>
                </a:solidFill>
                <a:latin typeface=".VnTime" pitchFamily="34" charset="0"/>
              </a:rPr>
              <a:t>dùng</a:t>
            </a:r>
            <a:r>
              <a:rPr lang="en-US" sz="2800" b="1" i="1" dirty="0">
                <a:solidFill>
                  <a:srgbClr val="0000CC"/>
                </a:solidFill>
                <a:latin typeface=".VnTime" pitchFamily="34" charset="0"/>
              </a:rPr>
              <a:t> </a:t>
            </a:r>
            <a:r>
              <a:rPr lang="en-US" sz="2800" b="1" i="1" dirty="0" err="1">
                <a:solidFill>
                  <a:srgbClr val="0000CC"/>
                </a:solidFill>
                <a:latin typeface=".VnTime" pitchFamily="34" charset="0"/>
              </a:rPr>
              <a:t>chØ</a:t>
            </a:r>
            <a:r>
              <a:rPr lang="en-US" sz="2800" b="1" i="1" dirty="0">
                <a:solidFill>
                  <a:srgbClr val="0000CC"/>
                </a:solidFill>
                <a:latin typeface=".VnTime" pitchFamily="34" charset="0"/>
              </a:rPr>
              <a:t> </a:t>
            </a:r>
            <a:r>
              <a:rPr lang="en-US" sz="2800" b="1" i="1" dirty="0" err="1">
                <a:solidFill>
                  <a:srgbClr val="0000CC"/>
                </a:solidFill>
                <a:latin typeface=".VnTime" pitchFamily="34" charset="0"/>
              </a:rPr>
              <a:t>trong</a:t>
            </a:r>
            <a:r>
              <a:rPr lang="en-US" sz="2800" b="1" i="1" dirty="0">
                <a:solidFill>
                  <a:srgbClr val="0000CC"/>
                </a:solidFill>
                <a:latin typeface=".VnTime" pitchFamily="34" charset="0"/>
              </a:rPr>
              <a:t> </a:t>
            </a:r>
            <a:r>
              <a:rPr lang="en-US" sz="2800" b="1" i="1" dirty="0" err="1">
                <a:solidFill>
                  <a:srgbClr val="0000CC"/>
                </a:solidFill>
                <a:latin typeface=".VnTime" pitchFamily="34" charset="0"/>
              </a:rPr>
              <a:t>cã</a:t>
            </a:r>
            <a:r>
              <a:rPr lang="en-US" sz="2800" b="1" i="1" dirty="0">
                <a:solidFill>
                  <a:srgbClr val="0000CC"/>
                </a:solidFill>
                <a:latin typeface=".VnTime" pitchFamily="34" charset="0"/>
              </a:rPr>
              <a:t> 3 </a:t>
            </a:r>
            <a:r>
              <a:rPr lang="en-US" sz="2800" b="1" i="1" dirty="0" err="1">
                <a:solidFill>
                  <a:srgbClr val="0000CC"/>
                </a:solidFill>
                <a:latin typeface=".VnTime" pitchFamily="34" charset="0"/>
              </a:rPr>
              <a:t>th¸ng</a:t>
            </a:r>
            <a:r>
              <a:rPr lang="en-US" sz="2800" b="1" i="1" dirty="0">
                <a:solidFill>
                  <a:srgbClr val="0000CC"/>
                </a:solidFill>
                <a:latin typeface=".VnTime" pitchFamily="34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1" grpId="0"/>
      <p:bldP spid="12" grpId="0"/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02" name="Rectangle 26"/>
          <p:cNvSpPr>
            <a:spLocks noChangeArrowheads="1"/>
          </p:cNvSpPr>
          <p:nvPr/>
        </p:nvSpPr>
        <p:spPr bwMode="auto">
          <a:xfrm>
            <a:off x="0" y="-152400"/>
            <a:ext cx="9144000" cy="11079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200" b="1" u="sng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Tiết</a:t>
            </a:r>
            <a:r>
              <a:rPr lang="en-US" sz="2200" b="1" u="sng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33. </a:t>
            </a:r>
            <a:r>
              <a:rPr lang="en-US" sz="2200" b="1" u="sng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Bài</a:t>
            </a:r>
            <a:r>
              <a:rPr lang="en-US" sz="2200" b="1" u="sng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18</a:t>
            </a:r>
            <a:endParaRPr lang="en-US" sz="22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</a:endParaRPr>
          </a:p>
          <a:p>
            <a:pPr algn="ctr">
              <a:defRPr/>
            </a:pP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</a:rPr>
              <a:t>CUỘC KHÁNG CHIẾN CỦA NHÀ HỒ VÀ PHONG TRÀO </a:t>
            </a:r>
          </a:p>
          <a:p>
            <a:pPr algn="ctr">
              <a:defRPr/>
            </a:pP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</a:rPr>
              <a:t>KHỞI NGHĨA CHỐNG QUÂN MINH ĐẦU THẾ KỈ XV</a:t>
            </a:r>
          </a:p>
        </p:txBody>
      </p:sp>
      <p:sp>
        <p:nvSpPr>
          <p:cNvPr id="10244" name="Text Box 63"/>
          <p:cNvSpPr txBox="1">
            <a:spLocks noChangeArrowheads="1"/>
          </p:cNvSpPr>
          <p:nvPr/>
        </p:nvSpPr>
        <p:spPr bwMode="auto">
          <a:xfrm>
            <a:off x="0" y="914400"/>
            <a:ext cx="91519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C00000"/>
                </a:solidFill>
                <a:latin typeface="Times New Roman" pitchFamily="18" charset="0"/>
              </a:rPr>
              <a:t>1. Cuộc xâm lược của quân Minh và sự thất bại của nhà Hồ</a:t>
            </a:r>
            <a:endParaRPr lang="en-US" sz="2400">
              <a:solidFill>
                <a:srgbClr val="C00000"/>
              </a:solidFill>
              <a:latin typeface="Times New Roman" pitchFamily="18" charset="0"/>
            </a:endParaRPr>
          </a:p>
        </p:txBody>
      </p:sp>
      <p:cxnSp>
        <p:nvCxnSpPr>
          <p:cNvPr id="3" name="Đường kết nối Thẳng 2"/>
          <p:cNvCxnSpPr/>
          <p:nvPr/>
        </p:nvCxnSpPr>
        <p:spPr>
          <a:xfrm>
            <a:off x="0" y="912813"/>
            <a:ext cx="9144000" cy="0"/>
          </a:xfrm>
          <a:prstGeom prst="line">
            <a:avLst/>
          </a:prstGeom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68" descr="TAY SON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93813" y="1382713"/>
            <a:ext cx="6276975" cy="5481637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grpSp>
        <p:nvGrpSpPr>
          <p:cNvPr id="2" name="Group 79"/>
          <p:cNvGrpSpPr>
            <a:grpSpLocks/>
          </p:cNvGrpSpPr>
          <p:nvPr/>
        </p:nvGrpSpPr>
        <p:grpSpPr bwMode="auto">
          <a:xfrm rot="8122808">
            <a:off x="5889625" y="1957388"/>
            <a:ext cx="1331913" cy="195262"/>
            <a:chOff x="1088" y="984"/>
            <a:chExt cx="2567" cy="972"/>
          </a:xfrm>
        </p:grpSpPr>
        <p:sp>
          <p:nvSpPr>
            <p:cNvPr id="10282" name="Freeform 80"/>
            <p:cNvSpPr>
              <a:spLocks/>
            </p:cNvSpPr>
            <p:nvPr/>
          </p:nvSpPr>
          <p:spPr bwMode="auto">
            <a:xfrm>
              <a:off x="1088" y="1278"/>
              <a:ext cx="568" cy="678"/>
            </a:xfrm>
            <a:custGeom>
              <a:avLst/>
              <a:gdLst>
                <a:gd name="T0" fmla="*/ 249 w 568"/>
                <a:gd name="T1" fmla="*/ 516 h 678"/>
                <a:gd name="T2" fmla="*/ 0 w 568"/>
                <a:gd name="T3" fmla="*/ 361 h 678"/>
                <a:gd name="T4" fmla="*/ 388 w 568"/>
                <a:gd name="T5" fmla="*/ 0 h 678"/>
                <a:gd name="T6" fmla="*/ 568 w 568"/>
                <a:gd name="T7" fmla="*/ 192 h 678"/>
                <a:gd name="T8" fmla="*/ 298 w 568"/>
                <a:gd name="T9" fmla="*/ 678 h 678"/>
                <a:gd name="T10" fmla="*/ 249 w 568"/>
                <a:gd name="T11" fmla="*/ 516 h 67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68" h="678">
                  <a:moveTo>
                    <a:pt x="249" y="516"/>
                  </a:moveTo>
                  <a:lnTo>
                    <a:pt x="0" y="361"/>
                  </a:lnTo>
                  <a:lnTo>
                    <a:pt x="388" y="0"/>
                  </a:lnTo>
                  <a:lnTo>
                    <a:pt x="568" y="192"/>
                  </a:lnTo>
                  <a:lnTo>
                    <a:pt x="298" y="678"/>
                  </a:lnTo>
                  <a:lnTo>
                    <a:pt x="249" y="5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5" name="Group 81"/>
            <p:cNvGrpSpPr>
              <a:grpSpLocks/>
            </p:cNvGrpSpPr>
            <p:nvPr/>
          </p:nvGrpSpPr>
          <p:grpSpPr bwMode="auto">
            <a:xfrm>
              <a:off x="1214" y="984"/>
              <a:ext cx="2441" cy="869"/>
              <a:chOff x="1214" y="984"/>
              <a:chExt cx="2441" cy="869"/>
            </a:xfrm>
          </p:grpSpPr>
          <p:sp>
            <p:nvSpPr>
              <p:cNvPr id="10284" name="Freeform 82"/>
              <p:cNvSpPr>
                <a:spLocks/>
              </p:cNvSpPr>
              <p:nvPr/>
            </p:nvSpPr>
            <p:spPr bwMode="auto">
              <a:xfrm>
                <a:off x="2778" y="1137"/>
                <a:ext cx="877" cy="430"/>
              </a:xfrm>
              <a:custGeom>
                <a:avLst/>
                <a:gdLst>
                  <a:gd name="T0" fmla="*/ 55 w 877"/>
                  <a:gd name="T1" fmla="*/ 0 h 430"/>
                  <a:gd name="T2" fmla="*/ 734 w 877"/>
                  <a:gd name="T3" fmla="*/ 338 h 430"/>
                  <a:gd name="T4" fmla="*/ 655 w 877"/>
                  <a:gd name="T5" fmla="*/ 230 h 430"/>
                  <a:gd name="T6" fmla="*/ 877 w 877"/>
                  <a:gd name="T7" fmla="*/ 409 h 430"/>
                  <a:gd name="T8" fmla="*/ 643 w 877"/>
                  <a:gd name="T9" fmla="*/ 430 h 430"/>
                  <a:gd name="T10" fmla="*/ 720 w 877"/>
                  <a:gd name="T11" fmla="*/ 366 h 430"/>
                  <a:gd name="T12" fmla="*/ 0 w 877"/>
                  <a:gd name="T13" fmla="*/ 93 h 430"/>
                  <a:gd name="T14" fmla="*/ 55 w 877"/>
                  <a:gd name="T15" fmla="*/ 0 h 43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877" h="430">
                    <a:moveTo>
                      <a:pt x="55" y="0"/>
                    </a:moveTo>
                    <a:lnTo>
                      <a:pt x="734" y="338"/>
                    </a:lnTo>
                    <a:lnTo>
                      <a:pt x="655" y="230"/>
                    </a:lnTo>
                    <a:lnTo>
                      <a:pt x="877" y="409"/>
                    </a:lnTo>
                    <a:lnTo>
                      <a:pt x="643" y="430"/>
                    </a:lnTo>
                    <a:lnTo>
                      <a:pt x="720" y="366"/>
                    </a:lnTo>
                    <a:lnTo>
                      <a:pt x="0" y="93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85" name="Freeform 83"/>
              <p:cNvSpPr>
                <a:spLocks/>
              </p:cNvSpPr>
              <p:nvPr/>
            </p:nvSpPr>
            <p:spPr bwMode="auto">
              <a:xfrm>
                <a:off x="1214" y="984"/>
                <a:ext cx="1949" cy="869"/>
              </a:xfrm>
              <a:custGeom>
                <a:avLst/>
                <a:gdLst>
                  <a:gd name="T0" fmla="*/ 40 w 1949"/>
                  <a:gd name="T1" fmla="*/ 522 h 869"/>
                  <a:gd name="T2" fmla="*/ 418 w 1949"/>
                  <a:gd name="T3" fmla="*/ 192 h 869"/>
                  <a:gd name="T4" fmla="*/ 802 w 1949"/>
                  <a:gd name="T5" fmla="*/ 27 h 869"/>
                  <a:gd name="T6" fmla="*/ 1186 w 1949"/>
                  <a:gd name="T7" fmla="*/ 27 h 869"/>
                  <a:gd name="T8" fmla="*/ 1570 w 1949"/>
                  <a:gd name="T9" fmla="*/ 137 h 869"/>
                  <a:gd name="T10" fmla="*/ 1906 w 1949"/>
                  <a:gd name="T11" fmla="*/ 302 h 869"/>
                  <a:gd name="T12" fmla="*/ 1828 w 1949"/>
                  <a:gd name="T13" fmla="*/ 342 h 869"/>
                  <a:gd name="T14" fmla="*/ 1522 w 1949"/>
                  <a:gd name="T15" fmla="*/ 247 h 869"/>
                  <a:gd name="T16" fmla="*/ 1186 w 1949"/>
                  <a:gd name="T17" fmla="*/ 198 h 869"/>
                  <a:gd name="T18" fmla="*/ 706 w 1949"/>
                  <a:gd name="T19" fmla="*/ 270 h 869"/>
                  <a:gd name="T20" fmla="*/ 322 w 1949"/>
                  <a:gd name="T21" fmla="*/ 631 h 869"/>
                  <a:gd name="T22" fmla="*/ 178 w 1949"/>
                  <a:gd name="T23" fmla="*/ 851 h 869"/>
                  <a:gd name="T24" fmla="*/ 40 w 1949"/>
                  <a:gd name="T25" fmla="*/ 522 h 86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949" h="869">
                    <a:moveTo>
                      <a:pt x="40" y="522"/>
                    </a:moveTo>
                    <a:cubicBezTo>
                      <a:pt x="80" y="412"/>
                      <a:pt x="291" y="274"/>
                      <a:pt x="418" y="192"/>
                    </a:cubicBezTo>
                    <a:cubicBezTo>
                      <a:pt x="545" y="110"/>
                      <a:pt x="674" y="55"/>
                      <a:pt x="802" y="27"/>
                    </a:cubicBezTo>
                    <a:cubicBezTo>
                      <a:pt x="930" y="0"/>
                      <a:pt x="1058" y="9"/>
                      <a:pt x="1186" y="27"/>
                    </a:cubicBezTo>
                    <a:cubicBezTo>
                      <a:pt x="1314" y="46"/>
                      <a:pt x="1450" y="91"/>
                      <a:pt x="1570" y="137"/>
                    </a:cubicBezTo>
                    <a:cubicBezTo>
                      <a:pt x="1690" y="183"/>
                      <a:pt x="1863" y="268"/>
                      <a:pt x="1906" y="302"/>
                    </a:cubicBezTo>
                    <a:cubicBezTo>
                      <a:pt x="1949" y="336"/>
                      <a:pt x="1892" y="351"/>
                      <a:pt x="1828" y="342"/>
                    </a:cubicBezTo>
                    <a:cubicBezTo>
                      <a:pt x="1764" y="333"/>
                      <a:pt x="1629" y="271"/>
                      <a:pt x="1522" y="247"/>
                    </a:cubicBezTo>
                    <a:cubicBezTo>
                      <a:pt x="1415" y="223"/>
                      <a:pt x="1322" y="194"/>
                      <a:pt x="1186" y="198"/>
                    </a:cubicBezTo>
                    <a:cubicBezTo>
                      <a:pt x="1050" y="202"/>
                      <a:pt x="850" y="198"/>
                      <a:pt x="706" y="270"/>
                    </a:cubicBezTo>
                    <a:cubicBezTo>
                      <a:pt x="562" y="342"/>
                      <a:pt x="410" y="534"/>
                      <a:pt x="322" y="631"/>
                    </a:cubicBezTo>
                    <a:cubicBezTo>
                      <a:pt x="234" y="728"/>
                      <a:pt x="225" y="869"/>
                      <a:pt x="178" y="851"/>
                    </a:cubicBezTo>
                    <a:cubicBezTo>
                      <a:pt x="131" y="833"/>
                      <a:pt x="0" y="632"/>
                      <a:pt x="40" y="522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6" name="Group 84"/>
          <p:cNvGrpSpPr>
            <a:grpSpLocks/>
          </p:cNvGrpSpPr>
          <p:nvPr/>
        </p:nvGrpSpPr>
        <p:grpSpPr bwMode="auto">
          <a:xfrm rot="9245123">
            <a:off x="4933950" y="2881313"/>
            <a:ext cx="1114425" cy="246062"/>
            <a:chOff x="1088" y="984"/>
            <a:chExt cx="2567" cy="972"/>
          </a:xfrm>
        </p:grpSpPr>
        <p:sp>
          <p:nvSpPr>
            <p:cNvPr id="10278" name="Freeform 85"/>
            <p:cNvSpPr>
              <a:spLocks/>
            </p:cNvSpPr>
            <p:nvPr/>
          </p:nvSpPr>
          <p:spPr bwMode="auto">
            <a:xfrm>
              <a:off x="1088" y="1278"/>
              <a:ext cx="568" cy="678"/>
            </a:xfrm>
            <a:custGeom>
              <a:avLst/>
              <a:gdLst>
                <a:gd name="T0" fmla="*/ 249 w 568"/>
                <a:gd name="T1" fmla="*/ 516 h 678"/>
                <a:gd name="T2" fmla="*/ 0 w 568"/>
                <a:gd name="T3" fmla="*/ 361 h 678"/>
                <a:gd name="T4" fmla="*/ 388 w 568"/>
                <a:gd name="T5" fmla="*/ 0 h 678"/>
                <a:gd name="T6" fmla="*/ 568 w 568"/>
                <a:gd name="T7" fmla="*/ 192 h 678"/>
                <a:gd name="T8" fmla="*/ 298 w 568"/>
                <a:gd name="T9" fmla="*/ 678 h 678"/>
                <a:gd name="T10" fmla="*/ 249 w 568"/>
                <a:gd name="T11" fmla="*/ 516 h 67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68" h="678">
                  <a:moveTo>
                    <a:pt x="249" y="516"/>
                  </a:moveTo>
                  <a:lnTo>
                    <a:pt x="0" y="361"/>
                  </a:lnTo>
                  <a:lnTo>
                    <a:pt x="388" y="0"/>
                  </a:lnTo>
                  <a:lnTo>
                    <a:pt x="568" y="192"/>
                  </a:lnTo>
                  <a:lnTo>
                    <a:pt x="298" y="678"/>
                  </a:lnTo>
                  <a:lnTo>
                    <a:pt x="249" y="5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7" name="Group 86"/>
            <p:cNvGrpSpPr>
              <a:grpSpLocks/>
            </p:cNvGrpSpPr>
            <p:nvPr/>
          </p:nvGrpSpPr>
          <p:grpSpPr bwMode="auto">
            <a:xfrm>
              <a:off x="1214" y="984"/>
              <a:ext cx="2441" cy="869"/>
              <a:chOff x="1214" y="984"/>
              <a:chExt cx="2441" cy="869"/>
            </a:xfrm>
          </p:grpSpPr>
          <p:sp>
            <p:nvSpPr>
              <p:cNvPr id="10280" name="Freeform 87"/>
              <p:cNvSpPr>
                <a:spLocks/>
              </p:cNvSpPr>
              <p:nvPr/>
            </p:nvSpPr>
            <p:spPr bwMode="auto">
              <a:xfrm>
                <a:off x="2778" y="1137"/>
                <a:ext cx="877" cy="430"/>
              </a:xfrm>
              <a:custGeom>
                <a:avLst/>
                <a:gdLst>
                  <a:gd name="T0" fmla="*/ 55 w 877"/>
                  <a:gd name="T1" fmla="*/ 0 h 430"/>
                  <a:gd name="T2" fmla="*/ 734 w 877"/>
                  <a:gd name="T3" fmla="*/ 338 h 430"/>
                  <a:gd name="T4" fmla="*/ 655 w 877"/>
                  <a:gd name="T5" fmla="*/ 230 h 430"/>
                  <a:gd name="T6" fmla="*/ 877 w 877"/>
                  <a:gd name="T7" fmla="*/ 409 h 430"/>
                  <a:gd name="T8" fmla="*/ 643 w 877"/>
                  <a:gd name="T9" fmla="*/ 430 h 430"/>
                  <a:gd name="T10" fmla="*/ 720 w 877"/>
                  <a:gd name="T11" fmla="*/ 366 h 430"/>
                  <a:gd name="T12" fmla="*/ 0 w 877"/>
                  <a:gd name="T13" fmla="*/ 93 h 430"/>
                  <a:gd name="T14" fmla="*/ 55 w 877"/>
                  <a:gd name="T15" fmla="*/ 0 h 43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877" h="430">
                    <a:moveTo>
                      <a:pt x="55" y="0"/>
                    </a:moveTo>
                    <a:lnTo>
                      <a:pt x="734" y="338"/>
                    </a:lnTo>
                    <a:lnTo>
                      <a:pt x="655" y="230"/>
                    </a:lnTo>
                    <a:lnTo>
                      <a:pt x="877" y="409"/>
                    </a:lnTo>
                    <a:lnTo>
                      <a:pt x="643" y="430"/>
                    </a:lnTo>
                    <a:lnTo>
                      <a:pt x="720" y="366"/>
                    </a:lnTo>
                    <a:lnTo>
                      <a:pt x="0" y="93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81" name="Freeform 88"/>
              <p:cNvSpPr>
                <a:spLocks/>
              </p:cNvSpPr>
              <p:nvPr/>
            </p:nvSpPr>
            <p:spPr bwMode="auto">
              <a:xfrm>
                <a:off x="1214" y="984"/>
                <a:ext cx="1949" cy="869"/>
              </a:xfrm>
              <a:custGeom>
                <a:avLst/>
                <a:gdLst>
                  <a:gd name="T0" fmla="*/ 40 w 1949"/>
                  <a:gd name="T1" fmla="*/ 522 h 869"/>
                  <a:gd name="T2" fmla="*/ 418 w 1949"/>
                  <a:gd name="T3" fmla="*/ 192 h 869"/>
                  <a:gd name="T4" fmla="*/ 802 w 1949"/>
                  <a:gd name="T5" fmla="*/ 27 h 869"/>
                  <a:gd name="T6" fmla="*/ 1186 w 1949"/>
                  <a:gd name="T7" fmla="*/ 27 h 869"/>
                  <a:gd name="T8" fmla="*/ 1570 w 1949"/>
                  <a:gd name="T9" fmla="*/ 137 h 869"/>
                  <a:gd name="T10" fmla="*/ 1906 w 1949"/>
                  <a:gd name="T11" fmla="*/ 302 h 869"/>
                  <a:gd name="T12" fmla="*/ 1828 w 1949"/>
                  <a:gd name="T13" fmla="*/ 342 h 869"/>
                  <a:gd name="T14" fmla="*/ 1522 w 1949"/>
                  <a:gd name="T15" fmla="*/ 247 h 869"/>
                  <a:gd name="T16" fmla="*/ 1186 w 1949"/>
                  <a:gd name="T17" fmla="*/ 198 h 869"/>
                  <a:gd name="T18" fmla="*/ 706 w 1949"/>
                  <a:gd name="T19" fmla="*/ 270 h 869"/>
                  <a:gd name="T20" fmla="*/ 322 w 1949"/>
                  <a:gd name="T21" fmla="*/ 631 h 869"/>
                  <a:gd name="T22" fmla="*/ 178 w 1949"/>
                  <a:gd name="T23" fmla="*/ 851 h 869"/>
                  <a:gd name="T24" fmla="*/ 40 w 1949"/>
                  <a:gd name="T25" fmla="*/ 522 h 86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949" h="869">
                    <a:moveTo>
                      <a:pt x="40" y="522"/>
                    </a:moveTo>
                    <a:cubicBezTo>
                      <a:pt x="80" y="412"/>
                      <a:pt x="291" y="274"/>
                      <a:pt x="418" y="192"/>
                    </a:cubicBezTo>
                    <a:cubicBezTo>
                      <a:pt x="545" y="110"/>
                      <a:pt x="674" y="55"/>
                      <a:pt x="802" y="27"/>
                    </a:cubicBezTo>
                    <a:cubicBezTo>
                      <a:pt x="930" y="0"/>
                      <a:pt x="1058" y="9"/>
                      <a:pt x="1186" y="27"/>
                    </a:cubicBezTo>
                    <a:cubicBezTo>
                      <a:pt x="1314" y="46"/>
                      <a:pt x="1450" y="91"/>
                      <a:pt x="1570" y="137"/>
                    </a:cubicBezTo>
                    <a:cubicBezTo>
                      <a:pt x="1690" y="183"/>
                      <a:pt x="1863" y="268"/>
                      <a:pt x="1906" y="302"/>
                    </a:cubicBezTo>
                    <a:cubicBezTo>
                      <a:pt x="1949" y="336"/>
                      <a:pt x="1892" y="351"/>
                      <a:pt x="1828" y="342"/>
                    </a:cubicBezTo>
                    <a:cubicBezTo>
                      <a:pt x="1764" y="333"/>
                      <a:pt x="1629" y="271"/>
                      <a:pt x="1522" y="247"/>
                    </a:cubicBezTo>
                    <a:cubicBezTo>
                      <a:pt x="1415" y="223"/>
                      <a:pt x="1322" y="194"/>
                      <a:pt x="1186" y="198"/>
                    </a:cubicBezTo>
                    <a:cubicBezTo>
                      <a:pt x="1050" y="202"/>
                      <a:pt x="850" y="198"/>
                      <a:pt x="706" y="270"/>
                    </a:cubicBezTo>
                    <a:cubicBezTo>
                      <a:pt x="562" y="342"/>
                      <a:pt x="410" y="534"/>
                      <a:pt x="322" y="631"/>
                    </a:cubicBezTo>
                    <a:cubicBezTo>
                      <a:pt x="234" y="728"/>
                      <a:pt x="225" y="869"/>
                      <a:pt x="178" y="851"/>
                    </a:cubicBezTo>
                    <a:cubicBezTo>
                      <a:pt x="131" y="833"/>
                      <a:pt x="0" y="632"/>
                      <a:pt x="40" y="522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8" name="Group 89"/>
          <p:cNvGrpSpPr>
            <a:grpSpLocks/>
          </p:cNvGrpSpPr>
          <p:nvPr/>
        </p:nvGrpSpPr>
        <p:grpSpPr bwMode="auto">
          <a:xfrm rot="2447369" flipV="1">
            <a:off x="2760663" y="1701800"/>
            <a:ext cx="1050925" cy="195263"/>
            <a:chOff x="1088" y="984"/>
            <a:chExt cx="2567" cy="972"/>
          </a:xfrm>
        </p:grpSpPr>
        <p:sp>
          <p:nvSpPr>
            <p:cNvPr id="10274" name="Freeform 90"/>
            <p:cNvSpPr>
              <a:spLocks/>
            </p:cNvSpPr>
            <p:nvPr/>
          </p:nvSpPr>
          <p:spPr bwMode="auto">
            <a:xfrm>
              <a:off x="1088" y="1278"/>
              <a:ext cx="568" cy="678"/>
            </a:xfrm>
            <a:custGeom>
              <a:avLst/>
              <a:gdLst>
                <a:gd name="T0" fmla="*/ 249 w 568"/>
                <a:gd name="T1" fmla="*/ 516 h 678"/>
                <a:gd name="T2" fmla="*/ 0 w 568"/>
                <a:gd name="T3" fmla="*/ 361 h 678"/>
                <a:gd name="T4" fmla="*/ 388 w 568"/>
                <a:gd name="T5" fmla="*/ 0 h 678"/>
                <a:gd name="T6" fmla="*/ 568 w 568"/>
                <a:gd name="T7" fmla="*/ 192 h 678"/>
                <a:gd name="T8" fmla="*/ 298 w 568"/>
                <a:gd name="T9" fmla="*/ 678 h 678"/>
                <a:gd name="T10" fmla="*/ 249 w 568"/>
                <a:gd name="T11" fmla="*/ 516 h 67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68" h="678">
                  <a:moveTo>
                    <a:pt x="249" y="516"/>
                  </a:moveTo>
                  <a:lnTo>
                    <a:pt x="0" y="361"/>
                  </a:lnTo>
                  <a:lnTo>
                    <a:pt x="388" y="0"/>
                  </a:lnTo>
                  <a:lnTo>
                    <a:pt x="568" y="192"/>
                  </a:lnTo>
                  <a:lnTo>
                    <a:pt x="298" y="678"/>
                  </a:lnTo>
                  <a:lnTo>
                    <a:pt x="249" y="5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9" name="Group 91"/>
            <p:cNvGrpSpPr>
              <a:grpSpLocks/>
            </p:cNvGrpSpPr>
            <p:nvPr/>
          </p:nvGrpSpPr>
          <p:grpSpPr bwMode="auto">
            <a:xfrm>
              <a:off x="1214" y="984"/>
              <a:ext cx="2441" cy="869"/>
              <a:chOff x="1214" y="984"/>
              <a:chExt cx="2441" cy="869"/>
            </a:xfrm>
          </p:grpSpPr>
          <p:sp>
            <p:nvSpPr>
              <p:cNvPr id="10276" name="Freeform 92"/>
              <p:cNvSpPr>
                <a:spLocks/>
              </p:cNvSpPr>
              <p:nvPr/>
            </p:nvSpPr>
            <p:spPr bwMode="auto">
              <a:xfrm>
                <a:off x="2778" y="1137"/>
                <a:ext cx="877" cy="430"/>
              </a:xfrm>
              <a:custGeom>
                <a:avLst/>
                <a:gdLst>
                  <a:gd name="T0" fmla="*/ 55 w 877"/>
                  <a:gd name="T1" fmla="*/ 0 h 430"/>
                  <a:gd name="T2" fmla="*/ 734 w 877"/>
                  <a:gd name="T3" fmla="*/ 338 h 430"/>
                  <a:gd name="T4" fmla="*/ 655 w 877"/>
                  <a:gd name="T5" fmla="*/ 230 h 430"/>
                  <a:gd name="T6" fmla="*/ 877 w 877"/>
                  <a:gd name="T7" fmla="*/ 409 h 430"/>
                  <a:gd name="T8" fmla="*/ 643 w 877"/>
                  <a:gd name="T9" fmla="*/ 430 h 430"/>
                  <a:gd name="T10" fmla="*/ 720 w 877"/>
                  <a:gd name="T11" fmla="*/ 366 h 430"/>
                  <a:gd name="T12" fmla="*/ 0 w 877"/>
                  <a:gd name="T13" fmla="*/ 93 h 430"/>
                  <a:gd name="T14" fmla="*/ 55 w 877"/>
                  <a:gd name="T15" fmla="*/ 0 h 43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877" h="430">
                    <a:moveTo>
                      <a:pt x="55" y="0"/>
                    </a:moveTo>
                    <a:lnTo>
                      <a:pt x="734" y="338"/>
                    </a:lnTo>
                    <a:lnTo>
                      <a:pt x="655" y="230"/>
                    </a:lnTo>
                    <a:lnTo>
                      <a:pt x="877" y="409"/>
                    </a:lnTo>
                    <a:lnTo>
                      <a:pt x="643" y="430"/>
                    </a:lnTo>
                    <a:lnTo>
                      <a:pt x="720" y="366"/>
                    </a:lnTo>
                    <a:lnTo>
                      <a:pt x="0" y="93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77" name="Freeform 93"/>
              <p:cNvSpPr>
                <a:spLocks/>
              </p:cNvSpPr>
              <p:nvPr/>
            </p:nvSpPr>
            <p:spPr bwMode="auto">
              <a:xfrm>
                <a:off x="1214" y="984"/>
                <a:ext cx="1949" cy="869"/>
              </a:xfrm>
              <a:custGeom>
                <a:avLst/>
                <a:gdLst>
                  <a:gd name="T0" fmla="*/ 40 w 1949"/>
                  <a:gd name="T1" fmla="*/ 522 h 869"/>
                  <a:gd name="T2" fmla="*/ 418 w 1949"/>
                  <a:gd name="T3" fmla="*/ 192 h 869"/>
                  <a:gd name="T4" fmla="*/ 802 w 1949"/>
                  <a:gd name="T5" fmla="*/ 27 h 869"/>
                  <a:gd name="T6" fmla="*/ 1186 w 1949"/>
                  <a:gd name="T7" fmla="*/ 27 h 869"/>
                  <a:gd name="T8" fmla="*/ 1570 w 1949"/>
                  <a:gd name="T9" fmla="*/ 137 h 869"/>
                  <a:gd name="T10" fmla="*/ 1906 w 1949"/>
                  <a:gd name="T11" fmla="*/ 302 h 869"/>
                  <a:gd name="T12" fmla="*/ 1828 w 1949"/>
                  <a:gd name="T13" fmla="*/ 342 h 869"/>
                  <a:gd name="T14" fmla="*/ 1522 w 1949"/>
                  <a:gd name="T15" fmla="*/ 247 h 869"/>
                  <a:gd name="T16" fmla="*/ 1186 w 1949"/>
                  <a:gd name="T17" fmla="*/ 198 h 869"/>
                  <a:gd name="T18" fmla="*/ 706 w 1949"/>
                  <a:gd name="T19" fmla="*/ 270 h 869"/>
                  <a:gd name="T20" fmla="*/ 322 w 1949"/>
                  <a:gd name="T21" fmla="*/ 631 h 869"/>
                  <a:gd name="T22" fmla="*/ 178 w 1949"/>
                  <a:gd name="T23" fmla="*/ 851 h 869"/>
                  <a:gd name="T24" fmla="*/ 40 w 1949"/>
                  <a:gd name="T25" fmla="*/ 522 h 86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949" h="869">
                    <a:moveTo>
                      <a:pt x="40" y="522"/>
                    </a:moveTo>
                    <a:cubicBezTo>
                      <a:pt x="80" y="412"/>
                      <a:pt x="291" y="274"/>
                      <a:pt x="418" y="192"/>
                    </a:cubicBezTo>
                    <a:cubicBezTo>
                      <a:pt x="545" y="110"/>
                      <a:pt x="674" y="55"/>
                      <a:pt x="802" y="27"/>
                    </a:cubicBezTo>
                    <a:cubicBezTo>
                      <a:pt x="930" y="0"/>
                      <a:pt x="1058" y="9"/>
                      <a:pt x="1186" y="27"/>
                    </a:cubicBezTo>
                    <a:cubicBezTo>
                      <a:pt x="1314" y="46"/>
                      <a:pt x="1450" y="91"/>
                      <a:pt x="1570" y="137"/>
                    </a:cubicBezTo>
                    <a:cubicBezTo>
                      <a:pt x="1690" y="183"/>
                      <a:pt x="1863" y="268"/>
                      <a:pt x="1906" y="302"/>
                    </a:cubicBezTo>
                    <a:cubicBezTo>
                      <a:pt x="1949" y="336"/>
                      <a:pt x="1892" y="351"/>
                      <a:pt x="1828" y="342"/>
                    </a:cubicBezTo>
                    <a:cubicBezTo>
                      <a:pt x="1764" y="333"/>
                      <a:pt x="1629" y="271"/>
                      <a:pt x="1522" y="247"/>
                    </a:cubicBezTo>
                    <a:cubicBezTo>
                      <a:pt x="1415" y="223"/>
                      <a:pt x="1322" y="194"/>
                      <a:pt x="1186" y="198"/>
                    </a:cubicBezTo>
                    <a:cubicBezTo>
                      <a:pt x="1050" y="202"/>
                      <a:pt x="850" y="198"/>
                      <a:pt x="706" y="270"/>
                    </a:cubicBezTo>
                    <a:cubicBezTo>
                      <a:pt x="562" y="342"/>
                      <a:pt x="410" y="534"/>
                      <a:pt x="322" y="631"/>
                    </a:cubicBezTo>
                    <a:cubicBezTo>
                      <a:pt x="234" y="728"/>
                      <a:pt x="225" y="869"/>
                      <a:pt x="178" y="851"/>
                    </a:cubicBezTo>
                    <a:cubicBezTo>
                      <a:pt x="131" y="833"/>
                      <a:pt x="0" y="632"/>
                      <a:pt x="40" y="522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0" name="Group 95"/>
          <p:cNvGrpSpPr>
            <a:grpSpLocks/>
          </p:cNvGrpSpPr>
          <p:nvPr/>
        </p:nvGrpSpPr>
        <p:grpSpPr bwMode="auto">
          <a:xfrm rot="2587262" flipV="1">
            <a:off x="3590925" y="2538413"/>
            <a:ext cx="987425" cy="117475"/>
            <a:chOff x="1088" y="984"/>
            <a:chExt cx="2567" cy="972"/>
          </a:xfrm>
        </p:grpSpPr>
        <p:sp>
          <p:nvSpPr>
            <p:cNvPr id="10270" name="Freeform 96"/>
            <p:cNvSpPr>
              <a:spLocks/>
            </p:cNvSpPr>
            <p:nvPr/>
          </p:nvSpPr>
          <p:spPr bwMode="auto">
            <a:xfrm>
              <a:off x="1088" y="1278"/>
              <a:ext cx="568" cy="678"/>
            </a:xfrm>
            <a:custGeom>
              <a:avLst/>
              <a:gdLst>
                <a:gd name="T0" fmla="*/ 249 w 568"/>
                <a:gd name="T1" fmla="*/ 516 h 678"/>
                <a:gd name="T2" fmla="*/ 0 w 568"/>
                <a:gd name="T3" fmla="*/ 361 h 678"/>
                <a:gd name="T4" fmla="*/ 388 w 568"/>
                <a:gd name="T5" fmla="*/ 0 h 678"/>
                <a:gd name="T6" fmla="*/ 568 w 568"/>
                <a:gd name="T7" fmla="*/ 192 h 678"/>
                <a:gd name="T8" fmla="*/ 298 w 568"/>
                <a:gd name="T9" fmla="*/ 678 h 678"/>
                <a:gd name="T10" fmla="*/ 249 w 568"/>
                <a:gd name="T11" fmla="*/ 516 h 67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68" h="678">
                  <a:moveTo>
                    <a:pt x="249" y="516"/>
                  </a:moveTo>
                  <a:lnTo>
                    <a:pt x="0" y="361"/>
                  </a:lnTo>
                  <a:lnTo>
                    <a:pt x="388" y="0"/>
                  </a:lnTo>
                  <a:lnTo>
                    <a:pt x="568" y="192"/>
                  </a:lnTo>
                  <a:lnTo>
                    <a:pt x="298" y="678"/>
                  </a:lnTo>
                  <a:lnTo>
                    <a:pt x="249" y="5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" name="Group 97"/>
            <p:cNvGrpSpPr>
              <a:grpSpLocks/>
            </p:cNvGrpSpPr>
            <p:nvPr/>
          </p:nvGrpSpPr>
          <p:grpSpPr bwMode="auto">
            <a:xfrm>
              <a:off x="1214" y="984"/>
              <a:ext cx="2441" cy="869"/>
              <a:chOff x="1214" y="984"/>
              <a:chExt cx="2441" cy="869"/>
            </a:xfrm>
          </p:grpSpPr>
          <p:sp>
            <p:nvSpPr>
              <p:cNvPr id="10272" name="Freeform 98"/>
              <p:cNvSpPr>
                <a:spLocks/>
              </p:cNvSpPr>
              <p:nvPr/>
            </p:nvSpPr>
            <p:spPr bwMode="auto">
              <a:xfrm>
                <a:off x="2778" y="1137"/>
                <a:ext cx="877" cy="430"/>
              </a:xfrm>
              <a:custGeom>
                <a:avLst/>
                <a:gdLst>
                  <a:gd name="T0" fmla="*/ 55 w 877"/>
                  <a:gd name="T1" fmla="*/ 0 h 430"/>
                  <a:gd name="T2" fmla="*/ 734 w 877"/>
                  <a:gd name="T3" fmla="*/ 338 h 430"/>
                  <a:gd name="T4" fmla="*/ 655 w 877"/>
                  <a:gd name="T5" fmla="*/ 230 h 430"/>
                  <a:gd name="T6" fmla="*/ 877 w 877"/>
                  <a:gd name="T7" fmla="*/ 409 h 430"/>
                  <a:gd name="T8" fmla="*/ 643 w 877"/>
                  <a:gd name="T9" fmla="*/ 430 h 430"/>
                  <a:gd name="T10" fmla="*/ 720 w 877"/>
                  <a:gd name="T11" fmla="*/ 366 h 430"/>
                  <a:gd name="T12" fmla="*/ 0 w 877"/>
                  <a:gd name="T13" fmla="*/ 93 h 430"/>
                  <a:gd name="T14" fmla="*/ 55 w 877"/>
                  <a:gd name="T15" fmla="*/ 0 h 43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877" h="430">
                    <a:moveTo>
                      <a:pt x="55" y="0"/>
                    </a:moveTo>
                    <a:lnTo>
                      <a:pt x="734" y="338"/>
                    </a:lnTo>
                    <a:lnTo>
                      <a:pt x="655" y="230"/>
                    </a:lnTo>
                    <a:lnTo>
                      <a:pt x="877" y="409"/>
                    </a:lnTo>
                    <a:lnTo>
                      <a:pt x="643" y="430"/>
                    </a:lnTo>
                    <a:lnTo>
                      <a:pt x="720" y="366"/>
                    </a:lnTo>
                    <a:lnTo>
                      <a:pt x="0" y="93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73" name="Freeform 99"/>
              <p:cNvSpPr>
                <a:spLocks/>
              </p:cNvSpPr>
              <p:nvPr/>
            </p:nvSpPr>
            <p:spPr bwMode="auto">
              <a:xfrm>
                <a:off x="1214" y="984"/>
                <a:ext cx="1949" cy="869"/>
              </a:xfrm>
              <a:custGeom>
                <a:avLst/>
                <a:gdLst>
                  <a:gd name="T0" fmla="*/ 40 w 1949"/>
                  <a:gd name="T1" fmla="*/ 522 h 869"/>
                  <a:gd name="T2" fmla="*/ 418 w 1949"/>
                  <a:gd name="T3" fmla="*/ 192 h 869"/>
                  <a:gd name="T4" fmla="*/ 802 w 1949"/>
                  <a:gd name="T5" fmla="*/ 27 h 869"/>
                  <a:gd name="T6" fmla="*/ 1186 w 1949"/>
                  <a:gd name="T7" fmla="*/ 27 h 869"/>
                  <a:gd name="T8" fmla="*/ 1570 w 1949"/>
                  <a:gd name="T9" fmla="*/ 137 h 869"/>
                  <a:gd name="T10" fmla="*/ 1906 w 1949"/>
                  <a:gd name="T11" fmla="*/ 302 h 869"/>
                  <a:gd name="T12" fmla="*/ 1828 w 1949"/>
                  <a:gd name="T13" fmla="*/ 342 h 869"/>
                  <a:gd name="T14" fmla="*/ 1522 w 1949"/>
                  <a:gd name="T15" fmla="*/ 247 h 869"/>
                  <a:gd name="T16" fmla="*/ 1186 w 1949"/>
                  <a:gd name="T17" fmla="*/ 198 h 869"/>
                  <a:gd name="T18" fmla="*/ 706 w 1949"/>
                  <a:gd name="T19" fmla="*/ 270 h 869"/>
                  <a:gd name="T20" fmla="*/ 322 w 1949"/>
                  <a:gd name="T21" fmla="*/ 631 h 869"/>
                  <a:gd name="T22" fmla="*/ 178 w 1949"/>
                  <a:gd name="T23" fmla="*/ 851 h 869"/>
                  <a:gd name="T24" fmla="*/ 40 w 1949"/>
                  <a:gd name="T25" fmla="*/ 522 h 86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949" h="869">
                    <a:moveTo>
                      <a:pt x="40" y="522"/>
                    </a:moveTo>
                    <a:cubicBezTo>
                      <a:pt x="80" y="412"/>
                      <a:pt x="291" y="274"/>
                      <a:pt x="418" y="192"/>
                    </a:cubicBezTo>
                    <a:cubicBezTo>
                      <a:pt x="545" y="110"/>
                      <a:pt x="674" y="55"/>
                      <a:pt x="802" y="27"/>
                    </a:cubicBezTo>
                    <a:cubicBezTo>
                      <a:pt x="930" y="0"/>
                      <a:pt x="1058" y="9"/>
                      <a:pt x="1186" y="27"/>
                    </a:cubicBezTo>
                    <a:cubicBezTo>
                      <a:pt x="1314" y="46"/>
                      <a:pt x="1450" y="91"/>
                      <a:pt x="1570" y="137"/>
                    </a:cubicBezTo>
                    <a:cubicBezTo>
                      <a:pt x="1690" y="183"/>
                      <a:pt x="1863" y="268"/>
                      <a:pt x="1906" y="302"/>
                    </a:cubicBezTo>
                    <a:cubicBezTo>
                      <a:pt x="1949" y="336"/>
                      <a:pt x="1892" y="351"/>
                      <a:pt x="1828" y="342"/>
                    </a:cubicBezTo>
                    <a:cubicBezTo>
                      <a:pt x="1764" y="333"/>
                      <a:pt x="1629" y="271"/>
                      <a:pt x="1522" y="247"/>
                    </a:cubicBezTo>
                    <a:cubicBezTo>
                      <a:pt x="1415" y="223"/>
                      <a:pt x="1322" y="194"/>
                      <a:pt x="1186" y="198"/>
                    </a:cubicBezTo>
                    <a:cubicBezTo>
                      <a:pt x="1050" y="202"/>
                      <a:pt x="850" y="198"/>
                      <a:pt x="706" y="270"/>
                    </a:cubicBezTo>
                    <a:cubicBezTo>
                      <a:pt x="562" y="342"/>
                      <a:pt x="410" y="534"/>
                      <a:pt x="322" y="631"/>
                    </a:cubicBezTo>
                    <a:cubicBezTo>
                      <a:pt x="234" y="728"/>
                      <a:pt x="225" y="869"/>
                      <a:pt x="178" y="851"/>
                    </a:cubicBezTo>
                    <a:cubicBezTo>
                      <a:pt x="131" y="833"/>
                      <a:pt x="0" y="632"/>
                      <a:pt x="40" y="522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43" name="AutoShape 118"/>
          <p:cNvSpPr>
            <a:spLocks noChangeArrowheads="1"/>
          </p:cNvSpPr>
          <p:nvPr/>
        </p:nvSpPr>
        <p:spPr bwMode="auto">
          <a:xfrm>
            <a:off x="4522788" y="3206750"/>
            <a:ext cx="304800" cy="228600"/>
          </a:xfrm>
          <a:prstGeom prst="bevel">
            <a:avLst>
              <a:gd name="adj" fmla="val 12500"/>
            </a:avLst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 algn="ctr">
              <a:spcBef>
                <a:spcPct val="20000"/>
              </a:spcBef>
              <a:buFontTx/>
              <a:buChar char="•"/>
            </a:pPr>
            <a:endParaRPr lang="vi-VN" sz="2800">
              <a:solidFill>
                <a:srgbClr val="00CCFF"/>
              </a:solidFill>
              <a:latin typeface="Times New Roman" pitchFamily="18" charset="0"/>
            </a:endParaRPr>
          </a:p>
        </p:txBody>
      </p:sp>
      <p:sp>
        <p:nvSpPr>
          <p:cNvPr id="50" name="Rectangle 130"/>
          <p:cNvSpPr>
            <a:spLocks noChangeArrowheads="1"/>
          </p:cNvSpPr>
          <p:nvPr/>
        </p:nvSpPr>
        <p:spPr bwMode="auto">
          <a:xfrm>
            <a:off x="3203575" y="3206750"/>
            <a:ext cx="1243013" cy="260350"/>
          </a:xfrm>
          <a:prstGeom prst="rect">
            <a:avLst/>
          </a:prstGeom>
          <a:solidFill>
            <a:srgbClr val="66FF33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US" sz="1050" b="1">
                <a:latin typeface="Times New Roman" pitchFamily="18" charset="0"/>
              </a:rPr>
              <a:t>THÀNH ĐA BANG</a:t>
            </a:r>
          </a:p>
        </p:txBody>
      </p:sp>
      <p:sp>
        <p:nvSpPr>
          <p:cNvPr id="52" name="AutoShape 139"/>
          <p:cNvSpPr>
            <a:spLocks noChangeArrowheads="1"/>
          </p:cNvSpPr>
          <p:nvPr/>
        </p:nvSpPr>
        <p:spPr bwMode="auto">
          <a:xfrm>
            <a:off x="1287463" y="5340350"/>
            <a:ext cx="3124200" cy="1524000"/>
          </a:xfrm>
          <a:prstGeom prst="flowChartProcess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 algn="ctr">
              <a:spcBef>
                <a:spcPct val="20000"/>
              </a:spcBef>
            </a:pPr>
            <a:r>
              <a:rPr lang="en-US" b="1">
                <a:latin typeface="Times New Roman" pitchFamily="18" charset="0"/>
              </a:rPr>
              <a:t>CHÚ GIẢI</a:t>
            </a:r>
          </a:p>
          <a:p>
            <a:pPr marL="342900" indent="-342900" algn="ctr">
              <a:spcBef>
                <a:spcPct val="20000"/>
              </a:spcBef>
            </a:pPr>
            <a:r>
              <a:rPr lang="en-US" b="1">
                <a:latin typeface="Times New Roman" pitchFamily="18" charset="0"/>
              </a:rPr>
              <a:t>Căn cứ của quân ta</a:t>
            </a:r>
          </a:p>
          <a:p>
            <a:pPr marL="342900" indent="-342900" algn="ctr">
              <a:spcBef>
                <a:spcPct val="20000"/>
              </a:spcBef>
            </a:pPr>
            <a:r>
              <a:rPr lang="en-US" b="1">
                <a:latin typeface="Times New Roman" pitchFamily="18" charset="0"/>
              </a:rPr>
              <a:t>          Hướng tiến công của giặc</a:t>
            </a:r>
          </a:p>
          <a:p>
            <a:pPr marL="342900" indent="-342900" algn="ctr">
              <a:spcBef>
                <a:spcPct val="20000"/>
              </a:spcBef>
            </a:pPr>
            <a:r>
              <a:rPr lang="en-US" b="1">
                <a:latin typeface="Times New Roman" pitchFamily="18" charset="0"/>
              </a:rPr>
              <a:t>          Đường rút lui của quân ta</a:t>
            </a:r>
          </a:p>
        </p:txBody>
      </p:sp>
      <p:sp>
        <p:nvSpPr>
          <p:cNvPr id="53" name="AutoShape 140"/>
          <p:cNvSpPr>
            <a:spLocks noChangeArrowheads="1"/>
          </p:cNvSpPr>
          <p:nvPr/>
        </p:nvSpPr>
        <p:spPr bwMode="auto">
          <a:xfrm>
            <a:off x="1439863" y="5873750"/>
            <a:ext cx="381000" cy="152400"/>
          </a:xfrm>
          <a:prstGeom prst="bevel">
            <a:avLst>
              <a:gd name="adj" fmla="val 12500"/>
            </a:avLst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 algn="ctr">
              <a:spcBef>
                <a:spcPct val="20000"/>
              </a:spcBef>
              <a:buFontTx/>
              <a:buChar char="•"/>
            </a:pPr>
            <a:endParaRPr lang="vi-VN" sz="2800">
              <a:solidFill>
                <a:srgbClr val="00CCFF"/>
              </a:solidFill>
              <a:latin typeface="Times New Roman" pitchFamily="18" charset="0"/>
            </a:endParaRPr>
          </a:p>
        </p:txBody>
      </p:sp>
      <p:grpSp>
        <p:nvGrpSpPr>
          <p:cNvPr id="13" name="Group 146"/>
          <p:cNvGrpSpPr>
            <a:grpSpLocks/>
          </p:cNvGrpSpPr>
          <p:nvPr/>
        </p:nvGrpSpPr>
        <p:grpSpPr bwMode="auto">
          <a:xfrm rot="21307332" flipV="1">
            <a:off x="1363663" y="6254750"/>
            <a:ext cx="431800" cy="76200"/>
            <a:chOff x="1088" y="984"/>
            <a:chExt cx="2567" cy="972"/>
          </a:xfrm>
        </p:grpSpPr>
        <p:sp>
          <p:nvSpPr>
            <p:cNvPr id="10266" name="Freeform 147"/>
            <p:cNvSpPr>
              <a:spLocks/>
            </p:cNvSpPr>
            <p:nvPr/>
          </p:nvSpPr>
          <p:spPr bwMode="auto">
            <a:xfrm>
              <a:off x="1088" y="1278"/>
              <a:ext cx="568" cy="678"/>
            </a:xfrm>
            <a:custGeom>
              <a:avLst/>
              <a:gdLst>
                <a:gd name="T0" fmla="*/ 249 w 568"/>
                <a:gd name="T1" fmla="*/ 516 h 678"/>
                <a:gd name="T2" fmla="*/ 0 w 568"/>
                <a:gd name="T3" fmla="*/ 361 h 678"/>
                <a:gd name="T4" fmla="*/ 388 w 568"/>
                <a:gd name="T5" fmla="*/ 0 h 678"/>
                <a:gd name="T6" fmla="*/ 568 w 568"/>
                <a:gd name="T7" fmla="*/ 192 h 678"/>
                <a:gd name="T8" fmla="*/ 298 w 568"/>
                <a:gd name="T9" fmla="*/ 678 h 678"/>
                <a:gd name="T10" fmla="*/ 249 w 568"/>
                <a:gd name="T11" fmla="*/ 516 h 67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68" h="678">
                  <a:moveTo>
                    <a:pt x="249" y="516"/>
                  </a:moveTo>
                  <a:lnTo>
                    <a:pt x="0" y="361"/>
                  </a:lnTo>
                  <a:lnTo>
                    <a:pt x="388" y="0"/>
                  </a:lnTo>
                  <a:lnTo>
                    <a:pt x="568" y="192"/>
                  </a:lnTo>
                  <a:lnTo>
                    <a:pt x="298" y="678"/>
                  </a:lnTo>
                  <a:lnTo>
                    <a:pt x="249" y="5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14" name="Group 148"/>
            <p:cNvGrpSpPr>
              <a:grpSpLocks/>
            </p:cNvGrpSpPr>
            <p:nvPr/>
          </p:nvGrpSpPr>
          <p:grpSpPr bwMode="auto">
            <a:xfrm>
              <a:off x="1214" y="984"/>
              <a:ext cx="2441" cy="869"/>
              <a:chOff x="1214" y="984"/>
              <a:chExt cx="2441" cy="869"/>
            </a:xfrm>
          </p:grpSpPr>
          <p:sp>
            <p:nvSpPr>
              <p:cNvPr id="10268" name="Freeform 149"/>
              <p:cNvSpPr>
                <a:spLocks/>
              </p:cNvSpPr>
              <p:nvPr/>
            </p:nvSpPr>
            <p:spPr bwMode="auto">
              <a:xfrm>
                <a:off x="2778" y="1137"/>
                <a:ext cx="877" cy="430"/>
              </a:xfrm>
              <a:custGeom>
                <a:avLst/>
                <a:gdLst>
                  <a:gd name="T0" fmla="*/ 55 w 877"/>
                  <a:gd name="T1" fmla="*/ 0 h 430"/>
                  <a:gd name="T2" fmla="*/ 734 w 877"/>
                  <a:gd name="T3" fmla="*/ 338 h 430"/>
                  <a:gd name="T4" fmla="*/ 655 w 877"/>
                  <a:gd name="T5" fmla="*/ 230 h 430"/>
                  <a:gd name="T6" fmla="*/ 877 w 877"/>
                  <a:gd name="T7" fmla="*/ 409 h 430"/>
                  <a:gd name="T8" fmla="*/ 643 w 877"/>
                  <a:gd name="T9" fmla="*/ 430 h 430"/>
                  <a:gd name="T10" fmla="*/ 720 w 877"/>
                  <a:gd name="T11" fmla="*/ 366 h 430"/>
                  <a:gd name="T12" fmla="*/ 0 w 877"/>
                  <a:gd name="T13" fmla="*/ 93 h 430"/>
                  <a:gd name="T14" fmla="*/ 55 w 877"/>
                  <a:gd name="T15" fmla="*/ 0 h 43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877" h="430">
                    <a:moveTo>
                      <a:pt x="55" y="0"/>
                    </a:moveTo>
                    <a:lnTo>
                      <a:pt x="734" y="338"/>
                    </a:lnTo>
                    <a:lnTo>
                      <a:pt x="655" y="230"/>
                    </a:lnTo>
                    <a:lnTo>
                      <a:pt x="877" y="409"/>
                    </a:lnTo>
                    <a:lnTo>
                      <a:pt x="643" y="430"/>
                    </a:lnTo>
                    <a:lnTo>
                      <a:pt x="720" y="366"/>
                    </a:lnTo>
                    <a:lnTo>
                      <a:pt x="0" y="93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69" name="Freeform 150"/>
              <p:cNvSpPr>
                <a:spLocks/>
              </p:cNvSpPr>
              <p:nvPr/>
            </p:nvSpPr>
            <p:spPr bwMode="auto">
              <a:xfrm>
                <a:off x="1214" y="984"/>
                <a:ext cx="1949" cy="869"/>
              </a:xfrm>
              <a:custGeom>
                <a:avLst/>
                <a:gdLst>
                  <a:gd name="T0" fmla="*/ 40 w 1949"/>
                  <a:gd name="T1" fmla="*/ 522 h 869"/>
                  <a:gd name="T2" fmla="*/ 418 w 1949"/>
                  <a:gd name="T3" fmla="*/ 192 h 869"/>
                  <a:gd name="T4" fmla="*/ 802 w 1949"/>
                  <a:gd name="T5" fmla="*/ 27 h 869"/>
                  <a:gd name="T6" fmla="*/ 1186 w 1949"/>
                  <a:gd name="T7" fmla="*/ 27 h 869"/>
                  <a:gd name="T8" fmla="*/ 1570 w 1949"/>
                  <a:gd name="T9" fmla="*/ 137 h 869"/>
                  <a:gd name="T10" fmla="*/ 1906 w 1949"/>
                  <a:gd name="T11" fmla="*/ 302 h 869"/>
                  <a:gd name="T12" fmla="*/ 1828 w 1949"/>
                  <a:gd name="T13" fmla="*/ 342 h 869"/>
                  <a:gd name="T14" fmla="*/ 1522 w 1949"/>
                  <a:gd name="T15" fmla="*/ 247 h 869"/>
                  <a:gd name="T16" fmla="*/ 1186 w 1949"/>
                  <a:gd name="T17" fmla="*/ 198 h 869"/>
                  <a:gd name="T18" fmla="*/ 706 w 1949"/>
                  <a:gd name="T19" fmla="*/ 270 h 869"/>
                  <a:gd name="T20" fmla="*/ 322 w 1949"/>
                  <a:gd name="T21" fmla="*/ 631 h 869"/>
                  <a:gd name="T22" fmla="*/ 178 w 1949"/>
                  <a:gd name="T23" fmla="*/ 851 h 869"/>
                  <a:gd name="T24" fmla="*/ 40 w 1949"/>
                  <a:gd name="T25" fmla="*/ 522 h 86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949" h="869">
                    <a:moveTo>
                      <a:pt x="40" y="522"/>
                    </a:moveTo>
                    <a:cubicBezTo>
                      <a:pt x="80" y="412"/>
                      <a:pt x="291" y="274"/>
                      <a:pt x="418" y="192"/>
                    </a:cubicBezTo>
                    <a:cubicBezTo>
                      <a:pt x="545" y="110"/>
                      <a:pt x="674" y="55"/>
                      <a:pt x="802" y="27"/>
                    </a:cubicBezTo>
                    <a:cubicBezTo>
                      <a:pt x="930" y="0"/>
                      <a:pt x="1058" y="9"/>
                      <a:pt x="1186" y="27"/>
                    </a:cubicBezTo>
                    <a:cubicBezTo>
                      <a:pt x="1314" y="46"/>
                      <a:pt x="1450" y="91"/>
                      <a:pt x="1570" y="137"/>
                    </a:cubicBezTo>
                    <a:cubicBezTo>
                      <a:pt x="1690" y="183"/>
                      <a:pt x="1863" y="268"/>
                      <a:pt x="1906" y="302"/>
                    </a:cubicBezTo>
                    <a:cubicBezTo>
                      <a:pt x="1949" y="336"/>
                      <a:pt x="1892" y="351"/>
                      <a:pt x="1828" y="342"/>
                    </a:cubicBezTo>
                    <a:cubicBezTo>
                      <a:pt x="1764" y="333"/>
                      <a:pt x="1629" y="271"/>
                      <a:pt x="1522" y="247"/>
                    </a:cubicBezTo>
                    <a:cubicBezTo>
                      <a:pt x="1415" y="223"/>
                      <a:pt x="1322" y="194"/>
                      <a:pt x="1186" y="198"/>
                    </a:cubicBezTo>
                    <a:cubicBezTo>
                      <a:pt x="1050" y="202"/>
                      <a:pt x="850" y="198"/>
                      <a:pt x="706" y="270"/>
                    </a:cubicBezTo>
                    <a:cubicBezTo>
                      <a:pt x="562" y="342"/>
                      <a:pt x="410" y="534"/>
                      <a:pt x="322" y="631"/>
                    </a:cubicBezTo>
                    <a:cubicBezTo>
                      <a:pt x="234" y="728"/>
                      <a:pt x="225" y="869"/>
                      <a:pt x="178" y="851"/>
                    </a:cubicBezTo>
                    <a:cubicBezTo>
                      <a:pt x="131" y="833"/>
                      <a:pt x="0" y="632"/>
                      <a:pt x="40" y="522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5" name="Group 151"/>
          <p:cNvGrpSpPr>
            <a:grpSpLocks/>
          </p:cNvGrpSpPr>
          <p:nvPr/>
        </p:nvGrpSpPr>
        <p:grpSpPr bwMode="auto">
          <a:xfrm rot="21307332" flipV="1">
            <a:off x="1363663" y="6559550"/>
            <a:ext cx="431800" cy="76200"/>
            <a:chOff x="1088" y="984"/>
            <a:chExt cx="2567" cy="972"/>
          </a:xfrm>
        </p:grpSpPr>
        <p:sp>
          <p:nvSpPr>
            <p:cNvPr id="10262" name="Freeform 152"/>
            <p:cNvSpPr>
              <a:spLocks/>
            </p:cNvSpPr>
            <p:nvPr/>
          </p:nvSpPr>
          <p:spPr bwMode="auto">
            <a:xfrm>
              <a:off x="1088" y="1278"/>
              <a:ext cx="568" cy="678"/>
            </a:xfrm>
            <a:custGeom>
              <a:avLst/>
              <a:gdLst>
                <a:gd name="T0" fmla="*/ 249 w 568"/>
                <a:gd name="T1" fmla="*/ 516 h 678"/>
                <a:gd name="T2" fmla="*/ 0 w 568"/>
                <a:gd name="T3" fmla="*/ 361 h 678"/>
                <a:gd name="T4" fmla="*/ 388 w 568"/>
                <a:gd name="T5" fmla="*/ 0 h 678"/>
                <a:gd name="T6" fmla="*/ 568 w 568"/>
                <a:gd name="T7" fmla="*/ 192 h 678"/>
                <a:gd name="T8" fmla="*/ 298 w 568"/>
                <a:gd name="T9" fmla="*/ 678 h 678"/>
                <a:gd name="T10" fmla="*/ 249 w 568"/>
                <a:gd name="T11" fmla="*/ 516 h 67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68" h="678">
                  <a:moveTo>
                    <a:pt x="249" y="516"/>
                  </a:moveTo>
                  <a:lnTo>
                    <a:pt x="0" y="361"/>
                  </a:lnTo>
                  <a:lnTo>
                    <a:pt x="388" y="0"/>
                  </a:lnTo>
                  <a:lnTo>
                    <a:pt x="568" y="192"/>
                  </a:lnTo>
                  <a:lnTo>
                    <a:pt x="298" y="678"/>
                  </a:lnTo>
                  <a:lnTo>
                    <a:pt x="249" y="516"/>
                  </a:lnTo>
                  <a:close/>
                </a:path>
              </a:pathLst>
            </a:cu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16" name="Group 153"/>
            <p:cNvGrpSpPr>
              <a:grpSpLocks/>
            </p:cNvGrpSpPr>
            <p:nvPr/>
          </p:nvGrpSpPr>
          <p:grpSpPr bwMode="auto">
            <a:xfrm>
              <a:off x="1214" y="984"/>
              <a:ext cx="2441" cy="869"/>
              <a:chOff x="1214" y="984"/>
              <a:chExt cx="2441" cy="869"/>
            </a:xfrm>
          </p:grpSpPr>
          <p:sp>
            <p:nvSpPr>
              <p:cNvPr id="10264" name="Freeform 154"/>
              <p:cNvSpPr>
                <a:spLocks/>
              </p:cNvSpPr>
              <p:nvPr/>
            </p:nvSpPr>
            <p:spPr bwMode="auto">
              <a:xfrm>
                <a:off x="2778" y="1137"/>
                <a:ext cx="877" cy="430"/>
              </a:xfrm>
              <a:custGeom>
                <a:avLst/>
                <a:gdLst>
                  <a:gd name="T0" fmla="*/ 55 w 877"/>
                  <a:gd name="T1" fmla="*/ 0 h 430"/>
                  <a:gd name="T2" fmla="*/ 734 w 877"/>
                  <a:gd name="T3" fmla="*/ 338 h 430"/>
                  <a:gd name="T4" fmla="*/ 655 w 877"/>
                  <a:gd name="T5" fmla="*/ 230 h 430"/>
                  <a:gd name="T6" fmla="*/ 877 w 877"/>
                  <a:gd name="T7" fmla="*/ 409 h 430"/>
                  <a:gd name="T8" fmla="*/ 643 w 877"/>
                  <a:gd name="T9" fmla="*/ 430 h 430"/>
                  <a:gd name="T10" fmla="*/ 720 w 877"/>
                  <a:gd name="T11" fmla="*/ 366 h 430"/>
                  <a:gd name="T12" fmla="*/ 0 w 877"/>
                  <a:gd name="T13" fmla="*/ 93 h 430"/>
                  <a:gd name="T14" fmla="*/ 55 w 877"/>
                  <a:gd name="T15" fmla="*/ 0 h 43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877" h="430">
                    <a:moveTo>
                      <a:pt x="55" y="0"/>
                    </a:moveTo>
                    <a:lnTo>
                      <a:pt x="734" y="338"/>
                    </a:lnTo>
                    <a:lnTo>
                      <a:pt x="655" y="230"/>
                    </a:lnTo>
                    <a:lnTo>
                      <a:pt x="877" y="409"/>
                    </a:lnTo>
                    <a:lnTo>
                      <a:pt x="643" y="430"/>
                    </a:lnTo>
                    <a:lnTo>
                      <a:pt x="720" y="366"/>
                    </a:lnTo>
                    <a:lnTo>
                      <a:pt x="0" y="93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65" name="Freeform 155"/>
              <p:cNvSpPr>
                <a:spLocks/>
              </p:cNvSpPr>
              <p:nvPr/>
            </p:nvSpPr>
            <p:spPr bwMode="auto">
              <a:xfrm>
                <a:off x="1214" y="984"/>
                <a:ext cx="1949" cy="869"/>
              </a:xfrm>
              <a:custGeom>
                <a:avLst/>
                <a:gdLst>
                  <a:gd name="T0" fmla="*/ 40 w 1949"/>
                  <a:gd name="T1" fmla="*/ 522 h 869"/>
                  <a:gd name="T2" fmla="*/ 418 w 1949"/>
                  <a:gd name="T3" fmla="*/ 192 h 869"/>
                  <a:gd name="T4" fmla="*/ 802 w 1949"/>
                  <a:gd name="T5" fmla="*/ 27 h 869"/>
                  <a:gd name="T6" fmla="*/ 1186 w 1949"/>
                  <a:gd name="T7" fmla="*/ 27 h 869"/>
                  <a:gd name="T8" fmla="*/ 1570 w 1949"/>
                  <a:gd name="T9" fmla="*/ 137 h 869"/>
                  <a:gd name="T10" fmla="*/ 1906 w 1949"/>
                  <a:gd name="T11" fmla="*/ 302 h 869"/>
                  <a:gd name="T12" fmla="*/ 1828 w 1949"/>
                  <a:gd name="T13" fmla="*/ 342 h 869"/>
                  <a:gd name="T14" fmla="*/ 1522 w 1949"/>
                  <a:gd name="T15" fmla="*/ 247 h 869"/>
                  <a:gd name="T16" fmla="*/ 1186 w 1949"/>
                  <a:gd name="T17" fmla="*/ 198 h 869"/>
                  <a:gd name="T18" fmla="*/ 706 w 1949"/>
                  <a:gd name="T19" fmla="*/ 270 h 869"/>
                  <a:gd name="T20" fmla="*/ 322 w 1949"/>
                  <a:gd name="T21" fmla="*/ 631 h 869"/>
                  <a:gd name="T22" fmla="*/ 178 w 1949"/>
                  <a:gd name="T23" fmla="*/ 851 h 869"/>
                  <a:gd name="T24" fmla="*/ 40 w 1949"/>
                  <a:gd name="T25" fmla="*/ 522 h 86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949" h="869">
                    <a:moveTo>
                      <a:pt x="40" y="522"/>
                    </a:moveTo>
                    <a:cubicBezTo>
                      <a:pt x="80" y="412"/>
                      <a:pt x="291" y="274"/>
                      <a:pt x="418" y="192"/>
                    </a:cubicBezTo>
                    <a:cubicBezTo>
                      <a:pt x="545" y="110"/>
                      <a:pt x="674" y="55"/>
                      <a:pt x="802" y="27"/>
                    </a:cubicBezTo>
                    <a:cubicBezTo>
                      <a:pt x="930" y="0"/>
                      <a:pt x="1058" y="9"/>
                      <a:pt x="1186" y="27"/>
                    </a:cubicBezTo>
                    <a:cubicBezTo>
                      <a:pt x="1314" y="46"/>
                      <a:pt x="1450" y="91"/>
                      <a:pt x="1570" y="137"/>
                    </a:cubicBezTo>
                    <a:cubicBezTo>
                      <a:pt x="1690" y="183"/>
                      <a:pt x="1863" y="268"/>
                      <a:pt x="1906" y="302"/>
                    </a:cubicBezTo>
                    <a:cubicBezTo>
                      <a:pt x="1949" y="336"/>
                      <a:pt x="1892" y="351"/>
                      <a:pt x="1828" y="342"/>
                    </a:cubicBezTo>
                    <a:cubicBezTo>
                      <a:pt x="1764" y="333"/>
                      <a:pt x="1629" y="271"/>
                      <a:pt x="1522" y="247"/>
                    </a:cubicBezTo>
                    <a:cubicBezTo>
                      <a:pt x="1415" y="223"/>
                      <a:pt x="1322" y="194"/>
                      <a:pt x="1186" y="198"/>
                    </a:cubicBezTo>
                    <a:cubicBezTo>
                      <a:pt x="1050" y="202"/>
                      <a:pt x="850" y="198"/>
                      <a:pt x="706" y="270"/>
                    </a:cubicBezTo>
                    <a:cubicBezTo>
                      <a:pt x="562" y="342"/>
                      <a:pt x="410" y="534"/>
                      <a:pt x="322" y="631"/>
                    </a:cubicBezTo>
                    <a:cubicBezTo>
                      <a:pt x="234" y="728"/>
                      <a:pt x="225" y="869"/>
                      <a:pt x="178" y="851"/>
                    </a:cubicBezTo>
                    <a:cubicBezTo>
                      <a:pt x="131" y="833"/>
                      <a:pt x="0" y="632"/>
                      <a:pt x="40" y="522"/>
                    </a:cubicBez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7" name="Group 124"/>
          <p:cNvGrpSpPr>
            <a:grpSpLocks/>
          </p:cNvGrpSpPr>
          <p:nvPr/>
        </p:nvGrpSpPr>
        <p:grpSpPr bwMode="auto">
          <a:xfrm rot="9296463" flipV="1">
            <a:off x="4602163" y="2613025"/>
            <a:ext cx="1312862" cy="304800"/>
            <a:chOff x="1088" y="984"/>
            <a:chExt cx="2567" cy="972"/>
          </a:xfrm>
        </p:grpSpPr>
        <p:sp>
          <p:nvSpPr>
            <p:cNvPr id="10258" name="Freeform 125"/>
            <p:cNvSpPr>
              <a:spLocks/>
            </p:cNvSpPr>
            <p:nvPr/>
          </p:nvSpPr>
          <p:spPr bwMode="auto">
            <a:xfrm>
              <a:off x="1088" y="1278"/>
              <a:ext cx="568" cy="678"/>
            </a:xfrm>
            <a:custGeom>
              <a:avLst/>
              <a:gdLst>
                <a:gd name="T0" fmla="*/ 249 w 568"/>
                <a:gd name="T1" fmla="*/ 516 h 678"/>
                <a:gd name="T2" fmla="*/ 0 w 568"/>
                <a:gd name="T3" fmla="*/ 361 h 678"/>
                <a:gd name="T4" fmla="*/ 388 w 568"/>
                <a:gd name="T5" fmla="*/ 0 h 678"/>
                <a:gd name="T6" fmla="*/ 568 w 568"/>
                <a:gd name="T7" fmla="*/ 192 h 678"/>
                <a:gd name="T8" fmla="*/ 298 w 568"/>
                <a:gd name="T9" fmla="*/ 678 h 678"/>
                <a:gd name="T10" fmla="*/ 249 w 568"/>
                <a:gd name="T11" fmla="*/ 516 h 67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68" h="678">
                  <a:moveTo>
                    <a:pt x="249" y="516"/>
                  </a:moveTo>
                  <a:lnTo>
                    <a:pt x="0" y="361"/>
                  </a:lnTo>
                  <a:lnTo>
                    <a:pt x="388" y="0"/>
                  </a:lnTo>
                  <a:lnTo>
                    <a:pt x="568" y="192"/>
                  </a:lnTo>
                  <a:lnTo>
                    <a:pt x="298" y="678"/>
                  </a:lnTo>
                  <a:lnTo>
                    <a:pt x="249" y="516"/>
                  </a:lnTo>
                  <a:close/>
                </a:path>
              </a:pathLst>
            </a:cu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18" name="Group 126"/>
            <p:cNvGrpSpPr>
              <a:grpSpLocks/>
            </p:cNvGrpSpPr>
            <p:nvPr/>
          </p:nvGrpSpPr>
          <p:grpSpPr bwMode="auto">
            <a:xfrm>
              <a:off x="1214" y="984"/>
              <a:ext cx="2441" cy="869"/>
              <a:chOff x="1214" y="984"/>
              <a:chExt cx="2441" cy="869"/>
            </a:xfrm>
          </p:grpSpPr>
          <p:sp>
            <p:nvSpPr>
              <p:cNvPr id="10260" name="Freeform 127"/>
              <p:cNvSpPr>
                <a:spLocks/>
              </p:cNvSpPr>
              <p:nvPr/>
            </p:nvSpPr>
            <p:spPr bwMode="auto">
              <a:xfrm>
                <a:off x="2778" y="1137"/>
                <a:ext cx="877" cy="430"/>
              </a:xfrm>
              <a:custGeom>
                <a:avLst/>
                <a:gdLst>
                  <a:gd name="T0" fmla="*/ 55 w 877"/>
                  <a:gd name="T1" fmla="*/ 0 h 430"/>
                  <a:gd name="T2" fmla="*/ 734 w 877"/>
                  <a:gd name="T3" fmla="*/ 338 h 430"/>
                  <a:gd name="T4" fmla="*/ 655 w 877"/>
                  <a:gd name="T5" fmla="*/ 230 h 430"/>
                  <a:gd name="T6" fmla="*/ 877 w 877"/>
                  <a:gd name="T7" fmla="*/ 409 h 430"/>
                  <a:gd name="T8" fmla="*/ 643 w 877"/>
                  <a:gd name="T9" fmla="*/ 430 h 430"/>
                  <a:gd name="T10" fmla="*/ 720 w 877"/>
                  <a:gd name="T11" fmla="*/ 366 h 430"/>
                  <a:gd name="T12" fmla="*/ 0 w 877"/>
                  <a:gd name="T13" fmla="*/ 93 h 430"/>
                  <a:gd name="T14" fmla="*/ 55 w 877"/>
                  <a:gd name="T15" fmla="*/ 0 h 43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877" h="430">
                    <a:moveTo>
                      <a:pt x="55" y="0"/>
                    </a:moveTo>
                    <a:lnTo>
                      <a:pt x="734" y="338"/>
                    </a:lnTo>
                    <a:lnTo>
                      <a:pt x="655" y="230"/>
                    </a:lnTo>
                    <a:lnTo>
                      <a:pt x="877" y="409"/>
                    </a:lnTo>
                    <a:lnTo>
                      <a:pt x="643" y="430"/>
                    </a:lnTo>
                    <a:lnTo>
                      <a:pt x="720" y="366"/>
                    </a:lnTo>
                    <a:lnTo>
                      <a:pt x="0" y="93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61" name="Freeform 128"/>
              <p:cNvSpPr>
                <a:spLocks/>
              </p:cNvSpPr>
              <p:nvPr/>
            </p:nvSpPr>
            <p:spPr bwMode="auto">
              <a:xfrm>
                <a:off x="1214" y="984"/>
                <a:ext cx="1949" cy="869"/>
              </a:xfrm>
              <a:custGeom>
                <a:avLst/>
                <a:gdLst>
                  <a:gd name="T0" fmla="*/ 40 w 1949"/>
                  <a:gd name="T1" fmla="*/ 522 h 869"/>
                  <a:gd name="T2" fmla="*/ 418 w 1949"/>
                  <a:gd name="T3" fmla="*/ 192 h 869"/>
                  <a:gd name="T4" fmla="*/ 802 w 1949"/>
                  <a:gd name="T5" fmla="*/ 27 h 869"/>
                  <a:gd name="T6" fmla="*/ 1186 w 1949"/>
                  <a:gd name="T7" fmla="*/ 27 h 869"/>
                  <a:gd name="T8" fmla="*/ 1570 w 1949"/>
                  <a:gd name="T9" fmla="*/ 137 h 869"/>
                  <a:gd name="T10" fmla="*/ 1906 w 1949"/>
                  <a:gd name="T11" fmla="*/ 302 h 869"/>
                  <a:gd name="T12" fmla="*/ 1828 w 1949"/>
                  <a:gd name="T13" fmla="*/ 342 h 869"/>
                  <a:gd name="T14" fmla="*/ 1522 w 1949"/>
                  <a:gd name="T15" fmla="*/ 247 h 869"/>
                  <a:gd name="T16" fmla="*/ 1186 w 1949"/>
                  <a:gd name="T17" fmla="*/ 198 h 869"/>
                  <a:gd name="T18" fmla="*/ 706 w 1949"/>
                  <a:gd name="T19" fmla="*/ 270 h 869"/>
                  <a:gd name="T20" fmla="*/ 322 w 1949"/>
                  <a:gd name="T21" fmla="*/ 631 h 869"/>
                  <a:gd name="T22" fmla="*/ 178 w 1949"/>
                  <a:gd name="T23" fmla="*/ 851 h 869"/>
                  <a:gd name="T24" fmla="*/ 40 w 1949"/>
                  <a:gd name="T25" fmla="*/ 522 h 86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949" h="869">
                    <a:moveTo>
                      <a:pt x="40" y="522"/>
                    </a:moveTo>
                    <a:cubicBezTo>
                      <a:pt x="80" y="412"/>
                      <a:pt x="291" y="274"/>
                      <a:pt x="418" y="192"/>
                    </a:cubicBezTo>
                    <a:cubicBezTo>
                      <a:pt x="545" y="110"/>
                      <a:pt x="674" y="55"/>
                      <a:pt x="802" y="27"/>
                    </a:cubicBezTo>
                    <a:cubicBezTo>
                      <a:pt x="930" y="0"/>
                      <a:pt x="1058" y="9"/>
                      <a:pt x="1186" y="27"/>
                    </a:cubicBezTo>
                    <a:cubicBezTo>
                      <a:pt x="1314" y="46"/>
                      <a:pt x="1450" y="91"/>
                      <a:pt x="1570" y="137"/>
                    </a:cubicBezTo>
                    <a:cubicBezTo>
                      <a:pt x="1690" y="183"/>
                      <a:pt x="1863" y="268"/>
                      <a:pt x="1906" y="302"/>
                    </a:cubicBezTo>
                    <a:cubicBezTo>
                      <a:pt x="1949" y="336"/>
                      <a:pt x="1892" y="351"/>
                      <a:pt x="1828" y="342"/>
                    </a:cubicBezTo>
                    <a:cubicBezTo>
                      <a:pt x="1764" y="333"/>
                      <a:pt x="1629" y="271"/>
                      <a:pt x="1522" y="247"/>
                    </a:cubicBezTo>
                    <a:cubicBezTo>
                      <a:pt x="1415" y="223"/>
                      <a:pt x="1322" y="194"/>
                      <a:pt x="1186" y="198"/>
                    </a:cubicBezTo>
                    <a:cubicBezTo>
                      <a:pt x="1050" y="202"/>
                      <a:pt x="850" y="198"/>
                      <a:pt x="706" y="270"/>
                    </a:cubicBezTo>
                    <a:cubicBezTo>
                      <a:pt x="562" y="342"/>
                      <a:pt x="410" y="534"/>
                      <a:pt x="322" y="631"/>
                    </a:cubicBezTo>
                    <a:cubicBezTo>
                      <a:pt x="234" y="728"/>
                      <a:pt x="225" y="869"/>
                      <a:pt x="178" y="851"/>
                    </a:cubicBezTo>
                    <a:cubicBezTo>
                      <a:pt x="131" y="833"/>
                      <a:pt x="0" y="632"/>
                      <a:pt x="40" y="522"/>
                    </a:cubicBez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50" grpId="0" animBg="1"/>
      <p:bldP spid="52" grpId="0" animBg="1"/>
      <p:bldP spid="5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02" name="Rectangle 26"/>
          <p:cNvSpPr>
            <a:spLocks noChangeArrowheads="1"/>
          </p:cNvSpPr>
          <p:nvPr/>
        </p:nvSpPr>
        <p:spPr bwMode="auto">
          <a:xfrm>
            <a:off x="0" y="-152400"/>
            <a:ext cx="9144000" cy="11079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200" b="1" u="sng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Tiết</a:t>
            </a:r>
            <a:r>
              <a:rPr lang="en-US" sz="2200" b="1" u="sng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33. </a:t>
            </a:r>
            <a:r>
              <a:rPr lang="en-US" sz="2200" b="1" u="sng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Bài</a:t>
            </a:r>
            <a:r>
              <a:rPr lang="en-US" sz="2200" b="1" u="sng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18</a:t>
            </a:r>
            <a:endParaRPr lang="en-US" sz="22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</a:endParaRPr>
          </a:p>
          <a:p>
            <a:pPr algn="ctr">
              <a:defRPr/>
            </a:pP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</a:rPr>
              <a:t>CUỘC KHÁNG CHIẾN CỦA NHÀ HỒ VÀ PHONG TRÀO </a:t>
            </a:r>
          </a:p>
          <a:p>
            <a:pPr algn="ctr">
              <a:defRPr/>
            </a:pP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</a:rPr>
              <a:t>KHỞI NGHĨA CHỐNG QUÂN MINH ĐẦU THẾ KỈ XV</a:t>
            </a:r>
          </a:p>
        </p:txBody>
      </p:sp>
      <p:sp>
        <p:nvSpPr>
          <p:cNvPr id="11268" name="Text Box 63"/>
          <p:cNvSpPr txBox="1">
            <a:spLocks noChangeArrowheads="1"/>
          </p:cNvSpPr>
          <p:nvPr/>
        </p:nvSpPr>
        <p:spPr bwMode="auto">
          <a:xfrm>
            <a:off x="0" y="914400"/>
            <a:ext cx="91519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</a:rPr>
              <a:t>1.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</a:rPr>
              <a:t>Cuộc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</a:rPr>
              <a:t>xâm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</a:rPr>
              <a:t>lược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</a:rPr>
              <a:t>của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</a:rPr>
              <a:t>quân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</a:rPr>
              <a:t> Minh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</a:rPr>
              <a:t>và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</a:rPr>
              <a:t>sự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</a:rPr>
              <a:t>thất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</a:rPr>
              <a:t>bại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</a:rPr>
              <a:t>của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</a:rPr>
              <a:t>nhà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</a:rPr>
              <a:t>Hồ</a:t>
            </a:r>
            <a:endParaRPr lang="en-US" sz="2400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cxnSp>
        <p:nvCxnSpPr>
          <p:cNvPr id="3" name="Đường kết nối Thẳng 2"/>
          <p:cNvCxnSpPr/>
          <p:nvPr/>
        </p:nvCxnSpPr>
        <p:spPr>
          <a:xfrm>
            <a:off x="0" y="912813"/>
            <a:ext cx="9144000" cy="0"/>
          </a:xfrm>
          <a:prstGeom prst="line">
            <a:avLst/>
          </a:prstGeom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70" name="Picture 68" descr="TAY SON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19213" y="1376363"/>
            <a:ext cx="6276975" cy="5481637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42" name="AutoShape 117"/>
          <p:cNvSpPr>
            <a:spLocks noChangeArrowheads="1"/>
          </p:cNvSpPr>
          <p:nvPr/>
        </p:nvSpPr>
        <p:spPr bwMode="auto">
          <a:xfrm>
            <a:off x="4776788" y="4267200"/>
            <a:ext cx="228600" cy="228600"/>
          </a:xfrm>
          <a:prstGeom prst="bevel">
            <a:avLst>
              <a:gd name="adj" fmla="val 12500"/>
            </a:avLst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 algn="ctr">
              <a:spcBef>
                <a:spcPct val="20000"/>
              </a:spcBef>
              <a:buFontTx/>
              <a:buChar char="•"/>
            </a:pPr>
            <a:endParaRPr lang="vi-VN" sz="2800">
              <a:solidFill>
                <a:srgbClr val="00CCFF"/>
              </a:solidFill>
              <a:latin typeface="Times New Roman" pitchFamily="18" charset="0"/>
            </a:endParaRPr>
          </a:p>
        </p:txBody>
      </p:sp>
      <p:grpSp>
        <p:nvGrpSpPr>
          <p:cNvPr id="2" name="Group 124"/>
          <p:cNvGrpSpPr>
            <a:grpSpLocks/>
          </p:cNvGrpSpPr>
          <p:nvPr/>
        </p:nvGrpSpPr>
        <p:grpSpPr bwMode="auto">
          <a:xfrm rot="3262399" flipV="1">
            <a:off x="4355306" y="5110957"/>
            <a:ext cx="1668463" cy="196850"/>
            <a:chOff x="1088" y="984"/>
            <a:chExt cx="2567" cy="972"/>
          </a:xfrm>
        </p:grpSpPr>
        <p:sp>
          <p:nvSpPr>
            <p:cNvPr id="11300" name="Freeform 125"/>
            <p:cNvSpPr>
              <a:spLocks/>
            </p:cNvSpPr>
            <p:nvPr/>
          </p:nvSpPr>
          <p:spPr bwMode="auto">
            <a:xfrm>
              <a:off x="1088" y="1278"/>
              <a:ext cx="568" cy="678"/>
            </a:xfrm>
            <a:custGeom>
              <a:avLst/>
              <a:gdLst>
                <a:gd name="T0" fmla="*/ 249 w 568"/>
                <a:gd name="T1" fmla="*/ 516 h 678"/>
                <a:gd name="T2" fmla="*/ 0 w 568"/>
                <a:gd name="T3" fmla="*/ 361 h 678"/>
                <a:gd name="T4" fmla="*/ 388 w 568"/>
                <a:gd name="T5" fmla="*/ 0 h 678"/>
                <a:gd name="T6" fmla="*/ 568 w 568"/>
                <a:gd name="T7" fmla="*/ 192 h 678"/>
                <a:gd name="T8" fmla="*/ 298 w 568"/>
                <a:gd name="T9" fmla="*/ 678 h 678"/>
                <a:gd name="T10" fmla="*/ 249 w 568"/>
                <a:gd name="T11" fmla="*/ 516 h 67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68" h="678">
                  <a:moveTo>
                    <a:pt x="249" y="516"/>
                  </a:moveTo>
                  <a:lnTo>
                    <a:pt x="0" y="361"/>
                  </a:lnTo>
                  <a:lnTo>
                    <a:pt x="388" y="0"/>
                  </a:lnTo>
                  <a:lnTo>
                    <a:pt x="568" y="192"/>
                  </a:lnTo>
                  <a:lnTo>
                    <a:pt x="298" y="678"/>
                  </a:lnTo>
                  <a:lnTo>
                    <a:pt x="249" y="516"/>
                  </a:lnTo>
                  <a:close/>
                </a:path>
              </a:pathLst>
            </a:cu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5" name="Group 126"/>
            <p:cNvGrpSpPr>
              <a:grpSpLocks/>
            </p:cNvGrpSpPr>
            <p:nvPr/>
          </p:nvGrpSpPr>
          <p:grpSpPr bwMode="auto">
            <a:xfrm>
              <a:off x="1214" y="984"/>
              <a:ext cx="2441" cy="869"/>
              <a:chOff x="1214" y="984"/>
              <a:chExt cx="2441" cy="869"/>
            </a:xfrm>
          </p:grpSpPr>
          <p:sp>
            <p:nvSpPr>
              <p:cNvPr id="11302" name="Freeform 127"/>
              <p:cNvSpPr>
                <a:spLocks/>
              </p:cNvSpPr>
              <p:nvPr/>
            </p:nvSpPr>
            <p:spPr bwMode="auto">
              <a:xfrm>
                <a:off x="2778" y="1137"/>
                <a:ext cx="877" cy="430"/>
              </a:xfrm>
              <a:custGeom>
                <a:avLst/>
                <a:gdLst>
                  <a:gd name="T0" fmla="*/ 55 w 877"/>
                  <a:gd name="T1" fmla="*/ 0 h 430"/>
                  <a:gd name="T2" fmla="*/ 734 w 877"/>
                  <a:gd name="T3" fmla="*/ 338 h 430"/>
                  <a:gd name="T4" fmla="*/ 655 w 877"/>
                  <a:gd name="T5" fmla="*/ 230 h 430"/>
                  <a:gd name="T6" fmla="*/ 877 w 877"/>
                  <a:gd name="T7" fmla="*/ 409 h 430"/>
                  <a:gd name="T8" fmla="*/ 643 w 877"/>
                  <a:gd name="T9" fmla="*/ 430 h 430"/>
                  <a:gd name="T10" fmla="*/ 720 w 877"/>
                  <a:gd name="T11" fmla="*/ 366 h 430"/>
                  <a:gd name="T12" fmla="*/ 0 w 877"/>
                  <a:gd name="T13" fmla="*/ 93 h 430"/>
                  <a:gd name="T14" fmla="*/ 55 w 877"/>
                  <a:gd name="T15" fmla="*/ 0 h 43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877" h="430">
                    <a:moveTo>
                      <a:pt x="55" y="0"/>
                    </a:moveTo>
                    <a:lnTo>
                      <a:pt x="734" y="338"/>
                    </a:lnTo>
                    <a:lnTo>
                      <a:pt x="655" y="230"/>
                    </a:lnTo>
                    <a:lnTo>
                      <a:pt x="877" y="409"/>
                    </a:lnTo>
                    <a:lnTo>
                      <a:pt x="643" y="430"/>
                    </a:lnTo>
                    <a:lnTo>
                      <a:pt x="720" y="366"/>
                    </a:lnTo>
                    <a:lnTo>
                      <a:pt x="0" y="93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03" name="Freeform 128"/>
              <p:cNvSpPr>
                <a:spLocks/>
              </p:cNvSpPr>
              <p:nvPr/>
            </p:nvSpPr>
            <p:spPr bwMode="auto">
              <a:xfrm>
                <a:off x="1214" y="984"/>
                <a:ext cx="1949" cy="869"/>
              </a:xfrm>
              <a:custGeom>
                <a:avLst/>
                <a:gdLst>
                  <a:gd name="T0" fmla="*/ 40 w 1949"/>
                  <a:gd name="T1" fmla="*/ 522 h 869"/>
                  <a:gd name="T2" fmla="*/ 418 w 1949"/>
                  <a:gd name="T3" fmla="*/ 192 h 869"/>
                  <a:gd name="T4" fmla="*/ 802 w 1949"/>
                  <a:gd name="T5" fmla="*/ 27 h 869"/>
                  <a:gd name="T6" fmla="*/ 1186 w 1949"/>
                  <a:gd name="T7" fmla="*/ 27 h 869"/>
                  <a:gd name="T8" fmla="*/ 1570 w 1949"/>
                  <a:gd name="T9" fmla="*/ 137 h 869"/>
                  <a:gd name="T10" fmla="*/ 1906 w 1949"/>
                  <a:gd name="T11" fmla="*/ 302 h 869"/>
                  <a:gd name="T12" fmla="*/ 1828 w 1949"/>
                  <a:gd name="T13" fmla="*/ 342 h 869"/>
                  <a:gd name="T14" fmla="*/ 1522 w 1949"/>
                  <a:gd name="T15" fmla="*/ 247 h 869"/>
                  <a:gd name="T16" fmla="*/ 1186 w 1949"/>
                  <a:gd name="T17" fmla="*/ 198 h 869"/>
                  <a:gd name="T18" fmla="*/ 706 w 1949"/>
                  <a:gd name="T19" fmla="*/ 270 h 869"/>
                  <a:gd name="T20" fmla="*/ 322 w 1949"/>
                  <a:gd name="T21" fmla="*/ 631 h 869"/>
                  <a:gd name="T22" fmla="*/ 178 w 1949"/>
                  <a:gd name="T23" fmla="*/ 851 h 869"/>
                  <a:gd name="T24" fmla="*/ 40 w 1949"/>
                  <a:gd name="T25" fmla="*/ 522 h 86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949" h="869">
                    <a:moveTo>
                      <a:pt x="40" y="522"/>
                    </a:moveTo>
                    <a:cubicBezTo>
                      <a:pt x="80" y="412"/>
                      <a:pt x="291" y="274"/>
                      <a:pt x="418" y="192"/>
                    </a:cubicBezTo>
                    <a:cubicBezTo>
                      <a:pt x="545" y="110"/>
                      <a:pt x="674" y="55"/>
                      <a:pt x="802" y="27"/>
                    </a:cubicBezTo>
                    <a:cubicBezTo>
                      <a:pt x="930" y="0"/>
                      <a:pt x="1058" y="9"/>
                      <a:pt x="1186" y="27"/>
                    </a:cubicBezTo>
                    <a:cubicBezTo>
                      <a:pt x="1314" y="46"/>
                      <a:pt x="1450" y="91"/>
                      <a:pt x="1570" y="137"/>
                    </a:cubicBezTo>
                    <a:cubicBezTo>
                      <a:pt x="1690" y="183"/>
                      <a:pt x="1863" y="268"/>
                      <a:pt x="1906" y="302"/>
                    </a:cubicBezTo>
                    <a:cubicBezTo>
                      <a:pt x="1949" y="336"/>
                      <a:pt x="1892" y="351"/>
                      <a:pt x="1828" y="342"/>
                    </a:cubicBezTo>
                    <a:cubicBezTo>
                      <a:pt x="1764" y="333"/>
                      <a:pt x="1629" y="271"/>
                      <a:pt x="1522" y="247"/>
                    </a:cubicBezTo>
                    <a:cubicBezTo>
                      <a:pt x="1415" y="223"/>
                      <a:pt x="1322" y="194"/>
                      <a:pt x="1186" y="198"/>
                    </a:cubicBezTo>
                    <a:cubicBezTo>
                      <a:pt x="1050" y="202"/>
                      <a:pt x="850" y="198"/>
                      <a:pt x="706" y="270"/>
                    </a:cubicBezTo>
                    <a:cubicBezTo>
                      <a:pt x="562" y="342"/>
                      <a:pt x="410" y="534"/>
                      <a:pt x="322" y="631"/>
                    </a:cubicBezTo>
                    <a:cubicBezTo>
                      <a:pt x="234" y="728"/>
                      <a:pt x="225" y="869"/>
                      <a:pt x="178" y="851"/>
                    </a:cubicBezTo>
                    <a:cubicBezTo>
                      <a:pt x="131" y="833"/>
                      <a:pt x="0" y="632"/>
                      <a:pt x="40" y="522"/>
                    </a:cubicBez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49" name="Rectangle 129"/>
          <p:cNvSpPr>
            <a:spLocks noChangeArrowheads="1"/>
          </p:cNvSpPr>
          <p:nvPr/>
        </p:nvSpPr>
        <p:spPr bwMode="auto">
          <a:xfrm>
            <a:off x="3557588" y="4267200"/>
            <a:ext cx="1143000" cy="228600"/>
          </a:xfrm>
          <a:prstGeom prst="rect">
            <a:avLst/>
          </a:prstGeom>
          <a:solidFill>
            <a:srgbClr val="66FF33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US" sz="1050" b="1">
                <a:latin typeface="Times New Roman" pitchFamily="18" charset="0"/>
              </a:rPr>
              <a:t>THÀNH TÂY ĐÔ</a:t>
            </a:r>
          </a:p>
        </p:txBody>
      </p:sp>
      <p:sp>
        <p:nvSpPr>
          <p:cNvPr id="51" name="Rectangle 136"/>
          <p:cNvSpPr>
            <a:spLocks noChangeArrowheads="1"/>
          </p:cNvSpPr>
          <p:nvPr/>
        </p:nvSpPr>
        <p:spPr bwMode="auto">
          <a:xfrm>
            <a:off x="4579938" y="2732088"/>
            <a:ext cx="701675" cy="228600"/>
          </a:xfrm>
          <a:prstGeom prst="rect">
            <a:avLst/>
          </a:prstGeom>
          <a:solidFill>
            <a:srgbClr val="66FF33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US" sz="1050" b="1">
                <a:latin typeface="Times New Roman" pitchFamily="18" charset="0"/>
              </a:rPr>
              <a:t>ĐÔNG ĐÔ</a:t>
            </a:r>
          </a:p>
        </p:txBody>
      </p:sp>
      <p:sp>
        <p:nvSpPr>
          <p:cNvPr id="11275" name="AutoShape 139"/>
          <p:cNvSpPr>
            <a:spLocks noChangeArrowheads="1"/>
          </p:cNvSpPr>
          <p:nvPr/>
        </p:nvSpPr>
        <p:spPr bwMode="auto">
          <a:xfrm>
            <a:off x="1314450" y="5334000"/>
            <a:ext cx="3124200" cy="1524000"/>
          </a:xfrm>
          <a:prstGeom prst="flowChartProcess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 algn="ctr">
              <a:spcBef>
                <a:spcPct val="20000"/>
              </a:spcBef>
            </a:pPr>
            <a:r>
              <a:rPr lang="en-US" b="1">
                <a:latin typeface="Times New Roman" pitchFamily="18" charset="0"/>
              </a:rPr>
              <a:t>CHÚ GIẢI</a:t>
            </a:r>
          </a:p>
          <a:p>
            <a:pPr marL="342900" indent="-342900" algn="ctr">
              <a:spcBef>
                <a:spcPct val="20000"/>
              </a:spcBef>
            </a:pPr>
            <a:r>
              <a:rPr lang="en-US" b="1">
                <a:latin typeface="Times New Roman" pitchFamily="18" charset="0"/>
              </a:rPr>
              <a:t>Căn cứ của quân ta</a:t>
            </a:r>
          </a:p>
          <a:p>
            <a:pPr marL="342900" indent="-342900" algn="ctr">
              <a:spcBef>
                <a:spcPct val="20000"/>
              </a:spcBef>
            </a:pPr>
            <a:r>
              <a:rPr lang="en-US" b="1">
                <a:latin typeface="Times New Roman" pitchFamily="18" charset="0"/>
              </a:rPr>
              <a:t>          Hướng tiến công của giặc</a:t>
            </a:r>
          </a:p>
          <a:p>
            <a:pPr marL="342900" indent="-342900" algn="ctr">
              <a:spcBef>
                <a:spcPct val="20000"/>
              </a:spcBef>
            </a:pPr>
            <a:r>
              <a:rPr lang="en-US" b="1">
                <a:latin typeface="Times New Roman" pitchFamily="18" charset="0"/>
              </a:rPr>
              <a:t>          Đường rút lui của quân ta</a:t>
            </a:r>
          </a:p>
        </p:txBody>
      </p:sp>
      <p:sp>
        <p:nvSpPr>
          <p:cNvPr id="11276" name="AutoShape 140"/>
          <p:cNvSpPr>
            <a:spLocks noChangeArrowheads="1"/>
          </p:cNvSpPr>
          <p:nvPr/>
        </p:nvSpPr>
        <p:spPr bwMode="auto">
          <a:xfrm>
            <a:off x="1466850" y="5867400"/>
            <a:ext cx="381000" cy="152400"/>
          </a:xfrm>
          <a:prstGeom prst="bevel">
            <a:avLst>
              <a:gd name="adj" fmla="val 12500"/>
            </a:avLst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 algn="ctr">
              <a:spcBef>
                <a:spcPct val="20000"/>
              </a:spcBef>
              <a:buFontTx/>
              <a:buChar char="•"/>
            </a:pPr>
            <a:endParaRPr lang="vi-VN" sz="2800">
              <a:solidFill>
                <a:srgbClr val="00CCFF"/>
              </a:solidFill>
              <a:latin typeface="Times New Roman" pitchFamily="18" charset="0"/>
            </a:endParaRPr>
          </a:p>
        </p:txBody>
      </p:sp>
      <p:grpSp>
        <p:nvGrpSpPr>
          <p:cNvPr id="6" name="Group 146"/>
          <p:cNvGrpSpPr>
            <a:grpSpLocks/>
          </p:cNvGrpSpPr>
          <p:nvPr/>
        </p:nvGrpSpPr>
        <p:grpSpPr bwMode="auto">
          <a:xfrm rot="21307332" flipV="1">
            <a:off x="1390650" y="6248400"/>
            <a:ext cx="431800" cy="76200"/>
            <a:chOff x="1088" y="984"/>
            <a:chExt cx="2567" cy="972"/>
          </a:xfrm>
        </p:grpSpPr>
        <p:sp>
          <p:nvSpPr>
            <p:cNvPr id="11296" name="Freeform 147"/>
            <p:cNvSpPr>
              <a:spLocks/>
            </p:cNvSpPr>
            <p:nvPr/>
          </p:nvSpPr>
          <p:spPr bwMode="auto">
            <a:xfrm>
              <a:off x="1088" y="1278"/>
              <a:ext cx="568" cy="678"/>
            </a:xfrm>
            <a:custGeom>
              <a:avLst/>
              <a:gdLst>
                <a:gd name="T0" fmla="*/ 249 w 568"/>
                <a:gd name="T1" fmla="*/ 516 h 678"/>
                <a:gd name="T2" fmla="*/ 0 w 568"/>
                <a:gd name="T3" fmla="*/ 361 h 678"/>
                <a:gd name="T4" fmla="*/ 388 w 568"/>
                <a:gd name="T5" fmla="*/ 0 h 678"/>
                <a:gd name="T6" fmla="*/ 568 w 568"/>
                <a:gd name="T7" fmla="*/ 192 h 678"/>
                <a:gd name="T8" fmla="*/ 298 w 568"/>
                <a:gd name="T9" fmla="*/ 678 h 678"/>
                <a:gd name="T10" fmla="*/ 249 w 568"/>
                <a:gd name="T11" fmla="*/ 516 h 67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68" h="678">
                  <a:moveTo>
                    <a:pt x="249" y="516"/>
                  </a:moveTo>
                  <a:lnTo>
                    <a:pt x="0" y="361"/>
                  </a:lnTo>
                  <a:lnTo>
                    <a:pt x="388" y="0"/>
                  </a:lnTo>
                  <a:lnTo>
                    <a:pt x="568" y="192"/>
                  </a:lnTo>
                  <a:lnTo>
                    <a:pt x="298" y="678"/>
                  </a:lnTo>
                  <a:lnTo>
                    <a:pt x="249" y="5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7" name="Group 148"/>
            <p:cNvGrpSpPr>
              <a:grpSpLocks/>
            </p:cNvGrpSpPr>
            <p:nvPr/>
          </p:nvGrpSpPr>
          <p:grpSpPr bwMode="auto">
            <a:xfrm>
              <a:off x="1214" y="984"/>
              <a:ext cx="2441" cy="869"/>
              <a:chOff x="1214" y="984"/>
              <a:chExt cx="2441" cy="869"/>
            </a:xfrm>
          </p:grpSpPr>
          <p:sp>
            <p:nvSpPr>
              <p:cNvPr id="11298" name="Freeform 149"/>
              <p:cNvSpPr>
                <a:spLocks/>
              </p:cNvSpPr>
              <p:nvPr/>
            </p:nvSpPr>
            <p:spPr bwMode="auto">
              <a:xfrm>
                <a:off x="2778" y="1137"/>
                <a:ext cx="877" cy="430"/>
              </a:xfrm>
              <a:custGeom>
                <a:avLst/>
                <a:gdLst>
                  <a:gd name="T0" fmla="*/ 55 w 877"/>
                  <a:gd name="T1" fmla="*/ 0 h 430"/>
                  <a:gd name="T2" fmla="*/ 734 w 877"/>
                  <a:gd name="T3" fmla="*/ 338 h 430"/>
                  <a:gd name="T4" fmla="*/ 655 w 877"/>
                  <a:gd name="T5" fmla="*/ 230 h 430"/>
                  <a:gd name="T6" fmla="*/ 877 w 877"/>
                  <a:gd name="T7" fmla="*/ 409 h 430"/>
                  <a:gd name="T8" fmla="*/ 643 w 877"/>
                  <a:gd name="T9" fmla="*/ 430 h 430"/>
                  <a:gd name="T10" fmla="*/ 720 w 877"/>
                  <a:gd name="T11" fmla="*/ 366 h 430"/>
                  <a:gd name="T12" fmla="*/ 0 w 877"/>
                  <a:gd name="T13" fmla="*/ 93 h 430"/>
                  <a:gd name="T14" fmla="*/ 55 w 877"/>
                  <a:gd name="T15" fmla="*/ 0 h 43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877" h="430">
                    <a:moveTo>
                      <a:pt x="55" y="0"/>
                    </a:moveTo>
                    <a:lnTo>
                      <a:pt x="734" y="338"/>
                    </a:lnTo>
                    <a:lnTo>
                      <a:pt x="655" y="230"/>
                    </a:lnTo>
                    <a:lnTo>
                      <a:pt x="877" y="409"/>
                    </a:lnTo>
                    <a:lnTo>
                      <a:pt x="643" y="430"/>
                    </a:lnTo>
                    <a:lnTo>
                      <a:pt x="720" y="366"/>
                    </a:lnTo>
                    <a:lnTo>
                      <a:pt x="0" y="93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99" name="Freeform 150"/>
              <p:cNvSpPr>
                <a:spLocks/>
              </p:cNvSpPr>
              <p:nvPr/>
            </p:nvSpPr>
            <p:spPr bwMode="auto">
              <a:xfrm>
                <a:off x="1214" y="984"/>
                <a:ext cx="1949" cy="869"/>
              </a:xfrm>
              <a:custGeom>
                <a:avLst/>
                <a:gdLst>
                  <a:gd name="T0" fmla="*/ 40 w 1949"/>
                  <a:gd name="T1" fmla="*/ 522 h 869"/>
                  <a:gd name="T2" fmla="*/ 418 w 1949"/>
                  <a:gd name="T3" fmla="*/ 192 h 869"/>
                  <a:gd name="T4" fmla="*/ 802 w 1949"/>
                  <a:gd name="T5" fmla="*/ 27 h 869"/>
                  <a:gd name="T6" fmla="*/ 1186 w 1949"/>
                  <a:gd name="T7" fmla="*/ 27 h 869"/>
                  <a:gd name="T8" fmla="*/ 1570 w 1949"/>
                  <a:gd name="T9" fmla="*/ 137 h 869"/>
                  <a:gd name="T10" fmla="*/ 1906 w 1949"/>
                  <a:gd name="T11" fmla="*/ 302 h 869"/>
                  <a:gd name="T12" fmla="*/ 1828 w 1949"/>
                  <a:gd name="T13" fmla="*/ 342 h 869"/>
                  <a:gd name="T14" fmla="*/ 1522 w 1949"/>
                  <a:gd name="T15" fmla="*/ 247 h 869"/>
                  <a:gd name="T16" fmla="*/ 1186 w 1949"/>
                  <a:gd name="T17" fmla="*/ 198 h 869"/>
                  <a:gd name="T18" fmla="*/ 706 w 1949"/>
                  <a:gd name="T19" fmla="*/ 270 h 869"/>
                  <a:gd name="T20" fmla="*/ 322 w 1949"/>
                  <a:gd name="T21" fmla="*/ 631 h 869"/>
                  <a:gd name="T22" fmla="*/ 178 w 1949"/>
                  <a:gd name="T23" fmla="*/ 851 h 869"/>
                  <a:gd name="T24" fmla="*/ 40 w 1949"/>
                  <a:gd name="T25" fmla="*/ 522 h 86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949" h="869">
                    <a:moveTo>
                      <a:pt x="40" y="522"/>
                    </a:moveTo>
                    <a:cubicBezTo>
                      <a:pt x="80" y="412"/>
                      <a:pt x="291" y="274"/>
                      <a:pt x="418" y="192"/>
                    </a:cubicBezTo>
                    <a:cubicBezTo>
                      <a:pt x="545" y="110"/>
                      <a:pt x="674" y="55"/>
                      <a:pt x="802" y="27"/>
                    </a:cubicBezTo>
                    <a:cubicBezTo>
                      <a:pt x="930" y="0"/>
                      <a:pt x="1058" y="9"/>
                      <a:pt x="1186" y="27"/>
                    </a:cubicBezTo>
                    <a:cubicBezTo>
                      <a:pt x="1314" y="46"/>
                      <a:pt x="1450" y="91"/>
                      <a:pt x="1570" y="137"/>
                    </a:cubicBezTo>
                    <a:cubicBezTo>
                      <a:pt x="1690" y="183"/>
                      <a:pt x="1863" y="268"/>
                      <a:pt x="1906" y="302"/>
                    </a:cubicBezTo>
                    <a:cubicBezTo>
                      <a:pt x="1949" y="336"/>
                      <a:pt x="1892" y="351"/>
                      <a:pt x="1828" y="342"/>
                    </a:cubicBezTo>
                    <a:cubicBezTo>
                      <a:pt x="1764" y="333"/>
                      <a:pt x="1629" y="271"/>
                      <a:pt x="1522" y="247"/>
                    </a:cubicBezTo>
                    <a:cubicBezTo>
                      <a:pt x="1415" y="223"/>
                      <a:pt x="1322" y="194"/>
                      <a:pt x="1186" y="198"/>
                    </a:cubicBezTo>
                    <a:cubicBezTo>
                      <a:pt x="1050" y="202"/>
                      <a:pt x="850" y="198"/>
                      <a:pt x="706" y="270"/>
                    </a:cubicBezTo>
                    <a:cubicBezTo>
                      <a:pt x="562" y="342"/>
                      <a:pt x="410" y="534"/>
                      <a:pt x="322" y="631"/>
                    </a:cubicBezTo>
                    <a:cubicBezTo>
                      <a:pt x="234" y="728"/>
                      <a:pt x="225" y="869"/>
                      <a:pt x="178" y="851"/>
                    </a:cubicBezTo>
                    <a:cubicBezTo>
                      <a:pt x="131" y="833"/>
                      <a:pt x="0" y="632"/>
                      <a:pt x="40" y="522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8" name="Group 151"/>
          <p:cNvGrpSpPr>
            <a:grpSpLocks/>
          </p:cNvGrpSpPr>
          <p:nvPr/>
        </p:nvGrpSpPr>
        <p:grpSpPr bwMode="auto">
          <a:xfrm rot="21307332" flipV="1">
            <a:off x="1390650" y="6553200"/>
            <a:ext cx="431800" cy="76200"/>
            <a:chOff x="1088" y="984"/>
            <a:chExt cx="2567" cy="972"/>
          </a:xfrm>
        </p:grpSpPr>
        <p:sp>
          <p:nvSpPr>
            <p:cNvPr id="11292" name="Freeform 152"/>
            <p:cNvSpPr>
              <a:spLocks/>
            </p:cNvSpPr>
            <p:nvPr/>
          </p:nvSpPr>
          <p:spPr bwMode="auto">
            <a:xfrm>
              <a:off x="1088" y="1278"/>
              <a:ext cx="568" cy="678"/>
            </a:xfrm>
            <a:custGeom>
              <a:avLst/>
              <a:gdLst>
                <a:gd name="T0" fmla="*/ 249 w 568"/>
                <a:gd name="T1" fmla="*/ 516 h 678"/>
                <a:gd name="T2" fmla="*/ 0 w 568"/>
                <a:gd name="T3" fmla="*/ 361 h 678"/>
                <a:gd name="T4" fmla="*/ 388 w 568"/>
                <a:gd name="T5" fmla="*/ 0 h 678"/>
                <a:gd name="T6" fmla="*/ 568 w 568"/>
                <a:gd name="T7" fmla="*/ 192 h 678"/>
                <a:gd name="T8" fmla="*/ 298 w 568"/>
                <a:gd name="T9" fmla="*/ 678 h 678"/>
                <a:gd name="T10" fmla="*/ 249 w 568"/>
                <a:gd name="T11" fmla="*/ 516 h 67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68" h="678">
                  <a:moveTo>
                    <a:pt x="249" y="516"/>
                  </a:moveTo>
                  <a:lnTo>
                    <a:pt x="0" y="361"/>
                  </a:lnTo>
                  <a:lnTo>
                    <a:pt x="388" y="0"/>
                  </a:lnTo>
                  <a:lnTo>
                    <a:pt x="568" y="192"/>
                  </a:lnTo>
                  <a:lnTo>
                    <a:pt x="298" y="678"/>
                  </a:lnTo>
                  <a:lnTo>
                    <a:pt x="249" y="516"/>
                  </a:lnTo>
                  <a:close/>
                </a:path>
              </a:pathLst>
            </a:cu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9" name="Group 153"/>
            <p:cNvGrpSpPr>
              <a:grpSpLocks/>
            </p:cNvGrpSpPr>
            <p:nvPr/>
          </p:nvGrpSpPr>
          <p:grpSpPr bwMode="auto">
            <a:xfrm>
              <a:off x="1214" y="984"/>
              <a:ext cx="2441" cy="869"/>
              <a:chOff x="1214" y="984"/>
              <a:chExt cx="2441" cy="869"/>
            </a:xfrm>
          </p:grpSpPr>
          <p:sp>
            <p:nvSpPr>
              <p:cNvPr id="11294" name="Freeform 154"/>
              <p:cNvSpPr>
                <a:spLocks/>
              </p:cNvSpPr>
              <p:nvPr/>
            </p:nvSpPr>
            <p:spPr bwMode="auto">
              <a:xfrm>
                <a:off x="2778" y="1137"/>
                <a:ext cx="877" cy="430"/>
              </a:xfrm>
              <a:custGeom>
                <a:avLst/>
                <a:gdLst>
                  <a:gd name="T0" fmla="*/ 55 w 877"/>
                  <a:gd name="T1" fmla="*/ 0 h 430"/>
                  <a:gd name="T2" fmla="*/ 734 w 877"/>
                  <a:gd name="T3" fmla="*/ 338 h 430"/>
                  <a:gd name="T4" fmla="*/ 655 w 877"/>
                  <a:gd name="T5" fmla="*/ 230 h 430"/>
                  <a:gd name="T6" fmla="*/ 877 w 877"/>
                  <a:gd name="T7" fmla="*/ 409 h 430"/>
                  <a:gd name="T8" fmla="*/ 643 w 877"/>
                  <a:gd name="T9" fmla="*/ 430 h 430"/>
                  <a:gd name="T10" fmla="*/ 720 w 877"/>
                  <a:gd name="T11" fmla="*/ 366 h 430"/>
                  <a:gd name="T12" fmla="*/ 0 w 877"/>
                  <a:gd name="T13" fmla="*/ 93 h 430"/>
                  <a:gd name="T14" fmla="*/ 55 w 877"/>
                  <a:gd name="T15" fmla="*/ 0 h 43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877" h="430">
                    <a:moveTo>
                      <a:pt x="55" y="0"/>
                    </a:moveTo>
                    <a:lnTo>
                      <a:pt x="734" y="338"/>
                    </a:lnTo>
                    <a:lnTo>
                      <a:pt x="655" y="230"/>
                    </a:lnTo>
                    <a:lnTo>
                      <a:pt x="877" y="409"/>
                    </a:lnTo>
                    <a:lnTo>
                      <a:pt x="643" y="430"/>
                    </a:lnTo>
                    <a:lnTo>
                      <a:pt x="720" y="366"/>
                    </a:lnTo>
                    <a:lnTo>
                      <a:pt x="0" y="93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95" name="Freeform 155"/>
              <p:cNvSpPr>
                <a:spLocks/>
              </p:cNvSpPr>
              <p:nvPr/>
            </p:nvSpPr>
            <p:spPr bwMode="auto">
              <a:xfrm>
                <a:off x="1214" y="984"/>
                <a:ext cx="1949" cy="869"/>
              </a:xfrm>
              <a:custGeom>
                <a:avLst/>
                <a:gdLst>
                  <a:gd name="T0" fmla="*/ 40 w 1949"/>
                  <a:gd name="T1" fmla="*/ 522 h 869"/>
                  <a:gd name="T2" fmla="*/ 418 w 1949"/>
                  <a:gd name="T3" fmla="*/ 192 h 869"/>
                  <a:gd name="T4" fmla="*/ 802 w 1949"/>
                  <a:gd name="T5" fmla="*/ 27 h 869"/>
                  <a:gd name="T6" fmla="*/ 1186 w 1949"/>
                  <a:gd name="T7" fmla="*/ 27 h 869"/>
                  <a:gd name="T8" fmla="*/ 1570 w 1949"/>
                  <a:gd name="T9" fmla="*/ 137 h 869"/>
                  <a:gd name="T10" fmla="*/ 1906 w 1949"/>
                  <a:gd name="T11" fmla="*/ 302 h 869"/>
                  <a:gd name="T12" fmla="*/ 1828 w 1949"/>
                  <a:gd name="T13" fmla="*/ 342 h 869"/>
                  <a:gd name="T14" fmla="*/ 1522 w 1949"/>
                  <a:gd name="T15" fmla="*/ 247 h 869"/>
                  <a:gd name="T16" fmla="*/ 1186 w 1949"/>
                  <a:gd name="T17" fmla="*/ 198 h 869"/>
                  <a:gd name="T18" fmla="*/ 706 w 1949"/>
                  <a:gd name="T19" fmla="*/ 270 h 869"/>
                  <a:gd name="T20" fmla="*/ 322 w 1949"/>
                  <a:gd name="T21" fmla="*/ 631 h 869"/>
                  <a:gd name="T22" fmla="*/ 178 w 1949"/>
                  <a:gd name="T23" fmla="*/ 851 h 869"/>
                  <a:gd name="T24" fmla="*/ 40 w 1949"/>
                  <a:gd name="T25" fmla="*/ 522 h 86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949" h="869">
                    <a:moveTo>
                      <a:pt x="40" y="522"/>
                    </a:moveTo>
                    <a:cubicBezTo>
                      <a:pt x="80" y="412"/>
                      <a:pt x="291" y="274"/>
                      <a:pt x="418" y="192"/>
                    </a:cubicBezTo>
                    <a:cubicBezTo>
                      <a:pt x="545" y="110"/>
                      <a:pt x="674" y="55"/>
                      <a:pt x="802" y="27"/>
                    </a:cubicBezTo>
                    <a:cubicBezTo>
                      <a:pt x="930" y="0"/>
                      <a:pt x="1058" y="9"/>
                      <a:pt x="1186" y="27"/>
                    </a:cubicBezTo>
                    <a:cubicBezTo>
                      <a:pt x="1314" y="46"/>
                      <a:pt x="1450" y="91"/>
                      <a:pt x="1570" y="137"/>
                    </a:cubicBezTo>
                    <a:cubicBezTo>
                      <a:pt x="1690" y="183"/>
                      <a:pt x="1863" y="268"/>
                      <a:pt x="1906" y="302"/>
                    </a:cubicBezTo>
                    <a:cubicBezTo>
                      <a:pt x="1949" y="336"/>
                      <a:pt x="1892" y="351"/>
                      <a:pt x="1828" y="342"/>
                    </a:cubicBezTo>
                    <a:cubicBezTo>
                      <a:pt x="1764" y="333"/>
                      <a:pt x="1629" y="271"/>
                      <a:pt x="1522" y="247"/>
                    </a:cubicBezTo>
                    <a:cubicBezTo>
                      <a:pt x="1415" y="223"/>
                      <a:pt x="1322" y="194"/>
                      <a:pt x="1186" y="198"/>
                    </a:cubicBezTo>
                    <a:cubicBezTo>
                      <a:pt x="1050" y="202"/>
                      <a:pt x="850" y="198"/>
                      <a:pt x="706" y="270"/>
                    </a:cubicBezTo>
                    <a:cubicBezTo>
                      <a:pt x="562" y="342"/>
                      <a:pt x="410" y="534"/>
                      <a:pt x="322" y="631"/>
                    </a:cubicBezTo>
                    <a:cubicBezTo>
                      <a:pt x="234" y="728"/>
                      <a:pt x="225" y="869"/>
                      <a:pt x="178" y="851"/>
                    </a:cubicBezTo>
                    <a:cubicBezTo>
                      <a:pt x="131" y="833"/>
                      <a:pt x="0" y="632"/>
                      <a:pt x="40" y="522"/>
                    </a:cubicBez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1279" name="AutoShape 118"/>
          <p:cNvSpPr>
            <a:spLocks noChangeArrowheads="1"/>
          </p:cNvSpPr>
          <p:nvPr/>
        </p:nvSpPr>
        <p:spPr bwMode="auto">
          <a:xfrm>
            <a:off x="4548188" y="3200400"/>
            <a:ext cx="304800" cy="228600"/>
          </a:xfrm>
          <a:prstGeom prst="bevel">
            <a:avLst>
              <a:gd name="adj" fmla="val 12500"/>
            </a:avLst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 algn="ctr">
              <a:spcBef>
                <a:spcPct val="20000"/>
              </a:spcBef>
              <a:buFontTx/>
              <a:buChar char="•"/>
            </a:pPr>
            <a:endParaRPr lang="vi-VN" sz="2800">
              <a:solidFill>
                <a:srgbClr val="00CCFF"/>
              </a:solidFill>
              <a:latin typeface="Times New Roman" pitchFamily="18" charset="0"/>
            </a:endParaRPr>
          </a:p>
        </p:txBody>
      </p:sp>
      <p:sp>
        <p:nvSpPr>
          <p:cNvPr id="57" name="Rectangle 130"/>
          <p:cNvSpPr>
            <a:spLocks noChangeArrowheads="1"/>
          </p:cNvSpPr>
          <p:nvPr/>
        </p:nvSpPr>
        <p:spPr bwMode="auto">
          <a:xfrm>
            <a:off x="3306763" y="3192463"/>
            <a:ext cx="1241425" cy="260350"/>
          </a:xfrm>
          <a:prstGeom prst="rect">
            <a:avLst/>
          </a:prstGeom>
          <a:solidFill>
            <a:srgbClr val="66FF33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US" sz="1050" b="1">
                <a:latin typeface="Times New Roman" pitchFamily="18" charset="0"/>
              </a:rPr>
              <a:t>THÀNH ĐA BANG</a:t>
            </a:r>
          </a:p>
        </p:txBody>
      </p:sp>
      <p:grpSp>
        <p:nvGrpSpPr>
          <p:cNvPr id="10" name="Group 84"/>
          <p:cNvGrpSpPr>
            <a:grpSpLocks/>
          </p:cNvGrpSpPr>
          <p:nvPr/>
        </p:nvGrpSpPr>
        <p:grpSpPr bwMode="auto">
          <a:xfrm rot="6550791">
            <a:off x="4713288" y="3471863"/>
            <a:ext cx="1114425" cy="403225"/>
            <a:chOff x="1088" y="984"/>
            <a:chExt cx="2567" cy="972"/>
          </a:xfrm>
        </p:grpSpPr>
        <p:sp>
          <p:nvSpPr>
            <p:cNvPr id="11288" name="Freeform 85"/>
            <p:cNvSpPr>
              <a:spLocks/>
            </p:cNvSpPr>
            <p:nvPr/>
          </p:nvSpPr>
          <p:spPr bwMode="auto">
            <a:xfrm>
              <a:off x="1088" y="1278"/>
              <a:ext cx="568" cy="678"/>
            </a:xfrm>
            <a:custGeom>
              <a:avLst/>
              <a:gdLst>
                <a:gd name="T0" fmla="*/ 249 w 568"/>
                <a:gd name="T1" fmla="*/ 516 h 678"/>
                <a:gd name="T2" fmla="*/ 0 w 568"/>
                <a:gd name="T3" fmla="*/ 361 h 678"/>
                <a:gd name="T4" fmla="*/ 388 w 568"/>
                <a:gd name="T5" fmla="*/ 0 h 678"/>
                <a:gd name="T6" fmla="*/ 568 w 568"/>
                <a:gd name="T7" fmla="*/ 192 h 678"/>
                <a:gd name="T8" fmla="*/ 298 w 568"/>
                <a:gd name="T9" fmla="*/ 678 h 678"/>
                <a:gd name="T10" fmla="*/ 249 w 568"/>
                <a:gd name="T11" fmla="*/ 516 h 67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68" h="678">
                  <a:moveTo>
                    <a:pt x="249" y="516"/>
                  </a:moveTo>
                  <a:lnTo>
                    <a:pt x="0" y="361"/>
                  </a:lnTo>
                  <a:lnTo>
                    <a:pt x="388" y="0"/>
                  </a:lnTo>
                  <a:lnTo>
                    <a:pt x="568" y="192"/>
                  </a:lnTo>
                  <a:lnTo>
                    <a:pt x="298" y="678"/>
                  </a:lnTo>
                  <a:lnTo>
                    <a:pt x="249" y="5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" name="Group 86"/>
            <p:cNvGrpSpPr>
              <a:grpSpLocks/>
            </p:cNvGrpSpPr>
            <p:nvPr/>
          </p:nvGrpSpPr>
          <p:grpSpPr bwMode="auto">
            <a:xfrm>
              <a:off x="1214" y="984"/>
              <a:ext cx="2441" cy="869"/>
              <a:chOff x="1214" y="984"/>
              <a:chExt cx="2441" cy="869"/>
            </a:xfrm>
          </p:grpSpPr>
          <p:sp>
            <p:nvSpPr>
              <p:cNvPr id="11290" name="Freeform 87"/>
              <p:cNvSpPr>
                <a:spLocks/>
              </p:cNvSpPr>
              <p:nvPr/>
            </p:nvSpPr>
            <p:spPr bwMode="auto">
              <a:xfrm>
                <a:off x="2778" y="1137"/>
                <a:ext cx="877" cy="430"/>
              </a:xfrm>
              <a:custGeom>
                <a:avLst/>
                <a:gdLst>
                  <a:gd name="T0" fmla="*/ 55 w 877"/>
                  <a:gd name="T1" fmla="*/ 0 h 430"/>
                  <a:gd name="T2" fmla="*/ 734 w 877"/>
                  <a:gd name="T3" fmla="*/ 338 h 430"/>
                  <a:gd name="T4" fmla="*/ 655 w 877"/>
                  <a:gd name="T5" fmla="*/ 230 h 430"/>
                  <a:gd name="T6" fmla="*/ 877 w 877"/>
                  <a:gd name="T7" fmla="*/ 409 h 430"/>
                  <a:gd name="T8" fmla="*/ 643 w 877"/>
                  <a:gd name="T9" fmla="*/ 430 h 430"/>
                  <a:gd name="T10" fmla="*/ 720 w 877"/>
                  <a:gd name="T11" fmla="*/ 366 h 430"/>
                  <a:gd name="T12" fmla="*/ 0 w 877"/>
                  <a:gd name="T13" fmla="*/ 93 h 430"/>
                  <a:gd name="T14" fmla="*/ 55 w 877"/>
                  <a:gd name="T15" fmla="*/ 0 h 43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877" h="430">
                    <a:moveTo>
                      <a:pt x="55" y="0"/>
                    </a:moveTo>
                    <a:lnTo>
                      <a:pt x="734" y="338"/>
                    </a:lnTo>
                    <a:lnTo>
                      <a:pt x="655" y="230"/>
                    </a:lnTo>
                    <a:lnTo>
                      <a:pt x="877" y="409"/>
                    </a:lnTo>
                    <a:lnTo>
                      <a:pt x="643" y="430"/>
                    </a:lnTo>
                    <a:lnTo>
                      <a:pt x="720" y="366"/>
                    </a:lnTo>
                    <a:lnTo>
                      <a:pt x="0" y="93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91" name="Freeform 88"/>
              <p:cNvSpPr>
                <a:spLocks/>
              </p:cNvSpPr>
              <p:nvPr/>
            </p:nvSpPr>
            <p:spPr bwMode="auto">
              <a:xfrm>
                <a:off x="1214" y="984"/>
                <a:ext cx="1949" cy="869"/>
              </a:xfrm>
              <a:custGeom>
                <a:avLst/>
                <a:gdLst>
                  <a:gd name="T0" fmla="*/ 40 w 1949"/>
                  <a:gd name="T1" fmla="*/ 522 h 869"/>
                  <a:gd name="T2" fmla="*/ 418 w 1949"/>
                  <a:gd name="T3" fmla="*/ 192 h 869"/>
                  <a:gd name="T4" fmla="*/ 802 w 1949"/>
                  <a:gd name="T5" fmla="*/ 27 h 869"/>
                  <a:gd name="T6" fmla="*/ 1186 w 1949"/>
                  <a:gd name="T7" fmla="*/ 27 h 869"/>
                  <a:gd name="T8" fmla="*/ 1570 w 1949"/>
                  <a:gd name="T9" fmla="*/ 137 h 869"/>
                  <a:gd name="T10" fmla="*/ 1906 w 1949"/>
                  <a:gd name="T11" fmla="*/ 302 h 869"/>
                  <a:gd name="T12" fmla="*/ 1828 w 1949"/>
                  <a:gd name="T13" fmla="*/ 342 h 869"/>
                  <a:gd name="T14" fmla="*/ 1522 w 1949"/>
                  <a:gd name="T15" fmla="*/ 247 h 869"/>
                  <a:gd name="T16" fmla="*/ 1186 w 1949"/>
                  <a:gd name="T17" fmla="*/ 198 h 869"/>
                  <a:gd name="T18" fmla="*/ 706 w 1949"/>
                  <a:gd name="T19" fmla="*/ 270 h 869"/>
                  <a:gd name="T20" fmla="*/ 322 w 1949"/>
                  <a:gd name="T21" fmla="*/ 631 h 869"/>
                  <a:gd name="T22" fmla="*/ 178 w 1949"/>
                  <a:gd name="T23" fmla="*/ 851 h 869"/>
                  <a:gd name="T24" fmla="*/ 40 w 1949"/>
                  <a:gd name="T25" fmla="*/ 522 h 86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949" h="869">
                    <a:moveTo>
                      <a:pt x="40" y="522"/>
                    </a:moveTo>
                    <a:cubicBezTo>
                      <a:pt x="80" y="412"/>
                      <a:pt x="291" y="274"/>
                      <a:pt x="418" y="192"/>
                    </a:cubicBezTo>
                    <a:cubicBezTo>
                      <a:pt x="545" y="110"/>
                      <a:pt x="674" y="55"/>
                      <a:pt x="802" y="27"/>
                    </a:cubicBezTo>
                    <a:cubicBezTo>
                      <a:pt x="930" y="0"/>
                      <a:pt x="1058" y="9"/>
                      <a:pt x="1186" y="27"/>
                    </a:cubicBezTo>
                    <a:cubicBezTo>
                      <a:pt x="1314" y="46"/>
                      <a:pt x="1450" y="91"/>
                      <a:pt x="1570" y="137"/>
                    </a:cubicBezTo>
                    <a:cubicBezTo>
                      <a:pt x="1690" y="183"/>
                      <a:pt x="1863" y="268"/>
                      <a:pt x="1906" y="302"/>
                    </a:cubicBezTo>
                    <a:cubicBezTo>
                      <a:pt x="1949" y="336"/>
                      <a:pt x="1892" y="351"/>
                      <a:pt x="1828" y="342"/>
                    </a:cubicBezTo>
                    <a:cubicBezTo>
                      <a:pt x="1764" y="333"/>
                      <a:pt x="1629" y="271"/>
                      <a:pt x="1522" y="247"/>
                    </a:cubicBezTo>
                    <a:cubicBezTo>
                      <a:pt x="1415" y="223"/>
                      <a:pt x="1322" y="194"/>
                      <a:pt x="1186" y="198"/>
                    </a:cubicBezTo>
                    <a:cubicBezTo>
                      <a:pt x="1050" y="202"/>
                      <a:pt x="850" y="198"/>
                      <a:pt x="706" y="270"/>
                    </a:cubicBezTo>
                    <a:cubicBezTo>
                      <a:pt x="562" y="342"/>
                      <a:pt x="410" y="534"/>
                      <a:pt x="322" y="631"/>
                    </a:cubicBezTo>
                    <a:cubicBezTo>
                      <a:pt x="234" y="728"/>
                      <a:pt x="225" y="869"/>
                      <a:pt x="178" y="851"/>
                    </a:cubicBezTo>
                    <a:cubicBezTo>
                      <a:pt x="131" y="833"/>
                      <a:pt x="0" y="632"/>
                      <a:pt x="40" y="522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1282" name="Hộp_Văn_Bản 1"/>
          <p:cNvSpPr txBox="1">
            <a:spLocks noChangeArrowheads="1"/>
          </p:cNvSpPr>
          <p:nvPr/>
        </p:nvSpPr>
        <p:spPr bwMode="auto">
          <a:xfrm>
            <a:off x="5472113" y="5867400"/>
            <a:ext cx="115570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900" b="1"/>
              <a:t>HÀ TĨNH</a:t>
            </a:r>
            <a:endParaRPr lang="vi-VN" sz="900" b="1"/>
          </a:p>
        </p:txBody>
      </p:sp>
      <p:grpSp>
        <p:nvGrpSpPr>
          <p:cNvPr id="12" name="Group 84"/>
          <p:cNvGrpSpPr>
            <a:grpSpLocks/>
          </p:cNvGrpSpPr>
          <p:nvPr/>
        </p:nvGrpSpPr>
        <p:grpSpPr bwMode="auto">
          <a:xfrm rot="6550791">
            <a:off x="4616450" y="3540126"/>
            <a:ext cx="898525" cy="298450"/>
            <a:chOff x="1088" y="984"/>
            <a:chExt cx="2567" cy="972"/>
          </a:xfrm>
        </p:grpSpPr>
        <p:sp>
          <p:nvSpPr>
            <p:cNvPr id="11284" name="Freeform 85"/>
            <p:cNvSpPr>
              <a:spLocks/>
            </p:cNvSpPr>
            <p:nvPr/>
          </p:nvSpPr>
          <p:spPr bwMode="auto">
            <a:xfrm>
              <a:off x="1088" y="1278"/>
              <a:ext cx="568" cy="678"/>
            </a:xfrm>
            <a:custGeom>
              <a:avLst/>
              <a:gdLst>
                <a:gd name="T0" fmla="*/ 249 w 568"/>
                <a:gd name="T1" fmla="*/ 516 h 678"/>
                <a:gd name="T2" fmla="*/ 0 w 568"/>
                <a:gd name="T3" fmla="*/ 361 h 678"/>
                <a:gd name="T4" fmla="*/ 388 w 568"/>
                <a:gd name="T5" fmla="*/ 0 h 678"/>
                <a:gd name="T6" fmla="*/ 568 w 568"/>
                <a:gd name="T7" fmla="*/ 192 h 678"/>
                <a:gd name="T8" fmla="*/ 298 w 568"/>
                <a:gd name="T9" fmla="*/ 678 h 678"/>
                <a:gd name="T10" fmla="*/ 249 w 568"/>
                <a:gd name="T11" fmla="*/ 516 h 67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68" h="678">
                  <a:moveTo>
                    <a:pt x="249" y="516"/>
                  </a:moveTo>
                  <a:lnTo>
                    <a:pt x="0" y="361"/>
                  </a:lnTo>
                  <a:lnTo>
                    <a:pt x="388" y="0"/>
                  </a:lnTo>
                  <a:lnTo>
                    <a:pt x="568" y="192"/>
                  </a:lnTo>
                  <a:lnTo>
                    <a:pt x="298" y="678"/>
                  </a:lnTo>
                  <a:lnTo>
                    <a:pt x="249" y="5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13" name="Group 86"/>
            <p:cNvGrpSpPr>
              <a:grpSpLocks/>
            </p:cNvGrpSpPr>
            <p:nvPr/>
          </p:nvGrpSpPr>
          <p:grpSpPr bwMode="auto">
            <a:xfrm>
              <a:off x="1214" y="984"/>
              <a:ext cx="2441" cy="869"/>
              <a:chOff x="1214" y="984"/>
              <a:chExt cx="2441" cy="869"/>
            </a:xfrm>
          </p:grpSpPr>
          <p:sp>
            <p:nvSpPr>
              <p:cNvPr id="11286" name="Freeform 87"/>
              <p:cNvSpPr>
                <a:spLocks/>
              </p:cNvSpPr>
              <p:nvPr/>
            </p:nvSpPr>
            <p:spPr bwMode="auto">
              <a:xfrm>
                <a:off x="2778" y="1137"/>
                <a:ext cx="877" cy="430"/>
              </a:xfrm>
              <a:custGeom>
                <a:avLst/>
                <a:gdLst>
                  <a:gd name="T0" fmla="*/ 55 w 877"/>
                  <a:gd name="T1" fmla="*/ 0 h 430"/>
                  <a:gd name="T2" fmla="*/ 734 w 877"/>
                  <a:gd name="T3" fmla="*/ 338 h 430"/>
                  <a:gd name="T4" fmla="*/ 655 w 877"/>
                  <a:gd name="T5" fmla="*/ 230 h 430"/>
                  <a:gd name="T6" fmla="*/ 877 w 877"/>
                  <a:gd name="T7" fmla="*/ 409 h 430"/>
                  <a:gd name="T8" fmla="*/ 643 w 877"/>
                  <a:gd name="T9" fmla="*/ 430 h 430"/>
                  <a:gd name="T10" fmla="*/ 720 w 877"/>
                  <a:gd name="T11" fmla="*/ 366 h 430"/>
                  <a:gd name="T12" fmla="*/ 0 w 877"/>
                  <a:gd name="T13" fmla="*/ 93 h 430"/>
                  <a:gd name="T14" fmla="*/ 55 w 877"/>
                  <a:gd name="T15" fmla="*/ 0 h 43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877" h="430">
                    <a:moveTo>
                      <a:pt x="55" y="0"/>
                    </a:moveTo>
                    <a:lnTo>
                      <a:pt x="734" y="338"/>
                    </a:lnTo>
                    <a:lnTo>
                      <a:pt x="655" y="230"/>
                    </a:lnTo>
                    <a:lnTo>
                      <a:pt x="877" y="409"/>
                    </a:lnTo>
                    <a:lnTo>
                      <a:pt x="643" y="430"/>
                    </a:lnTo>
                    <a:lnTo>
                      <a:pt x="720" y="366"/>
                    </a:lnTo>
                    <a:lnTo>
                      <a:pt x="0" y="93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87" name="Freeform 88"/>
              <p:cNvSpPr>
                <a:spLocks/>
              </p:cNvSpPr>
              <p:nvPr/>
            </p:nvSpPr>
            <p:spPr bwMode="auto">
              <a:xfrm>
                <a:off x="1214" y="984"/>
                <a:ext cx="1949" cy="869"/>
              </a:xfrm>
              <a:custGeom>
                <a:avLst/>
                <a:gdLst>
                  <a:gd name="T0" fmla="*/ 40 w 1949"/>
                  <a:gd name="T1" fmla="*/ 522 h 869"/>
                  <a:gd name="T2" fmla="*/ 418 w 1949"/>
                  <a:gd name="T3" fmla="*/ 192 h 869"/>
                  <a:gd name="T4" fmla="*/ 802 w 1949"/>
                  <a:gd name="T5" fmla="*/ 27 h 869"/>
                  <a:gd name="T6" fmla="*/ 1186 w 1949"/>
                  <a:gd name="T7" fmla="*/ 27 h 869"/>
                  <a:gd name="T8" fmla="*/ 1570 w 1949"/>
                  <a:gd name="T9" fmla="*/ 137 h 869"/>
                  <a:gd name="T10" fmla="*/ 1906 w 1949"/>
                  <a:gd name="T11" fmla="*/ 302 h 869"/>
                  <a:gd name="T12" fmla="*/ 1828 w 1949"/>
                  <a:gd name="T13" fmla="*/ 342 h 869"/>
                  <a:gd name="T14" fmla="*/ 1522 w 1949"/>
                  <a:gd name="T15" fmla="*/ 247 h 869"/>
                  <a:gd name="T16" fmla="*/ 1186 w 1949"/>
                  <a:gd name="T17" fmla="*/ 198 h 869"/>
                  <a:gd name="T18" fmla="*/ 706 w 1949"/>
                  <a:gd name="T19" fmla="*/ 270 h 869"/>
                  <a:gd name="T20" fmla="*/ 322 w 1949"/>
                  <a:gd name="T21" fmla="*/ 631 h 869"/>
                  <a:gd name="T22" fmla="*/ 178 w 1949"/>
                  <a:gd name="T23" fmla="*/ 851 h 869"/>
                  <a:gd name="T24" fmla="*/ 40 w 1949"/>
                  <a:gd name="T25" fmla="*/ 522 h 86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949" h="869">
                    <a:moveTo>
                      <a:pt x="40" y="522"/>
                    </a:moveTo>
                    <a:cubicBezTo>
                      <a:pt x="80" y="412"/>
                      <a:pt x="291" y="274"/>
                      <a:pt x="418" y="192"/>
                    </a:cubicBezTo>
                    <a:cubicBezTo>
                      <a:pt x="545" y="110"/>
                      <a:pt x="674" y="55"/>
                      <a:pt x="802" y="27"/>
                    </a:cubicBezTo>
                    <a:cubicBezTo>
                      <a:pt x="930" y="0"/>
                      <a:pt x="1058" y="9"/>
                      <a:pt x="1186" y="27"/>
                    </a:cubicBezTo>
                    <a:cubicBezTo>
                      <a:pt x="1314" y="46"/>
                      <a:pt x="1450" y="91"/>
                      <a:pt x="1570" y="137"/>
                    </a:cubicBezTo>
                    <a:cubicBezTo>
                      <a:pt x="1690" y="183"/>
                      <a:pt x="1863" y="268"/>
                      <a:pt x="1906" y="302"/>
                    </a:cubicBezTo>
                    <a:cubicBezTo>
                      <a:pt x="1949" y="336"/>
                      <a:pt x="1892" y="351"/>
                      <a:pt x="1828" y="342"/>
                    </a:cubicBezTo>
                    <a:cubicBezTo>
                      <a:pt x="1764" y="333"/>
                      <a:pt x="1629" y="271"/>
                      <a:pt x="1522" y="247"/>
                    </a:cubicBezTo>
                    <a:cubicBezTo>
                      <a:pt x="1415" y="223"/>
                      <a:pt x="1322" y="194"/>
                      <a:pt x="1186" y="198"/>
                    </a:cubicBezTo>
                    <a:cubicBezTo>
                      <a:pt x="1050" y="202"/>
                      <a:pt x="850" y="198"/>
                      <a:pt x="706" y="270"/>
                    </a:cubicBezTo>
                    <a:cubicBezTo>
                      <a:pt x="562" y="342"/>
                      <a:pt x="410" y="534"/>
                      <a:pt x="322" y="631"/>
                    </a:cubicBezTo>
                    <a:cubicBezTo>
                      <a:pt x="234" y="728"/>
                      <a:pt x="225" y="869"/>
                      <a:pt x="178" y="851"/>
                    </a:cubicBezTo>
                    <a:cubicBezTo>
                      <a:pt x="131" y="833"/>
                      <a:pt x="0" y="632"/>
                      <a:pt x="40" y="522"/>
                    </a:cubicBez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9" grpId="0" animBg="1"/>
      <p:bldP spid="5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Kenhmua365.vn\Desktop\hinh-nen-de-thuong-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4" name="Group 22"/>
          <p:cNvGraphicFramePr>
            <a:graphicFrameLocks noGrp="1"/>
          </p:cNvGraphicFramePr>
          <p:nvPr/>
        </p:nvGraphicFramePr>
        <p:xfrm>
          <a:off x="152400" y="1752600"/>
          <a:ext cx="8924925" cy="4114801"/>
        </p:xfrm>
        <a:graphic>
          <a:graphicData uri="http://schemas.openxmlformats.org/drawingml/2006/table">
            <a:tbl>
              <a:tblPr/>
              <a:tblGrid>
                <a:gridCol w="4419600"/>
                <a:gridCol w="4505325"/>
              </a:tblGrid>
              <a:tr h="493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Nhà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Trần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Nhà Hồ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A6"/>
                    </a:solidFill>
                  </a:tcPr>
                </a:tc>
              </a:tr>
              <a:tr h="3621088">
                <a:tc>
                  <a:txBody>
                    <a:bodyPr/>
                    <a:lstStyle/>
                    <a:p>
                      <a:pPr algn="just"/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0" y="152400"/>
            <a:ext cx="9144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182563" algn="just" eaLnBrk="1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</a:pPr>
            <a:r>
              <a:rPr lang="en-US" sz="2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vi-VN" sz="2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 lối của nhà Trần trong kháng chiến chống quân xâm lược Mông – Nguyên và của nhà Hồ trong kháng chiến chống quân Minh có gì khác nhau?</a:t>
            </a:r>
            <a:endParaRPr lang="en-US" sz="2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17"/>
          <p:cNvSpPr txBox="1">
            <a:spLocks noChangeArrowheads="1"/>
          </p:cNvSpPr>
          <p:nvPr/>
        </p:nvSpPr>
        <p:spPr bwMode="auto">
          <a:xfrm>
            <a:off x="381000" y="2438400"/>
            <a:ext cx="41148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eaLnBrk="1" hangingPunct="1">
              <a:buFontTx/>
              <a:buChar char="-"/>
            </a:pPr>
            <a:r>
              <a:rPr lang="en-US" sz="3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3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huy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giặc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eaLnBrk="1" hangingPunct="1"/>
            <a:endParaRPr lang="en-US" sz="3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đắn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18"/>
          <p:cNvSpPr txBox="1">
            <a:spLocks noChangeArrowheads="1"/>
          </p:cNvSpPr>
          <p:nvPr/>
        </p:nvSpPr>
        <p:spPr bwMode="auto">
          <a:xfrm>
            <a:off x="4648200" y="2438400"/>
            <a:ext cx="42672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eaLnBrk="1" hangingPunct="1">
              <a:buFontTx/>
              <a:buChar char="-"/>
            </a:pPr>
            <a:r>
              <a:rPr lang="en-US" sz="3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giặc</a:t>
            </a:r>
            <a:endParaRPr lang="en-US" sz="3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endParaRPr lang="en-US" sz="3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r>
              <a:rPr lang="en-US" sz="3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3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ngự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thủ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endParaRPr lang="en-US" sz="3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381000" y="101025"/>
            <a:ext cx="7391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6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6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6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36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cai</a:t>
            </a:r>
            <a:r>
              <a:rPr lang="en-US" sz="36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36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Minh</a:t>
            </a:r>
            <a:endParaRPr lang="en-US" sz="36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Box 21"/>
          <p:cNvSpPr txBox="1">
            <a:spLocks noChangeArrowheads="1"/>
          </p:cNvSpPr>
          <p:nvPr/>
        </p:nvSpPr>
        <p:spPr bwMode="auto">
          <a:xfrm>
            <a:off x="0" y="914400"/>
            <a:ext cx="35814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Xóa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sáp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rot="5400000">
            <a:off x="418702" y="3847703"/>
            <a:ext cx="5867400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Box 22"/>
          <p:cNvSpPr txBox="1">
            <a:spLocks noChangeArrowheads="1"/>
          </p:cNvSpPr>
          <p:nvPr/>
        </p:nvSpPr>
        <p:spPr bwMode="auto">
          <a:xfrm>
            <a:off x="3886200" y="838200"/>
            <a:ext cx="5029200" cy="5693866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9FF99"/>
              </a:gs>
            </a:gsLst>
            <a:lin ang="18900000" scaled="1"/>
          </a:gradFill>
          <a:ln w="57150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"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4-1407,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quận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Minh.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);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15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phủ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36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181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huyện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trực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huyện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29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huyện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2438400"/>
            <a:ext cx="3352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thuế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vơ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vét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cải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3962400"/>
            <a:ext cx="3429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22"/>
          <p:cNvSpPr txBox="1">
            <a:spLocks noChangeArrowheads="1"/>
          </p:cNvSpPr>
          <p:nvPr/>
        </p:nvSpPr>
        <p:spPr bwMode="auto">
          <a:xfrm>
            <a:off x="3505200" y="1219200"/>
            <a:ext cx="5562600" cy="452431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9FF99"/>
              </a:gs>
            </a:gsLst>
            <a:lin ang="18900000" scaled="1"/>
          </a:gradFill>
          <a:ln w="57150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cai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chiếm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just"/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- 235.000 con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voi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ngựa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trâu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bò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algn="just"/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- 13.600.000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thạch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thóc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algn="just">
              <a:buFontTx/>
              <a:buChar char="-"/>
            </a:pP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8760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thuyền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- 2.530.900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vũ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bạc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báu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 Box 22"/>
          <p:cNvSpPr txBox="1">
            <a:spLocks noChangeArrowheads="1"/>
          </p:cNvSpPr>
          <p:nvPr/>
        </p:nvSpPr>
        <p:spPr bwMode="auto">
          <a:xfrm>
            <a:off x="3733800" y="1219200"/>
            <a:ext cx="5105400" cy="5016758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9FF99"/>
              </a:gs>
            </a:gsLst>
            <a:lin ang="18900000" scaled="1"/>
          </a:gradFill>
          <a:ln w="57150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“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1407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Trương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7 700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thợ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thủ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quán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lâu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Minh (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cấm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gái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tóc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ngắn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nữa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mặc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cấm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nhuộm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răng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đen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…”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22"/>
          <p:cNvSpPr txBox="1">
            <a:spLocks noChangeArrowheads="1"/>
          </p:cNvSpPr>
          <p:nvPr/>
        </p:nvSpPr>
        <p:spPr bwMode="auto">
          <a:xfrm>
            <a:off x="3810000" y="780157"/>
            <a:ext cx="5105400" cy="600164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9FF99"/>
              </a:gs>
            </a:gsLst>
            <a:lin ang="18900000" scaled="1"/>
          </a:gradFill>
          <a:ln w="57150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</a:rPr>
              <a:t>Để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</a:rPr>
              <a:t>tăng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</a:rPr>
              <a:t>cường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</a:rPr>
              <a:t>khai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</a:rPr>
              <a:t>thác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</a:rPr>
              <a:t>tài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</a:rPr>
              <a:t>nguyên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</a:rPr>
              <a:t>năm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</a:rPr>
              <a:t> 1415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</a:rPr>
              <a:t>nhà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</a:rPr>
              <a:t> Minh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</a:rPr>
              <a:t>tiến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</a:rPr>
              <a:t>hành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</a:rPr>
              <a:t>khám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</a:rPr>
              <a:t>thu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</a:rPr>
              <a:t>các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</a:rPr>
              <a:t>mỏ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</a:rPr>
              <a:t>vàng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</a:rPr>
              <a:t>mỏ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</a:rPr>
              <a:t>bạc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</a:rPr>
              <a:t>mộ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</a:rPr>
              <a:t>phu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</a:rPr>
              <a:t>đãi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</a:rPr>
              <a:t>vàng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</a:rPr>
              <a:t>và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</a:rPr>
              <a:t>mò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</a:rPr>
              <a:t>trân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</a:rPr>
              <a:t>châu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</a:rPr>
              <a:t>.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</a:rPr>
              <a:t>Năm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</a:rPr>
              <a:t> 1418,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</a:rPr>
              <a:t>nhà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</a:rPr>
              <a:t> Minh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</a:rPr>
              <a:t>mở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</a:rPr>
              <a:t>trường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</a:rPr>
              <a:t>mò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</a:rPr>
              <a:t>ngọc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</a:rPr>
              <a:t>trai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</a:rPr>
              <a:t>tìm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</a:rPr>
              <a:t>kiếm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</a:rPr>
              <a:t>hương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</a:rPr>
              <a:t>liệu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</a:rPr>
              <a:t>;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</a:rPr>
              <a:t>bắt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</a:rPr>
              <a:t>người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</a:rPr>
              <a:t>Việt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</a:rPr>
              <a:t>săn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</a:rPr>
              <a:t>bắt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</a:rPr>
              <a:t>những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</a:rPr>
              <a:t>thú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</a:rPr>
              <a:t>vật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</a:rPr>
              <a:t>quý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</a:rPr>
              <a:t>để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</a:rPr>
              <a:t>nộp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</a:rPr>
              <a:t>như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</a:rPr>
              <a:t>rùa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</a:rPr>
              <a:t> 9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</a:rPr>
              <a:t>đuôi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</a:rPr>
              <a:t>vượn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</a:rPr>
              <a:t>bạc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</a:rPr>
              <a:t>má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</a:rPr>
              <a:t>chồn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</a:rPr>
              <a:t>trắng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</a:rPr>
              <a:t>hươu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</a:rPr>
              <a:t>trắng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</a:rPr>
              <a:t>voi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</a:rPr>
              <a:t>trắng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xit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 animBg="1"/>
      <p:bldP spid="9" grpId="1" animBg="1"/>
      <p:bldP spid="12" grpId="0"/>
      <p:bldP spid="13" grpId="0"/>
      <p:bldP spid="11" grpId="1" animBg="1"/>
      <p:bldP spid="11" grpId="2" animBg="1"/>
      <p:bldP spid="14" grpId="0" animBg="1"/>
      <p:bldP spid="14" grpId="1" animBg="1"/>
      <p:bldP spid="15" grpId="0" animBg="1"/>
      <p:bldP spid="1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Kenhmua365.vn\Desktop\hinh-nen-de-thuong-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12" descr="NguyenTra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29400" y="1524000"/>
            <a:ext cx="24384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14"/>
          <p:cNvSpPr txBox="1">
            <a:spLocks noChangeArrowheads="1"/>
          </p:cNvSpPr>
          <p:nvPr/>
        </p:nvSpPr>
        <p:spPr bwMode="auto">
          <a:xfrm>
            <a:off x="304800" y="76200"/>
            <a:ext cx="8610600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BÌNH NGÔ ĐẠI CÁO</a:t>
            </a:r>
          </a:p>
          <a:p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                           </a:t>
            </a:r>
            <a:r>
              <a:rPr lang="en-US" sz="28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b="1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8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Trãi</a:t>
            </a:r>
            <a:r>
              <a:rPr lang="en-US" sz="28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just"/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Nướng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đen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ngọn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lửa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hung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tàn</a:t>
            </a:r>
            <a:endParaRPr lang="en-US" sz="28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Vùi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hầm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tai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vạ</a:t>
            </a:r>
            <a:endParaRPr lang="en-US" sz="28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Dối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lừa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muôn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ngàn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endParaRPr lang="en-US" sz="28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thù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oán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trải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mươi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endParaRPr lang="en-US" sz="28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Bại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nát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thuế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khóa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đầm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ép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lưng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mò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ngọc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just"/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Ngán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mập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thuồng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luồng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đem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đãi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cát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 algn="just"/>
            <a:endParaRPr lang="en-US" sz="2800" b="1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</a:rPr>
              <a:t>…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</a:rPr>
              <a:t>Độc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</a:rPr>
              <a:t>ác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</a:rPr>
              <a:t>thay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</a:rPr>
              <a:t>trúc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</a:rPr>
              <a:t> Nam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</a:rPr>
              <a:t>Sơn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</a:rPr>
              <a:t>không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</a:rPr>
              <a:t>ghi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</a:rPr>
              <a:t>hết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</a:rPr>
              <a:t>tội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</a:rPr>
              <a:t>. </a:t>
            </a:r>
          </a:p>
          <a:p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</a:rPr>
              <a:t>Dơ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</a:rPr>
              <a:t>bẩn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</a:rPr>
              <a:t>thay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</a:rPr>
              <a:t>nước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</a:rPr>
              <a:t>Đông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</a:rPr>
              <a:t>Hải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</a:rPr>
              <a:t>không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</a:rPr>
              <a:t>rửa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</a:rPr>
              <a:t>sạch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</a:rPr>
              <a:t> 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</a:rPr>
              <a:t>mùi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</a:rPr>
              <a:t> 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381000" y="101025"/>
            <a:ext cx="7391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6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6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6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36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cai</a:t>
            </a:r>
            <a:r>
              <a:rPr lang="en-US" sz="36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36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Minh</a:t>
            </a:r>
            <a:endParaRPr lang="en-US" sz="36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Box 21"/>
          <p:cNvSpPr txBox="1">
            <a:spLocks noChangeArrowheads="1"/>
          </p:cNvSpPr>
          <p:nvPr/>
        </p:nvSpPr>
        <p:spPr bwMode="auto">
          <a:xfrm>
            <a:off x="0" y="914400"/>
            <a:ext cx="35814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Xóa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sáp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rot="5400000">
            <a:off x="418702" y="3847703"/>
            <a:ext cx="5867400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0" y="2438400"/>
            <a:ext cx="3352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thuế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vơ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vét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cải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3962400"/>
            <a:ext cx="3429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34"/>
          <p:cNvSpPr txBox="1">
            <a:spLocks noChangeArrowheads="1"/>
          </p:cNvSpPr>
          <p:nvPr/>
        </p:nvSpPr>
        <p:spPr bwMode="auto">
          <a:xfrm>
            <a:off x="0" y="5562600"/>
            <a:ext cx="3505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 typeface="Wingdings" pitchFamily="2" charset="2"/>
              <a:buChar char="à"/>
            </a:pP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Cai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trị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thâm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độc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,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tàn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bạo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.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20"/>
          <p:cNvSpPr txBox="1">
            <a:spLocks noChangeArrowheads="1"/>
          </p:cNvSpPr>
          <p:nvPr/>
        </p:nvSpPr>
        <p:spPr bwMode="auto">
          <a:xfrm>
            <a:off x="3505200" y="762000"/>
            <a:ext cx="5638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có </a:t>
            </a:r>
            <a:r>
              <a:rPr lang="en-US" sz="24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nhận</a:t>
            </a:r>
            <a:r>
              <a:rPr 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xét</a:t>
            </a:r>
            <a:r>
              <a:rPr 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gi</a:t>
            </a:r>
            <a:r>
              <a:rPr 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24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vê</a:t>
            </a:r>
            <a:r>
              <a:rPr 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24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chính</a:t>
            </a:r>
            <a:r>
              <a:rPr 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sách</a:t>
            </a:r>
            <a:r>
              <a:rPr 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cai</a:t>
            </a:r>
            <a:r>
              <a:rPr 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trị </a:t>
            </a:r>
            <a:r>
              <a:rPr lang="en-US" sz="24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của</a:t>
            </a:r>
            <a:r>
              <a:rPr 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24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đất</a:t>
            </a:r>
            <a:r>
              <a:rPr 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nước</a:t>
            </a:r>
            <a:r>
              <a:rPr 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? Theo </a:t>
            </a:r>
            <a:r>
              <a:rPr lang="en-US" sz="24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thâm</a:t>
            </a:r>
            <a:r>
              <a:rPr 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3505200" y="2075795"/>
            <a:ext cx="54864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cai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thâm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tàn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bạo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vĩnh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viễn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spcBef>
                <a:spcPct val="50000"/>
              </a:spcBef>
              <a:buFontTx/>
              <a:buChar char="-"/>
            </a:pP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cai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thâm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spcBef>
                <a:spcPct val="50000"/>
              </a:spcBef>
              <a:buFontTx/>
              <a:buChar char="-"/>
            </a:pP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hủy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diệt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nền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dốt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nát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dàng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cai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6"/>
          <p:cNvSpPr>
            <a:spLocks noChangeArrowheads="1"/>
          </p:cNvSpPr>
          <p:nvPr/>
        </p:nvSpPr>
        <p:spPr bwMode="auto">
          <a:xfrm>
            <a:off x="0" y="0"/>
            <a:ext cx="9144000" cy="123110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200" b="1" u="sng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Tiết</a:t>
            </a:r>
            <a:r>
              <a:rPr lang="en-US" sz="2200" b="1" u="sng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33. </a:t>
            </a:r>
            <a:r>
              <a:rPr lang="en-US" sz="2200" b="1" u="sng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Bài</a:t>
            </a:r>
            <a:r>
              <a:rPr lang="en-US" sz="2200" b="1" u="sng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18</a:t>
            </a:r>
            <a:endParaRPr lang="en-US" sz="22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</a:endParaRPr>
          </a:p>
          <a:p>
            <a:pPr algn="ctr">
              <a:defRPr/>
            </a:pP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</a:rPr>
              <a:t>CUỘC KHÁNG CHIẾN CỦA NHÀ HỒ VÀ PHONG TRÀO </a:t>
            </a:r>
          </a:p>
          <a:p>
            <a:pPr algn="ctr">
              <a:defRPr/>
            </a:pP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</a:rPr>
              <a:t>KHỞI NGHĨA CHỐNG QUÂN MINH ĐẦU THẾ KỈ XV</a:t>
            </a:r>
          </a:p>
        </p:txBody>
      </p:sp>
      <p:sp>
        <p:nvSpPr>
          <p:cNvPr id="5" name="Text Box 63"/>
          <p:cNvSpPr txBox="1">
            <a:spLocks noChangeArrowheads="1"/>
          </p:cNvSpPr>
          <p:nvPr/>
        </p:nvSpPr>
        <p:spPr bwMode="auto">
          <a:xfrm>
            <a:off x="0" y="1361182"/>
            <a:ext cx="915193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1.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Cuộc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xâm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lược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quân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Minh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sự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thất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bại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nhà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Hồ</a:t>
            </a:r>
            <a:endParaRPr lang="en-US" sz="32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0" y="2327970"/>
            <a:ext cx="73914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Minh</a:t>
            </a:r>
          </a:p>
          <a:p>
            <a:pPr algn="ctr">
              <a:spcBef>
                <a:spcPct val="50000"/>
              </a:spcBef>
              <a:buFont typeface="Wingdings" pitchFamily="2" charset="2"/>
              <a:buChar char="ü"/>
            </a:pP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trị</a:t>
            </a: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buFont typeface="Wingdings" pitchFamily="2" charset="2"/>
              <a:buChar char="ü"/>
            </a:pP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tế</a:t>
            </a: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buFont typeface="Wingdings" pitchFamily="2" charset="2"/>
              <a:buChar char="ü"/>
            </a:pP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spcBef>
                <a:spcPct val="50000"/>
              </a:spcBef>
            </a:pP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-304800" y="5334000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Trần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</TotalTime>
  <Words>1530</Words>
  <Application>Microsoft Office PowerPoint</Application>
  <PresentationFormat>On-screen Show (4:3)</PresentationFormat>
  <Paragraphs>241</Paragraphs>
  <Slides>16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Kenhmua365.vn</dc:creator>
  <cp:lastModifiedBy>Trang</cp:lastModifiedBy>
  <cp:revision>37</cp:revision>
  <dcterms:created xsi:type="dcterms:W3CDTF">2015-12-06T08:32:36Z</dcterms:created>
  <dcterms:modified xsi:type="dcterms:W3CDTF">2020-04-07T04:58:02Z</dcterms:modified>
</cp:coreProperties>
</file>