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9" r:id="rId4"/>
    <p:sldId id="283" r:id="rId5"/>
    <p:sldId id="260" r:id="rId6"/>
    <p:sldId id="284" r:id="rId7"/>
    <p:sldId id="285" r:id="rId8"/>
    <p:sldId id="262" r:id="rId9"/>
    <p:sldId id="263" r:id="rId10"/>
    <p:sldId id="264" r:id="rId11"/>
    <p:sldId id="265" r:id="rId12"/>
    <p:sldId id="286" r:id="rId13"/>
    <p:sldId id="289" r:id="rId14"/>
    <p:sldId id="288" r:id="rId15"/>
    <p:sldId id="269" r:id="rId16"/>
    <p:sldId id="270" r:id="rId17"/>
    <p:sldId id="271" r:id="rId18"/>
    <p:sldId id="272" r:id="rId19"/>
    <p:sldId id="287" r:id="rId20"/>
    <p:sldId id="290" r:id="rId21"/>
    <p:sldId id="277" r:id="rId22"/>
    <p:sldId id="278" r:id="rId23"/>
    <p:sldId id="292" r:id="rId24"/>
    <p:sldId id="279" r:id="rId25"/>
    <p:sldId id="280" r:id="rId26"/>
    <p:sldId id="291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8F05-7F76-4D0B-9ED0-511018A6628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C675-5B39-41A1-B6BE-B56C67E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C675-5B39-41A1-B6BE-B56C67EFF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C675-5B39-41A1-B6BE-B56C67EFF6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4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5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6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0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2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04439"/>
            <a:ext cx="8520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1 - BÀI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LƯỢC VỀ MÔN LỊCH SỬ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01000" cy="53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2218" y="6057900"/>
            <a:ext cx="6629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FF00"/>
                </a:solidFill>
              </a:rPr>
              <a:t>2. Học lịch sử để làm gì?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Học lịch sử để: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Description: Description: https://cdn.vungoi.vn/vungoi/154381331025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9350"/>
            <a:ext cx="8382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*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lịch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" y="457200"/>
            <a:ext cx="913669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cphammoi.net/data/files/image/upload/34523_272014_son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6096000"/>
            <a:ext cx="6629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hai-ba-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814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857009"/>
            <a:ext cx="6629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esktop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6096000"/>
            <a:ext cx="6629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1418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1012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esktop\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89916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y\Desktop\171711_BYc_Ynh_lYch_sY__xe_tYng_390_huc_YY_cYng_Dinh_YYc_LYp_do_phong_vien_chiYn_trYYng_Francoise_De_Mulder_chYp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2" y="874776"/>
            <a:ext cx="8741328" cy="47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072" y="5638800"/>
            <a:ext cx="8741328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390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30/4/1975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err="1" smtClean="0">
                <a:solidFill>
                  <a:srgbClr val="FFFF00"/>
                </a:solidFill>
              </a:rPr>
              <a:t>Dựa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đâu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biết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dựng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lịch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sử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614"/>
            <a:ext cx="42862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1000"/>
            <a:ext cx="4286250" cy="610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614"/>
            <a:ext cx="43529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76576"/>
            <a:ext cx="41910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" y="253425"/>
            <a:ext cx="852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\Desktop\VONG-DOI-CON-NGUOI-2016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7468"/>
            <a:ext cx="7620000" cy="37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ony\Desktop\rua-bien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715090"/>
            <a:ext cx="3294647" cy="23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ny\Desktop\Desktop\thao giảng\17034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5867398"/>
            <a:ext cx="845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BIA TIẾN SĨ Ở VĂN MIẾU QUỐC TỬ GIÁM – HÀ NỘI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818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TƯ LIỆU HIỆN VẬT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6388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540701"/>
            <a:ext cx="29098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1" y="152400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964" y="6096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TƯ LIỆU CHỮ VIẾT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err="1" smtClean="0">
                <a:solidFill>
                  <a:srgbClr val="FFFF00"/>
                </a:solidFill>
              </a:rPr>
              <a:t>Dựa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đâu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biết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dựng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lại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lịch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sử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chemeClr val="bg1"/>
                </a:solidFill>
              </a:rPr>
              <a:t>- Tư liệu truyền miệng (các chuyện dân gian)</a:t>
            </a:r>
          </a:p>
          <a:p>
            <a:pPr>
              <a:buFontTx/>
              <a:buChar char="-"/>
            </a:pPr>
            <a:r>
              <a:rPr lang="vi-VN" dirty="0" smtClean="0">
                <a:solidFill>
                  <a:schemeClr val="bg1"/>
                </a:solidFill>
              </a:rPr>
              <a:t>Tư </a:t>
            </a:r>
            <a:r>
              <a:rPr lang="vi-VN" dirty="0">
                <a:solidFill>
                  <a:schemeClr val="bg1"/>
                </a:solidFill>
              </a:rPr>
              <a:t>liệu hiện vật (những di tích, di vật, cổ vật người xưa để lại)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bg1"/>
                </a:solidFill>
              </a:rPr>
              <a:t>- </a:t>
            </a:r>
            <a:r>
              <a:rPr lang="vi-VN" dirty="0">
                <a:solidFill>
                  <a:schemeClr val="bg1"/>
                </a:solidFill>
              </a:rPr>
              <a:t>Tư liệu chữ viết </a:t>
            </a:r>
            <a:r>
              <a:rPr lang="vi-VN" dirty="0" smtClean="0">
                <a:solidFill>
                  <a:schemeClr val="bg1"/>
                </a:solidFill>
              </a:rPr>
              <a:t>(</a:t>
            </a:r>
            <a:r>
              <a:rPr lang="vi-VN" dirty="0">
                <a:solidFill>
                  <a:schemeClr val="bg1"/>
                </a:solidFill>
              </a:rPr>
              <a:t>các văn bản viết).</a:t>
            </a:r>
          </a:p>
          <a:p>
            <a:pPr>
              <a:buFontTx/>
              <a:buChar char="-"/>
            </a:pPr>
            <a:endParaRPr lang="vi-V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vi-VN" dirty="0" smtClean="0">
                <a:solidFill>
                  <a:srgbClr val="FFFF00"/>
                </a:solidFill>
              </a:rPr>
              <a:t> </a:t>
            </a:r>
            <a:r>
              <a:rPr lang="vi-VN" i="1" dirty="0">
                <a:solidFill>
                  <a:srgbClr val="FFFF00"/>
                </a:solidFill>
              </a:rPr>
              <a:t>Nguồn tư liệu là gốc giúp chúng ta hiểu biết và dựng lại lịch sử.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685800"/>
            <a:ext cx="8991600" cy="50292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-ma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LUYỆN TẬP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40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dirty="0"/>
              <a:t>Câu </a:t>
            </a:r>
            <a:r>
              <a:rPr lang="vi-VN" dirty="0" smtClean="0"/>
              <a:t>1</a:t>
            </a:r>
            <a:r>
              <a:rPr lang="en-US" dirty="0" smtClean="0"/>
              <a:t>: </a:t>
            </a:r>
            <a:r>
              <a:rPr lang="vi-VN" dirty="0" smtClean="0"/>
              <a:t>Tìm </a:t>
            </a:r>
            <a:r>
              <a:rPr lang="vi-VN" dirty="0"/>
              <a:t>hiểu và dựng lại toàn bộ hoạt động của con người và xã hội loài người trong quá khứ là nhiệm vụ của ngành khoa học nào?</a:t>
            </a:r>
          </a:p>
          <a:p>
            <a:pPr marL="514350" indent="-514350">
              <a:buAutoNum type="alphaUcPeriod"/>
            </a:pPr>
            <a:r>
              <a:rPr lang="vi-VN" dirty="0" smtClean="0"/>
              <a:t>Sử </a:t>
            </a:r>
            <a:r>
              <a:rPr lang="vi-VN" dirty="0"/>
              <a:t>học                </a:t>
            </a:r>
            <a:r>
              <a:rPr lang="en-US" dirty="0" smtClean="0"/>
              <a:t>		</a:t>
            </a:r>
            <a:r>
              <a:rPr lang="vi-VN" dirty="0" smtClean="0"/>
              <a:t>B</a:t>
            </a:r>
            <a:r>
              <a:rPr lang="vi-VN" dirty="0"/>
              <a:t>. Khảo cổ học              </a:t>
            </a:r>
            <a:endParaRPr lang="en-US" dirty="0" smtClean="0"/>
          </a:p>
          <a:p>
            <a:pPr marL="0" indent="0">
              <a:buNone/>
            </a:pPr>
            <a:r>
              <a:rPr lang="vi-VN" dirty="0" smtClean="0"/>
              <a:t>C</a:t>
            </a:r>
            <a:r>
              <a:rPr lang="vi-VN" dirty="0"/>
              <a:t>. Việt Nam học          </a:t>
            </a:r>
            <a:r>
              <a:rPr lang="en-US" dirty="0" smtClean="0"/>
              <a:t>		</a:t>
            </a:r>
            <a:r>
              <a:rPr lang="vi-VN" dirty="0" smtClean="0"/>
              <a:t>D</a:t>
            </a:r>
            <a:r>
              <a:rPr lang="vi-VN" dirty="0"/>
              <a:t>. Cơ sở văn hóa</a:t>
            </a:r>
          </a:p>
          <a:p>
            <a:pPr marL="0" indent="0">
              <a:buNone/>
            </a:pPr>
            <a:r>
              <a:rPr lang="vi-VN" dirty="0"/>
              <a:t>Câu </a:t>
            </a:r>
            <a:r>
              <a:rPr lang="vi-VN" dirty="0" smtClean="0"/>
              <a:t>2</a:t>
            </a:r>
            <a:r>
              <a:rPr lang="en-US" dirty="0" smtClean="0"/>
              <a:t>: </a:t>
            </a:r>
            <a:r>
              <a:rPr lang="vi-VN" b="1" i="1" dirty="0" smtClean="0"/>
              <a:t>Tư </a:t>
            </a:r>
            <a:r>
              <a:rPr lang="vi-VN" b="1" i="1" dirty="0"/>
              <a:t>liệu truyền miệng </a:t>
            </a:r>
            <a:r>
              <a:rPr lang="vi-VN" dirty="0"/>
              <a:t>mang đặc điểm gì nổi bật?</a:t>
            </a:r>
          </a:p>
          <a:p>
            <a:pPr marL="0" indent="0">
              <a:buNone/>
            </a:pPr>
            <a:r>
              <a:rPr lang="vi-VN" dirty="0"/>
              <a:t>A. Bao gồm những câu chuyện, lời kể truyền đời.</a:t>
            </a:r>
          </a:p>
          <a:p>
            <a:pPr marL="0" indent="0">
              <a:buNone/>
            </a:pPr>
            <a:r>
              <a:rPr lang="vi-VN" dirty="0"/>
              <a:t>B. Chỉ là những tranh, ảnh</a:t>
            </a:r>
          </a:p>
          <a:p>
            <a:pPr marL="0" indent="0">
              <a:buNone/>
            </a:pPr>
            <a:r>
              <a:rPr lang="vi-VN" dirty="0"/>
              <a:t>C. Bao gồm di tích, đồ vật của người xưa</a:t>
            </a:r>
          </a:p>
          <a:p>
            <a:pPr marL="0" indent="0">
              <a:buNone/>
            </a:pPr>
            <a:r>
              <a:rPr lang="vi-VN" dirty="0"/>
              <a:t>D. Là các văn bản ghi chép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75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ĐÂY LÀ LOẠI TƯ LIỆU LỊCH SỬ NÀO?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895600" cy="26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69" y="533401"/>
            <a:ext cx="3340274" cy="26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05" y="3209728"/>
            <a:ext cx="3462337" cy="362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9728"/>
            <a:ext cx="2786063" cy="362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175215"/>
            <a:ext cx="2686050" cy="365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42" y="522961"/>
            <a:ext cx="2758858" cy="26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0866"/>
            <a:ext cx="50061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ặn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SGK.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1999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3292" y="5943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QUÁ TRÌNH TIẾN HÓA CỦA LOÀI NGƯỜI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77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</a:rPr>
              <a:t>Lịch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sử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là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gì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</a:rPr>
              <a:t>Lịch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sử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gì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diễn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ra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trong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quá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khứ</a:t>
            </a:r>
            <a:r>
              <a:rPr lang="en-US" sz="4000" i="1" u="sng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</a:rPr>
              <a:t>Lịch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sử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môn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khoa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học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tìm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hiểu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và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dựng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i="1" u="sng" dirty="0" err="1" smtClean="0">
                <a:solidFill>
                  <a:srgbClr val="FFFF00"/>
                </a:solidFill>
              </a:rPr>
              <a:t>lại</a:t>
            </a:r>
            <a:r>
              <a:rPr lang="en-US" sz="4000" i="1" u="sng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toàn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bộ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hoạt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động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của</a:t>
            </a:r>
            <a:r>
              <a:rPr lang="en-US" sz="4000" dirty="0" smtClean="0">
                <a:solidFill>
                  <a:schemeClr val="bg1"/>
                </a:solidFill>
              </a:rPr>
              <a:t> con </a:t>
            </a:r>
            <a:r>
              <a:rPr lang="en-US" sz="4000" dirty="0" err="1" smtClean="0">
                <a:solidFill>
                  <a:schemeClr val="bg1"/>
                </a:solidFill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xã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hội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loài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trong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quá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khứ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err="1" smtClean="0">
                <a:solidFill>
                  <a:srgbClr val="FFFF00"/>
                </a:solidFill>
              </a:rPr>
              <a:t>Học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lịch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sử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làm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gì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idx="1"/>
          </p:nvPr>
        </p:nvSpPr>
        <p:spPr>
          <a:xfrm>
            <a:off x="76200" y="2133600"/>
            <a:ext cx="9144000" cy="17526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hãy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</a:t>
            </a:r>
            <a:r>
              <a:rPr lang="en-US" sz="3600" dirty="0" err="1" smtClean="0">
                <a:solidFill>
                  <a:schemeClr val="bg1"/>
                </a:solidFill>
              </a:rPr>
              <a:t>uan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sát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những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bức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hình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trên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hãy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biết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lớp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học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thời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xưa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khác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lớp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học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ngày</a:t>
            </a:r>
            <a:r>
              <a:rPr lang="en-US" sz="3600" dirty="0" smtClean="0">
                <a:solidFill>
                  <a:schemeClr val="bg1"/>
                </a:solidFill>
              </a:rPr>
              <a:t> nay </a:t>
            </a:r>
            <a:r>
              <a:rPr lang="en-US" sz="3600" dirty="0" err="1" smtClean="0">
                <a:solidFill>
                  <a:schemeClr val="bg1"/>
                </a:solidFill>
              </a:rPr>
              <a:t>như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nào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Vì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lại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sự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thay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đổi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đó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9252" y="623673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LỚP HỌC THỜI XƯA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49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intuc.hocmai.vn/images/stories/anh_tin_tuc/2009/cau_chuyen_giao_duc/10/sub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096000"/>
            <a:ext cx="6629400" cy="533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thumb_w/600/A3YmnWqkHeph7OwGyu6TwbX57tgTw/Image/2012/11/11B/giao-duc-teeniscover-kenh14-09-563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470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9844" y="5981700"/>
            <a:ext cx="6629400" cy="533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401</Words>
  <Application>Microsoft Office PowerPoint</Application>
  <PresentationFormat>On-screen Show (4:3)</PresentationFormat>
  <Paragraphs>51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1. Lịch sử là gì?</vt:lpstr>
      <vt:lpstr>2. Học lịch sử để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Dựa vào đâu để biết và dựng lại lịch sử?</vt:lpstr>
      <vt:lpstr>PowerPoint Presentation</vt:lpstr>
      <vt:lpstr>PowerPoint Presentation</vt:lpstr>
      <vt:lpstr>PowerPoint Presentation</vt:lpstr>
      <vt:lpstr>3. Dựa vào đâu để biết và dựng lại lịch sử?</vt:lpstr>
      <vt:lpstr>PowerPoint Presentation</vt:lpstr>
      <vt:lpstr>LUYỆN TẬP</vt:lpstr>
      <vt:lpstr>ĐÂY LÀ LOẠI TƯ LIỆU LỊCH SỬ NÀO?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Trang</cp:lastModifiedBy>
  <cp:revision>32</cp:revision>
  <dcterms:created xsi:type="dcterms:W3CDTF">2006-08-16T00:00:00Z</dcterms:created>
  <dcterms:modified xsi:type="dcterms:W3CDTF">2020-04-06T16:12:56Z</dcterms:modified>
</cp:coreProperties>
</file>