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4" r:id="rId2"/>
    <p:sldId id="283" r:id="rId3"/>
    <p:sldId id="256" r:id="rId4"/>
    <p:sldId id="257" r:id="rId5"/>
    <p:sldId id="265" r:id="rId6"/>
    <p:sldId id="258" r:id="rId7"/>
    <p:sldId id="260" r:id="rId8"/>
    <p:sldId id="261" r:id="rId9"/>
    <p:sldId id="262" r:id="rId10"/>
    <p:sldId id="272" r:id="rId11"/>
    <p:sldId id="263" r:id="rId12"/>
    <p:sldId id="264" r:id="rId13"/>
    <p:sldId id="291" r:id="rId14"/>
    <p:sldId id="289" r:id="rId15"/>
    <p:sldId id="290" r:id="rId16"/>
    <p:sldId id="279" r:id="rId17"/>
    <p:sldId id="266" r:id="rId18"/>
    <p:sldId id="288" r:id="rId19"/>
    <p:sldId id="286" r:id="rId20"/>
    <p:sldId id="287" r:id="rId21"/>
    <p:sldId id="274" r:id="rId22"/>
    <p:sldId id="275" r:id="rId23"/>
    <p:sldId id="276" r:id="rId24"/>
    <p:sldId id="268" r:id="rId25"/>
    <p:sldId id="280" r:id="rId26"/>
    <p:sldId id="269"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3300"/>
    <a:srgbClr val="FF9900"/>
    <a:srgbClr val="000000"/>
    <a:srgbClr val="FF0000"/>
    <a:srgbClr val="FF0066"/>
    <a:srgbClr val="0099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6" autoAdjust="0"/>
  </p:normalViewPr>
  <p:slideViewPr>
    <p:cSldViewPr>
      <p:cViewPr varScale="1">
        <p:scale>
          <a:sx n="106" d="100"/>
          <a:sy n="106" d="100"/>
        </p:scale>
        <p:origin x="16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image" Target="../media/image8.e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5.emf"/><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E9185E6-DBD6-4999-B54A-BDA2E39A54C5}" type="datetimeFigureOut">
              <a:rPr lang="vi-VN"/>
              <a:pPr>
                <a:defRPr/>
              </a:pPr>
              <a:t>30/01/2018</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FE00428E-FBF7-4402-B5ED-136A4A183A0D}" type="slidenum">
              <a:rPr lang="vi-VN"/>
              <a:pPr>
                <a:defRPr/>
              </a:pPr>
              <a:t>‹#›</a:t>
            </a:fld>
            <a:endParaRPr lang="vi-VN"/>
          </a:p>
        </p:txBody>
      </p:sp>
    </p:spTree>
    <p:extLst>
      <p:ext uri="{BB962C8B-B14F-4D97-AF65-F5344CB8AC3E}">
        <p14:creationId xmlns:p14="http://schemas.microsoft.com/office/powerpoint/2010/main" val="18971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2C33CF0-5512-4047-B59C-EF1BA54283E5}" type="slidenum">
              <a:rPr lang="vi-VN" smtClean="0"/>
              <a:pPr/>
              <a:t>17</a:t>
            </a:fld>
            <a:endParaRPr lang="vi-VN" smtClean="0"/>
          </a:p>
        </p:txBody>
      </p:sp>
    </p:spTree>
    <p:extLst>
      <p:ext uri="{BB962C8B-B14F-4D97-AF65-F5344CB8AC3E}">
        <p14:creationId xmlns:p14="http://schemas.microsoft.com/office/powerpoint/2010/main" val="84445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DFC763-76F2-42F5-9BFD-87F985BFCF37}" type="datetimeFigureOut">
              <a:rPr lang="en-US"/>
              <a:pPr>
                <a:defRPr/>
              </a:pPr>
              <a:t>1/30/2018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F2DFDE-657D-46E0-921A-8904513133CE}" type="slidenum">
              <a:rPr lang="en-US"/>
              <a:pPr>
                <a:defRPr/>
              </a:pPr>
              <a:t>‹#›</a:t>
            </a:fld>
            <a:endParaRPr lang="en-US"/>
          </a:p>
        </p:txBody>
      </p:sp>
    </p:spTree>
    <p:extLst>
      <p:ext uri="{BB962C8B-B14F-4D97-AF65-F5344CB8AC3E}">
        <p14:creationId xmlns:p14="http://schemas.microsoft.com/office/powerpoint/2010/main" val="304904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295177-97D2-49D8-ABA2-D8C205CE464E}" type="datetimeFigureOut">
              <a:rPr lang="en-US"/>
              <a:pPr>
                <a:defRPr/>
              </a:pPr>
              <a:t>1/30/2018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1BCCBD-00DD-40F6-96D1-38A524C585BE}" type="slidenum">
              <a:rPr lang="en-US"/>
              <a:pPr>
                <a:defRPr/>
              </a:pPr>
              <a:t>‹#›</a:t>
            </a:fld>
            <a:endParaRPr lang="en-US"/>
          </a:p>
        </p:txBody>
      </p:sp>
    </p:spTree>
    <p:extLst>
      <p:ext uri="{BB962C8B-B14F-4D97-AF65-F5344CB8AC3E}">
        <p14:creationId xmlns:p14="http://schemas.microsoft.com/office/powerpoint/2010/main" val="285638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51A51C-6EF5-41A8-9499-608D2A9BD929}" type="datetimeFigureOut">
              <a:rPr lang="en-US"/>
              <a:pPr>
                <a:defRPr/>
              </a:pPr>
              <a:t>1/30/2018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C766FD-8611-434B-84FC-14FD13F3B0A7}" type="slidenum">
              <a:rPr lang="en-US"/>
              <a:pPr>
                <a:defRPr/>
              </a:pPr>
              <a:t>‹#›</a:t>
            </a:fld>
            <a:endParaRPr lang="en-US"/>
          </a:p>
        </p:txBody>
      </p:sp>
    </p:spTree>
    <p:extLst>
      <p:ext uri="{BB962C8B-B14F-4D97-AF65-F5344CB8AC3E}">
        <p14:creationId xmlns:p14="http://schemas.microsoft.com/office/powerpoint/2010/main" val="368363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024A46-7E57-4393-BCBE-470070700D2E}" type="datetimeFigureOut">
              <a:rPr lang="en-US"/>
              <a:pPr>
                <a:defRPr/>
              </a:pPr>
              <a:t>1/30/2018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B1CD75-B602-4079-B79D-527C767DC1EE}" type="slidenum">
              <a:rPr lang="en-US"/>
              <a:pPr>
                <a:defRPr/>
              </a:pPr>
              <a:t>‹#›</a:t>
            </a:fld>
            <a:endParaRPr lang="en-US"/>
          </a:p>
        </p:txBody>
      </p:sp>
    </p:spTree>
    <p:extLst>
      <p:ext uri="{BB962C8B-B14F-4D97-AF65-F5344CB8AC3E}">
        <p14:creationId xmlns:p14="http://schemas.microsoft.com/office/powerpoint/2010/main" val="89644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7CABE3-2368-45EF-8F08-45B526B986A5}" type="datetimeFigureOut">
              <a:rPr lang="en-US"/>
              <a:pPr>
                <a:defRPr/>
              </a:pPr>
              <a:t>1/30/2018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B65819-D64A-4AA1-944E-720431724AA5}" type="slidenum">
              <a:rPr lang="en-US"/>
              <a:pPr>
                <a:defRPr/>
              </a:pPr>
              <a:t>‹#›</a:t>
            </a:fld>
            <a:endParaRPr lang="en-US"/>
          </a:p>
        </p:txBody>
      </p:sp>
    </p:spTree>
    <p:extLst>
      <p:ext uri="{BB962C8B-B14F-4D97-AF65-F5344CB8AC3E}">
        <p14:creationId xmlns:p14="http://schemas.microsoft.com/office/powerpoint/2010/main" val="299793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201D4F-4EDC-4340-B20E-850D0DCF923E}" type="datetimeFigureOut">
              <a:rPr lang="en-US"/>
              <a:pPr>
                <a:defRPr/>
              </a:pPr>
              <a:t>1/30/2018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4EEA9D-C0C5-470A-8653-62BD33FDDDBA}" type="slidenum">
              <a:rPr lang="en-US"/>
              <a:pPr>
                <a:defRPr/>
              </a:pPr>
              <a:t>‹#›</a:t>
            </a:fld>
            <a:endParaRPr lang="en-US"/>
          </a:p>
        </p:txBody>
      </p:sp>
    </p:spTree>
    <p:extLst>
      <p:ext uri="{BB962C8B-B14F-4D97-AF65-F5344CB8AC3E}">
        <p14:creationId xmlns:p14="http://schemas.microsoft.com/office/powerpoint/2010/main" val="222130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4E383E-75BA-4C2F-85AC-E3C69D049952}" type="datetimeFigureOut">
              <a:rPr lang="en-US"/>
              <a:pPr>
                <a:defRPr/>
              </a:pPr>
              <a:t>1/30/2018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3F6981-1231-4FF1-97DC-5F29E502F997}" type="slidenum">
              <a:rPr lang="en-US"/>
              <a:pPr>
                <a:defRPr/>
              </a:pPr>
              <a:t>‹#›</a:t>
            </a:fld>
            <a:endParaRPr lang="en-US"/>
          </a:p>
        </p:txBody>
      </p:sp>
    </p:spTree>
    <p:extLst>
      <p:ext uri="{BB962C8B-B14F-4D97-AF65-F5344CB8AC3E}">
        <p14:creationId xmlns:p14="http://schemas.microsoft.com/office/powerpoint/2010/main" val="281914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0F515AD-BB63-4348-BB64-53DA6FE9FE09}" type="datetimeFigureOut">
              <a:rPr lang="en-US"/>
              <a:pPr>
                <a:defRPr/>
              </a:pPr>
              <a:t>1/30/2018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0B7C1FB-6B57-44BB-9593-6C885E297851}" type="slidenum">
              <a:rPr lang="en-US"/>
              <a:pPr>
                <a:defRPr/>
              </a:pPr>
              <a:t>‹#›</a:t>
            </a:fld>
            <a:endParaRPr lang="en-US"/>
          </a:p>
        </p:txBody>
      </p:sp>
    </p:spTree>
    <p:extLst>
      <p:ext uri="{BB962C8B-B14F-4D97-AF65-F5344CB8AC3E}">
        <p14:creationId xmlns:p14="http://schemas.microsoft.com/office/powerpoint/2010/main" val="253856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C2FE6F-7CB4-4406-AA09-16A49A8770DD}" type="datetimeFigureOut">
              <a:rPr lang="en-US"/>
              <a:pPr>
                <a:defRPr/>
              </a:pPr>
              <a:t>1/30/2018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DF9AF6-BBA1-4C23-BED6-865E2FDD029C}" type="slidenum">
              <a:rPr lang="en-US"/>
              <a:pPr>
                <a:defRPr/>
              </a:pPr>
              <a:t>‹#›</a:t>
            </a:fld>
            <a:endParaRPr lang="en-US"/>
          </a:p>
        </p:txBody>
      </p:sp>
    </p:spTree>
    <p:extLst>
      <p:ext uri="{BB962C8B-B14F-4D97-AF65-F5344CB8AC3E}">
        <p14:creationId xmlns:p14="http://schemas.microsoft.com/office/powerpoint/2010/main" val="232046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978F13-1E66-4D3D-80D0-C2C4343C4357}" type="datetimeFigureOut">
              <a:rPr lang="en-US"/>
              <a:pPr>
                <a:defRPr/>
              </a:pPr>
              <a:t>1/30/2018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76BCA4-8BD4-46EA-9454-7BBB4981B9DF}" type="slidenum">
              <a:rPr lang="en-US"/>
              <a:pPr>
                <a:defRPr/>
              </a:pPr>
              <a:t>‹#›</a:t>
            </a:fld>
            <a:endParaRPr lang="en-US"/>
          </a:p>
        </p:txBody>
      </p:sp>
    </p:spTree>
    <p:extLst>
      <p:ext uri="{BB962C8B-B14F-4D97-AF65-F5344CB8AC3E}">
        <p14:creationId xmlns:p14="http://schemas.microsoft.com/office/powerpoint/2010/main" val="1638322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2A14CE-265D-452B-9209-87A17B026228}" type="datetimeFigureOut">
              <a:rPr lang="en-US"/>
              <a:pPr>
                <a:defRPr/>
              </a:pPr>
              <a:t>1/30/2018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7A3193-0986-4977-A8EA-1C2F02F8622B}" type="slidenum">
              <a:rPr lang="en-US"/>
              <a:pPr>
                <a:defRPr/>
              </a:pPr>
              <a:t>‹#›</a:t>
            </a:fld>
            <a:endParaRPr lang="en-US"/>
          </a:p>
        </p:txBody>
      </p:sp>
    </p:spTree>
    <p:extLst>
      <p:ext uri="{BB962C8B-B14F-4D97-AF65-F5344CB8AC3E}">
        <p14:creationId xmlns:p14="http://schemas.microsoft.com/office/powerpoint/2010/main" val="127541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47722FF-F477-4858-80FF-41D4BB90C50D}" type="datetimeFigureOut">
              <a:rPr lang="en-US"/>
              <a:pPr>
                <a:defRPr/>
              </a:pPr>
              <a:t>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56DFEDB-0929-4E90-B331-4CD67CCE66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audio" Target="file:///C:\Users\Admin\Downloads\Compressed\Bai%2020%20Su%20no%20vi%20nhiet%20cua%20chat%20khi\nguoi%20dep\votay1.wav" TargetMode="External"/><Relationship Id="rId5" Type="http://schemas.openxmlformats.org/officeDocument/2006/relationships/image" Target="../media/image28.jpeg"/><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audio" Target="file:///C:\Users\Admin\Downloads\Compressed\Bai%2020%20Su%20no%20vi%20nhiet%20cua%20chat%20khi\nguoi%20dep\votay1.wav" TargetMode="External"/><Relationship Id="rId5" Type="http://schemas.openxmlformats.org/officeDocument/2006/relationships/image" Target="../media/image28.jpeg"/><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audio" Target="file:///C:\Users\Admin\Downloads\Compressed\Bai%2020%20Su%20no%20vi%20nhiet%20cua%20chat%20khi\nguoi%20dep\votay1.wav" TargetMode="External"/><Relationship Id="rId5" Type="http://schemas.openxmlformats.org/officeDocument/2006/relationships/image" Target="../media/image28.jpe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1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oleObject" Target="../embeddings/oleObject1.bin"/><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gif"/><Relationship Id="rId10" Type="http://schemas.openxmlformats.org/officeDocument/2006/relationships/image" Target="../media/image7.gif"/><Relationship Id="rId4" Type="http://schemas.openxmlformats.org/officeDocument/2006/relationships/image" Target="../media/image2.wmf"/><Relationship Id="rId9" Type="http://schemas.openxmlformats.org/officeDocument/2006/relationships/image" Target="../media/image6.gi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emf"/><Relationship Id="rId3" Type="http://schemas.openxmlformats.org/officeDocument/2006/relationships/image" Target="../media/image15.gif"/><Relationship Id="rId7" Type="http://schemas.openxmlformats.org/officeDocument/2006/relationships/image" Target="../media/image9.emf"/><Relationship Id="rId12" Type="http://schemas.openxmlformats.org/officeDocument/2006/relationships/oleObject" Target="../embeddings/oleObject7.bin"/><Relationship Id="rId17" Type="http://schemas.openxmlformats.org/officeDocument/2006/relationships/image" Target="../media/image14.emf"/><Relationship Id="rId2" Type="http://schemas.openxmlformats.org/officeDocument/2006/relationships/slideLayout" Target="../slideLayouts/slideLayout7.xml"/><Relationship Id="rId16"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1.emf"/><Relationship Id="rId5" Type="http://schemas.openxmlformats.org/officeDocument/2006/relationships/image" Target="../media/image8.emf"/><Relationship Id="rId15" Type="http://schemas.openxmlformats.org/officeDocument/2006/relationships/image" Target="../media/image13.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0.emf"/><Relationship Id="rId1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5.gif"/><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19.emf"/><Relationship Id="rId5" Type="http://schemas.openxmlformats.org/officeDocument/2006/relationships/image" Target="../media/image16.e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8.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4.emf"/><Relationship Id="rId3" Type="http://schemas.openxmlformats.org/officeDocument/2006/relationships/image" Target="../media/image15.gif"/><Relationship Id="rId7" Type="http://schemas.openxmlformats.org/officeDocument/2006/relationships/image" Target="../media/image21.emf"/><Relationship Id="rId12" Type="http://schemas.openxmlformats.org/officeDocument/2006/relationships/oleObject" Target="../embeddings/oleObject18.bin"/><Relationship Id="rId2" Type="http://schemas.openxmlformats.org/officeDocument/2006/relationships/slideLayout" Target="../slideLayouts/slideLayout7.xml"/><Relationship Id="rId16" Type="http://schemas.openxmlformats.org/officeDocument/2006/relationships/oleObject" Target="../embeddings/oleObject20.bin"/><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23.emf"/><Relationship Id="rId5" Type="http://schemas.openxmlformats.org/officeDocument/2006/relationships/image" Target="../media/image20.emf"/><Relationship Id="rId15" Type="http://schemas.openxmlformats.org/officeDocument/2006/relationships/image" Target="../media/image25.e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2.emf"/><Relationship Id="rId14" Type="http://schemas.openxmlformats.org/officeDocument/2006/relationships/oleObject" Target="../embeddings/oleObject19.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15.gif"/><Relationship Id="rId7"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2.bin"/><Relationship Id="rId11" Type="http://schemas.openxmlformats.org/officeDocument/2006/relationships/oleObject" Target="../embeddings/oleObject25.bin"/><Relationship Id="rId5" Type="http://schemas.openxmlformats.org/officeDocument/2006/relationships/image" Target="../media/image26.emf"/><Relationship Id="rId10" Type="http://schemas.openxmlformats.org/officeDocument/2006/relationships/image" Target="../media/image24.emf"/><Relationship Id="rId4" Type="http://schemas.openxmlformats.org/officeDocument/2006/relationships/oleObject" Target="../embeddings/oleObject21.bin"/><Relationship Id="rId9" Type="http://schemas.openxmlformats.org/officeDocument/2006/relationships/oleObject" Target="../embeddings/oleObject24.bin"/></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533400" y="2286000"/>
            <a:ext cx="457200" cy="381000"/>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57188" y="744538"/>
            <a:ext cx="8534400" cy="2308225"/>
          </a:xfrm>
          <a:prstGeom prst="rect">
            <a:avLst/>
          </a:prstGeom>
        </p:spPr>
        <p:txBody>
          <a:bodyPr>
            <a:spAutoFit/>
          </a:bodyPr>
          <a:lstStyle/>
          <a:p>
            <a:pPr algn="just" eaLnBrk="0" hangingPunct="0">
              <a:defRPr/>
            </a:pPr>
            <a:r>
              <a:rPr lang="en-US" sz="2400" u="sng" dirty="0" err="1">
                <a:solidFill>
                  <a:srgbClr val="FF0000"/>
                </a:solidFill>
              </a:rPr>
              <a:t>Câu</a:t>
            </a:r>
            <a:r>
              <a:rPr lang="en-US" sz="2400" u="sng" dirty="0">
                <a:solidFill>
                  <a:srgbClr val="FF0000"/>
                </a:solidFill>
              </a:rPr>
              <a:t> 2:</a:t>
            </a:r>
            <a:r>
              <a:rPr lang="en-US" sz="2400" dirty="0">
                <a:solidFill>
                  <a:srgbClr val="FF0000"/>
                </a:solidFill>
              </a:rPr>
              <a:t> </a:t>
            </a:r>
            <a:r>
              <a:rPr lang="en-US" sz="2400" dirty="0" err="1">
                <a:solidFill>
                  <a:srgbClr val="FF0000"/>
                </a:solidFill>
              </a:rPr>
              <a:t>Hiện</a:t>
            </a:r>
            <a:r>
              <a:rPr lang="en-US" sz="2400" dirty="0">
                <a:solidFill>
                  <a:srgbClr val="FF0000"/>
                </a:solidFill>
              </a:rPr>
              <a:t> </a:t>
            </a:r>
            <a:r>
              <a:rPr lang="en-US" sz="2400" dirty="0" err="1">
                <a:solidFill>
                  <a:srgbClr val="FF0000"/>
                </a:solidFill>
              </a:rPr>
              <a:t>tượng</a:t>
            </a:r>
            <a:r>
              <a:rPr lang="en-US" sz="2400" dirty="0">
                <a:solidFill>
                  <a:srgbClr val="FF0000"/>
                </a:solidFill>
              </a:rPr>
              <a:t> </a:t>
            </a:r>
            <a:r>
              <a:rPr lang="en-US" sz="2400" dirty="0" err="1">
                <a:solidFill>
                  <a:srgbClr val="FF0000"/>
                </a:solidFill>
              </a:rPr>
              <a:t>nào</a:t>
            </a:r>
            <a:r>
              <a:rPr lang="en-US" sz="2400" dirty="0">
                <a:solidFill>
                  <a:srgbClr val="FF0000"/>
                </a:solidFill>
              </a:rPr>
              <a:t> </a:t>
            </a:r>
            <a:r>
              <a:rPr lang="en-US" sz="2400" dirty="0" err="1">
                <a:solidFill>
                  <a:srgbClr val="FF0000"/>
                </a:solidFill>
              </a:rPr>
              <a:t>sau</a:t>
            </a:r>
            <a:r>
              <a:rPr lang="en-US" sz="2400" dirty="0">
                <a:solidFill>
                  <a:srgbClr val="FF0000"/>
                </a:solidFill>
              </a:rPr>
              <a:t> </a:t>
            </a:r>
            <a:r>
              <a:rPr lang="en-US" sz="2400" dirty="0" err="1">
                <a:solidFill>
                  <a:srgbClr val="FF0000"/>
                </a:solidFill>
              </a:rPr>
              <a:t>đây</a:t>
            </a:r>
            <a:r>
              <a:rPr lang="en-US" sz="2400" dirty="0">
                <a:solidFill>
                  <a:srgbClr val="FF0000"/>
                </a:solidFill>
              </a:rPr>
              <a:t> </a:t>
            </a:r>
            <a:r>
              <a:rPr lang="en-US" sz="2400" dirty="0" err="1">
                <a:solidFill>
                  <a:srgbClr val="FF0000"/>
                </a:solidFill>
              </a:rPr>
              <a:t>sẽ</a:t>
            </a:r>
            <a:r>
              <a:rPr lang="en-US" sz="2400" dirty="0">
                <a:solidFill>
                  <a:srgbClr val="FF0000"/>
                </a:solidFill>
              </a:rPr>
              <a:t> </a:t>
            </a:r>
            <a:r>
              <a:rPr lang="en-US" sz="2400" dirty="0" err="1">
                <a:solidFill>
                  <a:srgbClr val="FF0000"/>
                </a:solidFill>
              </a:rPr>
              <a:t>xảy</a:t>
            </a:r>
            <a:r>
              <a:rPr lang="en-US" sz="2400" dirty="0">
                <a:solidFill>
                  <a:srgbClr val="FF0000"/>
                </a:solidFill>
              </a:rPr>
              <a:t> </a:t>
            </a:r>
            <a:r>
              <a:rPr lang="en-US" sz="2400" dirty="0" err="1">
                <a:solidFill>
                  <a:srgbClr val="FF0000"/>
                </a:solidFill>
              </a:rPr>
              <a:t>ra</a:t>
            </a:r>
            <a:r>
              <a:rPr lang="en-US" sz="2400" dirty="0">
                <a:solidFill>
                  <a:srgbClr val="FF0000"/>
                </a:solidFill>
              </a:rPr>
              <a:t> </a:t>
            </a:r>
            <a:r>
              <a:rPr lang="en-US" sz="2400" dirty="0" err="1">
                <a:solidFill>
                  <a:srgbClr val="FF0000"/>
                </a:solidFill>
              </a:rPr>
              <a:t>khi</a:t>
            </a:r>
            <a:r>
              <a:rPr lang="en-US" sz="2400" dirty="0">
                <a:solidFill>
                  <a:srgbClr val="FF0000"/>
                </a:solidFill>
              </a:rPr>
              <a:t> </a:t>
            </a:r>
            <a:r>
              <a:rPr lang="en-US" sz="2400" dirty="0" err="1">
                <a:solidFill>
                  <a:srgbClr val="FF0000"/>
                </a:solidFill>
              </a:rPr>
              <a:t>đun</a:t>
            </a:r>
            <a:r>
              <a:rPr lang="en-US" sz="2400" dirty="0">
                <a:solidFill>
                  <a:srgbClr val="FF0000"/>
                </a:solidFill>
              </a:rPr>
              <a:t> </a:t>
            </a:r>
            <a:r>
              <a:rPr lang="en-US" sz="2400" dirty="0" err="1">
                <a:solidFill>
                  <a:srgbClr val="FF0000"/>
                </a:solidFill>
              </a:rPr>
              <a:t>nóng</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lượng</a:t>
            </a:r>
            <a:r>
              <a:rPr lang="en-US" sz="2400" dirty="0">
                <a:solidFill>
                  <a:srgbClr val="FF0000"/>
                </a:solidFill>
              </a:rPr>
              <a:t> </a:t>
            </a:r>
            <a:r>
              <a:rPr lang="en-US" sz="2400" dirty="0" err="1">
                <a:solidFill>
                  <a:srgbClr val="FF0000"/>
                </a:solidFill>
              </a:rPr>
              <a:t>chất</a:t>
            </a:r>
            <a:r>
              <a:rPr lang="en-US" sz="2400" dirty="0">
                <a:solidFill>
                  <a:srgbClr val="FF0000"/>
                </a:solidFill>
              </a:rPr>
              <a:t> </a:t>
            </a:r>
            <a:r>
              <a:rPr lang="en-US" sz="2400" dirty="0" err="1">
                <a:solidFill>
                  <a:srgbClr val="FF0000"/>
                </a:solidFill>
              </a:rPr>
              <a:t>lỏng</a:t>
            </a:r>
            <a:r>
              <a:rPr lang="en-US" sz="2400" dirty="0">
                <a:solidFill>
                  <a:srgbClr val="FF0000"/>
                </a:solidFill>
              </a:rPr>
              <a:t>.</a:t>
            </a:r>
          </a:p>
          <a:p>
            <a:pPr marL="342900" indent="-342900" algn="just" eaLnBrk="0" hangingPunct="0">
              <a:defRPr/>
            </a:pPr>
            <a:r>
              <a:rPr lang="en-US" sz="2400" dirty="0"/>
              <a:t>   A. </a:t>
            </a:r>
            <a:r>
              <a:rPr lang="en-US" sz="2400" dirty="0" err="1"/>
              <a:t>Khối</a:t>
            </a:r>
            <a:r>
              <a:rPr lang="en-US" sz="2400" dirty="0"/>
              <a:t> </a:t>
            </a:r>
            <a:r>
              <a:rPr lang="en-US" sz="2400" dirty="0" err="1"/>
              <a:t>lượng</a:t>
            </a:r>
            <a:r>
              <a:rPr lang="en-US" sz="2400" dirty="0"/>
              <a:t> </a:t>
            </a:r>
            <a:r>
              <a:rPr lang="en-US" sz="2400" dirty="0" err="1"/>
              <a:t>chất</a:t>
            </a:r>
            <a:r>
              <a:rPr lang="en-US" sz="2400" dirty="0"/>
              <a:t> </a:t>
            </a:r>
            <a:r>
              <a:rPr lang="en-US" sz="2400" dirty="0" err="1"/>
              <a:t>lỏng</a:t>
            </a:r>
            <a:r>
              <a:rPr lang="en-US" sz="2400" dirty="0"/>
              <a:t> </a:t>
            </a:r>
            <a:r>
              <a:rPr lang="en-US" sz="2400" dirty="0" err="1"/>
              <a:t>tăng</a:t>
            </a:r>
            <a:r>
              <a:rPr lang="en-US" sz="2400" dirty="0"/>
              <a:t>.                                                                </a:t>
            </a:r>
          </a:p>
          <a:p>
            <a:pPr marL="342900" indent="-342900" algn="just" eaLnBrk="0" hangingPunct="0">
              <a:defRPr/>
            </a:pPr>
            <a:r>
              <a:rPr lang="en-US" sz="2400" dirty="0"/>
              <a:t>   B. </a:t>
            </a:r>
            <a:r>
              <a:rPr lang="en-US" sz="2400" dirty="0" err="1"/>
              <a:t>Trọng</a:t>
            </a:r>
            <a:r>
              <a:rPr lang="en-US" sz="2400" dirty="0"/>
              <a:t> </a:t>
            </a:r>
            <a:r>
              <a:rPr lang="en-US" sz="2400" dirty="0" err="1"/>
              <a:t>lượng</a:t>
            </a:r>
            <a:r>
              <a:rPr lang="en-US" sz="2400" dirty="0"/>
              <a:t> </a:t>
            </a:r>
            <a:r>
              <a:rPr lang="en-US" sz="2400" dirty="0" err="1"/>
              <a:t>của</a:t>
            </a:r>
            <a:r>
              <a:rPr lang="en-US" sz="2400" dirty="0"/>
              <a:t> </a:t>
            </a:r>
            <a:r>
              <a:rPr lang="en-US" sz="2400" dirty="0" err="1"/>
              <a:t>chất</a:t>
            </a:r>
            <a:r>
              <a:rPr lang="en-US" sz="2400" dirty="0"/>
              <a:t> </a:t>
            </a:r>
            <a:r>
              <a:rPr lang="en-US" sz="2400" dirty="0" err="1"/>
              <a:t>lỏng</a:t>
            </a:r>
            <a:r>
              <a:rPr lang="en-US" sz="2400" dirty="0"/>
              <a:t> </a:t>
            </a:r>
            <a:r>
              <a:rPr lang="en-US" sz="2400" dirty="0" err="1"/>
              <a:t>tăng</a:t>
            </a:r>
            <a:r>
              <a:rPr lang="en-US" sz="2400" dirty="0"/>
              <a:t>                                                         </a:t>
            </a:r>
          </a:p>
          <a:p>
            <a:pPr marL="342900" indent="-342900" algn="just" eaLnBrk="0" hangingPunct="0">
              <a:defRPr/>
            </a:pPr>
            <a:r>
              <a:rPr lang="en-US" sz="2400" dirty="0"/>
              <a:t>   C. </a:t>
            </a:r>
            <a:r>
              <a:rPr lang="en-US" sz="2400" dirty="0" err="1"/>
              <a:t>Thể</a:t>
            </a:r>
            <a:r>
              <a:rPr lang="en-US" sz="2400" dirty="0"/>
              <a:t> </a:t>
            </a:r>
            <a:r>
              <a:rPr lang="en-US" sz="2400" dirty="0" err="1"/>
              <a:t>tích</a:t>
            </a:r>
            <a:r>
              <a:rPr lang="en-US" sz="2400" dirty="0"/>
              <a:t> </a:t>
            </a:r>
            <a:r>
              <a:rPr lang="en-US" sz="2400" dirty="0" err="1"/>
              <a:t>của</a:t>
            </a:r>
            <a:r>
              <a:rPr lang="en-US" sz="2400" dirty="0"/>
              <a:t> </a:t>
            </a:r>
            <a:r>
              <a:rPr lang="en-US" sz="2400" dirty="0" err="1"/>
              <a:t>chất</a:t>
            </a:r>
            <a:r>
              <a:rPr lang="en-US" sz="2400" dirty="0"/>
              <a:t> </a:t>
            </a:r>
            <a:r>
              <a:rPr lang="en-US" sz="2400" dirty="0" err="1"/>
              <a:t>lỏng</a:t>
            </a:r>
            <a:r>
              <a:rPr lang="en-US" sz="2400" dirty="0"/>
              <a:t> </a:t>
            </a:r>
            <a:r>
              <a:rPr lang="en-US" sz="2400" dirty="0" err="1"/>
              <a:t>tăng</a:t>
            </a:r>
            <a:r>
              <a:rPr lang="en-US" sz="2400" dirty="0"/>
              <a:t>.                                                               </a:t>
            </a:r>
          </a:p>
          <a:p>
            <a:pPr algn="just" eaLnBrk="0" hangingPunct="0">
              <a:defRPr/>
            </a:pPr>
            <a:r>
              <a:rPr lang="en-US" sz="2400" dirty="0"/>
              <a:t>   D. </a:t>
            </a:r>
            <a:r>
              <a:rPr lang="en-US" sz="2400" dirty="0" err="1"/>
              <a:t>Cả</a:t>
            </a:r>
            <a:r>
              <a:rPr lang="en-US" sz="2400" dirty="0"/>
              <a:t> </a:t>
            </a:r>
            <a:r>
              <a:rPr lang="en-US" sz="2400" dirty="0" err="1"/>
              <a:t>khối</a:t>
            </a:r>
            <a:r>
              <a:rPr lang="en-US" sz="2400" dirty="0"/>
              <a:t> </a:t>
            </a:r>
            <a:r>
              <a:rPr lang="en-US" sz="2400" dirty="0" err="1"/>
              <a:t>lượng</a:t>
            </a:r>
            <a:r>
              <a:rPr lang="en-US" sz="2400" dirty="0"/>
              <a:t>, </a:t>
            </a:r>
            <a:r>
              <a:rPr lang="en-US" sz="2400" dirty="0" err="1"/>
              <a:t>trọng</a:t>
            </a:r>
            <a:r>
              <a:rPr lang="en-US" sz="2400" dirty="0"/>
              <a:t> </a:t>
            </a:r>
            <a:r>
              <a:rPr lang="en-US" sz="2400" dirty="0" err="1"/>
              <a:t>lượng</a:t>
            </a:r>
            <a:r>
              <a:rPr lang="en-US" sz="2400" dirty="0"/>
              <a:t> </a:t>
            </a:r>
            <a:r>
              <a:rPr lang="en-US" sz="2400" dirty="0" err="1"/>
              <a:t>và</a:t>
            </a:r>
            <a:r>
              <a:rPr lang="en-US" sz="2400" dirty="0"/>
              <a:t> </a:t>
            </a:r>
            <a:r>
              <a:rPr lang="en-US" sz="2400" dirty="0" err="1"/>
              <a:t>thể</a:t>
            </a:r>
            <a:r>
              <a:rPr lang="en-US" sz="2400" dirty="0"/>
              <a:t> </a:t>
            </a:r>
            <a:r>
              <a:rPr lang="en-US" sz="2400" dirty="0" err="1"/>
              <a:t>tích</a:t>
            </a:r>
            <a:r>
              <a:rPr lang="en-US" sz="2400" dirty="0"/>
              <a:t> </a:t>
            </a:r>
            <a:r>
              <a:rPr lang="en-US" sz="2400" dirty="0" err="1"/>
              <a:t>chất</a:t>
            </a:r>
            <a:r>
              <a:rPr lang="en-US" sz="2400" dirty="0"/>
              <a:t> </a:t>
            </a:r>
            <a:r>
              <a:rPr lang="en-US" sz="2400" dirty="0" err="1"/>
              <a:t>lỏng</a:t>
            </a:r>
            <a:r>
              <a:rPr lang="en-US" sz="2400" dirty="0"/>
              <a:t> </a:t>
            </a:r>
            <a:r>
              <a:rPr lang="en-US" sz="2400" dirty="0" err="1"/>
              <a:t>đều</a:t>
            </a:r>
            <a:r>
              <a:rPr lang="en-US" sz="2400" dirty="0"/>
              <a:t> </a:t>
            </a:r>
            <a:r>
              <a:rPr lang="en-US" sz="2400" dirty="0" err="1"/>
              <a:t>tăng</a:t>
            </a:r>
            <a:r>
              <a:rPr lang="en-US" sz="2400" dirty="0"/>
              <a:t>.               </a:t>
            </a:r>
          </a:p>
        </p:txBody>
      </p:sp>
      <p:sp>
        <p:nvSpPr>
          <p:cNvPr id="2052" name="Text Box 2"/>
          <p:cNvSpPr txBox="1">
            <a:spLocks noChangeArrowheads="1"/>
          </p:cNvSpPr>
          <p:nvPr/>
        </p:nvSpPr>
        <p:spPr bwMode="auto">
          <a:xfrm>
            <a:off x="0" y="0"/>
            <a:ext cx="9144000" cy="604838"/>
          </a:xfrm>
          <a:prstGeom prst="rect">
            <a:avLst/>
          </a:prstGeom>
          <a:solidFill>
            <a:srgbClr val="FFFF99"/>
          </a:solidFill>
          <a:ln w="25400">
            <a:solidFill>
              <a:srgbClr val="006600"/>
            </a:solidFill>
            <a:miter lim="800000"/>
            <a:headEnd/>
            <a:tailEnd/>
          </a:ln>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sz="3200" b="1">
                <a:solidFill>
                  <a:srgbClr val="0033CC"/>
                </a:solidFill>
              </a:rPr>
              <a:t>   </a:t>
            </a:r>
            <a:r>
              <a:rPr lang="en-US" sz="3200" b="1">
                <a:solidFill>
                  <a:srgbClr val="FF0000"/>
                </a:solidFill>
              </a:rPr>
              <a:t>KIỂM TRA BÀI CŨ</a:t>
            </a:r>
          </a:p>
        </p:txBody>
      </p:sp>
      <p:sp>
        <p:nvSpPr>
          <p:cNvPr id="2" name="Rectangle 4"/>
          <p:cNvSpPr>
            <a:spLocks noChangeArrowheads="1"/>
          </p:cNvSpPr>
          <p:nvPr/>
        </p:nvSpPr>
        <p:spPr bwMode="auto">
          <a:xfrm>
            <a:off x="344488" y="769938"/>
            <a:ext cx="7504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sz="2400" u="sng">
                <a:solidFill>
                  <a:srgbClr val="FF0000"/>
                </a:solidFill>
              </a:rPr>
              <a:t>Câu 1:</a:t>
            </a:r>
            <a:r>
              <a:rPr lang="en-US" sz="2400">
                <a:solidFill>
                  <a:srgbClr val="FF0000"/>
                </a:solidFill>
              </a:rPr>
              <a:t> Tìm từ thích hợp điền vào chỗ trống:                                                    </a:t>
            </a:r>
          </a:p>
        </p:txBody>
      </p:sp>
      <p:sp>
        <p:nvSpPr>
          <p:cNvPr id="3077" name="Rectangle 5"/>
          <p:cNvSpPr>
            <a:spLocks noChangeArrowheads="1"/>
          </p:cNvSpPr>
          <p:nvPr/>
        </p:nvSpPr>
        <p:spPr bwMode="auto">
          <a:xfrm>
            <a:off x="457200" y="1230313"/>
            <a:ext cx="8458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sz="2400"/>
              <a:t>a) Các chất lỏng nở ra khi ………………</a:t>
            </a:r>
            <a:r>
              <a:rPr lang="en-US" sz="2400" b="1"/>
              <a:t>,</a:t>
            </a:r>
            <a:r>
              <a:rPr lang="en-US" sz="2400"/>
              <a:t> …………… khi lạnh đi          </a:t>
            </a:r>
          </a:p>
          <a:p>
            <a:r>
              <a:rPr lang="en-US" sz="2400"/>
              <a:t>b) Các chất lỏng khác nhau, nở vì nhiệt  …………………………      </a:t>
            </a:r>
            <a:r>
              <a:rPr lang="en-US"/>
              <a:t>                   </a:t>
            </a:r>
          </a:p>
        </p:txBody>
      </p:sp>
      <p:sp>
        <p:nvSpPr>
          <p:cNvPr id="3078" name="Rectangle 2"/>
          <p:cNvSpPr>
            <a:spLocks noChangeArrowheads="1"/>
          </p:cNvSpPr>
          <p:nvPr/>
        </p:nvSpPr>
        <p:spPr bwMode="auto">
          <a:xfrm>
            <a:off x="3956050" y="1243013"/>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sz="2400" b="1">
                <a:solidFill>
                  <a:srgbClr val="2817A9"/>
                </a:solidFill>
              </a:rPr>
              <a:t>nóng lên</a:t>
            </a:r>
          </a:p>
        </p:txBody>
      </p:sp>
      <p:sp>
        <p:nvSpPr>
          <p:cNvPr id="3079" name="Rectangle 3"/>
          <p:cNvSpPr>
            <a:spLocks noChangeArrowheads="1"/>
          </p:cNvSpPr>
          <p:nvPr/>
        </p:nvSpPr>
        <p:spPr bwMode="auto">
          <a:xfrm>
            <a:off x="5745163" y="1243013"/>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sz="2400" b="1">
                <a:solidFill>
                  <a:srgbClr val="2817A9"/>
                </a:solidFill>
              </a:rPr>
              <a:t>co lại</a:t>
            </a:r>
          </a:p>
        </p:txBody>
      </p:sp>
      <p:sp>
        <p:nvSpPr>
          <p:cNvPr id="3080" name="Rectangle 4"/>
          <p:cNvSpPr>
            <a:spLocks noChangeArrowheads="1"/>
          </p:cNvSpPr>
          <p:nvPr/>
        </p:nvSpPr>
        <p:spPr bwMode="auto">
          <a:xfrm>
            <a:off x="5595938" y="1624013"/>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sz="2400" b="1">
                <a:solidFill>
                  <a:srgbClr val="2817A9"/>
                </a:solidFill>
              </a:rPr>
              <a:t>khác nhau</a:t>
            </a:r>
          </a:p>
        </p:txBody>
      </p:sp>
      <p:sp>
        <p:nvSpPr>
          <p:cNvPr id="3082" name="Rectangle 11"/>
          <p:cNvSpPr>
            <a:spLocks noChangeArrowheads="1"/>
          </p:cNvSpPr>
          <p:nvPr/>
        </p:nvSpPr>
        <p:spPr bwMode="auto">
          <a:xfrm>
            <a:off x="304800" y="309245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a:r>
              <a:rPr lang="en-US" sz="2400" u="sng">
                <a:solidFill>
                  <a:srgbClr val="FF0000"/>
                </a:solidFill>
              </a:rPr>
              <a:t>Câu 3:</a:t>
            </a:r>
            <a:r>
              <a:rPr lang="en-US" sz="2400">
                <a:solidFill>
                  <a:srgbClr val="FF0000"/>
                </a:solidFill>
              </a:rPr>
              <a:t> Tại sao khi đun nước, người ta không nên đổ nước thật đầy ấm</a:t>
            </a:r>
          </a:p>
        </p:txBody>
      </p:sp>
      <p:sp>
        <p:nvSpPr>
          <p:cNvPr id="3083" name="Rectangle 12"/>
          <p:cNvSpPr>
            <a:spLocks noChangeArrowheads="1"/>
          </p:cNvSpPr>
          <p:nvPr/>
        </p:nvSpPr>
        <p:spPr bwMode="auto">
          <a:xfrm>
            <a:off x="685800" y="370205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a:r>
              <a:rPr lang="en-US" sz="2400"/>
              <a:t>Nếu đổ nước đầy ấm, thì khi đun nước, nước trong ấm sẽ nóng lên, nở ra và tràn ra ngoài</a:t>
            </a:r>
          </a:p>
        </p:txBody>
      </p:sp>
    </p:spTree>
    <p:extLst>
      <p:ext uri="{BB962C8B-B14F-4D97-AF65-F5344CB8AC3E}">
        <p14:creationId xmlns:p14="http://schemas.microsoft.com/office/powerpoint/2010/main" val="4048088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blinds(horizontal)">
                                      <p:cBhvr>
                                        <p:cTn id="10" dur="500"/>
                                        <p:tgtEl>
                                          <p:spTgt spid="30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blinds(horizontal)">
                                      <p:cBhvr>
                                        <p:cTn id="15" dur="500"/>
                                        <p:tgtEl>
                                          <p:spTgt spid="307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079"/>
                                        </p:tgtEl>
                                        <p:attrNameLst>
                                          <p:attrName>style.visibility</p:attrName>
                                        </p:attrNameLst>
                                      </p:cBhvr>
                                      <p:to>
                                        <p:strVal val="visible"/>
                                      </p:to>
                                    </p:set>
                                    <p:animEffect transition="in" filter="blinds(horizontal)">
                                      <p:cBhvr>
                                        <p:cTn id="20" dur="500"/>
                                        <p:tgtEl>
                                          <p:spTgt spid="307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080"/>
                                        </p:tgtEl>
                                        <p:attrNameLst>
                                          <p:attrName>style.visibility</p:attrName>
                                        </p:attrNameLst>
                                      </p:cBhvr>
                                      <p:to>
                                        <p:strVal val="visible"/>
                                      </p:to>
                                    </p:set>
                                    <p:animEffect transition="in" filter="blinds(horizontal)">
                                      <p:cBhvr>
                                        <p:cTn id="25" dur="500"/>
                                        <p:tgtEl>
                                          <p:spTgt spid="308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xit" presetSubtype="10" fill="hold" grpId="1" nodeType="withEffect">
                                  <p:stCondLst>
                                    <p:cond delay="0"/>
                                  </p:stCondLst>
                                  <p:childTnLst>
                                    <p:animEffect transition="out" filter="blinds(horizontal)">
                                      <p:cBhvr>
                                        <p:cTn id="32" dur="500"/>
                                        <p:tgtEl>
                                          <p:spTgt spid="3077"/>
                                        </p:tgtEl>
                                      </p:cBhvr>
                                    </p:animEffect>
                                    <p:set>
                                      <p:cBhvr>
                                        <p:cTn id="33" dur="1" fill="hold">
                                          <p:stCondLst>
                                            <p:cond delay="499"/>
                                          </p:stCondLst>
                                        </p:cTn>
                                        <p:tgtEl>
                                          <p:spTgt spid="3077"/>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3079"/>
                                        </p:tgtEl>
                                      </p:cBhvr>
                                    </p:animEffect>
                                    <p:set>
                                      <p:cBhvr>
                                        <p:cTn id="36" dur="1" fill="hold">
                                          <p:stCondLst>
                                            <p:cond delay="499"/>
                                          </p:stCondLst>
                                        </p:cTn>
                                        <p:tgtEl>
                                          <p:spTgt spid="3079"/>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3080"/>
                                        </p:tgtEl>
                                      </p:cBhvr>
                                    </p:animEffect>
                                    <p:set>
                                      <p:cBhvr>
                                        <p:cTn id="39" dur="1" fill="hold">
                                          <p:stCondLst>
                                            <p:cond delay="499"/>
                                          </p:stCondLst>
                                        </p:cTn>
                                        <p:tgtEl>
                                          <p:spTgt spid="3080"/>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3078"/>
                                        </p:tgtEl>
                                      </p:cBhvr>
                                    </p:animEffect>
                                    <p:set>
                                      <p:cBhvr>
                                        <p:cTn id="42" dur="1" fill="hold">
                                          <p:stCondLst>
                                            <p:cond delay="499"/>
                                          </p:stCondLst>
                                        </p:cTn>
                                        <p:tgtEl>
                                          <p:spTgt spid="3078"/>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082"/>
                                        </p:tgtEl>
                                        <p:attrNameLst>
                                          <p:attrName>style.visibility</p:attrName>
                                        </p:attrNameLst>
                                      </p:cBhvr>
                                      <p:to>
                                        <p:strVal val="visible"/>
                                      </p:to>
                                    </p:set>
                                    <p:animEffect transition="in" filter="blinds(horizontal)">
                                      <p:cBhvr>
                                        <p:cTn id="55" dur="500"/>
                                        <p:tgtEl>
                                          <p:spTgt spid="3082"/>
                                        </p:tgtEl>
                                      </p:cBhvr>
                                    </p:animEffect>
                                  </p:childTnLst>
                                </p:cTn>
                              </p:par>
                              <p:par>
                                <p:cTn id="56" presetID="3" presetClass="exit" presetSubtype="10" fill="hold" grpId="1" nodeType="withEffect">
                                  <p:stCondLst>
                                    <p:cond delay="0"/>
                                  </p:stCondLst>
                                  <p:childTnLst>
                                    <p:animEffect transition="out" filter="blinds(horizontal)">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083"/>
                                        </p:tgtEl>
                                        <p:attrNameLst>
                                          <p:attrName>style.visibility</p:attrName>
                                        </p:attrNameLst>
                                      </p:cBhvr>
                                      <p:to>
                                        <p:strVal val="visible"/>
                                      </p:to>
                                    </p:set>
                                    <p:animEffect transition="in" filter="blinds(horizontal)">
                                      <p:cBhvr>
                                        <p:cTn id="66"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0" grpId="0"/>
      <p:bldP spid="10" grpId="1"/>
      <p:bldP spid="2" grpId="0"/>
      <p:bldP spid="2" grpId="1"/>
      <p:bldP spid="3077" grpId="0"/>
      <p:bldP spid="3077" grpId="1"/>
      <p:bldP spid="3078" grpId="0"/>
      <p:bldP spid="3078" grpId="1"/>
      <p:bldP spid="3079" grpId="0"/>
      <p:bldP spid="3079" grpId="1"/>
      <p:bldP spid="3080" grpId="0"/>
      <p:bldP spid="3080" grpId="1"/>
      <p:bldP spid="3082" grpId="0"/>
      <p:bldP spid="308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228600"/>
            <a:ext cx="6858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latin typeface="Times New Roman" pitchFamily="18" charset="0"/>
                <a:cs typeface="Times New Roman" pitchFamily="18" charset="0"/>
              </a:rPr>
              <a:t>BÀI 20 : SỰ NỞ VÌ NHIỆT CỦA CHẤT KHÍ </a:t>
            </a:r>
          </a:p>
        </p:txBody>
      </p:sp>
      <p:sp>
        <p:nvSpPr>
          <p:cNvPr id="11267" name="TextBox 4"/>
          <p:cNvSpPr txBox="1">
            <a:spLocks noChangeArrowheads="1"/>
          </p:cNvSpPr>
          <p:nvPr/>
        </p:nvSpPr>
        <p:spPr bwMode="auto">
          <a:xfrm>
            <a:off x="0" y="10668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Times New Roman" panose="02020603050405020304" pitchFamily="18" charset="0"/>
                <a:cs typeface="Times New Roman" panose="02020603050405020304" pitchFamily="18" charset="0"/>
              </a:rPr>
              <a:t>1.Thí nghiệm</a:t>
            </a:r>
          </a:p>
        </p:txBody>
      </p:sp>
      <p:sp>
        <p:nvSpPr>
          <p:cNvPr id="11268" name="TextBox 5"/>
          <p:cNvSpPr txBox="1">
            <a:spLocks noChangeArrowheads="1"/>
          </p:cNvSpPr>
          <p:nvPr/>
        </p:nvSpPr>
        <p:spPr bwMode="auto">
          <a:xfrm>
            <a:off x="0" y="15240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Times New Roman" panose="02020603050405020304" pitchFamily="18" charset="0"/>
                <a:cs typeface="Times New Roman" panose="02020603050405020304" pitchFamily="18" charset="0"/>
              </a:rPr>
              <a:t>2.Trả lời câu hỏi</a:t>
            </a:r>
          </a:p>
        </p:txBody>
      </p:sp>
      <p:sp>
        <p:nvSpPr>
          <p:cNvPr id="11269" name="TextBox 6"/>
          <p:cNvSpPr txBox="1">
            <a:spLocks noChangeArrowheads="1"/>
          </p:cNvSpPr>
          <p:nvPr/>
        </p:nvSpPr>
        <p:spPr bwMode="auto">
          <a:xfrm>
            <a:off x="381000" y="1828800"/>
            <a:ext cx="860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latin typeface="Times New Roman" panose="02020603050405020304" pitchFamily="18" charset="0"/>
                <a:cs typeface="Times New Roman" panose="02020603050405020304" pitchFamily="18" charset="0"/>
              </a:rPr>
              <a:t> </a:t>
            </a:r>
            <a:endParaRPr lang="en-US" sz="2400">
              <a:solidFill>
                <a:srgbClr val="000099"/>
              </a:solidFill>
              <a:latin typeface="Times New Roman" panose="02020603050405020304" pitchFamily="18" charset="0"/>
              <a:cs typeface="Times New Roman" panose="02020603050405020304" pitchFamily="18" charset="0"/>
            </a:endParaRPr>
          </a:p>
        </p:txBody>
      </p:sp>
      <p:sp>
        <p:nvSpPr>
          <p:cNvPr id="11270" name="TextBox 26"/>
          <p:cNvSpPr txBox="1">
            <a:spLocks noChangeArrowheads="1"/>
          </p:cNvSpPr>
          <p:nvPr/>
        </p:nvSpPr>
        <p:spPr bwMode="auto">
          <a:xfrm>
            <a:off x="685800" y="1981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latin typeface="Times New Roman" panose="02020603050405020304" pitchFamily="18" charset="0"/>
                <a:cs typeface="Times New Roman" panose="02020603050405020304" pitchFamily="18" charset="0"/>
              </a:rPr>
              <a:t>Bảng 20.1</a:t>
            </a:r>
          </a:p>
        </p:txBody>
      </p:sp>
      <p:sp>
        <p:nvSpPr>
          <p:cNvPr id="9223" name="TextBox 28"/>
          <p:cNvSpPr txBox="1">
            <a:spLocks noChangeArrowheads="1"/>
          </p:cNvSpPr>
          <p:nvPr/>
        </p:nvSpPr>
        <p:spPr bwMode="auto">
          <a:xfrm>
            <a:off x="457200" y="5867400"/>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C</a:t>
            </a:r>
            <a:r>
              <a:rPr lang="en-US" sz="2400">
                <a:solidFill>
                  <a:srgbClr val="FF0000"/>
                </a:solidFill>
                <a:latin typeface="Times New Roman" panose="02020603050405020304" pitchFamily="18" charset="0"/>
                <a:cs typeface="Times New Roman" panose="02020603050405020304" pitchFamily="18" charset="0"/>
              </a:rPr>
              <a:t>hất khí nở vì nhiệt nhiều hơn chất lỏng, chất lỏng nở vì nhiệt nhiều hơn chất rắn.</a:t>
            </a:r>
          </a:p>
        </p:txBody>
      </p:sp>
      <p:sp>
        <p:nvSpPr>
          <p:cNvPr id="9224" name="TextBox 29"/>
          <p:cNvSpPr txBox="1">
            <a:spLocks noChangeArrowheads="1"/>
          </p:cNvSpPr>
          <p:nvPr/>
        </p:nvSpPr>
        <p:spPr bwMode="auto">
          <a:xfrm>
            <a:off x="457200" y="5486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latin typeface="Times New Roman" panose="02020603050405020304" pitchFamily="18" charset="0"/>
                <a:cs typeface="Times New Roman" panose="02020603050405020304" pitchFamily="18" charset="0"/>
              </a:rPr>
              <a:t>- </a:t>
            </a:r>
            <a:r>
              <a:rPr lang="en-US" sz="2400">
                <a:solidFill>
                  <a:srgbClr val="FF0000"/>
                </a:solidFill>
                <a:latin typeface="Times New Roman" panose="02020603050405020304" pitchFamily="18" charset="0"/>
                <a:cs typeface="Times New Roman" panose="02020603050405020304" pitchFamily="18" charset="0"/>
              </a:rPr>
              <a:t>Các chất khí khác nhau thì nở vì nhiệt giống nhau.</a:t>
            </a:r>
          </a:p>
        </p:txBody>
      </p:sp>
      <p:pic>
        <p:nvPicPr>
          <p:cNvPr id="11273" name="Picture 9" descr="question_float_from_box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0953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226" name="Group 10"/>
          <p:cNvGraphicFramePr>
            <a:graphicFrameLocks noGrp="1"/>
          </p:cNvGraphicFramePr>
          <p:nvPr/>
        </p:nvGraphicFramePr>
        <p:xfrm>
          <a:off x="152400" y="2514600"/>
          <a:ext cx="8789988" cy="2514600"/>
        </p:xfrm>
        <a:graphic>
          <a:graphicData uri="http://schemas.openxmlformats.org/drawingml/2006/table">
            <a:tbl>
              <a:tblPr/>
              <a:tblGrid>
                <a:gridCol w="2693988"/>
                <a:gridCol w="3048000"/>
                <a:gridCol w="3048000"/>
              </a:tblGrid>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Chất khí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             Chất lỏng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           Chất rắn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Không khí: 183cm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Rượu         :   58cm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Nhôm     :    3,45cm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Hơi nước :  183cm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Dầu hỏa     :   55cm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Đồng       :    2,55cm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Khí  ôxi   : 183cm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Thủy ngân  :   9cm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Sắt           :   1,80cm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9248" name="Text Box 32"/>
          <p:cNvSpPr txBox="1">
            <a:spLocks noChangeArrowheads="1"/>
          </p:cNvSpPr>
          <p:nvPr/>
        </p:nvSpPr>
        <p:spPr bwMode="auto">
          <a:xfrm>
            <a:off x="304800" y="51816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000">
                <a:solidFill>
                  <a:srgbClr val="009999"/>
                </a:solidFill>
                <a:latin typeface="Times New Roman" panose="02020603050405020304" pitchFamily="18" charset="0"/>
              </a:rPr>
              <a:t>Nhận xét: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48"/>
                                        </p:tgtEl>
                                        <p:attrNameLst>
                                          <p:attrName>style.visibility</p:attrName>
                                        </p:attrNameLst>
                                      </p:cBhvr>
                                      <p:to>
                                        <p:strVal val="visible"/>
                                      </p:to>
                                    </p:set>
                                    <p:animEffect transition="in" filter="box(in)">
                                      <p:cBhvr>
                                        <p:cTn id="7" dur="500"/>
                                        <p:tgtEl>
                                          <p:spTgt spid="92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9224">
                                            <p:txEl>
                                              <p:pRg st="0" end="0"/>
                                            </p:txEl>
                                          </p:spTgt>
                                        </p:tgtEl>
                                        <p:attrNameLst>
                                          <p:attrName>style.visibility</p:attrName>
                                        </p:attrNameLst>
                                      </p:cBhvr>
                                      <p:to>
                                        <p:strVal val="visible"/>
                                      </p:to>
                                    </p:set>
                                    <p:animEffect transition="in" filter="strips(downLeft)">
                                      <p:cBhvr>
                                        <p:cTn id="12" dur="500"/>
                                        <p:tgtEl>
                                          <p:spTgt spid="922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9223">
                                            <p:txEl>
                                              <p:pRg st="0" end="0"/>
                                            </p:txEl>
                                          </p:spTgt>
                                        </p:tgtEl>
                                        <p:attrNameLst>
                                          <p:attrName>style.visibility</p:attrName>
                                        </p:attrNameLst>
                                      </p:cBhvr>
                                      <p:to>
                                        <p:strVal val="visible"/>
                                      </p:to>
                                    </p:set>
                                    <p:animEffect transition="in" filter="wedge">
                                      <p:cBhvr>
                                        <p:cTn id="17" dur="2000"/>
                                        <p:tgtEl>
                                          <p:spTgt spid="92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152400"/>
            <a:ext cx="6858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latin typeface="Times New Roman" pitchFamily="18" charset="0"/>
                <a:cs typeface="Times New Roman" pitchFamily="18" charset="0"/>
              </a:rPr>
              <a:t>BÀI 20 : SỰ NỞ VÌ NHIỆT CỦA CHẤT KHÍ</a:t>
            </a:r>
          </a:p>
        </p:txBody>
      </p:sp>
      <p:sp>
        <p:nvSpPr>
          <p:cNvPr id="12291" name="TextBox 5"/>
          <p:cNvSpPr txBox="1">
            <a:spLocks noChangeArrowheads="1"/>
          </p:cNvSpPr>
          <p:nvPr/>
        </p:nvSpPr>
        <p:spPr bwMode="auto">
          <a:xfrm>
            <a:off x="152400" y="13716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Times New Roman" panose="02020603050405020304" pitchFamily="18" charset="0"/>
                <a:cs typeface="Times New Roman" panose="02020603050405020304" pitchFamily="18" charset="0"/>
              </a:rPr>
              <a:t>1.Thí nghiệm</a:t>
            </a:r>
            <a:r>
              <a:rPr lang="en-US" sz="2400">
                <a:latin typeface="Times New Roman" panose="02020603050405020304" pitchFamily="18" charset="0"/>
                <a:cs typeface="Times New Roman" panose="02020603050405020304" pitchFamily="18" charset="0"/>
              </a:rPr>
              <a:t> </a:t>
            </a:r>
          </a:p>
        </p:txBody>
      </p:sp>
      <p:sp>
        <p:nvSpPr>
          <p:cNvPr id="12292" name="TextBox 6"/>
          <p:cNvSpPr txBox="1">
            <a:spLocks noChangeArrowheads="1"/>
          </p:cNvSpPr>
          <p:nvPr/>
        </p:nvSpPr>
        <p:spPr bwMode="auto">
          <a:xfrm>
            <a:off x="152400" y="17526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Times New Roman" panose="02020603050405020304" pitchFamily="18" charset="0"/>
                <a:cs typeface="Times New Roman" panose="02020603050405020304" pitchFamily="18" charset="0"/>
              </a:rPr>
              <a:t>2.Trả lời câu hỏi </a:t>
            </a:r>
          </a:p>
        </p:txBody>
      </p:sp>
      <p:sp>
        <p:nvSpPr>
          <p:cNvPr id="10245" name="TextBox 7"/>
          <p:cNvSpPr txBox="1">
            <a:spLocks noChangeArrowheads="1"/>
          </p:cNvSpPr>
          <p:nvPr/>
        </p:nvSpPr>
        <p:spPr bwMode="auto">
          <a:xfrm>
            <a:off x="152400" y="21336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Times New Roman" panose="02020603050405020304" pitchFamily="18" charset="0"/>
                <a:cs typeface="Times New Roman" panose="02020603050405020304" pitchFamily="18" charset="0"/>
              </a:rPr>
              <a:t>3.Rút ra kết luận</a:t>
            </a:r>
            <a:r>
              <a:rPr lang="en-US" sz="2400">
                <a:latin typeface="Times New Roman" panose="02020603050405020304" pitchFamily="18" charset="0"/>
                <a:cs typeface="Times New Roman" panose="02020603050405020304" pitchFamily="18" charset="0"/>
              </a:rPr>
              <a:t> </a:t>
            </a:r>
          </a:p>
        </p:txBody>
      </p:sp>
      <p:sp>
        <p:nvSpPr>
          <p:cNvPr id="10246" name="TextBox 8"/>
          <p:cNvSpPr txBox="1">
            <a:spLocks noChangeArrowheads="1"/>
          </p:cNvSpPr>
          <p:nvPr/>
        </p:nvSpPr>
        <p:spPr bwMode="auto">
          <a:xfrm>
            <a:off x="403225" y="2520950"/>
            <a:ext cx="7924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4000" b="1">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en-US" sz="2400">
                <a:solidFill>
                  <a:srgbClr val="3333CC"/>
                </a:solidFill>
                <a:latin typeface="Times New Roman" panose="02020603050405020304" pitchFamily="18" charset="0"/>
                <a:cs typeface="Times New Roman" panose="02020603050405020304" pitchFamily="18" charset="0"/>
              </a:rPr>
              <a:t>Chọn từ thích hợp trong khung để điền vào chỗ trống của các câu sau :</a:t>
            </a:r>
          </a:p>
        </p:txBody>
      </p:sp>
      <p:sp>
        <p:nvSpPr>
          <p:cNvPr id="10247" name="Text Box 7"/>
          <p:cNvSpPr txBox="1">
            <a:spLocks noChangeArrowheads="1"/>
          </p:cNvSpPr>
          <p:nvPr/>
        </p:nvSpPr>
        <p:spPr bwMode="auto">
          <a:xfrm>
            <a:off x="0" y="3406775"/>
            <a:ext cx="5410200"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spcBef>
                <a:spcPct val="40000"/>
              </a:spcBef>
              <a:buClr>
                <a:srgbClr val="FF3399"/>
              </a:buClr>
              <a:buFontTx/>
              <a:buAutoNum type="alphaLcParenR"/>
            </a:pPr>
            <a:r>
              <a:rPr lang="en-US" sz="2400" b="1">
                <a:solidFill>
                  <a:srgbClr val="9900CC"/>
                </a:solidFill>
                <a:latin typeface="Times New Roman" panose="02020603050405020304" pitchFamily="18" charset="0"/>
              </a:rPr>
              <a:t>Th</a:t>
            </a:r>
            <a:r>
              <a:rPr lang="vi-VN" sz="2400" b="1">
                <a:solidFill>
                  <a:srgbClr val="9900CC"/>
                </a:solidFill>
                <a:latin typeface="Times New Roman" panose="02020603050405020304" pitchFamily="18" charset="0"/>
              </a:rPr>
              <a:t>ể tích không khí </a:t>
            </a:r>
            <a:r>
              <a:rPr lang="en-US" sz="2400" b="1">
                <a:solidFill>
                  <a:srgbClr val="9900CC"/>
                </a:solidFill>
                <a:latin typeface="Times New Roman" panose="02020603050405020304" pitchFamily="18" charset="0"/>
              </a:rPr>
              <a:t>trong bình (1)……………… khi khí n</a:t>
            </a:r>
            <a:r>
              <a:rPr lang="vi-VN" sz="2400" b="1">
                <a:solidFill>
                  <a:srgbClr val="9900CC"/>
                </a:solidFill>
                <a:latin typeface="Times New Roman" panose="02020603050405020304" pitchFamily="18" charset="0"/>
              </a:rPr>
              <a:t>ó</a:t>
            </a:r>
            <a:r>
              <a:rPr lang="en-US" sz="2400" b="1">
                <a:solidFill>
                  <a:srgbClr val="9900CC"/>
                </a:solidFill>
                <a:latin typeface="Times New Roman" panose="02020603050405020304" pitchFamily="18" charset="0"/>
              </a:rPr>
              <a:t>ng l</a:t>
            </a:r>
            <a:r>
              <a:rPr lang="vi-VN" sz="2400" b="1">
                <a:solidFill>
                  <a:srgbClr val="9900CC"/>
                </a:solidFill>
                <a:latin typeface="Times New Roman" panose="02020603050405020304" pitchFamily="18" charset="0"/>
              </a:rPr>
              <a:t>ê</a:t>
            </a:r>
            <a:r>
              <a:rPr lang="en-US" sz="2400" b="1">
                <a:solidFill>
                  <a:srgbClr val="9900CC"/>
                </a:solidFill>
                <a:latin typeface="Times New Roman" panose="02020603050405020304" pitchFamily="18" charset="0"/>
              </a:rPr>
              <a:t>n.</a:t>
            </a:r>
          </a:p>
          <a:p>
            <a:pPr algn="just" eaLnBrk="1" hangingPunct="1">
              <a:lnSpc>
                <a:spcPct val="120000"/>
              </a:lnSpc>
              <a:spcBef>
                <a:spcPct val="40000"/>
              </a:spcBef>
              <a:buClr>
                <a:srgbClr val="FF3399"/>
              </a:buClr>
              <a:buFontTx/>
              <a:buAutoNum type="alphaLcParenR"/>
            </a:pPr>
            <a:r>
              <a:rPr lang="en-US" sz="2400" b="1">
                <a:solidFill>
                  <a:srgbClr val="9900CC"/>
                </a:solidFill>
                <a:latin typeface="Times New Roman" panose="02020603050405020304" pitchFamily="18" charset="0"/>
              </a:rPr>
              <a:t>Th</a:t>
            </a:r>
            <a:r>
              <a:rPr lang="vi-VN" sz="2400" b="1">
                <a:solidFill>
                  <a:srgbClr val="9900CC"/>
                </a:solidFill>
                <a:latin typeface="Times New Roman" panose="02020603050405020304" pitchFamily="18" charset="0"/>
              </a:rPr>
              <a:t>ể</a:t>
            </a:r>
            <a:r>
              <a:rPr lang="en-US" sz="2400" b="1">
                <a:solidFill>
                  <a:srgbClr val="9900CC"/>
                </a:solidFill>
                <a:latin typeface="Times New Roman" panose="02020603050405020304" pitchFamily="18" charset="0"/>
              </a:rPr>
              <a:t> tích khí trong bình </a:t>
            </a:r>
            <a:r>
              <a:rPr lang="vi-VN" sz="2400" b="1">
                <a:solidFill>
                  <a:srgbClr val="9900CC"/>
                </a:solidFill>
                <a:latin typeface="Times New Roman" panose="02020603050405020304" pitchFamily="18" charset="0"/>
              </a:rPr>
              <a:t>giảm</a:t>
            </a:r>
            <a:r>
              <a:rPr lang="en-US" sz="2400" b="1">
                <a:solidFill>
                  <a:srgbClr val="9900CC"/>
                </a:solidFill>
                <a:latin typeface="Times New Roman" panose="02020603050405020304" pitchFamily="18" charset="0"/>
              </a:rPr>
              <a:t> khi khí (2) ……………</a:t>
            </a:r>
            <a:endParaRPr lang="vi-VN" sz="2400" b="1">
              <a:solidFill>
                <a:srgbClr val="9900CC"/>
              </a:solidFill>
              <a:latin typeface="Times New Roman" panose="02020603050405020304" pitchFamily="18" charset="0"/>
            </a:endParaRPr>
          </a:p>
          <a:p>
            <a:pPr algn="just" eaLnBrk="1" hangingPunct="1">
              <a:lnSpc>
                <a:spcPct val="120000"/>
              </a:lnSpc>
              <a:spcBef>
                <a:spcPct val="40000"/>
              </a:spcBef>
              <a:buClr>
                <a:srgbClr val="FF3399"/>
              </a:buClr>
              <a:buFontTx/>
              <a:buAutoNum type="alphaLcParenR"/>
            </a:pPr>
            <a:r>
              <a:rPr lang="vi-VN" sz="2400" b="1">
                <a:solidFill>
                  <a:srgbClr val="9900CC"/>
                </a:solidFill>
                <a:latin typeface="Times New Roman" panose="02020603050405020304" pitchFamily="18" charset="0"/>
              </a:rPr>
              <a:t>Chấ</a:t>
            </a:r>
            <a:r>
              <a:rPr lang="en-US" sz="2400" b="1">
                <a:solidFill>
                  <a:srgbClr val="9900CC"/>
                </a:solidFill>
                <a:latin typeface="Times New Roman" panose="02020603050405020304" pitchFamily="18" charset="0"/>
              </a:rPr>
              <a:t>t r</a:t>
            </a:r>
            <a:r>
              <a:rPr lang="vi-VN" sz="2400" b="1">
                <a:solidFill>
                  <a:srgbClr val="9900CC"/>
                </a:solidFill>
                <a:latin typeface="Times New Roman" panose="02020603050405020304" pitchFamily="18" charset="0"/>
              </a:rPr>
              <a:t>ắ</a:t>
            </a:r>
            <a:r>
              <a:rPr lang="en-US" sz="2400" b="1">
                <a:solidFill>
                  <a:srgbClr val="9900CC"/>
                </a:solidFill>
                <a:latin typeface="Times New Roman" panose="02020603050405020304" pitchFamily="18" charset="0"/>
              </a:rPr>
              <a:t>n n</a:t>
            </a:r>
            <a:r>
              <a:rPr lang="vi-VN" sz="2400" b="1">
                <a:solidFill>
                  <a:srgbClr val="9900CC"/>
                </a:solidFill>
                <a:latin typeface="Times New Roman" panose="02020603050405020304" pitchFamily="18" charset="0"/>
              </a:rPr>
              <a:t>ở</a:t>
            </a:r>
            <a:r>
              <a:rPr lang="en-US" sz="2400" b="1">
                <a:solidFill>
                  <a:srgbClr val="9900CC"/>
                </a:solidFill>
                <a:latin typeface="Times New Roman" panose="02020603050405020304" pitchFamily="18" charset="0"/>
              </a:rPr>
              <a:t> ra vì</a:t>
            </a:r>
            <a:r>
              <a:rPr lang="vi-VN" sz="2400" b="1">
                <a:solidFill>
                  <a:srgbClr val="9900CC"/>
                </a:solidFill>
                <a:latin typeface="Times New Roman" panose="02020603050405020304" pitchFamily="18" charset="0"/>
              </a:rPr>
              <a:t> </a:t>
            </a:r>
            <a:r>
              <a:rPr lang="en-US" sz="2400" b="1">
                <a:solidFill>
                  <a:srgbClr val="9900CC"/>
                </a:solidFill>
                <a:latin typeface="Times New Roman" panose="02020603050405020304" pitchFamily="18" charset="0"/>
              </a:rPr>
              <a:t>nhi</a:t>
            </a:r>
            <a:r>
              <a:rPr lang="vi-VN" sz="2400" b="1">
                <a:solidFill>
                  <a:srgbClr val="9900CC"/>
                </a:solidFill>
                <a:latin typeface="Times New Roman" panose="02020603050405020304" pitchFamily="18" charset="0"/>
              </a:rPr>
              <a:t>ệ</a:t>
            </a:r>
            <a:r>
              <a:rPr lang="en-US" sz="2400" b="1">
                <a:solidFill>
                  <a:srgbClr val="9900CC"/>
                </a:solidFill>
                <a:latin typeface="Times New Roman" panose="02020603050405020304" pitchFamily="18" charset="0"/>
              </a:rPr>
              <a:t>t (3) …………,</a:t>
            </a:r>
            <a:r>
              <a:rPr lang="vi-VN" sz="2400" b="1">
                <a:solidFill>
                  <a:srgbClr val="9900CC"/>
                </a:solidFill>
                <a:latin typeface="Times New Roman" panose="02020603050405020304" pitchFamily="18" charset="0"/>
              </a:rPr>
              <a:t>chất khí nở ra</a:t>
            </a:r>
            <a:r>
              <a:rPr lang="en-US" sz="2400" b="1">
                <a:solidFill>
                  <a:srgbClr val="9900CC"/>
                </a:solidFill>
                <a:latin typeface="Times New Roman" panose="02020603050405020304" pitchFamily="18" charset="0"/>
              </a:rPr>
              <a:t> vì nhiệt</a:t>
            </a:r>
            <a:r>
              <a:rPr lang="vi-VN" sz="2400" b="1">
                <a:solidFill>
                  <a:srgbClr val="9900CC"/>
                </a:solidFill>
                <a:latin typeface="Times New Roman" panose="02020603050405020304" pitchFamily="18" charset="0"/>
              </a:rPr>
              <a:t> </a:t>
            </a:r>
            <a:r>
              <a:rPr lang="en-US" sz="2400" b="1">
                <a:solidFill>
                  <a:srgbClr val="9900CC"/>
                </a:solidFill>
                <a:latin typeface="Times New Roman" panose="02020603050405020304" pitchFamily="18" charset="0"/>
              </a:rPr>
              <a:t>(4) …………………</a:t>
            </a:r>
          </a:p>
        </p:txBody>
      </p:sp>
      <p:pic>
        <p:nvPicPr>
          <p:cNvPr id="12296" name="Picture 8" descr="question_float_from_box_hg_cl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0"/>
            <a:ext cx="9429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9" name="Text Box 9"/>
          <p:cNvSpPr txBox="1">
            <a:spLocks noChangeArrowheads="1"/>
          </p:cNvSpPr>
          <p:nvPr/>
        </p:nvSpPr>
        <p:spPr bwMode="auto">
          <a:xfrm>
            <a:off x="7467600" y="4129088"/>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a:solidFill>
                  <a:srgbClr val="FF0000"/>
                </a:solidFill>
                <a:latin typeface="Arial" panose="020B0604020202020204" pitchFamily="34" charset="0"/>
              </a:rPr>
              <a:t>lạnh đi</a:t>
            </a:r>
          </a:p>
        </p:txBody>
      </p:sp>
      <p:sp>
        <p:nvSpPr>
          <p:cNvPr id="10250" name="Text Box 10"/>
          <p:cNvSpPr txBox="1">
            <a:spLocks noChangeArrowheads="1"/>
          </p:cNvSpPr>
          <p:nvPr/>
        </p:nvSpPr>
        <p:spPr bwMode="auto">
          <a:xfrm>
            <a:off x="6019800"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a:solidFill>
                  <a:srgbClr val="FF0000"/>
                </a:solidFill>
              </a:rPr>
              <a:t>tăng</a:t>
            </a:r>
          </a:p>
        </p:txBody>
      </p:sp>
      <p:sp>
        <p:nvSpPr>
          <p:cNvPr id="12299" name="Text Box 11"/>
          <p:cNvSpPr txBox="1">
            <a:spLocks noChangeArrowheads="1"/>
          </p:cNvSpPr>
          <p:nvPr/>
        </p:nvSpPr>
        <p:spPr bwMode="auto">
          <a:xfrm>
            <a:off x="6019800" y="4114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a:solidFill>
                  <a:srgbClr val="FF0000"/>
                </a:solidFill>
              </a:rPr>
              <a:t>nóng lên</a:t>
            </a:r>
          </a:p>
        </p:txBody>
      </p:sp>
      <p:sp>
        <p:nvSpPr>
          <p:cNvPr id="12300" name="Text Box 12"/>
          <p:cNvSpPr txBox="1">
            <a:spLocks noChangeArrowheads="1"/>
          </p:cNvSpPr>
          <p:nvPr/>
        </p:nvSpPr>
        <p:spPr bwMode="auto">
          <a:xfrm>
            <a:off x="6858000" y="49530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sz="1800"/>
          </a:p>
        </p:txBody>
      </p:sp>
      <p:sp>
        <p:nvSpPr>
          <p:cNvPr id="12301" name="Text Box 13"/>
          <p:cNvSpPr txBox="1">
            <a:spLocks noChangeArrowheads="1"/>
          </p:cNvSpPr>
          <p:nvPr/>
        </p:nvSpPr>
        <p:spPr bwMode="auto">
          <a:xfrm>
            <a:off x="7162800" y="4876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a:solidFill>
                  <a:srgbClr val="FF0000"/>
                </a:solidFill>
                <a:latin typeface="Arial" panose="020B0604020202020204" pitchFamily="34" charset="0"/>
              </a:rPr>
              <a:t>giảm</a:t>
            </a:r>
          </a:p>
        </p:txBody>
      </p:sp>
      <p:sp>
        <p:nvSpPr>
          <p:cNvPr id="10254" name="Text Box 14"/>
          <p:cNvSpPr txBox="1">
            <a:spLocks noChangeArrowheads="1"/>
          </p:cNvSpPr>
          <p:nvPr/>
        </p:nvSpPr>
        <p:spPr bwMode="auto">
          <a:xfrm>
            <a:off x="5943600" y="55626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a:solidFill>
                  <a:srgbClr val="FF0000"/>
                </a:solidFill>
                <a:latin typeface="Arial" panose="020B0604020202020204" pitchFamily="34" charset="0"/>
              </a:rPr>
              <a:t>ít nhất</a:t>
            </a:r>
            <a:r>
              <a:rPr lang="en-US" sz="1800"/>
              <a:t> </a:t>
            </a:r>
          </a:p>
        </p:txBody>
      </p:sp>
      <p:sp>
        <p:nvSpPr>
          <p:cNvPr id="10255" name="Text Box 15"/>
          <p:cNvSpPr txBox="1">
            <a:spLocks noChangeArrowheads="1"/>
          </p:cNvSpPr>
          <p:nvPr/>
        </p:nvSpPr>
        <p:spPr bwMode="auto">
          <a:xfrm>
            <a:off x="7162800" y="5562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a:solidFill>
                  <a:srgbClr val="FF0000"/>
                </a:solidFill>
                <a:latin typeface="Arial" panose="020B0604020202020204" pitchFamily="34" charset="0"/>
              </a:rPr>
              <a:t>nhiều nhất</a:t>
            </a:r>
          </a:p>
        </p:txBody>
      </p:sp>
      <p:sp>
        <p:nvSpPr>
          <p:cNvPr id="12304" name="Rectangle 16"/>
          <p:cNvSpPr>
            <a:spLocks noChangeArrowheads="1"/>
          </p:cNvSpPr>
          <p:nvPr/>
        </p:nvSpPr>
        <p:spPr bwMode="auto">
          <a:xfrm>
            <a:off x="5791200" y="3505200"/>
            <a:ext cx="3200400" cy="3124200"/>
          </a:xfrm>
          <a:prstGeom prst="rect">
            <a:avLst/>
          </a:prstGeom>
          <a:solidFill>
            <a:schemeClr val="accent1">
              <a:alpha val="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sz="1800"/>
          </a:p>
        </p:txBody>
      </p:sp>
      <p:sp>
        <p:nvSpPr>
          <p:cNvPr id="12305" name="Rectangle 17"/>
          <p:cNvSpPr>
            <a:spLocks noChangeArrowheads="1"/>
          </p:cNvSpPr>
          <p:nvPr/>
        </p:nvSpPr>
        <p:spPr bwMode="auto">
          <a:xfrm>
            <a:off x="5791200" y="3581400"/>
            <a:ext cx="3048000" cy="2971800"/>
          </a:xfrm>
          <a:prstGeom prst="rect">
            <a:avLst/>
          </a:prstGeom>
          <a:solidFill>
            <a:schemeClr val="accent1">
              <a:alpha val="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ox(in)">
                                      <p:cBhvr>
                                        <p:cTn id="7" dur="5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 calcmode="lin" valueType="num">
                                      <p:cBhvr>
                                        <p:cTn id="12" dur="500" decel="50000" fill="hold">
                                          <p:stCondLst>
                                            <p:cond delay="0"/>
                                          </p:stCondLst>
                                        </p:cTn>
                                        <p:tgtEl>
                                          <p:spTgt spid="1024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024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0246"/>
                                        </p:tgtEl>
                                        <p:attrNameLst>
                                          <p:attrName>ppt_w</p:attrName>
                                        </p:attrNameLst>
                                      </p:cBhvr>
                                      <p:tavLst>
                                        <p:tav tm="0">
                                          <p:val>
                                            <p:strVal val="#ppt_w*.05"/>
                                          </p:val>
                                        </p:tav>
                                        <p:tav tm="100000">
                                          <p:val>
                                            <p:strVal val="#ppt_w"/>
                                          </p:val>
                                        </p:tav>
                                      </p:tavLst>
                                    </p:anim>
                                    <p:anim calcmode="lin" valueType="num">
                                      <p:cBhvr>
                                        <p:cTn id="15" dur="1000" fill="hold"/>
                                        <p:tgtEl>
                                          <p:spTgt spid="1024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024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024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024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024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presetSubtype="0" fill="hold" nodeType="clickEffect">
                                  <p:stCondLst>
                                    <p:cond delay="0"/>
                                  </p:stCondLst>
                                  <p:childTnLst>
                                    <p:set>
                                      <p:cBhvr>
                                        <p:cTn id="23" dur="1" fill="hold">
                                          <p:stCondLst>
                                            <p:cond delay="0"/>
                                          </p:stCondLst>
                                        </p:cTn>
                                        <p:tgtEl>
                                          <p:spTgt spid="10247">
                                            <p:txEl>
                                              <p:pRg st="0" end="0"/>
                                            </p:txEl>
                                          </p:spTgt>
                                        </p:tgtEl>
                                        <p:attrNameLst>
                                          <p:attrName>style.visibility</p:attrName>
                                        </p:attrNameLst>
                                      </p:cBhvr>
                                      <p:to>
                                        <p:strVal val="visible"/>
                                      </p:to>
                                    </p:set>
                                    <p:anim calcmode="lin" valueType="num">
                                      <p:cBhvr>
                                        <p:cTn id="24" dur="500" decel="50000" fill="hold">
                                          <p:stCondLst>
                                            <p:cond delay="0"/>
                                          </p:stCondLst>
                                        </p:cTn>
                                        <p:tgtEl>
                                          <p:spTgt spid="10247">
                                            <p:txEl>
                                              <p:pRg st="0" end="0"/>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0247">
                                            <p:txEl>
                                              <p:pRg st="0" end="0"/>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0247">
                                            <p:txEl>
                                              <p:pRg st="0" end="0"/>
                                            </p:txEl>
                                          </p:spTgt>
                                        </p:tgtEl>
                                        <p:attrNameLst>
                                          <p:attrName>ppt_w</p:attrName>
                                        </p:attrNameLst>
                                      </p:cBhvr>
                                      <p:tavLst>
                                        <p:tav tm="0">
                                          <p:val>
                                            <p:strVal val="#ppt_w*.05"/>
                                          </p:val>
                                        </p:tav>
                                        <p:tav tm="100000">
                                          <p:val>
                                            <p:strVal val="#ppt_w"/>
                                          </p:val>
                                        </p:tav>
                                      </p:tavLst>
                                    </p:anim>
                                    <p:anim calcmode="lin" valueType="num">
                                      <p:cBhvr>
                                        <p:cTn id="27" dur="1000" fill="hold"/>
                                        <p:tgtEl>
                                          <p:spTgt spid="10247">
                                            <p:txEl>
                                              <p:pRg st="0" end="0"/>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0247">
                                            <p:txEl>
                                              <p:pRg st="0" end="0"/>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0247">
                                            <p:txEl>
                                              <p:pRg st="0" end="0"/>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0247">
                                            <p:txEl>
                                              <p:pRg st="0" end="0"/>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0247">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10247">
                                            <p:txEl>
                                              <p:pRg st="1" end="1"/>
                                            </p:txEl>
                                          </p:spTgt>
                                        </p:tgtEl>
                                        <p:attrNameLst>
                                          <p:attrName>style.visibility</p:attrName>
                                        </p:attrNameLst>
                                      </p:cBhvr>
                                      <p:to>
                                        <p:strVal val="visible"/>
                                      </p:to>
                                    </p:set>
                                    <p:animEffect transition="in" filter="slide(fromBottom)">
                                      <p:cBhvr>
                                        <p:cTn id="36" dur="500"/>
                                        <p:tgtEl>
                                          <p:spTgt spid="10247">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10247">
                                            <p:txEl>
                                              <p:pRg st="2" end="2"/>
                                            </p:txEl>
                                          </p:spTgt>
                                        </p:tgtEl>
                                        <p:attrNameLst>
                                          <p:attrName>style.visibility</p:attrName>
                                        </p:attrNameLst>
                                      </p:cBhvr>
                                      <p:to>
                                        <p:strVal val="visible"/>
                                      </p:to>
                                    </p:set>
                                    <p:animEffect transition="in" filter="box(in)">
                                      <p:cBhvr>
                                        <p:cTn id="41" dur="500"/>
                                        <p:tgtEl>
                                          <p:spTgt spid="10247">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5" presetClass="path" presetSubtype="0" accel="50000" decel="50000" fill="hold" nodeType="clickEffect">
                                  <p:stCondLst>
                                    <p:cond delay="0"/>
                                  </p:stCondLst>
                                  <p:childTnLst>
                                    <p:animMotion origin="layout" path="M -1.11111E-6 4.21832E-6 L -0.50694 -0.15542 " pathEditMode="relative" rAng="0" ptsTypes="AA">
                                      <p:cBhvr>
                                        <p:cTn id="45" dur="2000" fill="hold"/>
                                        <p:tgtEl>
                                          <p:spTgt spid="10250">
                                            <p:txEl>
                                              <p:pRg st="0" end="0"/>
                                            </p:txEl>
                                          </p:spTgt>
                                        </p:tgtEl>
                                        <p:attrNameLst>
                                          <p:attrName>ppt_x</p:attrName>
                                          <p:attrName>ppt_y</p:attrName>
                                        </p:attrNameLst>
                                      </p:cBhvr>
                                      <p:rCtr x="-25347" y="-7771"/>
                                    </p:animMotion>
                                  </p:childTnLst>
                                </p:cTn>
                              </p:par>
                            </p:childTnLst>
                          </p:cTn>
                        </p:par>
                      </p:childTnLst>
                    </p:cTn>
                  </p:par>
                  <p:par>
                    <p:cTn id="46" fill="hold" nodeType="clickPar">
                      <p:stCondLst>
                        <p:cond delay="indefinite"/>
                      </p:stCondLst>
                      <p:childTnLst>
                        <p:par>
                          <p:cTn id="47" fill="hold" nodeType="withGroup">
                            <p:stCondLst>
                              <p:cond delay="0"/>
                            </p:stCondLst>
                            <p:childTnLst>
                              <p:par>
                                <p:cTn id="48" presetID="35" presetClass="path" presetSubtype="0" accel="50000" decel="50000" fill="hold" grpId="0" nodeType="clickEffect">
                                  <p:stCondLst>
                                    <p:cond delay="0"/>
                                  </p:stCondLst>
                                  <p:childTnLst>
                                    <p:animMotion origin="layout" path="M -3.33333E-6 1.13784E-6 L -0.71666 0.10893 " pathEditMode="relative" rAng="0" ptsTypes="AA">
                                      <p:cBhvr>
                                        <p:cTn id="49" dur="2000" fill="hold"/>
                                        <p:tgtEl>
                                          <p:spTgt spid="10249"/>
                                        </p:tgtEl>
                                        <p:attrNameLst>
                                          <p:attrName>ppt_x</p:attrName>
                                          <p:attrName>ppt_y</p:attrName>
                                        </p:attrNameLst>
                                      </p:cBhvr>
                                      <p:rCtr x="-35833" y="5435"/>
                                    </p:animMotion>
                                  </p:childTnLst>
                                </p:cTn>
                              </p:par>
                            </p:childTnLst>
                          </p:cTn>
                        </p:par>
                      </p:childTnLst>
                    </p:cTn>
                  </p:par>
                  <p:par>
                    <p:cTn id="50" fill="hold" nodeType="clickPar">
                      <p:stCondLst>
                        <p:cond delay="indefinite"/>
                      </p:stCondLst>
                      <p:childTnLst>
                        <p:par>
                          <p:cTn id="51" fill="hold" nodeType="withGroup">
                            <p:stCondLst>
                              <p:cond delay="0"/>
                            </p:stCondLst>
                            <p:childTnLst>
                              <p:par>
                                <p:cTn id="52" presetID="35" presetClass="path" presetSubtype="0" accel="50000" decel="50000" fill="hold" grpId="0" nodeType="clickEffect">
                                  <p:stCondLst>
                                    <p:cond delay="0"/>
                                  </p:stCondLst>
                                  <p:childTnLst>
                                    <p:animMotion origin="layout" path="M 3.33333E-6 -3.27475E-6 L -0.59167 0.04441 " pathEditMode="relative" rAng="0" ptsTypes="AA">
                                      <p:cBhvr>
                                        <p:cTn id="53" dur="2000" fill="hold"/>
                                        <p:tgtEl>
                                          <p:spTgt spid="10254"/>
                                        </p:tgtEl>
                                        <p:attrNameLst>
                                          <p:attrName>ppt_x</p:attrName>
                                          <p:attrName>ppt_y</p:attrName>
                                        </p:attrNameLst>
                                      </p:cBhvr>
                                      <p:rCtr x="-29583" y="2220"/>
                                    </p:animMotion>
                                  </p:childTnLst>
                                </p:cTn>
                              </p:par>
                            </p:childTnLst>
                          </p:cTn>
                        </p:par>
                      </p:childTnLst>
                    </p:cTn>
                  </p:par>
                  <p:par>
                    <p:cTn id="54" fill="hold" nodeType="clickPar">
                      <p:stCondLst>
                        <p:cond delay="indefinite"/>
                      </p:stCondLst>
                      <p:childTnLst>
                        <p:par>
                          <p:cTn id="55" fill="hold" nodeType="withGroup">
                            <p:stCondLst>
                              <p:cond delay="0"/>
                            </p:stCondLst>
                            <p:childTnLst>
                              <p:par>
                                <p:cTn id="56" presetID="35" presetClass="path" presetSubtype="0" accel="50000" decel="50000" fill="hold" nodeType="clickEffect">
                                  <p:stCondLst>
                                    <p:cond delay="0"/>
                                  </p:stCondLst>
                                  <p:childTnLst>
                                    <p:animMotion origin="layout" path="M -4.16667E-6 -3.27475E-6 L -0.70468 0.11101 " pathEditMode="relative" rAng="0" ptsTypes="AA">
                                      <p:cBhvr>
                                        <p:cTn id="57" dur="2000" fill="hold"/>
                                        <p:tgtEl>
                                          <p:spTgt spid="10255">
                                            <p:txEl>
                                              <p:pRg st="0" end="0"/>
                                            </p:txEl>
                                          </p:spTgt>
                                        </p:tgtEl>
                                        <p:attrNameLst>
                                          <p:attrName>ppt_x</p:attrName>
                                          <p:attrName>ppt_y</p:attrName>
                                        </p:attrNameLst>
                                      </p:cBhvr>
                                      <p:rCtr x="-35243" y="55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P spid="10249" grpId="0"/>
      <p:bldP spid="102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152400"/>
            <a:ext cx="6858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latin typeface="Times New Roman" pitchFamily="18" charset="0"/>
                <a:cs typeface="Times New Roman" pitchFamily="18" charset="0"/>
              </a:rPr>
              <a:t>BÀI 20 : SỰ NỞ VÌ NHIỆT CỦA CHẤT KHÍ</a:t>
            </a:r>
          </a:p>
        </p:txBody>
      </p:sp>
      <p:sp>
        <p:nvSpPr>
          <p:cNvPr id="13315" name="TextBox 5"/>
          <p:cNvSpPr txBox="1">
            <a:spLocks noChangeArrowheads="1"/>
          </p:cNvSpPr>
          <p:nvPr/>
        </p:nvSpPr>
        <p:spPr bwMode="auto">
          <a:xfrm>
            <a:off x="228600" y="1143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Arial" panose="020B0604020202020204" pitchFamily="34" charset="0"/>
                <a:cs typeface="Times New Roman" panose="02020603050405020304" pitchFamily="18" charset="0"/>
              </a:rPr>
              <a:t>1.Thí nghiệm</a:t>
            </a:r>
            <a:endParaRPr lang="en-US" sz="2400">
              <a:latin typeface="Arial" panose="020B0604020202020204" pitchFamily="34" charset="0"/>
              <a:cs typeface="Times New Roman" panose="02020603050405020304" pitchFamily="18" charset="0"/>
            </a:endParaRPr>
          </a:p>
        </p:txBody>
      </p:sp>
      <p:sp>
        <p:nvSpPr>
          <p:cNvPr id="13316" name="TextBox 6"/>
          <p:cNvSpPr txBox="1">
            <a:spLocks noChangeArrowheads="1"/>
          </p:cNvSpPr>
          <p:nvPr/>
        </p:nvSpPr>
        <p:spPr bwMode="auto">
          <a:xfrm>
            <a:off x="228600" y="1600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Arial" panose="020B0604020202020204" pitchFamily="34" charset="0"/>
                <a:cs typeface="Times New Roman" panose="02020603050405020304" pitchFamily="18" charset="0"/>
              </a:rPr>
              <a:t>2.Trả lời câu hỏi</a:t>
            </a:r>
          </a:p>
        </p:txBody>
      </p:sp>
      <p:sp>
        <p:nvSpPr>
          <p:cNvPr id="13317" name="TextBox 7"/>
          <p:cNvSpPr txBox="1">
            <a:spLocks noChangeArrowheads="1"/>
          </p:cNvSpPr>
          <p:nvPr/>
        </p:nvSpPr>
        <p:spPr bwMode="auto">
          <a:xfrm>
            <a:off x="228600" y="2057400"/>
            <a:ext cx="274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Arial" panose="020B0604020202020204" pitchFamily="34" charset="0"/>
                <a:cs typeface="Times New Roman" panose="02020603050405020304" pitchFamily="18" charset="0"/>
              </a:rPr>
              <a:t>3.Rút ra kết luận</a:t>
            </a:r>
          </a:p>
        </p:txBody>
      </p:sp>
      <p:sp>
        <p:nvSpPr>
          <p:cNvPr id="11270" name="Text Box 6"/>
          <p:cNvSpPr txBox="1">
            <a:spLocks noChangeArrowheads="1"/>
          </p:cNvSpPr>
          <p:nvPr/>
        </p:nvSpPr>
        <p:spPr bwMode="auto">
          <a:xfrm>
            <a:off x="304800" y="3276600"/>
            <a:ext cx="84582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smtClean="0">
                <a:latin typeface="Times New Roman" panose="02020603050405020304" pitchFamily="18" charset="0"/>
              </a:rPr>
              <a:t>?</a:t>
            </a:r>
            <a:r>
              <a:rPr lang="en-US" sz="2400" dirty="0" smtClean="0">
                <a:latin typeface="Times New Roman" panose="02020603050405020304" pitchFamily="18" charset="0"/>
              </a:rPr>
              <a:t> </a:t>
            </a:r>
            <a:r>
              <a:rPr lang="en-US" sz="2400" dirty="0" err="1">
                <a:solidFill>
                  <a:srgbClr val="3333CC"/>
                </a:solidFill>
                <a:latin typeface="Times New Roman" panose="02020603050405020304" pitchFamily="18" charset="0"/>
              </a:rPr>
              <a:t>Phải</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có</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điều</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kiện</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gì</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thì</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quả</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bóng</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bàn</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bị</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móp</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được</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nhúng</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vào</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nước</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nóng</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mới</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có</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thể</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phồng</a:t>
            </a:r>
            <a:r>
              <a:rPr lang="en-US" sz="2400" dirty="0">
                <a:solidFill>
                  <a:srgbClr val="3333CC"/>
                </a:solidFill>
                <a:latin typeface="Times New Roman" panose="02020603050405020304" pitchFamily="18" charset="0"/>
              </a:rPr>
              <a:t> </a:t>
            </a:r>
            <a:r>
              <a:rPr lang="en-US" sz="2400" dirty="0" err="1">
                <a:solidFill>
                  <a:srgbClr val="3333CC"/>
                </a:solidFill>
                <a:latin typeface="Times New Roman" panose="02020603050405020304" pitchFamily="18" charset="0"/>
              </a:rPr>
              <a:t>lên</a:t>
            </a:r>
            <a:r>
              <a:rPr lang="en-US" sz="2400" dirty="0">
                <a:solidFill>
                  <a:srgbClr val="3333CC"/>
                </a:solidFill>
                <a:latin typeface="Times New Roman" panose="02020603050405020304" pitchFamily="18" charset="0"/>
              </a:rPr>
              <a:t> ?</a:t>
            </a:r>
          </a:p>
        </p:txBody>
      </p:sp>
      <p:sp>
        <p:nvSpPr>
          <p:cNvPr id="11271" name="Text Box 7"/>
          <p:cNvSpPr txBox="1">
            <a:spLocks noChangeArrowheads="1"/>
          </p:cNvSpPr>
          <p:nvPr/>
        </p:nvSpPr>
        <p:spPr bwMode="auto">
          <a:xfrm>
            <a:off x="990600" y="4419600"/>
            <a:ext cx="79787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Vì khi nhúng quả bóng vào nước nóng thì khối không khí trong quả bóng gặp nước nóng nở ra, nên quả bóng bàn phồng lên trở lại (điều kiện quả bóng bàn không bị thủng)</a:t>
            </a:r>
          </a:p>
        </p:txBody>
      </p:sp>
      <p:pic>
        <p:nvPicPr>
          <p:cNvPr id="13320" name="Picture 8" descr="question_float_from_box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3" name="AutoShape 9"/>
          <p:cNvSpPr>
            <a:spLocks noChangeArrowheads="1"/>
          </p:cNvSpPr>
          <p:nvPr/>
        </p:nvSpPr>
        <p:spPr bwMode="auto">
          <a:xfrm>
            <a:off x="152400" y="4562475"/>
            <a:ext cx="685800" cy="457200"/>
          </a:xfrm>
          <a:prstGeom prst="notchedRightArrow">
            <a:avLst>
              <a:gd name="adj1" fmla="val 50000"/>
              <a:gd name="adj2" fmla="val 37500"/>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sz="1800"/>
          </a:p>
        </p:txBody>
      </p:sp>
      <p:sp>
        <p:nvSpPr>
          <p:cNvPr id="13322" name="Text Box 10"/>
          <p:cNvSpPr txBox="1">
            <a:spLocks noChangeArrowheads="1"/>
          </p:cNvSpPr>
          <p:nvPr/>
        </p:nvSpPr>
        <p:spPr bwMode="auto">
          <a:xfrm>
            <a:off x="228600" y="243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sz="2400">
                <a:solidFill>
                  <a:srgbClr val="CC3300"/>
                </a:solidFill>
                <a:latin typeface="Times New Roman" panose="02020603050405020304" pitchFamily="18" charset="0"/>
              </a:rPr>
              <a:t>4. </a:t>
            </a:r>
            <a:r>
              <a:rPr lang="vi-VN" sz="2400">
                <a:solidFill>
                  <a:srgbClr val="CC3300"/>
                </a:solidFill>
                <a:latin typeface="Arial" panose="020B0604020202020204" pitchFamily="34" charset="0"/>
              </a:rPr>
              <a:t>Vận dụng</a:t>
            </a:r>
            <a:r>
              <a:rPr lang="vi-VN" sz="2400">
                <a:latin typeface="Times New Roman" panose="02020603050405020304" pitchFamily="18" charset="0"/>
              </a:rPr>
              <a:t> </a:t>
            </a:r>
            <a:endParaRPr 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Effect transition="in" filter="box(in)">
                                      <p:cBhvr>
                                        <p:cTn id="7" dur="500"/>
                                        <p:tgtEl>
                                          <p:spTgt spid="112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73"/>
                                        </p:tgtEl>
                                        <p:attrNameLst>
                                          <p:attrName>style.visibility</p:attrName>
                                        </p:attrNameLst>
                                      </p:cBhvr>
                                      <p:to>
                                        <p:strVal val="visible"/>
                                      </p:to>
                                    </p:set>
                                    <p:animEffect transition="in" filter="randombar(horizontal)">
                                      <p:cBhvr>
                                        <p:cTn id="12" dur="500"/>
                                        <p:tgtEl>
                                          <p:spTgt spid="112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1271">
                                            <p:txEl>
                                              <p:pRg st="0" end="0"/>
                                            </p:txEl>
                                          </p:spTgt>
                                        </p:tgtEl>
                                        <p:attrNameLst>
                                          <p:attrName>style.visibility</p:attrName>
                                        </p:attrNameLst>
                                      </p:cBhvr>
                                      <p:to>
                                        <p:strVal val="visible"/>
                                      </p:to>
                                    </p:set>
                                    <p:animEffect transition="in" filter="wedge">
                                      <p:cBhvr>
                                        <p:cTn id="17" dur="2000"/>
                                        <p:tgtEl>
                                          <p:spTgt spid="11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Text Box 5"/>
          <p:cNvSpPr txBox="1">
            <a:spLocks noChangeArrowheads="1"/>
          </p:cNvSpPr>
          <p:nvPr/>
        </p:nvSpPr>
        <p:spPr bwMode="auto">
          <a:xfrm>
            <a:off x="762000" y="142875"/>
            <a:ext cx="7543800"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0000"/>
              </a:lnSpc>
              <a:spcBef>
                <a:spcPct val="50000"/>
              </a:spcBef>
            </a:pPr>
            <a:r>
              <a:rPr lang="en-US" sz="4400" b="1" dirty="0" smtClean="0">
                <a:latin typeface="VNI-Times" pitchFamily="2" charset="0"/>
              </a:rPr>
              <a:t>?</a:t>
            </a:r>
            <a:r>
              <a:rPr lang="en-US" sz="2600" b="1" dirty="0" smtClean="0">
                <a:solidFill>
                  <a:srgbClr val="0000FF"/>
                </a:solidFill>
                <a:latin typeface="VNI-Times" pitchFamily="2" charset="0"/>
              </a:rPr>
              <a:t> </a:t>
            </a:r>
            <a:r>
              <a:rPr lang="en-US" sz="2600" b="1" dirty="0" err="1" smtClean="0">
                <a:solidFill>
                  <a:srgbClr val="0000FF"/>
                </a:solidFill>
                <a:latin typeface="VNI-Times" pitchFamily="2" charset="0"/>
              </a:rPr>
              <a:t>Haõy</a:t>
            </a:r>
            <a:r>
              <a:rPr lang="en-US" sz="2600" b="1" dirty="0" smtClean="0">
                <a:solidFill>
                  <a:srgbClr val="0000FF"/>
                </a:solidFill>
                <a:latin typeface="VNI-Times" pitchFamily="2" charset="0"/>
              </a:rPr>
              <a:t> </a:t>
            </a:r>
            <a:r>
              <a:rPr lang="en-US" sz="2600" b="1" dirty="0" err="1">
                <a:solidFill>
                  <a:srgbClr val="0000FF"/>
                </a:solidFill>
                <a:latin typeface="VNI-Times" pitchFamily="2" charset="0"/>
              </a:rPr>
              <a:t>saép</a:t>
            </a:r>
            <a:r>
              <a:rPr lang="en-US" sz="2600" b="1" dirty="0">
                <a:solidFill>
                  <a:srgbClr val="0000FF"/>
                </a:solidFill>
                <a:latin typeface="VNI-Times" pitchFamily="2" charset="0"/>
              </a:rPr>
              <a:t> </a:t>
            </a:r>
            <a:r>
              <a:rPr lang="en-US" sz="2600" b="1" dirty="0" err="1">
                <a:solidFill>
                  <a:srgbClr val="0000FF"/>
                </a:solidFill>
                <a:latin typeface="VNI-Times" pitchFamily="2" charset="0"/>
              </a:rPr>
              <a:t>xeáp</a:t>
            </a:r>
            <a:r>
              <a:rPr lang="en-US" sz="2600" b="1" dirty="0">
                <a:solidFill>
                  <a:srgbClr val="0000FF"/>
                </a:solidFill>
                <a:latin typeface="VNI-Times" pitchFamily="2" charset="0"/>
              </a:rPr>
              <a:t> </a:t>
            </a:r>
            <a:r>
              <a:rPr lang="en-US" sz="2600" b="1" dirty="0" err="1">
                <a:solidFill>
                  <a:srgbClr val="0000FF"/>
                </a:solidFill>
                <a:latin typeface="VNI-Times" pitchFamily="2" charset="0"/>
              </a:rPr>
              <a:t>söï</a:t>
            </a:r>
            <a:r>
              <a:rPr lang="en-US" sz="2600" b="1" dirty="0">
                <a:solidFill>
                  <a:srgbClr val="0000FF"/>
                </a:solidFill>
                <a:latin typeface="VNI-Times" pitchFamily="2" charset="0"/>
              </a:rPr>
              <a:t> </a:t>
            </a:r>
            <a:r>
              <a:rPr lang="en-US" sz="2600" b="1" dirty="0" err="1">
                <a:solidFill>
                  <a:srgbClr val="0000FF"/>
                </a:solidFill>
                <a:latin typeface="VNI-Times" pitchFamily="2" charset="0"/>
              </a:rPr>
              <a:t>nôû</a:t>
            </a:r>
            <a:r>
              <a:rPr lang="en-US" sz="2600" b="1" dirty="0">
                <a:solidFill>
                  <a:srgbClr val="0000FF"/>
                </a:solidFill>
                <a:latin typeface="VNI-Times" pitchFamily="2" charset="0"/>
              </a:rPr>
              <a:t> </a:t>
            </a:r>
            <a:r>
              <a:rPr lang="en-US" sz="2600" b="1" dirty="0" err="1">
                <a:solidFill>
                  <a:srgbClr val="0000FF"/>
                </a:solidFill>
                <a:latin typeface="VNI-Times" pitchFamily="2" charset="0"/>
              </a:rPr>
              <a:t>vì</a:t>
            </a:r>
            <a:r>
              <a:rPr lang="en-US" sz="2600" b="1" dirty="0">
                <a:solidFill>
                  <a:srgbClr val="0000FF"/>
                </a:solidFill>
                <a:latin typeface="VNI-Times" pitchFamily="2" charset="0"/>
              </a:rPr>
              <a:t> </a:t>
            </a:r>
            <a:r>
              <a:rPr lang="en-US" sz="2600" b="1" dirty="0" err="1">
                <a:solidFill>
                  <a:srgbClr val="0000FF"/>
                </a:solidFill>
                <a:latin typeface="VNI-Times" pitchFamily="2" charset="0"/>
              </a:rPr>
              <a:t>nhieät</a:t>
            </a:r>
            <a:r>
              <a:rPr lang="en-US" sz="2600" b="1" dirty="0">
                <a:solidFill>
                  <a:srgbClr val="0000FF"/>
                </a:solidFill>
                <a:latin typeface="VNI-Times" pitchFamily="2" charset="0"/>
              </a:rPr>
              <a:t> </a:t>
            </a:r>
            <a:r>
              <a:rPr lang="en-US" sz="2600" b="1" dirty="0" err="1">
                <a:solidFill>
                  <a:srgbClr val="0000FF"/>
                </a:solidFill>
                <a:latin typeface="VNI-Times" pitchFamily="2" charset="0"/>
              </a:rPr>
              <a:t>cuûa</a:t>
            </a:r>
            <a:r>
              <a:rPr lang="en-US" sz="2600" b="1" dirty="0">
                <a:solidFill>
                  <a:srgbClr val="0000FF"/>
                </a:solidFill>
                <a:latin typeface="VNI-Times" pitchFamily="2" charset="0"/>
              </a:rPr>
              <a:t> </a:t>
            </a:r>
            <a:r>
              <a:rPr lang="en-US" sz="2600" b="1" dirty="0" err="1">
                <a:solidFill>
                  <a:srgbClr val="0000FF"/>
                </a:solidFill>
                <a:latin typeface="VNI-Times" pitchFamily="2" charset="0"/>
              </a:rPr>
              <a:t>caùc</a:t>
            </a:r>
            <a:r>
              <a:rPr lang="en-US" sz="2600" b="1" dirty="0">
                <a:solidFill>
                  <a:srgbClr val="0000FF"/>
                </a:solidFill>
                <a:latin typeface="VNI-Times" pitchFamily="2" charset="0"/>
              </a:rPr>
              <a:t> </a:t>
            </a:r>
            <a:r>
              <a:rPr lang="en-US" sz="2600" b="1" dirty="0" err="1">
                <a:solidFill>
                  <a:srgbClr val="0000FF"/>
                </a:solidFill>
                <a:latin typeface="VNI-Times" pitchFamily="2" charset="0"/>
              </a:rPr>
              <a:t>chaát</a:t>
            </a:r>
            <a:r>
              <a:rPr lang="en-US" sz="2600" b="1" dirty="0">
                <a:solidFill>
                  <a:srgbClr val="0000FF"/>
                </a:solidFill>
                <a:latin typeface="VNI-Times" pitchFamily="2" charset="0"/>
              </a:rPr>
              <a:t> </a:t>
            </a:r>
            <a:r>
              <a:rPr lang="en-US" sz="2600" b="1" dirty="0" err="1">
                <a:solidFill>
                  <a:srgbClr val="0000FF"/>
                </a:solidFill>
                <a:latin typeface="VNI-Times" pitchFamily="2" charset="0"/>
              </a:rPr>
              <a:t>raén</a:t>
            </a:r>
            <a:r>
              <a:rPr lang="en-US" sz="2600" b="1" dirty="0">
                <a:solidFill>
                  <a:srgbClr val="0000FF"/>
                </a:solidFill>
                <a:latin typeface="VNI-Times" pitchFamily="2" charset="0"/>
              </a:rPr>
              <a:t>, </a:t>
            </a:r>
            <a:r>
              <a:rPr lang="en-US" sz="2600" b="1" dirty="0" err="1">
                <a:solidFill>
                  <a:srgbClr val="0000FF"/>
                </a:solidFill>
                <a:latin typeface="VNI-Times" pitchFamily="2" charset="0"/>
              </a:rPr>
              <a:t>loûng</a:t>
            </a:r>
            <a:r>
              <a:rPr lang="en-US" sz="2600" b="1" dirty="0">
                <a:solidFill>
                  <a:srgbClr val="0000FF"/>
                </a:solidFill>
                <a:latin typeface="VNI-Times" pitchFamily="2" charset="0"/>
              </a:rPr>
              <a:t>, </a:t>
            </a:r>
            <a:r>
              <a:rPr lang="en-US" sz="2600" b="1" dirty="0" err="1">
                <a:solidFill>
                  <a:srgbClr val="0000FF"/>
                </a:solidFill>
                <a:latin typeface="VNI-Times" pitchFamily="2" charset="0"/>
              </a:rPr>
              <a:t>khí</a:t>
            </a:r>
            <a:r>
              <a:rPr lang="en-US" sz="2600" b="1" dirty="0">
                <a:solidFill>
                  <a:srgbClr val="0000FF"/>
                </a:solidFill>
                <a:latin typeface="VNI-Times" pitchFamily="2" charset="0"/>
              </a:rPr>
              <a:t> </a:t>
            </a:r>
            <a:r>
              <a:rPr lang="en-US" sz="2600" b="1" dirty="0" err="1">
                <a:solidFill>
                  <a:srgbClr val="0000FF"/>
                </a:solidFill>
                <a:latin typeface="VNI-Times" pitchFamily="2" charset="0"/>
              </a:rPr>
              <a:t>theo</a:t>
            </a:r>
            <a:r>
              <a:rPr lang="en-US" sz="2600" b="1" dirty="0">
                <a:solidFill>
                  <a:srgbClr val="0000FF"/>
                </a:solidFill>
                <a:latin typeface="VNI-Times" pitchFamily="2" charset="0"/>
              </a:rPr>
              <a:t> </a:t>
            </a:r>
            <a:r>
              <a:rPr lang="en-US" sz="2600" b="1" dirty="0" err="1">
                <a:solidFill>
                  <a:srgbClr val="FF0000"/>
                </a:solidFill>
                <a:latin typeface="VNI-Times" pitchFamily="2" charset="0"/>
              </a:rPr>
              <a:t>thöù</a:t>
            </a:r>
            <a:r>
              <a:rPr lang="en-US" sz="2600" b="1" dirty="0">
                <a:solidFill>
                  <a:srgbClr val="FF0000"/>
                </a:solidFill>
                <a:latin typeface="VNI-Times" pitchFamily="2" charset="0"/>
              </a:rPr>
              <a:t> </a:t>
            </a:r>
            <a:r>
              <a:rPr lang="en-US" sz="2600" b="1" dirty="0" err="1">
                <a:solidFill>
                  <a:srgbClr val="FF0000"/>
                </a:solidFill>
                <a:latin typeface="VNI-Times" pitchFamily="2" charset="0"/>
              </a:rPr>
              <a:t>töï</a:t>
            </a:r>
            <a:r>
              <a:rPr lang="en-US" sz="2600" b="1" dirty="0">
                <a:solidFill>
                  <a:srgbClr val="FF0000"/>
                </a:solidFill>
                <a:latin typeface="VNI-Times" pitchFamily="2" charset="0"/>
              </a:rPr>
              <a:t> </a:t>
            </a:r>
            <a:r>
              <a:rPr lang="en-US" sz="2600" b="1" dirty="0" err="1">
                <a:solidFill>
                  <a:srgbClr val="FF0000"/>
                </a:solidFill>
                <a:latin typeface="VNI-Times" pitchFamily="2" charset="0"/>
              </a:rPr>
              <a:t>taêng</a:t>
            </a:r>
            <a:r>
              <a:rPr lang="en-US" sz="2600" b="1" dirty="0">
                <a:solidFill>
                  <a:srgbClr val="FF0000"/>
                </a:solidFill>
                <a:latin typeface="VNI-Times" pitchFamily="2" charset="0"/>
              </a:rPr>
              <a:t> </a:t>
            </a:r>
            <a:r>
              <a:rPr lang="en-US" sz="2600" b="1" dirty="0" err="1">
                <a:solidFill>
                  <a:srgbClr val="FF0000"/>
                </a:solidFill>
                <a:latin typeface="VNI-Times" pitchFamily="2" charset="0"/>
              </a:rPr>
              <a:t>daàn</a:t>
            </a:r>
            <a:r>
              <a:rPr lang="en-US" sz="2600" b="1" dirty="0">
                <a:solidFill>
                  <a:srgbClr val="FF0000"/>
                </a:solidFill>
                <a:latin typeface="VNI-Times" pitchFamily="2" charset="0"/>
              </a:rPr>
              <a:t>:</a:t>
            </a:r>
          </a:p>
        </p:txBody>
      </p:sp>
      <p:sp>
        <p:nvSpPr>
          <p:cNvPr id="136198" name="Text Box 6"/>
          <p:cNvSpPr txBox="1">
            <a:spLocks noChangeArrowheads="1"/>
          </p:cNvSpPr>
          <p:nvPr/>
        </p:nvSpPr>
        <p:spPr bwMode="auto">
          <a:xfrm>
            <a:off x="1362075" y="1695450"/>
            <a:ext cx="64770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0000"/>
              </a:lnSpc>
              <a:spcBef>
                <a:spcPct val="50000"/>
              </a:spcBef>
            </a:pPr>
            <a:r>
              <a:rPr lang="en-US" sz="2600" b="1">
                <a:solidFill>
                  <a:srgbClr val="0000FF"/>
                </a:solidFill>
                <a:latin typeface="VNI-Times" pitchFamily="2" charset="0"/>
              </a:rPr>
              <a:t>A. Chaát raén, chaát loûng, chaát khí.</a:t>
            </a:r>
          </a:p>
        </p:txBody>
      </p:sp>
      <p:sp>
        <p:nvSpPr>
          <p:cNvPr id="136199" name="Text Box 7"/>
          <p:cNvSpPr txBox="1">
            <a:spLocks noChangeArrowheads="1"/>
          </p:cNvSpPr>
          <p:nvPr/>
        </p:nvSpPr>
        <p:spPr bwMode="auto">
          <a:xfrm>
            <a:off x="1362075" y="2381250"/>
            <a:ext cx="64770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0000"/>
              </a:lnSpc>
              <a:spcBef>
                <a:spcPct val="50000"/>
              </a:spcBef>
            </a:pPr>
            <a:r>
              <a:rPr lang="en-US" sz="2600" b="1">
                <a:solidFill>
                  <a:srgbClr val="0000FF"/>
                </a:solidFill>
                <a:latin typeface="VNI-Times" pitchFamily="2" charset="0"/>
              </a:rPr>
              <a:t>B. Chaát loûng, chaát raén, chaát khí.</a:t>
            </a:r>
          </a:p>
        </p:txBody>
      </p:sp>
      <p:sp>
        <p:nvSpPr>
          <p:cNvPr id="136200" name="Text Box 8"/>
          <p:cNvSpPr txBox="1">
            <a:spLocks noChangeArrowheads="1"/>
          </p:cNvSpPr>
          <p:nvPr/>
        </p:nvSpPr>
        <p:spPr bwMode="auto">
          <a:xfrm>
            <a:off x="1362075" y="3067050"/>
            <a:ext cx="64770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0000"/>
              </a:lnSpc>
              <a:spcBef>
                <a:spcPct val="50000"/>
              </a:spcBef>
            </a:pPr>
            <a:r>
              <a:rPr lang="en-US" sz="2600" b="1">
                <a:solidFill>
                  <a:srgbClr val="0000FF"/>
                </a:solidFill>
                <a:latin typeface="VNI-Times" pitchFamily="2" charset="0"/>
              </a:rPr>
              <a:t>C. Chaát khí, chaát loûng, chaát raén.</a:t>
            </a:r>
          </a:p>
        </p:txBody>
      </p:sp>
      <p:sp>
        <p:nvSpPr>
          <p:cNvPr id="136201" name="Text Box 9"/>
          <p:cNvSpPr txBox="1">
            <a:spLocks noChangeArrowheads="1"/>
          </p:cNvSpPr>
          <p:nvPr/>
        </p:nvSpPr>
        <p:spPr bwMode="auto">
          <a:xfrm>
            <a:off x="1357313" y="3686175"/>
            <a:ext cx="38100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0000"/>
              </a:lnSpc>
              <a:spcBef>
                <a:spcPct val="50000"/>
              </a:spcBef>
            </a:pPr>
            <a:r>
              <a:rPr lang="en-US" sz="2600" b="1">
                <a:solidFill>
                  <a:srgbClr val="0000FF"/>
                </a:solidFill>
                <a:latin typeface="VNI-Times" pitchFamily="2" charset="0"/>
              </a:rPr>
              <a:t>D. Caû A, B, C ñeàu sai.</a:t>
            </a:r>
          </a:p>
        </p:txBody>
      </p:sp>
      <p:sp>
        <p:nvSpPr>
          <p:cNvPr id="136202" name="Oval 10"/>
          <p:cNvSpPr>
            <a:spLocks noChangeArrowheads="1"/>
          </p:cNvSpPr>
          <p:nvPr/>
        </p:nvSpPr>
        <p:spPr bwMode="auto">
          <a:xfrm>
            <a:off x="1295400" y="1882775"/>
            <a:ext cx="533400" cy="533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sz="3800" b="1">
              <a:latin typeface="VNI-Times" pitchFamily="2" charset="0"/>
            </a:endParaRPr>
          </a:p>
        </p:txBody>
      </p:sp>
      <p:pic>
        <p:nvPicPr>
          <p:cNvPr id="136204" name="votay1.wav">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thumb_847_Lotus-4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638800"/>
            <a:ext cx="1752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775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iterate type="wd">
                                    <p:tmPct val="10000"/>
                                  </p:iterate>
                                  <p:childTnLst>
                                    <p:set>
                                      <p:cBhvr>
                                        <p:cTn id="6" dur="1" fill="hold">
                                          <p:stCondLst>
                                            <p:cond delay="0"/>
                                          </p:stCondLst>
                                        </p:cTn>
                                        <p:tgtEl>
                                          <p:spTgt spid="136197">
                                            <p:txEl>
                                              <p:pRg st="0" end="0"/>
                                            </p:txEl>
                                          </p:spTgt>
                                        </p:tgtEl>
                                        <p:attrNameLst>
                                          <p:attrName>style.visibility</p:attrName>
                                        </p:attrNameLst>
                                      </p:cBhvr>
                                      <p:to>
                                        <p:strVal val="visible"/>
                                      </p:to>
                                    </p:set>
                                    <p:animEffect transition="in" filter="strips(downRight)">
                                      <p:cBhvr>
                                        <p:cTn id="7" dur="500"/>
                                        <p:tgtEl>
                                          <p:spTgt spid="136197">
                                            <p:txEl>
                                              <p:pRg st="0" end="0"/>
                                            </p:txEl>
                                          </p:spTgt>
                                        </p:tgtEl>
                                      </p:cBhvr>
                                    </p:animEffect>
                                  </p:childTnLst>
                                </p:cTn>
                              </p:par>
                            </p:childTnLst>
                          </p:cTn>
                        </p:par>
                        <p:par>
                          <p:cTn id="8" fill="hold" nodeType="afterGroup">
                            <p:stCondLst>
                              <p:cond delay="1550"/>
                            </p:stCondLst>
                            <p:childTnLst>
                              <p:par>
                                <p:cTn id="9" presetID="18" presetClass="entr" presetSubtype="6" fill="hold" nodeType="afterEffect">
                                  <p:stCondLst>
                                    <p:cond delay="0"/>
                                  </p:stCondLst>
                                  <p:iterate type="wd">
                                    <p:tmPct val="10000"/>
                                  </p:iterate>
                                  <p:childTnLst>
                                    <p:set>
                                      <p:cBhvr>
                                        <p:cTn id="10" dur="1" fill="hold">
                                          <p:stCondLst>
                                            <p:cond delay="0"/>
                                          </p:stCondLst>
                                        </p:cTn>
                                        <p:tgtEl>
                                          <p:spTgt spid="136198">
                                            <p:txEl>
                                              <p:pRg st="0" end="0"/>
                                            </p:txEl>
                                          </p:spTgt>
                                        </p:tgtEl>
                                        <p:attrNameLst>
                                          <p:attrName>style.visibility</p:attrName>
                                        </p:attrNameLst>
                                      </p:cBhvr>
                                      <p:to>
                                        <p:strVal val="visible"/>
                                      </p:to>
                                    </p:set>
                                    <p:animEffect transition="in" filter="strips(downRight)">
                                      <p:cBhvr>
                                        <p:cTn id="11" dur="500"/>
                                        <p:tgtEl>
                                          <p:spTgt spid="136198">
                                            <p:txEl>
                                              <p:pRg st="0" end="0"/>
                                            </p:txEl>
                                          </p:spTgt>
                                        </p:tgtEl>
                                      </p:cBhvr>
                                    </p:animEffect>
                                  </p:childTnLst>
                                </p:cTn>
                              </p:par>
                            </p:childTnLst>
                          </p:cTn>
                        </p:par>
                        <p:par>
                          <p:cTn id="12" fill="hold" nodeType="afterGroup">
                            <p:stCondLst>
                              <p:cond delay="2550"/>
                            </p:stCondLst>
                            <p:childTnLst>
                              <p:par>
                                <p:cTn id="13" presetID="18" presetClass="entr" presetSubtype="6" fill="hold" nodeType="afterEffect">
                                  <p:stCondLst>
                                    <p:cond delay="0"/>
                                  </p:stCondLst>
                                  <p:iterate type="wd">
                                    <p:tmPct val="10000"/>
                                  </p:iterate>
                                  <p:childTnLst>
                                    <p:set>
                                      <p:cBhvr>
                                        <p:cTn id="14" dur="1" fill="hold">
                                          <p:stCondLst>
                                            <p:cond delay="0"/>
                                          </p:stCondLst>
                                        </p:cTn>
                                        <p:tgtEl>
                                          <p:spTgt spid="136199">
                                            <p:txEl>
                                              <p:pRg st="0" end="0"/>
                                            </p:txEl>
                                          </p:spTgt>
                                        </p:tgtEl>
                                        <p:attrNameLst>
                                          <p:attrName>style.visibility</p:attrName>
                                        </p:attrNameLst>
                                      </p:cBhvr>
                                      <p:to>
                                        <p:strVal val="visible"/>
                                      </p:to>
                                    </p:set>
                                    <p:animEffect transition="in" filter="strips(downRight)">
                                      <p:cBhvr>
                                        <p:cTn id="15" dur="500"/>
                                        <p:tgtEl>
                                          <p:spTgt spid="136199">
                                            <p:txEl>
                                              <p:pRg st="0" end="0"/>
                                            </p:txEl>
                                          </p:spTgt>
                                        </p:tgtEl>
                                      </p:cBhvr>
                                    </p:animEffect>
                                  </p:childTnLst>
                                </p:cTn>
                              </p:par>
                            </p:childTnLst>
                          </p:cTn>
                        </p:par>
                        <p:par>
                          <p:cTn id="16" fill="hold" nodeType="afterGroup">
                            <p:stCondLst>
                              <p:cond delay="3550"/>
                            </p:stCondLst>
                            <p:childTnLst>
                              <p:par>
                                <p:cTn id="17" presetID="18" presetClass="entr" presetSubtype="6" fill="hold" nodeType="afterEffect">
                                  <p:stCondLst>
                                    <p:cond delay="0"/>
                                  </p:stCondLst>
                                  <p:iterate type="wd">
                                    <p:tmPct val="10000"/>
                                  </p:iterate>
                                  <p:childTnLst>
                                    <p:set>
                                      <p:cBhvr>
                                        <p:cTn id="18" dur="1" fill="hold">
                                          <p:stCondLst>
                                            <p:cond delay="0"/>
                                          </p:stCondLst>
                                        </p:cTn>
                                        <p:tgtEl>
                                          <p:spTgt spid="136200">
                                            <p:txEl>
                                              <p:pRg st="0" end="0"/>
                                            </p:txEl>
                                          </p:spTgt>
                                        </p:tgtEl>
                                        <p:attrNameLst>
                                          <p:attrName>style.visibility</p:attrName>
                                        </p:attrNameLst>
                                      </p:cBhvr>
                                      <p:to>
                                        <p:strVal val="visible"/>
                                      </p:to>
                                    </p:set>
                                    <p:animEffect transition="in" filter="strips(downRight)">
                                      <p:cBhvr>
                                        <p:cTn id="19" dur="500"/>
                                        <p:tgtEl>
                                          <p:spTgt spid="136200">
                                            <p:txEl>
                                              <p:pRg st="0" end="0"/>
                                            </p:txEl>
                                          </p:spTgt>
                                        </p:tgtEl>
                                      </p:cBhvr>
                                    </p:animEffect>
                                  </p:childTnLst>
                                </p:cTn>
                              </p:par>
                            </p:childTnLst>
                          </p:cTn>
                        </p:par>
                        <p:par>
                          <p:cTn id="20" fill="hold" nodeType="afterGroup">
                            <p:stCondLst>
                              <p:cond delay="4550"/>
                            </p:stCondLst>
                            <p:childTnLst>
                              <p:par>
                                <p:cTn id="21" presetID="18" presetClass="entr" presetSubtype="6" fill="hold" nodeType="afterEffect">
                                  <p:stCondLst>
                                    <p:cond delay="0"/>
                                  </p:stCondLst>
                                  <p:iterate type="wd">
                                    <p:tmPct val="10000"/>
                                  </p:iterate>
                                  <p:childTnLst>
                                    <p:set>
                                      <p:cBhvr>
                                        <p:cTn id="22" dur="1" fill="hold">
                                          <p:stCondLst>
                                            <p:cond delay="0"/>
                                          </p:stCondLst>
                                        </p:cTn>
                                        <p:tgtEl>
                                          <p:spTgt spid="136201">
                                            <p:txEl>
                                              <p:pRg st="0" end="0"/>
                                            </p:txEl>
                                          </p:spTgt>
                                        </p:tgtEl>
                                        <p:attrNameLst>
                                          <p:attrName>style.visibility</p:attrName>
                                        </p:attrNameLst>
                                      </p:cBhvr>
                                      <p:to>
                                        <p:strVal val="visible"/>
                                      </p:to>
                                    </p:set>
                                    <p:animEffect transition="in" filter="strips(downRight)">
                                      <p:cBhvr>
                                        <p:cTn id="23" dur="500"/>
                                        <p:tgtEl>
                                          <p:spTgt spid="136201">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36202"/>
                                        </p:tgtEl>
                                        <p:attrNameLst>
                                          <p:attrName>style.visibility</p:attrName>
                                        </p:attrNameLst>
                                      </p:cBhvr>
                                      <p:to>
                                        <p:strVal val="visible"/>
                                      </p:to>
                                    </p:set>
                                    <p:animEffect transition="in" filter="wheel(1)">
                                      <p:cBhvr>
                                        <p:cTn id="28" dur="500"/>
                                        <p:tgtEl>
                                          <p:spTgt spid="136202"/>
                                        </p:tgtEl>
                                      </p:cBhvr>
                                    </p:animEffect>
                                  </p:childTnLst>
                                </p:cTn>
                              </p:par>
                              <p:par>
                                <p:cTn id="29" presetID="1" presetClass="mediacall" presetSubtype="0" fill="hold" nodeType="withEffect">
                                  <p:stCondLst>
                                    <p:cond delay="0"/>
                                  </p:stCondLst>
                                  <p:childTnLst>
                                    <p:cmd type="call" cmd="playFrom(0.0)">
                                      <p:cBhvr>
                                        <p:cTn id="30" dur="3267" fill="hold"/>
                                        <p:tgtEl>
                                          <p:spTgt spid="1362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36204"/>
                </p:tgtEl>
              </p:cMediaNode>
            </p:audio>
          </p:childTnLst>
        </p:cTn>
      </p:par>
    </p:tnLst>
    <p:bldLst>
      <p:bldP spid="1362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Text Box 3"/>
          <p:cNvSpPr txBox="1">
            <a:spLocks noChangeArrowheads="1"/>
          </p:cNvSpPr>
          <p:nvPr/>
        </p:nvSpPr>
        <p:spPr bwMode="auto">
          <a:xfrm>
            <a:off x="762000" y="152020"/>
            <a:ext cx="7467600" cy="133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0000"/>
              </a:lnSpc>
              <a:spcBef>
                <a:spcPct val="50000"/>
              </a:spcBef>
            </a:pPr>
            <a:r>
              <a:rPr lang="en-US" sz="3600" b="1" dirty="0" smtClean="0">
                <a:latin typeface="VNI-Times" pitchFamily="2" charset="0"/>
              </a:rPr>
              <a:t>?</a:t>
            </a:r>
            <a:r>
              <a:rPr lang="en-US" sz="1600" b="1" dirty="0" smtClean="0">
                <a:solidFill>
                  <a:srgbClr val="0000FF"/>
                </a:solidFill>
                <a:latin typeface="VNI-Times" pitchFamily="2" charset="0"/>
              </a:rPr>
              <a:t> </a:t>
            </a:r>
            <a:r>
              <a:rPr lang="en-US" sz="2600" b="1" dirty="0" err="1" smtClean="0">
                <a:solidFill>
                  <a:srgbClr val="0000FF"/>
                </a:solidFill>
                <a:latin typeface="VNI-Times" pitchFamily="2" charset="0"/>
              </a:rPr>
              <a:t>Khi</a:t>
            </a:r>
            <a:r>
              <a:rPr lang="en-US" sz="2600" b="1" dirty="0" smtClean="0">
                <a:solidFill>
                  <a:srgbClr val="0000FF"/>
                </a:solidFill>
                <a:latin typeface="VNI-Times" pitchFamily="2" charset="0"/>
              </a:rPr>
              <a:t> </a:t>
            </a:r>
            <a:r>
              <a:rPr lang="en-US" sz="2600" b="1" dirty="0" err="1">
                <a:solidFill>
                  <a:srgbClr val="0000FF"/>
                </a:solidFill>
                <a:latin typeface="VNI-Times" pitchFamily="2" charset="0"/>
              </a:rPr>
              <a:t>laøm</a:t>
            </a:r>
            <a:r>
              <a:rPr lang="en-US" sz="2600" b="1" dirty="0">
                <a:solidFill>
                  <a:srgbClr val="0000FF"/>
                </a:solidFill>
                <a:latin typeface="VNI-Times" pitchFamily="2" charset="0"/>
              </a:rPr>
              <a:t> </a:t>
            </a:r>
            <a:r>
              <a:rPr lang="en-US" sz="2600" b="1" dirty="0" err="1">
                <a:solidFill>
                  <a:srgbClr val="0000FF"/>
                </a:solidFill>
                <a:latin typeface="VNI-Times" pitchFamily="2" charset="0"/>
              </a:rPr>
              <a:t>laøm</a:t>
            </a:r>
            <a:r>
              <a:rPr lang="en-US" sz="2600" b="1" dirty="0">
                <a:solidFill>
                  <a:srgbClr val="0000FF"/>
                </a:solidFill>
                <a:latin typeface="VNI-Times" pitchFamily="2" charset="0"/>
              </a:rPr>
              <a:t> </a:t>
            </a:r>
            <a:r>
              <a:rPr lang="en-US" sz="2600" b="1" dirty="0" err="1">
                <a:solidFill>
                  <a:srgbClr val="0000FF"/>
                </a:solidFill>
                <a:latin typeface="VNI-Times" pitchFamily="2" charset="0"/>
              </a:rPr>
              <a:t>noùng</a:t>
            </a:r>
            <a:r>
              <a:rPr lang="en-US" sz="2600" b="1" dirty="0">
                <a:solidFill>
                  <a:srgbClr val="0000FF"/>
                </a:solidFill>
                <a:latin typeface="VNI-Times" pitchFamily="2" charset="0"/>
              </a:rPr>
              <a:t> </a:t>
            </a:r>
            <a:r>
              <a:rPr lang="en-US" sz="2600" b="1" dirty="0" err="1">
                <a:solidFill>
                  <a:srgbClr val="0000FF"/>
                </a:solidFill>
                <a:latin typeface="VNI-Times" pitchFamily="2" charset="0"/>
              </a:rPr>
              <a:t>moät</a:t>
            </a:r>
            <a:r>
              <a:rPr lang="en-US" sz="2600" b="1" dirty="0">
                <a:solidFill>
                  <a:srgbClr val="0000FF"/>
                </a:solidFill>
                <a:latin typeface="VNI-Times" pitchFamily="2" charset="0"/>
              </a:rPr>
              <a:t> </a:t>
            </a:r>
            <a:r>
              <a:rPr lang="en-US" sz="2600" b="1" dirty="0" err="1">
                <a:solidFill>
                  <a:srgbClr val="0000FF"/>
                </a:solidFill>
                <a:latin typeface="VNI-Times" pitchFamily="2" charset="0"/>
              </a:rPr>
              <a:t>khoái</a:t>
            </a:r>
            <a:r>
              <a:rPr lang="en-US" sz="2600" b="1" dirty="0">
                <a:solidFill>
                  <a:srgbClr val="0000FF"/>
                </a:solidFill>
                <a:latin typeface="VNI-Times" pitchFamily="2" charset="0"/>
              </a:rPr>
              <a:t> </a:t>
            </a:r>
            <a:r>
              <a:rPr lang="en-US" sz="2600" b="1" dirty="0" err="1">
                <a:solidFill>
                  <a:srgbClr val="0000FF"/>
                </a:solidFill>
                <a:latin typeface="VNI-Times" pitchFamily="2" charset="0"/>
              </a:rPr>
              <a:t>khí</a:t>
            </a:r>
            <a:r>
              <a:rPr lang="en-US" sz="2600" b="1" dirty="0">
                <a:solidFill>
                  <a:srgbClr val="0000FF"/>
                </a:solidFill>
                <a:latin typeface="VNI-Times" pitchFamily="2" charset="0"/>
              </a:rPr>
              <a:t>, </a:t>
            </a:r>
            <a:r>
              <a:rPr lang="en-US" sz="2600" b="1" dirty="0" err="1">
                <a:solidFill>
                  <a:srgbClr val="0000FF"/>
                </a:solidFill>
                <a:latin typeface="VNI-Times" pitchFamily="2" charset="0"/>
              </a:rPr>
              <a:t>theå</a:t>
            </a:r>
            <a:r>
              <a:rPr lang="en-US" sz="2600" b="1" dirty="0">
                <a:solidFill>
                  <a:srgbClr val="0000FF"/>
                </a:solidFill>
                <a:latin typeface="VNI-Times" pitchFamily="2" charset="0"/>
              </a:rPr>
              <a:t> </a:t>
            </a:r>
            <a:r>
              <a:rPr lang="en-US" sz="2600" b="1" dirty="0" err="1">
                <a:solidFill>
                  <a:srgbClr val="0000FF"/>
                </a:solidFill>
                <a:latin typeface="VNI-Times" pitchFamily="2" charset="0"/>
              </a:rPr>
              <a:t>tích</a:t>
            </a:r>
            <a:r>
              <a:rPr lang="en-US" sz="2600" b="1" dirty="0">
                <a:solidFill>
                  <a:srgbClr val="0000FF"/>
                </a:solidFill>
                <a:latin typeface="VNI-Times" pitchFamily="2" charset="0"/>
              </a:rPr>
              <a:t> </a:t>
            </a:r>
            <a:r>
              <a:rPr lang="en-US" sz="2600" b="1" dirty="0" err="1">
                <a:solidFill>
                  <a:srgbClr val="0000FF"/>
                </a:solidFill>
                <a:latin typeface="VNI-Times" pitchFamily="2" charset="0"/>
              </a:rPr>
              <a:t>cuûa</a:t>
            </a:r>
            <a:r>
              <a:rPr lang="en-US" sz="2600" b="1" dirty="0">
                <a:solidFill>
                  <a:srgbClr val="0000FF"/>
                </a:solidFill>
                <a:latin typeface="VNI-Times" pitchFamily="2" charset="0"/>
              </a:rPr>
              <a:t> </a:t>
            </a:r>
            <a:r>
              <a:rPr lang="en-US" sz="2600" b="1" dirty="0" err="1">
                <a:solidFill>
                  <a:srgbClr val="0000FF"/>
                </a:solidFill>
                <a:latin typeface="VNI-Times" pitchFamily="2" charset="0"/>
              </a:rPr>
              <a:t>khoái</a:t>
            </a:r>
            <a:r>
              <a:rPr lang="en-US" sz="2600" b="1" dirty="0">
                <a:solidFill>
                  <a:srgbClr val="0000FF"/>
                </a:solidFill>
                <a:latin typeface="VNI-Times" pitchFamily="2" charset="0"/>
              </a:rPr>
              <a:t> </a:t>
            </a:r>
            <a:r>
              <a:rPr lang="en-US" sz="2600" b="1" dirty="0" err="1">
                <a:solidFill>
                  <a:srgbClr val="0000FF"/>
                </a:solidFill>
                <a:latin typeface="VNI-Times" pitchFamily="2" charset="0"/>
              </a:rPr>
              <a:t>khí</a:t>
            </a:r>
            <a:r>
              <a:rPr lang="en-US" sz="2600" b="1" dirty="0">
                <a:solidFill>
                  <a:srgbClr val="0000FF"/>
                </a:solidFill>
                <a:latin typeface="VNI-Times" pitchFamily="2" charset="0"/>
              </a:rPr>
              <a:t> </a:t>
            </a:r>
            <a:r>
              <a:rPr lang="en-US" sz="2600" b="1" dirty="0" err="1">
                <a:solidFill>
                  <a:srgbClr val="0000FF"/>
                </a:solidFill>
                <a:latin typeface="VNI-Times" pitchFamily="2" charset="0"/>
              </a:rPr>
              <a:t>thay</a:t>
            </a:r>
            <a:r>
              <a:rPr lang="en-US" sz="2600" b="1" dirty="0">
                <a:solidFill>
                  <a:srgbClr val="0000FF"/>
                </a:solidFill>
                <a:latin typeface="VNI-Times" pitchFamily="2" charset="0"/>
              </a:rPr>
              <a:t> </a:t>
            </a:r>
            <a:r>
              <a:rPr lang="en-US" sz="2600" b="1" dirty="0" err="1">
                <a:solidFill>
                  <a:srgbClr val="0000FF"/>
                </a:solidFill>
                <a:latin typeface="VNI-Times" pitchFamily="2" charset="0"/>
              </a:rPr>
              <a:t>ñoåi</a:t>
            </a:r>
            <a:r>
              <a:rPr lang="en-US" sz="2600" b="1" dirty="0">
                <a:solidFill>
                  <a:srgbClr val="0000FF"/>
                </a:solidFill>
                <a:latin typeface="VNI-Times" pitchFamily="2" charset="0"/>
              </a:rPr>
              <a:t> </a:t>
            </a:r>
            <a:r>
              <a:rPr lang="en-US" sz="2600" b="1" dirty="0" err="1">
                <a:solidFill>
                  <a:srgbClr val="0000FF"/>
                </a:solidFill>
                <a:latin typeface="VNI-Times" pitchFamily="2" charset="0"/>
              </a:rPr>
              <a:t>theá</a:t>
            </a:r>
            <a:r>
              <a:rPr lang="en-US" sz="2600" b="1" dirty="0">
                <a:solidFill>
                  <a:srgbClr val="0000FF"/>
                </a:solidFill>
                <a:latin typeface="VNI-Times" pitchFamily="2" charset="0"/>
              </a:rPr>
              <a:t> </a:t>
            </a:r>
            <a:r>
              <a:rPr lang="en-US" sz="2600" b="1" dirty="0" err="1">
                <a:solidFill>
                  <a:srgbClr val="0000FF"/>
                </a:solidFill>
                <a:latin typeface="VNI-Times" pitchFamily="2" charset="0"/>
              </a:rPr>
              <a:t>naøo</a:t>
            </a:r>
            <a:r>
              <a:rPr lang="en-US" sz="2600" b="1" dirty="0">
                <a:solidFill>
                  <a:srgbClr val="0000FF"/>
                </a:solidFill>
                <a:latin typeface="VNI-Times" pitchFamily="2" charset="0"/>
              </a:rPr>
              <a:t> ?</a:t>
            </a:r>
          </a:p>
        </p:txBody>
      </p:sp>
      <p:sp>
        <p:nvSpPr>
          <p:cNvPr id="138244" name="Text Box 4"/>
          <p:cNvSpPr txBox="1">
            <a:spLocks noChangeArrowheads="1"/>
          </p:cNvSpPr>
          <p:nvPr/>
        </p:nvSpPr>
        <p:spPr bwMode="auto">
          <a:xfrm>
            <a:off x="1514475" y="1695450"/>
            <a:ext cx="64770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0000"/>
              </a:lnSpc>
              <a:spcBef>
                <a:spcPct val="50000"/>
              </a:spcBef>
            </a:pPr>
            <a:r>
              <a:rPr lang="en-US" sz="2600" b="1">
                <a:solidFill>
                  <a:srgbClr val="0000FF"/>
                </a:solidFill>
                <a:latin typeface="VNI-Times" pitchFamily="2" charset="0"/>
              </a:rPr>
              <a:t>A. Theå tích khoái khí khoâng thay ñoåi.</a:t>
            </a:r>
          </a:p>
        </p:txBody>
      </p:sp>
      <p:sp>
        <p:nvSpPr>
          <p:cNvPr id="138245" name="Text Box 5"/>
          <p:cNvSpPr txBox="1">
            <a:spLocks noChangeArrowheads="1"/>
          </p:cNvSpPr>
          <p:nvPr/>
        </p:nvSpPr>
        <p:spPr bwMode="auto">
          <a:xfrm>
            <a:off x="1514475" y="2381250"/>
            <a:ext cx="64770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0000"/>
              </a:lnSpc>
              <a:spcBef>
                <a:spcPct val="50000"/>
              </a:spcBef>
            </a:pPr>
            <a:r>
              <a:rPr lang="en-US" sz="2600" b="1">
                <a:solidFill>
                  <a:srgbClr val="0000FF"/>
                </a:solidFill>
                <a:latin typeface="VNI-Times" pitchFamily="2" charset="0"/>
              </a:rPr>
              <a:t>B. Theå tích khoái khí taêng.</a:t>
            </a:r>
          </a:p>
        </p:txBody>
      </p:sp>
      <p:sp>
        <p:nvSpPr>
          <p:cNvPr id="138247" name="Text Box 7"/>
          <p:cNvSpPr txBox="1">
            <a:spLocks noChangeArrowheads="1"/>
          </p:cNvSpPr>
          <p:nvPr/>
        </p:nvSpPr>
        <p:spPr bwMode="auto">
          <a:xfrm>
            <a:off x="1509713" y="3686175"/>
            <a:ext cx="38100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0000"/>
              </a:lnSpc>
              <a:spcBef>
                <a:spcPct val="50000"/>
              </a:spcBef>
            </a:pPr>
            <a:r>
              <a:rPr lang="en-US" sz="2600" b="1">
                <a:solidFill>
                  <a:srgbClr val="0000FF"/>
                </a:solidFill>
                <a:latin typeface="VNI-Times" pitchFamily="2" charset="0"/>
              </a:rPr>
              <a:t>D. Caû A, C ñeàu sai.</a:t>
            </a:r>
          </a:p>
        </p:txBody>
      </p:sp>
      <p:sp>
        <p:nvSpPr>
          <p:cNvPr id="138248" name="Text Box 8"/>
          <p:cNvSpPr txBox="1">
            <a:spLocks noChangeArrowheads="1"/>
          </p:cNvSpPr>
          <p:nvPr/>
        </p:nvSpPr>
        <p:spPr bwMode="auto">
          <a:xfrm>
            <a:off x="1519238" y="3048000"/>
            <a:ext cx="64770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0000"/>
              </a:lnSpc>
              <a:spcBef>
                <a:spcPct val="50000"/>
              </a:spcBef>
            </a:pPr>
            <a:r>
              <a:rPr lang="en-US" sz="2600" b="1">
                <a:solidFill>
                  <a:srgbClr val="0000FF"/>
                </a:solidFill>
                <a:latin typeface="VNI-Times" pitchFamily="2" charset="0"/>
              </a:rPr>
              <a:t>C. Theå tích khoái khí giaûm.</a:t>
            </a:r>
          </a:p>
        </p:txBody>
      </p:sp>
      <p:sp>
        <p:nvSpPr>
          <p:cNvPr id="138249" name="Oval 9"/>
          <p:cNvSpPr>
            <a:spLocks noChangeArrowheads="1"/>
          </p:cNvSpPr>
          <p:nvPr/>
        </p:nvSpPr>
        <p:spPr bwMode="auto">
          <a:xfrm>
            <a:off x="1447800" y="2486025"/>
            <a:ext cx="533400" cy="533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sz="3800" b="1">
              <a:latin typeface="VNI-Times" pitchFamily="2" charset="0"/>
            </a:endParaRPr>
          </a:p>
        </p:txBody>
      </p:sp>
      <p:pic>
        <p:nvPicPr>
          <p:cNvPr id="138251" name="votay1.wav">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descr="thumb_847_Lotus-4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638800"/>
            <a:ext cx="1752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178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iterate type="wd">
                                    <p:tmPct val="10000"/>
                                  </p:iterate>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strips(downRight)">
                                      <p:cBhvr>
                                        <p:cTn id="7" dur="500"/>
                                        <p:tgtEl>
                                          <p:spTgt spid="138243">
                                            <p:txEl>
                                              <p:pRg st="0" end="0"/>
                                            </p:txEl>
                                          </p:spTgt>
                                        </p:tgtEl>
                                      </p:cBhvr>
                                    </p:animEffect>
                                  </p:childTnLst>
                                </p:cTn>
                              </p:par>
                            </p:childTnLst>
                          </p:cTn>
                        </p:par>
                        <p:par>
                          <p:cTn id="8" fill="hold" nodeType="afterGroup">
                            <p:stCondLst>
                              <p:cond delay="1400"/>
                            </p:stCondLst>
                            <p:childTnLst>
                              <p:par>
                                <p:cTn id="9" presetID="18" presetClass="entr" presetSubtype="6" fill="hold" nodeType="afterEffect">
                                  <p:stCondLst>
                                    <p:cond delay="0"/>
                                  </p:stCondLst>
                                  <p:iterate type="wd">
                                    <p:tmPct val="10000"/>
                                  </p:iterate>
                                  <p:childTnLst>
                                    <p:set>
                                      <p:cBhvr>
                                        <p:cTn id="10" dur="1" fill="hold">
                                          <p:stCondLst>
                                            <p:cond delay="0"/>
                                          </p:stCondLst>
                                        </p:cTn>
                                        <p:tgtEl>
                                          <p:spTgt spid="138244">
                                            <p:txEl>
                                              <p:pRg st="0" end="0"/>
                                            </p:txEl>
                                          </p:spTgt>
                                        </p:tgtEl>
                                        <p:attrNameLst>
                                          <p:attrName>style.visibility</p:attrName>
                                        </p:attrNameLst>
                                      </p:cBhvr>
                                      <p:to>
                                        <p:strVal val="visible"/>
                                      </p:to>
                                    </p:set>
                                    <p:animEffect transition="in" filter="strips(downRight)">
                                      <p:cBhvr>
                                        <p:cTn id="11" dur="500"/>
                                        <p:tgtEl>
                                          <p:spTgt spid="138244">
                                            <p:txEl>
                                              <p:pRg st="0" end="0"/>
                                            </p:txEl>
                                          </p:spTgt>
                                        </p:tgtEl>
                                      </p:cBhvr>
                                    </p:animEffect>
                                  </p:childTnLst>
                                </p:cTn>
                              </p:par>
                            </p:childTnLst>
                          </p:cTn>
                        </p:par>
                        <p:par>
                          <p:cTn id="12" fill="hold" nodeType="afterGroup">
                            <p:stCondLst>
                              <p:cond delay="2350"/>
                            </p:stCondLst>
                            <p:childTnLst>
                              <p:par>
                                <p:cTn id="13" presetID="18" presetClass="entr" presetSubtype="6" fill="hold" nodeType="afterEffect">
                                  <p:stCondLst>
                                    <p:cond delay="0"/>
                                  </p:stCondLst>
                                  <p:iterate type="wd">
                                    <p:tmPct val="10000"/>
                                  </p:iterate>
                                  <p:childTnLst>
                                    <p:set>
                                      <p:cBhvr>
                                        <p:cTn id="14" dur="1" fill="hold">
                                          <p:stCondLst>
                                            <p:cond delay="0"/>
                                          </p:stCondLst>
                                        </p:cTn>
                                        <p:tgtEl>
                                          <p:spTgt spid="138245">
                                            <p:txEl>
                                              <p:pRg st="0" end="0"/>
                                            </p:txEl>
                                          </p:spTgt>
                                        </p:tgtEl>
                                        <p:attrNameLst>
                                          <p:attrName>style.visibility</p:attrName>
                                        </p:attrNameLst>
                                      </p:cBhvr>
                                      <p:to>
                                        <p:strVal val="visible"/>
                                      </p:to>
                                    </p:set>
                                    <p:animEffect transition="in" filter="strips(downRight)">
                                      <p:cBhvr>
                                        <p:cTn id="15" dur="500"/>
                                        <p:tgtEl>
                                          <p:spTgt spid="138245">
                                            <p:txEl>
                                              <p:pRg st="0" end="0"/>
                                            </p:txEl>
                                          </p:spTgt>
                                        </p:tgtEl>
                                      </p:cBhvr>
                                    </p:animEffect>
                                  </p:childTnLst>
                                </p:cTn>
                              </p:par>
                            </p:childTnLst>
                          </p:cTn>
                        </p:par>
                        <p:par>
                          <p:cTn id="16" fill="hold" nodeType="afterGroup">
                            <p:stCondLst>
                              <p:cond delay="3200"/>
                            </p:stCondLst>
                            <p:childTnLst>
                              <p:par>
                                <p:cTn id="17" presetID="18" presetClass="entr" presetSubtype="6" fill="hold" nodeType="afterEffect">
                                  <p:stCondLst>
                                    <p:cond delay="0"/>
                                  </p:stCondLst>
                                  <p:iterate type="wd">
                                    <p:tmPct val="10000"/>
                                  </p:iterate>
                                  <p:childTnLst>
                                    <p:set>
                                      <p:cBhvr>
                                        <p:cTn id="18" dur="1" fill="hold">
                                          <p:stCondLst>
                                            <p:cond delay="0"/>
                                          </p:stCondLst>
                                        </p:cTn>
                                        <p:tgtEl>
                                          <p:spTgt spid="138248">
                                            <p:txEl>
                                              <p:pRg st="0" end="0"/>
                                            </p:txEl>
                                          </p:spTgt>
                                        </p:tgtEl>
                                        <p:attrNameLst>
                                          <p:attrName>style.visibility</p:attrName>
                                        </p:attrNameLst>
                                      </p:cBhvr>
                                      <p:to>
                                        <p:strVal val="visible"/>
                                      </p:to>
                                    </p:set>
                                    <p:animEffect transition="in" filter="strips(downRight)">
                                      <p:cBhvr>
                                        <p:cTn id="19" dur="500"/>
                                        <p:tgtEl>
                                          <p:spTgt spid="138248">
                                            <p:txEl>
                                              <p:pRg st="0" end="0"/>
                                            </p:txEl>
                                          </p:spTgt>
                                        </p:tgtEl>
                                      </p:cBhvr>
                                    </p:animEffect>
                                  </p:childTnLst>
                                </p:cTn>
                              </p:par>
                            </p:childTnLst>
                          </p:cTn>
                        </p:par>
                        <p:par>
                          <p:cTn id="20" fill="hold" nodeType="afterGroup">
                            <p:stCondLst>
                              <p:cond delay="4050"/>
                            </p:stCondLst>
                            <p:childTnLst>
                              <p:par>
                                <p:cTn id="21" presetID="18" presetClass="entr" presetSubtype="6" fill="hold" nodeType="afterEffect">
                                  <p:stCondLst>
                                    <p:cond delay="0"/>
                                  </p:stCondLst>
                                  <p:iterate type="wd">
                                    <p:tmPct val="10000"/>
                                  </p:iterate>
                                  <p:childTnLst>
                                    <p:set>
                                      <p:cBhvr>
                                        <p:cTn id="22" dur="1" fill="hold">
                                          <p:stCondLst>
                                            <p:cond delay="0"/>
                                          </p:stCondLst>
                                        </p:cTn>
                                        <p:tgtEl>
                                          <p:spTgt spid="138247">
                                            <p:txEl>
                                              <p:pRg st="0" end="0"/>
                                            </p:txEl>
                                          </p:spTgt>
                                        </p:tgtEl>
                                        <p:attrNameLst>
                                          <p:attrName>style.visibility</p:attrName>
                                        </p:attrNameLst>
                                      </p:cBhvr>
                                      <p:to>
                                        <p:strVal val="visible"/>
                                      </p:to>
                                    </p:set>
                                    <p:animEffect transition="in" filter="strips(downRight)">
                                      <p:cBhvr>
                                        <p:cTn id="23" dur="500"/>
                                        <p:tgtEl>
                                          <p:spTgt spid="13824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38249"/>
                                        </p:tgtEl>
                                        <p:attrNameLst>
                                          <p:attrName>style.visibility</p:attrName>
                                        </p:attrNameLst>
                                      </p:cBhvr>
                                      <p:to>
                                        <p:strVal val="visible"/>
                                      </p:to>
                                    </p:set>
                                    <p:animEffect transition="in" filter="wheel(1)">
                                      <p:cBhvr>
                                        <p:cTn id="28" dur="500"/>
                                        <p:tgtEl>
                                          <p:spTgt spid="138249"/>
                                        </p:tgtEl>
                                      </p:cBhvr>
                                    </p:animEffect>
                                  </p:childTnLst>
                                </p:cTn>
                              </p:par>
                              <p:par>
                                <p:cTn id="29" presetID="1" presetClass="mediacall" presetSubtype="0" fill="hold" nodeType="withEffect">
                                  <p:stCondLst>
                                    <p:cond delay="0"/>
                                  </p:stCondLst>
                                  <p:childTnLst>
                                    <p:cmd type="call" cmd="playFrom(0.0)">
                                      <p:cBhvr>
                                        <p:cTn id="30" dur="3267" fill="hold"/>
                                        <p:tgtEl>
                                          <p:spTgt spid="13825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38251"/>
                </p:tgtEl>
              </p:cMediaNode>
            </p:audio>
          </p:childTnLst>
        </p:cTn>
      </p:par>
    </p:tnLst>
    <p:bldLst>
      <p:bldP spid="1382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Text Box 3"/>
          <p:cNvSpPr txBox="1">
            <a:spLocks noChangeArrowheads="1"/>
          </p:cNvSpPr>
          <p:nvPr/>
        </p:nvSpPr>
        <p:spPr bwMode="auto">
          <a:xfrm>
            <a:off x="838200" y="24765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sz="4000" b="1" dirty="0" smtClean="0">
                <a:latin typeface="VNI-Times" pitchFamily="2" charset="0"/>
              </a:rPr>
              <a:t>?</a:t>
            </a:r>
            <a:r>
              <a:rPr lang="en-US" sz="2600" b="1" dirty="0" smtClean="0">
                <a:solidFill>
                  <a:srgbClr val="0000FF"/>
                </a:solidFill>
                <a:latin typeface="VNI-Times" pitchFamily="2" charset="0"/>
              </a:rPr>
              <a:t> </a:t>
            </a:r>
            <a:r>
              <a:rPr lang="en-US" sz="2600" b="1" dirty="0" err="1" smtClean="0">
                <a:solidFill>
                  <a:srgbClr val="0000FF"/>
                </a:solidFill>
                <a:latin typeface="VNI-Times" pitchFamily="2" charset="0"/>
              </a:rPr>
              <a:t>Phaùt</a:t>
            </a:r>
            <a:r>
              <a:rPr lang="en-US" sz="2600" b="1" dirty="0" smtClean="0">
                <a:solidFill>
                  <a:srgbClr val="0000FF"/>
                </a:solidFill>
                <a:latin typeface="VNI-Times" pitchFamily="2" charset="0"/>
              </a:rPr>
              <a:t> </a:t>
            </a:r>
            <a:r>
              <a:rPr lang="en-US" sz="2600" b="1" dirty="0" err="1">
                <a:solidFill>
                  <a:srgbClr val="0000FF"/>
                </a:solidFill>
                <a:latin typeface="VNI-Times" pitchFamily="2" charset="0"/>
              </a:rPr>
              <a:t>bieåu</a:t>
            </a:r>
            <a:r>
              <a:rPr lang="en-US" sz="2600" b="1" dirty="0">
                <a:solidFill>
                  <a:srgbClr val="0000FF"/>
                </a:solidFill>
                <a:latin typeface="VNI-Times" pitchFamily="2" charset="0"/>
              </a:rPr>
              <a:t> </a:t>
            </a:r>
            <a:r>
              <a:rPr lang="en-US" sz="2600" b="1" dirty="0" err="1">
                <a:solidFill>
                  <a:srgbClr val="0000FF"/>
                </a:solidFill>
                <a:latin typeface="VNI-Times" pitchFamily="2" charset="0"/>
              </a:rPr>
              <a:t>naøo</a:t>
            </a:r>
            <a:r>
              <a:rPr lang="en-US" sz="2600" b="1" dirty="0">
                <a:solidFill>
                  <a:srgbClr val="0000FF"/>
                </a:solidFill>
                <a:latin typeface="VNI-Times" pitchFamily="2" charset="0"/>
              </a:rPr>
              <a:t> </a:t>
            </a:r>
            <a:r>
              <a:rPr lang="en-US" sz="2600" b="1" dirty="0" err="1">
                <a:solidFill>
                  <a:srgbClr val="0000FF"/>
                </a:solidFill>
                <a:latin typeface="VNI-Times" pitchFamily="2" charset="0"/>
              </a:rPr>
              <a:t>sau</a:t>
            </a:r>
            <a:r>
              <a:rPr lang="en-US" sz="2600" b="1" dirty="0">
                <a:solidFill>
                  <a:srgbClr val="0000FF"/>
                </a:solidFill>
                <a:latin typeface="VNI-Times" pitchFamily="2" charset="0"/>
              </a:rPr>
              <a:t> </a:t>
            </a:r>
            <a:r>
              <a:rPr lang="en-US" sz="2600" b="1" dirty="0" err="1">
                <a:solidFill>
                  <a:srgbClr val="0000FF"/>
                </a:solidFill>
                <a:latin typeface="VNI-Times" pitchFamily="2" charset="0"/>
              </a:rPr>
              <a:t>ñaây</a:t>
            </a:r>
            <a:r>
              <a:rPr lang="en-US" sz="2600" b="1" dirty="0">
                <a:solidFill>
                  <a:srgbClr val="0000FF"/>
                </a:solidFill>
                <a:latin typeface="VNI-Times" pitchFamily="2" charset="0"/>
              </a:rPr>
              <a:t> </a:t>
            </a:r>
            <a:r>
              <a:rPr lang="en-US" sz="2600" b="1" dirty="0" err="1">
                <a:solidFill>
                  <a:srgbClr val="0000FF"/>
                </a:solidFill>
                <a:latin typeface="VNI-Times" pitchFamily="2" charset="0"/>
              </a:rPr>
              <a:t>khoâng</a:t>
            </a:r>
            <a:r>
              <a:rPr lang="en-US" sz="2600" b="1" dirty="0">
                <a:solidFill>
                  <a:srgbClr val="0000FF"/>
                </a:solidFill>
                <a:latin typeface="VNI-Times" pitchFamily="2" charset="0"/>
              </a:rPr>
              <a:t> </a:t>
            </a:r>
            <a:r>
              <a:rPr lang="en-US" sz="2600" b="1" dirty="0" err="1">
                <a:solidFill>
                  <a:srgbClr val="0000FF"/>
                </a:solidFill>
                <a:latin typeface="VNI-Times" pitchFamily="2" charset="0"/>
              </a:rPr>
              <a:t>ñuùng</a:t>
            </a:r>
            <a:r>
              <a:rPr lang="en-US" sz="2600" b="1" dirty="0">
                <a:solidFill>
                  <a:srgbClr val="0000FF"/>
                </a:solidFill>
                <a:latin typeface="VNI-Times" pitchFamily="2" charset="0"/>
              </a:rPr>
              <a:t>?</a:t>
            </a:r>
          </a:p>
        </p:txBody>
      </p:sp>
      <p:sp>
        <p:nvSpPr>
          <p:cNvPr id="139268" name="Text Box 4"/>
          <p:cNvSpPr txBox="1">
            <a:spLocks noChangeArrowheads="1"/>
          </p:cNvSpPr>
          <p:nvPr/>
        </p:nvSpPr>
        <p:spPr bwMode="auto">
          <a:xfrm>
            <a:off x="1695450" y="990600"/>
            <a:ext cx="6248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0000"/>
              </a:lnSpc>
              <a:spcBef>
                <a:spcPct val="50000"/>
              </a:spcBef>
            </a:pPr>
            <a:r>
              <a:rPr lang="en-US" sz="2600" b="1">
                <a:solidFill>
                  <a:srgbClr val="0000FF"/>
                </a:solidFill>
                <a:latin typeface="VNI-Times" pitchFamily="2" charset="0"/>
              </a:rPr>
              <a:t>A. Chaát khí nôû ra khi noùng leân, co laïi khi laïnh ñi.</a:t>
            </a:r>
          </a:p>
        </p:txBody>
      </p:sp>
      <p:sp>
        <p:nvSpPr>
          <p:cNvPr id="139269" name="Text Box 5"/>
          <p:cNvSpPr txBox="1">
            <a:spLocks noChangeArrowheads="1"/>
          </p:cNvSpPr>
          <p:nvPr/>
        </p:nvSpPr>
        <p:spPr bwMode="auto">
          <a:xfrm>
            <a:off x="1690688" y="2190750"/>
            <a:ext cx="60198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0000"/>
              </a:lnSpc>
              <a:spcBef>
                <a:spcPct val="50000"/>
              </a:spcBef>
            </a:pPr>
            <a:r>
              <a:rPr lang="en-US" sz="2600" b="1" dirty="0">
                <a:solidFill>
                  <a:srgbClr val="0000FF"/>
                </a:solidFill>
                <a:latin typeface="VNI-Times" pitchFamily="2" charset="0"/>
              </a:rPr>
              <a:t>B. </a:t>
            </a:r>
            <a:r>
              <a:rPr lang="en-US" sz="2600" b="1" dirty="0" err="1">
                <a:solidFill>
                  <a:srgbClr val="0000FF"/>
                </a:solidFill>
                <a:latin typeface="VNI-Times" pitchFamily="2" charset="0"/>
              </a:rPr>
              <a:t>Caùc</a:t>
            </a:r>
            <a:r>
              <a:rPr lang="en-US" sz="2600" b="1" dirty="0">
                <a:solidFill>
                  <a:srgbClr val="0000FF"/>
                </a:solidFill>
                <a:latin typeface="VNI-Times" pitchFamily="2" charset="0"/>
              </a:rPr>
              <a:t> </a:t>
            </a:r>
            <a:r>
              <a:rPr lang="en-US" sz="2600" b="1" dirty="0" err="1">
                <a:solidFill>
                  <a:srgbClr val="0000FF"/>
                </a:solidFill>
                <a:latin typeface="VNI-Times" pitchFamily="2" charset="0"/>
              </a:rPr>
              <a:t>chaát</a:t>
            </a:r>
            <a:r>
              <a:rPr lang="en-US" sz="2600" b="1" dirty="0">
                <a:solidFill>
                  <a:srgbClr val="0000FF"/>
                </a:solidFill>
                <a:latin typeface="VNI-Times" pitchFamily="2" charset="0"/>
              </a:rPr>
              <a:t> </a:t>
            </a:r>
            <a:r>
              <a:rPr lang="en-US" sz="2600" b="1" dirty="0" err="1">
                <a:solidFill>
                  <a:srgbClr val="0000FF"/>
                </a:solidFill>
                <a:latin typeface="VNI-Times" pitchFamily="2" charset="0"/>
              </a:rPr>
              <a:t>khí</a:t>
            </a:r>
            <a:r>
              <a:rPr lang="en-US" sz="2600" b="1" dirty="0">
                <a:solidFill>
                  <a:srgbClr val="0000FF"/>
                </a:solidFill>
                <a:latin typeface="VNI-Times" pitchFamily="2" charset="0"/>
              </a:rPr>
              <a:t> </a:t>
            </a:r>
            <a:r>
              <a:rPr lang="en-US" sz="2600" b="1" dirty="0" err="1">
                <a:solidFill>
                  <a:srgbClr val="0000FF"/>
                </a:solidFill>
                <a:latin typeface="VNI-Times" pitchFamily="2" charset="0"/>
              </a:rPr>
              <a:t>khaùc</a:t>
            </a:r>
            <a:r>
              <a:rPr lang="en-US" sz="2600" b="1" dirty="0">
                <a:solidFill>
                  <a:srgbClr val="0000FF"/>
                </a:solidFill>
                <a:latin typeface="VNI-Times" pitchFamily="2" charset="0"/>
              </a:rPr>
              <a:t> </a:t>
            </a:r>
            <a:r>
              <a:rPr lang="en-US" sz="2600" b="1" dirty="0" err="1">
                <a:solidFill>
                  <a:srgbClr val="0000FF"/>
                </a:solidFill>
                <a:latin typeface="VNI-Times" pitchFamily="2" charset="0"/>
              </a:rPr>
              <a:t>nhau</a:t>
            </a:r>
            <a:r>
              <a:rPr lang="en-US" sz="2600" b="1" dirty="0">
                <a:solidFill>
                  <a:srgbClr val="0000FF"/>
                </a:solidFill>
                <a:latin typeface="VNI-Times" pitchFamily="2" charset="0"/>
              </a:rPr>
              <a:t> </a:t>
            </a:r>
            <a:r>
              <a:rPr lang="en-US" sz="2600" b="1" dirty="0" err="1">
                <a:solidFill>
                  <a:srgbClr val="0000FF"/>
                </a:solidFill>
                <a:latin typeface="VNI-Times" pitchFamily="2" charset="0"/>
              </a:rPr>
              <a:t>nôû</a:t>
            </a:r>
            <a:r>
              <a:rPr lang="en-US" sz="2600" b="1" dirty="0">
                <a:solidFill>
                  <a:srgbClr val="0000FF"/>
                </a:solidFill>
                <a:latin typeface="VNI-Times" pitchFamily="2" charset="0"/>
              </a:rPr>
              <a:t> </a:t>
            </a:r>
            <a:r>
              <a:rPr lang="en-US" sz="2600" b="1" dirty="0" err="1">
                <a:solidFill>
                  <a:srgbClr val="0000FF"/>
                </a:solidFill>
                <a:latin typeface="VNI-Times" pitchFamily="2" charset="0"/>
              </a:rPr>
              <a:t>vì</a:t>
            </a:r>
            <a:r>
              <a:rPr lang="en-US" sz="2600" b="1" dirty="0">
                <a:solidFill>
                  <a:srgbClr val="0000FF"/>
                </a:solidFill>
                <a:latin typeface="VNI-Times" pitchFamily="2" charset="0"/>
              </a:rPr>
              <a:t> </a:t>
            </a:r>
            <a:r>
              <a:rPr lang="en-US" sz="2600" b="1" dirty="0" err="1">
                <a:solidFill>
                  <a:srgbClr val="0000FF"/>
                </a:solidFill>
                <a:latin typeface="VNI-Times" pitchFamily="2" charset="0"/>
              </a:rPr>
              <a:t>nhieät</a:t>
            </a:r>
            <a:r>
              <a:rPr lang="en-US" sz="2600" b="1" dirty="0">
                <a:solidFill>
                  <a:srgbClr val="0000FF"/>
                </a:solidFill>
                <a:latin typeface="VNI-Times" pitchFamily="2" charset="0"/>
              </a:rPr>
              <a:t> </a:t>
            </a:r>
            <a:r>
              <a:rPr lang="en-US" sz="2600" b="1" dirty="0" err="1">
                <a:solidFill>
                  <a:srgbClr val="0000FF"/>
                </a:solidFill>
                <a:latin typeface="VNI-Times" pitchFamily="2" charset="0"/>
              </a:rPr>
              <a:t>gioáng</a:t>
            </a:r>
            <a:r>
              <a:rPr lang="en-US" sz="2600" b="1" dirty="0">
                <a:solidFill>
                  <a:srgbClr val="0000FF"/>
                </a:solidFill>
                <a:latin typeface="VNI-Times" pitchFamily="2" charset="0"/>
              </a:rPr>
              <a:t> </a:t>
            </a:r>
            <a:r>
              <a:rPr lang="en-US" sz="2600" b="1" dirty="0" err="1">
                <a:solidFill>
                  <a:srgbClr val="0000FF"/>
                </a:solidFill>
                <a:latin typeface="VNI-Times" pitchFamily="2" charset="0"/>
              </a:rPr>
              <a:t>nhau</a:t>
            </a:r>
            <a:r>
              <a:rPr lang="en-US" sz="2600" b="1" dirty="0">
                <a:solidFill>
                  <a:srgbClr val="0000FF"/>
                </a:solidFill>
                <a:latin typeface="VNI-Times" pitchFamily="2" charset="0"/>
              </a:rPr>
              <a:t>.</a:t>
            </a:r>
          </a:p>
        </p:txBody>
      </p:sp>
      <p:sp>
        <p:nvSpPr>
          <p:cNvPr id="139270" name="Text Box 6"/>
          <p:cNvSpPr txBox="1">
            <a:spLocks noChangeArrowheads="1"/>
          </p:cNvSpPr>
          <p:nvPr/>
        </p:nvSpPr>
        <p:spPr bwMode="auto">
          <a:xfrm>
            <a:off x="1681163" y="5243513"/>
            <a:ext cx="6324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0000"/>
              </a:lnSpc>
              <a:spcBef>
                <a:spcPct val="50000"/>
              </a:spcBef>
            </a:pPr>
            <a:r>
              <a:rPr lang="en-US" sz="2600" b="1">
                <a:solidFill>
                  <a:srgbClr val="0000FF"/>
                </a:solidFill>
                <a:latin typeface="VNI-Times" pitchFamily="2" charset="0"/>
              </a:rPr>
              <a:t>D. Khi nung noùng khí thì theå tích cuûa chaát khí giaûm.</a:t>
            </a:r>
          </a:p>
        </p:txBody>
      </p:sp>
      <p:sp>
        <p:nvSpPr>
          <p:cNvPr id="139271" name="Text Box 7"/>
          <p:cNvSpPr txBox="1">
            <a:spLocks noChangeArrowheads="1"/>
          </p:cNvSpPr>
          <p:nvPr/>
        </p:nvSpPr>
        <p:spPr bwMode="auto">
          <a:xfrm>
            <a:off x="1671638" y="3467100"/>
            <a:ext cx="6176962"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0000"/>
              </a:lnSpc>
              <a:spcBef>
                <a:spcPct val="50000"/>
              </a:spcBef>
            </a:pPr>
            <a:r>
              <a:rPr lang="en-US" sz="2600" b="1">
                <a:solidFill>
                  <a:srgbClr val="0000FF"/>
                </a:solidFill>
                <a:latin typeface="VNI-Times" pitchFamily="2" charset="0"/>
              </a:rPr>
              <a:t>C. Chaát khí nôû vì nhieät nhieàu hôn chaát loûng, chaát loûng nôû vì nhieät nhieàu hôn chaát raén.</a:t>
            </a:r>
          </a:p>
        </p:txBody>
      </p:sp>
      <p:sp>
        <p:nvSpPr>
          <p:cNvPr id="139276" name="Oval 12"/>
          <p:cNvSpPr>
            <a:spLocks noChangeArrowheads="1"/>
          </p:cNvSpPr>
          <p:nvPr/>
        </p:nvSpPr>
        <p:spPr bwMode="auto">
          <a:xfrm>
            <a:off x="1619250" y="5329238"/>
            <a:ext cx="533400" cy="533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sz="3800" b="1">
              <a:latin typeface="VNI-Times" pitchFamily="2" charset="0"/>
            </a:endParaRPr>
          </a:p>
        </p:txBody>
      </p:sp>
      <p:pic>
        <p:nvPicPr>
          <p:cNvPr id="139278" name="votay1.wav">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1430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 descr="thumb_847_Lotus-4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791200"/>
            <a:ext cx="1752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658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iterate type="wd">
                                    <p:tmPct val="10000"/>
                                  </p:iterate>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strips(downRight)">
                                      <p:cBhvr>
                                        <p:cTn id="7" dur="500"/>
                                        <p:tgtEl>
                                          <p:spTgt spid="139267">
                                            <p:txEl>
                                              <p:pRg st="0" end="0"/>
                                            </p:txEl>
                                          </p:spTgt>
                                        </p:tgtEl>
                                      </p:cBhvr>
                                    </p:animEffect>
                                  </p:childTnLst>
                                </p:cTn>
                              </p:par>
                            </p:childTnLst>
                          </p:cTn>
                        </p:par>
                        <p:par>
                          <p:cTn id="8" fill="hold" nodeType="afterGroup">
                            <p:stCondLst>
                              <p:cond delay="900"/>
                            </p:stCondLst>
                            <p:childTnLst>
                              <p:par>
                                <p:cTn id="9" presetID="18" presetClass="entr" presetSubtype="6" fill="hold" nodeType="afterEffect">
                                  <p:stCondLst>
                                    <p:cond delay="0"/>
                                  </p:stCondLst>
                                  <p:iterate type="wd">
                                    <p:tmPct val="10000"/>
                                  </p:iterate>
                                  <p:childTnLst>
                                    <p:set>
                                      <p:cBhvr>
                                        <p:cTn id="10" dur="1" fill="hold">
                                          <p:stCondLst>
                                            <p:cond delay="0"/>
                                          </p:stCondLst>
                                        </p:cTn>
                                        <p:tgtEl>
                                          <p:spTgt spid="139268">
                                            <p:txEl>
                                              <p:pRg st="0" end="0"/>
                                            </p:txEl>
                                          </p:spTgt>
                                        </p:tgtEl>
                                        <p:attrNameLst>
                                          <p:attrName>style.visibility</p:attrName>
                                        </p:attrNameLst>
                                      </p:cBhvr>
                                      <p:to>
                                        <p:strVal val="visible"/>
                                      </p:to>
                                    </p:set>
                                    <p:animEffect transition="in" filter="strips(downRight)">
                                      <p:cBhvr>
                                        <p:cTn id="11" dur="500"/>
                                        <p:tgtEl>
                                          <p:spTgt spid="139268">
                                            <p:txEl>
                                              <p:pRg st="0" end="0"/>
                                            </p:txEl>
                                          </p:spTgt>
                                        </p:tgtEl>
                                      </p:cBhvr>
                                    </p:animEffect>
                                  </p:childTnLst>
                                </p:cTn>
                              </p:par>
                            </p:childTnLst>
                          </p:cTn>
                        </p:par>
                        <p:par>
                          <p:cTn id="12" fill="hold" nodeType="afterGroup">
                            <p:stCondLst>
                              <p:cond delay="2150"/>
                            </p:stCondLst>
                            <p:childTnLst>
                              <p:par>
                                <p:cTn id="13" presetID="18" presetClass="entr" presetSubtype="6" fill="hold" nodeType="afterEffect">
                                  <p:stCondLst>
                                    <p:cond delay="0"/>
                                  </p:stCondLst>
                                  <p:iterate type="wd">
                                    <p:tmPct val="10000"/>
                                  </p:iterate>
                                  <p:childTnLst>
                                    <p:set>
                                      <p:cBhvr>
                                        <p:cTn id="14" dur="1" fill="hold">
                                          <p:stCondLst>
                                            <p:cond delay="0"/>
                                          </p:stCondLst>
                                        </p:cTn>
                                        <p:tgtEl>
                                          <p:spTgt spid="139269">
                                            <p:txEl>
                                              <p:pRg st="0" end="0"/>
                                            </p:txEl>
                                          </p:spTgt>
                                        </p:tgtEl>
                                        <p:attrNameLst>
                                          <p:attrName>style.visibility</p:attrName>
                                        </p:attrNameLst>
                                      </p:cBhvr>
                                      <p:to>
                                        <p:strVal val="visible"/>
                                      </p:to>
                                    </p:set>
                                    <p:animEffect transition="in" filter="strips(downRight)">
                                      <p:cBhvr>
                                        <p:cTn id="15" dur="500"/>
                                        <p:tgtEl>
                                          <p:spTgt spid="139269">
                                            <p:txEl>
                                              <p:pRg st="0" end="0"/>
                                            </p:txEl>
                                          </p:spTgt>
                                        </p:tgtEl>
                                      </p:cBhvr>
                                    </p:animEffect>
                                  </p:childTnLst>
                                </p:cTn>
                              </p:par>
                            </p:childTnLst>
                          </p:cTn>
                        </p:par>
                        <p:par>
                          <p:cTn id="16" fill="hold" nodeType="afterGroup">
                            <p:stCondLst>
                              <p:cond delay="3250"/>
                            </p:stCondLst>
                            <p:childTnLst>
                              <p:par>
                                <p:cTn id="17" presetID="18" presetClass="entr" presetSubtype="6" fill="hold" nodeType="afterEffect">
                                  <p:stCondLst>
                                    <p:cond delay="0"/>
                                  </p:stCondLst>
                                  <p:iterate type="wd">
                                    <p:tmPct val="10000"/>
                                  </p:iterate>
                                  <p:childTnLst>
                                    <p:set>
                                      <p:cBhvr>
                                        <p:cTn id="18" dur="1" fill="hold">
                                          <p:stCondLst>
                                            <p:cond delay="0"/>
                                          </p:stCondLst>
                                        </p:cTn>
                                        <p:tgtEl>
                                          <p:spTgt spid="139271">
                                            <p:txEl>
                                              <p:pRg st="0" end="0"/>
                                            </p:txEl>
                                          </p:spTgt>
                                        </p:tgtEl>
                                        <p:attrNameLst>
                                          <p:attrName>style.visibility</p:attrName>
                                        </p:attrNameLst>
                                      </p:cBhvr>
                                      <p:to>
                                        <p:strVal val="visible"/>
                                      </p:to>
                                    </p:set>
                                    <p:animEffect transition="in" filter="strips(downRight)">
                                      <p:cBhvr>
                                        <p:cTn id="19" dur="500"/>
                                        <p:tgtEl>
                                          <p:spTgt spid="139271">
                                            <p:txEl>
                                              <p:pRg st="0" end="0"/>
                                            </p:txEl>
                                          </p:spTgt>
                                        </p:tgtEl>
                                      </p:cBhvr>
                                    </p:animEffect>
                                  </p:childTnLst>
                                </p:cTn>
                              </p:par>
                            </p:childTnLst>
                          </p:cTn>
                        </p:par>
                        <p:par>
                          <p:cTn id="20" fill="hold" nodeType="afterGroup">
                            <p:stCondLst>
                              <p:cond delay="4800"/>
                            </p:stCondLst>
                            <p:childTnLst>
                              <p:par>
                                <p:cTn id="21" presetID="18" presetClass="entr" presetSubtype="6" fill="hold" nodeType="afterEffect">
                                  <p:stCondLst>
                                    <p:cond delay="0"/>
                                  </p:stCondLst>
                                  <p:iterate type="wd">
                                    <p:tmPct val="10000"/>
                                  </p:iterate>
                                  <p:childTnLst>
                                    <p:set>
                                      <p:cBhvr>
                                        <p:cTn id="22" dur="1" fill="hold">
                                          <p:stCondLst>
                                            <p:cond delay="0"/>
                                          </p:stCondLst>
                                        </p:cTn>
                                        <p:tgtEl>
                                          <p:spTgt spid="139270">
                                            <p:txEl>
                                              <p:pRg st="0" end="0"/>
                                            </p:txEl>
                                          </p:spTgt>
                                        </p:tgtEl>
                                        <p:attrNameLst>
                                          <p:attrName>style.visibility</p:attrName>
                                        </p:attrNameLst>
                                      </p:cBhvr>
                                      <p:to>
                                        <p:strVal val="visible"/>
                                      </p:to>
                                    </p:set>
                                    <p:animEffect transition="in" filter="strips(downRight)">
                                      <p:cBhvr>
                                        <p:cTn id="23" dur="500"/>
                                        <p:tgtEl>
                                          <p:spTgt spid="139270">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39276"/>
                                        </p:tgtEl>
                                        <p:attrNameLst>
                                          <p:attrName>style.visibility</p:attrName>
                                        </p:attrNameLst>
                                      </p:cBhvr>
                                      <p:to>
                                        <p:strVal val="visible"/>
                                      </p:to>
                                    </p:set>
                                    <p:animEffect transition="in" filter="wheel(1)">
                                      <p:cBhvr>
                                        <p:cTn id="28" dur="500"/>
                                        <p:tgtEl>
                                          <p:spTgt spid="139276"/>
                                        </p:tgtEl>
                                      </p:cBhvr>
                                    </p:animEffect>
                                  </p:childTnLst>
                                </p:cTn>
                              </p:par>
                              <p:par>
                                <p:cTn id="29" presetID="1" presetClass="mediacall" presetSubtype="0" fill="hold" nodeType="withEffect">
                                  <p:stCondLst>
                                    <p:cond delay="0"/>
                                  </p:stCondLst>
                                  <p:childTnLst>
                                    <p:cmd type="call" cmd="playFrom(0.0)">
                                      <p:cBhvr>
                                        <p:cTn id="30" dur="3267" fill="hold"/>
                                        <p:tgtEl>
                                          <p:spTgt spid="13927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39278"/>
                </p:tgtEl>
              </p:cMediaNode>
            </p:audio>
          </p:childTnLst>
        </p:cTn>
      </p:par>
    </p:tnLst>
    <p:bldLst>
      <p:bldP spid="1392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question_float_from_box_hg_cl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95400" y="152400"/>
            <a:ext cx="6858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latin typeface="Times New Roman" pitchFamily="18" charset="0"/>
                <a:cs typeface="Times New Roman" pitchFamily="18" charset="0"/>
              </a:rPr>
              <a:t>BÀI 20 : SỰ NỞ VÌ NHIỆT CỦA CHẤT KHÍ</a:t>
            </a:r>
          </a:p>
        </p:txBody>
      </p:sp>
      <p:sp>
        <p:nvSpPr>
          <p:cNvPr id="15364" name="Rectangle 13"/>
          <p:cNvSpPr>
            <a:spLocks noChangeArrowheads="1"/>
          </p:cNvSpPr>
          <p:nvPr/>
        </p:nvSpPr>
        <p:spPr bwMode="auto">
          <a:xfrm>
            <a:off x="0" y="1066800"/>
            <a:ext cx="176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sz="2400">
                <a:solidFill>
                  <a:srgbClr val="CC3300"/>
                </a:solidFill>
                <a:latin typeface="Times New Roman" panose="02020603050405020304" pitchFamily="18" charset="0"/>
                <a:cs typeface="Times New Roman" panose="02020603050405020304" pitchFamily="18" charset="0"/>
              </a:rPr>
              <a:t>4. Vận dụng</a:t>
            </a:r>
            <a:r>
              <a:rPr lang="vi-VN"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304800" y="1681163"/>
            <a:ext cx="86106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400" b="1" dirty="0" smtClean="0">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Khi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chất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khí</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trong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bình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nóng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lên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thì</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đại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lượng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nào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sau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đây</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của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nó</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thay</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đổi</a:t>
            </a:r>
            <a:r>
              <a:rPr lang="en-US" sz="2400" dirty="0">
                <a:solidFill>
                  <a:srgbClr val="0070C0"/>
                </a:solidFill>
                <a:latin typeface="Times New Roman" panose="02020603050405020304" pitchFamily="18" charset="0"/>
                <a:cs typeface="Times New Roman" panose="02020603050405020304" pitchFamily="18" charset="0"/>
              </a:rPr>
              <a:t> :</a:t>
            </a:r>
          </a:p>
          <a:p>
            <a:pPr>
              <a:spcBef>
                <a:spcPct val="0"/>
              </a:spcBef>
              <a:buFontTx/>
              <a:buNone/>
            </a:pPr>
            <a:r>
              <a:rPr lang="en-US" sz="2400" dirty="0">
                <a:solidFill>
                  <a:srgbClr val="0070C0"/>
                </a:solidFill>
                <a:latin typeface="Times New Roman" panose="02020603050405020304" pitchFamily="18" charset="0"/>
                <a:cs typeface="Times New Roman" panose="02020603050405020304" pitchFamily="18" charset="0"/>
              </a:rPr>
              <a:t>      </a:t>
            </a:r>
            <a:endParaRPr lang="en-US" sz="2400" dirty="0" smtClean="0">
              <a:solidFill>
                <a:srgbClr val="0070C0"/>
              </a:solidFill>
              <a:latin typeface="Times New Roman" panose="02020603050405020304" pitchFamily="18" charset="0"/>
              <a:cs typeface="Times New Roman" panose="02020603050405020304" pitchFamily="18" charset="0"/>
            </a:endParaRPr>
          </a:p>
          <a:p>
            <a:pPr>
              <a:spcBef>
                <a:spcPct val="0"/>
              </a:spcBef>
              <a:buFontTx/>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Khối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lượng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riêng</a:t>
            </a:r>
            <a:r>
              <a:rPr lang="en-US" sz="2400" dirty="0">
                <a:solidFill>
                  <a:srgbClr val="0070C0"/>
                </a:solidFill>
                <a:latin typeface="Times New Roman" panose="02020603050405020304" pitchFamily="18" charset="0"/>
                <a:cs typeface="Times New Roman" panose="02020603050405020304" pitchFamily="18" charset="0"/>
              </a:rPr>
              <a:t>.</a:t>
            </a:r>
          </a:p>
          <a:p>
            <a:pPr>
              <a:spcBef>
                <a:spcPct val="0"/>
              </a:spcBef>
              <a:buFontTx/>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B</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Trọng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lượng</a:t>
            </a:r>
            <a:r>
              <a:rPr lang="en-US" sz="2400" dirty="0">
                <a:solidFill>
                  <a:srgbClr val="0070C0"/>
                </a:solidFill>
                <a:latin typeface="Times New Roman" panose="02020603050405020304" pitchFamily="18" charset="0"/>
                <a:cs typeface="Times New Roman" panose="02020603050405020304" pitchFamily="18" charset="0"/>
              </a:rPr>
              <a:t>. </a:t>
            </a:r>
          </a:p>
          <a:p>
            <a:pPr>
              <a:spcBef>
                <a:spcPct val="0"/>
              </a:spcBef>
              <a:buFontTx/>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khối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lượng</a:t>
            </a:r>
            <a:r>
              <a:rPr lang="en-US" sz="2400" dirty="0">
                <a:solidFill>
                  <a:srgbClr val="0070C0"/>
                </a:solidFill>
                <a:latin typeface="Times New Roman" panose="02020603050405020304" pitchFamily="18" charset="0"/>
                <a:cs typeface="Times New Roman" panose="02020603050405020304" pitchFamily="18" charset="0"/>
              </a:rPr>
              <a:t>.</a:t>
            </a:r>
          </a:p>
          <a:p>
            <a:pPr>
              <a:spcBef>
                <a:spcPct val="0"/>
              </a:spcBef>
              <a:buFontTx/>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D. </a:t>
            </a:r>
            <a:r>
              <a:rPr lang="en-US" sz="2400" dirty="0" err="1">
                <a:solidFill>
                  <a:srgbClr val="0070C0"/>
                </a:solidFill>
                <a:latin typeface="Times New Roman" panose="02020603050405020304" pitchFamily="18" charset="0"/>
                <a:cs typeface="Times New Roman" panose="02020603050405020304" pitchFamily="18" charset="0"/>
              </a:rPr>
              <a:t>Tất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cả</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các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phương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án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trên</a:t>
            </a:r>
            <a:r>
              <a:rPr lang="en-US" sz="2400" dirty="0">
                <a:solidFill>
                  <a:srgbClr val="0070C0"/>
                </a:solidFill>
                <a:latin typeface="Times New Roman" panose="02020603050405020304" pitchFamily="18" charset="0"/>
                <a:cs typeface="Times New Roman" panose="02020603050405020304" pitchFamily="18" charset="0"/>
              </a:rPr>
              <a:t>. </a:t>
            </a:r>
          </a:p>
          <a:p>
            <a:pPr>
              <a:spcBef>
                <a:spcPct val="0"/>
              </a:spcBef>
              <a:buFontTx/>
              <a:buNone/>
            </a:pP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mph" presetSubtype="0" fill="hold" nodeType="clickEffect">
                                  <p:stCondLst>
                                    <p:cond delay="0"/>
                                  </p:stCondLst>
                                  <p:iterate type="lt">
                                    <p:tmPct val="4000"/>
                                  </p:iterate>
                                  <p:childTnLst>
                                    <p:set>
                                      <p:cBhvr override="childStyle">
                                        <p:cTn id="13" dur="500" fill="hold"/>
                                        <p:tgtEl>
                                          <p:spTgt spid="6">
                                            <p:txEl>
                                              <p:pRg st="1" end="1"/>
                                            </p:txEl>
                                          </p:spTgt>
                                        </p:tgtEl>
                                        <p:attrNameLst>
                                          <p:attrName>style.color</p:attrName>
                                        </p:attrNameLst>
                                      </p:cBhvr>
                                      <p:to>
                                        <p:clrVal>
                                          <a:srgbClr val="FF0000"/>
                                        </p:clrVal>
                                      </p:to>
                                    </p:set>
                                    <p:set>
                                      <p:cBhvr>
                                        <p:cTn id="14" dur="500" fill="hold"/>
                                        <p:tgtEl>
                                          <p:spTgt spid="6">
                                            <p:txEl>
                                              <p:pRg st="1" end="1"/>
                                            </p:txEl>
                                          </p:spTgt>
                                        </p:tgtEl>
                                        <p:attrNameLst>
                                          <p:attrName>fillcolor</p:attrName>
                                        </p:attrNameLst>
                                      </p:cBhvr>
                                      <p:to>
                                        <p:clrVal>
                                          <a:srgbClr val="FF0000"/>
                                        </p:clrVal>
                                      </p:to>
                                    </p:set>
                                    <p:set>
                                      <p:cBhvr>
                                        <p:cTn id="15" dur="500" fill="hold"/>
                                        <p:tgtEl>
                                          <p:spTgt spid="6">
                                            <p:txEl>
                                              <p:pRg st="1" end="1"/>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nodeType="clickEffect">
                                  <p:stCondLst>
                                    <p:cond delay="0"/>
                                  </p:stCondLst>
                                  <p:iterate type="lt">
                                    <p:tmPct val="4000"/>
                                  </p:iterate>
                                  <p:childTnLst>
                                    <p:set>
                                      <p:cBhvr override="childStyle">
                                        <p:cTn id="19" dur="500" fill="hold"/>
                                        <p:tgtEl>
                                          <p:spTgt spid="6">
                                            <p:txEl>
                                              <p:pRg st="2" end="2"/>
                                            </p:txEl>
                                          </p:spTgt>
                                        </p:tgtEl>
                                        <p:attrNameLst>
                                          <p:attrName>style.color</p:attrName>
                                        </p:attrNameLst>
                                      </p:cBhvr>
                                      <p:to>
                                        <p:clrVal>
                                          <a:srgbClr val="FF0000"/>
                                        </p:clrVal>
                                      </p:to>
                                    </p:set>
                                    <p:set>
                                      <p:cBhvr>
                                        <p:cTn id="20" dur="500" fill="hold"/>
                                        <p:tgtEl>
                                          <p:spTgt spid="6">
                                            <p:txEl>
                                              <p:pRg st="2" end="2"/>
                                            </p:txEl>
                                          </p:spTgt>
                                        </p:tgtEl>
                                        <p:attrNameLst>
                                          <p:attrName>fillcolor</p:attrName>
                                        </p:attrNameLst>
                                      </p:cBhvr>
                                      <p:to>
                                        <p:clrVal>
                                          <a:srgbClr val="FF0000"/>
                                        </p:clrVal>
                                      </p:to>
                                    </p:set>
                                    <p:set>
                                      <p:cBhvr>
                                        <p:cTn id="21" dur="500" fill="hold"/>
                                        <p:tgtEl>
                                          <p:spTgt spid="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228600"/>
            <a:ext cx="7010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latin typeface="Times New Roman" pitchFamily="18" charset="0"/>
                <a:cs typeface="Times New Roman" pitchFamily="18" charset="0"/>
              </a:rPr>
              <a:t>BÀI 20 : SỰ NỞ VÌ NHIỆT CỦA CHẤT KHÍ</a:t>
            </a:r>
          </a:p>
        </p:txBody>
      </p:sp>
      <p:pic>
        <p:nvPicPr>
          <p:cNvPr id="16387" name="Picture 3" descr="question_float_from_box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Rectangle 4"/>
          <p:cNvSpPr>
            <a:spLocks noChangeArrowheads="1"/>
          </p:cNvSpPr>
          <p:nvPr/>
        </p:nvSpPr>
        <p:spPr bwMode="auto">
          <a:xfrm>
            <a:off x="0" y="13716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Arial" panose="020B0604020202020204" pitchFamily="34" charset="0"/>
              </a:rPr>
              <a:t>1.Thí nghiệm</a:t>
            </a:r>
            <a:r>
              <a:rPr lang="vi-VN" sz="2400">
                <a:latin typeface="Arial" panose="020B0604020202020204" pitchFamily="34" charset="0"/>
              </a:rPr>
              <a:t> </a:t>
            </a:r>
            <a:endParaRPr lang="en-US" sz="2400">
              <a:latin typeface="Arial" panose="020B0604020202020204" pitchFamily="34" charset="0"/>
            </a:endParaRPr>
          </a:p>
        </p:txBody>
      </p:sp>
      <p:sp>
        <p:nvSpPr>
          <p:cNvPr id="16389" name="Rectangle 5"/>
          <p:cNvSpPr>
            <a:spLocks noChangeArrowheads="1"/>
          </p:cNvSpPr>
          <p:nvPr/>
        </p:nvSpPr>
        <p:spPr bwMode="auto">
          <a:xfrm>
            <a:off x="0" y="1751013"/>
            <a:ext cx="238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Arial" panose="020B0604020202020204" pitchFamily="34" charset="0"/>
              </a:rPr>
              <a:t>2.Trả lời câu hỏi</a:t>
            </a:r>
          </a:p>
        </p:txBody>
      </p:sp>
      <p:sp>
        <p:nvSpPr>
          <p:cNvPr id="16390" name="Rectangle 6"/>
          <p:cNvSpPr>
            <a:spLocks noChangeArrowheads="1"/>
          </p:cNvSpPr>
          <p:nvPr/>
        </p:nvSpPr>
        <p:spPr bwMode="auto">
          <a:xfrm>
            <a:off x="0" y="2133600"/>
            <a:ext cx="2471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sz="2400">
                <a:solidFill>
                  <a:srgbClr val="CC3300"/>
                </a:solidFill>
                <a:latin typeface="Times New Roman" panose="02020603050405020304" pitchFamily="18" charset="0"/>
              </a:rPr>
              <a:t>3</a:t>
            </a:r>
            <a:r>
              <a:rPr lang="en-US" sz="2400">
                <a:solidFill>
                  <a:srgbClr val="CC3300"/>
                </a:solidFill>
                <a:latin typeface="Times New Roman" panose="02020603050405020304" pitchFamily="18" charset="0"/>
              </a:rPr>
              <a:t>.</a:t>
            </a:r>
            <a:r>
              <a:rPr lang="vi-VN" sz="2400">
                <a:solidFill>
                  <a:srgbClr val="CC3300"/>
                </a:solidFill>
                <a:latin typeface="Times New Roman" panose="02020603050405020304" pitchFamily="18" charset="0"/>
              </a:rPr>
              <a:t> </a:t>
            </a:r>
            <a:r>
              <a:rPr lang="en-US" sz="2400">
                <a:solidFill>
                  <a:srgbClr val="CC3300"/>
                </a:solidFill>
                <a:latin typeface="Arial" panose="020B0604020202020204" pitchFamily="34" charset="0"/>
              </a:rPr>
              <a:t>Rút ra kết luận</a:t>
            </a:r>
          </a:p>
        </p:txBody>
      </p:sp>
      <p:sp>
        <p:nvSpPr>
          <p:cNvPr id="16391" name="Text Box 7"/>
          <p:cNvSpPr txBox="1">
            <a:spLocks noChangeArrowheads="1"/>
          </p:cNvSpPr>
          <p:nvPr/>
        </p:nvSpPr>
        <p:spPr bwMode="auto">
          <a:xfrm>
            <a:off x="0" y="2514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sz="2400">
                <a:solidFill>
                  <a:srgbClr val="CC3300"/>
                </a:solidFill>
                <a:latin typeface="Times New Roman" panose="02020603050405020304" pitchFamily="18" charset="0"/>
              </a:rPr>
              <a:t>4. </a:t>
            </a:r>
            <a:r>
              <a:rPr lang="vi-VN" sz="2400">
                <a:solidFill>
                  <a:srgbClr val="CC3300"/>
                </a:solidFill>
                <a:latin typeface="Arial" panose="020B0604020202020204" pitchFamily="34" charset="0"/>
              </a:rPr>
              <a:t>Vận dụng</a:t>
            </a:r>
            <a:r>
              <a:rPr lang="vi-VN" sz="2400">
                <a:latin typeface="Arial" panose="020B0604020202020204" pitchFamily="34" charset="0"/>
              </a:rPr>
              <a:t> </a:t>
            </a:r>
            <a:endParaRPr lang="en-US" sz="1800">
              <a:latin typeface="Arial" panose="020B0604020202020204" pitchFamily="34" charset="0"/>
            </a:endParaRPr>
          </a:p>
        </p:txBody>
      </p:sp>
      <p:sp>
        <p:nvSpPr>
          <p:cNvPr id="4" name="TextBox 3"/>
          <p:cNvSpPr txBox="1">
            <a:spLocks noChangeArrowheads="1"/>
          </p:cNvSpPr>
          <p:nvPr/>
        </p:nvSpPr>
        <p:spPr bwMode="auto">
          <a:xfrm>
            <a:off x="349250" y="3011488"/>
            <a:ext cx="8686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000" b="1" dirty="0" smtClean="0">
                <a:latin typeface="Times New Roman" panose="02020603050405020304" pitchFamily="18" charset="0"/>
                <a:cs typeface="Times New Roman" panose="02020603050405020304" pitchFamily="18" charset="0"/>
              </a:rPr>
              <a:t>?</a:t>
            </a:r>
            <a:r>
              <a:rPr lang="en-US" sz="4000" dirty="0" smtClean="0">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Tại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sao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vào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những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ngày</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trời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nắng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gắt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để</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xe</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ngoài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trời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nắng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xe</a:t>
            </a:r>
            <a:r>
              <a:rPr lang="en-US" sz="2400" dirty="0">
                <a:solidFill>
                  <a:srgbClr val="0070C0"/>
                </a:solidFill>
                <a:latin typeface="Times New Roman" panose="02020603050405020304" pitchFamily="18" charset="0"/>
                <a:cs typeface="Times New Roman" panose="02020603050405020304" pitchFamily="18" charset="0"/>
              </a:rPr>
              <a:t> hay </a:t>
            </a:r>
            <a:r>
              <a:rPr lang="en-US" sz="2400" dirty="0" err="1">
                <a:solidFill>
                  <a:srgbClr val="0070C0"/>
                </a:solidFill>
                <a:latin typeface="Times New Roman" panose="02020603050405020304" pitchFamily="18" charset="0"/>
                <a:cs typeface="Times New Roman" panose="02020603050405020304" pitchFamily="18" charset="0"/>
              </a:rPr>
              <a:t>bị</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xẹp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lốp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thậm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chí</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nổ</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lốp</a:t>
            </a:r>
            <a:r>
              <a:rPr lang="en-US" sz="2400" dirty="0">
                <a:solidFill>
                  <a:srgbClr val="0070C0"/>
                </a:solidFill>
                <a:latin typeface="Times New Roman" panose="02020603050405020304" pitchFamily="18" charset="0"/>
                <a:cs typeface="Times New Roman" panose="02020603050405020304" pitchFamily="18" charset="0"/>
              </a:rPr>
              <a:t> ?</a:t>
            </a:r>
            <a:endParaRPr lang="vi-VN" sz="2400"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892175" y="4384675"/>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2400">
                <a:solidFill>
                  <a:srgbClr val="FF3300"/>
                </a:solidFill>
                <a:latin typeface="Times New Roman" panose="02020603050405020304" pitchFamily="18" charset="0"/>
                <a:cs typeface="Times New Roman" panose="02020603050405020304" pitchFamily="18" charset="0"/>
              </a:rPr>
              <a:t>Vì khi để xe ngoài trời nắng (nhiệt độ cao) không khí trong ruột xe nở ra quá mức khiến ruột xe bị nổ.</a:t>
            </a:r>
            <a:endParaRPr lang="vi-VN" sz="2400">
              <a:solidFill>
                <a:srgbClr val="FF3300"/>
              </a:solidFill>
              <a:latin typeface="Times New Roman" panose="02020603050405020304" pitchFamily="18" charset="0"/>
              <a:cs typeface="Times New Roman" panose="02020603050405020304" pitchFamily="18" charset="0"/>
            </a:endParaRPr>
          </a:p>
        </p:txBody>
      </p:sp>
      <p:sp>
        <p:nvSpPr>
          <p:cNvPr id="16" name="AutoShape 9"/>
          <p:cNvSpPr>
            <a:spLocks noChangeArrowheads="1"/>
          </p:cNvSpPr>
          <p:nvPr/>
        </p:nvSpPr>
        <p:spPr bwMode="auto">
          <a:xfrm>
            <a:off x="6350" y="4419600"/>
            <a:ext cx="685800" cy="457200"/>
          </a:xfrm>
          <a:prstGeom prst="notchedRightArrow">
            <a:avLst>
              <a:gd name="adj1" fmla="val 50000"/>
              <a:gd name="adj2" fmla="val 37500"/>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ext Box 7"/>
          <p:cNvSpPr txBox="1">
            <a:spLocks noChangeArrowheads="1"/>
          </p:cNvSpPr>
          <p:nvPr/>
        </p:nvSpPr>
        <p:spPr bwMode="auto">
          <a:xfrm>
            <a:off x="533400" y="4572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ts val="1200"/>
              </a:spcBef>
            </a:pPr>
            <a:r>
              <a:rPr lang="en-US" sz="2800" b="1"/>
              <a:t>Tại sao khi rót nước nóng ra khỏi phích rồi đậy nút lại ngay thì nút hay bị bật ra ?</a:t>
            </a:r>
          </a:p>
        </p:txBody>
      </p:sp>
      <p:sp>
        <p:nvSpPr>
          <p:cNvPr id="8" name="Text Box 7"/>
          <p:cNvSpPr txBox="1">
            <a:spLocks noChangeArrowheads="1"/>
          </p:cNvSpPr>
          <p:nvPr/>
        </p:nvSpPr>
        <p:spPr bwMode="auto">
          <a:xfrm>
            <a:off x="533400" y="2133600"/>
            <a:ext cx="8458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ts val="1200"/>
              </a:spcBef>
            </a:pPr>
            <a:r>
              <a:rPr lang="vi-VN" sz="2800" b="1" dirty="0">
                <a:solidFill>
                  <a:srgbClr val="0000FF"/>
                </a:solidFill>
              </a:rPr>
              <a:t>Vì khi rót nước nóng ra thì một lượng không khí ở ngoài đã tràn vào phích. Nếu đậy nút ngay thì lượng khí này sẽ bị nước trong phích làm nóng lên, nở ra và có thể làm bật nút phích.</a:t>
            </a:r>
            <a:endParaRPr lang="en-US" sz="2800" b="1" dirty="0">
              <a:solidFill>
                <a:srgbClr val="0000FF"/>
              </a:solidFill>
            </a:endParaRPr>
          </a:p>
        </p:txBody>
      </p:sp>
    </p:spTree>
    <p:extLst>
      <p:ext uri="{BB962C8B-B14F-4D97-AF65-F5344CB8AC3E}">
        <p14:creationId xmlns:p14="http://schemas.microsoft.com/office/powerpoint/2010/main" val="3129990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2535">
                                            <p:txEl>
                                              <p:pRg st="0" end="0"/>
                                            </p:txEl>
                                          </p:spTgt>
                                        </p:tgtEl>
                                        <p:attrNameLst>
                                          <p:attrName>style.visibility</p:attrName>
                                        </p:attrNameLst>
                                      </p:cBhvr>
                                      <p:to>
                                        <p:strVal val="visible"/>
                                      </p:to>
                                    </p:set>
                                    <p:animEffect transition="in" filter="wipe(down)">
                                      <p:cBhvr>
                                        <p:cTn id="7" dur="500"/>
                                        <p:tgtEl>
                                          <p:spTgt spid="225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thumb_847_Lotus-4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638800"/>
            <a:ext cx="1752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C:\Users\HOANGMINHTHU\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895600"/>
            <a:ext cx="4953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
          <p:cNvSpPr txBox="1">
            <a:spLocks noChangeArrowheads="1"/>
          </p:cNvSpPr>
          <p:nvPr/>
        </p:nvSpPr>
        <p:spPr bwMode="auto">
          <a:xfrm>
            <a:off x="381000" y="2286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sz="2800" b="1"/>
              <a:t>Tại sao quả bóng bay khi được bơm căng, để lâu ngoài nắng sẽ dễ bị bể?</a:t>
            </a:r>
          </a:p>
        </p:txBody>
      </p:sp>
      <p:sp>
        <p:nvSpPr>
          <p:cNvPr id="13" name="Text Box 5"/>
          <p:cNvSpPr txBox="1">
            <a:spLocks noChangeArrowheads="1"/>
          </p:cNvSpPr>
          <p:nvPr/>
        </p:nvSpPr>
        <p:spPr bwMode="auto">
          <a:xfrm>
            <a:off x="457200" y="114300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sz="2800" b="1">
                <a:solidFill>
                  <a:srgbClr val="FF0000"/>
                </a:solidFill>
              </a:rPr>
              <a:t>     Vì khi để ngoài nắng nóng, không khí trong quả bóng sẽ nở ra quá mức cho phép, do đó bóng dễ bị bể.</a:t>
            </a:r>
          </a:p>
        </p:txBody>
      </p:sp>
    </p:spTree>
    <p:extLst>
      <p:ext uri="{BB962C8B-B14F-4D97-AF65-F5344CB8AC3E}">
        <p14:creationId xmlns:p14="http://schemas.microsoft.com/office/powerpoint/2010/main" val="4222769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057400" y="28956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sz="1800">
              <a:latin typeface="Arial" panose="020B0604020202020204" pitchFamily="34" charset="0"/>
            </a:endParaRPr>
          </a:p>
        </p:txBody>
      </p:sp>
      <p:sp>
        <p:nvSpPr>
          <p:cNvPr id="3077" name="Text Box 6"/>
          <p:cNvSpPr txBox="1">
            <a:spLocks noChangeArrowheads="1"/>
          </p:cNvSpPr>
          <p:nvPr/>
        </p:nvSpPr>
        <p:spPr bwMode="auto">
          <a:xfrm>
            <a:off x="3429000" y="1752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sz="1800">
              <a:latin typeface="Arial" panose="020B0604020202020204" pitchFamily="34" charset="0"/>
            </a:endParaRPr>
          </a:p>
        </p:txBody>
      </p:sp>
      <p:sp>
        <p:nvSpPr>
          <p:cNvPr id="25608" name="WordArt 8"/>
          <p:cNvSpPr>
            <a:spLocks noChangeArrowheads="1" noChangeShapeType="1" noTextEdit="1"/>
          </p:cNvSpPr>
          <p:nvPr/>
        </p:nvSpPr>
        <p:spPr bwMode="auto">
          <a:xfrm>
            <a:off x="1371600" y="1398588"/>
            <a:ext cx="6172200" cy="27924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b="1" kern="10">
                <a:solidFill>
                  <a:srgbClr val="0099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Bài giảng vật lý 6</a:t>
            </a:r>
          </a:p>
        </p:txBody>
      </p:sp>
      <p:sp>
        <p:nvSpPr>
          <p:cNvPr id="44041" name="AutoShape 9"/>
          <p:cNvSpPr>
            <a:spLocks noChangeArrowheads="1"/>
          </p:cNvSpPr>
          <p:nvPr/>
        </p:nvSpPr>
        <p:spPr bwMode="auto">
          <a:xfrm>
            <a:off x="1447800" y="34290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eaLnBrk="1" hangingPunct="1">
              <a:defRPr/>
            </a:pPr>
            <a:endParaRPr lang="en-US">
              <a:latin typeface="Arial" charset="0"/>
              <a:cs typeface="+mn-cs"/>
            </a:endParaRPr>
          </a:p>
        </p:txBody>
      </p:sp>
      <p:sp>
        <p:nvSpPr>
          <p:cNvPr id="44035" name="AutoShape 3"/>
          <p:cNvSpPr>
            <a:spLocks noChangeArrowheads="1"/>
          </p:cNvSpPr>
          <p:nvPr/>
        </p:nvSpPr>
        <p:spPr bwMode="auto">
          <a:xfrm>
            <a:off x="7315200" y="4876800"/>
            <a:ext cx="428625" cy="409575"/>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sz="1800">
              <a:latin typeface="Arial" panose="020B0604020202020204" pitchFamily="34" charset="0"/>
            </a:endParaRPr>
          </a:p>
        </p:txBody>
      </p:sp>
      <p:sp>
        <p:nvSpPr>
          <p:cNvPr id="44037" name="AutoShape 5"/>
          <p:cNvSpPr>
            <a:spLocks noChangeArrowheads="1"/>
          </p:cNvSpPr>
          <p:nvPr/>
        </p:nvSpPr>
        <p:spPr bwMode="auto">
          <a:xfrm>
            <a:off x="2819400" y="3657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eaLnBrk="1" hangingPunct="1">
              <a:defRPr/>
            </a:pPr>
            <a:endParaRPr lang="en-US">
              <a:latin typeface="Arial" charset="0"/>
              <a:cs typeface="+mn-cs"/>
            </a:endParaRPr>
          </a:p>
        </p:txBody>
      </p:sp>
      <p:sp>
        <p:nvSpPr>
          <p:cNvPr id="44038" name="AutoShape 6"/>
          <p:cNvSpPr>
            <a:spLocks noChangeArrowheads="1"/>
          </p:cNvSpPr>
          <p:nvPr/>
        </p:nvSpPr>
        <p:spPr bwMode="auto">
          <a:xfrm>
            <a:off x="5029200" y="12192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eaLnBrk="1" hangingPunct="1">
              <a:defRPr/>
            </a:pPr>
            <a:endParaRPr lang="en-US">
              <a:latin typeface="Arial" charset="0"/>
              <a:cs typeface="+mn-cs"/>
            </a:endParaRPr>
          </a:p>
        </p:txBody>
      </p:sp>
      <p:sp>
        <p:nvSpPr>
          <p:cNvPr id="44039" name="AutoShape 7"/>
          <p:cNvSpPr>
            <a:spLocks noChangeArrowheads="1"/>
          </p:cNvSpPr>
          <p:nvPr/>
        </p:nvSpPr>
        <p:spPr bwMode="auto">
          <a:xfrm>
            <a:off x="1676400" y="8382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sz="1800">
              <a:latin typeface="Arial" panose="020B0604020202020204" pitchFamily="34" charset="0"/>
            </a:endParaRPr>
          </a:p>
        </p:txBody>
      </p:sp>
      <p:sp>
        <p:nvSpPr>
          <p:cNvPr id="44046" name="AutoShape 14"/>
          <p:cNvSpPr>
            <a:spLocks noChangeArrowheads="1"/>
          </p:cNvSpPr>
          <p:nvPr/>
        </p:nvSpPr>
        <p:spPr bwMode="auto">
          <a:xfrm>
            <a:off x="6858000" y="9906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lgn="ctr" eaLnBrk="1" hangingPunct="1">
              <a:defRPr/>
            </a:pPr>
            <a:endParaRPr lang="en-US">
              <a:latin typeface="Arial" charset="0"/>
              <a:cs typeface="+mn-cs"/>
            </a:endParaRPr>
          </a:p>
        </p:txBody>
      </p:sp>
      <p:sp>
        <p:nvSpPr>
          <p:cNvPr id="44047" name="AutoShape 15"/>
          <p:cNvSpPr>
            <a:spLocks noChangeArrowheads="1"/>
          </p:cNvSpPr>
          <p:nvPr/>
        </p:nvSpPr>
        <p:spPr bwMode="auto">
          <a:xfrm>
            <a:off x="3657600" y="365760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sz="1800">
              <a:latin typeface="Arial" panose="020B0604020202020204" pitchFamily="34" charset="0"/>
            </a:endParaRPr>
          </a:p>
        </p:txBody>
      </p:sp>
      <p:sp>
        <p:nvSpPr>
          <p:cNvPr id="44050" name="AutoShape 18"/>
          <p:cNvSpPr>
            <a:spLocks noChangeArrowheads="1"/>
          </p:cNvSpPr>
          <p:nvPr/>
        </p:nvSpPr>
        <p:spPr bwMode="auto">
          <a:xfrm>
            <a:off x="4648200" y="48006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sz="1800">
              <a:latin typeface="Arial" panose="020B0604020202020204" pitchFamily="34" charset="0"/>
            </a:endParaRPr>
          </a:p>
        </p:txBody>
      </p:sp>
      <p:sp>
        <p:nvSpPr>
          <p:cNvPr id="44051" name="AutoShape 19"/>
          <p:cNvSpPr>
            <a:spLocks noChangeArrowheads="1"/>
          </p:cNvSpPr>
          <p:nvPr/>
        </p:nvSpPr>
        <p:spPr bwMode="auto">
          <a:xfrm>
            <a:off x="6934200" y="4267200"/>
            <a:ext cx="5334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eaLnBrk="1" hangingPunct="1">
              <a:defRPr/>
            </a:pPr>
            <a:endParaRPr lang="en-US">
              <a:latin typeface="Arial" charset="0"/>
              <a:cs typeface="+mn-cs"/>
            </a:endParaRPr>
          </a:p>
        </p:txBody>
      </p:sp>
      <p:sp>
        <p:nvSpPr>
          <p:cNvPr id="44052" name="AutoShape 20"/>
          <p:cNvSpPr>
            <a:spLocks noChangeArrowheads="1"/>
          </p:cNvSpPr>
          <p:nvPr/>
        </p:nvSpPr>
        <p:spPr bwMode="auto">
          <a:xfrm>
            <a:off x="2514600" y="5181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sz="1800">
              <a:latin typeface="Arial" panose="020B0604020202020204" pitchFamily="34" charset="0"/>
            </a:endParaRPr>
          </a:p>
        </p:txBody>
      </p:sp>
      <p:sp>
        <p:nvSpPr>
          <p:cNvPr id="44054" name="AutoShape 22"/>
          <p:cNvSpPr>
            <a:spLocks noChangeArrowheads="1"/>
          </p:cNvSpPr>
          <p:nvPr/>
        </p:nvSpPr>
        <p:spPr bwMode="auto">
          <a:xfrm>
            <a:off x="6172200" y="4724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eaLnBrk="1" hangingPunct="1">
              <a:defRPr/>
            </a:pPr>
            <a:endParaRPr lang="en-US">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plus(in)">
                                      <p:cBhvr>
                                        <p:cTn id="7" dur="2000"/>
                                        <p:tgtEl>
                                          <p:spTgt spid="25608"/>
                                        </p:tgtEl>
                                      </p:cBhvr>
                                    </p:animEffect>
                                  </p:childTnLst>
                                </p:cTn>
                              </p:par>
                              <p:par>
                                <p:cTn id="8" presetID="23" presetClass="entr" presetSubtype="528" repeatCount="indefinite" fill="hold" nodeType="withEffect">
                                  <p:stCondLst>
                                    <p:cond delay="0"/>
                                  </p:stCondLst>
                                  <p:childTnLst>
                                    <p:set>
                                      <p:cBhvr>
                                        <p:cTn id="9" dur="1" fill="hold">
                                          <p:stCondLst>
                                            <p:cond delay="0"/>
                                          </p:stCondLst>
                                        </p:cTn>
                                        <p:tgtEl>
                                          <p:spTgt spid="44041"/>
                                        </p:tgtEl>
                                        <p:attrNameLst>
                                          <p:attrName>style.visibility</p:attrName>
                                        </p:attrNameLst>
                                      </p:cBhvr>
                                      <p:to>
                                        <p:strVal val="visible"/>
                                      </p:to>
                                    </p:set>
                                    <p:anim calcmode="lin" valueType="num">
                                      <p:cBhvr>
                                        <p:cTn id="10" dur="1000" fill="hold"/>
                                        <p:tgtEl>
                                          <p:spTgt spid="44041"/>
                                        </p:tgtEl>
                                        <p:attrNameLst>
                                          <p:attrName>ppt_w</p:attrName>
                                        </p:attrNameLst>
                                      </p:cBhvr>
                                      <p:tavLst>
                                        <p:tav tm="0">
                                          <p:val>
                                            <p:fltVal val="0"/>
                                          </p:val>
                                        </p:tav>
                                        <p:tav tm="100000">
                                          <p:val>
                                            <p:strVal val="#ppt_w"/>
                                          </p:val>
                                        </p:tav>
                                      </p:tavLst>
                                    </p:anim>
                                    <p:anim calcmode="lin" valueType="num">
                                      <p:cBhvr>
                                        <p:cTn id="11" dur="1000" fill="hold"/>
                                        <p:tgtEl>
                                          <p:spTgt spid="44041"/>
                                        </p:tgtEl>
                                        <p:attrNameLst>
                                          <p:attrName>ppt_h</p:attrName>
                                        </p:attrNameLst>
                                      </p:cBhvr>
                                      <p:tavLst>
                                        <p:tav tm="0">
                                          <p:val>
                                            <p:fltVal val="0"/>
                                          </p:val>
                                        </p:tav>
                                        <p:tav tm="100000">
                                          <p:val>
                                            <p:strVal val="#ppt_h"/>
                                          </p:val>
                                        </p:tav>
                                      </p:tavLst>
                                    </p:anim>
                                    <p:anim calcmode="lin" valueType="num">
                                      <p:cBhvr>
                                        <p:cTn id="12" dur="1000" fill="hold"/>
                                        <p:tgtEl>
                                          <p:spTgt spid="44041"/>
                                        </p:tgtEl>
                                        <p:attrNameLst>
                                          <p:attrName>ppt_x</p:attrName>
                                        </p:attrNameLst>
                                      </p:cBhvr>
                                      <p:tavLst>
                                        <p:tav tm="0">
                                          <p:val>
                                            <p:fltVal val="0.5"/>
                                          </p:val>
                                        </p:tav>
                                        <p:tav tm="100000">
                                          <p:val>
                                            <p:strVal val="#ppt_x"/>
                                          </p:val>
                                        </p:tav>
                                      </p:tavLst>
                                    </p:anim>
                                    <p:anim calcmode="lin" valueType="num">
                                      <p:cBhvr>
                                        <p:cTn id="13" dur="1000" fill="hold"/>
                                        <p:tgtEl>
                                          <p:spTgt spid="44041"/>
                                        </p:tgtEl>
                                        <p:attrNameLst>
                                          <p:attrName>ppt_y</p:attrName>
                                        </p:attrNameLst>
                                      </p:cBhvr>
                                      <p:tavLst>
                                        <p:tav tm="0">
                                          <p:val>
                                            <p:fltVal val="0.5"/>
                                          </p:val>
                                        </p:tav>
                                        <p:tav tm="100000">
                                          <p:val>
                                            <p:strVal val="#ppt_y"/>
                                          </p:val>
                                        </p:tav>
                                      </p:tavLst>
                                    </p:anim>
                                  </p:childTnLst>
                                </p:cTn>
                              </p:par>
                              <p:par>
                                <p:cTn id="14" presetID="23" presetClass="entr" presetSubtype="528" repeatCount="indefinite" fill="hold" grpId="0" nodeType="withEffect">
                                  <p:stCondLst>
                                    <p:cond delay="500"/>
                                  </p:stCondLst>
                                  <p:childTnLst>
                                    <p:set>
                                      <p:cBhvr>
                                        <p:cTn id="15" dur="1" fill="hold">
                                          <p:stCondLst>
                                            <p:cond delay="0"/>
                                          </p:stCondLst>
                                        </p:cTn>
                                        <p:tgtEl>
                                          <p:spTgt spid="44035"/>
                                        </p:tgtEl>
                                        <p:attrNameLst>
                                          <p:attrName>style.visibility</p:attrName>
                                        </p:attrNameLst>
                                      </p:cBhvr>
                                      <p:to>
                                        <p:strVal val="visible"/>
                                      </p:to>
                                    </p:set>
                                    <p:anim calcmode="lin" valueType="num">
                                      <p:cBhvr>
                                        <p:cTn id="16" dur="1000" fill="hold"/>
                                        <p:tgtEl>
                                          <p:spTgt spid="44035"/>
                                        </p:tgtEl>
                                        <p:attrNameLst>
                                          <p:attrName>ppt_w</p:attrName>
                                        </p:attrNameLst>
                                      </p:cBhvr>
                                      <p:tavLst>
                                        <p:tav tm="0">
                                          <p:val>
                                            <p:fltVal val="0"/>
                                          </p:val>
                                        </p:tav>
                                        <p:tav tm="100000">
                                          <p:val>
                                            <p:strVal val="#ppt_w"/>
                                          </p:val>
                                        </p:tav>
                                      </p:tavLst>
                                    </p:anim>
                                    <p:anim calcmode="lin" valueType="num">
                                      <p:cBhvr>
                                        <p:cTn id="17" dur="1000" fill="hold"/>
                                        <p:tgtEl>
                                          <p:spTgt spid="44035"/>
                                        </p:tgtEl>
                                        <p:attrNameLst>
                                          <p:attrName>ppt_h</p:attrName>
                                        </p:attrNameLst>
                                      </p:cBhvr>
                                      <p:tavLst>
                                        <p:tav tm="0">
                                          <p:val>
                                            <p:fltVal val="0"/>
                                          </p:val>
                                        </p:tav>
                                        <p:tav tm="100000">
                                          <p:val>
                                            <p:strVal val="#ppt_h"/>
                                          </p:val>
                                        </p:tav>
                                      </p:tavLst>
                                    </p:anim>
                                    <p:anim calcmode="lin" valueType="num">
                                      <p:cBhvr>
                                        <p:cTn id="18" dur="1000" fill="hold"/>
                                        <p:tgtEl>
                                          <p:spTgt spid="44035"/>
                                        </p:tgtEl>
                                        <p:attrNameLst>
                                          <p:attrName>ppt_x</p:attrName>
                                        </p:attrNameLst>
                                      </p:cBhvr>
                                      <p:tavLst>
                                        <p:tav tm="0">
                                          <p:val>
                                            <p:fltVal val="0.5"/>
                                          </p:val>
                                        </p:tav>
                                        <p:tav tm="100000">
                                          <p:val>
                                            <p:strVal val="#ppt_x"/>
                                          </p:val>
                                        </p:tav>
                                      </p:tavLst>
                                    </p:anim>
                                    <p:anim calcmode="lin" valueType="num">
                                      <p:cBhvr>
                                        <p:cTn id="19" dur="1000" fill="hold"/>
                                        <p:tgtEl>
                                          <p:spTgt spid="44035"/>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nodeType="withEffect">
                                  <p:stCondLst>
                                    <p:cond delay="0"/>
                                  </p:stCondLst>
                                  <p:childTnLst>
                                    <p:set>
                                      <p:cBhvr>
                                        <p:cTn id="21" dur="1" fill="hold">
                                          <p:stCondLst>
                                            <p:cond delay="0"/>
                                          </p:stCondLst>
                                        </p:cTn>
                                        <p:tgtEl>
                                          <p:spTgt spid="44037"/>
                                        </p:tgtEl>
                                        <p:attrNameLst>
                                          <p:attrName>style.visibility</p:attrName>
                                        </p:attrNameLst>
                                      </p:cBhvr>
                                      <p:to>
                                        <p:strVal val="visible"/>
                                      </p:to>
                                    </p:set>
                                    <p:anim calcmode="lin" valueType="num">
                                      <p:cBhvr>
                                        <p:cTn id="22" dur="1000" fill="hold"/>
                                        <p:tgtEl>
                                          <p:spTgt spid="44037"/>
                                        </p:tgtEl>
                                        <p:attrNameLst>
                                          <p:attrName>ppt_w</p:attrName>
                                        </p:attrNameLst>
                                      </p:cBhvr>
                                      <p:tavLst>
                                        <p:tav tm="0">
                                          <p:val>
                                            <p:fltVal val="0"/>
                                          </p:val>
                                        </p:tav>
                                        <p:tav tm="100000">
                                          <p:val>
                                            <p:strVal val="#ppt_w"/>
                                          </p:val>
                                        </p:tav>
                                      </p:tavLst>
                                    </p:anim>
                                    <p:anim calcmode="lin" valueType="num">
                                      <p:cBhvr>
                                        <p:cTn id="23" dur="1000" fill="hold"/>
                                        <p:tgtEl>
                                          <p:spTgt spid="44037"/>
                                        </p:tgtEl>
                                        <p:attrNameLst>
                                          <p:attrName>ppt_h</p:attrName>
                                        </p:attrNameLst>
                                      </p:cBhvr>
                                      <p:tavLst>
                                        <p:tav tm="0">
                                          <p:val>
                                            <p:fltVal val="0"/>
                                          </p:val>
                                        </p:tav>
                                        <p:tav tm="100000">
                                          <p:val>
                                            <p:strVal val="#ppt_h"/>
                                          </p:val>
                                        </p:tav>
                                      </p:tavLst>
                                    </p:anim>
                                    <p:anim calcmode="lin" valueType="num">
                                      <p:cBhvr>
                                        <p:cTn id="24" dur="1000" fill="hold"/>
                                        <p:tgtEl>
                                          <p:spTgt spid="44037"/>
                                        </p:tgtEl>
                                        <p:attrNameLst>
                                          <p:attrName>ppt_x</p:attrName>
                                        </p:attrNameLst>
                                      </p:cBhvr>
                                      <p:tavLst>
                                        <p:tav tm="0">
                                          <p:val>
                                            <p:fltVal val="0.5"/>
                                          </p:val>
                                        </p:tav>
                                        <p:tav tm="100000">
                                          <p:val>
                                            <p:strVal val="#ppt_x"/>
                                          </p:val>
                                        </p:tav>
                                      </p:tavLst>
                                    </p:anim>
                                    <p:anim calcmode="lin" valueType="num">
                                      <p:cBhvr>
                                        <p:cTn id="25" dur="1000" fill="hold"/>
                                        <p:tgtEl>
                                          <p:spTgt spid="44037"/>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nodeType="withEffect">
                                  <p:stCondLst>
                                    <p:cond delay="500"/>
                                  </p:stCondLst>
                                  <p:childTnLst>
                                    <p:set>
                                      <p:cBhvr>
                                        <p:cTn id="27" dur="1" fill="hold">
                                          <p:stCondLst>
                                            <p:cond delay="0"/>
                                          </p:stCondLst>
                                        </p:cTn>
                                        <p:tgtEl>
                                          <p:spTgt spid="44038"/>
                                        </p:tgtEl>
                                        <p:attrNameLst>
                                          <p:attrName>style.visibility</p:attrName>
                                        </p:attrNameLst>
                                      </p:cBhvr>
                                      <p:to>
                                        <p:strVal val="visible"/>
                                      </p:to>
                                    </p:set>
                                    <p:anim calcmode="lin" valueType="num">
                                      <p:cBhvr>
                                        <p:cTn id="28" dur="1000" fill="hold"/>
                                        <p:tgtEl>
                                          <p:spTgt spid="44038"/>
                                        </p:tgtEl>
                                        <p:attrNameLst>
                                          <p:attrName>ppt_w</p:attrName>
                                        </p:attrNameLst>
                                      </p:cBhvr>
                                      <p:tavLst>
                                        <p:tav tm="0">
                                          <p:val>
                                            <p:fltVal val="0"/>
                                          </p:val>
                                        </p:tav>
                                        <p:tav tm="100000">
                                          <p:val>
                                            <p:strVal val="#ppt_w"/>
                                          </p:val>
                                        </p:tav>
                                      </p:tavLst>
                                    </p:anim>
                                    <p:anim calcmode="lin" valueType="num">
                                      <p:cBhvr>
                                        <p:cTn id="29" dur="1000" fill="hold"/>
                                        <p:tgtEl>
                                          <p:spTgt spid="44038"/>
                                        </p:tgtEl>
                                        <p:attrNameLst>
                                          <p:attrName>ppt_h</p:attrName>
                                        </p:attrNameLst>
                                      </p:cBhvr>
                                      <p:tavLst>
                                        <p:tav tm="0">
                                          <p:val>
                                            <p:fltVal val="0"/>
                                          </p:val>
                                        </p:tav>
                                        <p:tav tm="100000">
                                          <p:val>
                                            <p:strVal val="#ppt_h"/>
                                          </p:val>
                                        </p:tav>
                                      </p:tavLst>
                                    </p:anim>
                                    <p:anim calcmode="lin" valueType="num">
                                      <p:cBhvr>
                                        <p:cTn id="30" dur="1000" fill="hold"/>
                                        <p:tgtEl>
                                          <p:spTgt spid="44038"/>
                                        </p:tgtEl>
                                        <p:attrNameLst>
                                          <p:attrName>ppt_x</p:attrName>
                                        </p:attrNameLst>
                                      </p:cBhvr>
                                      <p:tavLst>
                                        <p:tav tm="0">
                                          <p:val>
                                            <p:fltVal val="0.5"/>
                                          </p:val>
                                        </p:tav>
                                        <p:tav tm="100000">
                                          <p:val>
                                            <p:strVal val="#ppt_x"/>
                                          </p:val>
                                        </p:tav>
                                      </p:tavLst>
                                    </p:anim>
                                    <p:anim calcmode="lin" valueType="num">
                                      <p:cBhvr>
                                        <p:cTn id="31" dur="1000" fill="hold"/>
                                        <p:tgtEl>
                                          <p:spTgt spid="44038"/>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grpId="0" nodeType="withEffect">
                                  <p:stCondLst>
                                    <p:cond delay="500"/>
                                  </p:stCondLst>
                                  <p:childTnLst>
                                    <p:set>
                                      <p:cBhvr>
                                        <p:cTn id="33" dur="1" fill="hold">
                                          <p:stCondLst>
                                            <p:cond delay="0"/>
                                          </p:stCondLst>
                                        </p:cTn>
                                        <p:tgtEl>
                                          <p:spTgt spid="44039"/>
                                        </p:tgtEl>
                                        <p:attrNameLst>
                                          <p:attrName>style.visibility</p:attrName>
                                        </p:attrNameLst>
                                      </p:cBhvr>
                                      <p:to>
                                        <p:strVal val="visible"/>
                                      </p:to>
                                    </p:set>
                                    <p:anim calcmode="lin" valueType="num">
                                      <p:cBhvr>
                                        <p:cTn id="34" dur="1000" fill="hold"/>
                                        <p:tgtEl>
                                          <p:spTgt spid="44039"/>
                                        </p:tgtEl>
                                        <p:attrNameLst>
                                          <p:attrName>ppt_w</p:attrName>
                                        </p:attrNameLst>
                                      </p:cBhvr>
                                      <p:tavLst>
                                        <p:tav tm="0">
                                          <p:val>
                                            <p:fltVal val="0"/>
                                          </p:val>
                                        </p:tav>
                                        <p:tav tm="100000">
                                          <p:val>
                                            <p:strVal val="#ppt_w"/>
                                          </p:val>
                                        </p:tav>
                                      </p:tavLst>
                                    </p:anim>
                                    <p:anim calcmode="lin" valueType="num">
                                      <p:cBhvr>
                                        <p:cTn id="35" dur="1000" fill="hold"/>
                                        <p:tgtEl>
                                          <p:spTgt spid="44039"/>
                                        </p:tgtEl>
                                        <p:attrNameLst>
                                          <p:attrName>ppt_h</p:attrName>
                                        </p:attrNameLst>
                                      </p:cBhvr>
                                      <p:tavLst>
                                        <p:tav tm="0">
                                          <p:val>
                                            <p:fltVal val="0"/>
                                          </p:val>
                                        </p:tav>
                                        <p:tav tm="100000">
                                          <p:val>
                                            <p:strVal val="#ppt_h"/>
                                          </p:val>
                                        </p:tav>
                                      </p:tavLst>
                                    </p:anim>
                                    <p:anim calcmode="lin" valueType="num">
                                      <p:cBhvr>
                                        <p:cTn id="36" dur="1000" fill="hold"/>
                                        <p:tgtEl>
                                          <p:spTgt spid="44039"/>
                                        </p:tgtEl>
                                        <p:attrNameLst>
                                          <p:attrName>ppt_x</p:attrName>
                                        </p:attrNameLst>
                                      </p:cBhvr>
                                      <p:tavLst>
                                        <p:tav tm="0">
                                          <p:val>
                                            <p:fltVal val="0.5"/>
                                          </p:val>
                                        </p:tav>
                                        <p:tav tm="100000">
                                          <p:val>
                                            <p:strVal val="#ppt_x"/>
                                          </p:val>
                                        </p:tav>
                                      </p:tavLst>
                                    </p:anim>
                                    <p:anim calcmode="lin" valueType="num">
                                      <p:cBhvr>
                                        <p:cTn id="37" dur="1000" fill="hold"/>
                                        <p:tgtEl>
                                          <p:spTgt spid="44039"/>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nodeType="withEffect">
                                  <p:stCondLst>
                                    <p:cond delay="0"/>
                                  </p:stCondLst>
                                  <p:childTnLst>
                                    <p:set>
                                      <p:cBhvr>
                                        <p:cTn id="39" dur="1" fill="hold">
                                          <p:stCondLst>
                                            <p:cond delay="0"/>
                                          </p:stCondLst>
                                        </p:cTn>
                                        <p:tgtEl>
                                          <p:spTgt spid="44046"/>
                                        </p:tgtEl>
                                        <p:attrNameLst>
                                          <p:attrName>style.visibility</p:attrName>
                                        </p:attrNameLst>
                                      </p:cBhvr>
                                      <p:to>
                                        <p:strVal val="visible"/>
                                      </p:to>
                                    </p:set>
                                    <p:anim calcmode="lin" valueType="num">
                                      <p:cBhvr>
                                        <p:cTn id="40" dur="1000" fill="hold"/>
                                        <p:tgtEl>
                                          <p:spTgt spid="44046"/>
                                        </p:tgtEl>
                                        <p:attrNameLst>
                                          <p:attrName>ppt_w</p:attrName>
                                        </p:attrNameLst>
                                      </p:cBhvr>
                                      <p:tavLst>
                                        <p:tav tm="0">
                                          <p:val>
                                            <p:fltVal val="0"/>
                                          </p:val>
                                        </p:tav>
                                        <p:tav tm="100000">
                                          <p:val>
                                            <p:strVal val="#ppt_w"/>
                                          </p:val>
                                        </p:tav>
                                      </p:tavLst>
                                    </p:anim>
                                    <p:anim calcmode="lin" valueType="num">
                                      <p:cBhvr>
                                        <p:cTn id="41" dur="1000" fill="hold"/>
                                        <p:tgtEl>
                                          <p:spTgt spid="44046"/>
                                        </p:tgtEl>
                                        <p:attrNameLst>
                                          <p:attrName>ppt_h</p:attrName>
                                        </p:attrNameLst>
                                      </p:cBhvr>
                                      <p:tavLst>
                                        <p:tav tm="0">
                                          <p:val>
                                            <p:fltVal val="0"/>
                                          </p:val>
                                        </p:tav>
                                        <p:tav tm="100000">
                                          <p:val>
                                            <p:strVal val="#ppt_h"/>
                                          </p:val>
                                        </p:tav>
                                      </p:tavLst>
                                    </p:anim>
                                    <p:anim calcmode="lin" valueType="num">
                                      <p:cBhvr>
                                        <p:cTn id="42" dur="1000" fill="hold"/>
                                        <p:tgtEl>
                                          <p:spTgt spid="44046"/>
                                        </p:tgtEl>
                                        <p:attrNameLst>
                                          <p:attrName>ppt_x</p:attrName>
                                        </p:attrNameLst>
                                      </p:cBhvr>
                                      <p:tavLst>
                                        <p:tav tm="0">
                                          <p:val>
                                            <p:fltVal val="0.5"/>
                                          </p:val>
                                        </p:tav>
                                        <p:tav tm="100000">
                                          <p:val>
                                            <p:strVal val="#ppt_x"/>
                                          </p:val>
                                        </p:tav>
                                      </p:tavLst>
                                    </p:anim>
                                    <p:anim calcmode="lin" valueType="num">
                                      <p:cBhvr>
                                        <p:cTn id="43" dur="1000" fill="hold"/>
                                        <p:tgtEl>
                                          <p:spTgt spid="44046"/>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grpId="0" nodeType="withEffect">
                                  <p:stCondLst>
                                    <p:cond delay="0"/>
                                  </p:stCondLst>
                                  <p:childTnLst>
                                    <p:set>
                                      <p:cBhvr>
                                        <p:cTn id="45" dur="1" fill="hold">
                                          <p:stCondLst>
                                            <p:cond delay="0"/>
                                          </p:stCondLst>
                                        </p:cTn>
                                        <p:tgtEl>
                                          <p:spTgt spid="44047"/>
                                        </p:tgtEl>
                                        <p:attrNameLst>
                                          <p:attrName>style.visibility</p:attrName>
                                        </p:attrNameLst>
                                      </p:cBhvr>
                                      <p:to>
                                        <p:strVal val="visible"/>
                                      </p:to>
                                    </p:set>
                                    <p:anim calcmode="lin" valueType="num">
                                      <p:cBhvr>
                                        <p:cTn id="46" dur="1000" fill="hold"/>
                                        <p:tgtEl>
                                          <p:spTgt spid="44047"/>
                                        </p:tgtEl>
                                        <p:attrNameLst>
                                          <p:attrName>ppt_w</p:attrName>
                                        </p:attrNameLst>
                                      </p:cBhvr>
                                      <p:tavLst>
                                        <p:tav tm="0">
                                          <p:val>
                                            <p:fltVal val="0"/>
                                          </p:val>
                                        </p:tav>
                                        <p:tav tm="100000">
                                          <p:val>
                                            <p:strVal val="#ppt_w"/>
                                          </p:val>
                                        </p:tav>
                                      </p:tavLst>
                                    </p:anim>
                                    <p:anim calcmode="lin" valueType="num">
                                      <p:cBhvr>
                                        <p:cTn id="47" dur="1000" fill="hold"/>
                                        <p:tgtEl>
                                          <p:spTgt spid="44047"/>
                                        </p:tgtEl>
                                        <p:attrNameLst>
                                          <p:attrName>ppt_h</p:attrName>
                                        </p:attrNameLst>
                                      </p:cBhvr>
                                      <p:tavLst>
                                        <p:tav tm="0">
                                          <p:val>
                                            <p:fltVal val="0"/>
                                          </p:val>
                                        </p:tav>
                                        <p:tav tm="100000">
                                          <p:val>
                                            <p:strVal val="#ppt_h"/>
                                          </p:val>
                                        </p:tav>
                                      </p:tavLst>
                                    </p:anim>
                                    <p:anim calcmode="lin" valueType="num">
                                      <p:cBhvr>
                                        <p:cTn id="48" dur="1000" fill="hold"/>
                                        <p:tgtEl>
                                          <p:spTgt spid="44047"/>
                                        </p:tgtEl>
                                        <p:attrNameLst>
                                          <p:attrName>ppt_x</p:attrName>
                                        </p:attrNameLst>
                                      </p:cBhvr>
                                      <p:tavLst>
                                        <p:tav tm="0">
                                          <p:val>
                                            <p:fltVal val="0.5"/>
                                          </p:val>
                                        </p:tav>
                                        <p:tav tm="100000">
                                          <p:val>
                                            <p:strVal val="#ppt_x"/>
                                          </p:val>
                                        </p:tav>
                                      </p:tavLst>
                                    </p:anim>
                                    <p:anim calcmode="lin" valueType="num">
                                      <p:cBhvr>
                                        <p:cTn id="49" dur="1000" fill="hold"/>
                                        <p:tgtEl>
                                          <p:spTgt spid="44047"/>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grpId="0" nodeType="withEffect">
                                  <p:stCondLst>
                                    <p:cond delay="0"/>
                                  </p:stCondLst>
                                  <p:childTnLst>
                                    <p:set>
                                      <p:cBhvr>
                                        <p:cTn id="51" dur="1" fill="hold">
                                          <p:stCondLst>
                                            <p:cond delay="0"/>
                                          </p:stCondLst>
                                        </p:cTn>
                                        <p:tgtEl>
                                          <p:spTgt spid="44050"/>
                                        </p:tgtEl>
                                        <p:attrNameLst>
                                          <p:attrName>style.visibility</p:attrName>
                                        </p:attrNameLst>
                                      </p:cBhvr>
                                      <p:to>
                                        <p:strVal val="visible"/>
                                      </p:to>
                                    </p:set>
                                    <p:anim calcmode="lin" valueType="num">
                                      <p:cBhvr>
                                        <p:cTn id="52" dur="1000" fill="hold"/>
                                        <p:tgtEl>
                                          <p:spTgt spid="44050"/>
                                        </p:tgtEl>
                                        <p:attrNameLst>
                                          <p:attrName>ppt_w</p:attrName>
                                        </p:attrNameLst>
                                      </p:cBhvr>
                                      <p:tavLst>
                                        <p:tav tm="0">
                                          <p:val>
                                            <p:fltVal val="0"/>
                                          </p:val>
                                        </p:tav>
                                        <p:tav tm="100000">
                                          <p:val>
                                            <p:strVal val="#ppt_w"/>
                                          </p:val>
                                        </p:tav>
                                      </p:tavLst>
                                    </p:anim>
                                    <p:anim calcmode="lin" valueType="num">
                                      <p:cBhvr>
                                        <p:cTn id="53" dur="1000" fill="hold"/>
                                        <p:tgtEl>
                                          <p:spTgt spid="44050"/>
                                        </p:tgtEl>
                                        <p:attrNameLst>
                                          <p:attrName>ppt_h</p:attrName>
                                        </p:attrNameLst>
                                      </p:cBhvr>
                                      <p:tavLst>
                                        <p:tav tm="0">
                                          <p:val>
                                            <p:fltVal val="0"/>
                                          </p:val>
                                        </p:tav>
                                        <p:tav tm="100000">
                                          <p:val>
                                            <p:strVal val="#ppt_h"/>
                                          </p:val>
                                        </p:tav>
                                      </p:tavLst>
                                    </p:anim>
                                    <p:anim calcmode="lin" valueType="num">
                                      <p:cBhvr>
                                        <p:cTn id="54" dur="1000" fill="hold"/>
                                        <p:tgtEl>
                                          <p:spTgt spid="44050"/>
                                        </p:tgtEl>
                                        <p:attrNameLst>
                                          <p:attrName>ppt_x</p:attrName>
                                        </p:attrNameLst>
                                      </p:cBhvr>
                                      <p:tavLst>
                                        <p:tav tm="0">
                                          <p:val>
                                            <p:fltVal val="0.5"/>
                                          </p:val>
                                        </p:tav>
                                        <p:tav tm="100000">
                                          <p:val>
                                            <p:strVal val="#ppt_x"/>
                                          </p:val>
                                        </p:tav>
                                      </p:tavLst>
                                    </p:anim>
                                    <p:anim calcmode="lin" valueType="num">
                                      <p:cBhvr>
                                        <p:cTn id="55" dur="1000" fill="hold"/>
                                        <p:tgtEl>
                                          <p:spTgt spid="44050"/>
                                        </p:tgtEl>
                                        <p:attrNameLst>
                                          <p:attrName>ppt_y</p:attrName>
                                        </p:attrNameLst>
                                      </p:cBhvr>
                                      <p:tavLst>
                                        <p:tav tm="0">
                                          <p:val>
                                            <p:fltVal val="0.5"/>
                                          </p:val>
                                        </p:tav>
                                        <p:tav tm="100000">
                                          <p:val>
                                            <p:strVal val="#ppt_y"/>
                                          </p:val>
                                        </p:tav>
                                      </p:tavLst>
                                    </p:anim>
                                  </p:childTnLst>
                                </p:cTn>
                              </p:par>
                              <p:par>
                                <p:cTn id="56" presetID="23" presetClass="entr" presetSubtype="528" repeatCount="indefinite" fill="hold" nodeType="withEffect">
                                  <p:stCondLst>
                                    <p:cond delay="0"/>
                                  </p:stCondLst>
                                  <p:childTnLst>
                                    <p:set>
                                      <p:cBhvr>
                                        <p:cTn id="57" dur="1" fill="hold">
                                          <p:stCondLst>
                                            <p:cond delay="0"/>
                                          </p:stCondLst>
                                        </p:cTn>
                                        <p:tgtEl>
                                          <p:spTgt spid="44051"/>
                                        </p:tgtEl>
                                        <p:attrNameLst>
                                          <p:attrName>style.visibility</p:attrName>
                                        </p:attrNameLst>
                                      </p:cBhvr>
                                      <p:to>
                                        <p:strVal val="visible"/>
                                      </p:to>
                                    </p:set>
                                    <p:anim calcmode="lin" valueType="num">
                                      <p:cBhvr>
                                        <p:cTn id="58" dur="1000" fill="hold"/>
                                        <p:tgtEl>
                                          <p:spTgt spid="44051"/>
                                        </p:tgtEl>
                                        <p:attrNameLst>
                                          <p:attrName>ppt_w</p:attrName>
                                        </p:attrNameLst>
                                      </p:cBhvr>
                                      <p:tavLst>
                                        <p:tav tm="0">
                                          <p:val>
                                            <p:fltVal val="0"/>
                                          </p:val>
                                        </p:tav>
                                        <p:tav tm="100000">
                                          <p:val>
                                            <p:strVal val="#ppt_w"/>
                                          </p:val>
                                        </p:tav>
                                      </p:tavLst>
                                    </p:anim>
                                    <p:anim calcmode="lin" valueType="num">
                                      <p:cBhvr>
                                        <p:cTn id="59" dur="1000" fill="hold"/>
                                        <p:tgtEl>
                                          <p:spTgt spid="44051"/>
                                        </p:tgtEl>
                                        <p:attrNameLst>
                                          <p:attrName>ppt_h</p:attrName>
                                        </p:attrNameLst>
                                      </p:cBhvr>
                                      <p:tavLst>
                                        <p:tav tm="0">
                                          <p:val>
                                            <p:fltVal val="0"/>
                                          </p:val>
                                        </p:tav>
                                        <p:tav tm="100000">
                                          <p:val>
                                            <p:strVal val="#ppt_h"/>
                                          </p:val>
                                        </p:tav>
                                      </p:tavLst>
                                    </p:anim>
                                    <p:anim calcmode="lin" valueType="num">
                                      <p:cBhvr>
                                        <p:cTn id="60" dur="1000" fill="hold"/>
                                        <p:tgtEl>
                                          <p:spTgt spid="44051"/>
                                        </p:tgtEl>
                                        <p:attrNameLst>
                                          <p:attrName>ppt_x</p:attrName>
                                        </p:attrNameLst>
                                      </p:cBhvr>
                                      <p:tavLst>
                                        <p:tav tm="0">
                                          <p:val>
                                            <p:fltVal val="0.5"/>
                                          </p:val>
                                        </p:tav>
                                        <p:tav tm="100000">
                                          <p:val>
                                            <p:strVal val="#ppt_x"/>
                                          </p:val>
                                        </p:tav>
                                      </p:tavLst>
                                    </p:anim>
                                    <p:anim calcmode="lin" valueType="num">
                                      <p:cBhvr>
                                        <p:cTn id="61" dur="1000" fill="hold"/>
                                        <p:tgtEl>
                                          <p:spTgt spid="44051"/>
                                        </p:tgtEl>
                                        <p:attrNameLst>
                                          <p:attrName>ppt_y</p:attrName>
                                        </p:attrNameLst>
                                      </p:cBhvr>
                                      <p:tavLst>
                                        <p:tav tm="0">
                                          <p:val>
                                            <p:fltVal val="0.5"/>
                                          </p:val>
                                        </p:tav>
                                        <p:tav tm="100000">
                                          <p:val>
                                            <p:strVal val="#ppt_y"/>
                                          </p:val>
                                        </p:tav>
                                      </p:tavLst>
                                    </p:anim>
                                  </p:childTnLst>
                                </p:cTn>
                              </p:par>
                              <p:par>
                                <p:cTn id="62" presetID="23" presetClass="entr" presetSubtype="528" repeatCount="indefinite" fill="hold" grpId="0" nodeType="withEffect">
                                  <p:stCondLst>
                                    <p:cond delay="0"/>
                                  </p:stCondLst>
                                  <p:childTnLst>
                                    <p:set>
                                      <p:cBhvr>
                                        <p:cTn id="63" dur="1" fill="hold">
                                          <p:stCondLst>
                                            <p:cond delay="0"/>
                                          </p:stCondLst>
                                        </p:cTn>
                                        <p:tgtEl>
                                          <p:spTgt spid="44052"/>
                                        </p:tgtEl>
                                        <p:attrNameLst>
                                          <p:attrName>style.visibility</p:attrName>
                                        </p:attrNameLst>
                                      </p:cBhvr>
                                      <p:to>
                                        <p:strVal val="visible"/>
                                      </p:to>
                                    </p:set>
                                    <p:anim calcmode="lin" valueType="num">
                                      <p:cBhvr>
                                        <p:cTn id="64" dur="1000" fill="hold"/>
                                        <p:tgtEl>
                                          <p:spTgt spid="44052"/>
                                        </p:tgtEl>
                                        <p:attrNameLst>
                                          <p:attrName>ppt_w</p:attrName>
                                        </p:attrNameLst>
                                      </p:cBhvr>
                                      <p:tavLst>
                                        <p:tav tm="0">
                                          <p:val>
                                            <p:fltVal val="0"/>
                                          </p:val>
                                        </p:tav>
                                        <p:tav tm="100000">
                                          <p:val>
                                            <p:strVal val="#ppt_w"/>
                                          </p:val>
                                        </p:tav>
                                      </p:tavLst>
                                    </p:anim>
                                    <p:anim calcmode="lin" valueType="num">
                                      <p:cBhvr>
                                        <p:cTn id="65" dur="1000" fill="hold"/>
                                        <p:tgtEl>
                                          <p:spTgt spid="44052"/>
                                        </p:tgtEl>
                                        <p:attrNameLst>
                                          <p:attrName>ppt_h</p:attrName>
                                        </p:attrNameLst>
                                      </p:cBhvr>
                                      <p:tavLst>
                                        <p:tav tm="0">
                                          <p:val>
                                            <p:fltVal val="0"/>
                                          </p:val>
                                        </p:tav>
                                        <p:tav tm="100000">
                                          <p:val>
                                            <p:strVal val="#ppt_h"/>
                                          </p:val>
                                        </p:tav>
                                      </p:tavLst>
                                    </p:anim>
                                    <p:anim calcmode="lin" valueType="num">
                                      <p:cBhvr>
                                        <p:cTn id="66" dur="1000" fill="hold"/>
                                        <p:tgtEl>
                                          <p:spTgt spid="44052"/>
                                        </p:tgtEl>
                                        <p:attrNameLst>
                                          <p:attrName>ppt_x</p:attrName>
                                        </p:attrNameLst>
                                      </p:cBhvr>
                                      <p:tavLst>
                                        <p:tav tm="0">
                                          <p:val>
                                            <p:fltVal val="0.5"/>
                                          </p:val>
                                        </p:tav>
                                        <p:tav tm="100000">
                                          <p:val>
                                            <p:strVal val="#ppt_x"/>
                                          </p:val>
                                        </p:tav>
                                      </p:tavLst>
                                    </p:anim>
                                    <p:anim calcmode="lin" valueType="num">
                                      <p:cBhvr>
                                        <p:cTn id="67" dur="1000" fill="hold"/>
                                        <p:tgtEl>
                                          <p:spTgt spid="44052"/>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nodeType="withEffect">
                                  <p:stCondLst>
                                    <p:cond delay="1500"/>
                                  </p:stCondLst>
                                  <p:childTnLst>
                                    <p:set>
                                      <p:cBhvr>
                                        <p:cTn id="69" dur="1" fill="hold">
                                          <p:stCondLst>
                                            <p:cond delay="0"/>
                                          </p:stCondLst>
                                        </p:cTn>
                                        <p:tgtEl>
                                          <p:spTgt spid="44054"/>
                                        </p:tgtEl>
                                        <p:attrNameLst>
                                          <p:attrName>style.visibility</p:attrName>
                                        </p:attrNameLst>
                                      </p:cBhvr>
                                      <p:to>
                                        <p:strVal val="visible"/>
                                      </p:to>
                                    </p:set>
                                    <p:anim calcmode="lin" valueType="num">
                                      <p:cBhvr>
                                        <p:cTn id="70" dur="1000" fill="hold"/>
                                        <p:tgtEl>
                                          <p:spTgt spid="44054"/>
                                        </p:tgtEl>
                                        <p:attrNameLst>
                                          <p:attrName>ppt_w</p:attrName>
                                        </p:attrNameLst>
                                      </p:cBhvr>
                                      <p:tavLst>
                                        <p:tav tm="0">
                                          <p:val>
                                            <p:fltVal val="0"/>
                                          </p:val>
                                        </p:tav>
                                        <p:tav tm="100000">
                                          <p:val>
                                            <p:strVal val="#ppt_w"/>
                                          </p:val>
                                        </p:tav>
                                      </p:tavLst>
                                    </p:anim>
                                    <p:anim calcmode="lin" valueType="num">
                                      <p:cBhvr>
                                        <p:cTn id="71" dur="1000" fill="hold"/>
                                        <p:tgtEl>
                                          <p:spTgt spid="44054"/>
                                        </p:tgtEl>
                                        <p:attrNameLst>
                                          <p:attrName>ppt_h</p:attrName>
                                        </p:attrNameLst>
                                      </p:cBhvr>
                                      <p:tavLst>
                                        <p:tav tm="0">
                                          <p:val>
                                            <p:fltVal val="0"/>
                                          </p:val>
                                        </p:tav>
                                        <p:tav tm="100000">
                                          <p:val>
                                            <p:strVal val="#ppt_h"/>
                                          </p:val>
                                        </p:tav>
                                      </p:tavLst>
                                    </p:anim>
                                    <p:anim calcmode="lin" valueType="num">
                                      <p:cBhvr>
                                        <p:cTn id="72" dur="1000" fill="hold"/>
                                        <p:tgtEl>
                                          <p:spTgt spid="44054"/>
                                        </p:tgtEl>
                                        <p:attrNameLst>
                                          <p:attrName>ppt_x</p:attrName>
                                        </p:attrNameLst>
                                      </p:cBhvr>
                                      <p:tavLst>
                                        <p:tav tm="0">
                                          <p:val>
                                            <p:fltVal val="0.5"/>
                                          </p:val>
                                        </p:tav>
                                        <p:tav tm="100000">
                                          <p:val>
                                            <p:strVal val="#ppt_x"/>
                                          </p:val>
                                        </p:tav>
                                      </p:tavLst>
                                    </p:anim>
                                    <p:anim calcmode="lin" valueType="num">
                                      <p:cBhvr>
                                        <p:cTn id="73" dur="1000" fill="hold"/>
                                        <p:tgtEl>
                                          <p:spTgt spid="4405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P spid="44035" grpId="0" animBg="1"/>
      <p:bldP spid="44039" grpId="0" animBg="1"/>
      <p:bldP spid="44047" grpId="0" animBg="1"/>
      <p:bldP spid="44050" grpId="0" animBg="1"/>
      <p:bldP spid="440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50120101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362200"/>
            <a:ext cx="739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533400" y="76200"/>
            <a:ext cx="8458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pPr>
            <a:r>
              <a:rPr lang="en-US" sz="2400" b="1" dirty="0" err="1"/>
              <a:t>Tại</a:t>
            </a:r>
            <a:r>
              <a:rPr lang="en-US" sz="2400" b="1" dirty="0"/>
              <a:t> </a:t>
            </a:r>
            <a:r>
              <a:rPr lang="en-US" sz="2400" b="1" dirty="0" err="1"/>
              <a:t>sao</a:t>
            </a:r>
            <a:r>
              <a:rPr lang="en-US" sz="2400" b="1" dirty="0"/>
              <a:t> </a:t>
            </a:r>
            <a:r>
              <a:rPr lang="en-US" sz="2400" b="1" dirty="0" err="1"/>
              <a:t>để</a:t>
            </a:r>
            <a:r>
              <a:rPr lang="en-US" sz="2400" b="1" dirty="0"/>
              <a:t> </a:t>
            </a:r>
            <a:r>
              <a:rPr lang="en-US" sz="2400" b="1" dirty="0" err="1"/>
              <a:t>ướp</a:t>
            </a:r>
            <a:r>
              <a:rPr lang="en-US" sz="2400" b="1" dirty="0"/>
              <a:t> </a:t>
            </a:r>
            <a:r>
              <a:rPr lang="en-US" sz="2400" b="1" dirty="0" err="1"/>
              <a:t>lạnh</a:t>
            </a:r>
            <a:r>
              <a:rPr lang="en-US" sz="2400" b="1" dirty="0"/>
              <a:t> </a:t>
            </a:r>
            <a:r>
              <a:rPr lang="en-US" sz="2400" b="1" dirty="0" err="1"/>
              <a:t>cá</a:t>
            </a:r>
            <a:r>
              <a:rPr lang="en-US" sz="2400" b="1" dirty="0"/>
              <a:t> </a:t>
            </a:r>
            <a:r>
              <a:rPr lang="en-US" sz="2400" b="1" dirty="0" err="1"/>
              <a:t>người</a:t>
            </a:r>
            <a:r>
              <a:rPr lang="en-US" sz="2400" b="1" dirty="0"/>
              <a:t> ta </a:t>
            </a:r>
            <a:r>
              <a:rPr lang="en-US" sz="2400" b="1" dirty="0" err="1"/>
              <a:t>thường</a:t>
            </a:r>
            <a:r>
              <a:rPr lang="en-US" sz="2400" b="1" dirty="0"/>
              <a:t> </a:t>
            </a:r>
            <a:r>
              <a:rPr lang="en-US" sz="2400" b="1" dirty="0" err="1"/>
              <a:t>để</a:t>
            </a:r>
            <a:r>
              <a:rPr lang="en-US" sz="2400" b="1" dirty="0"/>
              <a:t> </a:t>
            </a:r>
            <a:r>
              <a:rPr lang="en-US" sz="2400" b="1" dirty="0" err="1"/>
              <a:t>nước</a:t>
            </a:r>
            <a:r>
              <a:rPr lang="en-US" sz="2400" b="1" dirty="0"/>
              <a:t> </a:t>
            </a:r>
            <a:r>
              <a:rPr lang="en-US" sz="2400" b="1" dirty="0" err="1"/>
              <a:t>đá</a:t>
            </a:r>
            <a:r>
              <a:rPr lang="en-US" sz="2400" b="1" dirty="0"/>
              <a:t> </a:t>
            </a:r>
            <a:r>
              <a:rPr lang="en-US" sz="2400" b="1" dirty="0" err="1"/>
              <a:t>lên</a:t>
            </a:r>
            <a:r>
              <a:rPr lang="en-US" sz="2400" b="1" dirty="0"/>
              <a:t> </a:t>
            </a:r>
            <a:r>
              <a:rPr lang="en-US" sz="2400" b="1" dirty="0" err="1"/>
              <a:t>mặt</a:t>
            </a:r>
            <a:r>
              <a:rPr lang="en-US" sz="2400" b="1" dirty="0"/>
              <a:t> </a:t>
            </a:r>
            <a:r>
              <a:rPr lang="en-US" sz="2400" b="1" dirty="0" err="1"/>
              <a:t>trên</a:t>
            </a:r>
            <a:r>
              <a:rPr lang="en-US" sz="2400" b="1" dirty="0"/>
              <a:t> </a:t>
            </a:r>
            <a:r>
              <a:rPr lang="en-US" sz="2400" b="1" dirty="0" err="1"/>
              <a:t>của</a:t>
            </a:r>
            <a:r>
              <a:rPr lang="en-US" sz="2400" b="1" dirty="0"/>
              <a:t> </a:t>
            </a:r>
            <a:r>
              <a:rPr lang="en-US" sz="2400" b="1" dirty="0" err="1"/>
              <a:t>cá</a:t>
            </a:r>
            <a:r>
              <a:rPr lang="en-US" sz="2400" b="1" dirty="0"/>
              <a:t>? (Cho </a:t>
            </a:r>
            <a:r>
              <a:rPr lang="en-US" sz="2400" b="1" dirty="0" err="1"/>
              <a:t>biết</a:t>
            </a:r>
            <a:r>
              <a:rPr lang="en-US" sz="2400" b="1" dirty="0"/>
              <a:t> </a:t>
            </a:r>
            <a:r>
              <a:rPr lang="en-US" sz="2400" b="1" dirty="0" err="1"/>
              <a:t>không</a:t>
            </a:r>
            <a:r>
              <a:rPr lang="en-US" sz="2400" b="1" dirty="0"/>
              <a:t> </a:t>
            </a:r>
            <a:r>
              <a:rPr lang="en-US" sz="2400" b="1" dirty="0" err="1"/>
              <a:t>khí</a:t>
            </a:r>
            <a:r>
              <a:rPr lang="en-US" sz="2400" b="1" dirty="0"/>
              <a:t> </a:t>
            </a:r>
            <a:r>
              <a:rPr lang="en-US" sz="2400" b="1" dirty="0" err="1"/>
              <a:t>lạnh</a:t>
            </a:r>
            <a:r>
              <a:rPr lang="en-US" sz="2400" b="1" dirty="0"/>
              <a:t> </a:t>
            </a:r>
            <a:r>
              <a:rPr lang="en-US" sz="2400" b="1" dirty="0" err="1"/>
              <a:t>nặng</a:t>
            </a:r>
            <a:r>
              <a:rPr lang="en-US" sz="2400" b="1" dirty="0"/>
              <a:t> </a:t>
            </a:r>
            <a:r>
              <a:rPr lang="en-US" sz="2400" b="1" dirty="0" err="1"/>
              <a:t>hơn</a:t>
            </a:r>
            <a:r>
              <a:rPr lang="en-US" sz="2400" b="1" dirty="0"/>
              <a:t> </a:t>
            </a:r>
            <a:r>
              <a:rPr lang="en-US" sz="2400" b="1" dirty="0" err="1"/>
              <a:t>không</a:t>
            </a:r>
            <a:r>
              <a:rPr lang="en-US" sz="2400" b="1" dirty="0"/>
              <a:t> </a:t>
            </a:r>
            <a:r>
              <a:rPr lang="en-US" sz="2400" b="1" dirty="0" err="1"/>
              <a:t>khí</a:t>
            </a:r>
            <a:r>
              <a:rPr lang="en-US" sz="2400" b="1" dirty="0"/>
              <a:t> </a:t>
            </a:r>
            <a:r>
              <a:rPr lang="en-US" sz="2400" b="1" dirty="0" err="1"/>
              <a:t>nóng</a:t>
            </a:r>
            <a:r>
              <a:rPr lang="en-US" sz="2400" b="1" dirty="0"/>
              <a:t> (</a:t>
            </a:r>
            <a:r>
              <a:rPr lang="en-US" sz="2400" b="1" dirty="0" err="1"/>
              <a:t>không</a:t>
            </a:r>
            <a:r>
              <a:rPr lang="en-US" sz="2400" b="1" dirty="0"/>
              <a:t> </a:t>
            </a:r>
            <a:r>
              <a:rPr lang="en-US" sz="2400" b="1" dirty="0" err="1"/>
              <a:t>khí</a:t>
            </a:r>
            <a:r>
              <a:rPr lang="en-US" sz="2400" b="1" dirty="0"/>
              <a:t> </a:t>
            </a:r>
            <a:r>
              <a:rPr lang="en-US" sz="2400" b="1" dirty="0" err="1"/>
              <a:t>môi</a:t>
            </a:r>
            <a:r>
              <a:rPr lang="en-US" sz="2400" b="1" dirty="0"/>
              <a:t> </a:t>
            </a:r>
            <a:r>
              <a:rPr lang="en-US" sz="2400" b="1" dirty="0" err="1"/>
              <a:t>trường</a:t>
            </a:r>
            <a:r>
              <a:rPr lang="en-US" sz="2400" b="1" dirty="0"/>
              <a:t>)</a:t>
            </a:r>
          </a:p>
        </p:txBody>
      </p:sp>
      <p:sp>
        <p:nvSpPr>
          <p:cNvPr id="27653" name="Text Box 5"/>
          <p:cNvSpPr txBox="1">
            <a:spLocks noChangeArrowheads="1"/>
          </p:cNvSpPr>
          <p:nvPr/>
        </p:nvSpPr>
        <p:spPr bwMode="auto">
          <a:xfrm>
            <a:off x="533400" y="120127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sz="2400" b="1" dirty="0">
                <a:solidFill>
                  <a:srgbClr val="FF0000"/>
                </a:solidFill>
              </a:rPr>
              <a:t>     </a:t>
            </a:r>
            <a:r>
              <a:rPr lang="en-US" sz="2400" b="1" dirty="0" err="1">
                <a:solidFill>
                  <a:srgbClr val="FF0000"/>
                </a:solidFill>
              </a:rPr>
              <a:t>Vì</a:t>
            </a:r>
            <a:r>
              <a:rPr lang="en-US" sz="2400" b="1" dirty="0">
                <a:solidFill>
                  <a:srgbClr val="FF0000"/>
                </a:solidFill>
              </a:rPr>
              <a:t> </a:t>
            </a:r>
            <a:r>
              <a:rPr lang="en-US" sz="2400" b="1" dirty="0" err="1">
                <a:solidFill>
                  <a:srgbClr val="FF0000"/>
                </a:solidFill>
              </a:rPr>
              <a:t>khi</a:t>
            </a:r>
            <a:r>
              <a:rPr lang="en-US" sz="2400" b="1" dirty="0">
                <a:solidFill>
                  <a:srgbClr val="FF0000"/>
                </a:solidFill>
              </a:rPr>
              <a:t> </a:t>
            </a:r>
            <a:r>
              <a:rPr lang="en-US" sz="2400" b="1" dirty="0" err="1">
                <a:solidFill>
                  <a:srgbClr val="FF0000"/>
                </a:solidFill>
              </a:rPr>
              <a:t>để</a:t>
            </a:r>
            <a:r>
              <a:rPr lang="en-US" sz="2400" b="1" dirty="0">
                <a:solidFill>
                  <a:srgbClr val="FF0000"/>
                </a:solidFill>
              </a:rPr>
              <a:t> </a:t>
            </a:r>
            <a:r>
              <a:rPr lang="en-US" sz="2400" b="1" dirty="0" err="1">
                <a:solidFill>
                  <a:srgbClr val="FF0000"/>
                </a:solidFill>
              </a:rPr>
              <a:t>nước</a:t>
            </a:r>
            <a:r>
              <a:rPr lang="en-US" sz="2400" b="1" dirty="0">
                <a:solidFill>
                  <a:srgbClr val="FF0000"/>
                </a:solidFill>
              </a:rPr>
              <a:t> </a:t>
            </a:r>
            <a:r>
              <a:rPr lang="en-US" sz="2400" b="1" dirty="0" err="1">
                <a:solidFill>
                  <a:srgbClr val="FF0000"/>
                </a:solidFill>
              </a:rPr>
              <a:t>đá</a:t>
            </a:r>
            <a:r>
              <a:rPr lang="en-US" sz="2400" b="1" dirty="0">
                <a:solidFill>
                  <a:srgbClr val="FF0000"/>
                </a:solidFill>
              </a:rPr>
              <a:t> </a:t>
            </a:r>
            <a:r>
              <a:rPr lang="en-US" sz="2400" b="1" dirty="0" err="1">
                <a:solidFill>
                  <a:srgbClr val="FF0000"/>
                </a:solidFill>
              </a:rPr>
              <a:t>lên</a:t>
            </a:r>
            <a:r>
              <a:rPr lang="en-US" sz="2400" b="1" dirty="0">
                <a:solidFill>
                  <a:srgbClr val="FF0000"/>
                </a:solidFill>
              </a:rPr>
              <a:t> </a:t>
            </a:r>
            <a:r>
              <a:rPr lang="en-US" sz="2400" b="1" dirty="0" err="1">
                <a:solidFill>
                  <a:srgbClr val="FF0000"/>
                </a:solidFill>
              </a:rPr>
              <a:t>mặt</a:t>
            </a:r>
            <a:r>
              <a:rPr lang="en-US" sz="2400" b="1" dirty="0">
                <a:solidFill>
                  <a:srgbClr val="FF0000"/>
                </a:solidFill>
              </a:rPr>
              <a:t> </a:t>
            </a:r>
            <a:r>
              <a:rPr lang="en-US" sz="2400" b="1" dirty="0" err="1">
                <a:solidFill>
                  <a:srgbClr val="FF0000"/>
                </a:solidFill>
              </a:rPr>
              <a:t>trên</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cá</a:t>
            </a:r>
            <a:r>
              <a:rPr lang="en-US" sz="2400" b="1" dirty="0">
                <a:solidFill>
                  <a:srgbClr val="FF0000"/>
                </a:solidFill>
              </a:rPr>
              <a:t> </a:t>
            </a:r>
            <a:r>
              <a:rPr lang="en-US" sz="2400" b="1" dirty="0" err="1">
                <a:solidFill>
                  <a:srgbClr val="FF0000"/>
                </a:solidFill>
              </a:rPr>
              <a:t>không</a:t>
            </a:r>
            <a:r>
              <a:rPr lang="en-US" sz="2400" b="1" dirty="0">
                <a:solidFill>
                  <a:srgbClr val="FF0000"/>
                </a:solidFill>
              </a:rPr>
              <a:t> </a:t>
            </a:r>
            <a:r>
              <a:rPr lang="en-US" sz="2400" b="1" dirty="0" err="1">
                <a:solidFill>
                  <a:srgbClr val="FF0000"/>
                </a:solidFill>
              </a:rPr>
              <a:t>khí</a:t>
            </a:r>
            <a:r>
              <a:rPr lang="en-US" sz="2400" b="1" dirty="0">
                <a:solidFill>
                  <a:srgbClr val="FF0000"/>
                </a:solidFill>
              </a:rPr>
              <a:t> </a:t>
            </a:r>
            <a:r>
              <a:rPr lang="en-US" sz="2400" b="1" dirty="0" err="1">
                <a:solidFill>
                  <a:srgbClr val="FF0000"/>
                </a:solidFill>
              </a:rPr>
              <a:t>lạnh</a:t>
            </a:r>
            <a:r>
              <a:rPr lang="en-US" sz="2400" b="1" dirty="0">
                <a:solidFill>
                  <a:srgbClr val="FF0000"/>
                </a:solidFill>
              </a:rPr>
              <a:t> ở </a:t>
            </a:r>
            <a:r>
              <a:rPr lang="en-US" sz="2400" b="1" dirty="0" err="1">
                <a:solidFill>
                  <a:srgbClr val="FF0000"/>
                </a:solidFill>
              </a:rPr>
              <a:t>phía</a:t>
            </a:r>
            <a:r>
              <a:rPr lang="en-US" sz="2400" b="1" dirty="0">
                <a:solidFill>
                  <a:srgbClr val="FF0000"/>
                </a:solidFill>
              </a:rPr>
              <a:t> </a:t>
            </a:r>
            <a:r>
              <a:rPr lang="en-US" sz="2400" b="1" dirty="0" err="1">
                <a:solidFill>
                  <a:srgbClr val="FF0000"/>
                </a:solidFill>
              </a:rPr>
              <a:t>trên</a:t>
            </a:r>
            <a:r>
              <a:rPr lang="en-US" sz="2400" b="1" dirty="0">
                <a:solidFill>
                  <a:srgbClr val="FF0000"/>
                </a:solidFill>
              </a:rPr>
              <a:t> </a:t>
            </a:r>
            <a:r>
              <a:rPr lang="en-US" sz="2400" b="1" dirty="0" err="1">
                <a:solidFill>
                  <a:srgbClr val="FF0000"/>
                </a:solidFill>
              </a:rPr>
              <a:t>nặng</a:t>
            </a:r>
            <a:r>
              <a:rPr lang="en-US" sz="2400" b="1" dirty="0">
                <a:solidFill>
                  <a:srgbClr val="FF0000"/>
                </a:solidFill>
              </a:rPr>
              <a:t> </a:t>
            </a:r>
            <a:r>
              <a:rPr lang="en-US" sz="2400" b="1" dirty="0" err="1">
                <a:solidFill>
                  <a:srgbClr val="FF0000"/>
                </a:solidFill>
              </a:rPr>
              <a:t>nên</a:t>
            </a:r>
            <a:r>
              <a:rPr lang="en-US" sz="2400" b="1" dirty="0">
                <a:solidFill>
                  <a:srgbClr val="FF0000"/>
                </a:solidFill>
              </a:rPr>
              <a:t> </a:t>
            </a:r>
            <a:r>
              <a:rPr lang="en-US" sz="2400" b="1" dirty="0" err="1">
                <a:solidFill>
                  <a:srgbClr val="FF0000"/>
                </a:solidFill>
              </a:rPr>
              <a:t>sẽ</a:t>
            </a:r>
            <a:r>
              <a:rPr lang="en-US" sz="2400" b="1" dirty="0">
                <a:solidFill>
                  <a:srgbClr val="FF0000"/>
                </a:solidFill>
              </a:rPr>
              <a:t> </a:t>
            </a:r>
            <a:r>
              <a:rPr lang="en-US" sz="2400" b="1" dirty="0" err="1">
                <a:solidFill>
                  <a:srgbClr val="FF0000"/>
                </a:solidFill>
              </a:rPr>
              <a:t>đi</a:t>
            </a:r>
            <a:r>
              <a:rPr lang="en-US" sz="2400" b="1" dirty="0">
                <a:solidFill>
                  <a:srgbClr val="FF0000"/>
                </a:solidFill>
              </a:rPr>
              <a:t> </a:t>
            </a:r>
            <a:r>
              <a:rPr lang="en-US" sz="2400" b="1" dirty="0" err="1">
                <a:solidFill>
                  <a:srgbClr val="FF0000"/>
                </a:solidFill>
              </a:rPr>
              <a:t>xuống</a:t>
            </a:r>
            <a:r>
              <a:rPr lang="en-US" sz="2400" b="1" dirty="0">
                <a:solidFill>
                  <a:srgbClr val="FF0000"/>
                </a:solidFill>
              </a:rPr>
              <a:t> </a:t>
            </a:r>
            <a:r>
              <a:rPr lang="en-US" sz="2400" b="1" dirty="0" err="1">
                <a:solidFill>
                  <a:srgbClr val="FF0000"/>
                </a:solidFill>
              </a:rPr>
              <a:t>phía</a:t>
            </a:r>
            <a:r>
              <a:rPr lang="en-US" sz="2400" b="1" dirty="0">
                <a:solidFill>
                  <a:srgbClr val="FF0000"/>
                </a:solidFill>
              </a:rPr>
              <a:t> </a:t>
            </a:r>
            <a:r>
              <a:rPr lang="en-US" sz="2400" b="1" dirty="0" err="1">
                <a:solidFill>
                  <a:srgbClr val="FF0000"/>
                </a:solidFill>
              </a:rPr>
              <a:t>dưới</a:t>
            </a:r>
            <a:r>
              <a:rPr lang="en-US" sz="2400" b="1" dirty="0">
                <a:solidFill>
                  <a:srgbClr val="FF0000"/>
                </a:solidFill>
              </a:rPr>
              <a:t> </a:t>
            </a:r>
            <a:r>
              <a:rPr lang="en-US" sz="2400" b="1" dirty="0" err="1">
                <a:solidFill>
                  <a:srgbClr val="FF0000"/>
                </a:solidFill>
              </a:rPr>
              <a:t>sẽ</a:t>
            </a:r>
            <a:r>
              <a:rPr lang="en-US" sz="2400" b="1" dirty="0">
                <a:solidFill>
                  <a:srgbClr val="FF0000"/>
                </a:solidFill>
              </a:rPr>
              <a:t> </a:t>
            </a:r>
            <a:r>
              <a:rPr lang="en-US" sz="2400" b="1" dirty="0" err="1">
                <a:solidFill>
                  <a:srgbClr val="FF0000"/>
                </a:solidFill>
              </a:rPr>
              <a:t>làm</a:t>
            </a:r>
            <a:r>
              <a:rPr lang="en-US" sz="2400" b="1" dirty="0">
                <a:solidFill>
                  <a:srgbClr val="FF0000"/>
                </a:solidFill>
              </a:rPr>
              <a:t> </a:t>
            </a:r>
            <a:r>
              <a:rPr lang="en-US" sz="2400" b="1" dirty="0" err="1">
                <a:solidFill>
                  <a:srgbClr val="FF0000"/>
                </a:solidFill>
              </a:rPr>
              <a:t>lạnh</a:t>
            </a:r>
            <a:r>
              <a:rPr lang="en-US" sz="2400" b="1" dirty="0">
                <a:solidFill>
                  <a:srgbClr val="FF0000"/>
                </a:solidFill>
              </a:rPr>
              <a:t> </a:t>
            </a:r>
            <a:r>
              <a:rPr lang="en-US" sz="2400" b="1" dirty="0" err="1">
                <a:solidFill>
                  <a:srgbClr val="FF0000"/>
                </a:solidFill>
              </a:rPr>
              <a:t>toàn</a:t>
            </a:r>
            <a:r>
              <a:rPr lang="en-US" sz="2400" b="1" dirty="0">
                <a:solidFill>
                  <a:srgbClr val="FF0000"/>
                </a:solidFill>
              </a:rPr>
              <a:t> </a:t>
            </a:r>
            <a:r>
              <a:rPr lang="en-US" sz="2400" b="1" dirty="0" err="1">
                <a:solidFill>
                  <a:srgbClr val="FF0000"/>
                </a:solidFill>
              </a:rPr>
              <a:t>bộ</a:t>
            </a:r>
            <a:r>
              <a:rPr lang="en-US" sz="2400" b="1" dirty="0">
                <a:solidFill>
                  <a:srgbClr val="FF0000"/>
                </a:solidFill>
              </a:rPr>
              <a:t> con </a:t>
            </a:r>
            <a:r>
              <a:rPr lang="en-US" sz="2400" b="1" dirty="0" err="1">
                <a:solidFill>
                  <a:srgbClr val="FF0000"/>
                </a:solidFill>
              </a:rPr>
              <a:t>cá</a:t>
            </a:r>
            <a:r>
              <a:rPr lang="en-US" sz="2400" b="1" dirty="0">
                <a:solidFill>
                  <a:srgbClr val="FF0000"/>
                </a:solidFill>
              </a:rPr>
              <a:t>.</a:t>
            </a:r>
          </a:p>
        </p:txBody>
      </p:sp>
      <p:pic>
        <p:nvPicPr>
          <p:cNvPr id="16389" name="Picture 5" descr="thumb_847_Lotus-4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638800"/>
            <a:ext cx="1752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109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7651"/>
                                        </p:tgtEl>
                                      </p:cBhvr>
                                    </p:animEffect>
                                    <p:set>
                                      <p:cBhvr>
                                        <p:cTn id="7" dur="1" fill="hold">
                                          <p:stCondLst>
                                            <p:cond delay="499"/>
                                          </p:stCondLst>
                                        </p:cTn>
                                        <p:tgtEl>
                                          <p:spTgt spid="27651"/>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27653"/>
                                        </p:tgtEl>
                                        <p:attrNameLst>
                                          <p:attrName>style.visibility</p:attrName>
                                        </p:attrNameLst>
                                      </p:cBhvr>
                                      <p:to>
                                        <p:strVal val="visible"/>
                                      </p:to>
                                    </p:set>
                                    <p:animEffect transition="in" filter="blinds(horizontal)">
                                      <p:cBhvr>
                                        <p:cTn id="10"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5" name="Group 3"/>
          <p:cNvGrpSpPr>
            <a:grpSpLocks/>
          </p:cNvGrpSpPr>
          <p:nvPr/>
        </p:nvGrpSpPr>
        <p:grpSpPr bwMode="auto">
          <a:xfrm>
            <a:off x="1676400" y="609600"/>
            <a:ext cx="3276600" cy="2895600"/>
            <a:chOff x="912" y="1200"/>
            <a:chExt cx="1632" cy="2382"/>
          </a:xfrm>
        </p:grpSpPr>
        <p:pic>
          <p:nvPicPr>
            <p:cNvPr id="18437" name="Picture 4" descr="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 y="1200"/>
              <a:ext cx="1590" cy="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5"/>
            <p:cNvSpPr txBox="1">
              <a:spLocks noChangeArrowheads="1"/>
            </p:cNvSpPr>
            <p:nvPr/>
          </p:nvSpPr>
          <p:spPr bwMode="auto">
            <a:xfrm>
              <a:off x="1296" y="2544"/>
              <a:ext cx="124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800">
                  <a:solidFill>
                    <a:srgbClr val="292929"/>
                  </a:solidFill>
                  <a:latin typeface="Arial" panose="020B0604020202020204" pitchFamily="34" charset="0"/>
                </a:rPr>
                <a:t>Khinh khí cầu</a:t>
              </a:r>
            </a:p>
          </p:txBody>
        </p:sp>
      </p:grpSp>
      <p:sp>
        <p:nvSpPr>
          <p:cNvPr id="18436" name="Rectangle 6"/>
          <p:cNvSpPr>
            <a:spLocks noChangeArrowheads="1"/>
          </p:cNvSpPr>
          <p:nvPr/>
        </p:nvSpPr>
        <p:spPr bwMode="auto">
          <a:xfrm>
            <a:off x="1066800" y="3733800"/>
            <a:ext cx="4953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i="1">
                <a:solidFill>
                  <a:srgbClr val="292929"/>
                </a:solidFill>
                <a:latin typeface="Times New Roman" panose="02020603050405020304" pitchFamily="18" charset="0"/>
              </a:rPr>
              <a:t>Ngày 21/11/1783 hai anh em kỹ sư người Pháp Montgolfier nhờ không khí nóng đã làm cho quả khí cầu đầu tiên bay lên không trung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Khinh khi c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6248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609600" y="4724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a:solidFill>
                  <a:schemeClr val="bg1"/>
                </a:solidFill>
                <a:latin typeface="Times New Roman" panose="02020603050405020304" pitchFamily="18" charset="0"/>
              </a:rPr>
              <a:t>Khinh khí cầu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423575546_89d70bea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5486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990600" y="45720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800">
                <a:solidFill>
                  <a:schemeClr val="bg1"/>
                </a:solidFill>
                <a:latin typeface="Times New Roman" panose="02020603050405020304" pitchFamily="18" charset="0"/>
              </a:rPr>
              <a:t>Đèn trời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j02975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00500"/>
            <a:ext cx="1873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thu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74688"/>
            <a:ext cx="8077200" cy="753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4419600" y="4572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rPr>
              <a:t>DẶN DÒ</a:t>
            </a:r>
          </a:p>
        </p:txBody>
      </p:sp>
      <p:sp>
        <p:nvSpPr>
          <p:cNvPr id="21509" name="Text Box 5"/>
          <p:cNvSpPr txBox="1">
            <a:spLocks noChangeArrowheads="1"/>
          </p:cNvSpPr>
          <p:nvPr/>
        </p:nvSpPr>
        <p:spPr bwMode="auto">
          <a:xfrm>
            <a:off x="3276600" y="1828800"/>
            <a:ext cx="52578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sz="2400">
                <a:solidFill>
                  <a:srgbClr val="FF0066"/>
                </a:solidFill>
                <a:latin typeface="Times New Roman" panose="02020603050405020304" pitchFamily="18" charset="0"/>
              </a:rPr>
              <a:t>Đọc phần ghi nhớ SGK.</a:t>
            </a:r>
          </a:p>
          <a:p>
            <a:pPr eaLnBrk="1" hangingPunct="1">
              <a:spcBef>
                <a:spcPct val="50000"/>
              </a:spcBef>
              <a:buFontTx/>
              <a:buChar char="-"/>
            </a:pPr>
            <a:r>
              <a:rPr lang="en-US" sz="2400">
                <a:solidFill>
                  <a:srgbClr val="FF0066"/>
                </a:solidFill>
                <a:latin typeface="Times New Roman" panose="02020603050405020304" pitchFamily="18" charset="0"/>
              </a:rPr>
              <a:t>Học bài và tìm các ví dụ thực tế, giải thích 1 số hiện tượng liên quan đến sự nở vì nhiệt của chất khí.</a:t>
            </a:r>
          </a:p>
          <a:p>
            <a:pPr eaLnBrk="1" hangingPunct="1">
              <a:spcBef>
                <a:spcPct val="50000"/>
              </a:spcBef>
              <a:buFontTx/>
              <a:buChar char="-"/>
            </a:pPr>
            <a:r>
              <a:rPr lang="en-US" sz="2400">
                <a:solidFill>
                  <a:srgbClr val="FF0066"/>
                </a:solidFill>
                <a:latin typeface="Times New Roman" panose="02020603050405020304" pitchFamily="18" charset="0"/>
              </a:rPr>
              <a:t>Làm bài tập từ bài 20.1 đến 20.7 trong sách bài tập.</a:t>
            </a:r>
          </a:p>
          <a:p>
            <a:pPr eaLnBrk="1" hangingPunct="1">
              <a:spcBef>
                <a:spcPct val="50000"/>
              </a:spcBef>
              <a:buFontTx/>
              <a:buNone/>
            </a:pPr>
            <a:r>
              <a:rPr lang="en-US" sz="2400">
                <a:solidFill>
                  <a:srgbClr val="FF0066"/>
                </a:solidFill>
                <a:latin typeface="Times New Roman" panose="02020603050405020304" pitchFamily="18" charset="0"/>
              </a:rPr>
              <a:t>-Xem trước bài một số ứng dụng của sự nở vì nhiệt.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J14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14800"/>
            <a:ext cx="52578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WordArt 5"/>
          <p:cNvSpPr>
            <a:spLocks noChangeArrowheads="1" noChangeShapeType="1" noTextEdit="1"/>
          </p:cNvSpPr>
          <p:nvPr/>
        </p:nvSpPr>
        <p:spPr bwMode="auto">
          <a:xfrm>
            <a:off x="1752600" y="2600325"/>
            <a:ext cx="5181600" cy="1285875"/>
          </a:xfrm>
          <a:prstGeom prst="rect">
            <a:avLst/>
          </a:prstGeom>
        </p:spPr>
        <p:txBody>
          <a:bodyPr wrap="none" fromWordArt="1">
            <a:prstTxWarp prst="textChevron">
              <a:avLst>
                <a:gd name="adj" fmla="val 2500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cs typeface="Calibri" panose="020F0502020204030204" pitchFamily="34" charset="0"/>
              </a:rPr>
              <a:t>CHÚC THÀNH CÔNG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oa49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WordArt 3"/>
          <p:cNvSpPr>
            <a:spLocks noChangeArrowheads="1" noChangeShapeType="1" noTextEdit="1"/>
          </p:cNvSpPr>
          <p:nvPr/>
        </p:nvSpPr>
        <p:spPr bwMode="auto">
          <a:xfrm>
            <a:off x="685800" y="381000"/>
            <a:ext cx="7620000" cy="990600"/>
          </a:xfrm>
          <a:prstGeom prst="rect">
            <a:avLst/>
          </a:prstGeom>
        </p:spPr>
        <p:txBody>
          <a:bodyPr wrap="none" fromWordArt="1">
            <a:prstTxWarp prst="textDoubleWave1">
              <a:avLst>
                <a:gd name="adj1" fmla="val 10319"/>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BÀI HỌC ĐẾN ĐÂY LÀ KẾT THÚC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0"/>
          <p:cNvSpPr txBox="1">
            <a:spLocks noChangeArrowheads="1"/>
          </p:cNvSpPr>
          <p:nvPr/>
        </p:nvSpPr>
        <p:spPr bwMode="auto">
          <a:xfrm>
            <a:off x="6553200" y="5181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latin typeface="Times New Roman" panose="02020603050405020304" pitchFamily="18" charset="0"/>
                <a:cs typeface="Times New Roman" panose="02020603050405020304" pitchFamily="18" charset="0"/>
              </a:rPr>
              <a:t>Lạ nhỉ!</a:t>
            </a:r>
          </a:p>
        </p:txBody>
      </p:sp>
      <p:graphicFrame>
        <p:nvGraphicFramePr>
          <p:cNvPr id="2051" name="Object 3"/>
          <p:cNvGraphicFramePr>
            <a:graphicFrameLocks noChangeAspect="1"/>
          </p:cNvGraphicFramePr>
          <p:nvPr/>
        </p:nvGraphicFramePr>
        <p:xfrm>
          <a:off x="-1066800" y="533400"/>
          <a:ext cx="3200400" cy="2286000"/>
        </p:xfrm>
        <a:graphic>
          <a:graphicData uri="http://schemas.openxmlformats.org/presentationml/2006/ole">
            <mc:AlternateContent xmlns:mc="http://schemas.openxmlformats.org/markup-compatibility/2006">
              <mc:Choice xmlns:v="urn:schemas-microsoft-com:vml" Requires="v">
                <p:oleObj spid="_x0000_s4122" name="Clip" r:id="rId3" imgW="4046538" imgH="3352800" progId="MS_ClipArt_Gallery.2">
                  <p:embed/>
                </p:oleObj>
              </mc:Choice>
              <mc:Fallback>
                <p:oleObj name="Clip" r:id="rId3" imgW="4046538" imgH="3352800"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33400"/>
                        <a:ext cx="32004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2" name="Picture 4" descr="Tweety[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611677" flipH="1">
            <a:off x="4191000" y="0"/>
            <a:ext cx="164465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3" name="Object 5"/>
          <p:cNvGraphicFramePr>
            <a:graphicFrameLocks noChangeAspect="1"/>
          </p:cNvGraphicFramePr>
          <p:nvPr/>
        </p:nvGraphicFramePr>
        <p:xfrm>
          <a:off x="0" y="1981200"/>
          <a:ext cx="2782888" cy="4267200"/>
        </p:xfrm>
        <a:graphic>
          <a:graphicData uri="http://schemas.openxmlformats.org/presentationml/2006/ole">
            <mc:AlternateContent xmlns:mc="http://schemas.openxmlformats.org/markup-compatibility/2006">
              <mc:Choice xmlns:v="urn:schemas-microsoft-com:vml" Requires="v">
                <p:oleObj spid="_x0000_s4123" name="Clip" r:id="rId6" imgW="3848100" imgH="5478463" progId="MS_ClipArt_Gallery.2">
                  <p:embed/>
                </p:oleObj>
              </mc:Choice>
              <mc:Fallback>
                <p:oleObj name="Clip" r:id="rId6" imgW="3848100" imgH="5478463" progId="MS_ClipArt_Gallery.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81200"/>
                        <a:ext cx="2782888"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4" name="Picture 6" descr="13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95117">
            <a:off x="7932738" y="4941888"/>
            <a:ext cx="1057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AutoShape 7"/>
          <p:cNvSpPr>
            <a:spLocks noChangeArrowheads="1"/>
          </p:cNvSpPr>
          <p:nvPr/>
        </p:nvSpPr>
        <p:spPr bwMode="auto">
          <a:xfrm>
            <a:off x="3886200" y="1219200"/>
            <a:ext cx="5638800" cy="2133600"/>
          </a:xfrm>
          <a:prstGeom prst="cloudCallout">
            <a:avLst>
              <a:gd name="adj1" fmla="val -20157"/>
              <a:gd name="adj2" fmla="val -70389"/>
            </a:avLst>
          </a:prstGeom>
          <a:solidFill>
            <a:srgbClr val="FFFFFF"/>
          </a:solidFill>
          <a:ln w="381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a:solidFill>
                  <a:srgbClr val="2E21DB"/>
                </a:solidFill>
                <a:latin typeface="Times New Roman" panose="02020603050405020304" pitchFamily="18" charset="0"/>
              </a:rPr>
              <a:t>Quá dễ, chỉ việc nhúng bóng vào nước nóng, nó sẽ phồng trở lại.</a:t>
            </a:r>
          </a:p>
        </p:txBody>
      </p:sp>
      <p:grpSp>
        <p:nvGrpSpPr>
          <p:cNvPr id="2056" name="Group 8"/>
          <p:cNvGrpSpPr>
            <a:grpSpLocks/>
          </p:cNvGrpSpPr>
          <p:nvPr/>
        </p:nvGrpSpPr>
        <p:grpSpPr bwMode="auto">
          <a:xfrm>
            <a:off x="1219200" y="0"/>
            <a:ext cx="2971800" cy="1600200"/>
            <a:chOff x="1728" y="0"/>
            <a:chExt cx="2555" cy="1152"/>
          </a:xfrm>
        </p:grpSpPr>
        <p:sp>
          <p:nvSpPr>
            <p:cNvPr id="4108" name="AutoShape 9"/>
            <p:cNvSpPr>
              <a:spLocks noChangeArrowheads="1"/>
            </p:cNvSpPr>
            <p:nvPr/>
          </p:nvSpPr>
          <p:spPr bwMode="auto">
            <a:xfrm>
              <a:off x="1728" y="0"/>
              <a:ext cx="2496" cy="1152"/>
            </a:xfrm>
            <a:prstGeom prst="wedgeRoundRectCallout">
              <a:avLst>
                <a:gd name="adj1" fmla="val -50843"/>
                <a:gd name="adj2" fmla="val 69792"/>
                <a:gd name="adj3" fmla="val 16667"/>
              </a:avLst>
            </a:prstGeom>
            <a:solidFill>
              <a:srgbClr val="CCFFCC"/>
            </a:solidFill>
            <a:ln w="57150">
              <a:solidFill>
                <a:srgbClr val="66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sz="2400" b="1">
                <a:latin typeface=".VnTime" panose="020B7200000000000000" pitchFamily="34" charset="0"/>
              </a:endParaRPr>
            </a:p>
          </p:txBody>
        </p:sp>
        <p:sp>
          <p:nvSpPr>
            <p:cNvPr id="4109" name="Text Box 10"/>
            <p:cNvSpPr txBox="1">
              <a:spLocks noChangeArrowheads="1"/>
            </p:cNvSpPr>
            <p:nvPr/>
          </p:nvSpPr>
          <p:spPr bwMode="auto">
            <a:xfrm>
              <a:off x="1728" y="0"/>
              <a:ext cx="2555" cy="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FF0000"/>
                  </a:solidFill>
                  <a:latin typeface="Times New Roman" panose="02020603050405020304" pitchFamily="18" charset="0"/>
                </a:rPr>
                <a:t>Khi quả bóng bàn bị móp, làm thế nào cho nó phồng lên ?</a:t>
              </a:r>
            </a:p>
          </p:txBody>
        </p:sp>
      </p:grpSp>
      <p:pic>
        <p:nvPicPr>
          <p:cNvPr id="2059" name="Picture 11" descr="01_09_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762000"/>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4" descr="96"/>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3810000"/>
            <a:ext cx="16764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AutoShape 13"/>
          <p:cNvSpPr>
            <a:spLocks noChangeArrowheads="1"/>
          </p:cNvSpPr>
          <p:nvPr/>
        </p:nvSpPr>
        <p:spPr bwMode="auto">
          <a:xfrm>
            <a:off x="2362200" y="3429000"/>
            <a:ext cx="3200400" cy="3429000"/>
          </a:xfrm>
          <a:prstGeom prst="cloudCallout">
            <a:avLst>
              <a:gd name="adj1" fmla="val -73361"/>
              <a:gd name="adj2" fmla="val -46111"/>
            </a:avLst>
          </a:prstGeom>
          <a:solidFill>
            <a:srgbClr val="FFFFFF"/>
          </a:solidFill>
          <a:ln w="381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a:solidFill>
                  <a:srgbClr val="2E21DB"/>
                </a:solidFill>
                <a:latin typeface="Times New Roman" panose="02020603050405020304" pitchFamily="18" charset="0"/>
              </a:rPr>
              <a:t>Mình đã nhúng bóng vào nước nóng rồi, nhưng không thấy nó phồng trở lại.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heckerboard(across)">
                                      <p:cBhvr>
                                        <p:cTn id="7" dur="500"/>
                                        <p:tgtEl>
                                          <p:spTgt spid="2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box(in)">
                                      <p:cBhvr>
                                        <p:cTn id="12" dur="500"/>
                                        <p:tgtEl>
                                          <p:spTgt spid="2056"/>
                                        </p:tgtEl>
                                      </p:cBhvr>
                                    </p:animEffect>
                                  </p:childTnLst>
                                </p:cTn>
                              </p:par>
                              <p:par>
                                <p:cTn id="13" presetID="4" presetClass="entr" presetSubtype="16" fill="hold" nodeType="withEffect">
                                  <p:stCondLst>
                                    <p:cond delay="0"/>
                                  </p:stCondLst>
                                  <p:childTnLst>
                                    <p:set>
                                      <p:cBhvr>
                                        <p:cTn id="14" dur="1" fill="hold">
                                          <p:stCondLst>
                                            <p:cond delay="0"/>
                                          </p:stCondLst>
                                        </p:cTn>
                                        <p:tgtEl>
                                          <p:spTgt spid="2059"/>
                                        </p:tgtEl>
                                        <p:attrNameLst>
                                          <p:attrName>style.visibility</p:attrName>
                                        </p:attrNameLst>
                                      </p:cBhvr>
                                      <p:to>
                                        <p:strVal val="visible"/>
                                      </p:to>
                                    </p:set>
                                    <p:animEffect transition="in" filter="box(in)">
                                      <p:cBhvr>
                                        <p:cTn id="15" dur="500"/>
                                        <p:tgtEl>
                                          <p:spTgt spid="20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blinds(horizontal)">
                                      <p:cBhvr>
                                        <p:cTn id="20" dur="500"/>
                                        <p:tgtEl>
                                          <p:spTgt spid="205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55"/>
                                        </p:tgtEl>
                                        <p:attrNameLst>
                                          <p:attrName>style.visibility</p:attrName>
                                        </p:attrNameLst>
                                      </p:cBhvr>
                                      <p:to>
                                        <p:strVal val="visible"/>
                                      </p:to>
                                    </p:set>
                                    <p:animEffect transition="in" filter="blinds(horizontal)">
                                      <p:cBhvr>
                                        <p:cTn id="25" dur="500"/>
                                        <p:tgtEl>
                                          <p:spTgt spid="205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2053"/>
                                        </p:tgtEl>
                                        <p:attrNameLst>
                                          <p:attrName>style.visibility</p:attrName>
                                        </p:attrNameLst>
                                      </p:cBhvr>
                                      <p:to>
                                        <p:strVal val="visible"/>
                                      </p:to>
                                    </p:set>
                                    <p:animEffect transition="in" filter="diamond(in)">
                                      <p:cBhvr>
                                        <p:cTn id="30" dur="2000"/>
                                        <p:tgtEl>
                                          <p:spTgt spid="205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061"/>
                                        </p:tgtEl>
                                        <p:attrNameLst>
                                          <p:attrName>style.visibility</p:attrName>
                                        </p:attrNameLst>
                                      </p:cBhvr>
                                      <p:to>
                                        <p:strVal val="visible"/>
                                      </p:to>
                                    </p:set>
                                    <p:animEffect transition="in" filter="box(in)">
                                      <p:cBhvr>
                                        <p:cTn id="35" dur="500"/>
                                        <p:tgtEl>
                                          <p:spTgt spid="206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blinds(horizontal)">
                                      <p:cBhvr>
                                        <p:cTn id="40" dur="500"/>
                                        <p:tgtEl>
                                          <p:spTgt spid="2050"/>
                                        </p:tgtEl>
                                      </p:cBhvr>
                                    </p:animEffect>
                                  </p:childTnLst>
                                </p:cTn>
                              </p:par>
                              <p:par>
                                <p:cTn id="41" presetID="3" presetClass="entr" presetSubtype="10" fill="hold" nodeType="withEffect">
                                  <p:stCondLst>
                                    <p:cond delay="0"/>
                                  </p:stCondLst>
                                  <p:childTnLst>
                                    <p:set>
                                      <p:cBhvr>
                                        <p:cTn id="42" dur="1" fill="hold">
                                          <p:stCondLst>
                                            <p:cond delay="0"/>
                                          </p:stCondLst>
                                        </p:cTn>
                                        <p:tgtEl>
                                          <p:spTgt spid="2054"/>
                                        </p:tgtEl>
                                        <p:attrNameLst>
                                          <p:attrName>style.visibility</p:attrName>
                                        </p:attrNameLst>
                                      </p:cBhvr>
                                      <p:to>
                                        <p:strVal val="visible"/>
                                      </p:to>
                                    </p:set>
                                    <p:animEffect transition="in" filter="blinds(horizontal)">
                                      <p:cBhvr>
                                        <p:cTn id="43" dur="500"/>
                                        <p:tgtEl>
                                          <p:spTgt spid="2054"/>
                                        </p:tgtEl>
                                      </p:cBhvr>
                                    </p:animEffect>
                                  </p:childTnLst>
                                </p:cTn>
                              </p:par>
                              <p:par>
                                <p:cTn id="44" presetID="3" presetClass="entr" presetSubtype="10" fill="hold" nodeType="withEffect">
                                  <p:stCondLst>
                                    <p:cond delay="0"/>
                                  </p:stCondLst>
                                  <p:childTnLst>
                                    <p:set>
                                      <p:cBhvr>
                                        <p:cTn id="45" dur="1" fill="hold">
                                          <p:stCondLst>
                                            <p:cond delay="0"/>
                                          </p:stCondLst>
                                        </p:cTn>
                                        <p:tgtEl>
                                          <p:spTgt spid="2060"/>
                                        </p:tgtEl>
                                        <p:attrNameLst>
                                          <p:attrName>style.visibility</p:attrName>
                                        </p:attrNameLst>
                                      </p:cBhvr>
                                      <p:to>
                                        <p:strVal val="visible"/>
                                      </p:to>
                                    </p:set>
                                    <p:animEffect transition="in" filter="blinds(horizontal)">
                                      <p:cBhvr>
                                        <p:cTn id="46"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5" grpId="0" animBg="1"/>
      <p:bldP spid="20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28600"/>
            <a:ext cx="7696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latin typeface="Times New Roman" pitchFamily="18" charset="0"/>
                <a:cs typeface="Times New Roman" pitchFamily="18" charset="0"/>
              </a:rPr>
              <a:t>BÀI 20 : SỰ  NỞ VÌ NHIỆT CỦA CHẤT KHÍ</a:t>
            </a:r>
          </a:p>
        </p:txBody>
      </p:sp>
      <p:sp>
        <p:nvSpPr>
          <p:cNvPr id="5" name="TextBox 4"/>
          <p:cNvSpPr txBox="1">
            <a:spLocks noChangeArrowheads="1"/>
          </p:cNvSpPr>
          <p:nvPr/>
        </p:nvSpPr>
        <p:spPr bwMode="auto">
          <a:xfrm>
            <a:off x="0" y="1676400"/>
            <a:ext cx="2119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Times New Roman" panose="02020603050405020304" pitchFamily="18" charset="0"/>
                <a:cs typeface="Times New Roman" panose="02020603050405020304" pitchFamily="18" charset="0"/>
              </a:rPr>
              <a:t>1.Thí nghiệm</a:t>
            </a:r>
          </a:p>
        </p:txBody>
      </p:sp>
      <p:sp>
        <p:nvSpPr>
          <p:cNvPr id="3076" name="TextBox 5"/>
          <p:cNvSpPr txBox="1">
            <a:spLocks noChangeArrowheads="1"/>
          </p:cNvSpPr>
          <p:nvPr/>
        </p:nvSpPr>
        <p:spPr bwMode="auto">
          <a:xfrm>
            <a:off x="0" y="2209800"/>
            <a:ext cx="434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FF0066"/>
                </a:solidFill>
                <a:latin typeface="Times New Roman" panose="02020603050405020304" pitchFamily="18" charset="0"/>
                <a:cs typeface="Times New Roman" panose="02020603050405020304" pitchFamily="18" charset="0"/>
              </a:rPr>
              <a:t>Bước 1</a:t>
            </a:r>
            <a:r>
              <a:rPr lang="en-US" sz="2400">
                <a:latin typeface="Times New Roman" panose="02020603050405020304" pitchFamily="18" charset="0"/>
                <a:cs typeface="Times New Roman" panose="02020603050405020304" pitchFamily="18" charset="0"/>
              </a:rPr>
              <a:t> : Cắm một ống thủy tinh nhỏ xuyên qua nút cao su của  một bình cầu.</a:t>
            </a:r>
          </a:p>
        </p:txBody>
      </p:sp>
      <p:sp>
        <p:nvSpPr>
          <p:cNvPr id="3077" name="TextBox 6"/>
          <p:cNvSpPr txBox="1">
            <a:spLocks noChangeArrowheads="1"/>
          </p:cNvSpPr>
          <p:nvPr/>
        </p:nvSpPr>
        <p:spPr bwMode="auto">
          <a:xfrm>
            <a:off x="0" y="3505200"/>
            <a:ext cx="464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FF0066"/>
                </a:solidFill>
                <a:latin typeface="Times New Roman" panose="02020603050405020304" pitchFamily="18" charset="0"/>
                <a:cs typeface="Times New Roman" panose="02020603050405020304" pitchFamily="18" charset="0"/>
              </a:rPr>
              <a:t>Bước 2</a:t>
            </a:r>
            <a:r>
              <a:rPr lang="en-US" sz="2400">
                <a:latin typeface="Times New Roman" panose="02020603050405020304" pitchFamily="18" charset="0"/>
                <a:cs typeface="Times New Roman" panose="02020603050405020304" pitchFamily="18" charset="0"/>
              </a:rPr>
              <a:t> : Nhúng một đầu ống vào cốc nước màu . Dùng ngón tay bịt chặt đầu còn lại  rồi rút ống ra khỏi cốc sao cho còn một giọt nước màu trong ống.</a:t>
            </a:r>
          </a:p>
        </p:txBody>
      </p:sp>
      <p:pic>
        <p:nvPicPr>
          <p:cNvPr id="5126" name="Picture 6" descr="question_float_from_box_hg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0"/>
            <a:ext cx="990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079" name="Object 7"/>
          <p:cNvGraphicFramePr>
            <a:graphicFrameLocks noChangeAspect="1"/>
          </p:cNvGraphicFramePr>
          <p:nvPr/>
        </p:nvGraphicFramePr>
        <p:xfrm>
          <a:off x="6719888" y="1752600"/>
          <a:ext cx="1204912" cy="1693863"/>
        </p:xfrm>
        <a:graphic>
          <a:graphicData uri="http://schemas.openxmlformats.org/presentationml/2006/ole">
            <mc:AlternateContent xmlns:mc="http://schemas.openxmlformats.org/markup-compatibility/2006">
              <mc:Choice xmlns:v="urn:schemas-microsoft-com:vml" Requires="v">
                <p:oleObj spid="_x0000_s5177" name="Visio" r:id="rId4" imgW="1205049" imgH="1693454" progId="Visio.Drawing.11">
                  <p:embed/>
                </p:oleObj>
              </mc:Choice>
              <mc:Fallback>
                <p:oleObj name="Visio" r:id="rId4" imgW="1205049" imgH="1693454" progId="Visio.Drawing.11">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9888" y="1752600"/>
                        <a:ext cx="1204912"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6757988" y="3495675"/>
          <a:ext cx="466725" cy="238125"/>
        </p:xfrm>
        <a:graphic>
          <a:graphicData uri="http://schemas.openxmlformats.org/presentationml/2006/ole">
            <mc:AlternateContent xmlns:mc="http://schemas.openxmlformats.org/markup-compatibility/2006">
              <mc:Choice xmlns:v="urn:schemas-microsoft-com:vml" Requires="v">
                <p:oleObj spid="_x0000_s5178" name="Visio" r:id="rId6" imgW="467360" imgH="238760" progId="Visio.Drawing.11">
                  <p:embed/>
                </p:oleObj>
              </mc:Choice>
              <mc:Fallback>
                <p:oleObj name="Visio" r:id="rId6" imgW="467360" imgH="238760" progId="Visio.Drawing.11">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7988" y="3495675"/>
                        <a:ext cx="4667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6715125" y="2384425"/>
          <a:ext cx="1209675" cy="1693863"/>
        </p:xfrm>
        <a:graphic>
          <a:graphicData uri="http://schemas.openxmlformats.org/presentationml/2006/ole">
            <mc:AlternateContent xmlns:mc="http://schemas.openxmlformats.org/markup-compatibility/2006">
              <mc:Choice xmlns:v="urn:schemas-microsoft-com:vml" Requires="v">
                <p:oleObj spid="_x0000_s5179" name="Visio" r:id="rId8" imgW="1209040" imgH="1693454" progId="Visio.Drawing.11">
                  <p:embed/>
                </p:oleObj>
              </mc:Choice>
              <mc:Fallback>
                <p:oleObj name="Visio" r:id="rId8" imgW="1209040" imgH="1693454" progId="Visio.Drawing.11">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5125" y="2384425"/>
                        <a:ext cx="1209675"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6629400" y="4572000"/>
          <a:ext cx="784225" cy="793750"/>
        </p:xfrm>
        <a:graphic>
          <a:graphicData uri="http://schemas.openxmlformats.org/presentationml/2006/ole">
            <mc:AlternateContent xmlns:mc="http://schemas.openxmlformats.org/markup-compatibility/2006">
              <mc:Choice xmlns:v="urn:schemas-microsoft-com:vml" Requires="v">
                <p:oleObj spid="_x0000_s5180" name="Visio" r:id="rId10" imgW="784497" imgH="793569" progId="Visio.Drawing.11">
                  <p:embed/>
                </p:oleObj>
              </mc:Choice>
              <mc:Fallback>
                <p:oleObj name="Visio" r:id="rId10" imgW="784497" imgH="793569" progId="Visio.Drawing.11">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4572000"/>
                        <a:ext cx="784225"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3" name="Object 11"/>
          <p:cNvGraphicFramePr>
            <a:graphicFrameLocks noChangeAspect="1"/>
          </p:cNvGraphicFramePr>
          <p:nvPr/>
        </p:nvGraphicFramePr>
        <p:xfrm>
          <a:off x="6954838" y="4864100"/>
          <a:ext cx="76200" cy="87313"/>
        </p:xfrm>
        <a:graphic>
          <a:graphicData uri="http://schemas.openxmlformats.org/presentationml/2006/ole">
            <mc:AlternateContent xmlns:mc="http://schemas.openxmlformats.org/markup-compatibility/2006">
              <mc:Choice xmlns:v="urn:schemas-microsoft-com:vml" Requires="v">
                <p:oleObj spid="_x0000_s5181" name="Visio" r:id="rId12" imgW="75474" imgH="87449" progId="Visio.Drawing.11">
                  <p:embed/>
                </p:oleObj>
              </mc:Choice>
              <mc:Fallback>
                <p:oleObj name="Visio" r:id="rId12" imgW="75474" imgH="87449" progId="Visio.Drawing.11">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54838" y="4864100"/>
                        <a:ext cx="76200"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84" name="Group 12"/>
          <p:cNvGrpSpPr>
            <a:grpSpLocks/>
          </p:cNvGrpSpPr>
          <p:nvPr/>
        </p:nvGrpSpPr>
        <p:grpSpPr bwMode="auto">
          <a:xfrm>
            <a:off x="6705600" y="3276600"/>
            <a:ext cx="1216025" cy="1671638"/>
            <a:chOff x="3602" y="1632"/>
            <a:chExt cx="766" cy="1053"/>
          </a:xfrm>
        </p:grpSpPr>
        <p:graphicFrame>
          <p:nvGraphicFramePr>
            <p:cNvPr id="5133" name="Object 13"/>
            <p:cNvGraphicFramePr>
              <a:graphicFrameLocks noChangeAspect="1"/>
            </p:cNvGraphicFramePr>
            <p:nvPr/>
          </p:nvGraphicFramePr>
          <p:xfrm>
            <a:off x="3602" y="1632"/>
            <a:ext cx="766" cy="1053"/>
          </p:xfrm>
          <a:graphic>
            <a:graphicData uri="http://schemas.openxmlformats.org/presentationml/2006/ole">
              <mc:AlternateContent xmlns:mc="http://schemas.openxmlformats.org/markup-compatibility/2006">
                <mc:Choice xmlns:v="urn:schemas-microsoft-com:vml" Requires="v">
                  <p:oleObj spid="_x0000_s5182" name="Visio" r:id="rId14" imgW="1216297" imgH="1671683" progId="Visio.Drawing.11">
                    <p:embed/>
                  </p:oleObj>
                </mc:Choice>
                <mc:Fallback>
                  <p:oleObj name="Visio" r:id="rId14" imgW="1216297" imgH="1671683" progId="Visio.Drawing.11">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2" y="1632"/>
                          <a:ext cx="766" cy="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4" name="Object 14"/>
            <p:cNvGraphicFramePr>
              <a:graphicFrameLocks noChangeAspect="1"/>
            </p:cNvGraphicFramePr>
            <p:nvPr/>
          </p:nvGraphicFramePr>
          <p:xfrm>
            <a:off x="3748" y="2624"/>
            <a:ext cx="48" cy="60"/>
          </p:xfrm>
          <a:graphic>
            <a:graphicData uri="http://schemas.openxmlformats.org/presentationml/2006/ole">
              <mc:AlternateContent xmlns:mc="http://schemas.openxmlformats.org/markup-compatibility/2006">
                <mc:Choice xmlns:v="urn:schemas-microsoft-com:vml" Requires="v">
                  <p:oleObj spid="_x0000_s5183" name="Visio" r:id="rId16" imgW="75474" imgH="95794" progId="Visio.Drawing.11">
                    <p:embed/>
                  </p:oleObj>
                </mc:Choice>
                <mc:Fallback>
                  <p:oleObj name="Visio" r:id="rId16" imgW="75474" imgH="95794" progId="Visio.Drawing.11">
                    <p:embed/>
                    <p:pic>
                      <p:nvPicPr>
                        <p:cNvPr id="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48" y="2624"/>
                          <a:ext cx="48" cy="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ox(in)">
                                      <p:cBhvr>
                                        <p:cTn id="12" dur="500"/>
                                        <p:tgtEl>
                                          <p:spTgt spid="3076"/>
                                        </p:tgtEl>
                                      </p:cBhvr>
                                    </p:animEffect>
                                  </p:childTnLst>
                                </p:cTn>
                              </p:par>
                            </p:childTnLst>
                          </p:cTn>
                        </p:par>
                        <p:par>
                          <p:cTn id="13" fill="hold" nodeType="afterGroup">
                            <p:stCondLst>
                              <p:cond delay="500"/>
                            </p:stCondLst>
                            <p:childTnLst>
                              <p:par>
                                <p:cTn id="14" presetID="29" presetClass="entr" presetSubtype="0" fill="hold" nodeType="afterEffect">
                                  <p:stCondLst>
                                    <p:cond delay="0"/>
                                  </p:stCondLst>
                                  <p:childTnLst>
                                    <p:set>
                                      <p:cBhvr>
                                        <p:cTn id="15" dur="1" fill="hold">
                                          <p:stCondLst>
                                            <p:cond delay="0"/>
                                          </p:stCondLst>
                                        </p:cTn>
                                        <p:tgtEl>
                                          <p:spTgt spid="3079"/>
                                        </p:tgtEl>
                                        <p:attrNameLst>
                                          <p:attrName>style.visibility</p:attrName>
                                        </p:attrNameLst>
                                      </p:cBhvr>
                                      <p:to>
                                        <p:strVal val="visible"/>
                                      </p:to>
                                    </p:set>
                                    <p:anim calcmode="lin" valueType="num">
                                      <p:cBhvr>
                                        <p:cTn id="16" dur="1000" fill="hold"/>
                                        <p:tgtEl>
                                          <p:spTgt spid="3079"/>
                                        </p:tgtEl>
                                        <p:attrNameLst>
                                          <p:attrName>ppt_x</p:attrName>
                                        </p:attrNameLst>
                                      </p:cBhvr>
                                      <p:tavLst>
                                        <p:tav tm="0">
                                          <p:val>
                                            <p:strVal val="#ppt_x-.2"/>
                                          </p:val>
                                        </p:tav>
                                        <p:tav tm="100000">
                                          <p:val>
                                            <p:strVal val="#ppt_x"/>
                                          </p:val>
                                        </p:tav>
                                      </p:tavLst>
                                    </p:anim>
                                    <p:anim calcmode="lin" valueType="num">
                                      <p:cBhvr>
                                        <p:cTn id="17" dur="1000" fill="hold"/>
                                        <p:tgtEl>
                                          <p:spTgt spid="3079"/>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079"/>
                                        </p:tgtEl>
                                      </p:cBhvr>
                                    </p:animEffect>
                                  </p:childTnLst>
                                </p:cTn>
                              </p:par>
                              <p:par>
                                <p:cTn id="19" presetID="7" presetClass="entr" presetSubtype="4" fill="hold" nodeType="withEffect">
                                  <p:stCondLst>
                                    <p:cond delay="0"/>
                                  </p:stCondLst>
                                  <p:childTnLst>
                                    <p:set>
                                      <p:cBhvr>
                                        <p:cTn id="20" dur="1" fill="hold">
                                          <p:stCondLst>
                                            <p:cond delay="0"/>
                                          </p:stCondLst>
                                        </p:cTn>
                                        <p:tgtEl>
                                          <p:spTgt spid="3080"/>
                                        </p:tgtEl>
                                        <p:attrNameLst>
                                          <p:attrName>style.visibility</p:attrName>
                                        </p:attrNameLst>
                                      </p:cBhvr>
                                      <p:to>
                                        <p:strVal val="visible"/>
                                      </p:to>
                                    </p:set>
                                    <p:anim calcmode="lin" valueType="num">
                                      <p:cBhvr additive="base">
                                        <p:cTn id="21" dur="2000" fill="hold"/>
                                        <p:tgtEl>
                                          <p:spTgt spid="3080"/>
                                        </p:tgtEl>
                                        <p:attrNameLst>
                                          <p:attrName>ppt_x</p:attrName>
                                        </p:attrNameLst>
                                      </p:cBhvr>
                                      <p:tavLst>
                                        <p:tav tm="0">
                                          <p:val>
                                            <p:strVal val="#ppt_x"/>
                                          </p:val>
                                        </p:tav>
                                        <p:tav tm="100000">
                                          <p:val>
                                            <p:strVal val="#ppt_x"/>
                                          </p:val>
                                        </p:tav>
                                      </p:tavLst>
                                    </p:anim>
                                    <p:anim calcmode="lin" valueType="num">
                                      <p:cBhvr additive="base">
                                        <p:cTn id="22" dur="2000" fill="hold"/>
                                        <p:tgtEl>
                                          <p:spTgt spid="3080"/>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500"/>
                            </p:stCondLst>
                            <p:childTnLst>
                              <p:par>
                                <p:cTn id="24" presetID="0" presetClass="path" presetSubtype="0" accel="50000" decel="50000" fill="hold" nodeType="afterEffect">
                                  <p:stCondLst>
                                    <p:cond delay="0"/>
                                  </p:stCondLst>
                                  <p:childTnLst>
                                    <p:animMotion origin="layout" path="M -4.44444E-6 4.81481E-6 L -4.44444E-6 0.09375 " pathEditMode="relative" rAng="0" ptsTypes="AA">
                                      <p:cBhvr>
                                        <p:cTn id="25" dur="2000" fill="hold"/>
                                        <p:tgtEl>
                                          <p:spTgt spid="3079"/>
                                        </p:tgtEl>
                                        <p:attrNameLst>
                                          <p:attrName>ppt_x</p:attrName>
                                          <p:attrName>ppt_y</p:attrName>
                                        </p:attrNameLst>
                                      </p:cBhvr>
                                      <p:rCtr x="0" y="4676"/>
                                    </p:animMotion>
                                  </p:childTnLst>
                                </p:cTn>
                              </p:par>
                            </p:childTnLst>
                          </p:cTn>
                        </p:par>
                        <p:par>
                          <p:cTn id="26" fill="hold" nodeType="afterGroup">
                            <p:stCondLst>
                              <p:cond delay="4500"/>
                            </p:stCondLst>
                            <p:childTnLst>
                              <p:par>
                                <p:cTn id="27" presetID="3" presetClass="exit" presetSubtype="10" fill="hold" nodeType="afterEffect">
                                  <p:stCondLst>
                                    <p:cond delay="0"/>
                                  </p:stCondLst>
                                  <p:childTnLst>
                                    <p:animEffect transition="out" filter="blinds(horizontal)">
                                      <p:cBhvr>
                                        <p:cTn id="28" dur="10"/>
                                        <p:tgtEl>
                                          <p:spTgt spid="3080"/>
                                        </p:tgtEl>
                                      </p:cBhvr>
                                    </p:animEffect>
                                    <p:set>
                                      <p:cBhvr>
                                        <p:cTn id="29" dur="1" fill="hold">
                                          <p:stCondLst>
                                            <p:cond delay="9"/>
                                          </p:stCondLst>
                                        </p:cTn>
                                        <p:tgtEl>
                                          <p:spTgt spid="3080"/>
                                        </p:tgtEl>
                                        <p:attrNameLst>
                                          <p:attrName>style.visibility</p:attrName>
                                        </p:attrNameLst>
                                      </p:cBhvr>
                                      <p:to>
                                        <p:strVal val="hidden"/>
                                      </p:to>
                                    </p:set>
                                  </p:childTnLst>
                                </p:cTn>
                              </p:par>
                            </p:childTnLst>
                          </p:cTn>
                        </p:par>
                        <p:par>
                          <p:cTn id="30" fill="hold" nodeType="afterGroup">
                            <p:stCondLst>
                              <p:cond delay="4510"/>
                            </p:stCondLst>
                            <p:childTnLst>
                              <p:par>
                                <p:cTn id="31" presetID="3" presetClass="exit" presetSubtype="10" fill="hold" nodeType="afterEffect">
                                  <p:stCondLst>
                                    <p:cond delay="0"/>
                                  </p:stCondLst>
                                  <p:childTnLst>
                                    <p:animEffect transition="out" filter="blinds(horizontal)">
                                      <p:cBhvr>
                                        <p:cTn id="32" dur="10"/>
                                        <p:tgtEl>
                                          <p:spTgt spid="3079"/>
                                        </p:tgtEl>
                                      </p:cBhvr>
                                    </p:animEffect>
                                    <p:set>
                                      <p:cBhvr>
                                        <p:cTn id="33" dur="1" fill="hold">
                                          <p:stCondLst>
                                            <p:cond delay="9"/>
                                          </p:stCondLst>
                                        </p:cTn>
                                        <p:tgtEl>
                                          <p:spTgt spid="3079"/>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3081"/>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7" presetClass="entr" presetSubtype="4" fill="hold" nodeType="clickEffect">
                                  <p:stCondLst>
                                    <p:cond delay="0"/>
                                  </p:stCondLst>
                                  <p:childTnLst>
                                    <p:set>
                                      <p:cBhvr>
                                        <p:cTn id="39" dur="1" fill="hold">
                                          <p:stCondLst>
                                            <p:cond delay="0"/>
                                          </p:stCondLst>
                                        </p:cTn>
                                        <p:tgtEl>
                                          <p:spTgt spid="3082"/>
                                        </p:tgtEl>
                                        <p:attrNameLst>
                                          <p:attrName>style.visibility</p:attrName>
                                        </p:attrNameLst>
                                      </p:cBhvr>
                                      <p:to>
                                        <p:strVal val="visible"/>
                                      </p:to>
                                    </p:set>
                                    <p:anim calcmode="lin" valueType="num">
                                      <p:cBhvr additive="base">
                                        <p:cTn id="40" dur="2000" fill="hold"/>
                                        <p:tgtEl>
                                          <p:spTgt spid="3082"/>
                                        </p:tgtEl>
                                        <p:attrNameLst>
                                          <p:attrName>ppt_x</p:attrName>
                                        </p:attrNameLst>
                                      </p:cBhvr>
                                      <p:tavLst>
                                        <p:tav tm="0">
                                          <p:val>
                                            <p:strVal val="#ppt_x"/>
                                          </p:val>
                                        </p:tav>
                                        <p:tav tm="100000">
                                          <p:val>
                                            <p:strVal val="#ppt_x"/>
                                          </p:val>
                                        </p:tav>
                                      </p:tavLst>
                                    </p:anim>
                                    <p:anim calcmode="lin" valueType="num">
                                      <p:cBhvr additive="base">
                                        <p:cTn id="41" dur="20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3077"/>
                                        </p:tgtEl>
                                        <p:attrNameLst>
                                          <p:attrName>style.visibility</p:attrName>
                                        </p:attrNameLst>
                                      </p:cBhvr>
                                      <p:to>
                                        <p:strVal val="visible"/>
                                      </p:to>
                                    </p:set>
                                    <p:animEffect transition="in" filter="diamond(in)">
                                      <p:cBhvr>
                                        <p:cTn id="46" dur="2000"/>
                                        <p:tgtEl>
                                          <p:spTgt spid="307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nodeType="clickEffect">
                                  <p:stCondLst>
                                    <p:cond delay="0"/>
                                  </p:stCondLst>
                                  <p:childTnLst>
                                    <p:animMotion origin="layout" path="M 0.00087 -4.81481E-6 L 0.00087 0.12709 " pathEditMode="relative" rAng="0" ptsTypes="AA">
                                      <p:cBhvr>
                                        <p:cTn id="50" dur="2000" fill="hold"/>
                                        <p:tgtEl>
                                          <p:spTgt spid="3081"/>
                                        </p:tgtEl>
                                        <p:attrNameLst>
                                          <p:attrName>ppt_x</p:attrName>
                                          <p:attrName>ppt_y</p:attrName>
                                        </p:attrNameLst>
                                      </p:cBhvr>
                                      <p:rCtr x="0" y="6343"/>
                                    </p:animMotion>
                                  </p:childTnLst>
                                </p:cTn>
                              </p:par>
                              <p:par>
                                <p:cTn id="51" presetID="1" presetClass="entr" presetSubtype="0" fill="hold" nodeType="withEffect">
                                  <p:stCondLst>
                                    <p:cond delay="0"/>
                                  </p:stCondLst>
                                  <p:childTnLst>
                                    <p:set>
                                      <p:cBhvr>
                                        <p:cTn id="52" dur="1" fill="hold">
                                          <p:stCondLst>
                                            <p:cond delay="0"/>
                                          </p:stCondLst>
                                        </p:cTn>
                                        <p:tgtEl>
                                          <p:spTgt spid="3083"/>
                                        </p:tgtEl>
                                        <p:attrNameLst>
                                          <p:attrName>style.visibility</p:attrName>
                                        </p:attrNameLst>
                                      </p:cBhvr>
                                      <p:to>
                                        <p:strVal val="visible"/>
                                      </p:to>
                                    </p:set>
                                  </p:childTnLst>
                                </p:cTn>
                              </p:par>
                            </p:childTnLst>
                          </p:cTn>
                        </p:par>
                        <p:par>
                          <p:cTn id="53" fill="hold" nodeType="afterGroup">
                            <p:stCondLst>
                              <p:cond delay="2000"/>
                            </p:stCondLst>
                            <p:childTnLst>
                              <p:par>
                                <p:cTn id="54" presetID="3" presetClass="exit" presetSubtype="10" fill="hold" nodeType="afterEffect">
                                  <p:stCondLst>
                                    <p:cond delay="0"/>
                                  </p:stCondLst>
                                  <p:childTnLst>
                                    <p:animEffect transition="out" filter="blinds(horizontal)">
                                      <p:cBhvr>
                                        <p:cTn id="55" dur="10"/>
                                        <p:tgtEl>
                                          <p:spTgt spid="3081"/>
                                        </p:tgtEl>
                                      </p:cBhvr>
                                    </p:animEffect>
                                    <p:set>
                                      <p:cBhvr>
                                        <p:cTn id="56" dur="1" fill="hold">
                                          <p:stCondLst>
                                            <p:cond delay="9"/>
                                          </p:stCondLst>
                                        </p:cTn>
                                        <p:tgtEl>
                                          <p:spTgt spid="3081"/>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08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0" presetClass="path" presetSubtype="0" accel="50000" decel="50000" fill="hold" nodeType="clickEffect">
                                  <p:stCondLst>
                                    <p:cond delay="0"/>
                                  </p:stCondLst>
                                  <p:childTnLst>
                                    <p:animMotion origin="layout" path="M -8.33333E-7 -4.44444E-6 L -8.33333E-7 -0.1287 " pathEditMode="relative" ptsTypes="AA">
                                      <p:cBhvr>
                                        <p:cTn id="62" dur="2000" fill="hold"/>
                                        <p:tgtEl>
                                          <p:spTgt spid="308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76" grpId="0"/>
      <p:bldP spid="30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
            <a:ext cx="7696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latin typeface="Times New Roman" pitchFamily="18" charset="0"/>
                <a:cs typeface="Times New Roman" pitchFamily="18" charset="0"/>
              </a:rPr>
              <a:t>BÀI 20 : SỰ  NỞ VÌ NHIỆT CỦA CHẤT KHÍ</a:t>
            </a:r>
          </a:p>
        </p:txBody>
      </p:sp>
      <p:sp>
        <p:nvSpPr>
          <p:cNvPr id="5" name="TextBox 4"/>
          <p:cNvSpPr txBox="1">
            <a:spLocks noChangeArrowheads="1"/>
          </p:cNvSpPr>
          <p:nvPr/>
        </p:nvSpPr>
        <p:spPr bwMode="auto">
          <a:xfrm>
            <a:off x="0" y="1371600"/>
            <a:ext cx="2119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Times New Roman" panose="02020603050405020304" pitchFamily="18" charset="0"/>
                <a:cs typeface="Times New Roman" panose="02020603050405020304" pitchFamily="18" charset="0"/>
              </a:rPr>
              <a:t>1.Thí nghiệm</a:t>
            </a:r>
          </a:p>
        </p:txBody>
      </p:sp>
      <p:sp>
        <p:nvSpPr>
          <p:cNvPr id="4100" name="TextBox 6"/>
          <p:cNvSpPr txBox="1">
            <a:spLocks noChangeArrowheads="1"/>
          </p:cNvSpPr>
          <p:nvPr/>
        </p:nvSpPr>
        <p:spPr bwMode="auto">
          <a:xfrm>
            <a:off x="533400" y="1981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latin typeface="Times New Roman" panose="02020603050405020304" pitchFamily="18" charset="0"/>
                <a:cs typeface="Times New Roman" panose="02020603050405020304" pitchFamily="18" charset="0"/>
              </a:rPr>
              <a:t> </a:t>
            </a:r>
            <a:r>
              <a:rPr lang="en-US" sz="2400">
                <a:solidFill>
                  <a:srgbClr val="FF0066"/>
                </a:solidFill>
                <a:latin typeface="Times New Roman" panose="02020603050405020304" pitchFamily="18" charset="0"/>
                <a:cs typeface="Times New Roman" panose="02020603050405020304" pitchFamily="18" charset="0"/>
              </a:rPr>
              <a:t>Bước 3</a:t>
            </a:r>
            <a:r>
              <a:rPr lang="en-US" sz="2400">
                <a:latin typeface="Times New Roman" panose="02020603050405020304" pitchFamily="18" charset="0"/>
                <a:cs typeface="Times New Roman" panose="02020603050405020304" pitchFamily="18" charset="0"/>
              </a:rPr>
              <a:t> </a:t>
            </a:r>
          </a:p>
        </p:txBody>
      </p:sp>
      <p:pic>
        <p:nvPicPr>
          <p:cNvPr id="6149" name="Picture 5" descr="question_float_from_box_hg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90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102" name="Object 6"/>
          <p:cNvGraphicFramePr>
            <a:graphicFrameLocks noChangeAspect="1"/>
          </p:cNvGraphicFramePr>
          <p:nvPr/>
        </p:nvGraphicFramePr>
        <p:xfrm>
          <a:off x="6475413" y="4171950"/>
          <a:ext cx="909637" cy="1600200"/>
        </p:xfrm>
        <a:graphic>
          <a:graphicData uri="http://schemas.openxmlformats.org/presentationml/2006/ole">
            <mc:AlternateContent xmlns:mc="http://schemas.openxmlformats.org/markup-compatibility/2006">
              <mc:Choice xmlns:v="urn:schemas-microsoft-com:vml" Requires="v">
                <p:oleObj spid="_x0000_s6179" name="Visio" r:id="rId4" imgW="908957" imgH="1599837" progId="Visio.Drawing.11">
                  <p:embed/>
                </p:oleObj>
              </mc:Choice>
              <mc:Fallback>
                <p:oleObj name="Visio" r:id="rId4" imgW="908957" imgH="1599837"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413" y="4171950"/>
                        <a:ext cx="90963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6696075" y="3211513"/>
          <a:ext cx="466725" cy="1541462"/>
        </p:xfrm>
        <a:graphic>
          <a:graphicData uri="http://schemas.openxmlformats.org/presentationml/2006/ole">
            <mc:AlternateContent xmlns:mc="http://schemas.openxmlformats.org/markup-compatibility/2006">
              <mc:Choice xmlns:v="urn:schemas-microsoft-com:vml" Requires="v">
                <p:oleObj spid="_x0000_s6180" name="Visio" r:id="rId6" imgW="467360" imgH="1542143" progId="Visio.Drawing.11">
                  <p:embed/>
                </p:oleObj>
              </mc:Choice>
              <mc:Fallback>
                <p:oleObj name="Visio" r:id="rId6" imgW="467360" imgH="1542143" progId="Visio.Drawing.11">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6075" y="3211513"/>
                        <a:ext cx="466725"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p:cNvGraphicFramePr>
            <a:graphicFrameLocks noChangeAspect="1"/>
          </p:cNvGraphicFramePr>
          <p:nvPr/>
        </p:nvGraphicFramePr>
        <p:xfrm>
          <a:off x="6892925" y="4657725"/>
          <a:ext cx="76200" cy="95250"/>
        </p:xfrm>
        <a:graphic>
          <a:graphicData uri="http://schemas.openxmlformats.org/presentationml/2006/ole">
            <mc:AlternateContent xmlns:mc="http://schemas.openxmlformats.org/markup-compatibility/2006">
              <mc:Choice xmlns:v="urn:schemas-microsoft-com:vml" Requires="v">
                <p:oleObj spid="_x0000_s6181" name="Visio" r:id="rId8" imgW="75474" imgH="95794" progId="Visio.Drawing.11">
                  <p:embed/>
                </p:oleObj>
              </mc:Choice>
              <mc:Fallback>
                <p:oleObj name="Visio" r:id="rId8" imgW="75474" imgH="95794" progId="Visio.Drawing.11">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2925" y="4657725"/>
                        <a:ext cx="76200"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p:cNvGraphicFramePr>
            <a:graphicFrameLocks noChangeAspect="1"/>
          </p:cNvGraphicFramePr>
          <p:nvPr/>
        </p:nvGraphicFramePr>
        <p:xfrm>
          <a:off x="6629400" y="2057400"/>
          <a:ext cx="1216025" cy="1671638"/>
        </p:xfrm>
        <a:graphic>
          <a:graphicData uri="http://schemas.openxmlformats.org/presentationml/2006/ole">
            <mc:AlternateContent xmlns:mc="http://schemas.openxmlformats.org/markup-compatibility/2006">
              <mc:Choice xmlns:v="urn:schemas-microsoft-com:vml" Requires="v">
                <p:oleObj spid="_x0000_s6182" name="Visio" r:id="rId10" imgW="1216297" imgH="1671683" progId="Visio.Drawing.11">
                  <p:embed/>
                </p:oleObj>
              </mc:Choice>
              <mc:Fallback>
                <p:oleObj name="Visio" r:id="rId10" imgW="1216297" imgH="1671683" progId="Visio.Drawing.11">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057400"/>
                        <a:ext cx="1216025"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6" name="Rectangle 10"/>
          <p:cNvSpPr>
            <a:spLocks noChangeArrowheads="1"/>
          </p:cNvSpPr>
          <p:nvPr/>
        </p:nvSpPr>
        <p:spPr bwMode="auto">
          <a:xfrm>
            <a:off x="228600" y="2819400"/>
            <a:ext cx="4800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latin typeface="Times New Roman" panose="02020603050405020304" pitchFamily="18" charset="0"/>
              </a:rPr>
              <a:t>Lắp chặt nút cao su có gắn ống thủy tinh với giọt nước màu vào bình cầu, để nhốt một lượng khí vào trong bình.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ox(in)">
                                      <p:cBhvr>
                                        <p:cTn id="12" dur="500"/>
                                        <p:tgtEl>
                                          <p:spTgt spid="41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06"/>
                                        </p:tgtEl>
                                        <p:attrNameLst>
                                          <p:attrName>style.visibility</p:attrName>
                                        </p:attrNameLst>
                                      </p:cBhvr>
                                      <p:to>
                                        <p:strVal val="visible"/>
                                      </p:to>
                                    </p:set>
                                    <p:animEffect transition="in" filter="checkerboard(across)">
                                      <p:cBhvr>
                                        <p:cTn id="17" dur="500"/>
                                        <p:tgtEl>
                                          <p:spTgt spid="41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2000"/>
                                        <p:tgtEl>
                                          <p:spTgt spid="4102"/>
                                        </p:tgtEl>
                                      </p:cBhvr>
                                    </p:animEffect>
                                    <p:anim calcmode="lin" valueType="num">
                                      <p:cBhvr>
                                        <p:cTn id="23" dur="2000" fill="hold"/>
                                        <p:tgtEl>
                                          <p:spTgt spid="4102"/>
                                        </p:tgtEl>
                                        <p:attrNameLst>
                                          <p:attrName>ppt_x</p:attrName>
                                        </p:attrNameLst>
                                      </p:cBhvr>
                                      <p:tavLst>
                                        <p:tav tm="0">
                                          <p:val>
                                            <p:strVal val="#ppt_x"/>
                                          </p:val>
                                        </p:tav>
                                        <p:tav tm="100000">
                                          <p:val>
                                            <p:strVal val="#ppt_x"/>
                                          </p:val>
                                        </p:tav>
                                      </p:tavLst>
                                    </p:anim>
                                    <p:anim calcmode="lin" valueType="num">
                                      <p:cBhvr>
                                        <p:cTn id="24" dur="1800" decel="100000" fill="hold"/>
                                        <p:tgtEl>
                                          <p:spTgt spid="4102"/>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4102"/>
                                        </p:tgtEl>
                                        <p:attrNameLst>
                                          <p:attrName>ppt_y</p:attrName>
                                        </p:attrNameLst>
                                      </p:cBhvr>
                                      <p:tavLst>
                                        <p:tav tm="0">
                                          <p:val>
                                            <p:strVal val="#ppt_y-.03"/>
                                          </p:val>
                                        </p:tav>
                                        <p:tav tm="100000">
                                          <p:val>
                                            <p:strVal val="#ppt_y"/>
                                          </p:val>
                                        </p:tav>
                                      </p:tavLst>
                                    </p:anim>
                                  </p:childTnLst>
                                </p:cTn>
                              </p:par>
                            </p:childTnLst>
                          </p:cTn>
                        </p:par>
                        <p:par>
                          <p:cTn id="26" fill="hold" nodeType="afterGroup">
                            <p:stCondLst>
                              <p:cond delay="2000"/>
                            </p:stCondLst>
                            <p:childTnLst>
                              <p:par>
                                <p:cTn id="27" presetID="3" presetClass="entr" presetSubtype="10" fill="hold" nodeType="afterEffect">
                                  <p:stCondLst>
                                    <p:cond delay="0"/>
                                  </p:stCondLst>
                                  <p:childTnLst>
                                    <p:set>
                                      <p:cBhvr>
                                        <p:cTn id="28" dur="1" fill="hold">
                                          <p:stCondLst>
                                            <p:cond delay="0"/>
                                          </p:stCondLst>
                                        </p:cTn>
                                        <p:tgtEl>
                                          <p:spTgt spid="4105"/>
                                        </p:tgtEl>
                                        <p:attrNameLst>
                                          <p:attrName>style.visibility</p:attrName>
                                        </p:attrNameLst>
                                      </p:cBhvr>
                                      <p:to>
                                        <p:strVal val="visible"/>
                                      </p:to>
                                    </p:set>
                                    <p:animEffect transition="in" filter="blinds(horizontal)">
                                      <p:cBhvr>
                                        <p:cTn id="29" dur="500"/>
                                        <p:tgtEl>
                                          <p:spTgt spid="41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1.11111E-6 1.11111E-6 L -0.00017 0.15162 " pathEditMode="relative" rAng="0" ptsTypes="AA">
                                      <p:cBhvr>
                                        <p:cTn id="33" dur="2000" fill="hold"/>
                                        <p:tgtEl>
                                          <p:spTgt spid="4105"/>
                                        </p:tgtEl>
                                        <p:attrNameLst>
                                          <p:attrName>ppt_x</p:attrName>
                                          <p:attrName>ppt_y</p:attrName>
                                        </p:attrNameLst>
                                      </p:cBhvr>
                                      <p:rCtr x="-17" y="7569"/>
                                    </p:animMotion>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xit" presetSubtype="10" fill="hold" nodeType="clickEffect">
                                  <p:stCondLst>
                                    <p:cond delay="0"/>
                                  </p:stCondLst>
                                  <p:childTnLst>
                                    <p:animEffect transition="out" filter="blinds(horizontal)">
                                      <p:cBhvr>
                                        <p:cTn id="37" dur="10"/>
                                        <p:tgtEl>
                                          <p:spTgt spid="4105"/>
                                        </p:tgtEl>
                                      </p:cBhvr>
                                    </p:animEffect>
                                    <p:set>
                                      <p:cBhvr>
                                        <p:cTn id="38" dur="1" fill="hold">
                                          <p:stCondLst>
                                            <p:cond delay="9"/>
                                          </p:stCondLst>
                                        </p:cTn>
                                        <p:tgtEl>
                                          <p:spTgt spid="410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04"/>
                                        </p:tgtEl>
                                        <p:attrNameLst>
                                          <p:attrName>style.visibility</p:attrName>
                                        </p:attrNameLst>
                                      </p:cBhvr>
                                      <p:to>
                                        <p:strVal val="visible"/>
                                      </p:to>
                                    </p:set>
                                  </p:childTnLst>
                                </p:cTn>
                              </p:par>
                              <p:par>
                                <p:cTn id="43" presetID="0" presetClass="path" presetSubtype="0" accel="50000" decel="50000" fill="hold" nodeType="withEffect">
                                  <p:stCondLst>
                                    <p:cond delay="0"/>
                                  </p:stCondLst>
                                  <p:childTnLst>
                                    <p:animMotion origin="layout" path="M 3.88889E-6 0.00139 L 3.88889E-6 -0.00694 " pathEditMode="relative" rAng="0" ptsTypes="AA">
                                      <p:cBhvr>
                                        <p:cTn id="44" dur="2000" fill="hold"/>
                                        <p:tgtEl>
                                          <p:spTgt spid="4104"/>
                                        </p:tgtEl>
                                        <p:attrNameLst>
                                          <p:attrName>ppt_x</p:attrName>
                                          <p:attrName>ppt_y</p:attrName>
                                        </p:attrNameLst>
                                      </p:cBhvr>
                                      <p:rCtr x="0"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00" grpId="0"/>
      <p:bldP spid="41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228600"/>
            <a:ext cx="7620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latin typeface="Times New Roman" pitchFamily="18" charset="0"/>
                <a:cs typeface="Times New Roman" pitchFamily="18" charset="0"/>
              </a:rPr>
              <a:t>BÀI 20 : SỰ NỞ VÌ NHIỆT CỦA CHẤT KHÍ</a:t>
            </a:r>
          </a:p>
        </p:txBody>
      </p:sp>
      <p:sp>
        <p:nvSpPr>
          <p:cNvPr id="7171" name="TextBox 5"/>
          <p:cNvSpPr txBox="1">
            <a:spLocks noChangeArrowheads="1"/>
          </p:cNvSpPr>
          <p:nvPr/>
        </p:nvSpPr>
        <p:spPr bwMode="auto">
          <a:xfrm>
            <a:off x="0" y="1066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Times New Roman" panose="02020603050405020304" pitchFamily="18" charset="0"/>
                <a:cs typeface="Times New Roman" panose="02020603050405020304" pitchFamily="18" charset="0"/>
              </a:rPr>
              <a:t>1.Thí nghiệm</a:t>
            </a:r>
          </a:p>
        </p:txBody>
      </p:sp>
      <p:sp>
        <p:nvSpPr>
          <p:cNvPr id="5124" name="TextBox 6"/>
          <p:cNvSpPr txBox="1">
            <a:spLocks noChangeArrowheads="1"/>
          </p:cNvSpPr>
          <p:nvPr/>
        </p:nvSpPr>
        <p:spPr bwMode="auto">
          <a:xfrm>
            <a:off x="0" y="1828800"/>
            <a:ext cx="5867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latin typeface="Times New Roman" panose="02020603050405020304" pitchFamily="18" charset="0"/>
                <a:cs typeface="Times New Roman" panose="02020603050405020304" pitchFamily="18" charset="0"/>
              </a:rPr>
              <a:t>      Xát hai bàn tay vào nhau cho nóng lên, rồi áp chặt vào bình cầu. Quan sát hiện tượng xảy ra với giọt nước màu.</a:t>
            </a:r>
          </a:p>
        </p:txBody>
      </p:sp>
      <p:pic>
        <p:nvPicPr>
          <p:cNvPr id="7173" name="Picture 5" descr="question_float_from_box_hg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271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Text Box 6"/>
          <p:cNvSpPr txBox="1">
            <a:spLocks noChangeArrowheads="1"/>
          </p:cNvSpPr>
          <p:nvPr/>
        </p:nvSpPr>
        <p:spPr bwMode="auto">
          <a:xfrm>
            <a:off x="457200" y="1447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sz="2400">
                <a:solidFill>
                  <a:srgbClr val="FF0066"/>
                </a:solidFill>
                <a:latin typeface="Arial" panose="020B0604020202020204" pitchFamily="34" charset="0"/>
              </a:rPr>
              <a:t>Bước 4</a:t>
            </a:r>
            <a:r>
              <a:rPr lang="vi-VN" sz="2400">
                <a:latin typeface="Times New Roman" panose="02020603050405020304" pitchFamily="18" charset="0"/>
              </a:rPr>
              <a:t> </a:t>
            </a:r>
            <a:endParaRPr lang="en-US" sz="2400">
              <a:latin typeface="Times New Roman" panose="02020603050405020304" pitchFamily="18" charset="0"/>
            </a:endParaRPr>
          </a:p>
        </p:txBody>
      </p:sp>
      <p:graphicFrame>
        <p:nvGraphicFramePr>
          <p:cNvPr id="5127" name="Object 7"/>
          <p:cNvGraphicFramePr>
            <a:graphicFrameLocks noChangeAspect="1"/>
          </p:cNvGraphicFramePr>
          <p:nvPr/>
        </p:nvGraphicFramePr>
        <p:xfrm>
          <a:off x="5715000" y="4495800"/>
          <a:ext cx="685800" cy="985838"/>
        </p:xfrm>
        <a:graphic>
          <a:graphicData uri="http://schemas.openxmlformats.org/presentationml/2006/ole">
            <mc:AlternateContent xmlns:mc="http://schemas.openxmlformats.org/markup-compatibility/2006">
              <mc:Choice xmlns:v="urn:schemas-microsoft-com:vml" Requires="v">
                <p:oleObj spid="_x0000_s7231" name="Visio" r:id="rId4" imgW="685074" imgH="986609" progId="Visio.Drawing.11">
                  <p:embed/>
                </p:oleObj>
              </mc:Choice>
              <mc:Fallback>
                <p:oleObj name="Visio" r:id="rId4" imgW="685074" imgH="986609" progId="Visio.Drawing.11">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495800"/>
                        <a:ext cx="6858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5692775" y="4413250"/>
          <a:ext cx="723900" cy="1071563"/>
        </p:xfrm>
        <a:graphic>
          <a:graphicData uri="http://schemas.openxmlformats.org/presentationml/2006/ole">
            <mc:AlternateContent xmlns:mc="http://schemas.openxmlformats.org/markup-compatibility/2006">
              <mc:Choice xmlns:v="urn:schemas-microsoft-com:vml" Requires="v">
                <p:oleObj spid="_x0000_s7232" name="Visio" r:id="rId6" imgW="723900" imgH="1071154" progId="Visio.Drawing.11">
                  <p:embed/>
                </p:oleObj>
              </mc:Choice>
              <mc:Fallback>
                <p:oleObj name="Visio" r:id="rId6" imgW="723900" imgH="1071154" progId="Visio.Drawing.11">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2775" y="4413250"/>
                        <a:ext cx="7239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9" name="Object 9"/>
          <p:cNvGraphicFramePr>
            <a:graphicFrameLocks noChangeAspect="1"/>
          </p:cNvGraphicFramePr>
          <p:nvPr/>
        </p:nvGraphicFramePr>
        <p:xfrm>
          <a:off x="5715000" y="4505325"/>
          <a:ext cx="723900" cy="1092200"/>
        </p:xfrm>
        <a:graphic>
          <a:graphicData uri="http://schemas.openxmlformats.org/presentationml/2006/ole">
            <mc:AlternateContent xmlns:mc="http://schemas.openxmlformats.org/markup-compatibility/2006">
              <mc:Choice xmlns:v="urn:schemas-microsoft-com:vml" Requires="v">
                <p:oleObj spid="_x0000_s7233" name="Visio" r:id="rId8" imgW="723900" imgH="1091837" progId="Visio.Drawing.11">
                  <p:embed/>
                </p:oleObj>
              </mc:Choice>
              <mc:Fallback>
                <p:oleObj name="Visio" r:id="rId8" imgW="723900" imgH="1091837" progId="Visio.Drawing.11">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4505325"/>
                        <a:ext cx="7239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0" name="Object 10"/>
          <p:cNvGraphicFramePr>
            <a:graphicFrameLocks noChangeAspect="1"/>
          </p:cNvGraphicFramePr>
          <p:nvPr/>
        </p:nvGraphicFramePr>
        <p:xfrm>
          <a:off x="6548438" y="1752600"/>
          <a:ext cx="909637" cy="2559050"/>
        </p:xfrm>
        <a:graphic>
          <a:graphicData uri="http://schemas.openxmlformats.org/presentationml/2006/ole">
            <mc:AlternateContent xmlns:mc="http://schemas.openxmlformats.org/markup-compatibility/2006">
              <mc:Choice xmlns:v="urn:schemas-microsoft-com:vml" Requires="v">
                <p:oleObj spid="_x0000_s7234" name="Visio" r:id="rId10" imgW="908957" imgH="2562134" progId="Visio.Drawing.11">
                  <p:embed/>
                </p:oleObj>
              </mc:Choice>
              <mc:Fallback>
                <p:oleObj name="Visio" r:id="rId10" imgW="908957" imgH="2562134" progId="Visio.Drawing.11">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48438" y="1752600"/>
                        <a:ext cx="909637"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1" name="Object 11"/>
          <p:cNvGraphicFramePr>
            <a:graphicFrameLocks noChangeAspect="1"/>
          </p:cNvGraphicFramePr>
          <p:nvPr/>
        </p:nvGraphicFramePr>
        <p:xfrm>
          <a:off x="6369050" y="1747838"/>
          <a:ext cx="1263650" cy="2790825"/>
        </p:xfrm>
        <a:graphic>
          <a:graphicData uri="http://schemas.openxmlformats.org/presentationml/2006/ole">
            <mc:AlternateContent xmlns:mc="http://schemas.openxmlformats.org/markup-compatibility/2006">
              <mc:Choice xmlns:v="urn:schemas-microsoft-com:vml" Requires="v">
                <p:oleObj spid="_x0000_s7235" name="Visio" r:id="rId12" imgW="1263106" imgH="2790371" progId="Visio.Drawing.11">
                  <p:embed/>
                </p:oleObj>
              </mc:Choice>
              <mc:Fallback>
                <p:oleObj name="Visio" r:id="rId12" imgW="1263106" imgH="2790371" progId="Visio.Drawing.11">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69050" y="1747838"/>
                        <a:ext cx="126365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2" name="Object 12"/>
          <p:cNvGraphicFramePr>
            <a:graphicFrameLocks noChangeAspect="1"/>
          </p:cNvGraphicFramePr>
          <p:nvPr/>
        </p:nvGraphicFramePr>
        <p:xfrm>
          <a:off x="6962775" y="3114675"/>
          <a:ext cx="76200" cy="95250"/>
        </p:xfrm>
        <a:graphic>
          <a:graphicData uri="http://schemas.openxmlformats.org/presentationml/2006/ole">
            <mc:AlternateContent xmlns:mc="http://schemas.openxmlformats.org/markup-compatibility/2006">
              <mc:Choice xmlns:v="urn:schemas-microsoft-com:vml" Requires="v">
                <p:oleObj spid="_x0000_s7236" name="Visio" r:id="rId14" imgW="75474" imgH="95794" progId="Visio.Drawing.11">
                  <p:embed/>
                </p:oleObj>
              </mc:Choice>
              <mc:Fallback>
                <p:oleObj name="Visio" r:id="rId14" imgW="75474" imgH="95794" progId="Visio.Drawing.11">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62775" y="3114675"/>
                        <a:ext cx="76200"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3" name="Object 13"/>
          <p:cNvGraphicFramePr>
            <a:graphicFrameLocks noChangeAspect="1"/>
          </p:cNvGraphicFramePr>
          <p:nvPr/>
        </p:nvGraphicFramePr>
        <p:xfrm>
          <a:off x="6962775" y="2647950"/>
          <a:ext cx="76200" cy="95250"/>
        </p:xfrm>
        <a:graphic>
          <a:graphicData uri="http://schemas.openxmlformats.org/presentationml/2006/ole">
            <mc:AlternateContent xmlns:mc="http://schemas.openxmlformats.org/markup-compatibility/2006">
              <mc:Choice xmlns:v="urn:schemas-microsoft-com:vml" Requires="v">
                <p:oleObj spid="_x0000_s7237" name="Visio" r:id="rId16" imgW="75474" imgH="95794" progId="Visio.Drawing.11">
                  <p:embed/>
                </p:oleObj>
              </mc:Choice>
              <mc:Fallback>
                <p:oleObj name="Visio" r:id="rId16" imgW="75474" imgH="95794" progId="Visio.Drawing.11">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62775" y="2647950"/>
                        <a:ext cx="76200"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4" name="Line 14"/>
          <p:cNvSpPr>
            <a:spLocks noChangeShapeType="1"/>
          </p:cNvSpPr>
          <p:nvPr/>
        </p:nvSpPr>
        <p:spPr bwMode="auto">
          <a:xfrm>
            <a:off x="6967538" y="3267075"/>
            <a:ext cx="55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5" name="Rectangle 15"/>
          <p:cNvSpPr>
            <a:spLocks noChangeArrowheads="1"/>
          </p:cNvSpPr>
          <p:nvPr/>
        </p:nvSpPr>
        <p:spPr bwMode="auto">
          <a:xfrm>
            <a:off x="0" y="3200400"/>
            <a:ext cx="51054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4000" b="1">
                <a:latin typeface="Times New Roman" panose="02020603050405020304" pitchFamily="18" charset="0"/>
              </a:rPr>
              <a:t>?</a:t>
            </a:r>
            <a:r>
              <a:rPr lang="en-US" sz="2400">
                <a:latin typeface="Times New Roman" panose="02020603050405020304" pitchFamily="18" charset="0"/>
              </a:rPr>
              <a:t> </a:t>
            </a:r>
            <a:r>
              <a:rPr lang="en-US" sz="2400">
                <a:solidFill>
                  <a:schemeClr val="hlink"/>
                </a:solidFill>
                <a:latin typeface="Times New Roman" panose="02020603050405020304" pitchFamily="18" charset="0"/>
              </a:rPr>
              <a:t>Có hiện tượng gì xảy ra với giọt nước màu trong ống thủy tinh khi bàn tay áp vào bình cầu ?</a:t>
            </a:r>
            <a:r>
              <a:rPr lang="en-US" sz="2400">
                <a:latin typeface="Times New Roman" panose="02020603050405020304" pitchFamily="18" charset="0"/>
              </a:rPr>
              <a:t> </a:t>
            </a:r>
          </a:p>
        </p:txBody>
      </p:sp>
      <p:sp>
        <p:nvSpPr>
          <p:cNvPr id="5136" name="AutoShape 16"/>
          <p:cNvSpPr>
            <a:spLocks noChangeArrowheads="1"/>
          </p:cNvSpPr>
          <p:nvPr/>
        </p:nvSpPr>
        <p:spPr bwMode="auto">
          <a:xfrm>
            <a:off x="0" y="4800600"/>
            <a:ext cx="1295400" cy="381000"/>
          </a:xfrm>
          <a:prstGeom prst="notchedRightArrow">
            <a:avLst>
              <a:gd name="adj1" fmla="val 50000"/>
              <a:gd name="adj2" fmla="val 85000"/>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sz="1800"/>
          </a:p>
        </p:txBody>
      </p:sp>
      <p:sp>
        <p:nvSpPr>
          <p:cNvPr id="5137" name="AutoShape 17"/>
          <p:cNvSpPr>
            <a:spLocks noChangeArrowheads="1"/>
          </p:cNvSpPr>
          <p:nvPr/>
        </p:nvSpPr>
        <p:spPr bwMode="auto">
          <a:xfrm>
            <a:off x="0" y="6248400"/>
            <a:ext cx="1295400" cy="381000"/>
          </a:xfrm>
          <a:prstGeom prst="notchedRightArrow">
            <a:avLst>
              <a:gd name="adj1" fmla="val 50000"/>
              <a:gd name="adj2" fmla="val 85000"/>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sz="1800"/>
          </a:p>
        </p:txBody>
      </p:sp>
      <p:sp>
        <p:nvSpPr>
          <p:cNvPr id="5138" name="Rectangle 18"/>
          <p:cNvSpPr>
            <a:spLocks noChangeArrowheads="1"/>
          </p:cNvSpPr>
          <p:nvPr/>
        </p:nvSpPr>
        <p:spPr bwMode="auto">
          <a:xfrm>
            <a:off x="1447800" y="4724400"/>
            <a:ext cx="2832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sz="2400">
                <a:solidFill>
                  <a:srgbClr val="FF0000"/>
                </a:solidFill>
                <a:latin typeface="Times New Roman" panose="02020603050405020304" pitchFamily="18" charset="0"/>
              </a:rPr>
              <a:t>Giọt nước màu đi lên</a:t>
            </a:r>
            <a:endParaRPr lang="en-US" sz="2400">
              <a:solidFill>
                <a:srgbClr val="FF0000"/>
              </a:solidFill>
              <a:latin typeface="Times New Roman" panose="02020603050405020304" pitchFamily="18" charset="0"/>
            </a:endParaRPr>
          </a:p>
        </p:txBody>
      </p:sp>
      <p:sp>
        <p:nvSpPr>
          <p:cNvPr id="5139" name="Rectangle 19"/>
          <p:cNvSpPr>
            <a:spLocks noChangeArrowheads="1"/>
          </p:cNvSpPr>
          <p:nvPr/>
        </p:nvSpPr>
        <p:spPr bwMode="auto">
          <a:xfrm>
            <a:off x="0" y="5562600"/>
            <a:ext cx="8669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chemeClr val="hlink"/>
                </a:solidFill>
                <a:latin typeface="Times New Roman" panose="02020603050405020304" pitchFamily="18" charset="0"/>
              </a:rPr>
              <a:t>Hiện tượng này chứng tỏ thể tích không khí thay đổi như thế nào ?</a:t>
            </a:r>
            <a:r>
              <a:rPr lang="en-US" sz="2400">
                <a:latin typeface="Times New Roman" panose="02020603050405020304" pitchFamily="18" charset="0"/>
              </a:rPr>
              <a:t>  </a:t>
            </a:r>
          </a:p>
        </p:txBody>
      </p:sp>
      <p:sp>
        <p:nvSpPr>
          <p:cNvPr id="5140" name="Rectangle 20"/>
          <p:cNvSpPr>
            <a:spLocks noChangeArrowheads="1"/>
          </p:cNvSpPr>
          <p:nvPr/>
        </p:nvSpPr>
        <p:spPr bwMode="auto">
          <a:xfrm>
            <a:off x="1295400" y="6092825"/>
            <a:ext cx="7831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sz="2400">
                <a:solidFill>
                  <a:srgbClr val="FF0000"/>
                </a:solidFill>
                <a:latin typeface="Times New Roman" panose="02020603050405020304" pitchFamily="18" charset="0"/>
              </a:rPr>
              <a:t>Chứng tỏ thể tích không khí trong bình tăng, không khí nở ra.</a:t>
            </a:r>
            <a:endParaRPr lang="en-US" sz="240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anim to="" calcmode="lin" valueType="num">
                                      <p:cBhvr>
                                        <p:cTn id="7" dur="1" fill="hold"/>
                                        <p:tgtEl>
                                          <p:spTgt spid="5126">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checkerboard(across)">
                                      <p:cBhvr>
                                        <p:cTn id="12" dur="500"/>
                                        <p:tgtEl>
                                          <p:spTgt spid="5124"/>
                                        </p:tgtEl>
                                      </p:cBhvr>
                                    </p:animEffect>
                                  </p:childTnLst>
                                </p:cTn>
                              </p:par>
                            </p:childTnLst>
                          </p:cTn>
                        </p:par>
                        <p:par>
                          <p:cTn id="13" fill="hold" nodeType="afterGroup">
                            <p:stCondLst>
                              <p:cond delay="500"/>
                            </p:stCondLst>
                            <p:childTnLst>
                              <p:par>
                                <p:cTn id="14" presetID="1" presetClass="entr" presetSubtype="0" fill="hold" nodeType="afterEffect">
                                  <p:stCondLst>
                                    <p:cond delay="500"/>
                                  </p:stCondLst>
                                  <p:childTnLst>
                                    <p:set>
                                      <p:cBhvr>
                                        <p:cTn id="15" dur="1" fill="hold">
                                          <p:stCondLst>
                                            <p:cond delay="0"/>
                                          </p:stCondLst>
                                        </p:cTn>
                                        <p:tgtEl>
                                          <p:spTgt spid="5130"/>
                                        </p:tgtEl>
                                        <p:attrNameLst>
                                          <p:attrName>style.visibility</p:attrName>
                                        </p:attrNameLst>
                                      </p:cBhvr>
                                      <p:to>
                                        <p:strVal val="visible"/>
                                      </p:to>
                                    </p:set>
                                  </p:childTnLst>
                                </p:cTn>
                              </p:par>
                              <p:par>
                                <p:cTn id="16" presetID="3" presetClass="entr" presetSubtype="10" fill="hold" grpId="0" nodeType="withEffect">
                                  <p:stCondLst>
                                    <p:cond delay="500"/>
                                  </p:stCondLst>
                                  <p:childTnLst>
                                    <p:set>
                                      <p:cBhvr>
                                        <p:cTn id="17" dur="1" fill="hold">
                                          <p:stCondLst>
                                            <p:cond delay="0"/>
                                          </p:stCondLst>
                                        </p:cTn>
                                        <p:tgtEl>
                                          <p:spTgt spid="5134"/>
                                        </p:tgtEl>
                                        <p:attrNameLst>
                                          <p:attrName>style.visibility</p:attrName>
                                        </p:attrNameLst>
                                      </p:cBhvr>
                                      <p:to>
                                        <p:strVal val="visible"/>
                                      </p:to>
                                    </p:set>
                                    <p:animEffect transition="in" filter="blinds(horizontal)">
                                      <p:cBhvr>
                                        <p:cTn id="18" dur="500"/>
                                        <p:tgtEl>
                                          <p:spTgt spid="513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gtEl>
                                        <p:attrNameLst>
                                          <p:attrName>style.visibility</p:attrName>
                                        </p:attrNameLst>
                                      </p:cBhvr>
                                      <p:to>
                                        <p:strVal val="visible"/>
                                      </p:to>
                                    </p:set>
                                  </p:childTnLst>
                                </p:cTn>
                              </p:par>
                            </p:childTnLst>
                          </p:cTn>
                        </p:par>
                        <p:par>
                          <p:cTn id="23" fill="hold" nodeType="afterGroup">
                            <p:stCondLst>
                              <p:cond delay="0"/>
                            </p:stCondLst>
                            <p:childTnLst>
                              <p:par>
                                <p:cTn id="24" presetID="3" presetClass="exit" presetSubtype="10" fill="hold" nodeType="afterEffect">
                                  <p:stCondLst>
                                    <p:cond delay="0"/>
                                  </p:stCondLst>
                                  <p:childTnLst>
                                    <p:animEffect transition="out" filter="blinds(horizontal)">
                                      <p:cBhvr>
                                        <p:cTn id="25" dur="50"/>
                                        <p:tgtEl>
                                          <p:spTgt spid="5127"/>
                                        </p:tgtEl>
                                      </p:cBhvr>
                                    </p:animEffect>
                                    <p:set>
                                      <p:cBhvr>
                                        <p:cTn id="26" dur="1" fill="hold">
                                          <p:stCondLst>
                                            <p:cond delay="49"/>
                                          </p:stCondLst>
                                        </p:cTn>
                                        <p:tgtEl>
                                          <p:spTgt spid="512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128"/>
                                        </p:tgtEl>
                                        <p:attrNameLst>
                                          <p:attrName>style.visibility</p:attrName>
                                        </p:attrNameLst>
                                      </p:cBhvr>
                                      <p:to>
                                        <p:strVal val="visible"/>
                                      </p:to>
                                    </p:set>
                                  </p:childTnLst>
                                </p:cTn>
                              </p:par>
                            </p:childTnLst>
                          </p:cTn>
                        </p:par>
                        <p:par>
                          <p:cTn id="29" fill="hold" nodeType="afterGroup">
                            <p:stCondLst>
                              <p:cond delay="50"/>
                            </p:stCondLst>
                            <p:childTnLst>
                              <p:par>
                                <p:cTn id="30" presetID="3" presetClass="exit" presetSubtype="10" fill="hold" nodeType="afterEffect">
                                  <p:stCondLst>
                                    <p:cond delay="0"/>
                                  </p:stCondLst>
                                  <p:childTnLst>
                                    <p:animEffect transition="out" filter="blinds(horizontal)">
                                      <p:cBhvr>
                                        <p:cTn id="31" dur="50"/>
                                        <p:tgtEl>
                                          <p:spTgt spid="5128"/>
                                        </p:tgtEl>
                                      </p:cBhvr>
                                    </p:animEffect>
                                    <p:set>
                                      <p:cBhvr>
                                        <p:cTn id="32" dur="1" fill="hold">
                                          <p:stCondLst>
                                            <p:cond delay="49"/>
                                          </p:stCondLst>
                                        </p:cTn>
                                        <p:tgtEl>
                                          <p:spTgt spid="5128"/>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5129"/>
                                        </p:tgtEl>
                                        <p:attrNameLst>
                                          <p:attrName>style.visibility</p:attrName>
                                        </p:attrNameLst>
                                      </p:cBhvr>
                                      <p:to>
                                        <p:strVal val="visible"/>
                                      </p:to>
                                    </p:set>
                                  </p:childTnLst>
                                </p:cTn>
                              </p:par>
                            </p:childTnLst>
                          </p:cTn>
                        </p:par>
                        <p:par>
                          <p:cTn id="35" fill="hold" nodeType="afterGroup">
                            <p:stCondLst>
                              <p:cond delay="100"/>
                            </p:stCondLst>
                            <p:childTnLst>
                              <p:par>
                                <p:cTn id="36" presetID="3" presetClass="exit" presetSubtype="10" fill="hold" nodeType="afterEffect">
                                  <p:stCondLst>
                                    <p:cond delay="0"/>
                                  </p:stCondLst>
                                  <p:childTnLst>
                                    <p:animEffect transition="out" filter="blinds(horizontal)">
                                      <p:cBhvr>
                                        <p:cTn id="37" dur="50"/>
                                        <p:tgtEl>
                                          <p:spTgt spid="5129"/>
                                        </p:tgtEl>
                                      </p:cBhvr>
                                    </p:animEffect>
                                    <p:set>
                                      <p:cBhvr>
                                        <p:cTn id="38" dur="1" fill="hold">
                                          <p:stCondLst>
                                            <p:cond delay="49"/>
                                          </p:stCondLst>
                                        </p:cTn>
                                        <p:tgtEl>
                                          <p:spTgt spid="5129"/>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5128"/>
                                        </p:tgtEl>
                                        <p:attrNameLst>
                                          <p:attrName>style.visibility</p:attrName>
                                        </p:attrNameLst>
                                      </p:cBhvr>
                                      <p:to>
                                        <p:strVal val="visible"/>
                                      </p:to>
                                    </p:set>
                                  </p:childTnLst>
                                </p:cTn>
                              </p:par>
                            </p:childTnLst>
                          </p:cTn>
                        </p:par>
                        <p:par>
                          <p:cTn id="41" fill="hold" nodeType="afterGroup">
                            <p:stCondLst>
                              <p:cond delay="150"/>
                            </p:stCondLst>
                            <p:childTnLst>
                              <p:par>
                                <p:cTn id="42" presetID="3" presetClass="exit" presetSubtype="10" fill="hold" nodeType="afterEffect">
                                  <p:stCondLst>
                                    <p:cond delay="0"/>
                                  </p:stCondLst>
                                  <p:childTnLst>
                                    <p:animEffect transition="out" filter="blinds(horizontal)">
                                      <p:cBhvr>
                                        <p:cTn id="43" dur="50"/>
                                        <p:tgtEl>
                                          <p:spTgt spid="5128"/>
                                        </p:tgtEl>
                                      </p:cBhvr>
                                    </p:animEffect>
                                    <p:set>
                                      <p:cBhvr>
                                        <p:cTn id="44" dur="1" fill="hold">
                                          <p:stCondLst>
                                            <p:cond delay="49"/>
                                          </p:stCondLst>
                                        </p:cTn>
                                        <p:tgtEl>
                                          <p:spTgt spid="512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5129"/>
                                        </p:tgtEl>
                                        <p:attrNameLst>
                                          <p:attrName>style.visibility</p:attrName>
                                        </p:attrNameLst>
                                      </p:cBhvr>
                                      <p:to>
                                        <p:strVal val="visible"/>
                                      </p:to>
                                    </p:set>
                                  </p:childTnLst>
                                </p:cTn>
                              </p:par>
                            </p:childTnLst>
                          </p:cTn>
                        </p:par>
                        <p:par>
                          <p:cTn id="47" fill="hold" nodeType="afterGroup">
                            <p:stCondLst>
                              <p:cond delay="200"/>
                            </p:stCondLst>
                            <p:childTnLst>
                              <p:par>
                                <p:cTn id="48" presetID="3" presetClass="exit" presetSubtype="10" fill="hold" nodeType="afterEffect">
                                  <p:stCondLst>
                                    <p:cond delay="0"/>
                                  </p:stCondLst>
                                  <p:childTnLst>
                                    <p:animEffect transition="out" filter="blinds(horizontal)">
                                      <p:cBhvr>
                                        <p:cTn id="49" dur="50"/>
                                        <p:tgtEl>
                                          <p:spTgt spid="5129"/>
                                        </p:tgtEl>
                                      </p:cBhvr>
                                    </p:animEffect>
                                    <p:set>
                                      <p:cBhvr>
                                        <p:cTn id="50" dur="1" fill="hold">
                                          <p:stCondLst>
                                            <p:cond delay="49"/>
                                          </p:stCondLst>
                                        </p:cTn>
                                        <p:tgtEl>
                                          <p:spTgt spid="5129"/>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128"/>
                                        </p:tgtEl>
                                        <p:attrNameLst>
                                          <p:attrName>style.visibility</p:attrName>
                                        </p:attrNameLst>
                                      </p:cBhvr>
                                      <p:to>
                                        <p:strVal val="visible"/>
                                      </p:to>
                                    </p:set>
                                  </p:childTnLst>
                                </p:cTn>
                              </p:par>
                            </p:childTnLst>
                          </p:cTn>
                        </p:par>
                        <p:par>
                          <p:cTn id="53" fill="hold" nodeType="afterGroup">
                            <p:stCondLst>
                              <p:cond delay="250"/>
                            </p:stCondLst>
                            <p:childTnLst>
                              <p:par>
                                <p:cTn id="54" presetID="3" presetClass="exit" presetSubtype="10" fill="hold" nodeType="afterEffect">
                                  <p:stCondLst>
                                    <p:cond delay="0"/>
                                  </p:stCondLst>
                                  <p:childTnLst>
                                    <p:animEffect transition="out" filter="blinds(horizontal)">
                                      <p:cBhvr>
                                        <p:cTn id="55" dur="50"/>
                                        <p:tgtEl>
                                          <p:spTgt spid="5128"/>
                                        </p:tgtEl>
                                      </p:cBhvr>
                                    </p:animEffect>
                                    <p:set>
                                      <p:cBhvr>
                                        <p:cTn id="56" dur="1" fill="hold">
                                          <p:stCondLst>
                                            <p:cond delay="49"/>
                                          </p:stCondLst>
                                        </p:cTn>
                                        <p:tgtEl>
                                          <p:spTgt spid="5128"/>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5129"/>
                                        </p:tgtEl>
                                        <p:attrNameLst>
                                          <p:attrName>style.visibility</p:attrName>
                                        </p:attrNameLst>
                                      </p:cBhvr>
                                      <p:to>
                                        <p:strVal val="visible"/>
                                      </p:to>
                                    </p:set>
                                  </p:childTnLst>
                                </p:cTn>
                              </p:par>
                            </p:childTnLst>
                          </p:cTn>
                        </p:par>
                        <p:par>
                          <p:cTn id="59" fill="hold" nodeType="afterGroup">
                            <p:stCondLst>
                              <p:cond delay="300"/>
                            </p:stCondLst>
                            <p:childTnLst>
                              <p:par>
                                <p:cTn id="60" presetID="3" presetClass="exit" presetSubtype="10" fill="hold" nodeType="afterEffect">
                                  <p:stCondLst>
                                    <p:cond delay="0"/>
                                  </p:stCondLst>
                                  <p:childTnLst>
                                    <p:animEffect transition="out" filter="blinds(horizontal)">
                                      <p:cBhvr>
                                        <p:cTn id="61" dur="50"/>
                                        <p:tgtEl>
                                          <p:spTgt spid="5129"/>
                                        </p:tgtEl>
                                      </p:cBhvr>
                                    </p:animEffect>
                                    <p:set>
                                      <p:cBhvr>
                                        <p:cTn id="62" dur="1" fill="hold">
                                          <p:stCondLst>
                                            <p:cond delay="49"/>
                                          </p:stCondLst>
                                        </p:cTn>
                                        <p:tgtEl>
                                          <p:spTgt spid="5129"/>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5128"/>
                                        </p:tgtEl>
                                        <p:attrNameLst>
                                          <p:attrName>style.visibility</p:attrName>
                                        </p:attrNameLst>
                                      </p:cBhvr>
                                      <p:to>
                                        <p:strVal val="visible"/>
                                      </p:to>
                                    </p:set>
                                  </p:childTnLst>
                                </p:cTn>
                              </p:par>
                            </p:childTnLst>
                          </p:cTn>
                        </p:par>
                        <p:par>
                          <p:cTn id="65" fill="hold" nodeType="afterGroup">
                            <p:stCondLst>
                              <p:cond delay="350"/>
                            </p:stCondLst>
                            <p:childTnLst>
                              <p:par>
                                <p:cTn id="66" presetID="3" presetClass="exit" presetSubtype="10" fill="hold" nodeType="afterEffect">
                                  <p:stCondLst>
                                    <p:cond delay="0"/>
                                  </p:stCondLst>
                                  <p:childTnLst>
                                    <p:animEffect transition="out" filter="blinds(horizontal)">
                                      <p:cBhvr>
                                        <p:cTn id="67" dur="50"/>
                                        <p:tgtEl>
                                          <p:spTgt spid="5128"/>
                                        </p:tgtEl>
                                      </p:cBhvr>
                                    </p:animEffect>
                                    <p:set>
                                      <p:cBhvr>
                                        <p:cTn id="68" dur="1" fill="hold">
                                          <p:stCondLst>
                                            <p:cond delay="49"/>
                                          </p:stCondLst>
                                        </p:cTn>
                                        <p:tgtEl>
                                          <p:spTgt spid="512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5129"/>
                                        </p:tgtEl>
                                        <p:attrNameLst>
                                          <p:attrName>style.visibility</p:attrName>
                                        </p:attrNameLst>
                                      </p:cBhvr>
                                      <p:to>
                                        <p:strVal val="visible"/>
                                      </p:to>
                                    </p:set>
                                  </p:childTnLst>
                                </p:cTn>
                              </p:par>
                            </p:childTnLst>
                          </p:cTn>
                        </p:par>
                        <p:par>
                          <p:cTn id="71" fill="hold" nodeType="afterGroup">
                            <p:stCondLst>
                              <p:cond delay="400"/>
                            </p:stCondLst>
                            <p:childTnLst>
                              <p:par>
                                <p:cTn id="72" presetID="3" presetClass="exit" presetSubtype="10" fill="hold" nodeType="afterEffect">
                                  <p:stCondLst>
                                    <p:cond delay="0"/>
                                  </p:stCondLst>
                                  <p:childTnLst>
                                    <p:animEffect transition="out" filter="blinds(horizontal)">
                                      <p:cBhvr>
                                        <p:cTn id="73" dur="50"/>
                                        <p:tgtEl>
                                          <p:spTgt spid="5129"/>
                                        </p:tgtEl>
                                      </p:cBhvr>
                                    </p:animEffect>
                                    <p:set>
                                      <p:cBhvr>
                                        <p:cTn id="74" dur="1" fill="hold">
                                          <p:stCondLst>
                                            <p:cond delay="49"/>
                                          </p:stCondLst>
                                        </p:cTn>
                                        <p:tgtEl>
                                          <p:spTgt spid="5129"/>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5128"/>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0" presetClass="path" presetSubtype="0" accel="50000" decel="50000" fill="hold" nodeType="clickEffect">
                                  <p:stCondLst>
                                    <p:cond delay="0"/>
                                  </p:stCondLst>
                                  <p:childTnLst>
                                    <p:animMotion origin="layout" path="M -0.01093 -0.01551 C 0.0316 -0.05926 0.07431 -0.10255 0.09306 -0.12153 C 0.11198 -0.14005 0.09983 -0.12871 0.10191 -0.12824 " pathEditMode="relative" rAng="710686" ptsTypes="aaA">
                                      <p:cBhvr>
                                        <p:cTn id="80" dur="2000" fill="hold"/>
                                        <p:tgtEl>
                                          <p:spTgt spid="5128"/>
                                        </p:tgtEl>
                                        <p:attrNameLst>
                                          <p:attrName>ppt_x</p:attrName>
                                          <p:attrName>ppt_y</p:attrName>
                                        </p:attrNameLst>
                                      </p:cBhvr>
                                      <p:rCtr x="6146" y="-6227"/>
                                    </p:animMotion>
                                  </p:childTnLst>
                                </p:cTn>
                              </p:par>
                              <p:par>
                                <p:cTn id="81" presetID="3" presetClass="exit" presetSubtype="10" fill="hold" nodeType="withEffect">
                                  <p:stCondLst>
                                    <p:cond delay="0"/>
                                  </p:stCondLst>
                                  <p:childTnLst>
                                    <p:animEffect transition="out" filter="blinds(horizontal)">
                                      <p:cBhvr>
                                        <p:cTn id="82" dur="10"/>
                                        <p:tgtEl>
                                          <p:spTgt spid="5128"/>
                                        </p:tgtEl>
                                      </p:cBhvr>
                                    </p:animEffect>
                                    <p:set>
                                      <p:cBhvr>
                                        <p:cTn id="83" dur="1" fill="hold">
                                          <p:stCondLst>
                                            <p:cond delay="9"/>
                                          </p:stCondLst>
                                        </p:cTn>
                                        <p:tgtEl>
                                          <p:spTgt spid="5128"/>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nodeType="clickEffect">
                                  <p:stCondLst>
                                    <p:cond delay="0"/>
                                  </p:stCondLst>
                                  <p:childTnLst>
                                    <p:set>
                                      <p:cBhvr>
                                        <p:cTn id="87" dur="1" fill="hold">
                                          <p:stCondLst>
                                            <p:cond delay="0"/>
                                          </p:stCondLst>
                                        </p:cTn>
                                        <p:tgtEl>
                                          <p:spTgt spid="5133"/>
                                        </p:tgtEl>
                                        <p:attrNameLst>
                                          <p:attrName>style.visibility</p:attrName>
                                        </p:attrNameLst>
                                      </p:cBhvr>
                                      <p:to>
                                        <p:strVal val="visible"/>
                                      </p:to>
                                    </p:set>
                                    <p:animEffect transition="in" filter="wipe(down)">
                                      <p:cBhvr>
                                        <p:cTn id="88" dur="2000"/>
                                        <p:tgtEl>
                                          <p:spTgt spid="5133"/>
                                        </p:tgtEl>
                                      </p:cBhvr>
                                    </p:animEffect>
                                  </p:childTnLst>
                                </p:cTn>
                              </p:par>
                              <p:par>
                                <p:cTn id="89" presetID="3" presetClass="exit" presetSubtype="10" fill="hold" nodeType="withEffect">
                                  <p:stCondLst>
                                    <p:cond delay="0"/>
                                  </p:stCondLst>
                                  <p:childTnLst>
                                    <p:animEffect transition="out" filter="blinds(horizontal)">
                                      <p:cBhvr>
                                        <p:cTn id="90" dur="500"/>
                                        <p:tgtEl>
                                          <p:spTgt spid="5130"/>
                                        </p:tgtEl>
                                      </p:cBhvr>
                                    </p:animEffect>
                                    <p:set>
                                      <p:cBhvr>
                                        <p:cTn id="91" dur="1" fill="hold">
                                          <p:stCondLst>
                                            <p:cond delay="499"/>
                                          </p:stCondLst>
                                        </p:cTn>
                                        <p:tgtEl>
                                          <p:spTgt spid="5130"/>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5131"/>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5132"/>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0" presetClass="path" presetSubtype="0" accel="50000" decel="50000" fill="hold" nodeType="clickEffect">
                                  <p:stCondLst>
                                    <p:cond delay="0"/>
                                  </p:stCondLst>
                                  <p:childTnLst>
                                    <p:animMotion origin="layout" path="M 5E-6 -1.11111E-6 L 5E-6 -0.02778 " pathEditMode="relative" rAng="0" ptsTypes="AA">
                                      <p:cBhvr>
                                        <p:cTn id="99" dur="5000" fill="hold"/>
                                        <p:tgtEl>
                                          <p:spTgt spid="5132"/>
                                        </p:tgtEl>
                                        <p:attrNameLst>
                                          <p:attrName>ppt_x</p:attrName>
                                          <p:attrName>ppt_y</p:attrName>
                                        </p:attrNameLst>
                                      </p:cBhvr>
                                      <p:rCtr x="0" y="-1389"/>
                                    </p:animMotion>
                                  </p:childTnLst>
                                </p:cTn>
                              </p:par>
                            </p:childTnLst>
                          </p:cTn>
                        </p:par>
                        <p:par>
                          <p:cTn id="100" fill="hold" nodeType="afterGroup">
                            <p:stCondLst>
                              <p:cond delay="5000"/>
                            </p:stCondLst>
                            <p:childTnLst>
                              <p:par>
                                <p:cTn id="101" presetID="22" presetClass="exit" presetSubtype="4" fill="hold" nodeType="afterEffect">
                                  <p:stCondLst>
                                    <p:cond delay="0"/>
                                  </p:stCondLst>
                                  <p:childTnLst>
                                    <p:animEffect transition="out" filter="wipe(down)">
                                      <p:cBhvr>
                                        <p:cTn id="102" dur="2000"/>
                                        <p:tgtEl>
                                          <p:spTgt spid="5132"/>
                                        </p:tgtEl>
                                      </p:cBhvr>
                                    </p:animEffect>
                                    <p:set>
                                      <p:cBhvr>
                                        <p:cTn id="103" dur="1" fill="hold">
                                          <p:stCondLst>
                                            <p:cond delay="1999"/>
                                          </p:stCondLst>
                                        </p:cTn>
                                        <p:tgtEl>
                                          <p:spTgt spid="5132"/>
                                        </p:tgtEl>
                                        <p:attrNameLst>
                                          <p:attrName>style.visibility</p:attrName>
                                        </p:attrNameLst>
                                      </p:cBhvr>
                                      <p:to>
                                        <p:strVal val="hidden"/>
                                      </p:to>
                                    </p:set>
                                  </p:childTnLst>
                                </p:cTn>
                              </p:par>
                            </p:childTnLst>
                          </p:cTn>
                        </p:par>
                        <p:par>
                          <p:cTn id="104" fill="hold" nodeType="afterGroup">
                            <p:stCondLst>
                              <p:cond delay="7000"/>
                            </p:stCondLst>
                            <p:childTnLst>
                              <p:par>
                                <p:cTn id="105" presetID="64" presetClass="path" presetSubtype="0" accel="50000" decel="50000" fill="hold" nodeType="afterEffect">
                                  <p:stCondLst>
                                    <p:cond delay="0"/>
                                  </p:stCondLst>
                                  <p:childTnLst>
                                    <p:animMotion origin="layout" path="M 5E-6 4.44444E-6 L 5E-6 -0.10417 " pathEditMode="relative" rAng="0" ptsTypes="AA">
                                      <p:cBhvr>
                                        <p:cTn id="106" dur="5000" fill="hold"/>
                                        <p:tgtEl>
                                          <p:spTgt spid="5133"/>
                                        </p:tgtEl>
                                        <p:attrNameLst>
                                          <p:attrName>ppt_x</p:attrName>
                                          <p:attrName>ppt_y</p:attrName>
                                        </p:attrNameLst>
                                      </p:cBhvr>
                                      <p:rCtr x="0" y="-5208"/>
                                    </p:animMotion>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1" presetClass="entr" presetSubtype="4" fill="hold" grpId="0" nodeType="clickEffect">
                                  <p:stCondLst>
                                    <p:cond delay="0"/>
                                  </p:stCondLst>
                                  <p:childTnLst>
                                    <p:set>
                                      <p:cBhvr>
                                        <p:cTn id="110" dur="1" fill="hold">
                                          <p:stCondLst>
                                            <p:cond delay="0"/>
                                          </p:stCondLst>
                                        </p:cTn>
                                        <p:tgtEl>
                                          <p:spTgt spid="5135"/>
                                        </p:tgtEl>
                                        <p:attrNameLst>
                                          <p:attrName>style.visibility</p:attrName>
                                        </p:attrNameLst>
                                      </p:cBhvr>
                                      <p:to>
                                        <p:strVal val="visible"/>
                                      </p:to>
                                    </p:set>
                                    <p:animEffect transition="in" filter="wheel(4)">
                                      <p:cBhvr>
                                        <p:cTn id="111" dur="2000"/>
                                        <p:tgtEl>
                                          <p:spTgt spid="513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5136"/>
                                        </p:tgtEl>
                                        <p:attrNameLst>
                                          <p:attrName>style.visibility</p:attrName>
                                        </p:attrNameLst>
                                      </p:cBhvr>
                                      <p:to>
                                        <p:strVal val="visible"/>
                                      </p:to>
                                    </p:set>
                                    <p:animEffect transition="in" filter="blinds(horizontal)">
                                      <p:cBhvr>
                                        <p:cTn id="116" dur="500"/>
                                        <p:tgtEl>
                                          <p:spTgt spid="5136"/>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2" presetClass="entr" presetSubtype="4" fill="hold" nodeType="clickEffect">
                                  <p:stCondLst>
                                    <p:cond delay="0"/>
                                  </p:stCondLst>
                                  <p:childTnLst>
                                    <p:set>
                                      <p:cBhvr>
                                        <p:cTn id="120" dur="1" fill="hold">
                                          <p:stCondLst>
                                            <p:cond delay="0"/>
                                          </p:stCondLst>
                                        </p:cTn>
                                        <p:tgtEl>
                                          <p:spTgt spid="5138">
                                            <p:txEl>
                                              <p:pRg st="0" end="0"/>
                                            </p:txEl>
                                          </p:spTgt>
                                        </p:tgtEl>
                                        <p:attrNameLst>
                                          <p:attrName>style.visibility</p:attrName>
                                        </p:attrNameLst>
                                      </p:cBhvr>
                                      <p:to>
                                        <p:strVal val="visible"/>
                                      </p:to>
                                    </p:set>
                                    <p:animEffect transition="in" filter="slide(fromBottom)">
                                      <p:cBhvr>
                                        <p:cTn id="121" dur="500"/>
                                        <p:tgtEl>
                                          <p:spTgt spid="5138">
                                            <p:txEl>
                                              <p:pRg st="0" end="0"/>
                                            </p:txEl>
                                          </p:spTgt>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1" presetClass="entr" presetSubtype="4" fill="hold" grpId="0" nodeType="clickEffect">
                                  <p:stCondLst>
                                    <p:cond delay="0"/>
                                  </p:stCondLst>
                                  <p:childTnLst>
                                    <p:set>
                                      <p:cBhvr>
                                        <p:cTn id="125" dur="1" fill="hold">
                                          <p:stCondLst>
                                            <p:cond delay="0"/>
                                          </p:stCondLst>
                                        </p:cTn>
                                        <p:tgtEl>
                                          <p:spTgt spid="5139"/>
                                        </p:tgtEl>
                                        <p:attrNameLst>
                                          <p:attrName>style.visibility</p:attrName>
                                        </p:attrNameLst>
                                      </p:cBhvr>
                                      <p:to>
                                        <p:strVal val="visible"/>
                                      </p:to>
                                    </p:set>
                                    <p:animEffect transition="in" filter="wheel(4)">
                                      <p:cBhvr>
                                        <p:cTn id="126" dur="2000"/>
                                        <p:tgtEl>
                                          <p:spTgt spid="5139"/>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5137"/>
                                        </p:tgtEl>
                                        <p:attrNameLst>
                                          <p:attrName>style.visibility</p:attrName>
                                        </p:attrNameLst>
                                      </p:cBhvr>
                                      <p:to>
                                        <p:strVal val="visible"/>
                                      </p:to>
                                    </p:set>
                                    <p:animEffect transition="in" filter="blinds(horizontal)">
                                      <p:cBhvr>
                                        <p:cTn id="131" dur="500"/>
                                        <p:tgtEl>
                                          <p:spTgt spid="5137"/>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5140"/>
                                        </p:tgtEl>
                                        <p:attrNameLst>
                                          <p:attrName>style.visibility</p:attrName>
                                        </p:attrNameLst>
                                      </p:cBhvr>
                                      <p:to>
                                        <p:strVal val="visible"/>
                                      </p:to>
                                    </p:set>
                                    <p:anim calcmode="lin" valueType="num">
                                      <p:cBhvr additive="base">
                                        <p:cTn id="136" dur="500" fill="hold"/>
                                        <p:tgtEl>
                                          <p:spTgt spid="5140"/>
                                        </p:tgtEl>
                                        <p:attrNameLst>
                                          <p:attrName>ppt_x</p:attrName>
                                        </p:attrNameLst>
                                      </p:cBhvr>
                                      <p:tavLst>
                                        <p:tav tm="0">
                                          <p:val>
                                            <p:strVal val="#ppt_x"/>
                                          </p:val>
                                        </p:tav>
                                        <p:tav tm="100000">
                                          <p:val>
                                            <p:strVal val="#ppt_x"/>
                                          </p:val>
                                        </p:tav>
                                      </p:tavLst>
                                    </p:anim>
                                    <p:anim calcmode="lin" valueType="num">
                                      <p:cBhvr additive="base">
                                        <p:cTn id="137" dur="500" fill="hold"/>
                                        <p:tgtEl>
                                          <p:spTgt spid="5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34" grpId="0" animBg="1"/>
      <p:bldP spid="5135" grpId="0"/>
      <p:bldP spid="5136" grpId="0" animBg="1"/>
      <p:bldP spid="5137" grpId="0" animBg="1"/>
      <p:bldP spid="5139" grpId="0"/>
      <p:bldP spid="51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304800"/>
            <a:ext cx="7543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a:solidFill>
                  <a:srgbClr val="FFFFFF"/>
                </a:solidFill>
                <a:latin typeface="Times New Roman" pitchFamily="18" charset="0"/>
              </a:rPr>
              <a:t>BÀI 20 : SỰ NỞ VÌ NHI</a:t>
            </a:r>
            <a:r>
              <a:rPr lang="en-US" sz="2400">
                <a:solidFill>
                  <a:srgbClr val="FFFFFF"/>
                </a:solidFill>
                <a:latin typeface="Times New Roman" pitchFamily="18" charset="0"/>
                <a:cs typeface="Times New Roman" pitchFamily="18" charset="0"/>
              </a:rPr>
              <a:t>ỆT CỦA CHẤT KHÍ</a:t>
            </a:r>
            <a:endParaRPr lang="en-US" sz="2400">
              <a:solidFill>
                <a:srgbClr val="FFFFFF"/>
              </a:solidFill>
              <a:latin typeface="Times New Roman" pitchFamily="18" charset="0"/>
            </a:endParaRPr>
          </a:p>
        </p:txBody>
      </p:sp>
      <p:sp>
        <p:nvSpPr>
          <p:cNvPr id="8195" name="TextBox 4"/>
          <p:cNvSpPr txBox="1">
            <a:spLocks noChangeArrowheads="1"/>
          </p:cNvSpPr>
          <p:nvPr/>
        </p:nvSpPr>
        <p:spPr bwMode="auto">
          <a:xfrm>
            <a:off x="0" y="12954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Times New Roman" panose="02020603050405020304" pitchFamily="18" charset="0"/>
                <a:cs typeface="Times New Roman" panose="02020603050405020304" pitchFamily="18" charset="0"/>
              </a:rPr>
              <a:t>1.Thí nghiệm</a:t>
            </a:r>
          </a:p>
        </p:txBody>
      </p:sp>
      <p:sp>
        <p:nvSpPr>
          <p:cNvPr id="8196" name="TextBox 5"/>
          <p:cNvSpPr txBox="1">
            <a:spLocks noChangeArrowheads="1"/>
          </p:cNvSpPr>
          <p:nvPr/>
        </p:nvSpPr>
        <p:spPr bwMode="auto">
          <a:xfrm>
            <a:off x="26988" y="1690688"/>
            <a:ext cx="2798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Times New Roman" panose="02020603050405020304" pitchFamily="18" charset="0"/>
                <a:cs typeface="Times New Roman" panose="02020603050405020304" pitchFamily="18" charset="0"/>
              </a:rPr>
              <a:t>2.Trả lời câu hỏi</a:t>
            </a:r>
          </a:p>
        </p:txBody>
      </p:sp>
      <p:sp>
        <p:nvSpPr>
          <p:cNvPr id="6149" name="TextBox 6"/>
          <p:cNvSpPr txBox="1">
            <a:spLocks noChangeArrowheads="1"/>
          </p:cNvSpPr>
          <p:nvPr/>
        </p:nvSpPr>
        <p:spPr bwMode="auto">
          <a:xfrm>
            <a:off x="533400" y="2057400"/>
            <a:ext cx="50609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4000" b="1">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en-US" sz="2400">
                <a:solidFill>
                  <a:srgbClr val="3333CC"/>
                </a:solidFill>
                <a:latin typeface="Times New Roman" panose="02020603050405020304" pitchFamily="18" charset="0"/>
                <a:cs typeface="Times New Roman" panose="02020603050405020304" pitchFamily="18" charset="0"/>
              </a:rPr>
              <a:t>Khi ta thôi không áp tay vào bình cầu, có hiện tượng gì xảy ra với giọt nước màu  trong ống thủy tinh ? </a:t>
            </a:r>
          </a:p>
        </p:txBody>
      </p:sp>
      <p:sp>
        <p:nvSpPr>
          <p:cNvPr id="6150" name="TextBox 9"/>
          <p:cNvSpPr txBox="1">
            <a:spLocks noChangeArrowheads="1"/>
          </p:cNvSpPr>
          <p:nvPr/>
        </p:nvSpPr>
        <p:spPr bwMode="auto">
          <a:xfrm>
            <a:off x="1066800" y="3505200"/>
            <a:ext cx="5029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FF0000"/>
                </a:solidFill>
                <a:latin typeface="Times New Roman" panose="02020603050405020304" pitchFamily="18" charset="0"/>
                <a:cs typeface="Times New Roman" panose="02020603050405020304" pitchFamily="18" charset="0"/>
              </a:rPr>
              <a:t>Giọt nước màu trong ống thủy tinh tuột  xuống khi ta thôi không áp tay vào bình cầu nữa</a:t>
            </a:r>
            <a:r>
              <a:rPr lang="vi-VN" sz="2400">
                <a:solidFill>
                  <a:srgbClr val="FF0000"/>
                </a:solidFill>
                <a:latin typeface="Times New Roman" panose="02020603050405020304" pitchFamily="18" charset="0"/>
                <a:cs typeface="Times New Roman" panose="02020603050405020304" pitchFamily="18" charset="0"/>
              </a:rPr>
              <a:t>.</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6151" name="TextBox 10"/>
          <p:cNvSpPr txBox="1">
            <a:spLocks noChangeArrowheads="1"/>
          </p:cNvSpPr>
          <p:nvPr/>
        </p:nvSpPr>
        <p:spPr bwMode="auto">
          <a:xfrm>
            <a:off x="990600" y="5410200"/>
            <a:ext cx="4562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FF0000"/>
                </a:solidFill>
                <a:latin typeface="Times New Roman" panose="02020603050405020304" pitchFamily="18" charset="0"/>
                <a:cs typeface="Times New Roman" panose="02020603050405020304" pitchFamily="18" charset="0"/>
              </a:rPr>
              <a:t>Điều này chứng tỏ thể tích khí trong bình cầu giảm xuống</a:t>
            </a:r>
            <a:r>
              <a:rPr lang="vi-VN" sz="2400">
                <a:solidFill>
                  <a:srgbClr val="FF0000"/>
                </a:solidFill>
                <a:latin typeface="Times New Roman" panose="02020603050405020304" pitchFamily="18" charset="0"/>
                <a:cs typeface="Times New Roman" panose="02020603050405020304" pitchFamily="18" charset="0"/>
              </a:rPr>
              <a:t>, không khí co lại.</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8200" name="Picture 8" descr="question_float_from_box_hg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0"/>
            <a:ext cx="99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3" name="Rectangle 9"/>
          <p:cNvSpPr>
            <a:spLocks noChangeArrowheads="1"/>
          </p:cNvSpPr>
          <p:nvPr/>
        </p:nvSpPr>
        <p:spPr bwMode="auto">
          <a:xfrm>
            <a:off x="457200" y="4724400"/>
            <a:ext cx="4519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3333CC"/>
                </a:solidFill>
                <a:latin typeface="Times New Roman" panose="02020603050405020304" pitchFamily="18" charset="0"/>
              </a:rPr>
              <a:t>Hiện tượng này chứng tỏ điều gì ?</a:t>
            </a:r>
          </a:p>
        </p:txBody>
      </p:sp>
      <p:sp>
        <p:nvSpPr>
          <p:cNvPr id="6154" name="AutoShape 10"/>
          <p:cNvSpPr>
            <a:spLocks noChangeArrowheads="1"/>
          </p:cNvSpPr>
          <p:nvPr/>
        </p:nvSpPr>
        <p:spPr bwMode="auto">
          <a:xfrm>
            <a:off x="0" y="3810000"/>
            <a:ext cx="990600" cy="457200"/>
          </a:xfrm>
          <a:prstGeom prst="notchedRightArrow">
            <a:avLst>
              <a:gd name="adj1" fmla="val 50000"/>
              <a:gd name="adj2" fmla="val 54167"/>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sz="1800"/>
          </a:p>
        </p:txBody>
      </p:sp>
      <p:sp>
        <p:nvSpPr>
          <p:cNvPr id="6155" name="AutoShape 11"/>
          <p:cNvSpPr>
            <a:spLocks noChangeArrowheads="1"/>
          </p:cNvSpPr>
          <p:nvPr/>
        </p:nvSpPr>
        <p:spPr bwMode="auto">
          <a:xfrm>
            <a:off x="0" y="5791200"/>
            <a:ext cx="990600" cy="457200"/>
          </a:xfrm>
          <a:prstGeom prst="notchedRightArrow">
            <a:avLst>
              <a:gd name="adj1" fmla="val 50000"/>
              <a:gd name="adj2" fmla="val 54167"/>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sz="1800"/>
          </a:p>
        </p:txBody>
      </p:sp>
      <p:graphicFrame>
        <p:nvGraphicFramePr>
          <p:cNvPr id="6156" name="Object 12"/>
          <p:cNvGraphicFramePr>
            <a:graphicFrameLocks noChangeAspect="1"/>
          </p:cNvGraphicFramePr>
          <p:nvPr/>
        </p:nvGraphicFramePr>
        <p:xfrm>
          <a:off x="6548438" y="1752600"/>
          <a:ext cx="909637" cy="2562225"/>
        </p:xfrm>
        <a:graphic>
          <a:graphicData uri="http://schemas.openxmlformats.org/presentationml/2006/ole">
            <mc:AlternateContent xmlns:mc="http://schemas.openxmlformats.org/markup-compatibility/2006">
              <mc:Choice xmlns:v="urn:schemas-microsoft-com:vml" Requires="v">
                <p:oleObj spid="_x0000_s8240" name="Visio" r:id="rId4" imgW="908957" imgH="2562134" progId="Visio.Drawing.11">
                  <p:embed/>
                </p:oleObj>
              </mc:Choice>
              <mc:Fallback>
                <p:oleObj name="Visio" r:id="rId4" imgW="908957" imgH="2562134" progId="Visio.Drawing.11">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8438" y="1752600"/>
                        <a:ext cx="909637"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7" name="Object 13"/>
          <p:cNvGraphicFramePr>
            <a:graphicFrameLocks noChangeAspect="1"/>
          </p:cNvGraphicFramePr>
          <p:nvPr/>
        </p:nvGraphicFramePr>
        <p:xfrm>
          <a:off x="6962775" y="1919288"/>
          <a:ext cx="76200" cy="95250"/>
        </p:xfrm>
        <a:graphic>
          <a:graphicData uri="http://schemas.openxmlformats.org/presentationml/2006/ole">
            <mc:AlternateContent xmlns:mc="http://schemas.openxmlformats.org/markup-compatibility/2006">
              <mc:Choice xmlns:v="urn:schemas-microsoft-com:vml" Requires="v">
                <p:oleObj spid="_x0000_s8241" name="Visio" r:id="rId6" imgW="75474" imgH="95794" progId="Visio.Drawing.11">
                  <p:embed/>
                </p:oleObj>
              </mc:Choice>
              <mc:Fallback>
                <p:oleObj name="Visio" r:id="rId6" imgW="75474" imgH="95794" progId="Visio.Drawing.11">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2775" y="1919288"/>
                        <a:ext cx="76200"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8" name="Line 14"/>
          <p:cNvSpPr>
            <a:spLocks noChangeShapeType="1"/>
          </p:cNvSpPr>
          <p:nvPr/>
        </p:nvSpPr>
        <p:spPr bwMode="auto">
          <a:xfrm>
            <a:off x="6967538" y="3267075"/>
            <a:ext cx="55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159" name="Object 15"/>
          <p:cNvGraphicFramePr>
            <a:graphicFrameLocks noChangeAspect="1"/>
          </p:cNvGraphicFramePr>
          <p:nvPr/>
        </p:nvGraphicFramePr>
        <p:xfrm>
          <a:off x="6962775" y="2914650"/>
          <a:ext cx="76200" cy="95250"/>
        </p:xfrm>
        <a:graphic>
          <a:graphicData uri="http://schemas.openxmlformats.org/presentationml/2006/ole">
            <mc:AlternateContent xmlns:mc="http://schemas.openxmlformats.org/markup-compatibility/2006">
              <mc:Choice xmlns:v="urn:schemas-microsoft-com:vml" Requires="v">
                <p:oleObj spid="_x0000_s8242" name="Visio" r:id="rId8" imgW="75474" imgH="95794" progId="Visio.Drawing.11">
                  <p:embed/>
                </p:oleObj>
              </mc:Choice>
              <mc:Fallback>
                <p:oleObj name="Visio" r:id="rId8" imgW="75474" imgH="95794" progId="Visio.Drawing.11">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2775" y="2914650"/>
                        <a:ext cx="76200"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0" name="Object 16"/>
          <p:cNvGraphicFramePr>
            <a:graphicFrameLocks noChangeAspect="1"/>
          </p:cNvGraphicFramePr>
          <p:nvPr/>
        </p:nvGraphicFramePr>
        <p:xfrm>
          <a:off x="6369050" y="1752600"/>
          <a:ext cx="1263650" cy="2790825"/>
        </p:xfrm>
        <a:graphic>
          <a:graphicData uri="http://schemas.openxmlformats.org/presentationml/2006/ole">
            <mc:AlternateContent xmlns:mc="http://schemas.openxmlformats.org/markup-compatibility/2006">
              <mc:Choice xmlns:v="urn:schemas-microsoft-com:vml" Requires="v">
                <p:oleObj spid="_x0000_s8243" name="Visio" r:id="rId9" imgW="1263106" imgH="2790371" progId="Visio.Drawing.11">
                  <p:embed/>
                </p:oleObj>
              </mc:Choice>
              <mc:Fallback>
                <p:oleObj name="Visio" r:id="rId9" imgW="1263106" imgH="2790371" progId="Visio.Drawing.11">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9050" y="1752600"/>
                        <a:ext cx="126365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1" name="Object 17"/>
          <p:cNvGraphicFramePr>
            <a:graphicFrameLocks noChangeAspect="1"/>
          </p:cNvGraphicFramePr>
          <p:nvPr/>
        </p:nvGraphicFramePr>
        <p:xfrm>
          <a:off x="6959600" y="1957388"/>
          <a:ext cx="76200" cy="95250"/>
        </p:xfrm>
        <a:graphic>
          <a:graphicData uri="http://schemas.openxmlformats.org/presentationml/2006/ole">
            <mc:AlternateContent xmlns:mc="http://schemas.openxmlformats.org/markup-compatibility/2006">
              <mc:Choice xmlns:v="urn:schemas-microsoft-com:vml" Requires="v">
                <p:oleObj spid="_x0000_s8244" name="Visio" r:id="rId11" imgW="75474" imgH="95794" progId="Visio.Drawing.11">
                  <p:embed/>
                </p:oleObj>
              </mc:Choice>
              <mc:Fallback>
                <p:oleObj name="Visio" r:id="rId11" imgW="75474" imgH="95794" progId="Visio.Drawing.11">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9600" y="1957388"/>
                        <a:ext cx="76200"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checkerboard(across)">
                                      <p:cBhvr>
                                        <p:cTn id="7" dur="5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16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16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nodeType="clickEffect">
                                  <p:stCondLst>
                                    <p:cond delay="0"/>
                                  </p:stCondLst>
                                  <p:childTnLst>
                                    <p:animEffect transition="out" filter="blinds(horizontal)">
                                      <p:cBhvr>
                                        <p:cTn id="17" dur="10"/>
                                        <p:tgtEl>
                                          <p:spTgt spid="6161"/>
                                        </p:tgtEl>
                                      </p:cBhvr>
                                    </p:animEffect>
                                    <p:set>
                                      <p:cBhvr>
                                        <p:cTn id="18" dur="1" fill="hold">
                                          <p:stCondLst>
                                            <p:cond delay="9"/>
                                          </p:stCondLst>
                                        </p:cTn>
                                        <p:tgtEl>
                                          <p:spTgt spid="6161"/>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10"/>
                                        <p:tgtEl>
                                          <p:spTgt spid="6160"/>
                                        </p:tgtEl>
                                      </p:cBhvr>
                                    </p:animEffect>
                                    <p:set>
                                      <p:cBhvr>
                                        <p:cTn id="21" dur="1" fill="hold">
                                          <p:stCondLst>
                                            <p:cond delay="9"/>
                                          </p:stCondLst>
                                        </p:cTn>
                                        <p:tgtEl>
                                          <p:spTgt spid="6160"/>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615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15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158"/>
                                        </p:tgtEl>
                                        <p:attrNameLst>
                                          <p:attrName>style.visibility</p:attrName>
                                        </p:attrNameLst>
                                      </p:cBhvr>
                                      <p:to>
                                        <p:strVal val="visible"/>
                                      </p:to>
                                    </p:set>
                                  </p:childTnLst>
                                </p:cTn>
                              </p:par>
                            </p:childTnLst>
                          </p:cTn>
                        </p:par>
                        <p:par>
                          <p:cTn id="28" fill="hold" nodeType="afterGroup">
                            <p:stCondLst>
                              <p:cond delay="10"/>
                            </p:stCondLst>
                            <p:childTnLst>
                              <p:par>
                                <p:cTn id="29" presetID="42" presetClass="path" presetSubtype="0" accel="50000" decel="50000" fill="hold" nodeType="afterEffect">
                                  <p:stCondLst>
                                    <p:cond delay="0"/>
                                  </p:stCondLst>
                                  <p:childTnLst>
                                    <p:animMotion origin="layout" path="M 5E-6 0.00439 L 5E-6 0.10648 " pathEditMode="relative" rAng="0" ptsTypes="AA">
                                      <p:cBhvr>
                                        <p:cTn id="30" dur="5000" fill="hold"/>
                                        <p:tgtEl>
                                          <p:spTgt spid="6157"/>
                                        </p:tgtEl>
                                        <p:attrNameLst>
                                          <p:attrName>ppt_x</p:attrName>
                                          <p:attrName>ppt_y</p:attrName>
                                        </p:attrNameLst>
                                      </p:cBhvr>
                                      <p:rCtr x="0" y="5093"/>
                                    </p:animMotion>
                                  </p:childTnLst>
                                </p:cTn>
                              </p:par>
                            </p:childTnLst>
                          </p:cTn>
                        </p:par>
                        <p:par>
                          <p:cTn id="31" fill="hold" nodeType="afterGroup">
                            <p:stCondLst>
                              <p:cond delay="5010"/>
                            </p:stCondLst>
                            <p:childTnLst>
                              <p:par>
                                <p:cTn id="32" presetID="22" presetClass="exit" presetSubtype="1" fill="hold" nodeType="afterEffect">
                                  <p:stCondLst>
                                    <p:cond delay="0"/>
                                  </p:stCondLst>
                                  <p:childTnLst>
                                    <p:animEffect transition="out" filter="wipe(up)">
                                      <p:cBhvr>
                                        <p:cTn id="33" dur="2000"/>
                                        <p:tgtEl>
                                          <p:spTgt spid="6157"/>
                                        </p:tgtEl>
                                      </p:cBhvr>
                                    </p:animEffect>
                                    <p:set>
                                      <p:cBhvr>
                                        <p:cTn id="34" dur="1" fill="hold">
                                          <p:stCondLst>
                                            <p:cond delay="1999"/>
                                          </p:stCondLst>
                                        </p:cTn>
                                        <p:tgtEl>
                                          <p:spTgt spid="6157"/>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154"/>
                                        </p:tgtEl>
                                        <p:attrNameLst>
                                          <p:attrName>style.visibility</p:attrName>
                                        </p:attrNameLst>
                                      </p:cBhvr>
                                      <p:to>
                                        <p:strVal val="visible"/>
                                      </p:to>
                                    </p:set>
                                    <p:animEffect transition="in" filter="box(in)">
                                      <p:cBhvr>
                                        <p:cTn id="39" dur="500"/>
                                        <p:tgtEl>
                                          <p:spTgt spid="615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6150"/>
                                        </p:tgtEl>
                                        <p:attrNameLst>
                                          <p:attrName>style.visibility</p:attrName>
                                        </p:attrNameLst>
                                      </p:cBhvr>
                                      <p:to>
                                        <p:strVal val="visible"/>
                                      </p:to>
                                    </p:set>
                                    <p:animEffect transition="in" filter="box(in)">
                                      <p:cBhvr>
                                        <p:cTn id="44" dur="500"/>
                                        <p:tgtEl>
                                          <p:spTgt spid="615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6159"/>
                                        </p:tgtEl>
                                        <p:attrNameLst>
                                          <p:attrName>style.visibility</p:attrName>
                                        </p:attrNameLst>
                                      </p:cBhvr>
                                      <p:to>
                                        <p:strVal val="visible"/>
                                      </p:to>
                                    </p:set>
                                    <p:animEffect transition="in" filter="wipe(up)">
                                      <p:cBhvr>
                                        <p:cTn id="49" dur="2000"/>
                                        <p:tgtEl>
                                          <p:spTgt spid="6159"/>
                                        </p:tgtEl>
                                      </p:cBhvr>
                                    </p:animEffect>
                                  </p:childTnLst>
                                </p:cTn>
                              </p:par>
                            </p:childTnLst>
                          </p:cTn>
                        </p:par>
                        <p:par>
                          <p:cTn id="50" fill="hold" nodeType="afterGroup">
                            <p:stCondLst>
                              <p:cond delay="2000"/>
                            </p:stCondLst>
                            <p:childTnLst>
                              <p:par>
                                <p:cTn id="51" presetID="42" presetClass="path" presetSubtype="0" accel="50000" decel="50000" fill="hold" nodeType="afterEffect">
                                  <p:stCondLst>
                                    <p:cond delay="0"/>
                                  </p:stCondLst>
                                  <p:childTnLst>
                                    <p:animMotion origin="layout" path="M 5E-6 0.00138 L 5E-6 0.025 " pathEditMode="relative" rAng="0" ptsTypes="AA">
                                      <p:cBhvr>
                                        <p:cTn id="52" dur="5000" fill="hold"/>
                                        <p:tgtEl>
                                          <p:spTgt spid="6159"/>
                                        </p:tgtEl>
                                        <p:attrNameLst>
                                          <p:attrName>ppt_x</p:attrName>
                                          <p:attrName>ppt_y</p:attrName>
                                        </p:attrNameLst>
                                      </p:cBhvr>
                                      <p:rCtr x="0" y="1181"/>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nodeType="clickEffect">
                                  <p:stCondLst>
                                    <p:cond delay="0"/>
                                  </p:stCondLst>
                                  <p:childTnLst>
                                    <p:set>
                                      <p:cBhvr>
                                        <p:cTn id="56" dur="1" fill="hold">
                                          <p:stCondLst>
                                            <p:cond delay="0"/>
                                          </p:stCondLst>
                                        </p:cTn>
                                        <p:tgtEl>
                                          <p:spTgt spid="6153">
                                            <p:txEl>
                                              <p:pRg st="0" end="0"/>
                                            </p:txEl>
                                          </p:spTgt>
                                        </p:tgtEl>
                                        <p:attrNameLst>
                                          <p:attrName>style.visibility</p:attrName>
                                        </p:attrNameLst>
                                      </p:cBhvr>
                                      <p:to>
                                        <p:strVal val="visible"/>
                                      </p:to>
                                    </p:set>
                                    <p:anim to="" calcmode="lin" valueType="num">
                                      <p:cBhvr>
                                        <p:cTn id="57" dur="1" fill="hold"/>
                                        <p:tgtEl>
                                          <p:spTgt spid="6153">
                                            <p:txEl>
                                              <p:pRg st="0" end="0"/>
                                            </p:txEl>
                                          </p:spTgt>
                                        </p:tgtEl>
                                        <p:attrNameLst>
                                          <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6155"/>
                                        </p:tgtEl>
                                        <p:attrNameLst>
                                          <p:attrName>style.visibility</p:attrName>
                                        </p:attrNameLst>
                                      </p:cBhvr>
                                      <p:to>
                                        <p:strVal val="visible"/>
                                      </p:to>
                                    </p:set>
                                    <p:animEffect transition="in" filter="checkerboard(across)">
                                      <p:cBhvr>
                                        <p:cTn id="62" dur="500"/>
                                        <p:tgtEl>
                                          <p:spTgt spid="615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4" presetClass="entr" presetSubtype="0" fill="hold" nodeType="clickEffect">
                                  <p:stCondLst>
                                    <p:cond delay="0"/>
                                  </p:stCondLst>
                                  <p:childTnLst>
                                    <p:set>
                                      <p:cBhvr>
                                        <p:cTn id="66" dur="1" fill="hold">
                                          <p:stCondLst>
                                            <p:cond delay="0"/>
                                          </p:stCondLst>
                                        </p:cTn>
                                        <p:tgtEl>
                                          <p:spTgt spid="6151">
                                            <p:txEl>
                                              <p:pRg st="0" end="0"/>
                                            </p:txEl>
                                          </p:spTgt>
                                        </p:tgtEl>
                                        <p:attrNameLst>
                                          <p:attrName>style.visibility</p:attrName>
                                        </p:attrNameLst>
                                      </p:cBhvr>
                                      <p:to>
                                        <p:strVal val="visible"/>
                                      </p:to>
                                    </p:set>
                                    <p:anim to="" calcmode="lin" valueType="num">
                                      <p:cBhvr>
                                        <p:cTn id="67" dur="1" fill="hold"/>
                                        <p:tgtEl>
                                          <p:spTgt spid="615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P spid="6154" grpId="0" animBg="1"/>
      <p:bldP spid="6155" grpId="0" animBg="1"/>
      <p:bldP spid="61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228600"/>
            <a:ext cx="6553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a:solidFill>
                  <a:srgbClr val="FFFFFF"/>
                </a:solidFill>
                <a:latin typeface="Times New Roman" pitchFamily="18" charset="0"/>
              </a:rPr>
              <a:t>BÀI 20 : SỰ NỞ VÌ NHI</a:t>
            </a:r>
            <a:r>
              <a:rPr lang="en-US" sz="2400">
                <a:solidFill>
                  <a:srgbClr val="FFFFFF"/>
                </a:solidFill>
                <a:latin typeface="Times New Roman" pitchFamily="18" charset="0"/>
                <a:cs typeface="Times New Roman" pitchFamily="18" charset="0"/>
              </a:rPr>
              <a:t>ỆT CỦA CHẤT KHÍ </a:t>
            </a:r>
            <a:endParaRPr lang="en-US" sz="2400">
              <a:solidFill>
                <a:srgbClr val="FFFFFF"/>
              </a:solidFill>
              <a:latin typeface="Times New Roman" pitchFamily="18" charset="0"/>
            </a:endParaRPr>
          </a:p>
        </p:txBody>
      </p:sp>
      <p:sp>
        <p:nvSpPr>
          <p:cNvPr id="9219" name="TextBox 4"/>
          <p:cNvSpPr txBox="1">
            <a:spLocks noChangeArrowheads="1"/>
          </p:cNvSpPr>
          <p:nvPr/>
        </p:nvSpPr>
        <p:spPr bwMode="auto">
          <a:xfrm>
            <a:off x="152400" y="14478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Times New Roman" panose="02020603050405020304" pitchFamily="18" charset="0"/>
                <a:cs typeface="Times New Roman" panose="02020603050405020304" pitchFamily="18" charset="0"/>
              </a:rPr>
              <a:t>1.Thí nghiệm</a:t>
            </a:r>
          </a:p>
        </p:txBody>
      </p:sp>
      <p:sp>
        <p:nvSpPr>
          <p:cNvPr id="9220" name="TextBox 5"/>
          <p:cNvSpPr txBox="1">
            <a:spLocks noChangeArrowheads="1"/>
          </p:cNvSpPr>
          <p:nvPr/>
        </p:nvSpPr>
        <p:spPr bwMode="auto">
          <a:xfrm>
            <a:off x="0" y="1905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Times New Roman" panose="02020603050405020304" pitchFamily="18" charset="0"/>
                <a:cs typeface="Times New Roman" panose="02020603050405020304" pitchFamily="18" charset="0"/>
              </a:rPr>
              <a:t>2.Trả lời câu hỏi</a:t>
            </a:r>
          </a:p>
        </p:txBody>
      </p:sp>
      <p:sp>
        <p:nvSpPr>
          <p:cNvPr id="7173" name="TextBox 6"/>
          <p:cNvSpPr txBox="1">
            <a:spLocks noChangeArrowheads="1"/>
          </p:cNvSpPr>
          <p:nvPr/>
        </p:nvSpPr>
        <p:spPr bwMode="auto">
          <a:xfrm>
            <a:off x="228600" y="2362200"/>
            <a:ext cx="861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4000" b="1">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en-US" sz="2400">
                <a:solidFill>
                  <a:schemeClr val="hlink"/>
                </a:solidFill>
                <a:latin typeface="Times New Roman" panose="02020603050405020304" pitchFamily="18" charset="0"/>
                <a:cs typeface="Times New Roman" panose="02020603050405020304" pitchFamily="18" charset="0"/>
              </a:rPr>
              <a:t>Tại sao thể tích không khí trong bình cầu lại tăng lên khi ta áp hai bàn tay nóng vào bình ?</a:t>
            </a:r>
          </a:p>
        </p:txBody>
      </p:sp>
      <p:sp>
        <p:nvSpPr>
          <p:cNvPr id="7174" name="TextBox 8"/>
          <p:cNvSpPr txBox="1">
            <a:spLocks noChangeArrowheads="1"/>
          </p:cNvSpPr>
          <p:nvPr/>
        </p:nvSpPr>
        <p:spPr bwMode="auto">
          <a:xfrm>
            <a:off x="990600" y="3276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FF0000"/>
                </a:solidFill>
                <a:latin typeface="Times New Roman" panose="02020603050405020304" pitchFamily="18" charset="0"/>
                <a:cs typeface="Times New Roman" panose="02020603050405020304" pitchFamily="18" charset="0"/>
              </a:rPr>
              <a:t>Vì chất khí gặp hơi nóng ở tay thì nở ra nên tăng thể tích.</a:t>
            </a:r>
          </a:p>
        </p:txBody>
      </p:sp>
      <p:sp>
        <p:nvSpPr>
          <p:cNvPr id="7175" name="TextBox 9"/>
          <p:cNvSpPr txBox="1">
            <a:spLocks noChangeArrowheads="1"/>
          </p:cNvSpPr>
          <p:nvPr/>
        </p:nvSpPr>
        <p:spPr bwMode="auto">
          <a:xfrm>
            <a:off x="228600" y="4114800"/>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4000" b="1">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en-US" sz="2400">
                <a:solidFill>
                  <a:schemeClr val="hlink"/>
                </a:solidFill>
                <a:latin typeface="Times New Roman" panose="02020603050405020304" pitchFamily="18" charset="0"/>
                <a:cs typeface="Times New Roman" panose="02020603050405020304" pitchFamily="18" charset="0"/>
              </a:rPr>
              <a:t>Tại sao thể tích không khí trong bình lại giảm đi khi ta thôi không áp tay vào bình cầu ?</a:t>
            </a:r>
          </a:p>
        </p:txBody>
      </p:sp>
      <p:sp>
        <p:nvSpPr>
          <p:cNvPr id="7176" name="TextBox 11"/>
          <p:cNvSpPr txBox="1">
            <a:spLocks noChangeArrowheads="1"/>
          </p:cNvSpPr>
          <p:nvPr/>
        </p:nvSpPr>
        <p:spPr bwMode="auto">
          <a:xfrm>
            <a:off x="914400" y="51816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FF0000"/>
                </a:solidFill>
                <a:latin typeface="Times New Roman" panose="02020603050405020304" pitchFamily="18" charset="0"/>
                <a:cs typeface="Times New Roman" panose="02020603050405020304" pitchFamily="18" charset="0"/>
              </a:rPr>
              <a:t>Vì khi ta thôi không áp tay vào bình cầu thì chất khí  trong bình nguội đi  và co lại nên giảm thể tích</a:t>
            </a:r>
          </a:p>
        </p:txBody>
      </p:sp>
      <p:pic>
        <p:nvPicPr>
          <p:cNvPr id="9225" name="Picture 9" descr="question_float_from_box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8" name="AutoShape 10"/>
          <p:cNvSpPr>
            <a:spLocks noChangeArrowheads="1"/>
          </p:cNvSpPr>
          <p:nvPr/>
        </p:nvSpPr>
        <p:spPr bwMode="auto">
          <a:xfrm>
            <a:off x="0" y="3352800"/>
            <a:ext cx="990600" cy="381000"/>
          </a:xfrm>
          <a:prstGeom prst="notchedRightArrow">
            <a:avLst>
              <a:gd name="adj1" fmla="val 50000"/>
              <a:gd name="adj2" fmla="val 65000"/>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sz="1800"/>
          </a:p>
        </p:txBody>
      </p:sp>
      <p:sp>
        <p:nvSpPr>
          <p:cNvPr id="7179" name="AutoShape 11"/>
          <p:cNvSpPr>
            <a:spLocks noChangeArrowheads="1"/>
          </p:cNvSpPr>
          <p:nvPr/>
        </p:nvSpPr>
        <p:spPr bwMode="auto">
          <a:xfrm>
            <a:off x="0" y="5410200"/>
            <a:ext cx="914400" cy="457200"/>
          </a:xfrm>
          <a:prstGeom prst="notchedRightArrow">
            <a:avLst>
              <a:gd name="adj1" fmla="val 50000"/>
              <a:gd name="adj2" fmla="val 50000"/>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heel(4)">
                                      <p:cBhvr>
                                        <p:cTn id="7" dur="2000"/>
                                        <p:tgtEl>
                                          <p:spTgt spid="7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randombar(horizontal)">
                                      <p:cBhvr>
                                        <p:cTn id="12" dur="500"/>
                                        <p:tgtEl>
                                          <p:spTgt spid="71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wedge">
                                      <p:cBhvr>
                                        <p:cTn id="17" dur="2000"/>
                                        <p:tgtEl>
                                          <p:spTgt spid="71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wheel(4)">
                                      <p:cBhvr>
                                        <p:cTn id="22" dur="2000"/>
                                        <p:tgtEl>
                                          <p:spTgt spid="71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additive="base">
                                        <p:cTn id="27" dur="500" fill="hold"/>
                                        <p:tgtEl>
                                          <p:spTgt spid="7179"/>
                                        </p:tgtEl>
                                        <p:attrNameLst>
                                          <p:attrName>ppt_x</p:attrName>
                                        </p:attrNameLst>
                                      </p:cBhvr>
                                      <p:tavLst>
                                        <p:tav tm="0">
                                          <p:val>
                                            <p:strVal val="#ppt_x"/>
                                          </p:val>
                                        </p:tav>
                                        <p:tav tm="100000">
                                          <p:val>
                                            <p:strVal val="#ppt_x"/>
                                          </p:val>
                                        </p:tav>
                                      </p:tavLst>
                                    </p:anim>
                                    <p:anim calcmode="lin" valueType="num">
                                      <p:cBhvr additive="base">
                                        <p:cTn id="28"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7176"/>
                                        </p:tgtEl>
                                        <p:attrNameLst>
                                          <p:attrName>style.visibility</p:attrName>
                                        </p:attrNameLst>
                                      </p:cBhvr>
                                      <p:to>
                                        <p:strVal val="visible"/>
                                      </p:to>
                                    </p:set>
                                    <p:animEffect transition="in" filter="strips(downLeft)">
                                      <p:cBhvr>
                                        <p:cTn id="33"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P spid="7175" grpId="0"/>
      <p:bldP spid="7176" grpId="0"/>
      <p:bldP spid="7178" grpId="0" animBg="1"/>
      <p:bldP spid="71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228600"/>
            <a:ext cx="6858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latin typeface="Times New Roman" pitchFamily="18" charset="0"/>
                <a:cs typeface="Times New Roman" pitchFamily="18" charset="0"/>
              </a:rPr>
              <a:t>BÀI 20 : SỰ NỞ VÌ NHIỆT CỦA CHẤT KHÍ </a:t>
            </a:r>
          </a:p>
        </p:txBody>
      </p:sp>
      <p:sp>
        <p:nvSpPr>
          <p:cNvPr id="10243" name="TextBox 4"/>
          <p:cNvSpPr txBox="1">
            <a:spLocks noChangeArrowheads="1"/>
          </p:cNvSpPr>
          <p:nvPr/>
        </p:nvSpPr>
        <p:spPr bwMode="auto">
          <a:xfrm>
            <a:off x="0" y="10668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Times New Roman" panose="02020603050405020304" pitchFamily="18" charset="0"/>
                <a:cs typeface="Times New Roman" panose="02020603050405020304" pitchFamily="18" charset="0"/>
              </a:rPr>
              <a:t>1.Thí nghiệm</a:t>
            </a:r>
          </a:p>
        </p:txBody>
      </p:sp>
      <p:sp>
        <p:nvSpPr>
          <p:cNvPr id="10244" name="TextBox 5"/>
          <p:cNvSpPr txBox="1">
            <a:spLocks noChangeArrowheads="1"/>
          </p:cNvSpPr>
          <p:nvPr/>
        </p:nvSpPr>
        <p:spPr bwMode="auto">
          <a:xfrm>
            <a:off x="0" y="15240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CC3300"/>
                </a:solidFill>
                <a:latin typeface="Times New Roman" panose="02020603050405020304" pitchFamily="18" charset="0"/>
                <a:cs typeface="Times New Roman" panose="02020603050405020304" pitchFamily="18" charset="0"/>
              </a:rPr>
              <a:t>2.Trả lời câu hỏi</a:t>
            </a:r>
          </a:p>
        </p:txBody>
      </p:sp>
      <p:sp>
        <p:nvSpPr>
          <p:cNvPr id="8197" name="TextBox 6"/>
          <p:cNvSpPr txBox="1">
            <a:spLocks noChangeArrowheads="1"/>
          </p:cNvSpPr>
          <p:nvPr/>
        </p:nvSpPr>
        <p:spPr bwMode="auto">
          <a:xfrm>
            <a:off x="304800" y="1981200"/>
            <a:ext cx="86042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4000" b="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400">
                <a:solidFill>
                  <a:srgbClr val="000099"/>
                </a:solidFill>
                <a:latin typeface="Times New Roman" panose="02020603050405020304" pitchFamily="18" charset="0"/>
                <a:cs typeface="Times New Roman" panose="02020603050405020304" pitchFamily="18" charset="0"/>
              </a:rPr>
              <a:t>Hãy đọc bảng  20.1 ghi độ tăng thể tích của 1000 cm</a:t>
            </a:r>
            <a:r>
              <a:rPr lang="en-US" sz="2400" baseline="30000">
                <a:solidFill>
                  <a:srgbClr val="000099"/>
                </a:solidFill>
                <a:latin typeface="Times New Roman" panose="02020603050405020304" pitchFamily="18" charset="0"/>
                <a:cs typeface="Times New Roman" panose="02020603050405020304" pitchFamily="18" charset="0"/>
              </a:rPr>
              <a:t>3</a:t>
            </a:r>
            <a:r>
              <a:rPr lang="en-US" sz="2400">
                <a:solidFill>
                  <a:srgbClr val="000099"/>
                </a:solidFill>
                <a:latin typeface="Times New Roman" panose="02020603050405020304" pitchFamily="18" charset="0"/>
                <a:cs typeface="Times New Roman" panose="02020603050405020304" pitchFamily="18" charset="0"/>
              </a:rPr>
              <a:t> (1 lít) một số chất, khi nhiệt độ của nó tăng thêm 50cm</a:t>
            </a:r>
            <a:r>
              <a:rPr lang="en-US" sz="2400" baseline="30000">
                <a:solidFill>
                  <a:srgbClr val="000099"/>
                </a:solidFill>
                <a:latin typeface="Times New Roman" panose="02020603050405020304" pitchFamily="18" charset="0"/>
                <a:cs typeface="Times New Roman" panose="02020603050405020304" pitchFamily="18" charset="0"/>
              </a:rPr>
              <a:t>3</a:t>
            </a:r>
            <a:r>
              <a:rPr lang="en-US" sz="2400">
                <a:solidFill>
                  <a:srgbClr val="000099"/>
                </a:solidFill>
                <a:latin typeface="Times New Roman" panose="02020603050405020304" pitchFamily="18" charset="0"/>
                <a:cs typeface="Times New Roman" panose="02020603050405020304" pitchFamily="18" charset="0"/>
              </a:rPr>
              <a:t> rút ra nhận xét.</a:t>
            </a:r>
          </a:p>
        </p:txBody>
      </p:sp>
      <p:graphicFrame>
        <p:nvGraphicFramePr>
          <p:cNvPr id="26" name="Table 25"/>
          <p:cNvGraphicFramePr>
            <a:graphicFrameLocks noGrp="1"/>
          </p:cNvGraphicFramePr>
          <p:nvPr/>
        </p:nvGraphicFramePr>
        <p:xfrm>
          <a:off x="152400" y="3505200"/>
          <a:ext cx="8789988" cy="2514600"/>
        </p:xfrm>
        <a:graphic>
          <a:graphicData uri="http://schemas.openxmlformats.org/drawingml/2006/table">
            <a:tbl>
              <a:tblPr/>
              <a:tblGrid>
                <a:gridCol w="2693988"/>
                <a:gridCol w="3048000"/>
                <a:gridCol w="3048000"/>
              </a:tblGrid>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Chất khí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             Chất lỏng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           Chất rắn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Không khí: 183cm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Rượu         :   58cm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Nhôm     :    3,45cm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Hơi nước :  183cm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Dầu hỏa     :   55cm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Đồng       :    2,55cm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Khí  ôxi   : 183cm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Thủy ngân  :   9cm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Sắt           :   1,80cm</a:t>
                      </a:r>
                      <a:r>
                        <a:rPr kumimoji="0" lang="en-US" sz="2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8220" name="TextBox 26"/>
          <p:cNvSpPr txBox="1">
            <a:spLocks noChangeArrowheads="1"/>
          </p:cNvSpPr>
          <p:nvPr/>
        </p:nvSpPr>
        <p:spPr bwMode="auto">
          <a:xfrm>
            <a:off x="381000" y="2895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latin typeface="Times New Roman" panose="02020603050405020304" pitchFamily="18" charset="0"/>
                <a:cs typeface="Times New Roman" panose="02020603050405020304" pitchFamily="18" charset="0"/>
              </a:rPr>
              <a:t>Bảng 20.1</a:t>
            </a:r>
          </a:p>
        </p:txBody>
      </p:sp>
      <p:pic>
        <p:nvPicPr>
          <p:cNvPr id="10269" name="Picture 29" descr="question_float_from_box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0953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 calcmode="lin" valueType="num">
                                      <p:cBhvr>
                                        <p:cTn id="7" dur="500" decel="50000" fill="hold">
                                          <p:stCondLst>
                                            <p:cond delay="0"/>
                                          </p:stCondLst>
                                        </p:cTn>
                                        <p:tgtEl>
                                          <p:spTgt spid="819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19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8220">
                                            <p:txEl>
                                              <p:pRg st="0" end="0"/>
                                            </p:txEl>
                                          </p:spTgt>
                                        </p:tgtEl>
                                        <p:attrNameLst>
                                          <p:attrName>style.visibility</p:attrName>
                                        </p:attrNameLst>
                                      </p:cBhvr>
                                      <p:to>
                                        <p:strVal val="visible"/>
                                      </p:to>
                                    </p:set>
                                    <p:animEffect transition="in" filter="box(in)">
                                      <p:cBhvr>
                                        <p:cTn id="19" dur="500"/>
                                        <p:tgtEl>
                                          <p:spTgt spid="8220">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edge">
                                      <p:cBhvr>
                                        <p:cTn id="2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1615</Words>
  <Application>Microsoft Office PowerPoint</Application>
  <PresentationFormat>On-screen Show (4:3)</PresentationFormat>
  <Paragraphs>156</Paragraphs>
  <Slides>26</Slides>
  <Notes>1</Notes>
  <HiddenSlides>0</HiddenSlides>
  <MMClips>3</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3" baseType="lpstr">
      <vt:lpstr>Calibri</vt:lpstr>
      <vt:lpstr>Arial</vt:lpstr>
      <vt:lpstr>Times New Roman</vt:lpstr>
      <vt:lpstr>.VnTime</vt:lpstr>
      <vt:lpstr>Office Theme</vt:lpstr>
      <vt:lpstr>Microsoft Clip Gallery</vt:lpstr>
      <vt:lpstr>Microsoft Visio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dc:creator>
  <cp:lastModifiedBy>PC</cp:lastModifiedBy>
  <cp:revision>100</cp:revision>
  <dcterms:created xsi:type="dcterms:W3CDTF">2011-11-07T01:30:53Z</dcterms:created>
  <dcterms:modified xsi:type="dcterms:W3CDTF">2018-01-30T16:08:42Z</dcterms:modified>
</cp:coreProperties>
</file>