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85" r:id="rId2"/>
    <p:sldId id="287" r:id="rId3"/>
    <p:sldId id="260" r:id="rId4"/>
    <p:sldId id="264" r:id="rId5"/>
    <p:sldId id="290" r:id="rId6"/>
    <p:sldId id="288" r:id="rId7"/>
    <p:sldId id="289" r:id="rId8"/>
    <p:sldId id="266" r:id="rId9"/>
    <p:sldId id="291" r:id="rId10"/>
    <p:sldId id="292" r:id="rId11"/>
    <p:sldId id="267" r:id="rId12"/>
    <p:sldId id="268" r:id="rId13"/>
    <p:sldId id="269" r:id="rId14"/>
    <p:sldId id="280" r:id="rId15"/>
    <p:sldId id="270" r:id="rId16"/>
    <p:sldId id="271" r:id="rId17"/>
    <p:sldId id="284" r:id="rId18"/>
    <p:sldId id="276" r:id="rId19"/>
    <p:sldId id="281" r:id="rId20"/>
    <p:sldId id="283" r:id="rId21"/>
    <p:sldId id="273" r:id="rId22"/>
    <p:sldId id="274" r:id="rId23"/>
    <p:sldId id="278" r:id="rId24"/>
  </p:sldIdLst>
  <p:sldSz cx="9144000" cy="6858000" type="screen4x3"/>
  <p:notesSz cx="6858000" cy="9144000"/>
  <p:custDataLst>
    <p:tags r:id="rId26"/>
  </p:custDataLst>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showPr>
  <p:clrMru>
    <a:srgbClr val="0000CC"/>
    <a:srgbClr val="FF0066"/>
    <a:srgbClr val="9954CC"/>
    <a:srgbClr val="FF3300"/>
    <a:srgbClr val="A50021"/>
    <a:srgbClr val="003300"/>
    <a:srgbClr val="99FF33"/>
    <a:srgbClr val="0033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2044" autoAdjust="0"/>
    <p:restoredTop sz="94378" autoAdjust="0"/>
  </p:normalViewPr>
  <p:slideViewPr>
    <p:cSldViewPr>
      <p:cViewPr>
        <p:scale>
          <a:sx n="66" d="100"/>
          <a:sy n="66" d="100"/>
        </p:scale>
        <p:origin x="-1974" y="-53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gs" Target="tags/tag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717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26628"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17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717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0DE016F1-8F97-41CD-ACD5-00B4D58B9C37}"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a:ln/>
        </p:spPr>
      </p:sp>
      <p:sp>
        <p:nvSpPr>
          <p:cNvPr id="27651" name="Notes Placeholder 2"/>
          <p:cNvSpPr>
            <a:spLocks noGrp="1"/>
          </p:cNvSpPr>
          <p:nvPr>
            <p:ph type="body" idx="1"/>
          </p:nvPr>
        </p:nvSpPr>
        <p:spPr>
          <a:noFill/>
          <a:ln/>
        </p:spPr>
        <p:txBody>
          <a:bodyPr/>
          <a:lstStyle/>
          <a:p>
            <a:endParaRPr lang="vi-VN" smtClean="0"/>
          </a:p>
        </p:txBody>
      </p:sp>
      <p:sp>
        <p:nvSpPr>
          <p:cNvPr id="27652" name="Slide Number Placeholder 3"/>
          <p:cNvSpPr>
            <a:spLocks noGrp="1"/>
          </p:cNvSpPr>
          <p:nvPr>
            <p:ph type="sldNum" sz="quarter" idx="5"/>
          </p:nvPr>
        </p:nvSpPr>
        <p:spPr>
          <a:noFill/>
        </p:spPr>
        <p:txBody>
          <a:bodyPr/>
          <a:lstStyle/>
          <a:p>
            <a:fld id="{E954F889-3FC4-4FF5-AEEB-D9BA3D48CD4F}" type="slidenum">
              <a:rPr lang="en-US" smtClean="0"/>
              <a:pPr/>
              <a:t>3</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8C85A9C-CD9B-4C90-BD7E-099D36C94B1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4A93AC3-F10E-4C64-9575-ECEC0B8F86E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0808240-FFE9-4192-8B04-7B8BD1115EBB}"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9BAD97B0-419F-442C-A93D-2F11B8A9BBAC}"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4850123-C94B-4C12-89C8-10F69F04E433}"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8B6A509-7837-408A-A9C6-AA2140D722C6}"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89776BE-716B-4B3A-9FB0-D058D903A9B5}"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4B310469-6965-4A1A-BAE8-1C4C2E95274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5E6B0AF-84E5-491C-8850-1EE419D8A2AD}"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F35553E-BC30-4D43-872F-6CF4640AA5F9}"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1DE18DA-0B84-43DD-8CA1-346D4A6B9D4F}"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EE80BF7-69C7-4353-87B9-569ACC8BF5A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4B0DDF3B-2843-4624-9DD1-2D12443007AC}"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 Id="rId4" Type="http://schemas.openxmlformats.org/officeDocument/2006/relationships/audio" Target="../media/audio3.wav"/></Relationships>
</file>

<file path=ppt/slides/_rels/slide12.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gif"/><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slide" Target="slide19.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8" Type="http://schemas.openxmlformats.org/officeDocument/2006/relationships/image" Target="../media/image17.png"/><Relationship Id="rId13" Type="http://schemas.openxmlformats.org/officeDocument/2006/relationships/image" Target="../media/image22.png"/><Relationship Id="rId3" Type="http://schemas.openxmlformats.org/officeDocument/2006/relationships/image" Target="../media/image12.png"/><Relationship Id="rId7" Type="http://schemas.openxmlformats.org/officeDocument/2006/relationships/image" Target="../media/image16.png"/><Relationship Id="rId12" Type="http://schemas.openxmlformats.org/officeDocument/2006/relationships/image" Target="../media/image21.png"/><Relationship Id="rId2" Type="http://schemas.openxmlformats.org/officeDocument/2006/relationships/image" Target="../media/image11.png"/><Relationship Id="rId1" Type="http://schemas.openxmlformats.org/officeDocument/2006/relationships/slideLayout" Target="../slideLayouts/slideLayout7.xml"/><Relationship Id="rId6" Type="http://schemas.openxmlformats.org/officeDocument/2006/relationships/image" Target="../media/image15.png"/><Relationship Id="rId11" Type="http://schemas.openxmlformats.org/officeDocument/2006/relationships/image" Target="../media/image20.png"/><Relationship Id="rId5" Type="http://schemas.openxmlformats.org/officeDocument/2006/relationships/image" Target="../media/image14.png"/><Relationship Id="rId10" Type="http://schemas.openxmlformats.org/officeDocument/2006/relationships/image" Target="../media/image19.png"/><Relationship Id="rId4" Type="http://schemas.openxmlformats.org/officeDocument/2006/relationships/image" Target="../media/image13.png"/><Relationship Id="rId9" Type="http://schemas.openxmlformats.org/officeDocument/2006/relationships/image" Target="../media/image18.png"/><Relationship Id="rId14" Type="http://schemas.openxmlformats.org/officeDocument/2006/relationships/image" Target="../media/image23.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5.gif"/><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2.wmf"/><Relationship Id="rId4" Type="http://schemas.openxmlformats.org/officeDocument/2006/relationships/image" Target="../media/image1.jpe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 Id="rId4" Type="http://schemas.openxmlformats.org/officeDocument/2006/relationships/image" Target="../media/image6.jpeg"/></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3"/>
          <p:cNvSpPr>
            <a:spLocks noGrp="1"/>
          </p:cNvSpPr>
          <p:nvPr>
            <p:ph type="sldNum" sz="quarter" idx="12"/>
          </p:nvPr>
        </p:nvSpPr>
        <p:spPr>
          <a:noFill/>
        </p:spPr>
        <p:txBody>
          <a:bodyPr/>
          <a:lstStyle/>
          <a:p>
            <a:fld id="{0AD26C8B-CF7B-4650-B00D-381182E0EF2D}" type="slidenum">
              <a:rPr lang="en-US" smtClean="0"/>
              <a:pPr/>
              <a:t>1</a:t>
            </a:fld>
            <a:endParaRPr lang="en-US" smtClean="0"/>
          </a:p>
        </p:txBody>
      </p:sp>
      <p:sp>
        <p:nvSpPr>
          <p:cNvPr id="78851" name="Rectangle 3"/>
          <p:cNvSpPr>
            <a:spLocks noGrp="1" noChangeArrowheads="1"/>
          </p:cNvSpPr>
          <p:nvPr>
            <p:ph type="body" sz="half" idx="4294967295"/>
          </p:nvPr>
        </p:nvSpPr>
        <p:spPr>
          <a:xfrm>
            <a:off x="457200" y="685800"/>
            <a:ext cx="8153400" cy="3276600"/>
          </a:xfrm>
        </p:spPr>
        <p:txBody>
          <a:bodyPr/>
          <a:lstStyle/>
          <a:p>
            <a:pPr marL="533400" indent="-533400">
              <a:lnSpc>
                <a:spcPct val="90000"/>
              </a:lnSpc>
              <a:buFontTx/>
              <a:buNone/>
            </a:pPr>
            <a:r>
              <a:rPr lang="en-US" sz="2400" b="1" smtClean="0">
                <a:cs typeface="Times New Roman" pitchFamily="18" charset="0"/>
              </a:rPr>
              <a:t>Câu 1.</a:t>
            </a:r>
          </a:p>
          <a:p>
            <a:pPr marL="533400" indent="-533400">
              <a:lnSpc>
                <a:spcPct val="90000"/>
              </a:lnSpc>
              <a:buFontTx/>
              <a:buNone/>
            </a:pPr>
            <a:r>
              <a:rPr lang="en-US" sz="2400" b="1" smtClean="0">
                <a:cs typeface="Times New Roman" pitchFamily="18" charset="0"/>
              </a:rPr>
              <a:t>Hãy nêu các </a:t>
            </a:r>
            <a:r>
              <a:rPr lang="en-US" sz="2400" b="1" smtClean="0">
                <a:solidFill>
                  <a:srgbClr val="0000FF"/>
                </a:solidFill>
                <a:cs typeface="Times New Roman" pitchFamily="18" charset="0"/>
              </a:rPr>
              <a:t>kết luận</a:t>
            </a:r>
            <a:r>
              <a:rPr lang="en-US" sz="2400" b="1" smtClean="0">
                <a:cs typeface="Times New Roman" pitchFamily="18" charset="0"/>
              </a:rPr>
              <a:t> về </a:t>
            </a:r>
            <a:r>
              <a:rPr lang="en-US" sz="2400" b="1" smtClean="0">
                <a:solidFill>
                  <a:srgbClr val="0000FF"/>
                </a:solidFill>
                <a:cs typeface="Times New Roman" pitchFamily="18" charset="0"/>
              </a:rPr>
              <a:t>sự nở vì nhiệt</a:t>
            </a:r>
            <a:r>
              <a:rPr lang="en-US" sz="2400" b="1" smtClean="0">
                <a:cs typeface="Times New Roman" pitchFamily="18" charset="0"/>
              </a:rPr>
              <a:t> của chất rắn.</a:t>
            </a:r>
          </a:p>
        </p:txBody>
      </p:sp>
      <p:sp>
        <p:nvSpPr>
          <p:cNvPr id="78852" name="Text Box 4"/>
          <p:cNvSpPr txBox="1">
            <a:spLocks noChangeArrowheads="1"/>
          </p:cNvSpPr>
          <p:nvPr/>
        </p:nvSpPr>
        <p:spPr bwMode="auto">
          <a:xfrm>
            <a:off x="381000" y="2362200"/>
            <a:ext cx="8077200" cy="1552575"/>
          </a:xfrm>
          <a:prstGeom prst="rect">
            <a:avLst/>
          </a:prstGeom>
          <a:noFill/>
          <a:ln w="9525">
            <a:noFill/>
            <a:miter lim="800000"/>
            <a:headEnd/>
            <a:tailEnd/>
          </a:ln>
        </p:spPr>
        <p:txBody>
          <a:bodyPr>
            <a:spAutoFit/>
          </a:bodyPr>
          <a:lstStyle/>
          <a:p>
            <a:pPr marL="342900" indent="-342900">
              <a:spcBef>
                <a:spcPct val="50000"/>
              </a:spcBef>
            </a:pPr>
            <a:r>
              <a:rPr lang="en-US" sz="2400" b="1"/>
              <a:t>Trả lời :</a:t>
            </a:r>
          </a:p>
          <a:p>
            <a:pPr marL="342900" indent="-342900">
              <a:spcBef>
                <a:spcPct val="50000"/>
              </a:spcBef>
            </a:pPr>
            <a:r>
              <a:rPr lang="en-US" sz="2400" b="1">
                <a:solidFill>
                  <a:srgbClr val="0000FF"/>
                </a:solidFill>
              </a:rPr>
              <a:t>Chất rắn </a:t>
            </a:r>
            <a:r>
              <a:rPr lang="en-US" sz="2400" b="1">
                <a:solidFill>
                  <a:srgbClr val="FF0066"/>
                </a:solidFill>
              </a:rPr>
              <a:t>nở ra</a:t>
            </a:r>
            <a:r>
              <a:rPr lang="en-US" sz="2400" b="1">
                <a:solidFill>
                  <a:srgbClr val="0000FF"/>
                </a:solidFill>
              </a:rPr>
              <a:t> khi </a:t>
            </a:r>
            <a:r>
              <a:rPr lang="en-US" sz="2400" b="1">
                <a:solidFill>
                  <a:srgbClr val="FF0066"/>
                </a:solidFill>
              </a:rPr>
              <a:t>nóng lên</a:t>
            </a:r>
            <a:r>
              <a:rPr lang="en-US" sz="2400" b="1">
                <a:solidFill>
                  <a:srgbClr val="0000FF"/>
                </a:solidFill>
              </a:rPr>
              <a:t>, </a:t>
            </a:r>
            <a:r>
              <a:rPr lang="en-US" sz="2400" b="1">
                <a:solidFill>
                  <a:srgbClr val="FF0066"/>
                </a:solidFill>
              </a:rPr>
              <a:t>co lại</a:t>
            </a:r>
            <a:r>
              <a:rPr lang="en-US" sz="2400" b="1">
                <a:solidFill>
                  <a:srgbClr val="0000FF"/>
                </a:solidFill>
              </a:rPr>
              <a:t> khi </a:t>
            </a:r>
            <a:r>
              <a:rPr lang="en-US" sz="2400" b="1">
                <a:solidFill>
                  <a:srgbClr val="FF0066"/>
                </a:solidFill>
              </a:rPr>
              <a:t>lạnh đi</a:t>
            </a:r>
            <a:r>
              <a:rPr lang="en-US" sz="2400" b="1">
                <a:solidFill>
                  <a:srgbClr val="0000FF"/>
                </a:solidFill>
              </a:rPr>
              <a:t>.</a:t>
            </a:r>
          </a:p>
          <a:p>
            <a:pPr marL="342900" indent="-342900">
              <a:spcBef>
                <a:spcPct val="50000"/>
              </a:spcBef>
            </a:pPr>
            <a:r>
              <a:rPr lang="en-US" sz="2400" b="1">
                <a:solidFill>
                  <a:srgbClr val="0000FF"/>
                </a:solidFill>
              </a:rPr>
              <a:t>Các chất rắn </a:t>
            </a:r>
            <a:r>
              <a:rPr lang="en-US" sz="2400" b="1">
                <a:solidFill>
                  <a:srgbClr val="FF0066"/>
                </a:solidFill>
              </a:rPr>
              <a:t>khác nhau</a:t>
            </a:r>
            <a:r>
              <a:rPr lang="en-US" sz="2400" b="1">
                <a:solidFill>
                  <a:srgbClr val="0000FF"/>
                </a:solidFill>
              </a:rPr>
              <a:t> nở vì nhiệt </a:t>
            </a:r>
            <a:r>
              <a:rPr lang="en-US" sz="2400" b="1">
                <a:solidFill>
                  <a:srgbClr val="FF0066"/>
                </a:solidFill>
              </a:rPr>
              <a:t>khác nhau</a:t>
            </a:r>
            <a:r>
              <a:rPr lang="en-US" sz="2400" b="1"/>
              <a:t>.</a:t>
            </a:r>
          </a:p>
        </p:txBody>
      </p:sp>
      <p:sp>
        <p:nvSpPr>
          <p:cNvPr id="3077" name="Rectangle 5"/>
          <p:cNvSpPr>
            <a:spLocks noChangeArrowheads="1"/>
          </p:cNvSpPr>
          <p:nvPr/>
        </p:nvSpPr>
        <p:spPr bwMode="auto">
          <a:xfrm>
            <a:off x="0" y="2546350"/>
            <a:ext cx="184150" cy="457200"/>
          </a:xfrm>
          <a:prstGeom prst="rect">
            <a:avLst/>
          </a:prstGeom>
          <a:noFill/>
          <a:ln w="9525">
            <a:noFill/>
            <a:miter lim="800000"/>
            <a:headEnd/>
            <a:tailEnd/>
          </a:ln>
        </p:spPr>
        <p:txBody>
          <a:bodyPr wrap="none" anchor="ctr">
            <a:spAutoFit/>
          </a:bodyPr>
          <a:lstStyle/>
          <a:p>
            <a:endParaRPr lang="vi-VN" sz="2400" b="1"/>
          </a:p>
        </p:txBody>
      </p:sp>
      <p:sp>
        <p:nvSpPr>
          <p:cNvPr id="3078" name="Rectangle 6"/>
          <p:cNvSpPr>
            <a:spLocks noChangeArrowheads="1"/>
          </p:cNvSpPr>
          <p:nvPr/>
        </p:nvSpPr>
        <p:spPr bwMode="auto">
          <a:xfrm>
            <a:off x="0" y="2728913"/>
            <a:ext cx="184150" cy="457200"/>
          </a:xfrm>
          <a:prstGeom prst="rect">
            <a:avLst/>
          </a:prstGeom>
          <a:noFill/>
          <a:ln w="9525">
            <a:noFill/>
            <a:miter lim="800000"/>
            <a:headEnd/>
            <a:tailEnd/>
          </a:ln>
        </p:spPr>
        <p:txBody>
          <a:bodyPr wrap="none">
            <a:spAutoFit/>
          </a:bodyPr>
          <a:lstStyle/>
          <a:p>
            <a:endParaRPr lang="vi-VN" sz="2400" b="1"/>
          </a:p>
        </p:txBody>
      </p:sp>
      <p:sp>
        <p:nvSpPr>
          <p:cNvPr id="3079" name="Rectangle 7"/>
          <p:cNvSpPr>
            <a:spLocks noChangeArrowheads="1"/>
          </p:cNvSpPr>
          <p:nvPr/>
        </p:nvSpPr>
        <p:spPr bwMode="auto">
          <a:xfrm>
            <a:off x="0" y="3857625"/>
            <a:ext cx="184150" cy="457200"/>
          </a:xfrm>
          <a:prstGeom prst="rect">
            <a:avLst/>
          </a:prstGeom>
          <a:noFill/>
          <a:ln w="9525">
            <a:noFill/>
            <a:miter lim="800000"/>
            <a:headEnd/>
            <a:tailEnd/>
          </a:ln>
        </p:spPr>
        <p:txBody>
          <a:bodyPr wrap="none" anchor="ctr">
            <a:spAutoFit/>
          </a:bodyPr>
          <a:lstStyle/>
          <a:p>
            <a:endParaRPr lang="vi-VN" sz="2400" b="1"/>
          </a:p>
        </p:txBody>
      </p:sp>
      <p:sp>
        <p:nvSpPr>
          <p:cNvPr id="3080" name="Rectangle 28"/>
          <p:cNvSpPr>
            <a:spLocks noChangeArrowheads="1"/>
          </p:cNvSpPr>
          <p:nvPr/>
        </p:nvSpPr>
        <p:spPr bwMode="auto">
          <a:xfrm>
            <a:off x="2930525" y="152400"/>
            <a:ext cx="3609975" cy="584200"/>
          </a:xfrm>
          <a:prstGeom prst="rect">
            <a:avLst/>
          </a:prstGeom>
          <a:noFill/>
          <a:ln w="9525">
            <a:noFill/>
            <a:miter lim="800000"/>
            <a:headEnd/>
            <a:tailEnd/>
          </a:ln>
        </p:spPr>
        <p:txBody>
          <a:bodyPr wrap="none">
            <a:spAutoFit/>
          </a:bodyPr>
          <a:lstStyle/>
          <a:p>
            <a:pPr algn="ctr">
              <a:spcBef>
                <a:spcPct val="50000"/>
              </a:spcBef>
            </a:pPr>
            <a:r>
              <a:rPr lang="en-US" sz="3200" b="1">
                <a:solidFill>
                  <a:srgbClr val="FF3300"/>
                </a:solidFill>
              </a:rPr>
              <a:t>KIỂM TRA MIỆNG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78851">
                                            <p:txEl>
                                              <p:pRg st="0" end="0"/>
                                            </p:txEl>
                                          </p:spTgt>
                                        </p:tgtEl>
                                        <p:attrNameLst>
                                          <p:attrName>style.visibility</p:attrName>
                                        </p:attrNameLst>
                                      </p:cBhvr>
                                      <p:to>
                                        <p:strVal val="visible"/>
                                      </p:to>
                                    </p:set>
                                    <p:anim calcmode="lin" valueType="num">
                                      <p:cBhvr additive="base">
                                        <p:cTn id="7" dur="500" fill="hold"/>
                                        <p:tgtEl>
                                          <p:spTgt spid="78851">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78851">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78851">
                                            <p:txEl>
                                              <p:pRg st="1" end="1"/>
                                            </p:txEl>
                                          </p:spTgt>
                                        </p:tgtEl>
                                        <p:attrNameLst>
                                          <p:attrName>style.visibility</p:attrName>
                                        </p:attrNameLst>
                                      </p:cBhvr>
                                      <p:to>
                                        <p:strVal val="visible"/>
                                      </p:to>
                                    </p:set>
                                    <p:anim calcmode="lin" valueType="num">
                                      <p:cBhvr additive="base">
                                        <p:cTn id="11" dur="500" fill="hold"/>
                                        <p:tgtEl>
                                          <p:spTgt spid="78851">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78851">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nodeType="clickEffect">
                                  <p:stCondLst>
                                    <p:cond delay="0"/>
                                  </p:stCondLst>
                                  <p:childTnLst>
                                    <p:set>
                                      <p:cBhvr>
                                        <p:cTn id="16" dur="1" fill="hold">
                                          <p:stCondLst>
                                            <p:cond delay="0"/>
                                          </p:stCondLst>
                                        </p:cTn>
                                        <p:tgtEl>
                                          <p:spTgt spid="78852">
                                            <p:txEl>
                                              <p:pRg st="0" end="0"/>
                                            </p:txEl>
                                          </p:spTgt>
                                        </p:tgtEl>
                                        <p:attrNameLst>
                                          <p:attrName>style.visibility</p:attrName>
                                        </p:attrNameLst>
                                      </p:cBhvr>
                                      <p:to>
                                        <p:strVal val="visible"/>
                                      </p:to>
                                    </p:set>
                                    <p:animEffect transition="in" filter="diamond(in)">
                                      <p:cBhvr>
                                        <p:cTn id="17" dur="2000"/>
                                        <p:tgtEl>
                                          <p:spTgt spid="78852">
                                            <p:txEl>
                                              <p:pRg st="0" end="0"/>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78852">
                                            <p:txEl>
                                              <p:pRg st="1" end="1"/>
                                            </p:txEl>
                                          </p:spTgt>
                                        </p:tgtEl>
                                        <p:attrNameLst>
                                          <p:attrName>style.visibility</p:attrName>
                                        </p:attrNameLst>
                                      </p:cBhvr>
                                      <p:to>
                                        <p:strVal val="visible"/>
                                      </p:to>
                                    </p:set>
                                    <p:animEffect transition="in" filter="blinds(horizontal)">
                                      <p:cBhvr>
                                        <p:cTn id="22" dur="500"/>
                                        <p:tgtEl>
                                          <p:spTgt spid="78852">
                                            <p:txEl>
                                              <p:pRg st="1" end="1"/>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78852">
                                            <p:txEl>
                                              <p:pRg st="2" end="2"/>
                                            </p:txEl>
                                          </p:spTgt>
                                        </p:tgtEl>
                                        <p:attrNameLst>
                                          <p:attrName>style.visibility</p:attrName>
                                        </p:attrNameLst>
                                      </p:cBhvr>
                                      <p:to>
                                        <p:strVal val="visible"/>
                                      </p:to>
                                    </p:set>
                                    <p:animEffect transition="in" filter="blinds(horizontal)">
                                      <p:cBhvr>
                                        <p:cTn id="27" dur="500"/>
                                        <p:tgtEl>
                                          <p:spTgt spid="7885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Box 27"/>
          <p:cNvSpPr txBox="1">
            <a:spLocks noChangeArrowheads="1"/>
          </p:cNvSpPr>
          <p:nvPr/>
        </p:nvSpPr>
        <p:spPr bwMode="auto">
          <a:xfrm>
            <a:off x="838200" y="1600200"/>
            <a:ext cx="8153400" cy="523875"/>
          </a:xfrm>
          <a:prstGeom prst="rect">
            <a:avLst/>
          </a:prstGeom>
          <a:noFill/>
          <a:ln w="9525">
            <a:noFill/>
            <a:miter lim="800000"/>
            <a:headEnd/>
            <a:tailEnd/>
          </a:ln>
        </p:spPr>
        <p:txBody>
          <a:bodyPr>
            <a:spAutoFit/>
          </a:bodyPr>
          <a:lstStyle/>
          <a:p>
            <a:pPr eaLnBrk="1" hangingPunct="1"/>
            <a:r>
              <a:rPr lang="en-US" sz="2800">
                <a:solidFill>
                  <a:srgbClr val="FF0000"/>
                </a:solidFill>
                <a:latin typeface="Times New Roman" pitchFamily="18" charset="0"/>
              </a:rPr>
              <a:t>Các chất lỏng khác nhau nở vì nhiệt khác nhau.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nodeType="with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8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
                                        </p:tgtEl>
                                        <p:attrNameLst>
                                          <p:attrName>fillcolor</p:attrName>
                                        </p:attrNameLst>
                                      </p:cBhvr>
                                      <p:tavLst>
                                        <p:tav tm="0">
                                          <p:val>
                                            <p:clrVal>
                                              <a:schemeClr val="accent2"/>
                                            </p:clrVal>
                                          </p:val>
                                        </p:tav>
                                        <p:tav tm="50000">
                                          <p:val>
                                            <p:clrVal>
                                              <a:schemeClr val="hlink"/>
                                            </p:clrVal>
                                          </p:val>
                                        </p:tav>
                                      </p:tavLst>
                                    </p:anim>
                                    <p:set>
                                      <p:cBhvr>
                                        <p:cTn id="9" dur="80"/>
                                        <p:tgtEl>
                                          <p:spTgt spid="2"/>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Effect transition="in" filter="box(in)">
                                      <p:cBhvr>
                                        <p:cTn id="14" dur="500"/>
                                        <p:tgtEl>
                                          <p:spTgt spid="2">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6" name="Text Box 4"/>
          <p:cNvSpPr txBox="1">
            <a:spLocks noChangeArrowheads="1"/>
          </p:cNvSpPr>
          <p:nvPr/>
        </p:nvSpPr>
        <p:spPr bwMode="auto">
          <a:xfrm>
            <a:off x="-76200" y="1360488"/>
            <a:ext cx="4572000" cy="519112"/>
          </a:xfrm>
          <a:prstGeom prst="rect">
            <a:avLst/>
          </a:prstGeom>
          <a:noFill/>
          <a:ln w="9525">
            <a:noFill/>
            <a:miter lim="800000"/>
            <a:headEnd/>
            <a:tailEnd/>
          </a:ln>
        </p:spPr>
        <p:txBody>
          <a:bodyPr>
            <a:spAutoFit/>
          </a:bodyPr>
          <a:lstStyle/>
          <a:p>
            <a:pPr eaLnBrk="1" hangingPunct="1">
              <a:spcBef>
                <a:spcPct val="50000"/>
              </a:spcBef>
            </a:pPr>
            <a:r>
              <a:rPr lang="en-US" sz="2400" b="1">
                <a:solidFill>
                  <a:srgbClr val="3333FF"/>
                </a:solidFill>
                <a:latin typeface="Times New Roman" pitchFamily="18" charset="0"/>
              </a:rPr>
              <a:t> </a:t>
            </a:r>
            <a:r>
              <a:rPr lang="en-US" sz="2800" b="1">
                <a:solidFill>
                  <a:srgbClr val="3333FF"/>
                </a:solidFill>
                <a:latin typeface="Times New Roman" pitchFamily="18" charset="0"/>
              </a:rPr>
              <a:t>3/ </a:t>
            </a:r>
            <a:r>
              <a:rPr lang="en-US" sz="2800" b="1" u="sng">
                <a:solidFill>
                  <a:srgbClr val="3333FF"/>
                </a:solidFill>
                <a:latin typeface="Times New Roman" pitchFamily="18" charset="0"/>
              </a:rPr>
              <a:t>Rút ra kết luận</a:t>
            </a:r>
            <a:r>
              <a:rPr lang="en-US" sz="2800" b="1">
                <a:solidFill>
                  <a:srgbClr val="3333FF"/>
                </a:solidFill>
                <a:latin typeface="Times New Roman" pitchFamily="18" charset="0"/>
              </a:rPr>
              <a:t>:</a:t>
            </a:r>
          </a:p>
        </p:txBody>
      </p:sp>
      <p:sp>
        <p:nvSpPr>
          <p:cNvPr id="23557" name="Rectangle 5"/>
          <p:cNvSpPr>
            <a:spLocks noChangeArrowheads="1"/>
          </p:cNvSpPr>
          <p:nvPr/>
        </p:nvSpPr>
        <p:spPr bwMode="auto">
          <a:xfrm>
            <a:off x="-381000" y="1828800"/>
            <a:ext cx="9144000" cy="533400"/>
          </a:xfrm>
          <a:prstGeom prst="rect">
            <a:avLst/>
          </a:prstGeom>
          <a:noFill/>
          <a:ln w="9525">
            <a:noFill/>
            <a:miter lim="800000"/>
            <a:headEnd/>
            <a:tailEnd/>
          </a:ln>
        </p:spPr>
        <p:txBody>
          <a:bodyPr/>
          <a:lstStyle/>
          <a:p>
            <a:pPr marL="342900" indent="-342900" algn="just" eaLnBrk="1" hangingPunct="1">
              <a:lnSpc>
                <a:spcPct val="90000"/>
              </a:lnSpc>
              <a:spcBef>
                <a:spcPct val="20000"/>
              </a:spcBef>
            </a:pPr>
            <a:r>
              <a:rPr lang="en-US" sz="2400" b="1" i="1">
                <a:latin typeface="Times New Roman" pitchFamily="18" charset="0"/>
              </a:rPr>
              <a:t>     </a:t>
            </a:r>
            <a:r>
              <a:rPr lang="en-US" sz="2800" b="1">
                <a:solidFill>
                  <a:srgbClr val="FF3300"/>
                </a:solidFill>
                <a:latin typeface="Times New Roman" pitchFamily="18" charset="0"/>
              </a:rPr>
              <a:t>C4:</a:t>
            </a:r>
            <a:r>
              <a:rPr lang="en-US" sz="2800" b="1" i="1">
                <a:latin typeface="Times New Roman" pitchFamily="18" charset="0"/>
              </a:rPr>
              <a:t> Chọn từ thích hợp trong khung để điền vào chỗ trống của các câu sau:</a:t>
            </a:r>
          </a:p>
        </p:txBody>
      </p:sp>
      <p:sp>
        <p:nvSpPr>
          <p:cNvPr id="23558" name="Rectangle 6"/>
          <p:cNvSpPr>
            <a:spLocks noChangeArrowheads="1"/>
          </p:cNvSpPr>
          <p:nvPr/>
        </p:nvSpPr>
        <p:spPr bwMode="auto">
          <a:xfrm>
            <a:off x="152400" y="2667000"/>
            <a:ext cx="8382000" cy="990600"/>
          </a:xfrm>
          <a:prstGeom prst="rect">
            <a:avLst/>
          </a:prstGeom>
          <a:noFill/>
          <a:ln w="9525">
            <a:noFill/>
            <a:miter lim="800000"/>
            <a:headEnd/>
            <a:tailEnd/>
          </a:ln>
        </p:spPr>
        <p:txBody>
          <a:bodyPr/>
          <a:lstStyle/>
          <a:p>
            <a:pPr marL="342900" indent="-342900" algn="just" eaLnBrk="1" hangingPunct="1">
              <a:lnSpc>
                <a:spcPct val="90000"/>
              </a:lnSpc>
              <a:spcBef>
                <a:spcPct val="20000"/>
              </a:spcBef>
            </a:pPr>
            <a:r>
              <a:rPr lang="en-US" sz="2800">
                <a:latin typeface="Times New Roman" pitchFamily="18" charset="0"/>
              </a:rPr>
              <a:t>a) Thể tích của nước trong bình (1) …. …… khi nóng lên, ( 2 )………......khi lạnh đi.</a:t>
            </a:r>
          </a:p>
        </p:txBody>
      </p:sp>
      <p:sp>
        <p:nvSpPr>
          <p:cNvPr id="23559" name="Rectangle 7"/>
          <p:cNvSpPr>
            <a:spLocks noChangeArrowheads="1"/>
          </p:cNvSpPr>
          <p:nvPr/>
        </p:nvSpPr>
        <p:spPr bwMode="auto">
          <a:xfrm>
            <a:off x="76200" y="3505200"/>
            <a:ext cx="9144000" cy="685800"/>
          </a:xfrm>
          <a:prstGeom prst="rect">
            <a:avLst/>
          </a:prstGeom>
          <a:noFill/>
          <a:ln w="9525" algn="ctr">
            <a:noFill/>
            <a:miter lim="800000"/>
            <a:headEnd/>
            <a:tailEnd/>
          </a:ln>
        </p:spPr>
        <p:txBody>
          <a:bodyPr/>
          <a:lstStyle/>
          <a:p>
            <a:pPr marL="342900" indent="-342900" algn="just" eaLnBrk="1" hangingPunct="1">
              <a:lnSpc>
                <a:spcPct val="90000"/>
              </a:lnSpc>
              <a:spcBef>
                <a:spcPct val="20000"/>
              </a:spcBef>
            </a:pPr>
            <a:r>
              <a:rPr lang="en-US" sz="2800">
                <a:latin typeface="Times New Roman" pitchFamily="18" charset="0"/>
              </a:rPr>
              <a:t>b) Các chất lỏng khác nhau nở vì nhiệt ( 3 )  . . . . . . . . . . . . . . .  </a:t>
            </a:r>
          </a:p>
          <a:p>
            <a:pPr marL="342900" indent="-342900" algn="just" eaLnBrk="1" hangingPunct="1">
              <a:lnSpc>
                <a:spcPct val="90000"/>
              </a:lnSpc>
              <a:spcBef>
                <a:spcPct val="20000"/>
              </a:spcBef>
            </a:pPr>
            <a:endParaRPr lang="en-US" sz="2800">
              <a:latin typeface="Times New Roman" pitchFamily="18" charset="0"/>
            </a:endParaRPr>
          </a:p>
          <a:p>
            <a:pPr marL="342900" indent="-342900" algn="just" eaLnBrk="1" hangingPunct="1">
              <a:lnSpc>
                <a:spcPct val="90000"/>
              </a:lnSpc>
              <a:spcBef>
                <a:spcPct val="20000"/>
              </a:spcBef>
            </a:pPr>
            <a:r>
              <a:rPr lang="en-US" sz="2400" b="1">
                <a:latin typeface="Times New Roman" pitchFamily="18" charset="0"/>
              </a:rPr>
              <a:t>	</a:t>
            </a:r>
          </a:p>
        </p:txBody>
      </p:sp>
      <p:sp>
        <p:nvSpPr>
          <p:cNvPr id="23560" name="Rectangle 8"/>
          <p:cNvSpPr>
            <a:spLocks noChangeArrowheads="1"/>
          </p:cNvSpPr>
          <p:nvPr/>
        </p:nvSpPr>
        <p:spPr bwMode="auto">
          <a:xfrm>
            <a:off x="5891213" y="4648200"/>
            <a:ext cx="2971800" cy="1752600"/>
          </a:xfrm>
          <a:prstGeom prst="rect">
            <a:avLst/>
          </a:prstGeom>
          <a:solidFill>
            <a:schemeClr val="bg1"/>
          </a:solidFill>
          <a:ln w="38100">
            <a:solidFill>
              <a:srgbClr val="FF00FF"/>
            </a:solidFill>
            <a:miter lim="800000"/>
            <a:headEnd/>
            <a:tailEnd/>
          </a:ln>
        </p:spPr>
        <p:txBody>
          <a:bodyPr/>
          <a:lstStyle/>
          <a:p>
            <a:pPr marL="342900" indent="-342900" eaLnBrk="1" hangingPunct="1">
              <a:lnSpc>
                <a:spcPct val="80000"/>
              </a:lnSpc>
              <a:spcBef>
                <a:spcPct val="20000"/>
              </a:spcBef>
            </a:pPr>
            <a:r>
              <a:rPr lang="en-US" sz="2400" b="1">
                <a:solidFill>
                  <a:srgbClr val="0000CC"/>
                </a:solidFill>
                <a:latin typeface="Times New Roman" pitchFamily="18" charset="0"/>
              </a:rPr>
              <a:t>- </a:t>
            </a:r>
          </a:p>
          <a:p>
            <a:pPr marL="342900" indent="-342900" eaLnBrk="1" hangingPunct="1">
              <a:lnSpc>
                <a:spcPct val="80000"/>
              </a:lnSpc>
              <a:spcBef>
                <a:spcPct val="20000"/>
              </a:spcBef>
            </a:pPr>
            <a:r>
              <a:rPr lang="en-US" sz="2400" b="1">
                <a:solidFill>
                  <a:srgbClr val="0000CC"/>
                </a:solidFill>
                <a:latin typeface="Times New Roman" pitchFamily="18" charset="0"/>
              </a:rPr>
              <a:t>- </a:t>
            </a:r>
          </a:p>
          <a:p>
            <a:pPr marL="342900" indent="-342900" eaLnBrk="1" hangingPunct="1">
              <a:lnSpc>
                <a:spcPct val="80000"/>
              </a:lnSpc>
              <a:spcBef>
                <a:spcPct val="20000"/>
              </a:spcBef>
            </a:pPr>
            <a:r>
              <a:rPr lang="en-US" sz="2400" b="1">
                <a:solidFill>
                  <a:srgbClr val="0000CC"/>
                </a:solidFill>
                <a:latin typeface="Times New Roman" pitchFamily="18" charset="0"/>
              </a:rPr>
              <a:t>-</a:t>
            </a:r>
          </a:p>
          <a:p>
            <a:pPr marL="342900" indent="-342900" eaLnBrk="1" hangingPunct="1">
              <a:lnSpc>
                <a:spcPct val="80000"/>
              </a:lnSpc>
              <a:spcBef>
                <a:spcPct val="20000"/>
              </a:spcBef>
            </a:pPr>
            <a:r>
              <a:rPr lang="en-US" sz="2400" b="1">
                <a:solidFill>
                  <a:srgbClr val="0000CC"/>
                </a:solidFill>
                <a:latin typeface="Times New Roman" pitchFamily="18" charset="0"/>
              </a:rPr>
              <a:t>- </a:t>
            </a:r>
          </a:p>
        </p:txBody>
      </p:sp>
      <p:sp>
        <p:nvSpPr>
          <p:cNvPr id="23561" name="Text Box 9"/>
          <p:cNvSpPr txBox="1">
            <a:spLocks noChangeArrowheads="1"/>
          </p:cNvSpPr>
          <p:nvPr/>
        </p:nvSpPr>
        <p:spPr bwMode="auto">
          <a:xfrm>
            <a:off x="5743575" y="4572000"/>
            <a:ext cx="1371600" cy="519113"/>
          </a:xfrm>
          <a:prstGeom prst="rect">
            <a:avLst/>
          </a:prstGeom>
          <a:noFill/>
          <a:ln w="9525">
            <a:noFill/>
            <a:miter lim="800000"/>
            <a:headEnd/>
            <a:tailEnd/>
          </a:ln>
        </p:spPr>
        <p:txBody>
          <a:bodyPr>
            <a:spAutoFit/>
          </a:bodyPr>
          <a:lstStyle/>
          <a:p>
            <a:pPr algn="ctr">
              <a:spcBef>
                <a:spcPct val="50000"/>
              </a:spcBef>
            </a:pPr>
            <a:r>
              <a:rPr lang="en-US" sz="2800">
                <a:solidFill>
                  <a:srgbClr val="0000CC"/>
                </a:solidFill>
                <a:latin typeface="Times New Roman" pitchFamily="18" charset="0"/>
              </a:rPr>
              <a:t> tăng</a:t>
            </a:r>
          </a:p>
        </p:txBody>
      </p:sp>
      <p:sp>
        <p:nvSpPr>
          <p:cNvPr id="23562" name="Text Box 10"/>
          <p:cNvSpPr txBox="1">
            <a:spLocks noChangeArrowheads="1"/>
          </p:cNvSpPr>
          <p:nvPr/>
        </p:nvSpPr>
        <p:spPr bwMode="auto">
          <a:xfrm>
            <a:off x="5638800" y="5715000"/>
            <a:ext cx="3224213" cy="519113"/>
          </a:xfrm>
          <a:prstGeom prst="rect">
            <a:avLst/>
          </a:prstGeom>
          <a:noFill/>
          <a:ln w="9525">
            <a:noFill/>
            <a:miter lim="800000"/>
            <a:headEnd/>
            <a:tailEnd/>
          </a:ln>
        </p:spPr>
        <p:txBody>
          <a:bodyPr>
            <a:spAutoFit/>
          </a:bodyPr>
          <a:lstStyle/>
          <a:p>
            <a:pPr algn="ctr">
              <a:spcBef>
                <a:spcPct val="50000"/>
              </a:spcBef>
            </a:pPr>
            <a:r>
              <a:rPr lang="en-US" sz="2800">
                <a:solidFill>
                  <a:srgbClr val="0000CC"/>
                </a:solidFill>
                <a:latin typeface="Times New Roman" pitchFamily="18" charset="0"/>
              </a:rPr>
              <a:t> không giống nhau</a:t>
            </a:r>
          </a:p>
        </p:txBody>
      </p:sp>
      <p:sp>
        <p:nvSpPr>
          <p:cNvPr id="23563" name="Text Box 11"/>
          <p:cNvSpPr txBox="1">
            <a:spLocks noChangeArrowheads="1"/>
          </p:cNvSpPr>
          <p:nvPr/>
        </p:nvSpPr>
        <p:spPr bwMode="auto">
          <a:xfrm>
            <a:off x="5891213" y="5295900"/>
            <a:ext cx="2205037" cy="519113"/>
          </a:xfrm>
          <a:prstGeom prst="rect">
            <a:avLst/>
          </a:prstGeom>
          <a:noFill/>
          <a:ln w="9525">
            <a:noFill/>
            <a:miter lim="800000"/>
            <a:headEnd/>
            <a:tailEnd/>
          </a:ln>
        </p:spPr>
        <p:txBody>
          <a:bodyPr>
            <a:spAutoFit/>
          </a:bodyPr>
          <a:lstStyle/>
          <a:p>
            <a:pPr algn="ctr">
              <a:spcBef>
                <a:spcPct val="50000"/>
              </a:spcBef>
            </a:pPr>
            <a:r>
              <a:rPr lang="en-US" sz="2800">
                <a:solidFill>
                  <a:srgbClr val="0000CC"/>
                </a:solidFill>
                <a:latin typeface="Times New Roman" pitchFamily="18" charset="0"/>
              </a:rPr>
              <a:t>giống nhau</a:t>
            </a:r>
          </a:p>
        </p:txBody>
      </p:sp>
      <p:sp>
        <p:nvSpPr>
          <p:cNvPr id="23564" name="Text Box 12"/>
          <p:cNvSpPr txBox="1">
            <a:spLocks noChangeArrowheads="1"/>
          </p:cNvSpPr>
          <p:nvPr/>
        </p:nvSpPr>
        <p:spPr bwMode="auto">
          <a:xfrm>
            <a:off x="5715000" y="4953000"/>
            <a:ext cx="1524000" cy="519113"/>
          </a:xfrm>
          <a:prstGeom prst="rect">
            <a:avLst/>
          </a:prstGeom>
          <a:noFill/>
          <a:ln w="9525">
            <a:noFill/>
            <a:miter lim="800000"/>
            <a:headEnd/>
            <a:tailEnd/>
          </a:ln>
        </p:spPr>
        <p:txBody>
          <a:bodyPr>
            <a:spAutoFit/>
          </a:bodyPr>
          <a:lstStyle/>
          <a:p>
            <a:pPr algn="ctr">
              <a:spcBef>
                <a:spcPct val="50000"/>
              </a:spcBef>
            </a:pPr>
            <a:r>
              <a:rPr lang="en-US" sz="2800">
                <a:solidFill>
                  <a:srgbClr val="0000CC"/>
                </a:solidFill>
                <a:latin typeface="Times New Roman" pitchFamily="18" charset="0"/>
              </a:rPr>
              <a:t> giảm</a:t>
            </a:r>
          </a:p>
        </p:txBody>
      </p:sp>
      <p:sp>
        <p:nvSpPr>
          <p:cNvPr id="23565" name="Rectangle 13"/>
          <p:cNvSpPr>
            <a:spLocks noChangeArrowheads="1"/>
          </p:cNvSpPr>
          <p:nvPr/>
        </p:nvSpPr>
        <p:spPr bwMode="auto">
          <a:xfrm>
            <a:off x="0" y="0"/>
            <a:ext cx="9144000" cy="533400"/>
          </a:xfrm>
          <a:prstGeom prst="rect">
            <a:avLst/>
          </a:prstGeom>
          <a:gradFill rotWithShape="1">
            <a:gsLst>
              <a:gs pos="0">
                <a:srgbClr val="00FFFF"/>
              </a:gs>
              <a:gs pos="50000">
                <a:schemeClr val="bg1"/>
              </a:gs>
              <a:gs pos="100000">
                <a:srgbClr val="00FFFF"/>
              </a:gs>
            </a:gsLst>
            <a:lin ang="5400000" scaled="1"/>
          </a:gradFill>
          <a:ln w="9525">
            <a:noFill/>
            <a:miter lim="800000"/>
            <a:headEnd/>
            <a:tailEnd/>
          </a:ln>
          <a:effectLst/>
        </p:spPr>
        <p:txBody>
          <a:bodyPr wrap="none" anchor="ctr"/>
          <a:lstStyle/>
          <a:p>
            <a:pPr algn="ctr">
              <a:defRPr/>
            </a:pPr>
            <a:r>
              <a:rPr lang="en-US" sz="3200" b="1">
                <a:solidFill>
                  <a:srgbClr val="FF0000"/>
                </a:solidFill>
                <a:latin typeface="Times New Roman" pitchFamily="18" charset="0"/>
              </a:rPr>
              <a:t>Bài 19: SỰ NỞ VÌ NHIỆT CỦA CHẤT LỎNG</a:t>
            </a:r>
          </a:p>
        </p:txBody>
      </p:sp>
      <p:sp>
        <p:nvSpPr>
          <p:cNvPr id="13324" name="Rectangle 14"/>
          <p:cNvSpPr>
            <a:spLocks noChangeArrowheads="1"/>
          </p:cNvSpPr>
          <p:nvPr/>
        </p:nvSpPr>
        <p:spPr bwMode="auto">
          <a:xfrm>
            <a:off x="23813" y="482600"/>
            <a:ext cx="3100387" cy="519113"/>
          </a:xfrm>
          <a:prstGeom prst="rect">
            <a:avLst/>
          </a:prstGeom>
          <a:noFill/>
          <a:ln w="9525">
            <a:noFill/>
            <a:miter lim="800000"/>
            <a:headEnd/>
            <a:tailEnd/>
          </a:ln>
        </p:spPr>
        <p:txBody>
          <a:bodyPr wrap="none">
            <a:spAutoFit/>
          </a:bodyPr>
          <a:lstStyle/>
          <a:p>
            <a:pPr eaLnBrk="1" hangingPunct="1">
              <a:spcBef>
                <a:spcPct val="50000"/>
              </a:spcBef>
            </a:pPr>
            <a:r>
              <a:rPr lang="en-US" sz="2800" b="1">
                <a:solidFill>
                  <a:srgbClr val="3333FF"/>
                </a:solidFill>
                <a:latin typeface="Times New Roman" pitchFamily="18" charset="0"/>
              </a:rPr>
              <a:t>1/ </a:t>
            </a:r>
            <a:r>
              <a:rPr lang="en-US" sz="2800" b="1" u="sng">
                <a:solidFill>
                  <a:srgbClr val="3333FF"/>
                </a:solidFill>
                <a:latin typeface="Times New Roman" pitchFamily="18" charset="0"/>
              </a:rPr>
              <a:t>Làm thí nghiệm</a:t>
            </a:r>
            <a:r>
              <a:rPr lang="en-US" sz="2800" b="1">
                <a:solidFill>
                  <a:srgbClr val="3333FF"/>
                </a:solidFill>
                <a:latin typeface="Times New Roman" pitchFamily="18" charset="0"/>
              </a:rPr>
              <a:t>:</a:t>
            </a:r>
          </a:p>
        </p:txBody>
      </p:sp>
      <p:sp>
        <p:nvSpPr>
          <p:cNvPr id="13325" name="Rectangle 15"/>
          <p:cNvSpPr>
            <a:spLocks noChangeArrowheads="1"/>
          </p:cNvSpPr>
          <p:nvPr/>
        </p:nvSpPr>
        <p:spPr bwMode="auto">
          <a:xfrm>
            <a:off x="12700" y="928688"/>
            <a:ext cx="2908300" cy="519112"/>
          </a:xfrm>
          <a:prstGeom prst="rect">
            <a:avLst/>
          </a:prstGeom>
          <a:noFill/>
          <a:ln w="9525">
            <a:noFill/>
            <a:miter lim="800000"/>
            <a:headEnd/>
            <a:tailEnd/>
          </a:ln>
        </p:spPr>
        <p:txBody>
          <a:bodyPr wrap="none">
            <a:spAutoFit/>
          </a:bodyPr>
          <a:lstStyle/>
          <a:p>
            <a:pPr eaLnBrk="1" hangingPunct="1">
              <a:spcBef>
                <a:spcPct val="50000"/>
              </a:spcBef>
            </a:pPr>
            <a:r>
              <a:rPr lang="en-US" sz="2800" b="1">
                <a:solidFill>
                  <a:srgbClr val="3333FF"/>
                </a:solidFill>
                <a:latin typeface="Times New Roman" pitchFamily="18" charset="0"/>
              </a:rPr>
              <a:t>2/ </a:t>
            </a:r>
            <a:r>
              <a:rPr lang="en-US" sz="2800" b="1" u="sng">
                <a:solidFill>
                  <a:srgbClr val="3333FF"/>
                </a:solidFill>
                <a:latin typeface="Times New Roman" pitchFamily="18" charset="0"/>
              </a:rPr>
              <a:t>Trả lời câu hỏi</a:t>
            </a:r>
            <a:r>
              <a:rPr lang="en-US" sz="2800" b="1">
                <a:solidFill>
                  <a:srgbClr val="3333FF"/>
                </a:solidFill>
                <a:latin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3556"/>
                                        </p:tgtEl>
                                        <p:attrNameLst>
                                          <p:attrName>style.visibility</p:attrName>
                                        </p:attrNameLst>
                                      </p:cBhvr>
                                      <p:to>
                                        <p:strVal val="visible"/>
                                      </p:to>
                                    </p:set>
                                    <p:anim calcmode="lin" valueType="num">
                                      <p:cBhvr>
                                        <p:cTn id="7" dur="1000" fill="hold"/>
                                        <p:tgtEl>
                                          <p:spTgt spid="23556"/>
                                        </p:tgtEl>
                                        <p:attrNameLst>
                                          <p:attrName>ppt_x</p:attrName>
                                        </p:attrNameLst>
                                      </p:cBhvr>
                                      <p:tavLst>
                                        <p:tav tm="0">
                                          <p:val>
                                            <p:strVal val="#ppt_x-.2"/>
                                          </p:val>
                                        </p:tav>
                                        <p:tav tm="100000">
                                          <p:val>
                                            <p:strVal val="#ppt_x"/>
                                          </p:val>
                                        </p:tav>
                                      </p:tavLst>
                                    </p:anim>
                                    <p:anim calcmode="lin" valueType="num">
                                      <p:cBhvr>
                                        <p:cTn id="8" dur="1000" fill="hold"/>
                                        <p:tgtEl>
                                          <p:spTgt spid="23556"/>
                                        </p:tgtEl>
                                        <p:attrNameLst>
                                          <p:attrName>ppt_y</p:attrName>
                                        </p:attrNameLst>
                                      </p:cBhvr>
                                      <p:tavLst>
                                        <p:tav tm="0">
                                          <p:val>
                                            <p:strVal val="#ppt_y"/>
                                          </p:val>
                                        </p:tav>
                                        <p:tav tm="100000">
                                          <p:val>
                                            <p:strVal val="#ppt_y"/>
                                          </p:val>
                                        </p:tav>
                                      </p:tavLst>
                                    </p:anim>
                                    <p:animEffect transition="in" filter="wipe(right)" prLst="gradientSize: 0.1">
                                      <p:cBhvr>
                                        <p:cTn id="9" dur="1000"/>
                                        <p:tgtEl>
                                          <p:spTgt spid="23556"/>
                                        </p:tgtEl>
                                      </p:cBhvr>
                                    </p:animEffect>
                                  </p:childTnLst>
                                </p:cTn>
                              </p:par>
                              <p:par>
                                <p:cTn id="10" presetID="29" presetClass="entr" presetSubtype="0" fill="hold" grpId="0" nodeType="withEffect">
                                  <p:stCondLst>
                                    <p:cond delay="0"/>
                                  </p:stCondLst>
                                  <p:childTnLst>
                                    <p:set>
                                      <p:cBhvr>
                                        <p:cTn id="11" dur="1" fill="hold">
                                          <p:stCondLst>
                                            <p:cond delay="0"/>
                                          </p:stCondLst>
                                        </p:cTn>
                                        <p:tgtEl>
                                          <p:spTgt spid="23557"/>
                                        </p:tgtEl>
                                        <p:attrNameLst>
                                          <p:attrName>style.visibility</p:attrName>
                                        </p:attrNameLst>
                                      </p:cBhvr>
                                      <p:to>
                                        <p:strVal val="visible"/>
                                      </p:to>
                                    </p:set>
                                    <p:anim calcmode="lin" valueType="num">
                                      <p:cBhvr>
                                        <p:cTn id="12" dur="1000" fill="hold"/>
                                        <p:tgtEl>
                                          <p:spTgt spid="23557"/>
                                        </p:tgtEl>
                                        <p:attrNameLst>
                                          <p:attrName>ppt_x</p:attrName>
                                        </p:attrNameLst>
                                      </p:cBhvr>
                                      <p:tavLst>
                                        <p:tav tm="0">
                                          <p:val>
                                            <p:strVal val="#ppt_x-.2"/>
                                          </p:val>
                                        </p:tav>
                                        <p:tav tm="100000">
                                          <p:val>
                                            <p:strVal val="#ppt_x"/>
                                          </p:val>
                                        </p:tav>
                                      </p:tavLst>
                                    </p:anim>
                                    <p:anim calcmode="lin" valueType="num">
                                      <p:cBhvr>
                                        <p:cTn id="13" dur="1000" fill="hold"/>
                                        <p:tgtEl>
                                          <p:spTgt spid="23557"/>
                                        </p:tgtEl>
                                        <p:attrNameLst>
                                          <p:attrName>ppt_y</p:attrName>
                                        </p:attrNameLst>
                                      </p:cBhvr>
                                      <p:tavLst>
                                        <p:tav tm="0">
                                          <p:val>
                                            <p:strVal val="#ppt_y"/>
                                          </p:val>
                                        </p:tav>
                                        <p:tav tm="100000">
                                          <p:val>
                                            <p:strVal val="#ppt_y"/>
                                          </p:val>
                                        </p:tav>
                                      </p:tavLst>
                                    </p:anim>
                                    <p:animEffect transition="in" filter="wipe(right)" prLst="gradientSize: 0.1">
                                      <p:cBhvr>
                                        <p:cTn id="14" dur="1000"/>
                                        <p:tgtEl>
                                          <p:spTgt spid="23557"/>
                                        </p:tgtEl>
                                      </p:cBhvr>
                                    </p:animEffect>
                                  </p:childTnLst>
                                </p:cTn>
                              </p:par>
                            </p:childTnLst>
                          </p:cTn>
                        </p:par>
                        <p:par>
                          <p:cTn id="15" fill="hold" nodeType="afterGroup">
                            <p:stCondLst>
                              <p:cond delay="1000"/>
                            </p:stCondLst>
                            <p:childTnLst>
                              <p:par>
                                <p:cTn id="16" presetID="53" presetClass="entr" presetSubtype="0" fill="hold" grpId="0" nodeType="afterEffect">
                                  <p:stCondLst>
                                    <p:cond delay="0"/>
                                  </p:stCondLst>
                                  <p:childTnLst>
                                    <p:set>
                                      <p:cBhvr>
                                        <p:cTn id="17" dur="1" fill="hold">
                                          <p:stCondLst>
                                            <p:cond delay="0"/>
                                          </p:stCondLst>
                                        </p:cTn>
                                        <p:tgtEl>
                                          <p:spTgt spid="23560"/>
                                        </p:tgtEl>
                                        <p:attrNameLst>
                                          <p:attrName>style.visibility</p:attrName>
                                        </p:attrNameLst>
                                      </p:cBhvr>
                                      <p:to>
                                        <p:strVal val="visible"/>
                                      </p:to>
                                    </p:set>
                                    <p:anim calcmode="lin" valueType="num">
                                      <p:cBhvr>
                                        <p:cTn id="18" dur="500" fill="hold"/>
                                        <p:tgtEl>
                                          <p:spTgt spid="23560"/>
                                        </p:tgtEl>
                                        <p:attrNameLst>
                                          <p:attrName>ppt_w</p:attrName>
                                        </p:attrNameLst>
                                      </p:cBhvr>
                                      <p:tavLst>
                                        <p:tav tm="0">
                                          <p:val>
                                            <p:fltVal val="0"/>
                                          </p:val>
                                        </p:tav>
                                        <p:tav tm="100000">
                                          <p:val>
                                            <p:strVal val="#ppt_w"/>
                                          </p:val>
                                        </p:tav>
                                      </p:tavLst>
                                    </p:anim>
                                    <p:anim calcmode="lin" valueType="num">
                                      <p:cBhvr>
                                        <p:cTn id="19" dur="500" fill="hold"/>
                                        <p:tgtEl>
                                          <p:spTgt spid="23560"/>
                                        </p:tgtEl>
                                        <p:attrNameLst>
                                          <p:attrName>ppt_h</p:attrName>
                                        </p:attrNameLst>
                                      </p:cBhvr>
                                      <p:tavLst>
                                        <p:tav tm="0">
                                          <p:val>
                                            <p:fltVal val="0"/>
                                          </p:val>
                                        </p:tav>
                                        <p:tav tm="100000">
                                          <p:val>
                                            <p:strVal val="#ppt_h"/>
                                          </p:val>
                                        </p:tav>
                                      </p:tavLst>
                                    </p:anim>
                                    <p:animEffect transition="in" filter="fade">
                                      <p:cBhvr>
                                        <p:cTn id="20" dur="500"/>
                                        <p:tgtEl>
                                          <p:spTgt spid="23560"/>
                                        </p:tgtEl>
                                      </p:cBhvr>
                                    </p:animEffect>
                                  </p:childTnLst>
                                </p:cTn>
                              </p:par>
                            </p:childTnLst>
                          </p:cTn>
                        </p:par>
                        <p:par>
                          <p:cTn id="21" fill="hold" nodeType="afterGroup">
                            <p:stCondLst>
                              <p:cond delay="1500"/>
                            </p:stCondLst>
                            <p:childTnLst>
                              <p:par>
                                <p:cTn id="22" presetID="14" presetClass="entr" presetSubtype="10" fill="hold" grpId="0" nodeType="afterEffect">
                                  <p:stCondLst>
                                    <p:cond delay="0"/>
                                  </p:stCondLst>
                                  <p:iterate type="lt">
                                    <p:tmPct val="0"/>
                                  </p:iterate>
                                  <p:childTnLst>
                                    <p:set>
                                      <p:cBhvr>
                                        <p:cTn id="23" dur="1" fill="hold">
                                          <p:stCondLst>
                                            <p:cond delay="0"/>
                                          </p:stCondLst>
                                        </p:cTn>
                                        <p:tgtEl>
                                          <p:spTgt spid="23561"/>
                                        </p:tgtEl>
                                        <p:attrNameLst>
                                          <p:attrName>style.visibility</p:attrName>
                                        </p:attrNameLst>
                                      </p:cBhvr>
                                      <p:to>
                                        <p:strVal val="visible"/>
                                      </p:to>
                                    </p:set>
                                    <p:animEffect transition="in" filter="randombar(horizontal)">
                                      <p:cBhvr>
                                        <p:cTn id="24" dur="500"/>
                                        <p:tgtEl>
                                          <p:spTgt spid="23561"/>
                                        </p:tgtEl>
                                      </p:cBhvr>
                                    </p:animEffect>
                                  </p:childTnLst>
                                  <p:subTnLst>
                                    <p:audio>
                                      <p:cMediaNode>
                                        <p:cTn display="0" masterRel="sameClick">
                                          <p:stCondLst>
                                            <p:cond evt="begin" delay="0">
                                              <p:tn val="22"/>
                                            </p:cond>
                                          </p:stCondLst>
                                          <p:endCondLst>
                                            <p:cond evt="onStopAudio" delay="0">
                                              <p:tgtEl>
                                                <p:sldTgt/>
                                              </p:tgtEl>
                                            </p:cond>
                                          </p:endCondLst>
                                        </p:cTn>
                                        <p:tgtEl>
                                          <p:sndTgt r:embed="rId2" name="chimes.wav" builtIn="1"/>
                                        </p:tgtEl>
                                      </p:cMediaNode>
                                    </p:audio>
                                  </p:subTnLst>
                                </p:cTn>
                              </p:par>
                            </p:childTnLst>
                          </p:cTn>
                        </p:par>
                        <p:par>
                          <p:cTn id="25" fill="hold" nodeType="afterGroup">
                            <p:stCondLst>
                              <p:cond delay="2000"/>
                            </p:stCondLst>
                            <p:childTnLst>
                              <p:par>
                                <p:cTn id="26" presetID="14" presetClass="entr" presetSubtype="10" fill="hold" grpId="0" nodeType="afterEffect">
                                  <p:stCondLst>
                                    <p:cond delay="0"/>
                                  </p:stCondLst>
                                  <p:iterate type="lt">
                                    <p:tmPct val="0"/>
                                  </p:iterate>
                                  <p:childTnLst>
                                    <p:set>
                                      <p:cBhvr>
                                        <p:cTn id="27" dur="1" fill="hold">
                                          <p:stCondLst>
                                            <p:cond delay="0"/>
                                          </p:stCondLst>
                                        </p:cTn>
                                        <p:tgtEl>
                                          <p:spTgt spid="23564"/>
                                        </p:tgtEl>
                                        <p:attrNameLst>
                                          <p:attrName>style.visibility</p:attrName>
                                        </p:attrNameLst>
                                      </p:cBhvr>
                                      <p:to>
                                        <p:strVal val="visible"/>
                                      </p:to>
                                    </p:set>
                                    <p:animEffect transition="in" filter="randombar(horizontal)">
                                      <p:cBhvr>
                                        <p:cTn id="28" dur="500"/>
                                        <p:tgtEl>
                                          <p:spTgt spid="23564"/>
                                        </p:tgtEl>
                                      </p:cBhvr>
                                    </p:animEffect>
                                  </p:childTnLst>
                                </p:cTn>
                              </p:par>
                            </p:childTnLst>
                          </p:cTn>
                        </p:par>
                        <p:par>
                          <p:cTn id="29" fill="hold" nodeType="afterGroup">
                            <p:stCondLst>
                              <p:cond delay="2500"/>
                            </p:stCondLst>
                            <p:childTnLst>
                              <p:par>
                                <p:cTn id="30" presetID="14" presetClass="entr" presetSubtype="10" fill="hold" grpId="0" nodeType="afterEffect">
                                  <p:stCondLst>
                                    <p:cond delay="0"/>
                                  </p:stCondLst>
                                  <p:iterate type="lt">
                                    <p:tmPct val="0"/>
                                  </p:iterate>
                                  <p:childTnLst>
                                    <p:set>
                                      <p:cBhvr>
                                        <p:cTn id="31" dur="1" fill="hold">
                                          <p:stCondLst>
                                            <p:cond delay="0"/>
                                          </p:stCondLst>
                                        </p:cTn>
                                        <p:tgtEl>
                                          <p:spTgt spid="23563"/>
                                        </p:tgtEl>
                                        <p:attrNameLst>
                                          <p:attrName>style.visibility</p:attrName>
                                        </p:attrNameLst>
                                      </p:cBhvr>
                                      <p:to>
                                        <p:strVal val="visible"/>
                                      </p:to>
                                    </p:set>
                                    <p:animEffect transition="in" filter="randombar(horizontal)">
                                      <p:cBhvr>
                                        <p:cTn id="32" dur="500"/>
                                        <p:tgtEl>
                                          <p:spTgt spid="23563"/>
                                        </p:tgtEl>
                                      </p:cBhvr>
                                    </p:animEffect>
                                  </p:childTnLst>
                                </p:cTn>
                              </p:par>
                            </p:childTnLst>
                          </p:cTn>
                        </p:par>
                        <p:par>
                          <p:cTn id="33" fill="hold" nodeType="afterGroup">
                            <p:stCondLst>
                              <p:cond delay="3000"/>
                            </p:stCondLst>
                            <p:childTnLst>
                              <p:par>
                                <p:cTn id="34" presetID="14" presetClass="entr" presetSubtype="10" fill="hold" grpId="0" nodeType="afterEffect">
                                  <p:stCondLst>
                                    <p:cond delay="0"/>
                                  </p:stCondLst>
                                  <p:iterate type="lt">
                                    <p:tmPct val="0"/>
                                  </p:iterate>
                                  <p:childTnLst>
                                    <p:set>
                                      <p:cBhvr>
                                        <p:cTn id="35" dur="1" fill="hold">
                                          <p:stCondLst>
                                            <p:cond delay="0"/>
                                          </p:stCondLst>
                                        </p:cTn>
                                        <p:tgtEl>
                                          <p:spTgt spid="23562"/>
                                        </p:tgtEl>
                                        <p:attrNameLst>
                                          <p:attrName>style.visibility</p:attrName>
                                        </p:attrNameLst>
                                      </p:cBhvr>
                                      <p:to>
                                        <p:strVal val="visible"/>
                                      </p:to>
                                    </p:set>
                                    <p:animEffect transition="in" filter="randombar(horizontal)">
                                      <p:cBhvr>
                                        <p:cTn id="36" dur="500"/>
                                        <p:tgtEl>
                                          <p:spTgt spid="23562"/>
                                        </p:tgtEl>
                                      </p:cBhvr>
                                    </p:animEffect>
                                  </p:childTnLst>
                                </p:cTn>
                              </p:par>
                            </p:childTnLst>
                          </p:cTn>
                        </p:par>
                        <p:par>
                          <p:cTn id="37" fill="hold" nodeType="afterGroup">
                            <p:stCondLst>
                              <p:cond delay="3500"/>
                            </p:stCondLst>
                            <p:childTnLst>
                              <p:par>
                                <p:cTn id="38" presetID="29" presetClass="entr" presetSubtype="0" fill="hold" grpId="0" nodeType="afterEffect">
                                  <p:stCondLst>
                                    <p:cond delay="0"/>
                                  </p:stCondLst>
                                  <p:childTnLst>
                                    <p:set>
                                      <p:cBhvr>
                                        <p:cTn id="39" dur="1" fill="hold">
                                          <p:stCondLst>
                                            <p:cond delay="0"/>
                                          </p:stCondLst>
                                        </p:cTn>
                                        <p:tgtEl>
                                          <p:spTgt spid="23558"/>
                                        </p:tgtEl>
                                        <p:attrNameLst>
                                          <p:attrName>style.visibility</p:attrName>
                                        </p:attrNameLst>
                                      </p:cBhvr>
                                      <p:to>
                                        <p:strVal val="visible"/>
                                      </p:to>
                                    </p:set>
                                    <p:anim calcmode="lin" valueType="num">
                                      <p:cBhvr>
                                        <p:cTn id="40" dur="1000" fill="hold"/>
                                        <p:tgtEl>
                                          <p:spTgt spid="23558"/>
                                        </p:tgtEl>
                                        <p:attrNameLst>
                                          <p:attrName>ppt_x</p:attrName>
                                        </p:attrNameLst>
                                      </p:cBhvr>
                                      <p:tavLst>
                                        <p:tav tm="0">
                                          <p:val>
                                            <p:strVal val="#ppt_x-.2"/>
                                          </p:val>
                                        </p:tav>
                                        <p:tav tm="100000">
                                          <p:val>
                                            <p:strVal val="#ppt_x"/>
                                          </p:val>
                                        </p:tav>
                                      </p:tavLst>
                                    </p:anim>
                                    <p:anim calcmode="lin" valueType="num">
                                      <p:cBhvr>
                                        <p:cTn id="41" dur="1000" fill="hold"/>
                                        <p:tgtEl>
                                          <p:spTgt spid="23558"/>
                                        </p:tgtEl>
                                        <p:attrNameLst>
                                          <p:attrName>ppt_y</p:attrName>
                                        </p:attrNameLst>
                                      </p:cBhvr>
                                      <p:tavLst>
                                        <p:tav tm="0">
                                          <p:val>
                                            <p:strVal val="#ppt_y"/>
                                          </p:val>
                                        </p:tav>
                                        <p:tav tm="100000">
                                          <p:val>
                                            <p:strVal val="#ppt_y"/>
                                          </p:val>
                                        </p:tav>
                                      </p:tavLst>
                                    </p:anim>
                                    <p:animEffect transition="in" filter="wipe(right)" prLst="gradientSize: 0.1">
                                      <p:cBhvr>
                                        <p:cTn id="42" dur="1000"/>
                                        <p:tgtEl>
                                          <p:spTgt spid="23558"/>
                                        </p:tgtEl>
                                      </p:cBhvr>
                                    </p:animEffect>
                                  </p:childTnLst>
                                </p:cTn>
                              </p:par>
                              <p:par>
                                <p:cTn id="43" presetID="29" presetClass="entr" presetSubtype="0" fill="hold" grpId="0" nodeType="withEffect">
                                  <p:stCondLst>
                                    <p:cond delay="0"/>
                                  </p:stCondLst>
                                  <p:childTnLst>
                                    <p:set>
                                      <p:cBhvr>
                                        <p:cTn id="44" dur="1" fill="hold">
                                          <p:stCondLst>
                                            <p:cond delay="0"/>
                                          </p:stCondLst>
                                        </p:cTn>
                                        <p:tgtEl>
                                          <p:spTgt spid="23559"/>
                                        </p:tgtEl>
                                        <p:attrNameLst>
                                          <p:attrName>style.visibility</p:attrName>
                                        </p:attrNameLst>
                                      </p:cBhvr>
                                      <p:to>
                                        <p:strVal val="visible"/>
                                      </p:to>
                                    </p:set>
                                    <p:anim calcmode="lin" valueType="num">
                                      <p:cBhvr>
                                        <p:cTn id="45" dur="1000" fill="hold"/>
                                        <p:tgtEl>
                                          <p:spTgt spid="23559"/>
                                        </p:tgtEl>
                                        <p:attrNameLst>
                                          <p:attrName>ppt_x</p:attrName>
                                        </p:attrNameLst>
                                      </p:cBhvr>
                                      <p:tavLst>
                                        <p:tav tm="0">
                                          <p:val>
                                            <p:strVal val="#ppt_x-.2"/>
                                          </p:val>
                                        </p:tav>
                                        <p:tav tm="100000">
                                          <p:val>
                                            <p:strVal val="#ppt_x"/>
                                          </p:val>
                                        </p:tav>
                                      </p:tavLst>
                                    </p:anim>
                                    <p:anim calcmode="lin" valueType="num">
                                      <p:cBhvr>
                                        <p:cTn id="46" dur="1000" fill="hold"/>
                                        <p:tgtEl>
                                          <p:spTgt spid="23559"/>
                                        </p:tgtEl>
                                        <p:attrNameLst>
                                          <p:attrName>ppt_y</p:attrName>
                                        </p:attrNameLst>
                                      </p:cBhvr>
                                      <p:tavLst>
                                        <p:tav tm="0">
                                          <p:val>
                                            <p:strVal val="#ppt_y"/>
                                          </p:val>
                                        </p:tav>
                                        <p:tav tm="100000">
                                          <p:val>
                                            <p:strVal val="#ppt_y"/>
                                          </p:val>
                                        </p:tav>
                                      </p:tavLst>
                                    </p:anim>
                                    <p:animEffect transition="in" filter="wipe(right)" prLst="gradientSize: 0.1">
                                      <p:cBhvr>
                                        <p:cTn id="47" dur="1000"/>
                                        <p:tgtEl>
                                          <p:spTgt spid="23559"/>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5" presetClass="path" presetSubtype="0" accel="50000" decel="50000" fill="hold" grpId="1" nodeType="clickEffect">
                                  <p:stCondLst>
                                    <p:cond delay="0"/>
                                  </p:stCondLst>
                                  <p:iterate type="lt">
                                    <p:tmPct val="0"/>
                                  </p:iterate>
                                  <p:childTnLst>
                                    <p:animMotion origin="layout" path="M 0.05782 0.01111 L -0.01979 -0.28218 " pathEditMode="relative" rAng="0" ptsTypes="AA">
                                      <p:cBhvr>
                                        <p:cTn id="51" dur="2000" fill="hold"/>
                                        <p:tgtEl>
                                          <p:spTgt spid="23561"/>
                                        </p:tgtEl>
                                        <p:attrNameLst>
                                          <p:attrName>ppt_x</p:attrName>
                                          <p:attrName>ppt_y</p:attrName>
                                        </p:attrNameLst>
                                      </p:cBhvr>
                                      <p:rCtr x="-39" y="-147"/>
                                    </p:animMotion>
                                  </p:childTnLst>
                                  <p:subTnLst>
                                    <p:animClr clrSpc="rgb" dir="cw">
                                      <p:cBhvr override="childStyle">
                                        <p:cTn dur="1" fill="hold" display="0" masterRel="nextClick" afterEffect="1"/>
                                        <p:tgtEl>
                                          <p:spTgt spid="23561"/>
                                        </p:tgtEl>
                                        <p:attrNameLst>
                                          <p:attrName>ppt_c</p:attrName>
                                        </p:attrNameLst>
                                      </p:cBhvr>
                                      <p:to>
                                        <a:srgbClr val="FF00FF"/>
                                      </p:to>
                                    </p:animClr>
                                    <p:audio>
                                      <p:cMediaNode>
                                        <p:cTn display="0" masterRel="sameClick">
                                          <p:stCondLst>
                                            <p:cond evt="begin" delay="0">
                                              <p:tn val="50"/>
                                            </p:cond>
                                          </p:stCondLst>
                                          <p:endCondLst>
                                            <p:cond evt="onStopAudio" delay="0">
                                              <p:tgtEl>
                                                <p:sldTgt/>
                                              </p:tgtEl>
                                            </p:cond>
                                          </p:endCondLst>
                                        </p:cTn>
                                        <p:tgtEl>
                                          <p:sndTgt r:embed="rId3" name="drumroll.wav" builtIn="1"/>
                                        </p:tgtEl>
                                      </p:cMediaNode>
                                    </p:audio>
                                  </p:subTnLst>
                                </p:cTn>
                              </p:par>
                              <p:par>
                                <p:cTn id="52" presetID="35" presetClass="path" presetSubtype="0" accel="50000" decel="50000" fill="hold" grpId="1" nodeType="withEffect">
                                  <p:stCondLst>
                                    <p:cond delay="0"/>
                                  </p:stCondLst>
                                  <p:iterate type="lt">
                                    <p:tmPct val="0"/>
                                  </p:iterate>
                                  <p:childTnLst>
                                    <p:animMotion origin="layout" path="M -0.05 -3.7037E-6 L -0.45 -0.28217 " pathEditMode="relative" rAng="0" ptsTypes="AA">
                                      <p:cBhvr>
                                        <p:cTn id="53" dur="2000" fill="hold"/>
                                        <p:tgtEl>
                                          <p:spTgt spid="23564"/>
                                        </p:tgtEl>
                                        <p:attrNameLst>
                                          <p:attrName>ppt_x</p:attrName>
                                          <p:attrName>ppt_y</p:attrName>
                                        </p:attrNameLst>
                                      </p:cBhvr>
                                      <p:rCtr x="-200" y="-141"/>
                                    </p:animMotion>
                                  </p:childTnLst>
                                  <p:subTnLst>
                                    <p:animClr clrSpc="rgb" dir="cw">
                                      <p:cBhvr override="childStyle">
                                        <p:cTn dur="1" fill="hold" display="0" masterRel="nextClick" afterEffect="1"/>
                                        <p:tgtEl>
                                          <p:spTgt spid="23564"/>
                                        </p:tgtEl>
                                        <p:attrNameLst>
                                          <p:attrName>ppt_c</p:attrName>
                                        </p:attrNameLst>
                                      </p:cBhvr>
                                      <p:to>
                                        <a:srgbClr val="FF00FF"/>
                                      </p:to>
                                    </p:animClr>
                                    <p:audio>
                                      <p:cMediaNode>
                                        <p:cTn display="0" masterRel="sameClick">
                                          <p:stCondLst>
                                            <p:cond evt="begin" delay="0">
                                              <p:tn val="52"/>
                                            </p:cond>
                                          </p:stCondLst>
                                          <p:endCondLst>
                                            <p:cond evt="onStopAudio" delay="0">
                                              <p:tgtEl>
                                                <p:sldTgt/>
                                              </p:tgtEl>
                                            </p:cond>
                                          </p:endCondLst>
                                        </p:cTn>
                                        <p:tgtEl>
                                          <p:sndTgt r:embed="rId4" name="breeze.wav" builtIn="1"/>
                                        </p:tgtEl>
                                      </p:cMediaNode>
                                    </p:audio>
                                  </p:subTnLst>
                                </p:cTn>
                              </p:par>
                            </p:childTnLst>
                          </p:cTn>
                        </p:par>
                      </p:childTnLst>
                    </p:cTn>
                  </p:par>
                  <p:par>
                    <p:cTn id="54" fill="hold" nodeType="clickPar">
                      <p:stCondLst>
                        <p:cond delay="indefinite"/>
                      </p:stCondLst>
                      <p:childTnLst>
                        <p:par>
                          <p:cTn id="55" fill="hold" nodeType="withGroup">
                            <p:stCondLst>
                              <p:cond delay="0"/>
                            </p:stCondLst>
                            <p:childTnLst>
                              <p:par>
                                <p:cTn id="56" presetID="35" presetClass="path" presetSubtype="0" accel="50000" decel="50000" fill="hold" grpId="1" nodeType="clickEffect">
                                  <p:stCondLst>
                                    <p:cond delay="0"/>
                                  </p:stCondLst>
                                  <p:iterate type="lt">
                                    <p:tmPct val="0"/>
                                  </p:iterate>
                                  <p:childTnLst>
                                    <p:animMotion origin="layout" path="M -0.09584 -0.01111 L 0.03073 -0.32662 " pathEditMode="relative" rAng="0" ptsTypes="AA">
                                      <p:cBhvr>
                                        <p:cTn id="57" dur="2000" fill="hold"/>
                                        <p:tgtEl>
                                          <p:spTgt spid="23562"/>
                                        </p:tgtEl>
                                        <p:attrNameLst>
                                          <p:attrName>ppt_x</p:attrName>
                                          <p:attrName>ppt_y</p:attrName>
                                        </p:attrNameLst>
                                      </p:cBhvr>
                                      <p:rCtr x="63" y="-158"/>
                                    </p:animMotion>
                                  </p:childTnLst>
                                  <p:subTnLst>
                                    <p:animClr clrSpc="rgb" dir="cw">
                                      <p:cBhvr override="childStyle">
                                        <p:cTn dur="1" fill="hold" display="0" masterRel="nextClick" afterEffect="1"/>
                                        <p:tgtEl>
                                          <p:spTgt spid="23562"/>
                                        </p:tgtEl>
                                        <p:attrNameLst>
                                          <p:attrName>ppt_c</p:attrName>
                                        </p:attrNameLst>
                                      </p:cBhvr>
                                      <p:to>
                                        <a:srgbClr val="FF00FF"/>
                                      </p:to>
                                    </p:animClr>
                                    <p:audio>
                                      <p:cMediaNode>
                                        <p:cTn display="0" masterRel="sameClick">
                                          <p:stCondLst>
                                            <p:cond evt="begin" delay="0">
                                              <p:tn val="56"/>
                                            </p:cond>
                                          </p:stCondLst>
                                          <p:endCondLst>
                                            <p:cond evt="onStopAudio" delay="0">
                                              <p:tgtEl>
                                                <p:sldTgt/>
                                              </p:tgtEl>
                                            </p:cond>
                                          </p:endCondLst>
                                        </p:cTn>
                                        <p:tgtEl>
                                          <p:sndTgt r:embed="rId2" name="chimes.wav" builtIn="1"/>
                                        </p:tgtEl>
                                      </p:cMediaNode>
                                    </p:audio>
                                  </p:subTnLst>
                                </p:cTn>
                              </p:par>
                            </p:childTnLst>
                          </p:cTn>
                        </p:par>
                        <p:par>
                          <p:cTn id="58" fill="hold" nodeType="afterGroup">
                            <p:stCondLst>
                              <p:cond delay="2000"/>
                            </p:stCondLst>
                            <p:childTnLst>
                              <p:par>
                                <p:cTn id="59" presetID="4" presetClass="exit" presetSubtype="16" fill="hold" grpId="1" nodeType="afterEffect">
                                  <p:stCondLst>
                                    <p:cond delay="0"/>
                                  </p:stCondLst>
                                  <p:childTnLst>
                                    <p:animEffect transition="out" filter="box(in)">
                                      <p:cBhvr>
                                        <p:cTn id="60" dur="500"/>
                                        <p:tgtEl>
                                          <p:spTgt spid="23560"/>
                                        </p:tgtEl>
                                      </p:cBhvr>
                                    </p:animEffect>
                                    <p:set>
                                      <p:cBhvr>
                                        <p:cTn id="61" dur="1" fill="hold">
                                          <p:stCondLst>
                                            <p:cond delay="499"/>
                                          </p:stCondLst>
                                        </p:cTn>
                                        <p:tgtEl>
                                          <p:spTgt spid="23560"/>
                                        </p:tgtEl>
                                        <p:attrNameLst>
                                          <p:attrName>style.visibility</p:attrName>
                                        </p:attrNameLst>
                                      </p:cBhvr>
                                      <p:to>
                                        <p:strVal val="hidden"/>
                                      </p:to>
                                    </p:set>
                                  </p:childTnLst>
                                </p:cTn>
                              </p:par>
                              <p:par>
                                <p:cTn id="62" presetID="4" presetClass="exit" presetSubtype="16" fill="hold" grpId="1" nodeType="withEffect">
                                  <p:stCondLst>
                                    <p:cond delay="0"/>
                                  </p:stCondLst>
                                  <p:iterate type="lt">
                                    <p:tmPct val="0"/>
                                  </p:iterate>
                                  <p:childTnLst>
                                    <p:animEffect transition="out" filter="box(in)">
                                      <p:cBhvr>
                                        <p:cTn id="63" dur="500"/>
                                        <p:tgtEl>
                                          <p:spTgt spid="23563"/>
                                        </p:tgtEl>
                                      </p:cBhvr>
                                    </p:animEffect>
                                    <p:set>
                                      <p:cBhvr>
                                        <p:cTn id="64" dur="1" fill="hold">
                                          <p:stCondLst>
                                            <p:cond delay="499"/>
                                          </p:stCondLst>
                                        </p:cTn>
                                        <p:tgtEl>
                                          <p:spTgt spid="2356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556" grpId="0"/>
      <p:bldP spid="23557" grpId="0"/>
      <p:bldP spid="23558" grpId="0"/>
      <p:bldP spid="23559" grpId="0"/>
      <p:bldP spid="23560" grpId="0" animBg="1"/>
      <p:bldP spid="23560" grpId="1" animBg="1"/>
      <p:bldP spid="23561" grpId="0"/>
      <p:bldP spid="23561" grpId="1"/>
      <p:bldP spid="23562" grpId="0"/>
      <p:bldP spid="23562" grpId="1"/>
      <p:bldP spid="23563" grpId="0"/>
      <p:bldP spid="23563" grpId="1"/>
      <p:bldP spid="23564" grpId="0"/>
      <p:bldP spid="23564" grpId="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 Box 4"/>
          <p:cNvSpPr txBox="1">
            <a:spLocks noChangeArrowheads="1"/>
          </p:cNvSpPr>
          <p:nvPr/>
        </p:nvSpPr>
        <p:spPr bwMode="auto">
          <a:xfrm>
            <a:off x="127000" y="1790700"/>
            <a:ext cx="9144000" cy="946150"/>
          </a:xfrm>
          <a:prstGeom prst="rect">
            <a:avLst/>
          </a:prstGeom>
          <a:noFill/>
          <a:ln w="9525">
            <a:noFill/>
            <a:miter lim="800000"/>
            <a:headEnd/>
            <a:tailEnd/>
          </a:ln>
        </p:spPr>
        <p:txBody>
          <a:bodyPr>
            <a:spAutoFit/>
          </a:bodyPr>
          <a:lstStyle/>
          <a:p>
            <a:pPr algn="just" eaLnBrk="1" hangingPunct="1"/>
            <a:r>
              <a:rPr lang="en-US" sz="2800">
                <a:sym typeface="Wingdings" pitchFamily="2" charset="2"/>
              </a:rPr>
              <a:t>- </a:t>
            </a:r>
            <a:r>
              <a:rPr lang="en-US" sz="2800">
                <a:latin typeface="Times New Roman" pitchFamily="18" charset="0"/>
                <a:sym typeface="Wingdings" pitchFamily="2" charset="2"/>
              </a:rPr>
              <a:t>Thể tích chất lỏng </a:t>
            </a:r>
            <a:r>
              <a:rPr lang="en-US" sz="2800">
                <a:solidFill>
                  <a:srgbClr val="FF00FF"/>
                </a:solidFill>
                <a:latin typeface="Times New Roman" pitchFamily="18" charset="0"/>
                <a:sym typeface="Wingdings" pitchFamily="2" charset="2"/>
              </a:rPr>
              <a:t>tăng</a:t>
            </a:r>
            <a:r>
              <a:rPr lang="en-US" sz="2800">
                <a:latin typeface="Times New Roman" pitchFamily="18" charset="0"/>
                <a:sym typeface="Wingdings" pitchFamily="2" charset="2"/>
              </a:rPr>
              <a:t> khi nóng lên, </a:t>
            </a:r>
            <a:r>
              <a:rPr lang="en-US" sz="2800">
                <a:solidFill>
                  <a:srgbClr val="FF00FF"/>
                </a:solidFill>
                <a:latin typeface="Times New Roman" pitchFamily="18" charset="0"/>
                <a:sym typeface="Wingdings" pitchFamily="2" charset="2"/>
              </a:rPr>
              <a:t>giảm </a:t>
            </a:r>
            <a:r>
              <a:rPr lang="en-US" sz="2800">
                <a:latin typeface="Times New Roman" pitchFamily="18" charset="0"/>
                <a:sym typeface="Wingdings" pitchFamily="2" charset="2"/>
              </a:rPr>
              <a:t>khi lạnh đi.</a:t>
            </a:r>
            <a:endParaRPr lang="en-US" sz="2800">
              <a:solidFill>
                <a:srgbClr val="A50021"/>
              </a:solidFill>
              <a:latin typeface="Times New Roman" pitchFamily="18" charset="0"/>
              <a:sym typeface="Wingdings" pitchFamily="2" charset="2"/>
            </a:endParaRPr>
          </a:p>
          <a:p>
            <a:pPr algn="just" eaLnBrk="1" hangingPunct="1"/>
            <a:r>
              <a:rPr lang="en-US" sz="2800">
                <a:sym typeface="Wingdings" pitchFamily="2" charset="2"/>
              </a:rPr>
              <a:t>- </a:t>
            </a:r>
            <a:r>
              <a:rPr lang="en-US" sz="2800">
                <a:latin typeface="Times New Roman" pitchFamily="18" charset="0"/>
                <a:sym typeface="Wingdings" pitchFamily="2" charset="2"/>
              </a:rPr>
              <a:t>Các chất lỏng khác nhau nở vì nhiệt </a:t>
            </a:r>
            <a:r>
              <a:rPr lang="en-US" sz="2800">
                <a:solidFill>
                  <a:srgbClr val="FF00FF"/>
                </a:solidFill>
                <a:latin typeface="Times New Roman" pitchFamily="18" charset="0"/>
                <a:sym typeface="Wingdings" pitchFamily="2" charset="2"/>
              </a:rPr>
              <a:t>không giống nhau</a:t>
            </a:r>
            <a:r>
              <a:rPr lang="en-US" sz="2800">
                <a:latin typeface="Times New Roman" pitchFamily="18" charset="0"/>
                <a:sym typeface="Wingdings" pitchFamily="2" charset="2"/>
              </a:rPr>
              <a:t>.</a:t>
            </a:r>
          </a:p>
        </p:txBody>
      </p:sp>
      <p:sp>
        <p:nvSpPr>
          <p:cNvPr id="14339" name="Text Box 5"/>
          <p:cNvSpPr txBox="1">
            <a:spLocks noChangeArrowheads="1"/>
          </p:cNvSpPr>
          <p:nvPr/>
        </p:nvSpPr>
        <p:spPr bwMode="auto">
          <a:xfrm>
            <a:off x="-12700" y="2590800"/>
            <a:ext cx="2552700" cy="519113"/>
          </a:xfrm>
          <a:prstGeom prst="rect">
            <a:avLst/>
          </a:prstGeom>
          <a:noFill/>
          <a:ln w="9525">
            <a:noFill/>
            <a:miter lim="800000"/>
            <a:headEnd/>
            <a:tailEnd/>
          </a:ln>
        </p:spPr>
        <p:txBody>
          <a:bodyPr>
            <a:spAutoFit/>
          </a:bodyPr>
          <a:lstStyle/>
          <a:p>
            <a:pPr eaLnBrk="1" hangingPunct="1">
              <a:spcBef>
                <a:spcPct val="50000"/>
              </a:spcBef>
            </a:pPr>
            <a:r>
              <a:rPr lang="en-US" sz="2800" b="1">
                <a:solidFill>
                  <a:srgbClr val="3333FF"/>
                </a:solidFill>
                <a:latin typeface="Times New Roman" pitchFamily="18" charset="0"/>
              </a:rPr>
              <a:t>4/ </a:t>
            </a:r>
            <a:r>
              <a:rPr lang="en-US" sz="2800" b="1" u="sng">
                <a:solidFill>
                  <a:srgbClr val="3333FF"/>
                </a:solidFill>
                <a:latin typeface="Times New Roman" pitchFamily="18" charset="0"/>
              </a:rPr>
              <a:t>Vận dụng</a:t>
            </a:r>
            <a:r>
              <a:rPr lang="en-US" sz="2800" b="1">
                <a:solidFill>
                  <a:srgbClr val="3333FF"/>
                </a:solidFill>
                <a:latin typeface="Times New Roman" pitchFamily="18" charset="0"/>
              </a:rPr>
              <a:t>:</a:t>
            </a:r>
          </a:p>
        </p:txBody>
      </p:sp>
      <p:sp>
        <p:nvSpPr>
          <p:cNvPr id="24582" name="Text Box 6"/>
          <p:cNvSpPr txBox="1">
            <a:spLocks noChangeArrowheads="1"/>
          </p:cNvSpPr>
          <p:nvPr/>
        </p:nvSpPr>
        <p:spPr bwMode="auto">
          <a:xfrm>
            <a:off x="177800" y="3060700"/>
            <a:ext cx="8966200" cy="946150"/>
          </a:xfrm>
          <a:prstGeom prst="rect">
            <a:avLst/>
          </a:prstGeom>
          <a:noFill/>
          <a:ln w="9525">
            <a:noFill/>
            <a:miter lim="800000"/>
            <a:headEnd/>
            <a:tailEnd/>
          </a:ln>
        </p:spPr>
        <p:txBody>
          <a:bodyPr>
            <a:spAutoFit/>
          </a:bodyPr>
          <a:lstStyle/>
          <a:p>
            <a:pPr algn="just" eaLnBrk="1" hangingPunct="1"/>
            <a:r>
              <a:rPr lang="en-US" sz="2800" b="1">
                <a:solidFill>
                  <a:srgbClr val="FF3300"/>
                </a:solidFill>
                <a:latin typeface="Times New Roman" pitchFamily="18" charset="0"/>
              </a:rPr>
              <a:t>C5: </a:t>
            </a:r>
            <a:r>
              <a:rPr lang="en-US" sz="2800">
                <a:latin typeface="Times New Roman" pitchFamily="18" charset="0"/>
              </a:rPr>
              <a:t>Vì khi bị đun nóng, nước trong ấm nở ra (thể tích tăng) và tràn ra ngoài.</a:t>
            </a:r>
          </a:p>
        </p:txBody>
      </p:sp>
      <p:sp>
        <p:nvSpPr>
          <p:cNvPr id="14341" name="Text Box 7"/>
          <p:cNvSpPr txBox="1">
            <a:spLocks noChangeArrowheads="1"/>
          </p:cNvSpPr>
          <p:nvPr/>
        </p:nvSpPr>
        <p:spPr bwMode="auto">
          <a:xfrm>
            <a:off x="-63500" y="1360488"/>
            <a:ext cx="4572000" cy="519112"/>
          </a:xfrm>
          <a:prstGeom prst="rect">
            <a:avLst/>
          </a:prstGeom>
          <a:noFill/>
          <a:ln w="9525">
            <a:noFill/>
            <a:miter lim="800000"/>
            <a:headEnd/>
            <a:tailEnd/>
          </a:ln>
        </p:spPr>
        <p:txBody>
          <a:bodyPr>
            <a:spAutoFit/>
          </a:bodyPr>
          <a:lstStyle/>
          <a:p>
            <a:pPr eaLnBrk="1" hangingPunct="1">
              <a:spcBef>
                <a:spcPct val="50000"/>
              </a:spcBef>
            </a:pPr>
            <a:r>
              <a:rPr lang="en-US" sz="2400" b="1">
                <a:solidFill>
                  <a:srgbClr val="3333FF"/>
                </a:solidFill>
                <a:latin typeface="Times New Roman" pitchFamily="18" charset="0"/>
              </a:rPr>
              <a:t> </a:t>
            </a:r>
            <a:r>
              <a:rPr lang="en-US" sz="2800" b="1">
                <a:solidFill>
                  <a:srgbClr val="3333FF"/>
                </a:solidFill>
                <a:latin typeface="Times New Roman" pitchFamily="18" charset="0"/>
              </a:rPr>
              <a:t>3/ </a:t>
            </a:r>
            <a:r>
              <a:rPr lang="en-US" sz="2800" b="1" u="sng">
                <a:solidFill>
                  <a:srgbClr val="3333FF"/>
                </a:solidFill>
                <a:latin typeface="Times New Roman" pitchFamily="18" charset="0"/>
              </a:rPr>
              <a:t>Rút ra kết luận</a:t>
            </a:r>
            <a:r>
              <a:rPr lang="en-US" sz="2800" b="1">
                <a:solidFill>
                  <a:srgbClr val="3333FF"/>
                </a:solidFill>
                <a:latin typeface="Times New Roman" pitchFamily="18" charset="0"/>
              </a:rPr>
              <a:t>:</a:t>
            </a:r>
          </a:p>
        </p:txBody>
      </p:sp>
      <p:sp>
        <p:nvSpPr>
          <p:cNvPr id="24584" name="Rectangle 8"/>
          <p:cNvSpPr>
            <a:spLocks noChangeArrowheads="1"/>
          </p:cNvSpPr>
          <p:nvPr/>
        </p:nvSpPr>
        <p:spPr bwMode="auto">
          <a:xfrm>
            <a:off x="0" y="0"/>
            <a:ext cx="9144000" cy="533400"/>
          </a:xfrm>
          <a:prstGeom prst="rect">
            <a:avLst/>
          </a:prstGeom>
          <a:gradFill rotWithShape="1">
            <a:gsLst>
              <a:gs pos="0">
                <a:srgbClr val="00FFFF"/>
              </a:gs>
              <a:gs pos="50000">
                <a:schemeClr val="bg1"/>
              </a:gs>
              <a:gs pos="100000">
                <a:srgbClr val="00FFFF"/>
              </a:gs>
            </a:gsLst>
            <a:lin ang="5400000" scaled="1"/>
          </a:gradFill>
          <a:ln w="9525">
            <a:noFill/>
            <a:miter lim="800000"/>
            <a:headEnd/>
            <a:tailEnd/>
          </a:ln>
          <a:effectLst/>
        </p:spPr>
        <p:txBody>
          <a:bodyPr wrap="none" anchor="ctr"/>
          <a:lstStyle/>
          <a:p>
            <a:pPr algn="ctr">
              <a:defRPr/>
            </a:pPr>
            <a:r>
              <a:rPr lang="en-US" sz="3200" b="1">
                <a:solidFill>
                  <a:srgbClr val="FF0000"/>
                </a:solidFill>
                <a:latin typeface="Times New Roman" pitchFamily="18" charset="0"/>
              </a:rPr>
              <a:t>Bài 19: SỰ NỞ VÌ NHIỆT CỦA CHẤT LỎNG</a:t>
            </a:r>
          </a:p>
        </p:txBody>
      </p:sp>
      <p:sp>
        <p:nvSpPr>
          <p:cNvPr id="14343" name="Rectangle 9"/>
          <p:cNvSpPr>
            <a:spLocks noChangeArrowheads="1"/>
          </p:cNvSpPr>
          <p:nvPr/>
        </p:nvSpPr>
        <p:spPr bwMode="auto">
          <a:xfrm>
            <a:off x="61913" y="482600"/>
            <a:ext cx="3100387" cy="519113"/>
          </a:xfrm>
          <a:prstGeom prst="rect">
            <a:avLst/>
          </a:prstGeom>
          <a:noFill/>
          <a:ln w="9525">
            <a:noFill/>
            <a:miter lim="800000"/>
            <a:headEnd/>
            <a:tailEnd/>
          </a:ln>
        </p:spPr>
        <p:txBody>
          <a:bodyPr wrap="none">
            <a:spAutoFit/>
          </a:bodyPr>
          <a:lstStyle/>
          <a:p>
            <a:pPr eaLnBrk="1" hangingPunct="1">
              <a:spcBef>
                <a:spcPct val="50000"/>
              </a:spcBef>
            </a:pPr>
            <a:r>
              <a:rPr lang="en-US" sz="2800" b="1">
                <a:solidFill>
                  <a:srgbClr val="3333FF"/>
                </a:solidFill>
                <a:latin typeface="Times New Roman" pitchFamily="18" charset="0"/>
              </a:rPr>
              <a:t>1/ </a:t>
            </a:r>
            <a:r>
              <a:rPr lang="en-US" sz="2800" b="1" u="sng">
                <a:solidFill>
                  <a:srgbClr val="3333FF"/>
                </a:solidFill>
                <a:latin typeface="Times New Roman" pitchFamily="18" charset="0"/>
              </a:rPr>
              <a:t>Làm thí nghiệm</a:t>
            </a:r>
            <a:r>
              <a:rPr lang="en-US" sz="2800" b="1">
                <a:solidFill>
                  <a:srgbClr val="3333FF"/>
                </a:solidFill>
                <a:latin typeface="Times New Roman" pitchFamily="18" charset="0"/>
              </a:rPr>
              <a:t>:</a:t>
            </a:r>
          </a:p>
        </p:txBody>
      </p:sp>
      <p:sp>
        <p:nvSpPr>
          <p:cNvPr id="14344" name="Rectangle 10"/>
          <p:cNvSpPr>
            <a:spLocks noChangeArrowheads="1"/>
          </p:cNvSpPr>
          <p:nvPr/>
        </p:nvSpPr>
        <p:spPr bwMode="auto">
          <a:xfrm>
            <a:off x="25400" y="928688"/>
            <a:ext cx="2908300" cy="519112"/>
          </a:xfrm>
          <a:prstGeom prst="rect">
            <a:avLst/>
          </a:prstGeom>
          <a:noFill/>
          <a:ln w="9525">
            <a:noFill/>
            <a:miter lim="800000"/>
            <a:headEnd/>
            <a:tailEnd/>
          </a:ln>
        </p:spPr>
        <p:txBody>
          <a:bodyPr wrap="none">
            <a:spAutoFit/>
          </a:bodyPr>
          <a:lstStyle/>
          <a:p>
            <a:pPr eaLnBrk="1" hangingPunct="1">
              <a:spcBef>
                <a:spcPct val="50000"/>
              </a:spcBef>
            </a:pPr>
            <a:r>
              <a:rPr lang="en-US" sz="2800" b="1">
                <a:solidFill>
                  <a:srgbClr val="3333FF"/>
                </a:solidFill>
                <a:latin typeface="Times New Roman" pitchFamily="18" charset="0"/>
              </a:rPr>
              <a:t>2/ </a:t>
            </a:r>
            <a:r>
              <a:rPr lang="en-US" sz="2800" b="1" u="sng">
                <a:solidFill>
                  <a:srgbClr val="3333FF"/>
                </a:solidFill>
                <a:latin typeface="Times New Roman" pitchFamily="18" charset="0"/>
              </a:rPr>
              <a:t>Trả lời câu hỏi</a:t>
            </a:r>
            <a:r>
              <a:rPr lang="en-US" sz="2800" b="1">
                <a:solidFill>
                  <a:srgbClr val="3333FF"/>
                </a:solidFill>
                <a:latin typeface="Times New Roman" pitchFamily="18" charset="0"/>
              </a:rPr>
              <a:t>:</a:t>
            </a:r>
          </a:p>
        </p:txBody>
      </p:sp>
      <p:pic>
        <p:nvPicPr>
          <p:cNvPr id="24589" name="Picture 13" descr="AG00013_"/>
          <p:cNvPicPr>
            <a:picLocks noChangeAspect="1" noChangeArrowheads="1" noCrop="1"/>
          </p:cNvPicPr>
          <p:nvPr/>
        </p:nvPicPr>
        <p:blipFill>
          <a:blip r:embed="rId2"/>
          <a:srcRect/>
          <a:stretch>
            <a:fillRect/>
          </a:stretch>
        </p:blipFill>
        <p:spPr bwMode="auto">
          <a:xfrm>
            <a:off x="0" y="4724400"/>
            <a:ext cx="2209800" cy="2073275"/>
          </a:xfrm>
          <a:prstGeom prst="rect">
            <a:avLst/>
          </a:prstGeom>
          <a:noFill/>
          <a:ln w="9525">
            <a:noFill/>
            <a:miter lim="800000"/>
            <a:headEnd/>
            <a:tailEnd/>
          </a:ln>
        </p:spPr>
      </p:pic>
      <p:sp>
        <p:nvSpPr>
          <p:cNvPr id="24590" name="AutoShape 14"/>
          <p:cNvSpPr>
            <a:spLocks noChangeArrowheads="1"/>
          </p:cNvSpPr>
          <p:nvPr/>
        </p:nvSpPr>
        <p:spPr bwMode="auto">
          <a:xfrm>
            <a:off x="990600" y="4191000"/>
            <a:ext cx="5029200" cy="1676400"/>
          </a:xfrm>
          <a:prstGeom prst="wedgeEllipseCallout">
            <a:avLst>
              <a:gd name="adj1" fmla="val -47505"/>
              <a:gd name="adj2" fmla="val 75569"/>
            </a:avLst>
          </a:prstGeom>
          <a:gradFill rotWithShape="1">
            <a:gsLst>
              <a:gs pos="0">
                <a:schemeClr val="bg1"/>
              </a:gs>
              <a:gs pos="100000">
                <a:srgbClr val="FFFF00"/>
              </a:gs>
            </a:gsLst>
            <a:path path="rect">
              <a:fillToRect l="50000" t="50000" r="50000" b="50000"/>
            </a:path>
          </a:gradFill>
          <a:ln w="28575">
            <a:solidFill>
              <a:srgbClr val="00FF00"/>
            </a:solidFill>
            <a:miter lim="800000"/>
            <a:headEnd/>
            <a:tailEnd/>
          </a:ln>
        </p:spPr>
        <p:txBody>
          <a:bodyPr/>
          <a:lstStyle/>
          <a:p>
            <a:pPr algn="ctr"/>
            <a:r>
              <a:rPr lang="en-US" sz="2800" b="1">
                <a:solidFill>
                  <a:srgbClr val="FF0000"/>
                </a:solidFill>
                <a:latin typeface="Times New Roman" pitchFamily="18" charset="0"/>
              </a:rPr>
              <a:t>Tại sao khi đun nước, ta không nên đổ nước thật đầy ấm?</a:t>
            </a:r>
          </a:p>
        </p:txBody>
      </p:sp>
      <p:grpSp>
        <p:nvGrpSpPr>
          <p:cNvPr id="2" name="Group 36"/>
          <p:cNvGrpSpPr>
            <a:grpSpLocks/>
          </p:cNvGrpSpPr>
          <p:nvPr/>
        </p:nvGrpSpPr>
        <p:grpSpPr bwMode="auto">
          <a:xfrm>
            <a:off x="5562600" y="2895600"/>
            <a:ext cx="2743200" cy="4495800"/>
            <a:chOff x="4752" y="1152"/>
            <a:chExt cx="1200" cy="2400"/>
          </a:xfrm>
        </p:grpSpPr>
        <p:sp>
          <p:nvSpPr>
            <p:cNvPr id="14349" name="AutoShape 37"/>
            <p:cNvSpPr>
              <a:spLocks noChangeArrowheads="1"/>
            </p:cNvSpPr>
            <p:nvPr/>
          </p:nvSpPr>
          <p:spPr bwMode="auto">
            <a:xfrm>
              <a:off x="4992" y="2544"/>
              <a:ext cx="672" cy="1008"/>
            </a:xfrm>
            <a:prstGeom prst="can">
              <a:avLst>
                <a:gd name="adj" fmla="val 37500"/>
              </a:avLst>
            </a:prstGeom>
            <a:solidFill>
              <a:srgbClr val="488BB8"/>
            </a:solidFill>
            <a:ln w="9525">
              <a:solidFill>
                <a:schemeClr val="tx1"/>
              </a:solidFill>
              <a:round/>
              <a:headEnd/>
              <a:tailEnd/>
            </a:ln>
          </p:spPr>
          <p:txBody>
            <a:bodyPr wrap="none" anchor="ctr"/>
            <a:lstStyle/>
            <a:p>
              <a:endParaRPr lang="vi-VN"/>
            </a:p>
          </p:txBody>
        </p:sp>
        <p:sp>
          <p:nvSpPr>
            <p:cNvPr id="14350" name="Rectangle 38"/>
            <p:cNvSpPr>
              <a:spLocks noChangeArrowheads="1"/>
            </p:cNvSpPr>
            <p:nvPr/>
          </p:nvSpPr>
          <p:spPr bwMode="auto">
            <a:xfrm>
              <a:off x="5232" y="3312"/>
              <a:ext cx="192" cy="96"/>
            </a:xfrm>
            <a:prstGeom prst="rect">
              <a:avLst/>
            </a:prstGeom>
            <a:solidFill>
              <a:schemeClr val="tx2"/>
            </a:solidFill>
            <a:ln w="9525">
              <a:solidFill>
                <a:schemeClr val="tx1"/>
              </a:solidFill>
              <a:miter lim="800000"/>
              <a:headEnd/>
              <a:tailEnd/>
            </a:ln>
          </p:spPr>
          <p:txBody>
            <a:bodyPr wrap="none" anchor="ctr"/>
            <a:lstStyle/>
            <a:p>
              <a:pPr algn="ctr"/>
              <a:endParaRPr lang="vi-VN"/>
            </a:p>
          </p:txBody>
        </p:sp>
        <p:sp>
          <p:nvSpPr>
            <p:cNvPr id="14351" name="Oval 39"/>
            <p:cNvSpPr>
              <a:spLocks noChangeArrowheads="1"/>
            </p:cNvSpPr>
            <p:nvPr/>
          </p:nvSpPr>
          <p:spPr bwMode="auto">
            <a:xfrm>
              <a:off x="5068" y="2592"/>
              <a:ext cx="528" cy="144"/>
            </a:xfrm>
            <a:prstGeom prst="ellipse">
              <a:avLst/>
            </a:prstGeom>
            <a:solidFill>
              <a:schemeClr val="bg2"/>
            </a:solidFill>
            <a:ln w="9525">
              <a:solidFill>
                <a:schemeClr val="tx1"/>
              </a:solidFill>
              <a:round/>
              <a:headEnd/>
              <a:tailEnd/>
            </a:ln>
          </p:spPr>
          <p:txBody>
            <a:bodyPr wrap="none" anchor="ctr"/>
            <a:lstStyle/>
            <a:p>
              <a:endParaRPr lang="vi-VN"/>
            </a:p>
          </p:txBody>
        </p:sp>
        <p:sp>
          <p:nvSpPr>
            <p:cNvPr id="14352" name="Rectangle 40"/>
            <p:cNvSpPr>
              <a:spLocks noChangeArrowheads="1"/>
            </p:cNvSpPr>
            <p:nvPr/>
          </p:nvSpPr>
          <p:spPr bwMode="auto">
            <a:xfrm>
              <a:off x="5550" y="2592"/>
              <a:ext cx="144" cy="78"/>
            </a:xfrm>
            <a:prstGeom prst="rect">
              <a:avLst/>
            </a:prstGeom>
            <a:solidFill>
              <a:schemeClr val="tx2"/>
            </a:solidFill>
            <a:ln w="9525">
              <a:solidFill>
                <a:schemeClr val="tx1"/>
              </a:solidFill>
              <a:miter lim="800000"/>
              <a:headEnd/>
              <a:tailEnd/>
            </a:ln>
          </p:spPr>
          <p:txBody>
            <a:bodyPr wrap="none" anchor="ctr"/>
            <a:lstStyle/>
            <a:p>
              <a:pPr algn="ctr"/>
              <a:endParaRPr lang="vi-VN"/>
            </a:p>
          </p:txBody>
        </p:sp>
        <p:pic>
          <p:nvPicPr>
            <p:cNvPr id="14353" name="Picture 41" descr="Lua do clear"/>
            <p:cNvPicPr>
              <a:picLocks noChangeAspect="1" noChangeArrowheads="1" noCrop="1"/>
            </p:cNvPicPr>
            <p:nvPr/>
          </p:nvPicPr>
          <p:blipFill>
            <a:blip r:embed="rId3"/>
            <a:srcRect/>
            <a:stretch>
              <a:fillRect/>
            </a:stretch>
          </p:blipFill>
          <p:spPr bwMode="auto">
            <a:xfrm>
              <a:off x="4752" y="1920"/>
              <a:ext cx="1200" cy="864"/>
            </a:xfrm>
            <a:prstGeom prst="rect">
              <a:avLst/>
            </a:prstGeom>
            <a:noFill/>
            <a:ln w="9525">
              <a:noFill/>
              <a:miter lim="800000"/>
              <a:headEnd/>
              <a:tailEnd/>
            </a:ln>
          </p:spPr>
        </p:pic>
        <p:sp>
          <p:nvSpPr>
            <p:cNvPr id="14354" name="Rectangle 42"/>
            <p:cNvSpPr>
              <a:spLocks noChangeArrowheads="1"/>
            </p:cNvSpPr>
            <p:nvPr/>
          </p:nvSpPr>
          <p:spPr bwMode="auto">
            <a:xfrm>
              <a:off x="4974" y="2602"/>
              <a:ext cx="144" cy="78"/>
            </a:xfrm>
            <a:prstGeom prst="rect">
              <a:avLst/>
            </a:prstGeom>
            <a:solidFill>
              <a:schemeClr val="tx2"/>
            </a:solidFill>
            <a:ln w="9525">
              <a:solidFill>
                <a:schemeClr val="tx1"/>
              </a:solidFill>
              <a:miter lim="800000"/>
              <a:headEnd/>
              <a:tailEnd/>
            </a:ln>
          </p:spPr>
          <p:txBody>
            <a:bodyPr wrap="none" anchor="ctr"/>
            <a:lstStyle/>
            <a:p>
              <a:pPr algn="ctr"/>
              <a:endParaRPr lang="vi-VN"/>
            </a:p>
          </p:txBody>
        </p:sp>
        <p:pic>
          <p:nvPicPr>
            <p:cNvPr id="14355" name="Picture 43" descr="Lua do clear"/>
            <p:cNvPicPr>
              <a:picLocks noChangeAspect="1" noChangeArrowheads="1" noCrop="1"/>
            </p:cNvPicPr>
            <p:nvPr/>
          </p:nvPicPr>
          <p:blipFill>
            <a:blip r:embed="rId3">
              <a:lum bright="46000" contrast="6000"/>
              <a:grayscl/>
            </a:blip>
            <a:srcRect/>
            <a:stretch>
              <a:fillRect/>
            </a:stretch>
          </p:blipFill>
          <p:spPr bwMode="auto">
            <a:xfrm>
              <a:off x="5136" y="1152"/>
              <a:ext cx="469" cy="1068"/>
            </a:xfrm>
            <a:prstGeom prst="rect">
              <a:avLst/>
            </a:prstGeom>
            <a:noFill/>
            <a:ln w="9525">
              <a:noFill/>
              <a:miter lim="800000"/>
              <a:headEnd/>
              <a:tailEnd/>
            </a:ln>
          </p:spPr>
        </p:pic>
        <p:sp>
          <p:nvSpPr>
            <p:cNvPr id="14356" name="Oval 44"/>
            <p:cNvSpPr>
              <a:spLocks noChangeArrowheads="1"/>
            </p:cNvSpPr>
            <p:nvPr/>
          </p:nvSpPr>
          <p:spPr bwMode="auto">
            <a:xfrm>
              <a:off x="4975" y="2486"/>
              <a:ext cx="674" cy="202"/>
            </a:xfrm>
            <a:prstGeom prst="ellipse">
              <a:avLst/>
            </a:prstGeom>
            <a:solidFill>
              <a:schemeClr val="bg1"/>
            </a:solidFill>
            <a:ln w="28575">
              <a:solidFill>
                <a:schemeClr val="tx1"/>
              </a:solidFill>
              <a:round/>
              <a:headEnd/>
              <a:tailEnd/>
            </a:ln>
          </p:spPr>
          <p:txBody>
            <a:bodyPr wrap="none" anchor="ctr"/>
            <a:lstStyle/>
            <a:p>
              <a:endParaRPr lang="vi-VN"/>
            </a:p>
          </p:txBody>
        </p:sp>
        <p:sp>
          <p:nvSpPr>
            <p:cNvPr id="14357" name="Arc 45"/>
            <p:cNvSpPr>
              <a:spLocks/>
            </p:cNvSpPr>
            <p:nvPr/>
          </p:nvSpPr>
          <p:spPr bwMode="auto">
            <a:xfrm rot="21357995" flipH="1">
              <a:off x="4974" y="2086"/>
              <a:ext cx="282" cy="558"/>
            </a:xfrm>
            <a:custGeom>
              <a:avLst/>
              <a:gdLst>
                <a:gd name="T0" fmla="*/ 0 w 29491"/>
                <a:gd name="T1" fmla="*/ 0 h 21600"/>
                <a:gd name="T2" fmla="*/ 0 w 29491"/>
                <a:gd name="T3" fmla="*/ 0 h 21600"/>
                <a:gd name="T4" fmla="*/ 0 w 29491"/>
                <a:gd name="T5" fmla="*/ 0 h 21600"/>
                <a:gd name="T6" fmla="*/ 0 60000 65536"/>
                <a:gd name="T7" fmla="*/ 0 60000 65536"/>
                <a:gd name="T8" fmla="*/ 0 60000 65536"/>
                <a:gd name="T9" fmla="*/ 0 w 29491"/>
                <a:gd name="T10" fmla="*/ 0 h 21600"/>
                <a:gd name="T11" fmla="*/ 29491 w 29491"/>
                <a:gd name="T12" fmla="*/ 21600 h 21600"/>
              </a:gdLst>
              <a:ahLst/>
              <a:cxnLst>
                <a:cxn ang="T6">
                  <a:pos x="T0" y="T1"/>
                </a:cxn>
                <a:cxn ang="T7">
                  <a:pos x="T2" y="T3"/>
                </a:cxn>
                <a:cxn ang="T8">
                  <a:pos x="T4" y="T5"/>
                </a:cxn>
              </a:cxnLst>
              <a:rect l="T9" t="T10" r="T11" b="T12"/>
              <a:pathLst>
                <a:path w="29491" h="21600" fill="none" extrusionOk="0">
                  <a:moveTo>
                    <a:pt x="0" y="1516"/>
                  </a:moveTo>
                  <a:cubicBezTo>
                    <a:pt x="2530" y="514"/>
                    <a:pt x="5228" y="-1"/>
                    <a:pt x="7950" y="0"/>
                  </a:cubicBezTo>
                  <a:cubicBezTo>
                    <a:pt x="19258" y="0"/>
                    <a:pt x="28652" y="8722"/>
                    <a:pt x="29490" y="20000"/>
                  </a:cubicBezTo>
                </a:path>
                <a:path w="29491" h="21600" stroke="0" extrusionOk="0">
                  <a:moveTo>
                    <a:pt x="0" y="1516"/>
                  </a:moveTo>
                  <a:cubicBezTo>
                    <a:pt x="2530" y="514"/>
                    <a:pt x="5228" y="-1"/>
                    <a:pt x="7950" y="0"/>
                  </a:cubicBezTo>
                  <a:cubicBezTo>
                    <a:pt x="19258" y="0"/>
                    <a:pt x="28652" y="8722"/>
                    <a:pt x="29490" y="20000"/>
                  </a:cubicBezTo>
                  <a:lnTo>
                    <a:pt x="7950" y="21600"/>
                  </a:lnTo>
                  <a:lnTo>
                    <a:pt x="0" y="1516"/>
                  </a:lnTo>
                  <a:close/>
                </a:path>
              </a:pathLst>
            </a:custGeom>
            <a:solidFill>
              <a:schemeClr val="bg1"/>
            </a:solidFill>
            <a:ln w="28575">
              <a:solidFill>
                <a:schemeClr val="tx1"/>
              </a:solidFill>
              <a:round/>
              <a:headEnd/>
              <a:tailEnd/>
            </a:ln>
          </p:spPr>
          <p:txBody>
            <a:bodyPr wrap="none" anchor="ctr"/>
            <a:lstStyle/>
            <a:p>
              <a:endParaRPr lang="en-US"/>
            </a:p>
          </p:txBody>
        </p:sp>
        <p:sp>
          <p:nvSpPr>
            <p:cNvPr id="14358" name="Arc 46"/>
            <p:cNvSpPr>
              <a:spLocks/>
            </p:cNvSpPr>
            <p:nvPr/>
          </p:nvSpPr>
          <p:spPr bwMode="auto">
            <a:xfrm>
              <a:off x="5491" y="2083"/>
              <a:ext cx="158" cy="524"/>
            </a:xfrm>
            <a:custGeom>
              <a:avLst/>
              <a:gdLst>
                <a:gd name="T0" fmla="*/ 0 w 21600"/>
                <a:gd name="T1" fmla="*/ 0 h 21600"/>
                <a:gd name="T2" fmla="*/ 0 w 21600"/>
                <a:gd name="T3" fmla="*/ 0 h 21600"/>
                <a:gd name="T4" fmla="*/ 0 w 21600"/>
                <a:gd name="T5" fmla="*/ 0 h 21600"/>
                <a:gd name="T6" fmla="*/ 0 60000 65536"/>
                <a:gd name="T7" fmla="*/ 0 60000 65536"/>
                <a:gd name="T8" fmla="*/ 0 60000 65536"/>
                <a:gd name="T9" fmla="*/ 0 w 21600"/>
                <a:gd name="T10" fmla="*/ 0 h 21600"/>
                <a:gd name="T11" fmla="*/ 21600 w 21600"/>
                <a:gd name="T12" fmla="*/ 21600 h 21600"/>
              </a:gdLst>
              <a:ahLst/>
              <a:cxnLst>
                <a:cxn ang="T6">
                  <a:pos x="T0" y="T1"/>
                </a:cxn>
                <a:cxn ang="T7">
                  <a:pos x="T2" y="T3"/>
                </a:cxn>
                <a:cxn ang="T8">
                  <a:pos x="T4" y="T5"/>
                </a:cxn>
              </a:cxnLst>
              <a:rect l="T9" t="T10" r="T11" b="T12"/>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lnTo>
                    <a:pt x="-1" y="0"/>
                  </a:lnTo>
                  <a:close/>
                </a:path>
              </a:pathLst>
            </a:custGeom>
            <a:solidFill>
              <a:schemeClr val="bg1"/>
            </a:solidFill>
            <a:ln w="28575">
              <a:solidFill>
                <a:schemeClr val="tx1"/>
              </a:solidFill>
              <a:round/>
              <a:headEnd/>
              <a:tailEnd/>
            </a:ln>
          </p:spPr>
          <p:txBody>
            <a:bodyPr wrap="none" anchor="ctr"/>
            <a:lstStyle/>
            <a:p>
              <a:endParaRPr lang="en-US"/>
            </a:p>
          </p:txBody>
        </p:sp>
        <p:sp>
          <p:nvSpPr>
            <p:cNvPr id="14359" name="Rectangle 47"/>
            <p:cNvSpPr>
              <a:spLocks noChangeArrowheads="1"/>
            </p:cNvSpPr>
            <p:nvPr/>
          </p:nvSpPr>
          <p:spPr bwMode="auto">
            <a:xfrm>
              <a:off x="5144" y="2083"/>
              <a:ext cx="357" cy="444"/>
            </a:xfrm>
            <a:prstGeom prst="rect">
              <a:avLst/>
            </a:prstGeom>
            <a:solidFill>
              <a:schemeClr val="bg1"/>
            </a:solidFill>
            <a:ln w="28575">
              <a:noFill/>
              <a:miter lim="800000"/>
              <a:headEnd/>
              <a:tailEnd/>
            </a:ln>
          </p:spPr>
          <p:txBody>
            <a:bodyPr wrap="none" anchor="ctr"/>
            <a:lstStyle/>
            <a:p>
              <a:endParaRPr lang="vi-VN"/>
            </a:p>
          </p:txBody>
        </p:sp>
        <p:sp>
          <p:nvSpPr>
            <p:cNvPr id="14360" name="AutoShape 48"/>
            <p:cNvSpPr>
              <a:spLocks/>
            </p:cNvSpPr>
            <p:nvPr/>
          </p:nvSpPr>
          <p:spPr bwMode="auto">
            <a:xfrm rot="-5400000">
              <a:off x="5154" y="1765"/>
              <a:ext cx="343" cy="456"/>
            </a:xfrm>
            <a:prstGeom prst="rightBracket">
              <a:avLst>
                <a:gd name="adj" fmla="val 11079"/>
              </a:avLst>
            </a:prstGeom>
            <a:noFill/>
            <a:ln w="28575">
              <a:solidFill>
                <a:schemeClr val="tx1"/>
              </a:solidFill>
              <a:round/>
              <a:headEnd/>
              <a:tailEnd/>
            </a:ln>
          </p:spPr>
          <p:txBody>
            <a:bodyPr vert="eaVert" wrap="none" anchor="ctr"/>
            <a:lstStyle/>
            <a:p>
              <a:endParaRPr lang="vi-VN"/>
            </a:p>
          </p:txBody>
        </p:sp>
        <p:grpSp>
          <p:nvGrpSpPr>
            <p:cNvPr id="14361" name="Group 49"/>
            <p:cNvGrpSpPr>
              <a:grpSpLocks/>
            </p:cNvGrpSpPr>
            <p:nvPr/>
          </p:nvGrpSpPr>
          <p:grpSpPr bwMode="auto">
            <a:xfrm>
              <a:off x="5610" y="2169"/>
              <a:ext cx="198" cy="282"/>
              <a:chOff x="2448" y="2736"/>
              <a:chExt cx="432" cy="384"/>
            </a:xfrm>
          </p:grpSpPr>
          <p:sp>
            <p:nvSpPr>
              <p:cNvPr id="14364" name="Freeform 50"/>
              <p:cNvSpPr>
                <a:spLocks/>
              </p:cNvSpPr>
              <p:nvPr/>
            </p:nvSpPr>
            <p:spPr bwMode="auto">
              <a:xfrm>
                <a:off x="2448" y="2784"/>
                <a:ext cx="336" cy="192"/>
              </a:xfrm>
              <a:custGeom>
                <a:avLst/>
                <a:gdLst>
                  <a:gd name="T0" fmla="*/ 0 w 336"/>
                  <a:gd name="T1" fmla="*/ 192 h 192"/>
                  <a:gd name="T2" fmla="*/ 192 w 336"/>
                  <a:gd name="T3" fmla="*/ 144 h 192"/>
                  <a:gd name="T4" fmla="*/ 336 w 336"/>
                  <a:gd name="T5" fmla="*/ 0 h 192"/>
                  <a:gd name="T6" fmla="*/ 0 60000 65536"/>
                  <a:gd name="T7" fmla="*/ 0 60000 65536"/>
                  <a:gd name="T8" fmla="*/ 0 60000 65536"/>
                  <a:gd name="T9" fmla="*/ 0 w 336"/>
                  <a:gd name="T10" fmla="*/ 0 h 192"/>
                  <a:gd name="T11" fmla="*/ 336 w 336"/>
                  <a:gd name="T12" fmla="*/ 192 h 192"/>
                </a:gdLst>
                <a:ahLst/>
                <a:cxnLst>
                  <a:cxn ang="T6">
                    <a:pos x="T0" y="T1"/>
                  </a:cxn>
                  <a:cxn ang="T7">
                    <a:pos x="T2" y="T3"/>
                  </a:cxn>
                  <a:cxn ang="T8">
                    <a:pos x="T4" y="T5"/>
                  </a:cxn>
                </a:cxnLst>
                <a:rect l="T9" t="T10" r="T11" b="T12"/>
                <a:pathLst>
                  <a:path w="336" h="192">
                    <a:moveTo>
                      <a:pt x="0" y="192"/>
                    </a:moveTo>
                    <a:cubicBezTo>
                      <a:pt x="68" y="184"/>
                      <a:pt x="136" y="176"/>
                      <a:pt x="192" y="144"/>
                    </a:cubicBezTo>
                    <a:cubicBezTo>
                      <a:pt x="248" y="112"/>
                      <a:pt x="292" y="56"/>
                      <a:pt x="336" y="0"/>
                    </a:cubicBezTo>
                  </a:path>
                </a:pathLst>
              </a:custGeom>
              <a:noFill/>
              <a:ln w="28575">
                <a:solidFill>
                  <a:schemeClr val="tx1"/>
                </a:solidFill>
                <a:round/>
                <a:headEnd/>
                <a:tailEnd/>
              </a:ln>
            </p:spPr>
            <p:txBody>
              <a:bodyPr/>
              <a:lstStyle/>
              <a:p>
                <a:endParaRPr lang="en-US"/>
              </a:p>
            </p:txBody>
          </p:sp>
          <p:sp>
            <p:nvSpPr>
              <p:cNvPr id="14365" name="Freeform 51"/>
              <p:cNvSpPr>
                <a:spLocks/>
              </p:cNvSpPr>
              <p:nvPr/>
            </p:nvSpPr>
            <p:spPr bwMode="auto">
              <a:xfrm>
                <a:off x="2496" y="2736"/>
                <a:ext cx="384" cy="384"/>
              </a:xfrm>
              <a:custGeom>
                <a:avLst/>
                <a:gdLst>
                  <a:gd name="T0" fmla="*/ 0 w 384"/>
                  <a:gd name="T1" fmla="*/ 384 h 384"/>
                  <a:gd name="T2" fmla="*/ 240 w 384"/>
                  <a:gd name="T3" fmla="*/ 288 h 384"/>
                  <a:gd name="T4" fmla="*/ 384 w 384"/>
                  <a:gd name="T5" fmla="*/ 0 h 384"/>
                  <a:gd name="T6" fmla="*/ 0 60000 65536"/>
                  <a:gd name="T7" fmla="*/ 0 60000 65536"/>
                  <a:gd name="T8" fmla="*/ 0 60000 65536"/>
                  <a:gd name="T9" fmla="*/ 0 w 384"/>
                  <a:gd name="T10" fmla="*/ 0 h 384"/>
                  <a:gd name="T11" fmla="*/ 384 w 384"/>
                  <a:gd name="T12" fmla="*/ 384 h 384"/>
                </a:gdLst>
                <a:ahLst/>
                <a:cxnLst>
                  <a:cxn ang="T6">
                    <a:pos x="T0" y="T1"/>
                  </a:cxn>
                  <a:cxn ang="T7">
                    <a:pos x="T2" y="T3"/>
                  </a:cxn>
                  <a:cxn ang="T8">
                    <a:pos x="T4" y="T5"/>
                  </a:cxn>
                </a:cxnLst>
                <a:rect l="T9" t="T10" r="T11" b="T12"/>
                <a:pathLst>
                  <a:path w="384" h="384">
                    <a:moveTo>
                      <a:pt x="0" y="384"/>
                    </a:moveTo>
                    <a:cubicBezTo>
                      <a:pt x="88" y="368"/>
                      <a:pt x="176" y="352"/>
                      <a:pt x="240" y="288"/>
                    </a:cubicBezTo>
                    <a:cubicBezTo>
                      <a:pt x="304" y="224"/>
                      <a:pt x="360" y="48"/>
                      <a:pt x="384" y="0"/>
                    </a:cubicBezTo>
                  </a:path>
                </a:pathLst>
              </a:custGeom>
              <a:noFill/>
              <a:ln w="28575">
                <a:solidFill>
                  <a:schemeClr val="tx1"/>
                </a:solidFill>
                <a:round/>
                <a:headEnd/>
                <a:tailEnd/>
              </a:ln>
            </p:spPr>
            <p:txBody>
              <a:bodyPr/>
              <a:lstStyle/>
              <a:p>
                <a:endParaRPr lang="en-US"/>
              </a:p>
            </p:txBody>
          </p:sp>
          <p:sp>
            <p:nvSpPr>
              <p:cNvPr id="14366" name="Freeform 52"/>
              <p:cNvSpPr>
                <a:spLocks/>
              </p:cNvSpPr>
              <p:nvPr/>
            </p:nvSpPr>
            <p:spPr bwMode="auto">
              <a:xfrm>
                <a:off x="2784" y="2736"/>
                <a:ext cx="96" cy="48"/>
              </a:xfrm>
              <a:custGeom>
                <a:avLst/>
                <a:gdLst>
                  <a:gd name="T0" fmla="*/ 0 w 96"/>
                  <a:gd name="T1" fmla="*/ 48 h 48"/>
                  <a:gd name="T2" fmla="*/ 96 w 96"/>
                  <a:gd name="T3" fmla="*/ 0 h 48"/>
                  <a:gd name="T4" fmla="*/ 0 60000 65536"/>
                  <a:gd name="T5" fmla="*/ 0 60000 65536"/>
                  <a:gd name="T6" fmla="*/ 0 w 96"/>
                  <a:gd name="T7" fmla="*/ 0 h 48"/>
                  <a:gd name="T8" fmla="*/ 96 w 96"/>
                  <a:gd name="T9" fmla="*/ 48 h 48"/>
                </a:gdLst>
                <a:ahLst/>
                <a:cxnLst>
                  <a:cxn ang="T4">
                    <a:pos x="T0" y="T1"/>
                  </a:cxn>
                  <a:cxn ang="T5">
                    <a:pos x="T2" y="T3"/>
                  </a:cxn>
                </a:cxnLst>
                <a:rect l="T6" t="T7" r="T8" b="T9"/>
                <a:pathLst>
                  <a:path w="96" h="48">
                    <a:moveTo>
                      <a:pt x="0" y="48"/>
                    </a:moveTo>
                    <a:cubicBezTo>
                      <a:pt x="40" y="28"/>
                      <a:pt x="80" y="8"/>
                      <a:pt x="96" y="0"/>
                    </a:cubicBezTo>
                  </a:path>
                </a:pathLst>
              </a:custGeom>
              <a:noFill/>
              <a:ln w="28575">
                <a:solidFill>
                  <a:schemeClr val="tx1"/>
                </a:solidFill>
                <a:round/>
                <a:headEnd/>
                <a:tailEnd/>
              </a:ln>
            </p:spPr>
            <p:txBody>
              <a:bodyPr/>
              <a:lstStyle/>
              <a:p>
                <a:endParaRPr lang="en-US"/>
              </a:p>
            </p:txBody>
          </p:sp>
        </p:grpSp>
        <p:sp>
          <p:nvSpPr>
            <p:cNvPr id="14362" name="Oval 53"/>
            <p:cNvSpPr>
              <a:spLocks noChangeArrowheads="1"/>
            </p:cNvSpPr>
            <p:nvPr/>
          </p:nvSpPr>
          <p:spPr bwMode="auto">
            <a:xfrm>
              <a:off x="5134" y="2019"/>
              <a:ext cx="357" cy="120"/>
            </a:xfrm>
            <a:prstGeom prst="ellipse">
              <a:avLst/>
            </a:prstGeom>
            <a:solidFill>
              <a:schemeClr val="accent2"/>
            </a:solidFill>
            <a:ln w="28575">
              <a:solidFill>
                <a:schemeClr val="tx1"/>
              </a:solidFill>
              <a:round/>
              <a:headEnd/>
              <a:tailEnd/>
            </a:ln>
          </p:spPr>
          <p:txBody>
            <a:bodyPr wrap="none" anchor="ctr"/>
            <a:lstStyle/>
            <a:p>
              <a:endParaRPr lang="vi-VN"/>
            </a:p>
          </p:txBody>
        </p:sp>
        <p:sp>
          <p:nvSpPr>
            <p:cNvPr id="14363" name="Oval 54"/>
            <p:cNvSpPr>
              <a:spLocks noChangeArrowheads="1"/>
            </p:cNvSpPr>
            <p:nvPr/>
          </p:nvSpPr>
          <p:spPr bwMode="auto">
            <a:xfrm>
              <a:off x="5291" y="2003"/>
              <a:ext cx="64" cy="40"/>
            </a:xfrm>
            <a:prstGeom prst="ellipse">
              <a:avLst/>
            </a:prstGeom>
            <a:solidFill>
              <a:schemeClr val="tx2"/>
            </a:solidFill>
            <a:ln w="28575">
              <a:solidFill>
                <a:schemeClr val="tx1"/>
              </a:solidFill>
              <a:round/>
              <a:headEnd/>
              <a:tailEnd/>
            </a:ln>
          </p:spPr>
          <p:txBody>
            <a:bodyPr wrap="none" anchor="ctr"/>
            <a:lstStyle/>
            <a:p>
              <a:endParaRPr lang="vi-VN"/>
            </a:p>
          </p:txBody>
        </p:sp>
      </p:grpSp>
      <p:sp>
        <p:nvSpPr>
          <p:cNvPr id="24631" name="Freeform 55"/>
          <p:cNvSpPr>
            <a:spLocks/>
          </p:cNvSpPr>
          <p:nvPr/>
        </p:nvSpPr>
        <p:spPr bwMode="auto">
          <a:xfrm>
            <a:off x="8153400" y="4165600"/>
            <a:ext cx="317500" cy="1219200"/>
          </a:xfrm>
          <a:custGeom>
            <a:avLst/>
            <a:gdLst>
              <a:gd name="T0" fmla="*/ 1958321 w 393"/>
              <a:gd name="T1" fmla="*/ 0 h 793"/>
              <a:gd name="T2" fmla="*/ 193847080 w 393"/>
              <a:gd name="T3" fmla="*/ 11818399 h 793"/>
              <a:gd name="T4" fmla="*/ 214732602 w 393"/>
              <a:gd name="T5" fmla="*/ 59093532 h 793"/>
              <a:gd name="T6" fmla="*/ 217343696 w 393"/>
              <a:gd name="T7" fmla="*/ 380565670 h 793"/>
              <a:gd name="T8" fmla="*/ 217343696 w 393"/>
              <a:gd name="T9" fmla="*/ 456205268 h 793"/>
              <a:gd name="T10" fmla="*/ 256504453 w 393"/>
              <a:gd name="T11" fmla="*/ 1865007011 h 793"/>
              <a:gd name="T12" fmla="*/ 180793225 w 393"/>
              <a:gd name="T13" fmla="*/ 1874462346 h 793"/>
              <a:gd name="T14" fmla="*/ 191235986 w 393"/>
              <a:gd name="T15" fmla="*/ 456205268 h 793"/>
              <a:gd name="T16" fmla="*/ 187972926 w 393"/>
              <a:gd name="T17" fmla="*/ 432568470 h 793"/>
              <a:gd name="T18" fmla="*/ 191888760 w 393"/>
              <a:gd name="T19" fmla="*/ 297833802 h 793"/>
              <a:gd name="T20" fmla="*/ 168392144 w 393"/>
              <a:gd name="T21" fmla="*/ 141825400 h 793"/>
              <a:gd name="T22" fmla="*/ 0 w 393"/>
              <a:gd name="T23" fmla="*/ 134734668 h 793"/>
              <a:gd name="T24" fmla="*/ 1958321 w 393"/>
              <a:gd name="T25" fmla="*/ 0 h 793"/>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393"/>
              <a:gd name="T40" fmla="*/ 0 h 793"/>
              <a:gd name="T41" fmla="*/ 393 w 393"/>
              <a:gd name="T42" fmla="*/ 793 h 793"/>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393" h="793">
                <a:moveTo>
                  <a:pt x="3" y="0"/>
                </a:moveTo>
                <a:lnTo>
                  <a:pt x="297" y="5"/>
                </a:lnTo>
                <a:lnTo>
                  <a:pt x="329" y="25"/>
                </a:lnTo>
                <a:lnTo>
                  <a:pt x="333" y="161"/>
                </a:lnTo>
                <a:lnTo>
                  <a:pt x="333" y="193"/>
                </a:lnTo>
                <a:lnTo>
                  <a:pt x="393" y="789"/>
                </a:lnTo>
                <a:lnTo>
                  <a:pt x="277" y="793"/>
                </a:lnTo>
                <a:lnTo>
                  <a:pt x="293" y="193"/>
                </a:lnTo>
                <a:lnTo>
                  <a:pt x="288" y="183"/>
                </a:lnTo>
                <a:lnTo>
                  <a:pt x="294" y="126"/>
                </a:lnTo>
                <a:lnTo>
                  <a:pt x="258" y="60"/>
                </a:lnTo>
                <a:lnTo>
                  <a:pt x="0" y="57"/>
                </a:lnTo>
                <a:lnTo>
                  <a:pt x="3" y="0"/>
                </a:lnTo>
                <a:close/>
              </a:path>
            </a:pathLst>
          </a:custGeom>
          <a:solidFill>
            <a:schemeClr val="accent1"/>
          </a:solidFill>
          <a:ln w="9525">
            <a:noFill/>
            <a:round/>
            <a:headEnd/>
            <a:tailEnd/>
          </a:ln>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grpId="0" nodeType="clickEffect">
                                  <p:stCondLst>
                                    <p:cond delay="0"/>
                                  </p:stCondLst>
                                  <p:childTnLst>
                                    <p:set>
                                      <p:cBhvr>
                                        <p:cTn id="11" dur="1" fill="hold">
                                          <p:stCondLst>
                                            <p:cond delay="0"/>
                                          </p:stCondLst>
                                        </p:cTn>
                                        <p:tgtEl>
                                          <p:spTgt spid="24590"/>
                                        </p:tgtEl>
                                        <p:attrNameLst>
                                          <p:attrName>style.visibility</p:attrName>
                                        </p:attrNameLst>
                                      </p:cBhvr>
                                      <p:to>
                                        <p:strVal val="visible"/>
                                      </p:to>
                                    </p:set>
                                    <p:anim calcmode="lin" valueType="num">
                                      <p:cBhvr>
                                        <p:cTn id="12" dur="500" fill="hold"/>
                                        <p:tgtEl>
                                          <p:spTgt spid="24590"/>
                                        </p:tgtEl>
                                        <p:attrNameLst>
                                          <p:attrName>ppt_w</p:attrName>
                                        </p:attrNameLst>
                                      </p:cBhvr>
                                      <p:tavLst>
                                        <p:tav tm="0">
                                          <p:val>
                                            <p:fltVal val="0"/>
                                          </p:val>
                                        </p:tav>
                                        <p:tav tm="100000">
                                          <p:val>
                                            <p:strVal val="#ppt_w"/>
                                          </p:val>
                                        </p:tav>
                                      </p:tavLst>
                                    </p:anim>
                                    <p:anim calcmode="lin" valueType="num">
                                      <p:cBhvr>
                                        <p:cTn id="13" dur="500" fill="hold"/>
                                        <p:tgtEl>
                                          <p:spTgt spid="24590"/>
                                        </p:tgtEl>
                                        <p:attrNameLst>
                                          <p:attrName>ppt_h</p:attrName>
                                        </p:attrNameLst>
                                      </p:cBhvr>
                                      <p:tavLst>
                                        <p:tav tm="0">
                                          <p:val>
                                            <p:fltVal val="0"/>
                                          </p:val>
                                        </p:tav>
                                        <p:tav tm="100000">
                                          <p:val>
                                            <p:strVal val="#ppt_h"/>
                                          </p:val>
                                        </p:tav>
                                      </p:tavLst>
                                    </p:anim>
                                    <p:animEffect transition="in" filter="fade">
                                      <p:cBhvr>
                                        <p:cTn id="14" dur="500"/>
                                        <p:tgtEl>
                                          <p:spTgt spid="24590"/>
                                        </p:tgtEl>
                                      </p:cBhvr>
                                    </p:animEffect>
                                  </p:childTnLst>
                                </p:cTn>
                              </p:par>
                              <p:par>
                                <p:cTn id="15" presetID="53" presetClass="entr" presetSubtype="0" fill="hold" nodeType="withEffect">
                                  <p:stCondLst>
                                    <p:cond delay="0"/>
                                  </p:stCondLst>
                                  <p:childTnLst>
                                    <p:set>
                                      <p:cBhvr>
                                        <p:cTn id="16" dur="1" fill="hold">
                                          <p:stCondLst>
                                            <p:cond delay="0"/>
                                          </p:stCondLst>
                                        </p:cTn>
                                        <p:tgtEl>
                                          <p:spTgt spid="24589"/>
                                        </p:tgtEl>
                                        <p:attrNameLst>
                                          <p:attrName>style.visibility</p:attrName>
                                        </p:attrNameLst>
                                      </p:cBhvr>
                                      <p:to>
                                        <p:strVal val="visible"/>
                                      </p:to>
                                    </p:set>
                                    <p:anim calcmode="lin" valueType="num">
                                      <p:cBhvr>
                                        <p:cTn id="17" dur="500" fill="hold"/>
                                        <p:tgtEl>
                                          <p:spTgt spid="24589"/>
                                        </p:tgtEl>
                                        <p:attrNameLst>
                                          <p:attrName>ppt_w</p:attrName>
                                        </p:attrNameLst>
                                      </p:cBhvr>
                                      <p:tavLst>
                                        <p:tav tm="0">
                                          <p:val>
                                            <p:fltVal val="0"/>
                                          </p:val>
                                        </p:tav>
                                        <p:tav tm="100000">
                                          <p:val>
                                            <p:strVal val="#ppt_w"/>
                                          </p:val>
                                        </p:tav>
                                      </p:tavLst>
                                    </p:anim>
                                    <p:anim calcmode="lin" valueType="num">
                                      <p:cBhvr>
                                        <p:cTn id="18" dur="500" fill="hold"/>
                                        <p:tgtEl>
                                          <p:spTgt spid="24589"/>
                                        </p:tgtEl>
                                        <p:attrNameLst>
                                          <p:attrName>ppt_h</p:attrName>
                                        </p:attrNameLst>
                                      </p:cBhvr>
                                      <p:tavLst>
                                        <p:tav tm="0">
                                          <p:val>
                                            <p:fltVal val="0"/>
                                          </p:val>
                                        </p:tav>
                                        <p:tav tm="100000">
                                          <p:val>
                                            <p:strVal val="#ppt_h"/>
                                          </p:val>
                                        </p:tav>
                                      </p:tavLst>
                                    </p:anim>
                                    <p:animEffect transition="in" filter="fade">
                                      <p:cBhvr>
                                        <p:cTn id="19" dur="500"/>
                                        <p:tgtEl>
                                          <p:spTgt spid="24589"/>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1" fill="hold" grpId="0" nodeType="clickEffect">
                                  <p:stCondLst>
                                    <p:cond delay="0"/>
                                  </p:stCondLst>
                                  <p:childTnLst>
                                    <p:set>
                                      <p:cBhvr>
                                        <p:cTn id="23" dur="1" fill="hold">
                                          <p:stCondLst>
                                            <p:cond delay="0"/>
                                          </p:stCondLst>
                                        </p:cTn>
                                        <p:tgtEl>
                                          <p:spTgt spid="24631"/>
                                        </p:tgtEl>
                                        <p:attrNameLst>
                                          <p:attrName>style.visibility</p:attrName>
                                        </p:attrNameLst>
                                      </p:cBhvr>
                                      <p:to>
                                        <p:strVal val="visible"/>
                                      </p:to>
                                    </p:set>
                                    <p:animEffect transition="in" filter="wipe(up)">
                                      <p:cBhvr>
                                        <p:cTn id="24" dur="1000"/>
                                        <p:tgtEl>
                                          <p:spTgt spid="24631"/>
                                        </p:tgtEl>
                                      </p:cBhvr>
                                    </p:animEffect>
                                  </p:childTnLst>
                                </p:cTn>
                              </p:par>
                            </p:childTnLst>
                          </p:cTn>
                        </p:par>
                        <p:par>
                          <p:cTn id="25" fill="hold" nodeType="afterGroup">
                            <p:stCondLst>
                              <p:cond delay="1000"/>
                            </p:stCondLst>
                            <p:childTnLst>
                              <p:par>
                                <p:cTn id="26" presetID="22" presetClass="exit" presetSubtype="1" fill="hold" grpId="1" nodeType="afterEffect">
                                  <p:stCondLst>
                                    <p:cond delay="0"/>
                                  </p:stCondLst>
                                  <p:childTnLst>
                                    <p:animEffect transition="out" filter="wipe(up)">
                                      <p:cBhvr>
                                        <p:cTn id="27" dur="1000"/>
                                        <p:tgtEl>
                                          <p:spTgt spid="24631"/>
                                        </p:tgtEl>
                                      </p:cBhvr>
                                    </p:animEffect>
                                    <p:set>
                                      <p:cBhvr>
                                        <p:cTn id="28" dur="1" fill="hold">
                                          <p:stCondLst>
                                            <p:cond delay="999"/>
                                          </p:stCondLst>
                                        </p:cTn>
                                        <p:tgtEl>
                                          <p:spTgt spid="24631"/>
                                        </p:tgtEl>
                                        <p:attrNameLst>
                                          <p:attrName>style.visibility</p:attrName>
                                        </p:attrNameLst>
                                      </p:cBhvr>
                                      <p:to>
                                        <p:strVal val="hidden"/>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53" presetClass="exit" presetSubtype="0" fill="hold" nodeType="clickEffect">
                                  <p:stCondLst>
                                    <p:cond delay="0"/>
                                  </p:stCondLst>
                                  <p:childTnLst>
                                    <p:anim calcmode="lin" valueType="num">
                                      <p:cBhvr>
                                        <p:cTn id="32" dur="500"/>
                                        <p:tgtEl>
                                          <p:spTgt spid="24589"/>
                                        </p:tgtEl>
                                        <p:attrNameLst>
                                          <p:attrName>ppt_w</p:attrName>
                                        </p:attrNameLst>
                                      </p:cBhvr>
                                      <p:tavLst>
                                        <p:tav tm="0">
                                          <p:val>
                                            <p:strVal val="ppt_w"/>
                                          </p:val>
                                        </p:tav>
                                        <p:tav tm="100000">
                                          <p:val>
                                            <p:fltVal val="0"/>
                                          </p:val>
                                        </p:tav>
                                      </p:tavLst>
                                    </p:anim>
                                    <p:anim calcmode="lin" valueType="num">
                                      <p:cBhvr>
                                        <p:cTn id="33" dur="500"/>
                                        <p:tgtEl>
                                          <p:spTgt spid="24589"/>
                                        </p:tgtEl>
                                        <p:attrNameLst>
                                          <p:attrName>ppt_h</p:attrName>
                                        </p:attrNameLst>
                                      </p:cBhvr>
                                      <p:tavLst>
                                        <p:tav tm="0">
                                          <p:val>
                                            <p:strVal val="ppt_h"/>
                                          </p:val>
                                        </p:tav>
                                        <p:tav tm="100000">
                                          <p:val>
                                            <p:fltVal val="0"/>
                                          </p:val>
                                        </p:tav>
                                      </p:tavLst>
                                    </p:anim>
                                    <p:animEffect transition="out" filter="fade">
                                      <p:cBhvr>
                                        <p:cTn id="34" dur="500"/>
                                        <p:tgtEl>
                                          <p:spTgt spid="24589"/>
                                        </p:tgtEl>
                                      </p:cBhvr>
                                    </p:animEffect>
                                    <p:set>
                                      <p:cBhvr>
                                        <p:cTn id="35" dur="1" fill="hold">
                                          <p:stCondLst>
                                            <p:cond delay="499"/>
                                          </p:stCondLst>
                                        </p:cTn>
                                        <p:tgtEl>
                                          <p:spTgt spid="24589"/>
                                        </p:tgtEl>
                                        <p:attrNameLst>
                                          <p:attrName>style.visibility</p:attrName>
                                        </p:attrNameLst>
                                      </p:cBhvr>
                                      <p:to>
                                        <p:strVal val="hidden"/>
                                      </p:to>
                                    </p:set>
                                  </p:childTnLst>
                                </p:cTn>
                              </p:par>
                              <p:par>
                                <p:cTn id="36" presetID="53" presetClass="exit" presetSubtype="0" fill="hold" grpId="1" nodeType="withEffect">
                                  <p:stCondLst>
                                    <p:cond delay="0"/>
                                  </p:stCondLst>
                                  <p:childTnLst>
                                    <p:anim calcmode="lin" valueType="num">
                                      <p:cBhvr>
                                        <p:cTn id="37" dur="500"/>
                                        <p:tgtEl>
                                          <p:spTgt spid="24590"/>
                                        </p:tgtEl>
                                        <p:attrNameLst>
                                          <p:attrName>ppt_w</p:attrName>
                                        </p:attrNameLst>
                                      </p:cBhvr>
                                      <p:tavLst>
                                        <p:tav tm="0">
                                          <p:val>
                                            <p:strVal val="ppt_w"/>
                                          </p:val>
                                        </p:tav>
                                        <p:tav tm="100000">
                                          <p:val>
                                            <p:fltVal val="0"/>
                                          </p:val>
                                        </p:tav>
                                      </p:tavLst>
                                    </p:anim>
                                    <p:anim calcmode="lin" valueType="num">
                                      <p:cBhvr>
                                        <p:cTn id="38" dur="500"/>
                                        <p:tgtEl>
                                          <p:spTgt spid="24590"/>
                                        </p:tgtEl>
                                        <p:attrNameLst>
                                          <p:attrName>ppt_h</p:attrName>
                                        </p:attrNameLst>
                                      </p:cBhvr>
                                      <p:tavLst>
                                        <p:tav tm="0">
                                          <p:val>
                                            <p:strVal val="ppt_h"/>
                                          </p:val>
                                        </p:tav>
                                        <p:tav tm="100000">
                                          <p:val>
                                            <p:fltVal val="0"/>
                                          </p:val>
                                        </p:tav>
                                      </p:tavLst>
                                    </p:anim>
                                    <p:animEffect transition="out" filter="fade">
                                      <p:cBhvr>
                                        <p:cTn id="39" dur="500"/>
                                        <p:tgtEl>
                                          <p:spTgt spid="24590"/>
                                        </p:tgtEl>
                                      </p:cBhvr>
                                    </p:animEffect>
                                    <p:set>
                                      <p:cBhvr>
                                        <p:cTn id="40" dur="1" fill="hold">
                                          <p:stCondLst>
                                            <p:cond delay="499"/>
                                          </p:stCondLst>
                                        </p:cTn>
                                        <p:tgtEl>
                                          <p:spTgt spid="24590"/>
                                        </p:tgtEl>
                                        <p:attrNameLst>
                                          <p:attrName>style.visibility</p:attrName>
                                        </p:attrNameLst>
                                      </p:cBhvr>
                                      <p:to>
                                        <p:strVal val="hidden"/>
                                      </p:to>
                                    </p:set>
                                  </p:childTnLst>
                                </p:cTn>
                              </p:par>
                              <p:par>
                                <p:cTn id="41" presetID="53" presetClass="exit" presetSubtype="0" fill="hold" grpId="2" nodeType="withEffect">
                                  <p:stCondLst>
                                    <p:cond delay="0"/>
                                  </p:stCondLst>
                                  <p:childTnLst>
                                    <p:anim calcmode="lin" valueType="num">
                                      <p:cBhvr>
                                        <p:cTn id="42" dur="500"/>
                                        <p:tgtEl>
                                          <p:spTgt spid="24631"/>
                                        </p:tgtEl>
                                        <p:attrNameLst>
                                          <p:attrName>ppt_w</p:attrName>
                                        </p:attrNameLst>
                                      </p:cBhvr>
                                      <p:tavLst>
                                        <p:tav tm="0">
                                          <p:val>
                                            <p:strVal val="ppt_w"/>
                                          </p:val>
                                        </p:tav>
                                        <p:tav tm="100000">
                                          <p:val>
                                            <p:fltVal val="0"/>
                                          </p:val>
                                        </p:tav>
                                      </p:tavLst>
                                    </p:anim>
                                    <p:anim calcmode="lin" valueType="num">
                                      <p:cBhvr>
                                        <p:cTn id="43" dur="500"/>
                                        <p:tgtEl>
                                          <p:spTgt spid="24631"/>
                                        </p:tgtEl>
                                        <p:attrNameLst>
                                          <p:attrName>ppt_h</p:attrName>
                                        </p:attrNameLst>
                                      </p:cBhvr>
                                      <p:tavLst>
                                        <p:tav tm="0">
                                          <p:val>
                                            <p:strVal val="ppt_h"/>
                                          </p:val>
                                        </p:tav>
                                        <p:tav tm="100000">
                                          <p:val>
                                            <p:fltVal val="0"/>
                                          </p:val>
                                        </p:tav>
                                      </p:tavLst>
                                    </p:anim>
                                    <p:animEffect transition="out" filter="fade">
                                      <p:cBhvr>
                                        <p:cTn id="44" dur="500"/>
                                        <p:tgtEl>
                                          <p:spTgt spid="24631"/>
                                        </p:tgtEl>
                                      </p:cBhvr>
                                    </p:animEffect>
                                    <p:set>
                                      <p:cBhvr>
                                        <p:cTn id="45" dur="1" fill="hold">
                                          <p:stCondLst>
                                            <p:cond delay="499"/>
                                          </p:stCondLst>
                                        </p:cTn>
                                        <p:tgtEl>
                                          <p:spTgt spid="24631"/>
                                        </p:tgtEl>
                                        <p:attrNameLst>
                                          <p:attrName>style.visibility</p:attrName>
                                        </p:attrNameLst>
                                      </p:cBhvr>
                                      <p:to>
                                        <p:strVal val="hidden"/>
                                      </p:to>
                                    </p:set>
                                  </p:childTnLst>
                                </p:cTn>
                              </p:par>
                              <p:par>
                                <p:cTn id="46" presetID="53" presetClass="exit" presetSubtype="0" fill="hold" nodeType="withEffect">
                                  <p:stCondLst>
                                    <p:cond delay="0"/>
                                  </p:stCondLst>
                                  <p:childTnLst>
                                    <p:anim calcmode="lin" valueType="num">
                                      <p:cBhvr>
                                        <p:cTn id="47" dur="500"/>
                                        <p:tgtEl>
                                          <p:spTgt spid="2"/>
                                        </p:tgtEl>
                                        <p:attrNameLst>
                                          <p:attrName>ppt_w</p:attrName>
                                        </p:attrNameLst>
                                      </p:cBhvr>
                                      <p:tavLst>
                                        <p:tav tm="0">
                                          <p:val>
                                            <p:strVal val="ppt_w"/>
                                          </p:val>
                                        </p:tav>
                                        <p:tav tm="100000">
                                          <p:val>
                                            <p:fltVal val="0"/>
                                          </p:val>
                                        </p:tav>
                                      </p:tavLst>
                                    </p:anim>
                                    <p:anim calcmode="lin" valueType="num">
                                      <p:cBhvr>
                                        <p:cTn id="48" dur="500"/>
                                        <p:tgtEl>
                                          <p:spTgt spid="2"/>
                                        </p:tgtEl>
                                        <p:attrNameLst>
                                          <p:attrName>ppt_h</p:attrName>
                                        </p:attrNameLst>
                                      </p:cBhvr>
                                      <p:tavLst>
                                        <p:tav tm="0">
                                          <p:val>
                                            <p:strVal val="ppt_h"/>
                                          </p:val>
                                        </p:tav>
                                        <p:tav tm="100000">
                                          <p:val>
                                            <p:fltVal val="0"/>
                                          </p:val>
                                        </p:tav>
                                      </p:tavLst>
                                    </p:anim>
                                    <p:animEffect transition="out" filter="fade">
                                      <p:cBhvr>
                                        <p:cTn id="49" dur="500"/>
                                        <p:tgtEl>
                                          <p:spTgt spid="2"/>
                                        </p:tgtEl>
                                      </p:cBhvr>
                                    </p:animEffect>
                                    <p:set>
                                      <p:cBhvr>
                                        <p:cTn id="50" dur="1" fill="hold">
                                          <p:stCondLst>
                                            <p:cond delay="499"/>
                                          </p:stCondLst>
                                        </p:cTn>
                                        <p:tgtEl>
                                          <p:spTgt spid="2"/>
                                        </p:tgtEl>
                                        <p:attrNameLst>
                                          <p:attrName>style.visibility</p:attrName>
                                        </p:attrNameLst>
                                      </p:cBhvr>
                                      <p:to>
                                        <p:strVal val="hidden"/>
                                      </p:to>
                                    </p:set>
                                  </p:childTnLst>
                                </p:cTn>
                              </p:par>
                            </p:childTnLst>
                          </p:cTn>
                        </p:par>
                        <p:par>
                          <p:cTn id="51" fill="hold" nodeType="afterGroup">
                            <p:stCondLst>
                              <p:cond delay="500"/>
                            </p:stCondLst>
                            <p:childTnLst>
                              <p:par>
                                <p:cTn id="52" presetID="27" presetClass="entr" presetSubtype="0" fill="hold" grpId="0" nodeType="afterEffect">
                                  <p:stCondLst>
                                    <p:cond delay="0"/>
                                  </p:stCondLst>
                                  <p:iterate type="lt">
                                    <p:tmPct val="50000"/>
                                  </p:iterate>
                                  <p:childTnLst>
                                    <p:set>
                                      <p:cBhvr>
                                        <p:cTn id="53" dur="1" fill="hold">
                                          <p:stCondLst>
                                            <p:cond delay="0"/>
                                          </p:stCondLst>
                                        </p:cTn>
                                        <p:tgtEl>
                                          <p:spTgt spid="24582"/>
                                        </p:tgtEl>
                                        <p:attrNameLst>
                                          <p:attrName>style.visibility</p:attrName>
                                        </p:attrNameLst>
                                      </p:cBhvr>
                                      <p:to>
                                        <p:strVal val="visible"/>
                                      </p:to>
                                    </p:set>
                                    <p:anim calcmode="discrete" valueType="clr">
                                      <p:cBhvr override="childStyle">
                                        <p:cTn id="54" dur="80"/>
                                        <p:tgtEl>
                                          <p:spTgt spid="24582"/>
                                        </p:tgtEl>
                                        <p:attrNameLst>
                                          <p:attrName>style.color</p:attrName>
                                        </p:attrNameLst>
                                      </p:cBhvr>
                                      <p:tavLst>
                                        <p:tav tm="0">
                                          <p:val>
                                            <p:clrVal>
                                              <a:schemeClr val="accent2"/>
                                            </p:clrVal>
                                          </p:val>
                                        </p:tav>
                                        <p:tav tm="50000">
                                          <p:val>
                                            <p:clrVal>
                                              <a:schemeClr val="hlink"/>
                                            </p:clrVal>
                                          </p:val>
                                        </p:tav>
                                      </p:tavLst>
                                    </p:anim>
                                    <p:anim calcmode="discrete" valueType="clr">
                                      <p:cBhvr>
                                        <p:cTn id="55" dur="80"/>
                                        <p:tgtEl>
                                          <p:spTgt spid="24582"/>
                                        </p:tgtEl>
                                        <p:attrNameLst>
                                          <p:attrName>fillcolor</p:attrName>
                                        </p:attrNameLst>
                                      </p:cBhvr>
                                      <p:tavLst>
                                        <p:tav tm="0">
                                          <p:val>
                                            <p:clrVal>
                                              <a:schemeClr val="accent2"/>
                                            </p:clrVal>
                                          </p:val>
                                        </p:tav>
                                        <p:tav tm="50000">
                                          <p:val>
                                            <p:clrVal>
                                              <a:schemeClr val="hlink"/>
                                            </p:clrVal>
                                          </p:val>
                                        </p:tav>
                                      </p:tavLst>
                                    </p:anim>
                                    <p:set>
                                      <p:cBhvr>
                                        <p:cTn id="56" dur="80"/>
                                        <p:tgtEl>
                                          <p:spTgt spid="2458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582" grpId="0" autoUpdateAnimBg="0"/>
      <p:bldP spid="24590" grpId="0" animBg="1"/>
      <p:bldP spid="24590" grpId="1" animBg="1"/>
      <p:bldP spid="24631" grpId="0" animBg="1"/>
      <p:bldP spid="24631" grpId="1" animBg="1"/>
      <p:bldP spid="24631" grpId="2"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30" name="Picture 6" descr="1172543755"/>
          <p:cNvPicPr>
            <a:picLocks noChangeAspect="1" noChangeArrowheads="1"/>
          </p:cNvPicPr>
          <p:nvPr/>
        </p:nvPicPr>
        <p:blipFill>
          <a:blip r:embed="rId2">
            <a:lum contrast="18000"/>
          </a:blip>
          <a:srcRect/>
          <a:stretch>
            <a:fillRect/>
          </a:stretch>
        </p:blipFill>
        <p:spPr bwMode="auto">
          <a:xfrm>
            <a:off x="6591300" y="3581400"/>
            <a:ext cx="2400300" cy="3200400"/>
          </a:xfrm>
          <a:prstGeom prst="rect">
            <a:avLst/>
          </a:prstGeom>
          <a:noFill/>
          <a:ln w="9525">
            <a:noFill/>
            <a:miter lim="800000"/>
            <a:headEnd/>
            <a:tailEnd/>
          </a:ln>
        </p:spPr>
      </p:pic>
      <p:sp>
        <p:nvSpPr>
          <p:cNvPr id="15363" name="Text Box 7"/>
          <p:cNvSpPr txBox="1">
            <a:spLocks noChangeArrowheads="1"/>
          </p:cNvSpPr>
          <p:nvPr/>
        </p:nvSpPr>
        <p:spPr bwMode="auto">
          <a:xfrm>
            <a:off x="127000" y="1790700"/>
            <a:ext cx="9144000" cy="946150"/>
          </a:xfrm>
          <a:prstGeom prst="rect">
            <a:avLst/>
          </a:prstGeom>
          <a:noFill/>
          <a:ln w="9525">
            <a:noFill/>
            <a:miter lim="800000"/>
            <a:headEnd/>
            <a:tailEnd/>
          </a:ln>
        </p:spPr>
        <p:txBody>
          <a:bodyPr>
            <a:spAutoFit/>
          </a:bodyPr>
          <a:lstStyle/>
          <a:p>
            <a:pPr algn="just" eaLnBrk="1" hangingPunct="1"/>
            <a:r>
              <a:rPr lang="en-US" sz="2800">
                <a:sym typeface="Wingdings" pitchFamily="2" charset="2"/>
              </a:rPr>
              <a:t>- </a:t>
            </a:r>
            <a:r>
              <a:rPr lang="en-US" sz="2800">
                <a:latin typeface="Times New Roman" pitchFamily="18" charset="0"/>
                <a:sym typeface="Wingdings" pitchFamily="2" charset="2"/>
              </a:rPr>
              <a:t>Thể tích nước trong bình </a:t>
            </a:r>
            <a:r>
              <a:rPr lang="en-US" sz="2800">
                <a:solidFill>
                  <a:srgbClr val="FF00FF"/>
                </a:solidFill>
                <a:latin typeface="Times New Roman" pitchFamily="18" charset="0"/>
                <a:sym typeface="Wingdings" pitchFamily="2" charset="2"/>
              </a:rPr>
              <a:t>tăng</a:t>
            </a:r>
            <a:r>
              <a:rPr lang="en-US" sz="2800">
                <a:latin typeface="Times New Roman" pitchFamily="18" charset="0"/>
                <a:sym typeface="Wingdings" pitchFamily="2" charset="2"/>
              </a:rPr>
              <a:t> khi nóng lên, </a:t>
            </a:r>
            <a:r>
              <a:rPr lang="en-US" sz="2800">
                <a:solidFill>
                  <a:srgbClr val="FF00FF"/>
                </a:solidFill>
                <a:latin typeface="Times New Roman" pitchFamily="18" charset="0"/>
                <a:sym typeface="Wingdings" pitchFamily="2" charset="2"/>
              </a:rPr>
              <a:t>giảm </a:t>
            </a:r>
            <a:r>
              <a:rPr lang="en-US" sz="2800">
                <a:latin typeface="Times New Roman" pitchFamily="18" charset="0"/>
                <a:sym typeface="Wingdings" pitchFamily="2" charset="2"/>
              </a:rPr>
              <a:t>khi lạnh đi.</a:t>
            </a:r>
            <a:endParaRPr lang="en-US" sz="2800">
              <a:solidFill>
                <a:srgbClr val="A50021"/>
              </a:solidFill>
              <a:latin typeface="Times New Roman" pitchFamily="18" charset="0"/>
              <a:sym typeface="Wingdings" pitchFamily="2" charset="2"/>
            </a:endParaRPr>
          </a:p>
          <a:p>
            <a:pPr algn="just" eaLnBrk="1" hangingPunct="1"/>
            <a:r>
              <a:rPr lang="en-US" sz="2800">
                <a:sym typeface="Wingdings" pitchFamily="2" charset="2"/>
              </a:rPr>
              <a:t>- </a:t>
            </a:r>
            <a:r>
              <a:rPr lang="en-US" sz="2800">
                <a:latin typeface="Times New Roman" pitchFamily="18" charset="0"/>
                <a:sym typeface="Wingdings" pitchFamily="2" charset="2"/>
              </a:rPr>
              <a:t>Các chất lỏng khác nhau nở vì nhiệt </a:t>
            </a:r>
            <a:r>
              <a:rPr lang="en-US" sz="2800">
                <a:solidFill>
                  <a:srgbClr val="FF00FF"/>
                </a:solidFill>
                <a:latin typeface="Times New Roman" pitchFamily="18" charset="0"/>
                <a:sym typeface="Wingdings" pitchFamily="2" charset="2"/>
              </a:rPr>
              <a:t>không giống nhau</a:t>
            </a:r>
            <a:r>
              <a:rPr lang="en-US" sz="2800">
                <a:latin typeface="Times New Roman" pitchFamily="18" charset="0"/>
                <a:sym typeface="Wingdings" pitchFamily="2" charset="2"/>
              </a:rPr>
              <a:t>.</a:t>
            </a:r>
          </a:p>
        </p:txBody>
      </p:sp>
      <p:sp>
        <p:nvSpPr>
          <p:cNvPr id="15364" name="Text Box 8"/>
          <p:cNvSpPr txBox="1">
            <a:spLocks noChangeArrowheads="1"/>
          </p:cNvSpPr>
          <p:nvPr/>
        </p:nvSpPr>
        <p:spPr bwMode="auto">
          <a:xfrm>
            <a:off x="-12700" y="2590800"/>
            <a:ext cx="2552700" cy="519113"/>
          </a:xfrm>
          <a:prstGeom prst="rect">
            <a:avLst/>
          </a:prstGeom>
          <a:noFill/>
          <a:ln w="9525">
            <a:noFill/>
            <a:miter lim="800000"/>
            <a:headEnd/>
            <a:tailEnd/>
          </a:ln>
        </p:spPr>
        <p:txBody>
          <a:bodyPr>
            <a:spAutoFit/>
          </a:bodyPr>
          <a:lstStyle/>
          <a:p>
            <a:pPr eaLnBrk="1" hangingPunct="1">
              <a:spcBef>
                <a:spcPct val="50000"/>
              </a:spcBef>
            </a:pPr>
            <a:r>
              <a:rPr lang="en-US" sz="2800" b="1">
                <a:solidFill>
                  <a:srgbClr val="3333FF"/>
                </a:solidFill>
                <a:latin typeface="Times New Roman" pitchFamily="18" charset="0"/>
              </a:rPr>
              <a:t>4/ </a:t>
            </a:r>
            <a:r>
              <a:rPr lang="en-US" sz="2800" b="1" u="sng">
                <a:solidFill>
                  <a:srgbClr val="3333FF"/>
                </a:solidFill>
                <a:latin typeface="Times New Roman" pitchFamily="18" charset="0"/>
              </a:rPr>
              <a:t>Vận dụng</a:t>
            </a:r>
            <a:r>
              <a:rPr lang="en-US" sz="2800" b="1">
                <a:solidFill>
                  <a:srgbClr val="3333FF"/>
                </a:solidFill>
                <a:latin typeface="Times New Roman" pitchFamily="18" charset="0"/>
              </a:rPr>
              <a:t>:</a:t>
            </a:r>
          </a:p>
        </p:txBody>
      </p:sp>
      <p:sp>
        <p:nvSpPr>
          <p:cNvPr id="15365" name="Text Box 9"/>
          <p:cNvSpPr txBox="1">
            <a:spLocks noChangeArrowheads="1"/>
          </p:cNvSpPr>
          <p:nvPr/>
        </p:nvSpPr>
        <p:spPr bwMode="auto">
          <a:xfrm>
            <a:off x="177800" y="3060700"/>
            <a:ext cx="8966200" cy="946150"/>
          </a:xfrm>
          <a:prstGeom prst="rect">
            <a:avLst/>
          </a:prstGeom>
          <a:noFill/>
          <a:ln w="9525">
            <a:noFill/>
            <a:miter lim="800000"/>
            <a:headEnd/>
            <a:tailEnd/>
          </a:ln>
        </p:spPr>
        <p:txBody>
          <a:bodyPr>
            <a:spAutoFit/>
          </a:bodyPr>
          <a:lstStyle/>
          <a:p>
            <a:pPr algn="just" eaLnBrk="1" hangingPunct="1"/>
            <a:r>
              <a:rPr lang="en-US" sz="2800" b="1">
                <a:solidFill>
                  <a:srgbClr val="FF3300"/>
                </a:solidFill>
                <a:latin typeface="Times New Roman" pitchFamily="18" charset="0"/>
              </a:rPr>
              <a:t>C5: </a:t>
            </a:r>
            <a:r>
              <a:rPr lang="en-US" sz="2800">
                <a:latin typeface="Times New Roman" pitchFamily="18" charset="0"/>
              </a:rPr>
              <a:t>Vì khi bị đun nóng, nước trong ấm nở ra và tràn ra ngoài.</a:t>
            </a:r>
          </a:p>
        </p:txBody>
      </p:sp>
      <p:sp>
        <p:nvSpPr>
          <p:cNvPr id="15366" name="Text Box 10"/>
          <p:cNvSpPr txBox="1">
            <a:spLocks noChangeArrowheads="1"/>
          </p:cNvSpPr>
          <p:nvPr/>
        </p:nvSpPr>
        <p:spPr bwMode="auto">
          <a:xfrm>
            <a:off x="-63500" y="1360488"/>
            <a:ext cx="4572000" cy="519112"/>
          </a:xfrm>
          <a:prstGeom prst="rect">
            <a:avLst/>
          </a:prstGeom>
          <a:noFill/>
          <a:ln w="9525">
            <a:noFill/>
            <a:miter lim="800000"/>
            <a:headEnd/>
            <a:tailEnd/>
          </a:ln>
        </p:spPr>
        <p:txBody>
          <a:bodyPr>
            <a:spAutoFit/>
          </a:bodyPr>
          <a:lstStyle/>
          <a:p>
            <a:pPr eaLnBrk="1" hangingPunct="1">
              <a:spcBef>
                <a:spcPct val="50000"/>
              </a:spcBef>
            </a:pPr>
            <a:r>
              <a:rPr lang="en-US" sz="2400" b="1">
                <a:solidFill>
                  <a:srgbClr val="3333FF"/>
                </a:solidFill>
                <a:latin typeface="Times New Roman" pitchFamily="18" charset="0"/>
              </a:rPr>
              <a:t> </a:t>
            </a:r>
            <a:r>
              <a:rPr lang="en-US" sz="2800" b="1">
                <a:solidFill>
                  <a:srgbClr val="3333FF"/>
                </a:solidFill>
                <a:latin typeface="Times New Roman" pitchFamily="18" charset="0"/>
              </a:rPr>
              <a:t>3/ </a:t>
            </a:r>
            <a:r>
              <a:rPr lang="en-US" sz="2800" b="1" u="sng">
                <a:solidFill>
                  <a:srgbClr val="3333FF"/>
                </a:solidFill>
                <a:latin typeface="Times New Roman" pitchFamily="18" charset="0"/>
              </a:rPr>
              <a:t>Rút ra kết luận</a:t>
            </a:r>
            <a:r>
              <a:rPr lang="en-US" sz="2800" b="1">
                <a:solidFill>
                  <a:srgbClr val="3333FF"/>
                </a:solidFill>
                <a:latin typeface="Times New Roman" pitchFamily="18" charset="0"/>
              </a:rPr>
              <a:t>:</a:t>
            </a:r>
          </a:p>
        </p:txBody>
      </p:sp>
      <p:sp>
        <p:nvSpPr>
          <p:cNvPr id="26635" name="Rectangle 11"/>
          <p:cNvSpPr>
            <a:spLocks noChangeArrowheads="1"/>
          </p:cNvSpPr>
          <p:nvPr/>
        </p:nvSpPr>
        <p:spPr bwMode="auto">
          <a:xfrm>
            <a:off x="0" y="0"/>
            <a:ext cx="9144000" cy="533400"/>
          </a:xfrm>
          <a:prstGeom prst="rect">
            <a:avLst/>
          </a:prstGeom>
          <a:gradFill rotWithShape="1">
            <a:gsLst>
              <a:gs pos="0">
                <a:srgbClr val="00FFFF"/>
              </a:gs>
              <a:gs pos="50000">
                <a:schemeClr val="bg1"/>
              </a:gs>
              <a:gs pos="100000">
                <a:srgbClr val="00FFFF"/>
              </a:gs>
            </a:gsLst>
            <a:lin ang="5400000" scaled="1"/>
          </a:gradFill>
          <a:ln w="9525">
            <a:noFill/>
            <a:miter lim="800000"/>
            <a:headEnd/>
            <a:tailEnd/>
          </a:ln>
          <a:effectLst/>
        </p:spPr>
        <p:txBody>
          <a:bodyPr wrap="none" anchor="ctr"/>
          <a:lstStyle/>
          <a:p>
            <a:pPr algn="ctr">
              <a:defRPr/>
            </a:pPr>
            <a:r>
              <a:rPr lang="en-US" sz="3200" b="1">
                <a:solidFill>
                  <a:srgbClr val="FF0000"/>
                </a:solidFill>
                <a:latin typeface="Times New Roman" pitchFamily="18" charset="0"/>
              </a:rPr>
              <a:t>Bài 19: SỰ NỞ VÌ NHIỆT CỦA CHẤT LỎNG</a:t>
            </a:r>
          </a:p>
        </p:txBody>
      </p:sp>
      <p:sp>
        <p:nvSpPr>
          <p:cNvPr id="15368" name="Rectangle 12"/>
          <p:cNvSpPr>
            <a:spLocks noChangeArrowheads="1"/>
          </p:cNvSpPr>
          <p:nvPr/>
        </p:nvSpPr>
        <p:spPr bwMode="auto">
          <a:xfrm>
            <a:off x="61913" y="482600"/>
            <a:ext cx="3100387" cy="519113"/>
          </a:xfrm>
          <a:prstGeom prst="rect">
            <a:avLst/>
          </a:prstGeom>
          <a:noFill/>
          <a:ln w="9525">
            <a:noFill/>
            <a:miter lim="800000"/>
            <a:headEnd/>
            <a:tailEnd/>
          </a:ln>
        </p:spPr>
        <p:txBody>
          <a:bodyPr wrap="none">
            <a:spAutoFit/>
          </a:bodyPr>
          <a:lstStyle/>
          <a:p>
            <a:pPr eaLnBrk="1" hangingPunct="1">
              <a:spcBef>
                <a:spcPct val="50000"/>
              </a:spcBef>
            </a:pPr>
            <a:r>
              <a:rPr lang="en-US" sz="2800" b="1">
                <a:solidFill>
                  <a:srgbClr val="3333FF"/>
                </a:solidFill>
                <a:latin typeface="Times New Roman" pitchFamily="18" charset="0"/>
              </a:rPr>
              <a:t>1/ </a:t>
            </a:r>
            <a:r>
              <a:rPr lang="en-US" sz="2800" b="1" u="sng">
                <a:solidFill>
                  <a:srgbClr val="3333FF"/>
                </a:solidFill>
                <a:latin typeface="Times New Roman" pitchFamily="18" charset="0"/>
              </a:rPr>
              <a:t>Làm thí nghiệm</a:t>
            </a:r>
            <a:r>
              <a:rPr lang="en-US" sz="2800" b="1">
                <a:solidFill>
                  <a:srgbClr val="3333FF"/>
                </a:solidFill>
                <a:latin typeface="Times New Roman" pitchFamily="18" charset="0"/>
              </a:rPr>
              <a:t>:</a:t>
            </a:r>
          </a:p>
        </p:txBody>
      </p:sp>
      <p:sp>
        <p:nvSpPr>
          <p:cNvPr id="15369" name="Rectangle 13"/>
          <p:cNvSpPr>
            <a:spLocks noChangeArrowheads="1"/>
          </p:cNvSpPr>
          <p:nvPr/>
        </p:nvSpPr>
        <p:spPr bwMode="auto">
          <a:xfrm>
            <a:off x="25400" y="928688"/>
            <a:ext cx="2908300" cy="519112"/>
          </a:xfrm>
          <a:prstGeom prst="rect">
            <a:avLst/>
          </a:prstGeom>
          <a:noFill/>
          <a:ln w="9525">
            <a:noFill/>
            <a:miter lim="800000"/>
            <a:headEnd/>
            <a:tailEnd/>
          </a:ln>
        </p:spPr>
        <p:txBody>
          <a:bodyPr wrap="none">
            <a:spAutoFit/>
          </a:bodyPr>
          <a:lstStyle/>
          <a:p>
            <a:pPr eaLnBrk="1" hangingPunct="1">
              <a:spcBef>
                <a:spcPct val="50000"/>
              </a:spcBef>
            </a:pPr>
            <a:r>
              <a:rPr lang="en-US" sz="2800" b="1">
                <a:solidFill>
                  <a:srgbClr val="3333FF"/>
                </a:solidFill>
                <a:latin typeface="Times New Roman" pitchFamily="18" charset="0"/>
              </a:rPr>
              <a:t>2/ </a:t>
            </a:r>
            <a:r>
              <a:rPr lang="en-US" sz="2800" b="1" u="sng">
                <a:solidFill>
                  <a:srgbClr val="3333FF"/>
                </a:solidFill>
                <a:latin typeface="Times New Roman" pitchFamily="18" charset="0"/>
              </a:rPr>
              <a:t>Trả lời câu hỏi</a:t>
            </a:r>
            <a:r>
              <a:rPr lang="en-US" sz="2800" b="1">
                <a:solidFill>
                  <a:srgbClr val="3333FF"/>
                </a:solidFill>
                <a:latin typeface="Times New Roman" pitchFamily="18" charset="0"/>
              </a:rPr>
              <a:t>:</a:t>
            </a:r>
          </a:p>
        </p:txBody>
      </p:sp>
      <p:pic>
        <p:nvPicPr>
          <p:cNvPr id="26640" name="Picture 16" descr="MANHAP2"/>
          <p:cNvPicPr>
            <a:picLocks noChangeAspect="1" noChangeArrowheads="1"/>
          </p:cNvPicPr>
          <p:nvPr/>
        </p:nvPicPr>
        <p:blipFill>
          <a:blip r:embed="rId3"/>
          <a:srcRect/>
          <a:stretch>
            <a:fillRect/>
          </a:stretch>
        </p:blipFill>
        <p:spPr bwMode="auto">
          <a:xfrm>
            <a:off x="0" y="4419600"/>
            <a:ext cx="1728788" cy="2438400"/>
          </a:xfrm>
          <a:prstGeom prst="rect">
            <a:avLst/>
          </a:prstGeom>
          <a:noFill/>
          <a:ln w="9525">
            <a:noFill/>
            <a:miter lim="800000"/>
            <a:headEnd/>
            <a:tailEnd/>
          </a:ln>
        </p:spPr>
      </p:pic>
      <p:sp>
        <p:nvSpPr>
          <p:cNvPr id="26639" name="AutoShape 15"/>
          <p:cNvSpPr>
            <a:spLocks noChangeArrowheads="1"/>
          </p:cNvSpPr>
          <p:nvPr/>
        </p:nvSpPr>
        <p:spPr bwMode="auto">
          <a:xfrm>
            <a:off x="1676400" y="3657600"/>
            <a:ext cx="4724400" cy="1676400"/>
          </a:xfrm>
          <a:prstGeom prst="wedgeEllipseCallout">
            <a:avLst>
              <a:gd name="adj1" fmla="val -53528"/>
              <a:gd name="adj2" fmla="val 78597"/>
            </a:avLst>
          </a:prstGeom>
          <a:gradFill rotWithShape="1">
            <a:gsLst>
              <a:gs pos="0">
                <a:schemeClr val="bg1"/>
              </a:gs>
              <a:gs pos="100000">
                <a:srgbClr val="FFFF00"/>
              </a:gs>
            </a:gsLst>
            <a:path path="rect">
              <a:fillToRect l="50000" t="50000" r="50000" b="50000"/>
            </a:path>
          </a:gradFill>
          <a:ln w="28575">
            <a:solidFill>
              <a:srgbClr val="00FF00"/>
            </a:solidFill>
            <a:miter lim="800000"/>
            <a:headEnd/>
            <a:tailEnd/>
          </a:ln>
        </p:spPr>
        <p:txBody>
          <a:bodyPr/>
          <a:lstStyle/>
          <a:p>
            <a:pPr algn="ctr"/>
            <a:r>
              <a:rPr lang="en-US" sz="2800" b="1">
                <a:solidFill>
                  <a:srgbClr val="FF0000"/>
                </a:solidFill>
                <a:latin typeface="Times New Roman" pitchFamily="18" charset="0"/>
              </a:rPr>
              <a:t>Tại sao người ta không đóng chai nước ngọt thật đầy?</a:t>
            </a:r>
          </a:p>
        </p:txBody>
      </p:sp>
      <p:sp>
        <p:nvSpPr>
          <p:cNvPr id="26641" name="Text Box 17"/>
          <p:cNvSpPr txBox="1">
            <a:spLocks noChangeArrowheads="1"/>
          </p:cNvSpPr>
          <p:nvPr/>
        </p:nvSpPr>
        <p:spPr bwMode="auto">
          <a:xfrm>
            <a:off x="152400" y="3962400"/>
            <a:ext cx="8991600" cy="1373188"/>
          </a:xfrm>
          <a:prstGeom prst="rect">
            <a:avLst/>
          </a:prstGeom>
          <a:noFill/>
          <a:ln w="9525">
            <a:noFill/>
            <a:miter lim="800000"/>
            <a:headEnd/>
            <a:tailEnd/>
          </a:ln>
        </p:spPr>
        <p:txBody>
          <a:bodyPr>
            <a:spAutoFit/>
          </a:bodyPr>
          <a:lstStyle/>
          <a:p>
            <a:pPr eaLnBrk="1" hangingPunct="1">
              <a:spcBef>
                <a:spcPct val="50000"/>
              </a:spcBef>
            </a:pPr>
            <a:r>
              <a:rPr lang="en-US" sz="2800" b="1">
                <a:solidFill>
                  <a:srgbClr val="FF3300"/>
                </a:solidFill>
                <a:latin typeface="Times New Roman" pitchFamily="18" charset="0"/>
              </a:rPr>
              <a:t>C6: </a:t>
            </a:r>
            <a:r>
              <a:rPr lang="en-US" sz="2800">
                <a:latin typeface="Times New Roman" pitchFamily="18" charset="0"/>
              </a:rPr>
              <a:t>Để tránh trường hợp nắp bật ra khi chất lỏng đựng trong chai nở vì nhiệt, vì chất lỏng khi  nở bị nắp chai cản trở, nên gây ra lực lớn đẩy bật nắp ra .</a:t>
            </a:r>
            <a:r>
              <a:rPr lang="en-US" sz="2400" b="1">
                <a:latin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26630"/>
                                        </p:tgtEl>
                                        <p:attrNameLst>
                                          <p:attrName>style.visibility</p:attrName>
                                        </p:attrNameLst>
                                      </p:cBhvr>
                                      <p:to>
                                        <p:strVal val="visible"/>
                                      </p:to>
                                    </p:set>
                                    <p:anim calcmode="lin" valueType="num">
                                      <p:cBhvr>
                                        <p:cTn id="7" dur="500" fill="hold"/>
                                        <p:tgtEl>
                                          <p:spTgt spid="26630"/>
                                        </p:tgtEl>
                                        <p:attrNameLst>
                                          <p:attrName>ppt_w</p:attrName>
                                        </p:attrNameLst>
                                      </p:cBhvr>
                                      <p:tavLst>
                                        <p:tav tm="0">
                                          <p:val>
                                            <p:fltVal val="0"/>
                                          </p:val>
                                        </p:tav>
                                        <p:tav tm="100000">
                                          <p:val>
                                            <p:strVal val="#ppt_w"/>
                                          </p:val>
                                        </p:tav>
                                      </p:tavLst>
                                    </p:anim>
                                    <p:anim calcmode="lin" valueType="num">
                                      <p:cBhvr>
                                        <p:cTn id="8" dur="500" fill="hold"/>
                                        <p:tgtEl>
                                          <p:spTgt spid="26630"/>
                                        </p:tgtEl>
                                        <p:attrNameLst>
                                          <p:attrName>ppt_h</p:attrName>
                                        </p:attrNameLst>
                                      </p:cBhvr>
                                      <p:tavLst>
                                        <p:tav tm="0">
                                          <p:val>
                                            <p:fltVal val="0"/>
                                          </p:val>
                                        </p:tav>
                                        <p:tav tm="100000">
                                          <p:val>
                                            <p:strVal val="#ppt_h"/>
                                          </p:val>
                                        </p:tav>
                                      </p:tavLst>
                                    </p:anim>
                                    <p:animEffect transition="in" filter="fade">
                                      <p:cBhvr>
                                        <p:cTn id="9" dur="500"/>
                                        <p:tgtEl>
                                          <p:spTgt spid="26630"/>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0" presetClass="entr" presetSubtype="0" fill="hold" nodeType="clickEffect">
                                  <p:stCondLst>
                                    <p:cond delay="0"/>
                                  </p:stCondLst>
                                  <p:childTnLst>
                                    <p:set>
                                      <p:cBhvr>
                                        <p:cTn id="13" dur="1" fill="hold">
                                          <p:stCondLst>
                                            <p:cond delay="0"/>
                                          </p:stCondLst>
                                        </p:cTn>
                                        <p:tgtEl>
                                          <p:spTgt spid="26640"/>
                                        </p:tgtEl>
                                        <p:attrNameLst>
                                          <p:attrName>style.visibility</p:attrName>
                                        </p:attrNameLst>
                                      </p:cBhvr>
                                      <p:to>
                                        <p:strVal val="visible"/>
                                      </p:to>
                                    </p:set>
                                    <p:animEffect transition="in" filter="fade">
                                      <p:cBhvr>
                                        <p:cTn id="14" dur="500"/>
                                        <p:tgtEl>
                                          <p:spTgt spid="26640"/>
                                        </p:tgtEl>
                                      </p:cBhvr>
                                    </p:animEffect>
                                  </p:childTnLst>
                                </p:cTn>
                              </p:par>
                              <p:par>
                                <p:cTn id="15" presetID="53" presetClass="entr" presetSubtype="0" fill="hold" grpId="0" nodeType="withEffect">
                                  <p:stCondLst>
                                    <p:cond delay="0"/>
                                  </p:stCondLst>
                                  <p:childTnLst>
                                    <p:set>
                                      <p:cBhvr>
                                        <p:cTn id="16" dur="1" fill="hold">
                                          <p:stCondLst>
                                            <p:cond delay="0"/>
                                          </p:stCondLst>
                                        </p:cTn>
                                        <p:tgtEl>
                                          <p:spTgt spid="26639"/>
                                        </p:tgtEl>
                                        <p:attrNameLst>
                                          <p:attrName>style.visibility</p:attrName>
                                        </p:attrNameLst>
                                      </p:cBhvr>
                                      <p:to>
                                        <p:strVal val="visible"/>
                                      </p:to>
                                    </p:set>
                                    <p:anim calcmode="lin" valueType="num">
                                      <p:cBhvr>
                                        <p:cTn id="17" dur="500" fill="hold"/>
                                        <p:tgtEl>
                                          <p:spTgt spid="26639"/>
                                        </p:tgtEl>
                                        <p:attrNameLst>
                                          <p:attrName>ppt_w</p:attrName>
                                        </p:attrNameLst>
                                      </p:cBhvr>
                                      <p:tavLst>
                                        <p:tav tm="0">
                                          <p:val>
                                            <p:fltVal val="0"/>
                                          </p:val>
                                        </p:tav>
                                        <p:tav tm="100000">
                                          <p:val>
                                            <p:strVal val="#ppt_w"/>
                                          </p:val>
                                        </p:tav>
                                      </p:tavLst>
                                    </p:anim>
                                    <p:anim calcmode="lin" valueType="num">
                                      <p:cBhvr>
                                        <p:cTn id="18" dur="500" fill="hold"/>
                                        <p:tgtEl>
                                          <p:spTgt spid="26639"/>
                                        </p:tgtEl>
                                        <p:attrNameLst>
                                          <p:attrName>ppt_h</p:attrName>
                                        </p:attrNameLst>
                                      </p:cBhvr>
                                      <p:tavLst>
                                        <p:tav tm="0">
                                          <p:val>
                                            <p:fltVal val="0"/>
                                          </p:val>
                                        </p:tav>
                                        <p:tav tm="100000">
                                          <p:val>
                                            <p:strVal val="#ppt_h"/>
                                          </p:val>
                                        </p:tav>
                                      </p:tavLst>
                                    </p:anim>
                                    <p:animEffect transition="in" filter="fade">
                                      <p:cBhvr>
                                        <p:cTn id="19" dur="500"/>
                                        <p:tgtEl>
                                          <p:spTgt spid="26639"/>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3" presetClass="exit" presetSubtype="0" fill="hold" nodeType="clickEffect">
                                  <p:stCondLst>
                                    <p:cond delay="0"/>
                                  </p:stCondLst>
                                  <p:childTnLst>
                                    <p:anim calcmode="lin" valueType="num">
                                      <p:cBhvr>
                                        <p:cTn id="23" dur="500"/>
                                        <p:tgtEl>
                                          <p:spTgt spid="26630"/>
                                        </p:tgtEl>
                                        <p:attrNameLst>
                                          <p:attrName>ppt_w</p:attrName>
                                        </p:attrNameLst>
                                      </p:cBhvr>
                                      <p:tavLst>
                                        <p:tav tm="0">
                                          <p:val>
                                            <p:strVal val="ppt_w"/>
                                          </p:val>
                                        </p:tav>
                                        <p:tav tm="100000">
                                          <p:val>
                                            <p:fltVal val="0"/>
                                          </p:val>
                                        </p:tav>
                                      </p:tavLst>
                                    </p:anim>
                                    <p:anim calcmode="lin" valueType="num">
                                      <p:cBhvr>
                                        <p:cTn id="24" dur="500"/>
                                        <p:tgtEl>
                                          <p:spTgt spid="26630"/>
                                        </p:tgtEl>
                                        <p:attrNameLst>
                                          <p:attrName>ppt_h</p:attrName>
                                        </p:attrNameLst>
                                      </p:cBhvr>
                                      <p:tavLst>
                                        <p:tav tm="0">
                                          <p:val>
                                            <p:strVal val="ppt_h"/>
                                          </p:val>
                                        </p:tav>
                                        <p:tav tm="100000">
                                          <p:val>
                                            <p:fltVal val="0"/>
                                          </p:val>
                                        </p:tav>
                                      </p:tavLst>
                                    </p:anim>
                                    <p:animEffect transition="out" filter="fade">
                                      <p:cBhvr>
                                        <p:cTn id="25" dur="500"/>
                                        <p:tgtEl>
                                          <p:spTgt spid="26630"/>
                                        </p:tgtEl>
                                      </p:cBhvr>
                                    </p:animEffect>
                                    <p:set>
                                      <p:cBhvr>
                                        <p:cTn id="26" dur="1" fill="hold">
                                          <p:stCondLst>
                                            <p:cond delay="499"/>
                                          </p:stCondLst>
                                        </p:cTn>
                                        <p:tgtEl>
                                          <p:spTgt spid="26630"/>
                                        </p:tgtEl>
                                        <p:attrNameLst>
                                          <p:attrName>style.visibility</p:attrName>
                                        </p:attrNameLst>
                                      </p:cBhvr>
                                      <p:to>
                                        <p:strVal val="hidden"/>
                                      </p:to>
                                    </p:set>
                                  </p:childTnLst>
                                </p:cTn>
                              </p:par>
                              <p:par>
                                <p:cTn id="27" presetID="53" presetClass="exit" presetSubtype="0" fill="hold" grpId="1" nodeType="withEffect">
                                  <p:stCondLst>
                                    <p:cond delay="0"/>
                                  </p:stCondLst>
                                  <p:childTnLst>
                                    <p:anim calcmode="lin" valueType="num">
                                      <p:cBhvr>
                                        <p:cTn id="28" dur="500"/>
                                        <p:tgtEl>
                                          <p:spTgt spid="26639"/>
                                        </p:tgtEl>
                                        <p:attrNameLst>
                                          <p:attrName>ppt_w</p:attrName>
                                        </p:attrNameLst>
                                      </p:cBhvr>
                                      <p:tavLst>
                                        <p:tav tm="0">
                                          <p:val>
                                            <p:strVal val="ppt_w"/>
                                          </p:val>
                                        </p:tav>
                                        <p:tav tm="100000">
                                          <p:val>
                                            <p:fltVal val="0"/>
                                          </p:val>
                                        </p:tav>
                                      </p:tavLst>
                                    </p:anim>
                                    <p:anim calcmode="lin" valueType="num">
                                      <p:cBhvr>
                                        <p:cTn id="29" dur="500"/>
                                        <p:tgtEl>
                                          <p:spTgt spid="26639"/>
                                        </p:tgtEl>
                                        <p:attrNameLst>
                                          <p:attrName>ppt_h</p:attrName>
                                        </p:attrNameLst>
                                      </p:cBhvr>
                                      <p:tavLst>
                                        <p:tav tm="0">
                                          <p:val>
                                            <p:strVal val="ppt_h"/>
                                          </p:val>
                                        </p:tav>
                                        <p:tav tm="100000">
                                          <p:val>
                                            <p:fltVal val="0"/>
                                          </p:val>
                                        </p:tav>
                                      </p:tavLst>
                                    </p:anim>
                                    <p:animEffect transition="out" filter="fade">
                                      <p:cBhvr>
                                        <p:cTn id="30" dur="500"/>
                                        <p:tgtEl>
                                          <p:spTgt spid="26639"/>
                                        </p:tgtEl>
                                      </p:cBhvr>
                                    </p:animEffect>
                                    <p:set>
                                      <p:cBhvr>
                                        <p:cTn id="31" dur="1" fill="hold">
                                          <p:stCondLst>
                                            <p:cond delay="499"/>
                                          </p:stCondLst>
                                        </p:cTn>
                                        <p:tgtEl>
                                          <p:spTgt spid="26639"/>
                                        </p:tgtEl>
                                        <p:attrNameLst>
                                          <p:attrName>style.visibility</p:attrName>
                                        </p:attrNameLst>
                                      </p:cBhvr>
                                      <p:to>
                                        <p:strVal val="hidden"/>
                                      </p:to>
                                    </p:set>
                                  </p:childTnLst>
                                </p:cTn>
                              </p:par>
                              <p:par>
                                <p:cTn id="32" presetID="53" presetClass="exit" presetSubtype="0" fill="hold" nodeType="withEffect">
                                  <p:stCondLst>
                                    <p:cond delay="0"/>
                                  </p:stCondLst>
                                  <p:childTnLst>
                                    <p:anim calcmode="lin" valueType="num">
                                      <p:cBhvr>
                                        <p:cTn id="33" dur="500"/>
                                        <p:tgtEl>
                                          <p:spTgt spid="26640"/>
                                        </p:tgtEl>
                                        <p:attrNameLst>
                                          <p:attrName>ppt_w</p:attrName>
                                        </p:attrNameLst>
                                      </p:cBhvr>
                                      <p:tavLst>
                                        <p:tav tm="0">
                                          <p:val>
                                            <p:strVal val="ppt_w"/>
                                          </p:val>
                                        </p:tav>
                                        <p:tav tm="100000">
                                          <p:val>
                                            <p:fltVal val="0"/>
                                          </p:val>
                                        </p:tav>
                                      </p:tavLst>
                                    </p:anim>
                                    <p:anim calcmode="lin" valueType="num">
                                      <p:cBhvr>
                                        <p:cTn id="34" dur="500"/>
                                        <p:tgtEl>
                                          <p:spTgt spid="26640"/>
                                        </p:tgtEl>
                                        <p:attrNameLst>
                                          <p:attrName>ppt_h</p:attrName>
                                        </p:attrNameLst>
                                      </p:cBhvr>
                                      <p:tavLst>
                                        <p:tav tm="0">
                                          <p:val>
                                            <p:strVal val="ppt_h"/>
                                          </p:val>
                                        </p:tav>
                                        <p:tav tm="100000">
                                          <p:val>
                                            <p:fltVal val="0"/>
                                          </p:val>
                                        </p:tav>
                                      </p:tavLst>
                                    </p:anim>
                                    <p:animEffect transition="out" filter="fade">
                                      <p:cBhvr>
                                        <p:cTn id="35" dur="500"/>
                                        <p:tgtEl>
                                          <p:spTgt spid="26640"/>
                                        </p:tgtEl>
                                      </p:cBhvr>
                                    </p:animEffect>
                                    <p:set>
                                      <p:cBhvr>
                                        <p:cTn id="36" dur="1" fill="hold">
                                          <p:stCondLst>
                                            <p:cond delay="499"/>
                                          </p:stCondLst>
                                        </p:cTn>
                                        <p:tgtEl>
                                          <p:spTgt spid="26640"/>
                                        </p:tgtEl>
                                        <p:attrNameLst>
                                          <p:attrName>style.visibility</p:attrName>
                                        </p:attrNameLst>
                                      </p:cBhvr>
                                      <p:to>
                                        <p:strVal val="hidden"/>
                                      </p:to>
                                    </p:set>
                                  </p:childTnLst>
                                </p:cTn>
                              </p:par>
                            </p:childTnLst>
                          </p:cTn>
                        </p:par>
                        <p:par>
                          <p:cTn id="37" fill="hold" nodeType="afterGroup">
                            <p:stCondLst>
                              <p:cond delay="500"/>
                            </p:stCondLst>
                            <p:childTnLst>
                              <p:par>
                                <p:cTn id="38" presetID="8" presetClass="entr" presetSubtype="16" fill="hold" grpId="0" nodeType="afterEffect">
                                  <p:stCondLst>
                                    <p:cond delay="0"/>
                                  </p:stCondLst>
                                  <p:childTnLst>
                                    <p:set>
                                      <p:cBhvr>
                                        <p:cTn id="39" dur="1" fill="hold">
                                          <p:stCondLst>
                                            <p:cond delay="0"/>
                                          </p:stCondLst>
                                        </p:cTn>
                                        <p:tgtEl>
                                          <p:spTgt spid="26641"/>
                                        </p:tgtEl>
                                        <p:attrNameLst>
                                          <p:attrName>style.visibility</p:attrName>
                                        </p:attrNameLst>
                                      </p:cBhvr>
                                      <p:to>
                                        <p:strVal val="visible"/>
                                      </p:to>
                                    </p:set>
                                    <p:animEffect transition="in" filter="diamond(in)">
                                      <p:cBhvr>
                                        <p:cTn id="40" dur="2000"/>
                                        <p:tgtEl>
                                          <p:spTgt spid="266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39" grpId="0" animBg="1"/>
      <p:bldP spid="26639" grpId="1" animBg="1"/>
      <p:bldP spid="26641"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ChangeArrowheads="1"/>
          </p:cNvSpPr>
          <p:nvPr/>
        </p:nvSpPr>
        <p:spPr bwMode="auto">
          <a:xfrm>
            <a:off x="7099300" y="3530600"/>
            <a:ext cx="76200" cy="1508125"/>
          </a:xfrm>
          <a:prstGeom prst="rect">
            <a:avLst/>
          </a:prstGeom>
          <a:solidFill>
            <a:srgbClr val="0000FF">
              <a:alpha val="85881"/>
            </a:srgbClr>
          </a:solidFill>
          <a:ln w="9525" algn="ctr">
            <a:noFill/>
            <a:miter lim="800000"/>
            <a:headEnd/>
            <a:tailEnd/>
          </a:ln>
        </p:spPr>
        <p:txBody>
          <a:bodyPr wrap="none" anchor="ctr"/>
          <a:lstStyle/>
          <a:p>
            <a:endParaRPr lang="vi-VN"/>
          </a:p>
        </p:txBody>
      </p:sp>
      <p:sp>
        <p:nvSpPr>
          <p:cNvPr id="40963" name="Rectangle 3"/>
          <p:cNvSpPr>
            <a:spLocks noChangeArrowheads="1"/>
          </p:cNvSpPr>
          <p:nvPr/>
        </p:nvSpPr>
        <p:spPr bwMode="auto">
          <a:xfrm>
            <a:off x="5829300" y="4343400"/>
            <a:ext cx="266700" cy="593725"/>
          </a:xfrm>
          <a:prstGeom prst="rect">
            <a:avLst/>
          </a:prstGeom>
          <a:solidFill>
            <a:srgbClr val="0000FF">
              <a:alpha val="85881"/>
            </a:srgbClr>
          </a:solidFill>
          <a:ln w="9525" algn="ctr">
            <a:noFill/>
            <a:miter lim="800000"/>
            <a:headEnd/>
            <a:tailEnd/>
          </a:ln>
        </p:spPr>
        <p:txBody>
          <a:bodyPr wrap="none" anchor="ctr"/>
          <a:lstStyle/>
          <a:p>
            <a:endParaRPr lang="vi-VN"/>
          </a:p>
        </p:txBody>
      </p:sp>
      <p:sp>
        <p:nvSpPr>
          <p:cNvPr id="16388" name="AutoShape 4">
            <a:hlinkClick r:id="rId2" action="ppaction://hlinksldjump" highlightClick="1"/>
          </p:cNvPr>
          <p:cNvSpPr>
            <a:spLocks noChangeArrowheads="1"/>
          </p:cNvSpPr>
          <p:nvPr/>
        </p:nvSpPr>
        <p:spPr bwMode="auto">
          <a:xfrm>
            <a:off x="8229600" y="5638800"/>
            <a:ext cx="533400" cy="457200"/>
          </a:xfrm>
          <a:prstGeom prst="actionButtonForwardNext">
            <a:avLst/>
          </a:prstGeom>
          <a:solidFill>
            <a:srgbClr val="FFFF99"/>
          </a:solidFill>
          <a:ln w="9525">
            <a:noFill/>
            <a:miter lim="800000"/>
            <a:headEnd/>
            <a:tailEnd/>
          </a:ln>
        </p:spPr>
        <p:txBody>
          <a:bodyPr wrap="none" anchor="ctr"/>
          <a:lstStyle/>
          <a:p>
            <a:endParaRPr lang="vi-VN"/>
          </a:p>
        </p:txBody>
      </p:sp>
      <p:grpSp>
        <p:nvGrpSpPr>
          <p:cNvPr id="16389" name="Group 5"/>
          <p:cNvGrpSpPr>
            <a:grpSpLocks/>
          </p:cNvGrpSpPr>
          <p:nvPr/>
        </p:nvGrpSpPr>
        <p:grpSpPr bwMode="auto">
          <a:xfrm>
            <a:off x="4597400" y="4876800"/>
            <a:ext cx="4089400" cy="1619250"/>
            <a:chOff x="3379" y="2138"/>
            <a:chExt cx="1253" cy="883"/>
          </a:xfrm>
        </p:grpSpPr>
        <p:sp>
          <p:nvSpPr>
            <p:cNvPr id="16437" name="Rectangle 6" descr="Dashed horizontal"/>
            <p:cNvSpPr>
              <a:spLocks noChangeArrowheads="1"/>
            </p:cNvSpPr>
            <p:nvPr/>
          </p:nvSpPr>
          <p:spPr bwMode="auto">
            <a:xfrm>
              <a:off x="3379" y="2432"/>
              <a:ext cx="1247" cy="589"/>
            </a:xfrm>
            <a:prstGeom prst="rect">
              <a:avLst/>
            </a:prstGeom>
            <a:pattFill prst="dashHorz">
              <a:fgClr>
                <a:schemeClr val="hlink"/>
              </a:fgClr>
              <a:bgClr>
                <a:schemeClr val="bg1"/>
              </a:bgClr>
            </a:pattFill>
            <a:ln w="76200">
              <a:solidFill>
                <a:schemeClr val="tx1"/>
              </a:solidFill>
              <a:miter lim="800000"/>
              <a:headEnd/>
              <a:tailEnd/>
            </a:ln>
          </p:spPr>
          <p:txBody>
            <a:bodyPr wrap="none" anchor="ctr"/>
            <a:lstStyle/>
            <a:p>
              <a:endParaRPr lang="vi-VN"/>
            </a:p>
          </p:txBody>
        </p:sp>
        <p:sp>
          <p:nvSpPr>
            <p:cNvPr id="16438" name="Line 7"/>
            <p:cNvSpPr>
              <a:spLocks noChangeShapeType="1"/>
            </p:cNvSpPr>
            <p:nvPr/>
          </p:nvSpPr>
          <p:spPr bwMode="auto">
            <a:xfrm>
              <a:off x="3385" y="2432"/>
              <a:ext cx="1247" cy="0"/>
            </a:xfrm>
            <a:prstGeom prst="line">
              <a:avLst/>
            </a:prstGeom>
            <a:noFill/>
            <a:ln w="76200">
              <a:solidFill>
                <a:schemeClr val="bg1"/>
              </a:solidFill>
              <a:round/>
              <a:headEnd/>
              <a:tailEnd/>
            </a:ln>
          </p:spPr>
          <p:txBody>
            <a:bodyPr/>
            <a:lstStyle/>
            <a:p>
              <a:endParaRPr lang="en-US"/>
            </a:p>
          </p:txBody>
        </p:sp>
        <p:sp>
          <p:nvSpPr>
            <p:cNvPr id="16439" name="Line 8"/>
            <p:cNvSpPr>
              <a:spLocks noChangeShapeType="1"/>
            </p:cNvSpPr>
            <p:nvPr/>
          </p:nvSpPr>
          <p:spPr bwMode="auto">
            <a:xfrm>
              <a:off x="3379" y="2432"/>
              <a:ext cx="1247" cy="0"/>
            </a:xfrm>
            <a:prstGeom prst="line">
              <a:avLst/>
            </a:prstGeom>
            <a:noFill/>
            <a:ln w="76200">
              <a:solidFill>
                <a:schemeClr val="accent1"/>
              </a:solidFill>
              <a:round/>
              <a:headEnd/>
              <a:tailEnd/>
            </a:ln>
          </p:spPr>
          <p:txBody>
            <a:bodyPr/>
            <a:lstStyle/>
            <a:p>
              <a:endParaRPr lang="en-US"/>
            </a:p>
          </p:txBody>
        </p:sp>
        <p:sp>
          <p:nvSpPr>
            <p:cNvPr id="16440" name="Line 9"/>
            <p:cNvSpPr>
              <a:spLocks noChangeShapeType="1"/>
            </p:cNvSpPr>
            <p:nvPr/>
          </p:nvSpPr>
          <p:spPr bwMode="auto">
            <a:xfrm>
              <a:off x="3379" y="2138"/>
              <a:ext cx="0" cy="340"/>
            </a:xfrm>
            <a:prstGeom prst="line">
              <a:avLst/>
            </a:prstGeom>
            <a:noFill/>
            <a:ln w="76200">
              <a:solidFill>
                <a:schemeClr val="tx1"/>
              </a:solidFill>
              <a:round/>
              <a:headEnd/>
              <a:tailEnd/>
            </a:ln>
          </p:spPr>
          <p:txBody>
            <a:bodyPr/>
            <a:lstStyle/>
            <a:p>
              <a:endParaRPr lang="en-US"/>
            </a:p>
          </p:txBody>
        </p:sp>
        <p:sp>
          <p:nvSpPr>
            <p:cNvPr id="16441" name="Line 10"/>
            <p:cNvSpPr>
              <a:spLocks noChangeShapeType="1"/>
            </p:cNvSpPr>
            <p:nvPr/>
          </p:nvSpPr>
          <p:spPr bwMode="auto">
            <a:xfrm>
              <a:off x="4623" y="2138"/>
              <a:ext cx="0" cy="340"/>
            </a:xfrm>
            <a:prstGeom prst="line">
              <a:avLst/>
            </a:prstGeom>
            <a:noFill/>
            <a:ln w="76200">
              <a:solidFill>
                <a:schemeClr val="tx1"/>
              </a:solidFill>
              <a:round/>
              <a:headEnd/>
              <a:tailEnd/>
            </a:ln>
          </p:spPr>
          <p:txBody>
            <a:bodyPr/>
            <a:lstStyle/>
            <a:p>
              <a:endParaRPr lang="en-US"/>
            </a:p>
          </p:txBody>
        </p:sp>
      </p:grpSp>
      <p:sp>
        <p:nvSpPr>
          <p:cNvPr id="16390" name="Line 11"/>
          <p:cNvSpPr>
            <a:spLocks noChangeShapeType="1"/>
          </p:cNvSpPr>
          <p:nvPr/>
        </p:nvSpPr>
        <p:spPr bwMode="auto">
          <a:xfrm>
            <a:off x="152400" y="6553200"/>
            <a:ext cx="3810000" cy="0"/>
          </a:xfrm>
          <a:prstGeom prst="line">
            <a:avLst/>
          </a:prstGeom>
          <a:noFill/>
          <a:ln w="9525">
            <a:solidFill>
              <a:schemeClr val="tx1"/>
            </a:solidFill>
            <a:round/>
            <a:headEnd/>
            <a:tailEnd/>
          </a:ln>
        </p:spPr>
        <p:txBody>
          <a:bodyPr wrap="none" anchor="ctr"/>
          <a:lstStyle/>
          <a:p>
            <a:endParaRPr lang="en-US"/>
          </a:p>
        </p:txBody>
      </p:sp>
      <p:sp>
        <p:nvSpPr>
          <p:cNvPr id="16391" name="Text Box 12"/>
          <p:cNvSpPr txBox="1">
            <a:spLocks noChangeArrowheads="1"/>
          </p:cNvSpPr>
          <p:nvPr/>
        </p:nvSpPr>
        <p:spPr bwMode="auto">
          <a:xfrm>
            <a:off x="6553200" y="1676400"/>
            <a:ext cx="2057400" cy="366713"/>
          </a:xfrm>
          <a:prstGeom prst="rect">
            <a:avLst/>
          </a:prstGeom>
          <a:noFill/>
          <a:ln w="9525" algn="ctr">
            <a:noFill/>
            <a:miter lim="800000"/>
            <a:headEnd/>
            <a:tailEnd/>
          </a:ln>
        </p:spPr>
        <p:txBody>
          <a:bodyPr>
            <a:spAutoFit/>
          </a:bodyPr>
          <a:lstStyle/>
          <a:p>
            <a:pPr eaLnBrk="1" hangingPunct="1">
              <a:spcBef>
                <a:spcPct val="50000"/>
              </a:spcBef>
            </a:pPr>
            <a:endParaRPr lang="vi-VN"/>
          </a:p>
        </p:txBody>
      </p:sp>
      <p:sp>
        <p:nvSpPr>
          <p:cNvPr id="40973" name="Text Box 13"/>
          <p:cNvSpPr txBox="1">
            <a:spLocks noChangeArrowheads="1"/>
          </p:cNvSpPr>
          <p:nvPr/>
        </p:nvSpPr>
        <p:spPr bwMode="auto">
          <a:xfrm>
            <a:off x="7886700" y="3657600"/>
            <a:ext cx="990600" cy="930275"/>
          </a:xfrm>
          <a:prstGeom prst="rect">
            <a:avLst/>
          </a:prstGeom>
          <a:noFill/>
          <a:ln w="9525" algn="ctr">
            <a:noFill/>
            <a:miter lim="800000"/>
            <a:headEnd/>
            <a:tailEnd/>
          </a:ln>
        </p:spPr>
        <p:txBody>
          <a:bodyPr>
            <a:spAutoFit/>
          </a:bodyPr>
          <a:lstStyle/>
          <a:p>
            <a:pPr eaLnBrk="1" hangingPunct="1">
              <a:spcBef>
                <a:spcPct val="50000"/>
              </a:spcBef>
            </a:pPr>
            <a:r>
              <a:rPr lang="en-US" sz="2200" b="1">
                <a:solidFill>
                  <a:srgbClr val="FF0000"/>
                </a:solidFill>
              </a:rPr>
              <a:t>Nước</a:t>
            </a:r>
          </a:p>
          <a:p>
            <a:pPr eaLnBrk="1" hangingPunct="1">
              <a:spcBef>
                <a:spcPct val="50000"/>
              </a:spcBef>
            </a:pPr>
            <a:r>
              <a:rPr lang="en-US" sz="2200" b="1">
                <a:solidFill>
                  <a:srgbClr val="FF0000"/>
                </a:solidFill>
              </a:rPr>
              <a:t> nóng</a:t>
            </a:r>
          </a:p>
        </p:txBody>
      </p:sp>
      <p:grpSp>
        <p:nvGrpSpPr>
          <p:cNvPr id="16393" name="Group 14"/>
          <p:cNvGrpSpPr>
            <a:grpSpLocks/>
          </p:cNvGrpSpPr>
          <p:nvPr/>
        </p:nvGrpSpPr>
        <p:grpSpPr bwMode="auto">
          <a:xfrm rot="-5400000">
            <a:off x="8077200" y="4876800"/>
            <a:ext cx="1066800" cy="762000"/>
            <a:chOff x="3120" y="2976"/>
            <a:chExt cx="480" cy="768"/>
          </a:xfrm>
        </p:grpSpPr>
        <p:sp>
          <p:nvSpPr>
            <p:cNvPr id="16435" name="Line 15"/>
            <p:cNvSpPr>
              <a:spLocks noChangeShapeType="1"/>
            </p:cNvSpPr>
            <p:nvPr/>
          </p:nvSpPr>
          <p:spPr bwMode="auto">
            <a:xfrm>
              <a:off x="3120" y="2976"/>
              <a:ext cx="480" cy="0"/>
            </a:xfrm>
            <a:prstGeom prst="line">
              <a:avLst/>
            </a:prstGeom>
            <a:noFill/>
            <a:ln w="57150" cmpd="thinThick">
              <a:solidFill>
                <a:srgbClr val="7B5229"/>
              </a:solidFill>
              <a:round/>
              <a:headEnd/>
              <a:tailEnd/>
            </a:ln>
          </p:spPr>
          <p:txBody>
            <a:bodyPr wrap="none" anchor="ctr"/>
            <a:lstStyle/>
            <a:p>
              <a:endParaRPr lang="en-US"/>
            </a:p>
          </p:txBody>
        </p:sp>
        <p:sp>
          <p:nvSpPr>
            <p:cNvPr id="16436" name="Line 16"/>
            <p:cNvSpPr>
              <a:spLocks noChangeShapeType="1"/>
            </p:cNvSpPr>
            <p:nvPr/>
          </p:nvSpPr>
          <p:spPr bwMode="auto">
            <a:xfrm>
              <a:off x="3600" y="2976"/>
              <a:ext cx="0" cy="768"/>
            </a:xfrm>
            <a:prstGeom prst="line">
              <a:avLst/>
            </a:prstGeom>
            <a:noFill/>
            <a:ln w="57150" cmpd="thinThick">
              <a:solidFill>
                <a:srgbClr val="7B5229"/>
              </a:solidFill>
              <a:round/>
              <a:headEnd/>
              <a:tailEnd/>
            </a:ln>
          </p:spPr>
          <p:txBody>
            <a:bodyPr wrap="none" anchor="ctr"/>
            <a:lstStyle/>
            <a:p>
              <a:endParaRPr lang="en-US"/>
            </a:p>
          </p:txBody>
        </p:sp>
      </p:grpSp>
      <p:grpSp>
        <p:nvGrpSpPr>
          <p:cNvPr id="4" name="Group 17"/>
          <p:cNvGrpSpPr>
            <a:grpSpLocks/>
          </p:cNvGrpSpPr>
          <p:nvPr/>
        </p:nvGrpSpPr>
        <p:grpSpPr bwMode="auto">
          <a:xfrm>
            <a:off x="669925" y="3213100"/>
            <a:ext cx="2368550" cy="3332163"/>
            <a:chOff x="422" y="2024"/>
            <a:chExt cx="1492" cy="2099"/>
          </a:xfrm>
        </p:grpSpPr>
        <p:grpSp>
          <p:nvGrpSpPr>
            <p:cNvPr id="16418" name="Group 18"/>
            <p:cNvGrpSpPr>
              <a:grpSpLocks/>
            </p:cNvGrpSpPr>
            <p:nvPr/>
          </p:nvGrpSpPr>
          <p:grpSpPr bwMode="auto">
            <a:xfrm>
              <a:off x="1194" y="3144"/>
              <a:ext cx="720" cy="979"/>
              <a:chOff x="3036" y="2061"/>
              <a:chExt cx="585" cy="948"/>
            </a:xfrm>
          </p:grpSpPr>
          <p:sp>
            <p:nvSpPr>
              <p:cNvPr id="16433" name="Oval 19"/>
              <p:cNvSpPr>
                <a:spLocks noChangeArrowheads="1"/>
              </p:cNvSpPr>
              <p:nvPr/>
            </p:nvSpPr>
            <p:spPr bwMode="auto">
              <a:xfrm>
                <a:off x="3036" y="2385"/>
                <a:ext cx="585" cy="624"/>
              </a:xfrm>
              <a:prstGeom prst="ellipse">
                <a:avLst/>
              </a:prstGeom>
              <a:solidFill>
                <a:srgbClr val="0000FF">
                  <a:alpha val="85881"/>
                </a:srgbClr>
              </a:solidFill>
              <a:ln w="9525">
                <a:solidFill>
                  <a:schemeClr val="tx1"/>
                </a:solidFill>
                <a:round/>
                <a:headEnd/>
                <a:tailEnd/>
              </a:ln>
            </p:spPr>
            <p:txBody>
              <a:bodyPr wrap="none" anchor="ctr"/>
              <a:lstStyle/>
              <a:p>
                <a:endParaRPr lang="vi-VN"/>
              </a:p>
            </p:txBody>
          </p:sp>
          <p:sp>
            <p:nvSpPr>
              <p:cNvPr id="16434" name="Rectangle 20"/>
              <p:cNvSpPr>
                <a:spLocks noChangeArrowheads="1"/>
              </p:cNvSpPr>
              <p:nvPr/>
            </p:nvSpPr>
            <p:spPr bwMode="auto">
              <a:xfrm>
                <a:off x="3213" y="2061"/>
                <a:ext cx="234" cy="351"/>
              </a:xfrm>
              <a:prstGeom prst="rect">
                <a:avLst/>
              </a:prstGeom>
              <a:solidFill>
                <a:srgbClr val="0000FF">
                  <a:alpha val="85881"/>
                </a:srgbClr>
              </a:solidFill>
              <a:ln w="9525">
                <a:solidFill>
                  <a:schemeClr val="tx1"/>
                </a:solidFill>
                <a:miter lim="800000"/>
                <a:headEnd/>
                <a:tailEnd/>
              </a:ln>
            </p:spPr>
            <p:txBody>
              <a:bodyPr wrap="none" anchor="ctr"/>
              <a:lstStyle/>
              <a:p>
                <a:endParaRPr lang="vi-VN"/>
              </a:p>
            </p:txBody>
          </p:sp>
        </p:grpSp>
        <p:sp>
          <p:nvSpPr>
            <p:cNvPr id="16419" name="Oval 21"/>
            <p:cNvSpPr>
              <a:spLocks noChangeArrowheads="1"/>
            </p:cNvSpPr>
            <p:nvPr/>
          </p:nvSpPr>
          <p:spPr bwMode="auto">
            <a:xfrm>
              <a:off x="1305" y="3464"/>
              <a:ext cx="498" cy="495"/>
            </a:xfrm>
            <a:prstGeom prst="ellipse">
              <a:avLst/>
            </a:prstGeom>
            <a:solidFill>
              <a:srgbClr val="0000FF">
                <a:alpha val="85881"/>
              </a:srgbClr>
            </a:solidFill>
            <a:ln w="9525" algn="ctr">
              <a:noFill/>
              <a:round/>
              <a:headEnd/>
              <a:tailEnd/>
            </a:ln>
          </p:spPr>
          <p:txBody>
            <a:bodyPr wrap="none" anchor="ctr"/>
            <a:lstStyle/>
            <a:p>
              <a:endParaRPr lang="vi-VN"/>
            </a:p>
          </p:txBody>
        </p:sp>
        <p:sp>
          <p:nvSpPr>
            <p:cNvPr id="16420" name="Rectangle 22"/>
            <p:cNvSpPr>
              <a:spLocks noChangeArrowheads="1"/>
            </p:cNvSpPr>
            <p:nvPr/>
          </p:nvSpPr>
          <p:spPr bwMode="auto">
            <a:xfrm>
              <a:off x="1520" y="2960"/>
              <a:ext cx="48" cy="614"/>
            </a:xfrm>
            <a:prstGeom prst="rect">
              <a:avLst/>
            </a:prstGeom>
            <a:solidFill>
              <a:srgbClr val="0000FF">
                <a:alpha val="85881"/>
              </a:srgbClr>
            </a:solidFill>
            <a:ln w="9525" algn="ctr">
              <a:noFill/>
              <a:miter lim="800000"/>
              <a:headEnd/>
              <a:tailEnd/>
            </a:ln>
          </p:spPr>
          <p:txBody>
            <a:bodyPr wrap="none" anchor="ctr"/>
            <a:lstStyle/>
            <a:p>
              <a:endParaRPr lang="vi-VN"/>
            </a:p>
          </p:txBody>
        </p:sp>
        <p:sp>
          <p:nvSpPr>
            <p:cNvPr id="16421" name="Rectangle 23"/>
            <p:cNvSpPr>
              <a:spLocks noChangeArrowheads="1"/>
            </p:cNvSpPr>
            <p:nvPr/>
          </p:nvSpPr>
          <p:spPr bwMode="auto">
            <a:xfrm flipH="1">
              <a:off x="1512" y="2032"/>
              <a:ext cx="53" cy="1584"/>
            </a:xfrm>
            <a:prstGeom prst="rect">
              <a:avLst/>
            </a:prstGeom>
            <a:noFill/>
            <a:ln w="19050">
              <a:solidFill>
                <a:schemeClr val="tx1"/>
              </a:solidFill>
              <a:miter lim="800000"/>
              <a:headEnd/>
              <a:tailEnd/>
            </a:ln>
          </p:spPr>
          <p:txBody>
            <a:bodyPr wrap="none" anchor="ctr"/>
            <a:lstStyle/>
            <a:p>
              <a:endParaRPr lang="vi-VN"/>
            </a:p>
          </p:txBody>
        </p:sp>
        <p:sp>
          <p:nvSpPr>
            <p:cNvPr id="16422" name="Rectangle 24" descr="Horizontal brick"/>
            <p:cNvSpPr>
              <a:spLocks noChangeArrowheads="1"/>
            </p:cNvSpPr>
            <p:nvPr/>
          </p:nvSpPr>
          <p:spPr bwMode="auto">
            <a:xfrm>
              <a:off x="1416" y="3152"/>
              <a:ext cx="288" cy="222"/>
            </a:xfrm>
            <a:prstGeom prst="rect">
              <a:avLst/>
            </a:prstGeom>
            <a:pattFill prst="horzBrick">
              <a:fgClr>
                <a:srgbClr val="000066"/>
              </a:fgClr>
              <a:bgClr>
                <a:schemeClr val="bg1"/>
              </a:bgClr>
            </a:pattFill>
            <a:ln w="9525">
              <a:solidFill>
                <a:schemeClr val="tx1"/>
              </a:solidFill>
              <a:miter lim="800000"/>
              <a:headEnd/>
              <a:tailEnd/>
            </a:ln>
          </p:spPr>
          <p:txBody>
            <a:bodyPr wrap="none" anchor="ctr"/>
            <a:lstStyle/>
            <a:p>
              <a:endParaRPr lang="vi-VN"/>
            </a:p>
          </p:txBody>
        </p:sp>
        <p:sp>
          <p:nvSpPr>
            <p:cNvPr id="16423" name="Text Box 25"/>
            <p:cNvSpPr txBox="1">
              <a:spLocks noChangeArrowheads="1"/>
            </p:cNvSpPr>
            <p:nvPr/>
          </p:nvSpPr>
          <p:spPr bwMode="auto">
            <a:xfrm>
              <a:off x="1160" y="3680"/>
              <a:ext cx="740" cy="269"/>
            </a:xfrm>
            <a:prstGeom prst="rect">
              <a:avLst/>
            </a:prstGeom>
            <a:noFill/>
            <a:ln w="9525" algn="ctr">
              <a:noFill/>
              <a:miter lim="800000"/>
              <a:headEnd/>
              <a:tailEnd/>
            </a:ln>
          </p:spPr>
          <p:txBody>
            <a:bodyPr>
              <a:spAutoFit/>
            </a:bodyPr>
            <a:lstStyle/>
            <a:p>
              <a:pPr algn="ctr" eaLnBrk="1" hangingPunct="1">
                <a:spcBef>
                  <a:spcPct val="50000"/>
                </a:spcBef>
              </a:pPr>
              <a:r>
                <a:rPr lang="en-US" sz="2200" b="1">
                  <a:solidFill>
                    <a:srgbClr val="FFFF00"/>
                  </a:solidFill>
                </a:rPr>
                <a:t>Nước</a:t>
              </a:r>
            </a:p>
          </p:txBody>
        </p:sp>
        <p:grpSp>
          <p:nvGrpSpPr>
            <p:cNvPr id="16424" name="Group 26"/>
            <p:cNvGrpSpPr>
              <a:grpSpLocks/>
            </p:cNvGrpSpPr>
            <p:nvPr/>
          </p:nvGrpSpPr>
          <p:grpSpPr bwMode="auto">
            <a:xfrm>
              <a:off x="432" y="3144"/>
              <a:ext cx="720" cy="979"/>
              <a:chOff x="3036" y="2061"/>
              <a:chExt cx="585" cy="948"/>
            </a:xfrm>
          </p:grpSpPr>
          <p:sp>
            <p:nvSpPr>
              <p:cNvPr id="16431" name="Oval 27"/>
              <p:cNvSpPr>
                <a:spLocks noChangeArrowheads="1"/>
              </p:cNvSpPr>
              <p:nvPr/>
            </p:nvSpPr>
            <p:spPr bwMode="auto">
              <a:xfrm>
                <a:off x="3036" y="2385"/>
                <a:ext cx="585" cy="624"/>
              </a:xfrm>
              <a:prstGeom prst="ellipse">
                <a:avLst/>
              </a:prstGeom>
              <a:solidFill>
                <a:srgbClr val="0000FF">
                  <a:alpha val="85881"/>
                </a:srgbClr>
              </a:solidFill>
              <a:ln w="9525">
                <a:solidFill>
                  <a:schemeClr val="tx1"/>
                </a:solidFill>
                <a:round/>
                <a:headEnd/>
                <a:tailEnd/>
              </a:ln>
            </p:spPr>
            <p:txBody>
              <a:bodyPr wrap="none" anchor="ctr"/>
              <a:lstStyle/>
              <a:p>
                <a:endParaRPr lang="vi-VN"/>
              </a:p>
            </p:txBody>
          </p:sp>
          <p:sp>
            <p:nvSpPr>
              <p:cNvPr id="16432" name="Rectangle 28"/>
              <p:cNvSpPr>
                <a:spLocks noChangeArrowheads="1"/>
              </p:cNvSpPr>
              <p:nvPr/>
            </p:nvSpPr>
            <p:spPr bwMode="auto">
              <a:xfrm>
                <a:off x="3213" y="2061"/>
                <a:ext cx="234" cy="351"/>
              </a:xfrm>
              <a:prstGeom prst="rect">
                <a:avLst/>
              </a:prstGeom>
              <a:solidFill>
                <a:srgbClr val="0000FF">
                  <a:alpha val="85881"/>
                </a:srgbClr>
              </a:solidFill>
              <a:ln w="9525">
                <a:solidFill>
                  <a:schemeClr val="tx1"/>
                </a:solidFill>
                <a:miter lim="800000"/>
                <a:headEnd/>
                <a:tailEnd/>
              </a:ln>
            </p:spPr>
            <p:txBody>
              <a:bodyPr wrap="none" anchor="ctr"/>
              <a:lstStyle/>
              <a:p>
                <a:endParaRPr lang="vi-VN"/>
              </a:p>
            </p:txBody>
          </p:sp>
        </p:grpSp>
        <p:sp>
          <p:nvSpPr>
            <p:cNvPr id="16425" name="Oval 29"/>
            <p:cNvSpPr>
              <a:spLocks noChangeArrowheads="1"/>
            </p:cNvSpPr>
            <p:nvPr/>
          </p:nvSpPr>
          <p:spPr bwMode="auto">
            <a:xfrm>
              <a:off x="543" y="3464"/>
              <a:ext cx="498" cy="495"/>
            </a:xfrm>
            <a:prstGeom prst="ellipse">
              <a:avLst/>
            </a:prstGeom>
            <a:solidFill>
              <a:srgbClr val="0000FF">
                <a:alpha val="85881"/>
              </a:srgbClr>
            </a:solidFill>
            <a:ln w="9525" algn="ctr">
              <a:noFill/>
              <a:round/>
              <a:headEnd/>
              <a:tailEnd/>
            </a:ln>
          </p:spPr>
          <p:txBody>
            <a:bodyPr wrap="none" anchor="ctr"/>
            <a:lstStyle/>
            <a:p>
              <a:endParaRPr lang="vi-VN"/>
            </a:p>
          </p:txBody>
        </p:sp>
        <p:sp>
          <p:nvSpPr>
            <p:cNvPr id="16426" name="Rectangle 30"/>
            <p:cNvSpPr>
              <a:spLocks noChangeArrowheads="1"/>
            </p:cNvSpPr>
            <p:nvPr/>
          </p:nvSpPr>
          <p:spPr bwMode="auto">
            <a:xfrm>
              <a:off x="720" y="2960"/>
              <a:ext cx="168" cy="614"/>
            </a:xfrm>
            <a:prstGeom prst="rect">
              <a:avLst/>
            </a:prstGeom>
            <a:solidFill>
              <a:srgbClr val="0000FF">
                <a:alpha val="85881"/>
              </a:srgbClr>
            </a:solidFill>
            <a:ln w="9525" algn="ctr">
              <a:noFill/>
              <a:miter lim="800000"/>
              <a:headEnd/>
              <a:tailEnd/>
            </a:ln>
          </p:spPr>
          <p:txBody>
            <a:bodyPr wrap="none" anchor="ctr"/>
            <a:lstStyle/>
            <a:p>
              <a:endParaRPr lang="vi-VN"/>
            </a:p>
          </p:txBody>
        </p:sp>
        <p:grpSp>
          <p:nvGrpSpPr>
            <p:cNvPr id="16427" name="Group 31"/>
            <p:cNvGrpSpPr>
              <a:grpSpLocks/>
            </p:cNvGrpSpPr>
            <p:nvPr/>
          </p:nvGrpSpPr>
          <p:grpSpPr bwMode="auto">
            <a:xfrm>
              <a:off x="656" y="2024"/>
              <a:ext cx="288" cy="1603"/>
              <a:chOff x="656" y="2024"/>
              <a:chExt cx="288" cy="1603"/>
            </a:xfrm>
          </p:grpSpPr>
          <p:sp>
            <p:nvSpPr>
              <p:cNvPr id="16429" name="Rectangle 32"/>
              <p:cNvSpPr>
                <a:spLocks noChangeArrowheads="1"/>
              </p:cNvSpPr>
              <p:nvPr/>
            </p:nvSpPr>
            <p:spPr bwMode="auto">
              <a:xfrm flipH="1">
                <a:off x="715" y="2024"/>
                <a:ext cx="165" cy="1603"/>
              </a:xfrm>
              <a:prstGeom prst="rect">
                <a:avLst/>
              </a:prstGeom>
              <a:noFill/>
              <a:ln w="19050">
                <a:solidFill>
                  <a:schemeClr val="tx1"/>
                </a:solidFill>
                <a:miter lim="800000"/>
                <a:headEnd/>
                <a:tailEnd/>
              </a:ln>
            </p:spPr>
            <p:txBody>
              <a:bodyPr wrap="none" anchor="ctr"/>
              <a:lstStyle/>
              <a:p>
                <a:endParaRPr lang="vi-VN"/>
              </a:p>
            </p:txBody>
          </p:sp>
          <p:sp>
            <p:nvSpPr>
              <p:cNvPr id="16430" name="Rectangle 33" descr="Horizontal brick"/>
              <p:cNvSpPr>
                <a:spLocks noChangeArrowheads="1"/>
              </p:cNvSpPr>
              <p:nvPr/>
            </p:nvSpPr>
            <p:spPr bwMode="auto">
              <a:xfrm>
                <a:off x="656" y="3144"/>
                <a:ext cx="288" cy="222"/>
              </a:xfrm>
              <a:prstGeom prst="rect">
                <a:avLst/>
              </a:prstGeom>
              <a:pattFill prst="horzBrick">
                <a:fgClr>
                  <a:srgbClr val="000066"/>
                </a:fgClr>
                <a:bgClr>
                  <a:schemeClr val="bg1"/>
                </a:bgClr>
              </a:pattFill>
              <a:ln w="19050">
                <a:solidFill>
                  <a:schemeClr val="tx1"/>
                </a:solidFill>
                <a:miter lim="800000"/>
                <a:headEnd/>
                <a:tailEnd/>
              </a:ln>
            </p:spPr>
            <p:txBody>
              <a:bodyPr wrap="none" anchor="ctr"/>
              <a:lstStyle/>
              <a:p>
                <a:endParaRPr lang="vi-VN"/>
              </a:p>
            </p:txBody>
          </p:sp>
        </p:grpSp>
        <p:sp>
          <p:nvSpPr>
            <p:cNvPr id="16428" name="Text Box 34"/>
            <p:cNvSpPr txBox="1">
              <a:spLocks noChangeArrowheads="1"/>
            </p:cNvSpPr>
            <p:nvPr/>
          </p:nvSpPr>
          <p:spPr bwMode="auto">
            <a:xfrm>
              <a:off x="422" y="3680"/>
              <a:ext cx="740" cy="269"/>
            </a:xfrm>
            <a:prstGeom prst="rect">
              <a:avLst/>
            </a:prstGeom>
            <a:noFill/>
            <a:ln w="9525" algn="ctr">
              <a:noFill/>
              <a:miter lim="800000"/>
              <a:headEnd/>
              <a:tailEnd/>
            </a:ln>
          </p:spPr>
          <p:txBody>
            <a:bodyPr>
              <a:spAutoFit/>
            </a:bodyPr>
            <a:lstStyle/>
            <a:p>
              <a:pPr algn="ctr" eaLnBrk="1" hangingPunct="1">
                <a:spcBef>
                  <a:spcPct val="50000"/>
                </a:spcBef>
              </a:pPr>
              <a:r>
                <a:rPr lang="en-US" sz="2200" b="1">
                  <a:solidFill>
                    <a:srgbClr val="FFFF00"/>
                  </a:solidFill>
                </a:rPr>
                <a:t>Nước</a:t>
              </a:r>
            </a:p>
          </p:txBody>
        </p:sp>
      </p:grpSp>
      <p:grpSp>
        <p:nvGrpSpPr>
          <p:cNvPr id="16395" name="Group 35"/>
          <p:cNvGrpSpPr>
            <a:grpSpLocks/>
          </p:cNvGrpSpPr>
          <p:nvPr/>
        </p:nvGrpSpPr>
        <p:grpSpPr bwMode="auto">
          <a:xfrm>
            <a:off x="673100" y="3200400"/>
            <a:ext cx="2368550" cy="3332163"/>
            <a:chOff x="422" y="2024"/>
            <a:chExt cx="1492" cy="2099"/>
          </a:xfrm>
        </p:grpSpPr>
        <p:grpSp>
          <p:nvGrpSpPr>
            <p:cNvPr id="16401" name="Group 36"/>
            <p:cNvGrpSpPr>
              <a:grpSpLocks/>
            </p:cNvGrpSpPr>
            <p:nvPr/>
          </p:nvGrpSpPr>
          <p:grpSpPr bwMode="auto">
            <a:xfrm>
              <a:off x="1194" y="3144"/>
              <a:ext cx="720" cy="979"/>
              <a:chOff x="3036" y="2061"/>
              <a:chExt cx="585" cy="948"/>
            </a:xfrm>
          </p:grpSpPr>
          <p:sp>
            <p:nvSpPr>
              <p:cNvPr id="16416" name="Oval 37"/>
              <p:cNvSpPr>
                <a:spLocks noChangeArrowheads="1"/>
              </p:cNvSpPr>
              <p:nvPr/>
            </p:nvSpPr>
            <p:spPr bwMode="auto">
              <a:xfrm>
                <a:off x="3036" y="2385"/>
                <a:ext cx="585" cy="624"/>
              </a:xfrm>
              <a:prstGeom prst="ellipse">
                <a:avLst/>
              </a:prstGeom>
              <a:solidFill>
                <a:srgbClr val="0000FF">
                  <a:alpha val="85881"/>
                </a:srgbClr>
              </a:solidFill>
              <a:ln w="9525">
                <a:solidFill>
                  <a:schemeClr val="tx1"/>
                </a:solidFill>
                <a:round/>
                <a:headEnd/>
                <a:tailEnd/>
              </a:ln>
            </p:spPr>
            <p:txBody>
              <a:bodyPr wrap="none" anchor="ctr"/>
              <a:lstStyle/>
              <a:p>
                <a:endParaRPr lang="vi-VN"/>
              </a:p>
            </p:txBody>
          </p:sp>
          <p:sp>
            <p:nvSpPr>
              <p:cNvPr id="16417" name="Rectangle 38"/>
              <p:cNvSpPr>
                <a:spLocks noChangeArrowheads="1"/>
              </p:cNvSpPr>
              <p:nvPr/>
            </p:nvSpPr>
            <p:spPr bwMode="auto">
              <a:xfrm>
                <a:off x="3213" y="2061"/>
                <a:ext cx="234" cy="351"/>
              </a:xfrm>
              <a:prstGeom prst="rect">
                <a:avLst/>
              </a:prstGeom>
              <a:solidFill>
                <a:srgbClr val="0000FF">
                  <a:alpha val="85881"/>
                </a:srgbClr>
              </a:solidFill>
              <a:ln w="9525">
                <a:solidFill>
                  <a:schemeClr val="tx1"/>
                </a:solidFill>
                <a:miter lim="800000"/>
                <a:headEnd/>
                <a:tailEnd/>
              </a:ln>
            </p:spPr>
            <p:txBody>
              <a:bodyPr wrap="none" anchor="ctr"/>
              <a:lstStyle/>
              <a:p>
                <a:endParaRPr lang="vi-VN"/>
              </a:p>
            </p:txBody>
          </p:sp>
        </p:grpSp>
        <p:sp>
          <p:nvSpPr>
            <p:cNvPr id="16402" name="Oval 39"/>
            <p:cNvSpPr>
              <a:spLocks noChangeArrowheads="1"/>
            </p:cNvSpPr>
            <p:nvPr/>
          </p:nvSpPr>
          <p:spPr bwMode="auto">
            <a:xfrm>
              <a:off x="1305" y="3464"/>
              <a:ext cx="498" cy="495"/>
            </a:xfrm>
            <a:prstGeom prst="ellipse">
              <a:avLst/>
            </a:prstGeom>
            <a:solidFill>
              <a:srgbClr val="0000FF">
                <a:alpha val="85881"/>
              </a:srgbClr>
            </a:solidFill>
            <a:ln w="9525" algn="ctr">
              <a:noFill/>
              <a:round/>
              <a:headEnd/>
              <a:tailEnd/>
            </a:ln>
          </p:spPr>
          <p:txBody>
            <a:bodyPr wrap="none" anchor="ctr"/>
            <a:lstStyle/>
            <a:p>
              <a:endParaRPr lang="vi-VN"/>
            </a:p>
          </p:txBody>
        </p:sp>
        <p:sp>
          <p:nvSpPr>
            <p:cNvPr id="16403" name="Rectangle 40"/>
            <p:cNvSpPr>
              <a:spLocks noChangeArrowheads="1"/>
            </p:cNvSpPr>
            <p:nvPr/>
          </p:nvSpPr>
          <p:spPr bwMode="auto">
            <a:xfrm>
              <a:off x="1520" y="2960"/>
              <a:ext cx="48" cy="614"/>
            </a:xfrm>
            <a:prstGeom prst="rect">
              <a:avLst/>
            </a:prstGeom>
            <a:solidFill>
              <a:srgbClr val="0000FF">
                <a:alpha val="85881"/>
              </a:srgbClr>
            </a:solidFill>
            <a:ln w="9525" algn="ctr">
              <a:noFill/>
              <a:miter lim="800000"/>
              <a:headEnd/>
              <a:tailEnd/>
            </a:ln>
          </p:spPr>
          <p:txBody>
            <a:bodyPr wrap="none" anchor="ctr"/>
            <a:lstStyle/>
            <a:p>
              <a:endParaRPr lang="vi-VN"/>
            </a:p>
          </p:txBody>
        </p:sp>
        <p:sp>
          <p:nvSpPr>
            <p:cNvPr id="16404" name="Rectangle 41"/>
            <p:cNvSpPr>
              <a:spLocks noChangeArrowheads="1"/>
            </p:cNvSpPr>
            <p:nvPr/>
          </p:nvSpPr>
          <p:spPr bwMode="auto">
            <a:xfrm flipH="1">
              <a:off x="1512" y="2032"/>
              <a:ext cx="53" cy="1584"/>
            </a:xfrm>
            <a:prstGeom prst="rect">
              <a:avLst/>
            </a:prstGeom>
            <a:noFill/>
            <a:ln w="19050">
              <a:solidFill>
                <a:schemeClr val="tx1"/>
              </a:solidFill>
              <a:miter lim="800000"/>
              <a:headEnd/>
              <a:tailEnd/>
            </a:ln>
          </p:spPr>
          <p:txBody>
            <a:bodyPr wrap="none" anchor="ctr"/>
            <a:lstStyle/>
            <a:p>
              <a:endParaRPr lang="vi-VN"/>
            </a:p>
          </p:txBody>
        </p:sp>
        <p:sp>
          <p:nvSpPr>
            <p:cNvPr id="16405" name="Rectangle 42" descr="Horizontal brick"/>
            <p:cNvSpPr>
              <a:spLocks noChangeArrowheads="1"/>
            </p:cNvSpPr>
            <p:nvPr/>
          </p:nvSpPr>
          <p:spPr bwMode="auto">
            <a:xfrm>
              <a:off x="1416" y="3152"/>
              <a:ext cx="288" cy="222"/>
            </a:xfrm>
            <a:prstGeom prst="rect">
              <a:avLst/>
            </a:prstGeom>
            <a:pattFill prst="horzBrick">
              <a:fgClr>
                <a:srgbClr val="000066"/>
              </a:fgClr>
              <a:bgClr>
                <a:schemeClr val="bg1"/>
              </a:bgClr>
            </a:pattFill>
            <a:ln w="9525">
              <a:solidFill>
                <a:schemeClr val="tx1"/>
              </a:solidFill>
              <a:miter lim="800000"/>
              <a:headEnd/>
              <a:tailEnd/>
            </a:ln>
          </p:spPr>
          <p:txBody>
            <a:bodyPr wrap="none" anchor="ctr"/>
            <a:lstStyle/>
            <a:p>
              <a:endParaRPr lang="vi-VN"/>
            </a:p>
          </p:txBody>
        </p:sp>
        <p:sp>
          <p:nvSpPr>
            <p:cNvPr id="16406" name="Text Box 43"/>
            <p:cNvSpPr txBox="1">
              <a:spLocks noChangeArrowheads="1"/>
            </p:cNvSpPr>
            <p:nvPr/>
          </p:nvSpPr>
          <p:spPr bwMode="auto">
            <a:xfrm>
              <a:off x="1160" y="3680"/>
              <a:ext cx="740" cy="269"/>
            </a:xfrm>
            <a:prstGeom prst="rect">
              <a:avLst/>
            </a:prstGeom>
            <a:noFill/>
            <a:ln w="9525" algn="ctr">
              <a:noFill/>
              <a:miter lim="800000"/>
              <a:headEnd/>
              <a:tailEnd/>
            </a:ln>
          </p:spPr>
          <p:txBody>
            <a:bodyPr>
              <a:spAutoFit/>
            </a:bodyPr>
            <a:lstStyle/>
            <a:p>
              <a:pPr algn="ctr" eaLnBrk="1" hangingPunct="1">
                <a:spcBef>
                  <a:spcPct val="50000"/>
                </a:spcBef>
              </a:pPr>
              <a:r>
                <a:rPr lang="en-US" sz="2200" b="1">
                  <a:solidFill>
                    <a:srgbClr val="FFFF00"/>
                  </a:solidFill>
                </a:rPr>
                <a:t>Nước</a:t>
              </a:r>
            </a:p>
          </p:txBody>
        </p:sp>
        <p:grpSp>
          <p:nvGrpSpPr>
            <p:cNvPr id="16407" name="Group 44"/>
            <p:cNvGrpSpPr>
              <a:grpSpLocks/>
            </p:cNvGrpSpPr>
            <p:nvPr/>
          </p:nvGrpSpPr>
          <p:grpSpPr bwMode="auto">
            <a:xfrm>
              <a:off x="432" y="3144"/>
              <a:ext cx="720" cy="979"/>
              <a:chOff x="3036" y="2061"/>
              <a:chExt cx="585" cy="948"/>
            </a:xfrm>
          </p:grpSpPr>
          <p:sp>
            <p:nvSpPr>
              <p:cNvPr id="16414" name="Oval 45"/>
              <p:cNvSpPr>
                <a:spLocks noChangeArrowheads="1"/>
              </p:cNvSpPr>
              <p:nvPr/>
            </p:nvSpPr>
            <p:spPr bwMode="auto">
              <a:xfrm>
                <a:off x="3036" y="2385"/>
                <a:ext cx="585" cy="624"/>
              </a:xfrm>
              <a:prstGeom prst="ellipse">
                <a:avLst/>
              </a:prstGeom>
              <a:solidFill>
                <a:srgbClr val="0000FF">
                  <a:alpha val="85881"/>
                </a:srgbClr>
              </a:solidFill>
              <a:ln w="9525">
                <a:solidFill>
                  <a:schemeClr val="tx1"/>
                </a:solidFill>
                <a:round/>
                <a:headEnd/>
                <a:tailEnd/>
              </a:ln>
            </p:spPr>
            <p:txBody>
              <a:bodyPr wrap="none" anchor="ctr"/>
              <a:lstStyle/>
              <a:p>
                <a:endParaRPr lang="vi-VN"/>
              </a:p>
            </p:txBody>
          </p:sp>
          <p:sp>
            <p:nvSpPr>
              <p:cNvPr id="16415" name="Rectangle 46"/>
              <p:cNvSpPr>
                <a:spLocks noChangeArrowheads="1"/>
              </p:cNvSpPr>
              <p:nvPr/>
            </p:nvSpPr>
            <p:spPr bwMode="auto">
              <a:xfrm>
                <a:off x="3213" y="2061"/>
                <a:ext cx="234" cy="351"/>
              </a:xfrm>
              <a:prstGeom prst="rect">
                <a:avLst/>
              </a:prstGeom>
              <a:solidFill>
                <a:srgbClr val="0000FF">
                  <a:alpha val="85881"/>
                </a:srgbClr>
              </a:solidFill>
              <a:ln w="9525">
                <a:solidFill>
                  <a:schemeClr val="tx1"/>
                </a:solidFill>
                <a:miter lim="800000"/>
                <a:headEnd/>
                <a:tailEnd/>
              </a:ln>
            </p:spPr>
            <p:txBody>
              <a:bodyPr wrap="none" anchor="ctr"/>
              <a:lstStyle/>
              <a:p>
                <a:endParaRPr lang="vi-VN"/>
              </a:p>
            </p:txBody>
          </p:sp>
        </p:grpSp>
        <p:sp>
          <p:nvSpPr>
            <p:cNvPr id="16408" name="Oval 47"/>
            <p:cNvSpPr>
              <a:spLocks noChangeArrowheads="1"/>
            </p:cNvSpPr>
            <p:nvPr/>
          </p:nvSpPr>
          <p:spPr bwMode="auto">
            <a:xfrm>
              <a:off x="543" y="3464"/>
              <a:ext cx="498" cy="495"/>
            </a:xfrm>
            <a:prstGeom prst="ellipse">
              <a:avLst/>
            </a:prstGeom>
            <a:solidFill>
              <a:srgbClr val="0000FF">
                <a:alpha val="85881"/>
              </a:srgbClr>
            </a:solidFill>
            <a:ln w="9525" algn="ctr">
              <a:noFill/>
              <a:round/>
              <a:headEnd/>
              <a:tailEnd/>
            </a:ln>
          </p:spPr>
          <p:txBody>
            <a:bodyPr wrap="none" anchor="ctr"/>
            <a:lstStyle/>
            <a:p>
              <a:endParaRPr lang="vi-VN"/>
            </a:p>
          </p:txBody>
        </p:sp>
        <p:sp>
          <p:nvSpPr>
            <p:cNvPr id="16409" name="Rectangle 48"/>
            <p:cNvSpPr>
              <a:spLocks noChangeArrowheads="1"/>
            </p:cNvSpPr>
            <p:nvPr/>
          </p:nvSpPr>
          <p:spPr bwMode="auto">
            <a:xfrm>
              <a:off x="720" y="2960"/>
              <a:ext cx="168" cy="614"/>
            </a:xfrm>
            <a:prstGeom prst="rect">
              <a:avLst/>
            </a:prstGeom>
            <a:solidFill>
              <a:srgbClr val="0000FF">
                <a:alpha val="85881"/>
              </a:srgbClr>
            </a:solidFill>
            <a:ln w="9525" algn="ctr">
              <a:noFill/>
              <a:miter lim="800000"/>
              <a:headEnd/>
              <a:tailEnd/>
            </a:ln>
          </p:spPr>
          <p:txBody>
            <a:bodyPr wrap="none" anchor="ctr"/>
            <a:lstStyle/>
            <a:p>
              <a:endParaRPr lang="vi-VN"/>
            </a:p>
          </p:txBody>
        </p:sp>
        <p:grpSp>
          <p:nvGrpSpPr>
            <p:cNvPr id="16410" name="Group 49"/>
            <p:cNvGrpSpPr>
              <a:grpSpLocks/>
            </p:cNvGrpSpPr>
            <p:nvPr/>
          </p:nvGrpSpPr>
          <p:grpSpPr bwMode="auto">
            <a:xfrm>
              <a:off x="656" y="2024"/>
              <a:ext cx="288" cy="1603"/>
              <a:chOff x="656" y="2024"/>
              <a:chExt cx="288" cy="1603"/>
            </a:xfrm>
          </p:grpSpPr>
          <p:sp>
            <p:nvSpPr>
              <p:cNvPr id="16412" name="Rectangle 50"/>
              <p:cNvSpPr>
                <a:spLocks noChangeArrowheads="1"/>
              </p:cNvSpPr>
              <p:nvPr/>
            </p:nvSpPr>
            <p:spPr bwMode="auto">
              <a:xfrm flipH="1">
                <a:off x="715" y="2024"/>
                <a:ext cx="165" cy="1603"/>
              </a:xfrm>
              <a:prstGeom prst="rect">
                <a:avLst/>
              </a:prstGeom>
              <a:noFill/>
              <a:ln w="19050">
                <a:solidFill>
                  <a:schemeClr val="tx1"/>
                </a:solidFill>
                <a:miter lim="800000"/>
                <a:headEnd/>
                <a:tailEnd/>
              </a:ln>
            </p:spPr>
            <p:txBody>
              <a:bodyPr wrap="none" anchor="ctr"/>
              <a:lstStyle/>
              <a:p>
                <a:endParaRPr lang="vi-VN"/>
              </a:p>
            </p:txBody>
          </p:sp>
          <p:sp>
            <p:nvSpPr>
              <p:cNvPr id="16413" name="Rectangle 51" descr="Horizontal brick"/>
              <p:cNvSpPr>
                <a:spLocks noChangeArrowheads="1"/>
              </p:cNvSpPr>
              <p:nvPr/>
            </p:nvSpPr>
            <p:spPr bwMode="auto">
              <a:xfrm>
                <a:off x="656" y="3144"/>
                <a:ext cx="288" cy="222"/>
              </a:xfrm>
              <a:prstGeom prst="rect">
                <a:avLst/>
              </a:prstGeom>
              <a:pattFill prst="horzBrick">
                <a:fgClr>
                  <a:srgbClr val="000066"/>
                </a:fgClr>
                <a:bgClr>
                  <a:schemeClr val="bg1"/>
                </a:bgClr>
              </a:pattFill>
              <a:ln w="19050">
                <a:solidFill>
                  <a:schemeClr val="tx1"/>
                </a:solidFill>
                <a:miter lim="800000"/>
                <a:headEnd/>
                <a:tailEnd/>
              </a:ln>
            </p:spPr>
            <p:txBody>
              <a:bodyPr wrap="none" anchor="ctr"/>
              <a:lstStyle/>
              <a:p>
                <a:endParaRPr lang="vi-VN"/>
              </a:p>
            </p:txBody>
          </p:sp>
        </p:grpSp>
        <p:sp>
          <p:nvSpPr>
            <p:cNvPr id="16411" name="Text Box 52"/>
            <p:cNvSpPr txBox="1">
              <a:spLocks noChangeArrowheads="1"/>
            </p:cNvSpPr>
            <p:nvPr/>
          </p:nvSpPr>
          <p:spPr bwMode="auto">
            <a:xfrm>
              <a:off x="422" y="3680"/>
              <a:ext cx="740" cy="269"/>
            </a:xfrm>
            <a:prstGeom prst="rect">
              <a:avLst/>
            </a:prstGeom>
            <a:noFill/>
            <a:ln w="9525" algn="ctr">
              <a:noFill/>
              <a:miter lim="800000"/>
              <a:headEnd/>
              <a:tailEnd/>
            </a:ln>
          </p:spPr>
          <p:txBody>
            <a:bodyPr>
              <a:spAutoFit/>
            </a:bodyPr>
            <a:lstStyle/>
            <a:p>
              <a:pPr algn="ctr" eaLnBrk="1" hangingPunct="1">
                <a:spcBef>
                  <a:spcPct val="50000"/>
                </a:spcBef>
              </a:pPr>
              <a:r>
                <a:rPr lang="en-US" sz="2200" b="1">
                  <a:solidFill>
                    <a:srgbClr val="FFFF00"/>
                  </a:solidFill>
                </a:rPr>
                <a:t>Nước</a:t>
              </a:r>
            </a:p>
          </p:txBody>
        </p:sp>
      </p:grpSp>
      <p:sp>
        <p:nvSpPr>
          <p:cNvPr id="16396" name="Line 53"/>
          <p:cNvSpPr>
            <a:spLocks noChangeShapeType="1"/>
          </p:cNvSpPr>
          <p:nvPr/>
        </p:nvSpPr>
        <p:spPr bwMode="auto">
          <a:xfrm>
            <a:off x="609600" y="4699000"/>
            <a:ext cx="3200400" cy="0"/>
          </a:xfrm>
          <a:prstGeom prst="line">
            <a:avLst/>
          </a:prstGeom>
          <a:noFill/>
          <a:ln w="19050">
            <a:solidFill>
              <a:srgbClr val="CC3300"/>
            </a:solidFill>
            <a:round/>
            <a:headEnd/>
            <a:tailEnd/>
          </a:ln>
        </p:spPr>
        <p:txBody>
          <a:bodyPr wrap="none" anchor="ctr"/>
          <a:lstStyle/>
          <a:p>
            <a:endParaRPr lang="en-US"/>
          </a:p>
        </p:txBody>
      </p:sp>
      <p:sp>
        <p:nvSpPr>
          <p:cNvPr id="16397" name="Text Box 54"/>
          <p:cNvSpPr txBox="1">
            <a:spLocks noChangeArrowheads="1"/>
          </p:cNvSpPr>
          <p:nvPr/>
        </p:nvSpPr>
        <p:spPr bwMode="auto">
          <a:xfrm>
            <a:off x="2895600" y="4013200"/>
            <a:ext cx="1600200" cy="641350"/>
          </a:xfrm>
          <a:prstGeom prst="rect">
            <a:avLst/>
          </a:prstGeom>
          <a:noFill/>
          <a:ln w="9525" algn="ctr">
            <a:noFill/>
            <a:miter lim="800000"/>
            <a:headEnd/>
            <a:tailEnd/>
          </a:ln>
        </p:spPr>
        <p:txBody>
          <a:bodyPr>
            <a:spAutoFit/>
          </a:bodyPr>
          <a:lstStyle/>
          <a:p>
            <a:pPr algn="ctr" eaLnBrk="1" hangingPunct="1">
              <a:spcBef>
                <a:spcPct val="50000"/>
              </a:spcBef>
            </a:pPr>
            <a:r>
              <a:rPr lang="en-US" b="1">
                <a:solidFill>
                  <a:srgbClr val="FF0000"/>
                </a:solidFill>
              </a:rPr>
              <a:t>Mực nước lúc đầu</a:t>
            </a:r>
          </a:p>
        </p:txBody>
      </p:sp>
      <p:sp>
        <p:nvSpPr>
          <p:cNvPr id="41015" name="Line 55"/>
          <p:cNvSpPr>
            <a:spLocks noChangeShapeType="1"/>
          </p:cNvSpPr>
          <p:nvPr/>
        </p:nvSpPr>
        <p:spPr bwMode="auto">
          <a:xfrm>
            <a:off x="5486400" y="4279900"/>
            <a:ext cx="292100" cy="12700"/>
          </a:xfrm>
          <a:prstGeom prst="line">
            <a:avLst/>
          </a:prstGeom>
          <a:noFill/>
          <a:ln w="57150" cmpd="thickThin">
            <a:solidFill>
              <a:srgbClr val="CC3300"/>
            </a:solidFill>
            <a:round/>
            <a:headEnd/>
            <a:tailEnd type="triangle" w="med" len="med"/>
          </a:ln>
        </p:spPr>
        <p:txBody>
          <a:bodyPr>
            <a:spAutoFit/>
          </a:bodyPr>
          <a:lstStyle/>
          <a:p>
            <a:endParaRPr lang="en-US"/>
          </a:p>
        </p:txBody>
      </p:sp>
      <p:sp>
        <p:nvSpPr>
          <p:cNvPr id="41016" name="Line 56"/>
          <p:cNvSpPr>
            <a:spLocks noChangeShapeType="1"/>
          </p:cNvSpPr>
          <p:nvPr/>
        </p:nvSpPr>
        <p:spPr bwMode="auto">
          <a:xfrm>
            <a:off x="6718300" y="3505200"/>
            <a:ext cx="292100" cy="12700"/>
          </a:xfrm>
          <a:prstGeom prst="line">
            <a:avLst/>
          </a:prstGeom>
          <a:noFill/>
          <a:ln w="57150" cmpd="thickThin">
            <a:solidFill>
              <a:srgbClr val="CC3300"/>
            </a:solidFill>
            <a:round/>
            <a:headEnd/>
            <a:tailEnd type="triangle" w="med" len="med"/>
          </a:ln>
        </p:spPr>
        <p:txBody>
          <a:bodyPr>
            <a:spAutoFit/>
          </a:bodyPr>
          <a:lstStyle/>
          <a:p>
            <a:endParaRPr lang="en-US"/>
          </a:p>
        </p:txBody>
      </p:sp>
      <p:sp>
        <p:nvSpPr>
          <p:cNvPr id="41017" name="Text Box 57"/>
          <p:cNvSpPr txBox="1">
            <a:spLocks noChangeArrowheads="1"/>
          </p:cNvSpPr>
          <p:nvPr/>
        </p:nvSpPr>
        <p:spPr bwMode="auto">
          <a:xfrm>
            <a:off x="609600" y="228600"/>
            <a:ext cx="8077200" cy="2654300"/>
          </a:xfrm>
          <a:prstGeom prst="rect">
            <a:avLst/>
          </a:prstGeom>
          <a:noFill/>
          <a:ln w="9525">
            <a:noFill/>
            <a:miter lim="800000"/>
            <a:headEnd/>
            <a:tailEnd/>
          </a:ln>
        </p:spPr>
        <p:txBody>
          <a:bodyPr>
            <a:spAutoFit/>
          </a:bodyPr>
          <a:lstStyle/>
          <a:p>
            <a:pPr eaLnBrk="1" hangingPunct="1">
              <a:spcBef>
                <a:spcPct val="50000"/>
              </a:spcBef>
            </a:pPr>
            <a:r>
              <a:rPr lang="en-US" sz="2800" b="1">
                <a:latin typeface="Times New Roman" pitchFamily="18" charset="0"/>
              </a:rPr>
              <a:t>C7:Nếu trong thí nghiệm mô tả ở Hình 19.1,ta cắm hai ống có</a:t>
            </a:r>
            <a:r>
              <a:rPr lang="en-US" sz="2800" b="1">
                <a:solidFill>
                  <a:srgbClr val="6600CC"/>
                </a:solidFill>
                <a:latin typeface="Times New Roman" pitchFamily="18" charset="0"/>
              </a:rPr>
              <a:t> </a:t>
            </a:r>
            <a:r>
              <a:rPr lang="en-US" sz="2800" b="1">
                <a:solidFill>
                  <a:srgbClr val="FF0066"/>
                </a:solidFill>
                <a:latin typeface="Times New Roman" pitchFamily="18" charset="0"/>
              </a:rPr>
              <a:t>tiết diện khác nhau</a:t>
            </a:r>
            <a:r>
              <a:rPr lang="en-US" sz="2800" b="1">
                <a:solidFill>
                  <a:srgbClr val="6600CC"/>
                </a:solidFill>
                <a:latin typeface="Times New Roman" pitchFamily="18" charset="0"/>
              </a:rPr>
              <a:t> </a:t>
            </a:r>
            <a:r>
              <a:rPr lang="en-US" sz="2800" b="1">
                <a:latin typeface="Times New Roman" pitchFamily="18" charset="0"/>
              </a:rPr>
              <a:t>vào hai bình có</a:t>
            </a:r>
            <a:r>
              <a:rPr lang="en-US" sz="2800" b="1">
                <a:solidFill>
                  <a:srgbClr val="6600CC"/>
                </a:solidFill>
                <a:latin typeface="Times New Roman" pitchFamily="18" charset="0"/>
              </a:rPr>
              <a:t> </a:t>
            </a:r>
            <a:r>
              <a:rPr lang="en-US" sz="2800" b="1">
                <a:solidFill>
                  <a:srgbClr val="FF0066"/>
                </a:solidFill>
                <a:latin typeface="Times New Roman" pitchFamily="18" charset="0"/>
              </a:rPr>
              <a:t>dung</a:t>
            </a:r>
            <a:r>
              <a:rPr lang="en-US" sz="2800" b="1">
                <a:solidFill>
                  <a:srgbClr val="FF3300"/>
                </a:solidFill>
                <a:latin typeface="Times New Roman" pitchFamily="18" charset="0"/>
              </a:rPr>
              <a:t> </a:t>
            </a:r>
            <a:r>
              <a:rPr lang="en-US" sz="2800" b="1">
                <a:solidFill>
                  <a:srgbClr val="FF0066"/>
                </a:solidFill>
                <a:latin typeface="Times New Roman" pitchFamily="18" charset="0"/>
              </a:rPr>
              <a:t>tích bằng nhau</a:t>
            </a:r>
            <a:r>
              <a:rPr lang="en-US" sz="2800" b="1">
                <a:solidFill>
                  <a:srgbClr val="6600CC"/>
                </a:solidFill>
                <a:latin typeface="Times New Roman" pitchFamily="18" charset="0"/>
              </a:rPr>
              <a:t> </a:t>
            </a:r>
            <a:r>
              <a:rPr lang="en-US" sz="2800" b="1">
                <a:latin typeface="Times New Roman" pitchFamily="18" charset="0"/>
              </a:rPr>
              <a:t>và đựng cùng một chất lỏng ,thì khi tăng nhiệt độ của hai bình lên như nhau ,mực chất lỏng trong hai ống có</a:t>
            </a:r>
            <a:r>
              <a:rPr lang="en-US" sz="2800" b="1">
                <a:solidFill>
                  <a:srgbClr val="6600CC"/>
                </a:solidFill>
                <a:latin typeface="Times New Roman" pitchFamily="18" charset="0"/>
              </a:rPr>
              <a:t> </a:t>
            </a:r>
            <a:r>
              <a:rPr lang="en-US" sz="2800" b="1">
                <a:solidFill>
                  <a:srgbClr val="FF0066"/>
                </a:solidFill>
                <a:latin typeface="Times New Roman" pitchFamily="18" charset="0"/>
              </a:rPr>
              <a:t>dâng cao như nhau</a:t>
            </a:r>
            <a:r>
              <a:rPr lang="en-US" sz="2800" b="1">
                <a:solidFill>
                  <a:srgbClr val="6600CC"/>
                </a:solidFill>
                <a:latin typeface="Times New Roman" pitchFamily="18" charset="0"/>
              </a:rPr>
              <a:t> </a:t>
            </a:r>
            <a:r>
              <a:rPr lang="en-US" sz="2800" b="1">
                <a:latin typeface="Times New Roman" pitchFamily="18" charset="0"/>
              </a:rPr>
              <a:t>không ? Tại sao?. </a:t>
            </a:r>
          </a:p>
        </p:txBody>
      </p:sp>
    </p:spTree>
  </p:cSld>
  <p:clrMapOvr>
    <a:masterClrMapping/>
  </p:clrMapOvr>
  <p:transition>
    <p:cover dir="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grpId="0" nodeType="clickEffect">
                                  <p:stCondLst>
                                    <p:cond delay="0"/>
                                  </p:stCondLst>
                                  <p:childTnLst>
                                    <p:set>
                                      <p:cBhvr>
                                        <p:cTn id="6" dur="1" fill="hold">
                                          <p:stCondLst>
                                            <p:cond delay="0"/>
                                          </p:stCondLst>
                                        </p:cTn>
                                        <p:tgtEl>
                                          <p:spTgt spid="41017"/>
                                        </p:tgtEl>
                                        <p:attrNameLst>
                                          <p:attrName>style.visibility</p:attrName>
                                        </p:attrNameLst>
                                      </p:cBhvr>
                                      <p:to>
                                        <p:strVal val="visible"/>
                                      </p:to>
                                    </p:set>
                                    <p:animEffect transition="in" filter="checkerboard(across)">
                                      <p:cBhvr>
                                        <p:cTn id="7" dur="500"/>
                                        <p:tgtEl>
                                          <p:spTgt spid="4101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mph" presetSubtype="0" repeatCount="10000" fill="hold" grpId="0" nodeType="clickEffect">
                                  <p:stCondLst>
                                    <p:cond delay="0"/>
                                  </p:stCondLst>
                                  <p:childTnLst>
                                    <p:animClr clrSpc="hsl" dir="cw">
                                      <p:cBhvr override="childStyle">
                                        <p:cTn id="11" dur="500" fill="hold"/>
                                        <p:tgtEl>
                                          <p:spTgt spid="40973"/>
                                        </p:tgtEl>
                                        <p:attrNameLst>
                                          <p:attrName>style.color</p:attrName>
                                        </p:attrNameLst>
                                      </p:cBhvr>
                                      <p:by>
                                        <p:hsl h="-7200000" s="0" l="0"/>
                                      </p:by>
                                    </p:animClr>
                                    <p:animClr clrSpc="hsl" dir="cw">
                                      <p:cBhvr>
                                        <p:cTn id="12" dur="500" fill="hold"/>
                                        <p:tgtEl>
                                          <p:spTgt spid="40973"/>
                                        </p:tgtEl>
                                        <p:attrNameLst>
                                          <p:attrName>fillcolor</p:attrName>
                                        </p:attrNameLst>
                                      </p:cBhvr>
                                      <p:by>
                                        <p:hsl h="-7200000" s="0" l="0"/>
                                      </p:by>
                                    </p:animClr>
                                    <p:animClr clrSpc="hsl" dir="cw">
                                      <p:cBhvr>
                                        <p:cTn id="13" dur="500" fill="hold"/>
                                        <p:tgtEl>
                                          <p:spTgt spid="40973"/>
                                        </p:tgtEl>
                                        <p:attrNameLst>
                                          <p:attrName>stroke.color</p:attrName>
                                        </p:attrNameLst>
                                      </p:cBhvr>
                                      <p:by>
                                        <p:hsl h="-7200000" s="0" l="0"/>
                                      </p:by>
                                    </p:animClr>
                                    <p:set>
                                      <p:cBhvr>
                                        <p:cTn id="14" dur="500" fill="hold"/>
                                        <p:tgtEl>
                                          <p:spTgt spid="40973"/>
                                        </p:tgtEl>
                                        <p:attrNameLst>
                                          <p:attrName>fill.type</p:attrName>
                                        </p:attrNameLst>
                                      </p:cBhvr>
                                      <p:to>
                                        <p:strVal val="solid"/>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44" presetClass="path" presetSubtype="0" accel="50000" decel="50000" fill="hold" nodeType="clickEffect">
                                  <p:stCondLst>
                                    <p:cond delay="0"/>
                                  </p:stCondLst>
                                  <p:childTnLst>
                                    <p:animMotion origin="layout" path="M 2.22222E-6 -0.00763 L 0.13732 -0.1968 C 0.16614 -0.23936 0.20937 -0.26295 0.25434 -0.26295 C 0.30573 -0.26295 0.34705 -0.23936 0.37569 -0.1968 L 0.51389 -0.00763 " pathEditMode="relative" rAng="0" ptsTypes="FffFF">
                                      <p:cBhvr>
                                        <p:cTn id="18" dur="2000" fill="hold"/>
                                        <p:tgtEl>
                                          <p:spTgt spid="4"/>
                                        </p:tgtEl>
                                        <p:attrNameLst>
                                          <p:attrName>ppt_x</p:attrName>
                                          <p:attrName>ppt_y</p:attrName>
                                        </p:attrNameLst>
                                      </p:cBhvr>
                                      <p:rCtr x="257" y="-128"/>
                                    </p:animMotion>
                                  </p:childTnLst>
                                </p:cTn>
                              </p:par>
                            </p:childTnLst>
                          </p:cTn>
                        </p:par>
                      </p:childTnLst>
                    </p:cTn>
                  </p:par>
                  <p:par>
                    <p:cTn id="19" fill="hold" nodeType="clickPar">
                      <p:stCondLst>
                        <p:cond delay="indefinite"/>
                      </p:stCondLst>
                      <p:childTnLst>
                        <p:par>
                          <p:cTn id="20" fill="hold" nodeType="withGroup">
                            <p:stCondLst>
                              <p:cond delay="0"/>
                            </p:stCondLst>
                            <p:childTnLst>
                              <p:par>
                                <p:cTn id="21" presetID="22" presetClass="entr" presetSubtype="4" fill="hold" grpId="0" nodeType="clickEffect">
                                  <p:stCondLst>
                                    <p:cond delay="0"/>
                                  </p:stCondLst>
                                  <p:childTnLst>
                                    <p:set>
                                      <p:cBhvr>
                                        <p:cTn id="22" dur="1" fill="hold">
                                          <p:stCondLst>
                                            <p:cond delay="0"/>
                                          </p:stCondLst>
                                        </p:cTn>
                                        <p:tgtEl>
                                          <p:spTgt spid="40963"/>
                                        </p:tgtEl>
                                        <p:attrNameLst>
                                          <p:attrName>style.visibility</p:attrName>
                                        </p:attrNameLst>
                                      </p:cBhvr>
                                      <p:to>
                                        <p:strVal val="visible"/>
                                      </p:to>
                                    </p:set>
                                    <p:animEffect transition="in" filter="wipe(down)">
                                      <p:cBhvr>
                                        <p:cTn id="23" dur="7000"/>
                                        <p:tgtEl>
                                          <p:spTgt spid="40963"/>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22" presetClass="entr" presetSubtype="4" fill="hold" grpId="0" nodeType="clickEffect">
                                  <p:stCondLst>
                                    <p:cond delay="0"/>
                                  </p:stCondLst>
                                  <p:childTnLst>
                                    <p:set>
                                      <p:cBhvr>
                                        <p:cTn id="27" dur="1" fill="hold">
                                          <p:stCondLst>
                                            <p:cond delay="0"/>
                                          </p:stCondLst>
                                        </p:cTn>
                                        <p:tgtEl>
                                          <p:spTgt spid="40962"/>
                                        </p:tgtEl>
                                        <p:attrNameLst>
                                          <p:attrName>style.visibility</p:attrName>
                                        </p:attrNameLst>
                                      </p:cBhvr>
                                      <p:to>
                                        <p:strVal val="visible"/>
                                      </p:to>
                                    </p:set>
                                    <p:animEffect transition="in" filter="wipe(down)">
                                      <p:cBhvr>
                                        <p:cTn id="28" dur="7000"/>
                                        <p:tgtEl>
                                          <p:spTgt spid="40962"/>
                                        </p:tgtEl>
                                      </p:cBhvr>
                                    </p:animEffect>
                                  </p:childTnLst>
                                </p:cTn>
                              </p:par>
                            </p:childTnLst>
                          </p:cTn>
                        </p:par>
                        <p:par>
                          <p:cTn id="29" fill="hold" nodeType="afterGroup">
                            <p:stCondLst>
                              <p:cond delay="7000"/>
                            </p:stCondLst>
                            <p:childTnLst>
                              <p:par>
                                <p:cTn id="30" presetID="53" presetClass="entr" presetSubtype="0" fill="hold" grpId="0" nodeType="afterEffect">
                                  <p:stCondLst>
                                    <p:cond delay="0"/>
                                  </p:stCondLst>
                                  <p:childTnLst>
                                    <p:set>
                                      <p:cBhvr>
                                        <p:cTn id="31" dur="1" fill="hold">
                                          <p:stCondLst>
                                            <p:cond delay="0"/>
                                          </p:stCondLst>
                                        </p:cTn>
                                        <p:tgtEl>
                                          <p:spTgt spid="41015"/>
                                        </p:tgtEl>
                                        <p:attrNameLst>
                                          <p:attrName>style.visibility</p:attrName>
                                        </p:attrNameLst>
                                      </p:cBhvr>
                                      <p:to>
                                        <p:strVal val="visible"/>
                                      </p:to>
                                    </p:set>
                                    <p:anim calcmode="lin" valueType="num">
                                      <p:cBhvr>
                                        <p:cTn id="32" dur="1000" fill="hold"/>
                                        <p:tgtEl>
                                          <p:spTgt spid="41015"/>
                                        </p:tgtEl>
                                        <p:attrNameLst>
                                          <p:attrName>ppt_w</p:attrName>
                                        </p:attrNameLst>
                                      </p:cBhvr>
                                      <p:tavLst>
                                        <p:tav tm="0">
                                          <p:val>
                                            <p:fltVal val="0"/>
                                          </p:val>
                                        </p:tav>
                                        <p:tav tm="100000">
                                          <p:val>
                                            <p:strVal val="#ppt_w"/>
                                          </p:val>
                                        </p:tav>
                                      </p:tavLst>
                                    </p:anim>
                                    <p:anim calcmode="lin" valueType="num">
                                      <p:cBhvr>
                                        <p:cTn id="33" dur="1000" fill="hold"/>
                                        <p:tgtEl>
                                          <p:spTgt spid="41015"/>
                                        </p:tgtEl>
                                        <p:attrNameLst>
                                          <p:attrName>ppt_h</p:attrName>
                                        </p:attrNameLst>
                                      </p:cBhvr>
                                      <p:tavLst>
                                        <p:tav tm="0">
                                          <p:val>
                                            <p:fltVal val="0"/>
                                          </p:val>
                                        </p:tav>
                                        <p:tav tm="100000">
                                          <p:val>
                                            <p:strVal val="#ppt_h"/>
                                          </p:val>
                                        </p:tav>
                                      </p:tavLst>
                                    </p:anim>
                                    <p:animEffect transition="in" filter="fade">
                                      <p:cBhvr>
                                        <p:cTn id="34" dur="1000"/>
                                        <p:tgtEl>
                                          <p:spTgt spid="41015"/>
                                        </p:tgtEl>
                                      </p:cBhvr>
                                    </p:animEffect>
                                  </p:childTnLst>
                                </p:cTn>
                              </p:par>
                              <p:par>
                                <p:cTn id="35" presetID="53" presetClass="entr" presetSubtype="0" fill="hold" grpId="0" nodeType="withEffect">
                                  <p:stCondLst>
                                    <p:cond delay="0"/>
                                  </p:stCondLst>
                                  <p:childTnLst>
                                    <p:set>
                                      <p:cBhvr>
                                        <p:cTn id="36" dur="1" fill="hold">
                                          <p:stCondLst>
                                            <p:cond delay="0"/>
                                          </p:stCondLst>
                                        </p:cTn>
                                        <p:tgtEl>
                                          <p:spTgt spid="41016"/>
                                        </p:tgtEl>
                                        <p:attrNameLst>
                                          <p:attrName>style.visibility</p:attrName>
                                        </p:attrNameLst>
                                      </p:cBhvr>
                                      <p:to>
                                        <p:strVal val="visible"/>
                                      </p:to>
                                    </p:set>
                                    <p:anim calcmode="lin" valueType="num">
                                      <p:cBhvr>
                                        <p:cTn id="37" dur="1000" fill="hold"/>
                                        <p:tgtEl>
                                          <p:spTgt spid="41016"/>
                                        </p:tgtEl>
                                        <p:attrNameLst>
                                          <p:attrName>ppt_w</p:attrName>
                                        </p:attrNameLst>
                                      </p:cBhvr>
                                      <p:tavLst>
                                        <p:tav tm="0">
                                          <p:val>
                                            <p:fltVal val="0"/>
                                          </p:val>
                                        </p:tav>
                                        <p:tav tm="100000">
                                          <p:val>
                                            <p:strVal val="#ppt_w"/>
                                          </p:val>
                                        </p:tav>
                                      </p:tavLst>
                                    </p:anim>
                                    <p:anim calcmode="lin" valueType="num">
                                      <p:cBhvr>
                                        <p:cTn id="38" dur="1000" fill="hold"/>
                                        <p:tgtEl>
                                          <p:spTgt spid="41016"/>
                                        </p:tgtEl>
                                        <p:attrNameLst>
                                          <p:attrName>ppt_h</p:attrName>
                                        </p:attrNameLst>
                                      </p:cBhvr>
                                      <p:tavLst>
                                        <p:tav tm="0">
                                          <p:val>
                                            <p:fltVal val="0"/>
                                          </p:val>
                                        </p:tav>
                                        <p:tav tm="100000">
                                          <p:val>
                                            <p:strVal val="#ppt_h"/>
                                          </p:val>
                                        </p:tav>
                                      </p:tavLst>
                                    </p:anim>
                                    <p:animEffect transition="in" filter="fade">
                                      <p:cBhvr>
                                        <p:cTn id="39" dur="1000"/>
                                        <p:tgtEl>
                                          <p:spTgt spid="410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animBg="1"/>
      <p:bldP spid="40963" grpId="0" animBg="1"/>
      <p:bldP spid="40973" grpId="0"/>
      <p:bldP spid="41015" grpId="0" animBg="1"/>
      <p:bldP spid="41016" grpId="0" animBg="1"/>
      <p:bldP spid="4101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2" name="Rectangle 4"/>
          <p:cNvSpPr>
            <a:spLocks noChangeArrowheads="1"/>
          </p:cNvSpPr>
          <p:nvPr/>
        </p:nvSpPr>
        <p:spPr bwMode="auto">
          <a:xfrm>
            <a:off x="7100888" y="3505200"/>
            <a:ext cx="76200" cy="1508125"/>
          </a:xfrm>
          <a:prstGeom prst="rect">
            <a:avLst/>
          </a:prstGeom>
          <a:solidFill>
            <a:srgbClr val="3333FF">
              <a:alpha val="85881"/>
            </a:srgbClr>
          </a:solidFill>
          <a:ln w="9525" algn="ctr">
            <a:noFill/>
            <a:miter lim="800000"/>
            <a:headEnd/>
            <a:tailEnd/>
          </a:ln>
        </p:spPr>
        <p:txBody>
          <a:bodyPr wrap="none" anchor="ctr"/>
          <a:lstStyle/>
          <a:p>
            <a:endParaRPr lang="vi-VN"/>
          </a:p>
        </p:txBody>
      </p:sp>
      <p:sp>
        <p:nvSpPr>
          <p:cNvPr id="27653" name="Rectangle 5"/>
          <p:cNvSpPr>
            <a:spLocks noChangeArrowheads="1"/>
          </p:cNvSpPr>
          <p:nvPr/>
        </p:nvSpPr>
        <p:spPr bwMode="auto">
          <a:xfrm>
            <a:off x="5829300" y="4343400"/>
            <a:ext cx="266700" cy="593725"/>
          </a:xfrm>
          <a:prstGeom prst="rect">
            <a:avLst/>
          </a:prstGeom>
          <a:solidFill>
            <a:srgbClr val="3333FF">
              <a:alpha val="85881"/>
            </a:srgbClr>
          </a:solidFill>
          <a:ln w="9525" algn="ctr">
            <a:noFill/>
            <a:miter lim="800000"/>
            <a:headEnd/>
            <a:tailEnd/>
          </a:ln>
        </p:spPr>
        <p:txBody>
          <a:bodyPr wrap="none" anchor="ctr"/>
          <a:lstStyle/>
          <a:p>
            <a:endParaRPr lang="vi-VN"/>
          </a:p>
        </p:txBody>
      </p:sp>
      <p:grpSp>
        <p:nvGrpSpPr>
          <p:cNvPr id="2" name="Group 6"/>
          <p:cNvGrpSpPr>
            <a:grpSpLocks/>
          </p:cNvGrpSpPr>
          <p:nvPr/>
        </p:nvGrpSpPr>
        <p:grpSpPr bwMode="auto">
          <a:xfrm>
            <a:off x="4572000" y="4876800"/>
            <a:ext cx="4038600" cy="1619250"/>
            <a:chOff x="3379" y="2138"/>
            <a:chExt cx="1253" cy="883"/>
          </a:xfrm>
        </p:grpSpPr>
        <p:sp>
          <p:nvSpPr>
            <p:cNvPr id="17447" name="Rectangle 7" descr="Dashed horizontal"/>
            <p:cNvSpPr>
              <a:spLocks noChangeArrowheads="1"/>
            </p:cNvSpPr>
            <p:nvPr/>
          </p:nvSpPr>
          <p:spPr bwMode="auto">
            <a:xfrm>
              <a:off x="3379" y="2432"/>
              <a:ext cx="1247" cy="589"/>
            </a:xfrm>
            <a:prstGeom prst="rect">
              <a:avLst/>
            </a:prstGeom>
            <a:pattFill prst="dashHorz">
              <a:fgClr>
                <a:schemeClr val="hlink"/>
              </a:fgClr>
              <a:bgClr>
                <a:schemeClr val="bg1"/>
              </a:bgClr>
            </a:pattFill>
            <a:ln w="76200">
              <a:solidFill>
                <a:schemeClr val="tx1"/>
              </a:solidFill>
              <a:miter lim="800000"/>
              <a:headEnd/>
              <a:tailEnd/>
            </a:ln>
          </p:spPr>
          <p:txBody>
            <a:bodyPr wrap="none" anchor="ctr"/>
            <a:lstStyle/>
            <a:p>
              <a:endParaRPr lang="vi-VN"/>
            </a:p>
          </p:txBody>
        </p:sp>
        <p:sp>
          <p:nvSpPr>
            <p:cNvPr id="17448" name="Line 8"/>
            <p:cNvSpPr>
              <a:spLocks noChangeShapeType="1"/>
            </p:cNvSpPr>
            <p:nvPr/>
          </p:nvSpPr>
          <p:spPr bwMode="auto">
            <a:xfrm>
              <a:off x="3385" y="2432"/>
              <a:ext cx="1247" cy="0"/>
            </a:xfrm>
            <a:prstGeom prst="line">
              <a:avLst/>
            </a:prstGeom>
            <a:noFill/>
            <a:ln w="76200">
              <a:solidFill>
                <a:schemeClr val="bg1"/>
              </a:solidFill>
              <a:round/>
              <a:headEnd/>
              <a:tailEnd/>
            </a:ln>
          </p:spPr>
          <p:txBody>
            <a:bodyPr/>
            <a:lstStyle/>
            <a:p>
              <a:endParaRPr lang="en-US"/>
            </a:p>
          </p:txBody>
        </p:sp>
        <p:sp>
          <p:nvSpPr>
            <p:cNvPr id="17449" name="Line 9"/>
            <p:cNvSpPr>
              <a:spLocks noChangeShapeType="1"/>
            </p:cNvSpPr>
            <p:nvPr/>
          </p:nvSpPr>
          <p:spPr bwMode="auto">
            <a:xfrm>
              <a:off x="3379" y="2432"/>
              <a:ext cx="1247" cy="0"/>
            </a:xfrm>
            <a:prstGeom prst="line">
              <a:avLst/>
            </a:prstGeom>
            <a:noFill/>
            <a:ln w="76200">
              <a:solidFill>
                <a:schemeClr val="accent1"/>
              </a:solidFill>
              <a:round/>
              <a:headEnd/>
              <a:tailEnd/>
            </a:ln>
          </p:spPr>
          <p:txBody>
            <a:bodyPr/>
            <a:lstStyle/>
            <a:p>
              <a:endParaRPr lang="en-US"/>
            </a:p>
          </p:txBody>
        </p:sp>
        <p:sp>
          <p:nvSpPr>
            <p:cNvPr id="17450" name="Line 10"/>
            <p:cNvSpPr>
              <a:spLocks noChangeShapeType="1"/>
            </p:cNvSpPr>
            <p:nvPr/>
          </p:nvSpPr>
          <p:spPr bwMode="auto">
            <a:xfrm>
              <a:off x="3379" y="2138"/>
              <a:ext cx="0" cy="340"/>
            </a:xfrm>
            <a:prstGeom prst="line">
              <a:avLst/>
            </a:prstGeom>
            <a:noFill/>
            <a:ln w="76200">
              <a:solidFill>
                <a:schemeClr val="tx1"/>
              </a:solidFill>
              <a:round/>
              <a:headEnd/>
              <a:tailEnd/>
            </a:ln>
          </p:spPr>
          <p:txBody>
            <a:bodyPr/>
            <a:lstStyle/>
            <a:p>
              <a:endParaRPr lang="en-US"/>
            </a:p>
          </p:txBody>
        </p:sp>
        <p:sp>
          <p:nvSpPr>
            <p:cNvPr id="17451" name="Line 11"/>
            <p:cNvSpPr>
              <a:spLocks noChangeShapeType="1"/>
            </p:cNvSpPr>
            <p:nvPr/>
          </p:nvSpPr>
          <p:spPr bwMode="auto">
            <a:xfrm>
              <a:off x="4623" y="2138"/>
              <a:ext cx="0" cy="340"/>
            </a:xfrm>
            <a:prstGeom prst="line">
              <a:avLst/>
            </a:prstGeom>
            <a:noFill/>
            <a:ln w="76200">
              <a:solidFill>
                <a:schemeClr val="tx1"/>
              </a:solidFill>
              <a:round/>
              <a:headEnd/>
              <a:tailEnd/>
            </a:ln>
          </p:spPr>
          <p:txBody>
            <a:bodyPr/>
            <a:lstStyle/>
            <a:p>
              <a:endParaRPr lang="en-US"/>
            </a:p>
          </p:txBody>
        </p:sp>
      </p:grpSp>
      <p:sp>
        <p:nvSpPr>
          <p:cNvPr id="27660" name="Line 12"/>
          <p:cNvSpPr>
            <a:spLocks noChangeShapeType="1"/>
          </p:cNvSpPr>
          <p:nvPr/>
        </p:nvSpPr>
        <p:spPr bwMode="auto">
          <a:xfrm>
            <a:off x="152400" y="6553200"/>
            <a:ext cx="3810000" cy="0"/>
          </a:xfrm>
          <a:prstGeom prst="line">
            <a:avLst/>
          </a:prstGeom>
          <a:noFill/>
          <a:ln w="9525">
            <a:solidFill>
              <a:schemeClr val="tx1"/>
            </a:solidFill>
            <a:round/>
            <a:headEnd/>
            <a:tailEnd/>
          </a:ln>
        </p:spPr>
        <p:txBody>
          <a:bodyPr wrap="none" anchor="ctr"/>
          <a:lstStyle/>
          <a:p>
            <a:endParaRPr lang="en-US"/>
          </a:p>
        </p:txBody>
      </p:sp>
      <p:sp>
        <p:nvSpPr>
          <p:cNvPr id="27661" name="Text Box 13"/>
          <p:cNvSpPr txBox="1">
            <a:spLocks noChangeArrowheads="1"/>
          </p:cNvSpPr>
          <p:nvPr/>
        </p:nvSpPr>
        <p:spPr bwMode="auto">
          <a:xfrm>
            <a:off x="7607300" y="4267200"/>
            <a:ext cx="1752600" cy="457200"/>
          </a:xfrm>
          <a:prstGeom prst="rect">
            <a:avLst/>
          </a:prstGeom>
          <a:noFill/>
          <a:ln w="9525" algn="ctr">
            <a:noFill/>
            <a:miter lim="800000"/>
            <a:headEnd/>
            <a:tailEnd/>
          </a:ln>
        </p:spPr>
        <p:txBody>
          <a:bodyPr>
            <a:spAutoFit/>
          </a:bodyPr>
          <a:lstStyle/>
          <a:p>
            <a:pPr eaLnBrk="1" hangingPunct="1">
              <a:spcBef>
                <a:spcPct val="50000"/>
              </a:spcBef>
            </a:pPr>
            <a:r>
              <a:rPr lang="en-US" sz="2400" b="1">
                <a:solidFill>
                  <a:srgbClr val="FF0000"/>
                </a:solidFill>
                <a:latin typeface="Times New Roman" pitchFamily="18" charset="0"/>
              </a:rPr>
              <a:t>Nước nóng</a:t>
            </a:r>
          </a:p>
        </p:txBody>
      </p:sp>
      <p:grpSp>
        <p:nvGrpSpPr>
          <p:cNvPr id="3" name="Group 14"/>
          <p:cNvGrpSpPr>
            <a:grpSpLocks/>
          </p:cNvGrpSpPr>
          <p:nvPr/>
        </p:nvGrpSpPr>
        <p:grpSpPr bwMode="auto">
          <a:xfrm rot="-5400000">
            <a:off x="8077200" y="4876800"/>
            <a:ext cx="1066800" cy="762000"/>
            <a:chOff x="3120" y="2976"/>
            <a:chExt cx="480" cy="768"/>
          </a:xfrm>
        </p:grpSpPr>
        <p:sp>
          <p:nvSpPr>
            <p:cNvPr id="17445" name="Line 15"/>
            <p:cNvSpPr>
              <a:spLocks noChangeShapeType="1"/>
            </p:cNvSpPr>
            <p:nvPr/>
          </p:nvSpPr>
          <p:spPr bwMode="auto">
            <a:xfrm>
              <a:off x="3120" y="2976"/>
              <a:ext cx="480" cy="0"/>
            </a:xfrm>
            <a:prstGeom prst="line">
              <a:avLst/>
            </a:prstGeom>
            <a:noFill/>
            <a:ln w="57150" cmpd="thinThick">
              <a:solidFill>
                <a:srgbClr val="7B5229"/>
              </a:solidFill>
              <a:round/>
              <a:headEnd/>
              <a:tailEnd/>
            </a:ln>
          </p:spPr>
          <p:txBody>
            <a:bodyPr wrap="none" anchor="ctr"/>
            <a:lstStyle/>
            <a:p>
              <a:endParaRPr lang="en-US"/>
            </a:p>
          </p:txBody>
        </p:sp>
        <p:sp>
          <p:nvSpPr>
            <p:cNvPr id="17446" name="Line 16"/>
            <p:cNvSpPr>
              <a:spLocks noChangeShapeType="1"/>
            </p:cNvSpPr>
            <p:nvPr/>
          </p:nvSpPr>
          <p:spPr bwMode="auto">
            <a:xfrm>
              <a:off x="3600" y="2976"/>
              <a:ext cx="0" cy="768"/>
            </a:xfrm>
            <a:prstGeom prst="line">
              <a:avLst/>
            </a:prstGeom>
            <a:noFill/>
            <a:ln w="57150" cmpd="thinThick">
              <a:solidFill>
                <a:srgbClr val="7B5229"/>
              </a:solidFill>
              <a:round/>
              <a:headEnd/>
              <a:tailEnd/>
            </a:ln>
          </p:spPr>
          <p:txBody>
            <a:bodyPr wrap="none" anchor="ctr"/>
            <a:lstStyle/>
            <a:p>
              <a:endParaRPr lang="en-US"/>
            </a:p>
          </p:txBody>
        </p:sp>
      </p:grpSp>
      <p:grpSp>
        <p:nvGrpSpPr>
          <p:cNvPr id="4" name="Group 17"/>
          <p:cNvGrpSpPr>
            <a:grpSpLocks/>
          </p:cNvGrpSpPr>
          <p:nvPr/>
        </p:nvGrpSpPr>
        <p:grpSpPr bwMode="auto">
          <a:xfrm>
            <a:off x="669925" y="3213100"/>
            <a:ext cx="2368550" cy="3332163"/>
            <a:chOff x="422" y="2024"/>
            <a:chExt cx="1492" cy="2099"/>
          </a:xfrm>
        </p:grpSpPr>
        <p:grpSp>
          <p:nvGrpSpPr>
            <p:cNvPr id="17428" name="Group 18"/>
            <p:cNvGrpSpPr>
              <a:grpSpLocks/>
            </p:cNvGrpSpPr>
            <p:nvPr/>
          </p:nvGrpSpPr>
          <p:grpSpPr bwMode="auto">
            <a:xfrm>
              <a:off x="1194" y="3144"/>
              <a:ext cx="720" cy="979"/>
              <a:chOff x="3036" y="2061"/>
              <a:chExt cx="585" cy="948"/>
            </a:xfrm>
          </p:grpSpPr>
          <p:sp>
            <p:nvSpPr>
              <p:cNvPr id="17443" name="Oval 19"/>
              <p:cNvSpPr>
                <a:spLocks noChangeArrowheads="1"/>
              </p:cNvSpPr>
              <p:nvPr/>
            </p:nvSpPr>
            <p:spPr bwMode="auto">
              <a:xfrm>
                <a:off x="3036" y="2385"/>
                <a:ext cx="585" cy="624"/>
              </a:xfrm>
              <a:prstGeom prst="ellipse">
                <a:avLst/>
              </a:prstGeom>
              <a:solidFill>
                <a:srgbClr val="0000FF">
                  <a:alpha val="85881"/>
                </a:srgbClr>
              </a:solidFill>
              <a:ln w="9525">
                <a:solidFill>
                  <a:schemeClr val="tx1"/>
                </a:solidFill>
                <a:round/>
                <a:headEnd/>
                <a:tailEnd/>
              </a:ln>
            </p:spPr>
            <p:txBody>
              <a:bodyPr wrap="none" anchor="ctr"/>
              <a:lstStyle/>
              <a:p>
                <a:endParaRPr lang="vi-VN"/>
              </a:p>
            </p:txBody>
          </p:sp>
          <p:sp>
            <p:nvSpPr>
              <p:cNvPr id="17444" name="Rectangle 20"/>
              <p:cNvSpPr>
                <a:spLocks noChangeArrowheads="1"/>
              </p:cNvSpPr>
              <p:nvPr/>
            </p:nvSpPr>
            <p:spPr bwMode="auto">
              <a:xfrm>
                <a:off x="3213" y="2061"/>
                <a:ext cx="234" cy="351"/>
              </a:xfrm>
              <a:prstGeom prst="rect">
                <a:avLst/>
              </a:prstGeom>
              <a:solidFill>
                <a:srgbClr val="0000FF">
                  <a:alpha val="85881"/>
                </a:srgbClr>
              </a:solidFill>
              <a:ln w="9525">
                <a:solidFill>
                  <a:schemeClr val="tx1"/>
                </a:solidFill>
                <a:miter lim="800000"/>
                <a:headEnd/>
                <a:tailEnd/>
              </a:ln>
            </p:spPr>
            <p:txBody>
              <a:bodyPr wrap="none" anchor="ctr"/>
              <a:lstStyle/>
              <a:p>
                <a:endParaRPr lang="vi-VN"/>
              </a:p>
            </p:txBody>
          </p:sp>
        </p:grpSp>
        <p:sp>
          <p:nvSpPr>
            <p:cNvPr id="17429" name="Oval 21"/>
            <p:cNvSpPr>
              <a:spLocks noChangeArrowheads="1"/>
            </p:cNvSpPr>
            <p:nvPr/>
          </p:nvSpPr>
          <p:spPr bwMode="auto">
            <a:xfrm>
              <a:off x="1305" y="3464"/>
              <a:ext cx="498" cy="495"/>
            </a:xfrm>
            <a:prstGeom prst="ellipse">
              <a:avLst/>
            </a:prstGeom>
            <a:solidFill>
              <a:srgbClr val="0000FF">
                <a:alpha val="85881"/>
              </a:srgbClr>
            </a:solidFill>
            <a:ln w="9525" algn="ctr">
              <a:noFill/>
              <a:round/>
              <a:headEnd/>
              <a:tailEnd/>
            </a:ln>
          </p:spPr>
          <p:txBody>
            <a:bodyPr wrap="none" anchor="ctr"/>
            <a:lstStyle/>
            <a:p>
              <a:endParaRPr lang="vi-VN"/>
            </a:p>
          </p:txBody>
        </p:sp>
        <p:sp>
          <p:nvSpPr>
            <p:cNvPr id="17430" name="Rectangle 22"/>
            <p:cNvSpPr>
              <a:spLocks noChangeArrowheads="1"/>
            </p:cNvSpPr>
            <p:nvPr/>
          </p:nvSpPr>
          <p:spPr bwMode="auto">
            <a:xfrm>
              <a:off x="1520" y="2960"/>
              <a:ext cx="48" cy="614"/>
            </a:xfrm>
            <a:prstGeom prst="rect">
              <a:avLst/>
            </a:prstGeom>
            <a:solidFill>
              <a:srgbClr val="0000FF">
                <a:alpha val="85881"/>
              </a:srgbClr>
            </a:solidFill>
            <a:ln w="9525" algn="ctr">
              <a:noFill/>
              <a:miter lim="800000"/>
              <a:headEnd/>
              <a:tailEnd/>
            </a:ln>
          </p:spPr>
          <p:txBody>
            <a:bodyPr wrap="none" anchor="ctr"/>
            <a:lstStyle/>
            <a:p>
              <a:endParaRPr lang="vi-VN"/>
            </a:p>
          </p:txBody>
        </p:sp>
        <p:sp>
          <p:nvSpPr>
            <p:cNvPr id="17431" name="Rectangle 23"/>
            <p:cNvSpPr>
              <a:spLocks noChangeArrowheads="1"/>
            </p:cNvSpPr>
            <p:nvPr/>
          </p:nvSpPr>
          <p:spPr bwMode="auto">
            <a:xfrm flipH="1">
              <a:off x="1512" y="2032"/>
              <a:ext cx="53" cy="1584"/>
            </a:xfrm>
            <a:prstGeom prst="rect">
              <a:avLst/>
            </a:prstGeom>
            <a:noFill/>
            <a:ln w="19050">
              <a:solidFill>
                <a:schemeClr val="tx1"/>
              </a:solidFill>
              <a:miter lim="800000"/>
              <a:headEnd/>
              <a:tailEnd/>
            </a:ln>
          </p:spPr>
          <p:txBody>
            <a:bodyPr wrap="none" anchor="ctr"/>
            <a:lstStyle/>
            <a:p>
              <a:endParaRPr lang="vi-VN"/>
            </a:p>
          </p:txBody>
        </p:sp>
        <p:sp>
          <p:nvSpPr>
            <p:cNvPr id="17432" name="Rectangle 24" descr="Horizontal brick"/>
            <p:cNvSpPr>
              <a:spLocks noChangeArrowheads="1"/>
            </p:cNvSpPr>
            <p:nvPr/>
          </p:nvSpPr>
          <p:spPr bwMode="auto">
            <a:xfrm>
              <a:off x="1416" y="3152"/>
              <a:ext cx="288" cy="222"/>
            </a:xfrm>
            <a:prstGeom prst="rect">
              <a:avLst/>
            </a:prstGeom>
            <a:pattFill prst="horzBrick">
              <a:fgClr>
                <a:srgbClr val="000066"/>
              </a:fgClr>
              <a:bgClr>
                <a:schemeClr val="bg1"/>
              </a:bgClr>
            </a:pattFill>
            <a:ln w="9525">
              <a:solidFill>
                <a:schemeClr val="tx1"/>
              </a:solidFill>
              <a:miter lim="800000"/>
              <a:headEnd/>
              <a:tailEnd/>
            </a:ln>
          </p:spPr>
          <p:txBody>
            <a:bodyPr wrap="none" anchor="ctr"/>
            <a:lstStyle/>
            <a:p>
              <a:endParaRPr lang="vi-VN"/>
            </a:p>
          </p:txBody>
        </p:sp>
        <p:sp>
          <p:nvSpPr>
            <p:cNvPr id="17433" name="Text Box 25"/>
            <p:cNvSpPr txBox="1">
              <a:spLocks noChangeArrowheads="1"/>
            </p:cNvSpPr>
            <p:nvPr/>
          </p:nvSpPr>
          <p:spPr bwMode="auto">
            <a:xfrm>
              <a:off x="1160" y="3680"/>
              <a:ext cx="740" cy="288"/>
            </a:xfrm>
            <a:prstGeom prst="rect">
              <a:avLst/>
            </a:prstGeom>
            <a:noFill/>
            <a:ln w="9525" algn="ctr">
              <a:noFill/>
              <a:miter lim="800000"/>
              <a:headEnd/>
              <a:tailEnd/>
            </a:ln>
          </p:spPr>
          <p:txBody>
            <a:bodyPr>
              <a:spAutoFit/>
            </a:bodyPr>
            <a:lstStyle/>
            <a:p>
              <a:pPr algn="ctr" eaLnBrk="1" hangingPunct="1">
                <a:spcBef>
                  <a:spcPct val="50000"/>
                </a:spcBef>
              </a:pPr>
              <a:r>
                <a:rPr lang="en-US" sz="2400" b="1">
                  <a:solidFill>
                    <a:srgbClr val="FFFF00"/>
                  </a:solidFill>
                  <a:latin typeface="Times New Roman" pitchFamily="18" charset="0"/>
                </a:rPr>
                <a:t>Nước</a:t>
              </a:r>
            </a:p>
          </p:txBody>
        </p:sp>
        <p:grpSp>
          <p:nvGrpSpPr>
            <p:cNvPr id="17434" name="Group 26"/>
            <p:cNvGrpSpPr>
              <a:grpSpLocks/>
            </p:cNvGrpSpPr>
            <p:nvPr/>
          </p:nvGrpSpPr>
          <p:grpSpPr bwMode="auto">
            <a:xfrm>
              <a:off x="432" y="3144"/>
              <a:ext cx="720" cy="979"/>
              <a:chOff x="3036" y="2061"/>
              <a:chExt cx="585" cy="948"/>
            </a:xfrm>
          </p:grpSpPr>
          <p:sp>
            <p:nvSpPr>
              <p:cNvPr id="17441" name="Oval 27"/>
              <p:cNvSpPr>
                <a:spLocks noChangeArrowheads="1"/>
              </p:cNvSpPr>
              <p:nvPr/>
            </p:nvSpPr>
            <p:spPr bwMode="auto">
              <a:xfrm>
                <a:off x="3036" y="2385"/>
                <a:ext cx="585" cy="624"/>
              </a:xfrm>
              <a:prstGeom prst="ellipse">
                <a:avLst/>
              </a:prstGeom>
              <a:solidFill>
                <a:srgbClr val="0000FF">
                  <a:alpha val="85881"/>
                </a:srgbClr>
              </a:solidFill>
              <a:ln w="9525">
                <a:solidFill>
                  <a:schemeClr val="tx1"/>
                </a:solidFill>
                <a:round/>
                <a:headEnd/>
                <a:tailEnd/>
              </a:ln>
            </p:spPr>
            <p:txBody>
              <a:bodyPr wrap="none" anchor="ctr"/>
              <a:lstStyle/>
              <a:p>
                <a:endParaRPr lang="vi-VN"/>
              </a:p>
            </p:txBody>
          </p:sp>
          <p:sp>
            <p:nvSpPr>
              <p:cNvPr id="17442" name="Rectangle 28"/>
              <p:cNvSpPr>
                <a:spLocks noChangeArrowheads="1"/>
              </p:cNvSpPr>
              <p:nvPr/>
            </p:nvSpPr>
            <p:spPr bwMode="auto">
              <a:xfrm>
                <a:off x="3213" y="2061"/>
                <a:ext cx="234" cy="351"/>
              </a:xfrm>
              <a:prstGeom prst="rect">
                <a:avLst/>
              </a:prstGeom>
              <a:solidFill>
                <a:srgbClr val="0000FF">
                  <a:alpha val="85881"/>
                </a:srgbClr>
              </a:solidFill>
              <a:ln w="9525">
                <a:solidFill>
                  <a:schemeClr val="tx1"/>
                </a:solidFill>
                <a:miter lim="800000"/>
                <a:headEnd/>
                <a:tailEnd/>
              </a:ln>
            </p:spPr>
            <p:txBody>
              <a:bodyPr wrap="none" anchor="ctr"/>
              <a:lstStyle/>
              <a:p>
                <a:endParaRPr lang="vi-VN"/>
              </a:p>
            </p:txBody>
          </p:sp>
        </p:grpSp>
        <p:sp>
          <p:nvSpPr>
            <p:cNvPr id="17435" name="Oval 29"/>
            <p:cNvSpPr>
              <a:spLocks noChangeArrowheads="1"/>
            </p:cNvSpPr>
            <p:nvPr/>
          </p:nvSpPr>
          <p:spPr bwMode="auto">
            <a:xfrm>
              <a:off x="543" y="3464"/>
              <a:ext cx="498" cy="495"/>
            </a:xfrm>
            <a:prstGeom prst="ellipse">
              <a:avLst/>
            </a:prstGeom>
            <a:solidFill>
              <a:srgbClr val="0000FF">
                <a:alpha val="85881"/>
              </a:srgbClr>
            </a:solidFill>
            <a:ln w="9525" algn="ctr">
              <a:noFill/>
              <a:round/>
              <a:headEnd/>
              <a:tailEnd/>
            </a:ln>
          </p:spPr>
          <p:txBody>
            <a:bodyPr wrap="none" anchor="ctr"/>
            <a:lstStyle/>
            <a:p>
              <a:endParaRPr lang="vi-VN"/>
            </a:p>
          </p:txBody>
        </p:sp>
        <p:sp>
          <p:nvSpPr>
            <p:cNvPr id="17436" name="Rectangle 30"/>
            <p:cNvSpPr>
              <a:spLocks noChangeArrowheads="1"/>
            </p:cNvSpPr>
            <p:nvPr/>
          </p:nvSpPr>
          <p:spPr bwMode="auto">
            <a:xfrm>
              <a:off x="720" y="2960"/>
              <a:ext cx="168" cy="614"/>
            </a:xfrm>
            <a:prstGeom prst="rect">
              <a:avLst/>
            </a:prstGeom>
            <a:solidFill>
              <a:srgbClr val="0000FF">
                <a:alpha val="85881"/>
              </a:srgbClr>
            </a:solidFill>
            <a:ln w="9525" algn="ctr">
              <a:noFill/>
              <a:miter lim="800000"/>
              <a:headEnd/>
              <a:tailEnd/>
            </a:ln>
          </p:spPr>
          <p:txBody>
            <a:bodyPr wrap="none" anchor="ctr"/>
            <a:lstStyle/>
            <a:p>
              <a:endParaRPr lang="vi-VN"/>
            </a:p>
          </p:txBody>
        </p:sp>
        <p:grpSp>
          <p:nvGrpSpPr>
            <p:cNvPr id="17437" name="Group 31"/>
            <p:cNvGrpSpPr>
              <a:grpSpLocks/>
            </p:cNvGrpSpPr>
            <p:nvPr/>
          </p:nvGrpSpPr>
          <p:grpSpPr bwMode="auto">
            <a:xfrm>
              <a:off x="656" y="2024"/>
              <a:ext cx="288" cy="1603"/>
              <a:chOff x="656" y="2024"/>
              <a:chExt cx="288" cy="1603"/>
            </a:xfrm>
          </p:grpSpPr>
          <p:sp>
            <p:nvSpPr>
              <p:cNvPr id="17439" name="Rectangle 32"/>
              <p:cNvSpPr>
                <a:spLocks noChangeArrowheads="1"/>
              </p:cNvSpPr>
              <p:nvPr/>
            </p:nvSpPr>
            <p:spPr bwMode="auto">
              <a:xfrm flipH="1">
                <a:off x="715" y="2024"/>
                <a:ext cx="165" cy="1603"/>
              </a:xfrm>
              <a:prstGeom prst="rect">
                <a:avLst/>
              </a:prstGeom>
              <a:noFill/>
              <a:ln w="19050">
                <a:solidFill>
                  <a:schemeClr val="tx1"/>
                </a:solidFill>
                <a:miter lim="800000"/>
                <a:headEnd/>
                <a:tailEnd/>
              </a:ln>
            </p:spPr>
            <p:txBody>
              <a:bodyPr wrap="none" anchor="ctr"/>
              <a:lstStyle/>
              <a:p>
                <a:endParaRPr lang="vi-VN"/>
              </a:p>
            </p:txBody>
          </p:sp>
          <p:sp>
            <p:nvSpPr>
              <p:cNvPr id="17440" name="Rectangle 33" descr="Horizontal brick"/>
              <p:cNvSpPr>
                <a:spLocks noChangeArrowheads="1"/>
              </p:cNvSpPr>
              <p:nvPr/>
            </p:nvSpPr>
            <p:spPr bwMode="auto">
              <a:xfrm>
                <a:off x="656" y="3144"/>
                <a:ext cx="288" cy="222"/>
              </a:xfrm>
              <a:prstGeom prst="rect">
                <a:avLst/>
              </a:prstGeom>
              <a:pattFill prst="horzBrick">
                <a:fgClr>
                  <a:srgbClr val="000066"/>
                </a:fgClr>
                <a:bgClr>
                  <a:schemeClr val="bg1"/>
                </a:bgClr>
              </a:pattFill>
              <a:ln w="19050">
                <a:solidFill>
                  <a:schemeClr val="tx1"/>
                </a:solidFill>
                <a:miter lim="800000"/>
                <a:headEnd/>
                <a:tailEnd/>
              </a:ln>
            </p:spPr>
            <p:txBody>
              <a:bodyPr wrap="none" anchor="ctr"/>
              <a:lstStyle/>
              <a:p>
                <a:endParaRPr lang="vi-VN"/>
              </a:p>
            </p:txBody>
          </p:sp>
        </p:grpSp>
        <p:sp>
          <p:nvSpPr>
            <p:cNvPr id="17438" name="Text Box 34"/>
            <p:cNvSpPr txBox="1">
              <a:spLocks noChangeArrowheads="1"/>
            </p:cNvSpPr>
            <p:nvPr/>
          </p:nvSpPr>
          <p:spPr bwMode="auto">
            <a:xfrm>
              <a:off x="422" y="3680"/>
              <a:ext cx="740" cy="288"/>
            </a:xfrm>
            <a:prstGeom prst="rect">
              <a:avLst/>
            </a:prstGeom>
            <a:noFill/>
            <a:ln w="9525" algn="ctr">
              <a:noFill/>
              <a:miter lim="800000"/>
              <a:headEnd/>
              <a:tailEnd/>
            </a:ln>
          </p:spPr>
          <p:txBody>
            <a:bodyPr>
              <a:spAutoFit/>
            </a:bodyPr>
            <a:lstStyle/>
            <a:p>
              <a:pPr algn="ctr" eaLnBrk="1" hangingPunct="1">
                <a:spcBef>
                  <a:spcPct val="50000"/>
                </a:spcBef>
              </a:pPr>
              <a:r>
                <a:rPr lang="en-US" sz="2400" b="1">
                  <a:solidFill>
                    <a:srgbClr val="FFFF00"/>
                  </a:solidFill>
                  <a:latin typeface="Times New Roman" pitchFamily="18" charset="0"/>
                </a:rPr>
                <a:t>Nước</a:t>
              </a:r>
            </a:p>
          </p:txBody>
        </p:sp>
      </p:grpSp>
      <p:sp>
        <p:nvSpPr>
          <p:cNvPr id="27701" name="Line 53"/>
          <p:cNvSpPr>
            <a:spLocks noChangeShapeType="1"/>
          </p:cNvSpPr>
          <p:nvPr/>
        </p:nvSpPr>
        <p:spPr bwMode="auto">
          <a:xfrm>
            <a:off x="609600" y="4702175"/>
            <a:ext cx="3200400" cy="0"/>
          </a:xfrm>
          <a:prstGeom prst="line">
            <a:avLst/>
          </a:prstGeom>
          <a:noFill/>
          <a:ln w="28575">
            <a:solidFill>
              <a:srgbClr val="CC3300"/>
            </a:solidFill>
            <a:round/>
            <a:headEnd/>
            <a:tailEnd/>
          </a:ln>
        </p:spPr>
        <p:txBody>
          <a:bodyPr wrap="none" anchor="ctr"/>
          <a:lstStyle/>
          <a:p>
            <a:endParaRPr lang="en-US"/>
          </a:p>
        </p:txBody>
      </p:sp>
      <p:sp>
        <p:nvSpPr>
          <p:cNvPr id="27702" name="Text Box 54"/>
          <p:cNvSpPr txBox="1">
            <a:spLocks noChangeArrowheads="1"/>
          </p:cNvSpPr>
          <p:nvPr/>
        </p:nvSpPr>
        <p:spPr bwMode="auto">
          <a:xfrm>
            <a:off x="2438400" y="4235450"/>
            <a:ext cx="3048000" cy="519113"/>
          </a:xfrm>
          <a:prstGeom prst="rect">
            <a:avLst/>
          </a:prstGeom>
          <a:noFill/>
          <a:ln w="9525" algn="ctr">
            <a:noFill/>
            <a:miter lim="800000"/>
            <a:headEnd/>
            <a:tailEnd/>
          </a:ln>
        </p:spPr>
        <p:txBody>
          <a:bodyPr>
            <a:spAutoFit/>
          </a:bodyPr>
          <a:lstStyle/>
          <a:p>
            <a:pPr algn="ctr" eaLnBrk="1" hangingPunct="1">
              <a:spcBef>
                <a:spcPct val="50000"/>
              </a:spcBef>
            </a:pPr>
            <a:r>
              <a:rPr lang="en-US" sz="2800">
                <a:latin typeface="Times New Roman" pitchFamily="18" charset="0"/>
              </a:rPr>
              <a:t>Mực nước lúc đầu</a:t>
            </a:r>
          </a:p>
        </p:txBody>
      </p:sp>
      <p:sp>
        <p:nvSpPr>
          <p:cNvPr id="27703" name="Line 55"/>
          <p:cNvSpPr>
            <a:spLocks noChangeShapeType="1"/>
          </p:cNvSpPr>
          <p:nvPr/>
        </p:nvSpPr>
        <p:spPr bwMode="auto">
          <a:xfrm>
            <a:off x="5486400" y="4279900"/>
            <a:ext cx="292100" cy="12700"/>
          </a:xfrm>
          <a:prstGeom prst="line">
            <a:avLst/>
          </a:prstGeom>
          <a:noFill/>
          <a:ln w="57150" cmpd="thickThin">
            <a:solidFill>
              <a:srgbClr val="CC3300"/>
            </a:solidFill>
            <a:round/>
            <a:headEnd/>
            <a:tailEnd type="triangle" w="med" len="med"/>
          </a:ln>
        </p:spPr>
        <p:txBody>
          <a:bodyPr>
            <a:spAutoFit/>
          </a:bodyPr>
          <a:lstStyle/>
          <a:p>
            <a:endParaRPr lang="en-US"/>
          </a:p>
        </p:txBody>
      </p:sp>
      <p:sp>
        <p:nvSpPr>
          <p:cNvPr id="27704" name="Line 56"/>
          <p:cNvSpPr>
            <a:spLocks noChangeShapeType="1"/>
          </p:cNvSpPr>
          <p:nvPr/>
        </p:nvSpPr>
        <p:spPr bwMode="auto">
          <a:xfrm>
            <a:off x="6718300" y="3505200"/>
            <a:ext cx="292100" cy="12700"/>
          </a:xfrm>
          <a:prstGeom prst="line">
            <a:avLst/>
          </a:prstGeom>
          <a:noFill/>
          <a:ln w="57150" cmpd="thickThin">
            <a:solidFill>
              <a:srgbClr val="CC3300"/>
            </a:solidFill>
            <a:round/>
            <a:headEnd/>
            <a:tailEnd type="triangle" w="med" len="med"/>
          </a:ln>
        </p:spPr>
        <p:txBody>
          <a:bodyPr>
            <a:spAutoFit/>
          </a:bodyPr>
          <a:lstStyle/>
          <a:p>
            <a:endParaRPr lang="en-US"/>
          </a:p>
        </p:txBody>
      </p:sp>
      <p:sp>
        <p:nvSpPr>
          <p:cNvPr id="17421" name="Text Box 57"/>
          <p:cNvSpPr txBox="1">
            <a:spLocks noChangeArrowheads="1"/>
          </p:cNvSpPr>
          <p:nvPr/>
        </p:nvSpPr>
        <p:spPr bwMode="auto">
          <a:xfrm>
            <a:off x="-12700" y="2590800"/>
            <a:ext cx="2552700" cy="519113"/>
          </a:xfrm>
          <a:prstGeom prst="rect">
            <a:avLst/>
          </a:prstGeom>
          <a:noFill/>
          <a:ln w="9525">
            <a:noFill/>
            <a:miter lim="800000"/>
            <a:headEnd/>
            <a:tailEnd/>
          </a:ln>
        </p:spPr>
        <p:txBody>
          <a:bodyPr>
            <a:spAutoFit/>
          </a:bodyPr>
          <a:lstStyle/>
          <a:p>
            <a:pPr eaLnBrk="1" hangingPunct="1">
              <a:spcBef>
                <a:spcPct val="50000"/>
              </a:spcBef>
            </a:pPr>
            <a:r>
              <a:rPr lang="en-US" sz="2800" b="1">
                <a:solidFill>
                  <a:srgbClr val="3333FF"/>
                </a:solidFill>
                <a:latin typeface="Times New Roman" pitchFamily="18" charset="0"/>
              </a:rPr>
              <a:t>4/ </a:t>
            </a:r>
            <a:r>
              <a:rPr lang="en-US" sz="2800" b="1" u="sng">
                <a:solidFill>
                  <a:srgbClr val="3333FF"/>
                </a:solidFill>
                <a:latin typeface="Times New Roman" pitchFamily="18" charset="0"/>
              </a:rPr>
              <a:t>Vận dụng</a:t>
            </a:r>
            <a:r>
              <a:rPr lang="en-US" sz="2800" b="1">
                <a:solidFill>
                  <a:srgbClr val="3333FF"/>
                </a:solidFill>
                <a:latin typeface="Times New Roman" pitchFamily="18" charset="0"/>
              </a:rPr>
              <a:t>:</a:t>
            </a:r>
          </a:p>
        </p:txBody>
      </p:sp>
      <p:sp>
        <p:nvSpPr>
          <p:cNvPr id="17422" name="Text Box 58"/>
          <p:cNvSpPr txBox="1">
            <a:spLocks noChangeArrowheads="1"/>
          </p:cNvSpPr>
          <p:nvPr/>
        </p:nvSpPr>
        <p:spPr bwMode="auto">
          <a:xfrm>
            <a:off x="-63500" y="1360488"/>
            <a:ext cx="4572000" cy="519112"/>
          </a:xfrm>
          <a:prstGeom prst="rect">
            <a:avLst/>
          </a:prstGeom>
          <a:noFill/>
          <a:ln w="9525">
            <a:noFill/>
            <a:miter lim="800000"/>
            <a:headEnd/>
            <a:tailEnd/>
          </a:ln>
        </p:spPr>
        <p:txBody>
          <a:bodyPr>
            <a:spAutoFit/>
          </a:bodyPr>
          <a:lstStyle/>
          <a:p>
            <a:pPr eaLnBrk="1" hangingPunct="1">
              <a:spcBef>
                <a:spcPct val="50000"/>
              </a:spcBef>
            </a:pPr>
            <a:r>
              <a:rPr lang="en-US" sz="2400" b="1">
                <a:solidFill>
                  <a:srgbClr val="3333FF"/>
                </a:solidFill>
                <a:latin typeface="Times New Roman" pitchFamily="18" charset="0"/>
              </a:rPr>
              <a:t> </a:t>
            </a:r>
            <a:r>
              <a:rPr lang="en-US" sz="2800" b="1">
                <a:solidFill>
                  <a:srgbClr val="3333FF"/>
                </a:solidFill>
                <a:latin typeface="Times New Roman" pitchFamily="18" charset="0"/>
              </a:rPr>
              <a:t>3/ </a:t>
            </a:r>
            <a:r>
              <a:rPr lang="en-US" sz="2800" b="1" u="sng">
                <a:solidFill>
                  <a:srgbClr val="3333FF"/>
                </a:solidFill>
                <a:latin typeface="Times New Roman" pitchFamily="18" charset="0"/>
              </a:rPr>
              <a:t>Rút ra kết luận</a:t>
            </a:r>
            <a:r>
              <a:rPr lang="en-US" sz="2800" b="1">
                <a:solidFill>
                  <a:srgbClr val="3333FF"/>
                </a:solidFill>
                <a:latin typeface="Times New Roman" pitchFamily="18" charset="0"/>
              </a:rPr>
              <a:t>:</a:t>
            </a:r>
          </a:p>
        </p:txBody>
      </p:sp>
      <p:sp>
        <p:nvSpPr>
          <p:cNvPr id="27707" name="Rectangle 59"/>
          <p:cNvSpPr>
            <a:spLocks noChangeArrowheads="1"/>
          </p:cNvSpPr>
          <p:nvPr/>
        </p:nvSpPr>
        <p:spPr bwMode="auto">
          <a:xfrm>
            <a:off x="0" y="0"/>
            <a:ext cx="9144000" cy="533400"/>
          </a:xfrm>
          <a:prstGeom prst="rect">
            <a:avLst/>
          </a:prstGeom>
          <a:gradFill rotWithShape="1">
            <a:gsLst>
              <a:gs pos="0">
                <a:srgbClr val="00FFFF"/>
              </a:gs>
              <a:gs pos="50000">
                <a:schemeClr val="bg1"/>
              </a:gs>
              <a:gs pos="100000">
                <a:srgbClr val="00FFFF"/>
              </a:gs>
            </a:gsLst>
            <a:lin ang="5400000" scaled="1"/>
          </a:gradFill>
          <a:ln w="9525">
            <a:noFill/>
            <a:miter lim="800000"/>
            <a:headEnd/>
            <a:tailEnd/>
          </a:ln>
          <a:effectLst/>
        </p:spPr>
        <p:txBody>
          <a:bodyPr wrap="none" anchor="ctr"/>
          <a:lstStyle/>
          <a:p>
            <a:pPr algn="ctr">
              <a:defRPr/>
            </a:pPr>
            <a:r>
              <a:rPr lang="en-US" sz="3200" b="1">
                <a:solidFill>
                  <a:srgbClr val="FF0000"/>
                </a:solidFill>
                <a:latin typeface="Times New Roman" pitchFamily="18" charset="0"/>
              </a:rPr>
              <a:t>Bài 19: SỰ NỞ VÌ NHIỆT CỦA CHẤT LỎNG</a:t>
            </a:r>
          </a:p>
        </p:txBody>
      </p:sp>
      <p:sp>
        <p:nvSpPr>
          <p:cNvPr id="17424" name="Rectangle 60"/>
          <p:cNvSpPr>
            <a:spLocks noChangeArrowheads="1"/>
          </p:cNvSpPr>
          <p:nvPr/>
        </p:nvSpPr>
        <p:spPr bwMode="auto">
          <a:xfrm>
            <a:off x="61913" y="482600"/>
            <a:ext cx="3100387" cy="519113"/>
          </a:xfrm>
          <a:prstGeom prst="rect">
            <a:avLst/>
          </a:prstGeom>
          <a:noFill/>
          <a:ln w="9525">
            <a:noFill/>
            <a:miter lim="800000"/>
            <a:headEnd/>
            <a:tailEnd/>
          </a:ln>
        </p:spPr>
        <p:txBody>
          <a:bodyPr wrap="none">
            <a:spAutoFit/>
          </a:bodyPr>
          <a:lstStyle/>
          <a:p>
            <a:pPr eaLnBrk="1" hangingPunct="1">
              <a:spcBef>
                <a:spcPct val="50000"/>
              </a:spcBef>
            </a:pPr>
            <a:r>
              <a:rPr lang="en-US" sz="2800" b="1">
                <a:solidFill>
                  <a:srgbClr val="3333FF"/>
                </a:solidFill>
                <a:latin typeface="Times New Roman" pitchFamily="18" charset="0"/>
              </a:rPr>
              <a:t>1/ </a:t>
            </a:r>
            <a:r>
              <a:rPr lang="en-US" sz="2800" b="1" u="sng">
                <a:solidFill>
                  <a:srgbClr val="3333FF"/>
                </a:solidFill>
                <a:latin typeface="Times New Roman" pitchFamily="18" charset="0"/>
              </a:rPr>
              <a:t>Làm thí nghiệm</a:t>
            </a:r>
            <a:r>
              <a:rPr lang="en-US" sz="2800" b="1">
                <a:solidFill>
                  <a:srgbClr val="3333FF"/>
                </a:solidFill>
                <a:latin typeface="Times New Roman" pitchFamily="18" charset="0"/>
              </a:rPr>
              <a:t>:</a:t>
            </a:r>
          </a:p>
        </p:txBody>
      </p:sp>
      <p:sp>
        <p:nvSpPr>
          <p:cNvPr id="17425" name="Rectangle 61"/>
          <p:cNvSpPr>
            <a:spLocks noChangeArrowheads="1"/>
          </p:cNvSpPr>
          <p:nvPr/>
        </p:nvSpPr>
        <p:spPr bwMode="auto">
          <a:xfrm>
            <a:off x="25400" y="928688"/>
            <a:ext cx="2908300" cy="519112"/>
          </a:xfrm>
          <a:prstGeom prst="rect">
            <a:avLst/>
          </a:prstGeom>
          <a:noFill/>
          <a:ln w="9525">
            <a:noFill/>
            <a:miter lim="800000"/>
            <a:headEnd/>
            <a:tailEnd/>
          </a:ln>
        </p:spPr>
        <p:txBody>
          <a:bodyPr wrap="none">
            <a:spAutoFit/>
          </a:bodyPr>
          <a:lstStyle/>
          <a:p>
            <a:pPr eaLnBrk="1" hangingPunct="1">
              <a:spcBef>
                <a:spcPct val="50000"/>
              </a:spcBef>
            </a:pPr>
            <a:r>
              <a:rPr lang="en-US" sz="2800" b="1">
                <a:solidFill>
                  <a:srgbClr val="3333FF"/>
                </a:solidFill>
                <a:latin typeface="Times New Roman" pitchFamily="18" charset="0"/>
              </a:rPr>
              <a:t>2/ </a:t>
            </a:r>
            <a:r>
              <a:rPr lang="en-US" sz="2800" b="1" u="sng">
                <a:solidFill>
                  <a:srgbClr val="3333FF"/>
                </a:solidFill>
                <a:latin typeface="Times New Roman" pitchFamily="18" charset="0"/>
              </a:rPr>
              <a:t>Trả lời câu hỏi</a:t>
            </a:r>
            <a:r>
              <a:rPr lang="en-US" sz="2800" b="1">
                <a:solidFill>
                  <a:srgbClr val="3333FF"/>
                </a:solidFill>
                <a:latin typeface="Times New Roman" pitchFamily="18" charset="0"/>
              </a:rPr>
              <a:t>:</a:t>
            </a:r>
          </a:p>
        </p:txBody>
      </p:sp>
      <p:sp>
        <p:nvSpPr>
          <p:cNvPr id="17426" name="Text Box 62"/>
          <p:cNvSpPr txBox="1">
            <a:spLocks noChangeArrowheads="1"/>
          </p:cNvSpPr>
          <p:nvPr/>
        </p:nvSpPr>
        <p:spPr bwMode="auto">
          <a:xfrm>
            <a:off x="139700" y="1804988"/>
            <a:ext cx="9144000" cy="946150"/>
          </a:xfrm>
          <a:prstGeom prst="rect">
            <a:avLst/>
          </a:prstGeom>
          <a:noFill/>
          <a:ln w="9525">
            <a:noFill/>
            <a:miter lim="800000"/>
            <a:headEnd/>
            <a:tailEnd/>
          </a:ln>
        </p:spPr>
        <p:txBody>
          <a:bodyPr>
            <a:spAutoFit/>
          </a:bodyPr>
          <a:lstStyle/>
          <a:p>
            <a:pPr algn="just" eaLnBrk="1" hangingPunct="1"/>
            <a:r>
              <a:rPr lang="en-US" sz="2800">
                <a:sym typeface="Wingdings" pitchFamily="2" charset="2"/>
              </a:rPr>
              <a:t>- </a:t>
            </a:r>
            <a:r>
              <a:rPr lang="en-US" sz="2800">
                <a:latin typeface="Times New Roman" pitchFamily="18" charset="0"/>
                <a:sym typeface="Wingdings" pitchFamily="2" charset="2"/>
              </a:rPr>
              <a:t>Thể tích nước trong bình </a:t>
            </a:r>
            <a:r>
              <a:rPr lang="en-US" sz="2800">
                <a:solidFill>
                  <a:srgbClr val="FF00FF"/>
                </a:solidFill>
                <a:latin typeface="Times New Roman" pitchFamily="18" charset="0"/>
                <a:sym typeface="Wingdings" pitchFamily="2" charset="2"/>
              </a:rPr>
              <a:t>tăng</a:t>
            </a:r>
            <a:r>
              <a:rPr lang="en-US" sz="2800">
                <a:latin typeface="Times New Roman" pitchFamily="18" charset="0"/>
                <a:sym typeface="Wingdings" pitchFamily="2" charset="2"/>
              </a:rPr>
              <a:t> khi nóng lên, </a:t>
            </a:r>
            <a:r>
              <a:rPr lang="en-US" sz="2800">
                <a:solidFill>
                  <a:srgbClr val="FF00FF"/>
                </a:solidFill>
                <a:latin typeface="Times New Roman" pitchFamily="18" charset="0"/>
                <a:sym typeface="Wingdings" pitchFamily="2" charset="2"/>
              </a:rPr>
              <a:t>giảm </a:t>
            </a:r>
            <a:r>
              <a:rPr lang="en-US" sz="2800">
                <a:latin typeface="Times New Roman" pitchFamily="18" charset="0"/>
                <a:sym typeface="Wingdings" pitchFamily="2" charset="2"/>
              </a:rPr>
              <a:t>khi lạnh đi.</a:t>
            </a:r>
            <a:endParaRPr lang="en-US" sz="2800">
              <a:solidFill>
                <a:srgbClr val="A50021"/>
              </a:solidFill>
              <a:latin typeface="Times New Roman" pitchFamily="18" charset="0"/>
              <a:sym typeface="Wingdings" pitchFamily="2" charset="2"/>
            </a:endParaRPr>
          </a:p>
          <a:p>
            <a:pPr algn="just" eaLnBrk="1" hangingPunct="1"/>
            <a:r>
              <a:rPr lang="en-US" sz="2800">
                <a:sym typeface="Wingdings" pitchFamily="2" charset="2"/>
              </a:rPr>
              <a:t>- </a:t>
            </a:r>
            <a:r>
              <a:rPr lang="en-US" sz="2800">
                <a:latin typeface="Times New Roman" pitchFamily="18" charset="0"/>
                <a:sym typeface="Wingdings" pitchFamily="2" charset="2"/>
              </a:rPr>
              <a:t>Các chất lỏng khác nhau nở vì nhiệt </a:t>
            </a:r>
            <a:r>
              <a:rPr lang="en-US" sz="2800">
                <a:solidFill>
                  <a:srgbClr val="FF00FF"/>
                </a:solidFill>
                <a:latin typeface="Times New Roman" pitchFamily="18" charset="0"/>
                <a:sym typeface="Wingdings" pitchFamily="2" charset="2"/>
              </a:rPr>
              <a:t>không giống nhau</a:t>
            </a:r>
            <a:r>
              <a:rPr lang="en-US" sz="2800">
                <a:latin typeface="Times New Roman" pitchFamily="18" charset="0"/>
                <a:sym typeface="Wingdings" pitchFamily="2" charset="2"/>
              </a:rPr>
              <a:t>.</a:t>
            </a:r>
          </a:p>
        </p:txBody>
      </p:sp>
      <p:sp>
        <p:nvSpPr>
          <p:cNvPr id="27712" name="Text Box 64"/>
          <p:cNvSpPr txBox="1">
            <a:spLocks noChangeArrowheads="1"/>
          </p:cNvSpPr>
          <p:nvPr/>
        </p:nvSpPr>
        <p:spPr bwMode="auto">
          <a:xfrm>
            <a:off x="19050" y="3124200"/>
            <a:ext cx="9353550" cy="1373188"/>
          </a:xfrm>
          <a:prstGeom prst="rect">
            <a:avLst/>
          </a:prstGeom>
          <a:noFill/>
          <a:ln w="9525">
            <a:noFill/>
            <a:miter lim="800000"/>
            <a:headEnd/>
            <a:tailEnd/>
          </a:ln>
        </p:spPr>
        <p:txBody>
          <a:bodyPr>
            <a:spAutoFit/>
          </a:bodyPr>
          <a:lstStyle/>
          <a:p>
            <a:pPr eaLnBrk="1" hangingPunct="1">
              <a:spcBef>
                <a:spcPct val="50000"/>
              </a:spcBef>
            </a:pPr>
            <a:r>
              <a:rPr lang="en-US" sz="2800" b="1">
                <a:solidFill>
                  <a:srgbClr val="FF3300"/>
                </a:solidFill>
                <a:latin typeface="Times New Roman" pitchFamily="18" charset="0"/>
              </a:rPr>
              <a:t>C7: </a:t>
            </a:r>
            <a:r>
              <a:rPr lang="en-US" sz="2800">
                <a:latin typeface="Times New Roman" pitchFamily="18" charset="0"/>
              </a:rPr>
              <a:t>Mực chất lỏng trong ống nhỏ dâng lên nhiều hơn .Vì thể tích chất lỏng ở hai bình tăng lên như nhau nên ở ống có tiết diện nhỏ hơn thì chiều cao cột chất lỏng phải cao hơn .</a:t>
            </a:r>
            <a:r>
              <a:rPr lang="en-US" sz="2400" b="1">
                <a:latin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7660"/>
                                        </p:tgtEl>
                                        <p:attrNameLst>
                                          <p:attrName>style.visibility</p:attrName>
                                        </p:attrNameLst>
                                      </p:cBhvr>
                                      <p:to>
                                        <p:strVal val="visible"/>
                                      </p:to>
                                    </p:set>
                                    <p:animEffect transition="in" filter="randombar(horizontal)">
                                      <p:cBhvr>
                                        <p:cTn id="7" dur="500"/>
                                        <p:tgtEl>
                                          <p:spTgt spid="27660"/>
                                        </p:tgtEl>
                                      </p:cBhvr>
                                    </p:animEffect>
                                  </p:childTnLst>
                                </p:cTn>
                              </p:par>
                              <p:par>
                                <p:cTn id="8" presetID="50" presetClass="entr" presetSubtype="0" decel="100000" fill="hold" grpId="1" nodeType="withEffect">
                                  <p:stCondLst>
                                    <p:cond delay="0"/>
                                  </p:stCondLst>
                                  <p:childTnLst>
                                    <p:set>
                                      <p:cBhvr>
                                        <p:cTn id="9" dur="1" fill="hold">
                                          <p:stCondLst>
                                            <p:cond delay="0"/>
                                          </p:stCondLst>
                                        </p:cTn>
                                        <p:tgtEl>
                                          <p:spTgt spid="27661"/>
                                        </p:tgtEl>
                                        <p:attrNameLst>
                                          <p:attrName>style.visibility</p:attrName>
                                        </p:attrNameLst>
                                      </p:cBhvr>
                                      <p:to>
                                        <p:strVal val="visible"/>
                                      </p:to>
                                    </p:set>
                                    <p:anim calcmode="lin" valueType="num">
                                      <p:cBhvr>
                                        <p:cTn id="10" dur="1000" fill="hold"/>
                                        <p:tgtEl>
                                          <p:spTgt spid="27661"/>
                                        </p:tgtEl>
                                        <p:attrNameLst>
                                          <p:attrName>ppt_w</p:attrName>
                                        </p:attrNameLst>
                                      </p:cBhvr>
                                      <p:tavLst>
                                        <p:tav tm="0">
                                          <p:val>
                                            <p:strVal val="#ppt_w+.3"/>
                                          </p:val>
                                        </p:tav>
                                        <p:tav tm="100000">
                                          <p:val>
                                            <p:strVal val="#ppt_w"/>
                                          </p:val>
                                        </p:tav>
                                      </p:tavLst>
                                    </p:anim>
                                    <p:anim calcmode="lin" valueType="num">
                                      <p:cBhvr>
                                        <p:cTn id="11" dur="1000" fill="hold"/>
                                        <p:tgtEl>
                                          <p:spTgt spid="27661"/>
                                        </p:tgtEl>
                                        <p:attrNameLst>
                                          <p:attrName>ppt_h</p:attrName>
                                        </p:attrNameLst>
                                      </p:cBhvr>
                                      <p:tavLst>
                                        <p:tav tm="0">
                                          <p:val>
                                            <p:strVal val="#ppt_h"/>
                                          </p:val>
                                        </p:tav>
                                        <p:tav tm="100000">
                                          <p:val>
                                            <p:strVal val="#ppt_h"/>
                                          </p:val>
                                        </p:tav>
                                      </p:tavLst>
                                    </p:anim>
                                    <p:animEffect transition="in" filter="fade">
                                      <p:cBhvr>
                                        <p:cTn id="12" dur="1000"/>
                                        <p:tgtEl>
                                          <p:spTgt spid="27661"/>
                                        </p:tgtEl>
                                      </p:cBhvr>
                                    </p:animEffect>
                                  </p:childTnLst>
                                </p:cTn>
                              </p:par>
                              <p:par>
                                <p:cTn id="13" presetID="50" presetClass="entr" presetSubtype="0" decel="100000"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p:cTn id="15" dur="1000" fill="hold"/>
                                        <p:tgtEl>
                                          <p:spTgt spid="3"/>
                                        </p:tgtEl>
                                        <p:attrNameLst>
                                          <p:attrName>ppt_w</p:attrName>
                                        </p:attrNameLst>
                                      </p:cBhvr>
                                      <p:tavLst>
                                        <p:tav tm="0">
                                          <p:val>
                                            <p:strVal val="#ppt_w+.3"/>
                                          </p:val>
                                        </p:tav>
                                        <p:tav tm="100000">
                                          <p:val>
                                            <p:strVal val="#ppt_w"/>
                                          </p:val>
                                        </p:tav>
                                      </p:tavLst>
                                    </p:anim>
                                    <p:anim calcmode="lin" valueType="num">
                                      <p:cBhvr>
                                        <p:cTn id="16" dur="1000" fill="hold"/>
                                        <p:tgtEl>
                                          <p:spTgt spid="3"/>
                                        </p:tgtEl>
                                        <p:attrNameLst>
                                          <p:attrName>ppt_h</p:attrName>
                                        </p:attrNameLst>
                                      </p:cBhvr>
                                      <p:tavLst>
                                        <p:tav tm="0">
                                          <p:val>
                                            <p:strVal val="#ppt_h"/>
                                          </p:val>
                                        </p:tav>
                                        <p:tav tm="100000">
                                          <p:val>
                                            <p:strVal val="#ppt_h"/>
                                          </p:val>
                                        </p:tav>
                                      </p:tavLst>
                                    </p:anim>
                                    <p:animEffect transition="in" filter="fade">
                                      <p:cBhvr>
                                        <p:cTn id="17" dur="1000"/>
                                        <p:tgtEl>
                                          <p:spTgt spid="3"/>
                                        </p:tgtEl>
                                      </p:cBhvr>
                                    </p:animEffect>
                                  </p:childTnLst>
                                </p:cTn>
                              </p:par>
                              <p:par>
                                <p:cTn id="18" presetID="50" presetClass="entr" presetSubtype="0" decel="100000" fill="hold" nodeType="withEffect">
                                  <p:stCondLst>
                                    <p:cond delay="0"/>
                                  </p:stCondLst>
                                  <p:childTnLst>
                                    <p:set>
                                      <p:cBhvr>
                                        <p:cTn id="19" dur="1" fill="hold">
                                          <p:stCondLst>
                                            <p:cond delay="0"/>
                                          </p:stCondLst>
                                        </p:cTn>
                                        <p:tgtEl>
                                          <p:spTgt spid="2"/>
                                        </p:tgtEl>
                                        <p:attrNameLst>
                                          <p:attrName>style.visibility</p:attrName>
                                        </p:attrNameLst>
                                      </p:cBhvr>
                                      <p:to>
                                        <p:strVal val="visible"/>
                                      </p:to>
                                    </p:set>
                                    <p:anim calcmode="lin" valueType="num">
                                      <p:cBhvr>
                                        <p:cTn id="20" dur="1000" fill="hold"/>
                                        <p:tgtEl>
                                          <p:spTgt spid="2"/>
                                        </p:tgtEl>
                                        <p:attrNameLst>
                                          <p:attrName>ppt_w</p:attrName>
                                        </p:attrNameLst>
                                      </p:cBhvr>
                                      <p:tavLst>
                                        <p:tav tm="0">
                                          <p:val>
                                            <p:strVal val="#ppt_w+.3"/>
                                          </p:val>
                                        </p:tav>
                                        <p:tav tm="100000">
                                          <p:val>
                                            <p:strVal val="#ppt_w"/>
                                          </p:val>
                                        </p:tav>
                                      </p:tavLst>
                                    </p:anim>
                                    <p:anim calcmode="lin" valueType="num">
                                      <p:cBhvr>
                                        <p:cTn id="21" dur="1000" fill="hold"/>
                                        <p:tgtEl>
                                          <p:spTgt spid="2"/>
                                        </p:tgtEl>
                                        <p:attrNameLst>
                                          <p:attrName>ppt_h</p:attrName>
                                        </p:attrNameLst>
                                      </p:cBhvr>
                                      <p:tavLst>
                                        <p:tav tm="0">
                                          <p:val>
                                            <p:strVal val="#ppt_h"/>
                                          </p:val>
                                        </p:tav>
                                        <p:tav tm="100000">
                                          <p:val>
                                            <p:strVal val="#ppt_h"/>
                                          </p:val>
                                        </p:tav>
                                      </p:tavLst>
                                    </p:anim>
                                    <p:animEffect transition="in" filter="fade">
                                      <p:cBhvr>
                                        <p:cTn id="22" dur="1000"/>
                                        <p:tgtEl>
                                          <p:spTgt spid="2"/>
                                        </p:tgtEl>
                                      </p:cBhvr>
                                    </p:animEffect>
                                  </p:childTnLst>
                                </p:cTn>
                              </p:par>
                              <p:par>
                                <p:cTn id="23" presetID="50" presetClass="entr" presetSubtype="0" decel="100000" fill="hold" nodeType="withEffect">
                                  <p:stCondLst>
                                    <p:cond delay="0"/>
                                  </p:stCondLst>
                                  <p:childTnLst>
                                    <p:set>
                                      <p:cBhvr>
                                        <p:cTn id="24" dur="1" fill="hold">
                                          <p:stCondLst>
                                            <p:cond delay="0"/>
                                          </p:stCondLst>
                                        </p:cTn>
                                        <p:tgtEl>
                                          <p:spTgt spid="4"/>
                                        </p:tgtEl>
                                        <p:attrNameLst>
                                          <p:attrName>style.visibility</p:attrName>
                                        </p:attrNameLst>
                                      </p:cBhvr>
                                      <p:to>
                                        <p:strVal val="visible"/>
                                      </p:to>
                                    </p:set>
                                    <p:anim calcmode="lin" valueType="num">
                                      <p:cBhvr>
                                        <p:cTn id="25" dur="1000" fill="hold"/>
                                        <p:tgtEl>
                                          <p:spTgt spid="4"/>
                                        </p:tgtEl>
                                        <p:attrNameLst>
                                          <p:attrName>ppt_w</p:attrName>
                                        </p:attrNameLst>
                                      </p:cBhvr>
                                      <p:tavLst>
                                        <p:tav tm="0">
                                          <p:val>
                                            <p:strVal val="#ppt_w+.3"/>
                                          </p:val>
                                        </p:tav>
                                        <p:tav tm="100000">
                                          <p:val>
                                            <p:strVal val="#ppt_w"/>
                                          </p:val>
                                        </p:tav>
                                      </p:tavLst>
                                    </p:anim>
                                    <p:anim calcmode="lin" valueType="num">
                                      <p:cBhvr>
                                        <p:cTn id="26" dur="1000" fill="hold"/>
                                        <p:tgtEl>
                                          <p:spTgt spid="4"/>
                                        </p:tgtEl>
                                        <p:attrNameLst>
                                          <p:attrName>ppt_h</p:attrName>
                                        </p:attrNameLst>
                                      </p:cBhvr>
                                      <p:tavLst>
                                        <p:tav tm="0">
                                          <p:val>
                                            <p:strVal val="#ppt_h"/>
                                          </p:val>
                                        </p:tav>
                                        <p:tav tm="100000">
                                          <p:val>
                                            <p:strVal val="#ppt_h"/>
                                          </p:val>
                                        </p:tav>
                                      </p:tavLst>
                                    </p:anim>
                                    <p:animEffect transition="in" filter="fade">
                                      <p:cBhvr>
                                        <p:cTn id="27" dur="1000"/>
                                        <p:tgtEl>
                                          <p:spTgt spid="4"/>
                                        </p:tgtEl>
                                      </p:cBhvr>
                                    </p:animEffect>
                                  </p:childTnLst>
                                </p:cTn>
                              </p:par>
                              <p:par>
                                <p:cTn id="28" presetID="50" presetClass="entr" presetSubtype="0" decel="100000" fill="hold" grpId="0" nodeType="withEffect">
                                  <p:stCondLst>
                                    <p:cond delay="0"/>
                                  </p:stCondLst>
                                  <p:childTnLst>
                                    <p:set>
                                      <p:cBhvr>
                                        <p:cTn id="29" dur="1" fill="hold">
                                          <p:stCondLst>
                                            <p:cond delay="0"/>
                                          </p:stCondLst>
                                        </p:cTn>
                                        <p:tgtEl>
                                          <p:spTgt spid="27701"/>
                                        </p:tgtEl>
                                        <p:attrNameLst>
                                          <p:attrName>style.visibility</p:attrName>
                                        </p:attrNameLst>
                                      </p:cBhvr>
                                      <p:to>
                                        <p:strVal val="visible"/>
                                      </p:to>
                                    </p:set>
                                    <p:anim calcmode="lin" valueType="num">
                                      <p:cBhvr>
                                        <p:cTn id="30" dur="1000" fill="hold"/>
                                        <p:tgtEl>
                                          <p:spTgt spid="27701"/>
                                        </p:tgtEl>
                                        <p:attrNameLst>
                                          <p:attrName>ppt_w</p:attrName>
                                        </p:attrNameLst>
                                      </p:cBhvr>
                                      <p:tavLst>
                                        <p:tav tm="0">
                                          <p:val>
                                            <p:strVal val="#ppt_w+.3"/>
                                          </p:val>
                                        </p:tav>
                                        <p:tav tm="100000">
                                          <p:val>
                                            <p:strVal val="#ppt_w"/>
                                          </p:val>
                                        </p:tav>
                                      </p:tavLst>
                                    </p:anim>
                                    <p:anim calcmode="lin" valueType="num">
                                      <p:cBhvr>
                                        <p:cTn id="31" dur="1000" fill="hold"/>
                                        <p:tgtEl>
                                          <p:spTgt spid="27701"/>
                                        </p:tgtEl>
                                        <p:attrNameLst>
                                          <p:attrName>ppt_h</p:attrName>
                                        </p:attrNameLst>
                                      </p:cBhvr>
                                      <p:tavLst>
                                        <p:tav tm="0">
                                          <p:val>
                                            <p:strVal val="#ppt_h"/>
                                          </p:val>
                                        </p:tav>
                                        <p:tav tm="100000">
                                          <p:val>
                                            <p:strVal val="#ppt_h"/>
                                          </p:val>
                                        </p:tav>
                                      </p:tavLst>
                                    </p:anim>
                                    <p:animEffect transition="in" filter="fade">
                                      <p:cBhvr>
                                        <p:cTn id="32" dur="1000"/>
                                        <p:tgtEl>
                                          <p:spTgt spid="27701"/>
                                        </p:tgtEl>
                                      </p:cBhvr>
                                    </p:animEffect>
                                  </p:childTnLst>
                                </p:cTn>
                              </p:par>
                              <p:par>
                                <p:cTn id="33" presetID="50" presetClass="entr" presetSubtype="0" decel="100000" fill="hold" grpId="1" nodeType="withEffect">
                                  <p:stCondLst>
                                    <p:cond delay="0"/>
                                  </p:stCondLst>
                                  <p:childTnLst>
                                    <p:set>
                                      <p:cBhvr>
                                        <p:cTn id="34" dur="1" fill="hold">
                                          <p:stCondLst>
                                            <p:cond delay="0"/>
                                          </p:stCondLst>
                                        </p:cTn>
                                        <p:tgtEl>
                                          <p:spTgt spid="27702"/>
                                        </p:tgtEl>
                                        <p:attrNameLst>
                                          <p:attrName>style.visibility</p:attrName>
                                        </p:attrNameLst>
                                      </p:cBhvr>
                                      <p:to>
                                        <p:strVal val="visible"/>
                                      </p:to>
                                    </p:set>
                                    <p:anim calcmode="lin" valueType="num">
                                      <p:cBhvr>
                                        <p:cTn id="35" dur="1000" fill="hold"/>
                                        <p:tgtEl>
                                          <p:spTgt spid="27702"/>
                                        </p:tgtEl>
                                        <p:attrNameLst>
                                          <p:attrName>ppt_w</p:attrName>
                                        </p:attrNameLst>
                                      </p:cBhvr>
                                      <p:tavLst>
                                        <p:tav tm="0">
                                          <p:val>
                                            <p:strVal val="#ppt_w+.3"/>
                                          </p:val>
                                        </p:tav>
                                        <p:tav tm="100000">
                                          <p:val>
                                            <p:strVal val="#ppt_w"/>
                                          </p:val>
                                        </p:tav>
                                      </p:tavLst>
                                    </p:anim>
                                    <p:anim calcmode="lin" valueType="num">
                                      <p:cBhvr>
                                        <p:cTn id="36" dur="1000" fill="hold"/>
                                        <p:tgtEl>
                                          <p:spTgt spid="27702"/>
                                        </p:tgtEl>
                                        <p:attrNameLst>
                                          <p:attrName>ppt_h</p:attrName>
                                        </p:attrNameLst>
                                      </p:cBhvr>
                                      <p:tavLst>
                                        <p:tav tm="0">
                                          <p:val>
                                            <p:strVal val="#ppt_h"/>
                                          </p:val>
                                        </p:tav>
                                        <p:tav tm="100000">
                                          <p:val>
                                            <p:strVal val="#ppt_h"/>
                                          </p:val>
                                        </p:tav>
                                      </p:tavLst>
                                    </p:anim>
                                    <p:animEffect transition="in" filter="fade">
                                      <p:cBhvr>
                                        <p:cTn id="37" dur="1000"/>
                                        <p:tgtEl>
                                          <p:spTgt spid="27702"/>
                                        </p:tgtEl>
                                      </p:cBhvr>
                                    </p:animEffect>
                                  </p:childTnLst>
                                </p:cTn>
                              </p:par>
                              <p:par>
                                <p:cTn id="38" presetID="22" presetClass="emph" presetSubtype="0" repeatCount="10000" fill="hold" grpId="0" nodeType="withEffect">
                                  <p:stCondLst>
                                    <p:cond delay="0"/>
                                  </p:stCondLst>
                                  <p:childTnLst>
                                    <p:animClr clrSpc="hsl" dir="cw">
                                      <p:cBhvr override="childStyle">
                                        <p:cTn id="39" dur="500" fill="hold"/>
                                        <p:tgtEl>
                                          <p:spTgt spid="27661"/>
                                        </p:tgtEl>
                                        <p:attrNameLst>
                                          <p:attrName>style.color</p:attrName>
                                        </p:attrNameLst>
                                      </p:cBhvr>
                                      <p:by>
                                        <p:hsl h="-7200000" s="0" l="0"/>
                                      </p:by>
                                    </p:animClr>
                                    <p:animClr clrSpc="hsl" dir="cw">
                                      <p:cBhvr>
                                        <p:cTn id="40" dur="500" fill="hold"/>
                                        <p:tgtEl>
                                          <p:spTgt spid="27661"/>
                                        </p:tgtEl>
                                        <p:attrNameLst>
                                          <p:attrName>fillcolor</p:attrName>
                                        </p:attrNameLst>
                                      </p:cBhvr>
                                      <p:by>
                                        <p:hsl h="-7200000" s="0" l="0"/>
                                      </p:by>
                                    </p:animClr>
                                    <p:animClr clrSpc="hsl" dir="cw">
                                      <p:cBhvr>
                                        <p:cTn id="41" dur="500" fill="hold"/>
                                        <p:tgtEl>
                                          <p:spTgt spid="27661"/>
                                        </p:tgtEl>
                                        <p:attrNameLst>
                                          <p:attrName>stroke.color</p:attrName>
                                        </p:attrNameLst>
                                      </p:cBhvr>
                                      <p:by>
                                        <p:hsl h="-7200000" s="0" l="0"/>
                                      </p:by>
                                    </p:animClr>
                                    <p:set>
                                      <p:cBhvr>
                                        <p:cTn id="42" dur="500" fill="hold"/>
                                        <p:tgtEl>
                                          <p:spTgt spid="27661"/>
                                        </p:tgtEl>
                                        <p:attrNameLst>
                                          <p:attrName>fill.type</p:attrName>
                                        </p:attrNameLst>
                                      </p:cBhvr>
                                      <p:to>
                                        <p:strVal val="solid"/>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44" presetClass="path" presetSubtype="0" accel="50000" decel="50000" fill="hold" nodeType="clickEffect">
                                  <p:stCondLst>
                                    <p:cond delay="0"/>
                                  </p:stCondLst>
                                  <p:childTnLst>
                                    <p:animMotion origin="layout" path="M 2.22222E-6 -0.00763 L 0.13732 -0.1968 C 0.16614 -0.23936 0.20937 -0.26295 0.25434 -0.26295 C 0.30573 -0.26295 0.34705 -0.23936 0.37569 -0.1968 L 0.51389 -0.00763 " pathEditMode="relative" rAng="0" ptsTypes="FffFF">
                                      <p:cBhvr>
                                        <p:cTn id="46" dur="2000" fill="hold"/>
                                        <p:tgtEl>
                                          <p:spTgt spid="4"/>
                                        </p:tgtEl>
                                        <p:attrNameLst>
                                          <p:attrName>ppt_x</p:attrName>
                                          <p:attrName>ppt_y</p:attrName>
                                        </p:attrNameLst>
                                      </p:cBhvr>
                                      <p:rCtr x="257" y="-128"/>
                                    </p:animMotion>
                                  </p:childTnLst>
                                </p:cTn>
                              </p:par>
                              <p:par>
                                <p:cTn id="47" presetID="18" presetClass="exit" presetSubtype="12" fill="hold" grpId="0" nodeType="withEffect">
                                  <p:stCondLst>
                                    <p:cond delay="0"/>
                                  </p:stCondLst>
                                  <p:childTnLst>
                                    <p:animEffect transition="out" filter="strips(downLeft)">
                                      <p:cBhvr>
                                        <p:cTn id="48" dur="500"/>
                                        <p:tgtEl>
                                          <p:spTgt spid="27702"/>
                                        </p:tgtEl>
                                      </p:cBhvr>
                                    </p:animEffect>
                                    <p:set>
                                      <p:cBhvr>
                                        <p:cTn id="49" dur="1" fill="hold">
                                          <p:stCondLst>
                                            <p:cond delay="499"/>
                                          </p:stCondLst>
                                        </p:cTn>
                                        <p:tgtEl>
                                          <p:spTgt spid="27702"/>
                                        </p:tgtEl>
                                        <p:attrNameLst>
                                          <p:attrName>style.visibility</p:attrName>
                                        </p:attrNameLst>
                                      </p:cBhvr>
                                      <p:to>
                                        <p:strVal val="hidden"/>
                                      </p:to>
                                    </p:set>
                                  </p:childTnLst>
                                </p:cTn>
                              </p:par>
                              <p:par>
                                <p:cTn id="50" presetID="18" presetClass="exit" presetSubtype="12" fill="hold" grpId="1" nodeType="withEffect">
                                  <p:stCondLst>
                                    <p:cond delay="0"/>
                                  </p:stCondLst>
                                  <p:childTnLst>
                                    <p:animEffect transition="out" filter="strips(downLeft)">
                                      <p:cBhvr>
                                        <p:cTn id="51" dur="500"/>
                                        <p:tgtEl>
                                          <p:spTgt spid="27701"/>
                                        </p:tgtEl>
                                      </p:cBhvr>
                                    </p:animEffect>
                                    <p:set>
                                      <p:cBhvr>
                                        <p:cTn id="52" dur="1" fill="hold">
                                          <p:stCondLst>
                                            <p:cond delay="499"/>
                                          </p:stCondLst>
                                        </p:cTn>
                                        <p:tgtEl>
                                          <p:spTgt spid="27701"/>
                                        </p:tgtEl>
                                        <p:attrNameLst>
                                          <p:attrName>style.visibility</p:attrName>
                                        </p:attrNameLst>
                                      </p:cBhvr>
                                      <p:to>
                                        <p:strVal val="hidden"/>
                                      </p:to>
                                    </p:set>
                                  </p:childTnLst>
                                </p:cTn>
                              </p:par>
                              <p:par>
                                <p:cTn id="53" presetID="18" presetClass="exit" presetSubtype="12" fill="hold" grpId="1" nodeType="withEffect">
                                  <p:stCondLst>
                                    <p:cond delay="0"/>
                                  </p:stCondLst>
                                  <p:childTnLst>
                                    <p:animEffect transition="out" filter="strips(downLeft)">
                                      <p:cBhvr>
                                        <p:cTn id="54" dur="500"/>
                                        <p:tgtEl>
                                          <p:spTgt spid="27660"/>
                                        </p:tgtEl>
                                      </p:cBhvr>
                                    </p:animEffect>
                                    <p:set>
                                      <p:cBhvr>
                                        <p:cTn id="55" dur="1" fill="hold">
                                          <p:stCondLst>
                                            <p:cond delay="499"/>
                                          </p:stCondLst>
                                        </p:cTn>
                                        <p:tgtEl>
                                          <p:spTgt spid="27660"/>
                                        </p:tgtEl>
                                        <p:attrNameLst>
                                          <p:attrName>style.visibility</p:attrName>
                                        </p:attrNameLst>
                                      </p:cBhvr>
                                      <p:to>
                                        <p:strVal val="hidden"/>
                                      </p:to>
                                    </p:set>
                                  </p:childTnLst>
                                </p:cTn>
                              </p:par>
                            </p:childTnLst>
                          </p:cTn>
                        </p:par>
                        <p:par>
                          <p:cTn id="56" fill="hold" nodeType="afterGroup">
                            <p:stCondLst>
                              <p:cond delay="2000"/>
                            </p:stCondLst>
                            <p:childTnLst>
                              <p:par>
                                <p:cTn id="57" presetID="22" presetClass="entr" presetSubtype="4" fill="hold" grpId="0" nodeType="afterEffect">
                                  <p:stCondLst>
                                    <p:cond delay="0"/>
                                  </p:stCondLst>
                                  <p:childTnLst>
                                    <p:set>
                                      <p:cBhvr>
                                        <p:cTn id="58" dur="1" fill="hold">
                                          <p:stCondLst>
                                            <p:cond delay="0"/>
                                          </p:stCondLst>
                                        </p:cTn>
                                        <p:tgtEl>
                                          <p:spTgt spid="27653"/>
                                        </p:tgtEl>
                                        <p:attrNameLst>
                                          <p:attrName>style.visibility</p:attrName>
                                        </p:attrNameLst>
                                      </p:cBhvr>
                                      <p:to>
                                        <p:strVal val="visible"/>
                                      </p:to>
                                    </p:set>
                                    <p:animEffect transition="in" filter="wipe(down)">
                                      <p:cBhvr>
                                        <p:cTn id="59" dur="7000"/>
                                        <p:tgtEl>
                                          <p:spTgt spid="27653"/>
                                        </p:tgtEl>
                                      </p:cBhvr>
                                    </p:animEffect>
                                  </p:childTnLst>
                                  <p:subTnLst>
                                    <p:audio>
                                      <p:cMediaNode>
                                        <p:cTn display="0" masterRel="sameClick">
                                          <p:stCondLst>
                                            <p:cond evt="begin" delay="0">
                                              <p:tn val="57"/>
                                            </p:cond>
                                          </p:stCondLst>
                                          <p:endCondLst>
                                            <p:cond evt="onStopAudio" delay="0">
                                              <p:tgtEl>
                                                <p:sldTgt/>
                                              </p:tgtEl>
                                            </p:cond>
                                          </p:endCondLst>
                                        </p:cTn>
                                        <p:tgtEl>
                                          <p:sndTgt r:embed="rId2" name="chimes.wav" builtIn="1"/>
                                        </p:tgtEl>
                                      </p:cMediaNode>
                                    </p:audio>
                                  </p:subTnLst>
                                </p:cTn>
                              </p:par>
                              <p:par>
                                <p:cTn id="60" presetID="22" presetClass="entr" presetSubtype="4" fill="hold" grpId="0" nodeType="withEffect">
                                  <p:stCondLst>
                                    <p:cond delay="0"/>
                                  </p:stCondLst>
                                  <p:childTnLst>
                                    <p:set>
                                      <p:cBhvr>
                                        <p:cTn id="61" dur="1" fill="hold">
                                          <p:stCondLst>
                                            <p:cond delay="0"/>
                                          </p:stCondLst>
                                        </p:cTn>
                                        <p:tgtEl>
                                          <p:spTgt spid="27652"/>
                                        </p:tgtEl>
                                        <p:attrNameLst>
                                          <p:attrName>style.visibility</p:attrName>
                                        </p:attrNameLst>
                                      </p:cBhvr>
                                      <p:to>
                                        <p:strVal val="visible"/>
                                      </p:to>
                                    </p:set>
                                    <p:animEffect transition="in" filter="wipe(down)">
                                      <p:cBhvr>
                                        <p:cTn id="62" dur="7000"/>
                                        <p:tgtEl>
                                          <p:spTgt spid="27652"/>
                                        </p:tgtEl>
                                      </p:cBhvr>
                                    </p:animEffect>
                                  </p:childTnLst>
                                  <p:subTnLst>
                                    <p:audio>
                                      <p:cMediaNode>
                                        <p:cTn display="0" masterRel="sameClick">
                                          <p:stCondLst>
                                            <p:cond evt="begin" delay="0">
                                              <p:tn val="60"/>
                                            </p:cond>
                                          </p:stCondLst>
                                          <p:endCondLst>
                                            <p:cond evt="onStopAudio" delay="0">
                                              <p:tgtEl>
                                                <p:sldTgt/>
                                              </p:tgtEl>
                                            </p:cond>
                                          </p:endCondLst>
                                        </p:cTn>
                                        <p:tgtEl>
                                          <p:sndTgt r:embed="rId2" name="chimes.wav" builtIn="1"/>
                                        </p:tgtEl>
                                      </p:cMediaNode>
                                    </p:audio>
                                  </p:subTnLst>
                                </p:cTn>
                              </p:par>
                            </p:childTnLst>
                          </p:cTn>
                        </p:par>
                        <p:par>
                          <p:cTn id="63" fill="hold" nodeType="afterGroup">
                            <p:stCondLst>
                              <p:cond delay="9000"/>
                            </p:stCondLst>
                            <p:childTnLst>
                              <p:par>
                                <p:cTn id="64" presetID="53" presetClass="entr" presetSubtype="0" fill="hold" grpId="0" nodeType="afterEffect">
                                  <p:stCondLst>
                                    <p:cond delay="0"/>
                                  </p:stCondLst>
                                  <p:childTnLst>
                                    <p:set>
                                      <p:cBhvr>
                                        <p:cTn id="65" dur="1" fill="hold">
                                          <p:stCondLst>
                                            <p:cond delay="0"/>
                                          </p:stCondLst>
                                        </p:cTn>
                                        <p:tgtEl>
                                          <p:spTgt spid="27703"/>
                                        </p:tgtEl>
                                        <p:attrNameLst>
                                          <p:attrName>style.visibility</p:attrName>
                                        </p:attrNameLst>
                                      </p:cBhvr>
                                      <p:to>
                                        <p:strVal val="visible"/>
                                      </p:to>
                                    </p:set>
                                    <p:anim calcmode="lin" valueType="num">
                                      <p:cBhvr>
                                        <p:cTn id="66" dur="1000" fill="hold"/>
                                        <p:tgtEl>
                                          <p:spTgt spid="27703"/>
                                        </p:tgtEl>
                                        <p:attrNameLst>
                                          <p:attrName>ppt_w</p:attrName>
                                        </p:attrNameLst>
                                      </p:cBhvr>
                                      <p:tavLst>
                                        <p:tav tm="0">
                                          <p:val>
                                            <p:fltVal val="0"/>
                                          </p:val>
                                        </p:tav>
                                        <p:tav tm="100000">
                                          <p:val>
                                            <p:strVal val="#ppt_w"/>
                                          </p:val>
                                        </p:tav>
                                      </p:tavLst>
                                    </p:anim>
                                    <p:anim calcmode="lin" valueType="num">
                                      <p:cBhvr>
                                        <p:cTn id="67" dur="1000" fill="hold"/>
                                        <p:tgtEl>
                                          <p:spTgt spid="27703"/>
                                        </p:tgtEl>
                                        <p:attrNameLst>
                                          <p:attrName>ppt_h</p:attrName>
                                        </p:attrNameLst>
                                      </p:cBhvr>
                                      <p:tavLst>
                                        <p:tav tm="0">
                                          <p:val>
                                            <p:fltVal val="0"/>
                                          </p:val>
                                        </p:tav>
                                        <p:tav tm="100000">
                                          <p:val>
                                            <p:strVal val="#ppt_h"/>
                                          </p:val>
                                        </p:tav>
                                      </p:tavLst>
                                    </p:anim>
                                    <p:animEffect transition="in" filter="fade">
                                      <p:cBhvr>
                                        <p:cTn id="68" dur="1000"/>
                                        <p:tgtEl>
                                          <p:spTgt spid="27703"/>
                                        </p:tgtEl>
                                      </p:cBhvr>
                                    </p:animEffect>
                                  </p:childTnLst>
                                </p:cTn>
                              </p:par>
                              <p:par>
                                <p:cTn id="69" presetID="53" presetClass="entr" presetSubtype="0" fill="hold" grpId="0" nodeType="withEffect">
                                  <p:stCondLst>
                                    <p:cond delay="0"/>
                                  </p:stCondLst>
                                  <p:childTnLst>
                                    <p:set>
                                      <p:cBhvr>
                                        <p:cTn id="70" dur="1" fill="hold">
                                          <p:stCondLst>
                                            <p:cond delay="0"/>
                                          </p:stCondLst>
                                        </p:cTn>
                                        <p:tgtEl>
                                          <p:spTgt spid="27704"/>
                                        </p:tgtEl>
                                        <p:attrNameLst>
                                          <p:attrName>style.visibility</p:attrName>
                                        </p:attrNameLst>
                                      </p:cBhvr>
                                      <p:to>
                                        <p:strVal val="visible"/>
                                      </p:to>
                                    </p:set>
                                    <p:anim calcmode="lin" valueType="num">
                                      <p:cBhvr>
                                        <p:cTn id="71" dur="1000" fill="hold"/>
                                        <p:tgtEl>
                                          <p:spTgt spid="27704"/>
                                        </p:tgtEl>
                                        <p:attrNameLst>
                                          <p:attrName>ppt_w</p:attrName>
                                        </p:attrNameLst>
                                      </p:cBhvr>
                                      <p:tavLst>
                                        <p:tav tm="0">
                                          <p:val>
                                            <p:fltVal val="0"/>
                                          </p:val>
                                        </p:tav>
                                        <p:tav tm="100000">
                                          <p:val>
                                            <p:strVal val="#ppt_w"/>
                                          </p:val>
                                        </p:tav>
                                      </p:tavLst>
                                    </p:anim>
                                    <p:anim calcmode="lin" valueType="num">
                                      <p:cBhvr>
                                        <p:cTn id="72" dur="1000" fill="hold"/>
                                        <p:tgtEl>
                                          <p:spTgt spid="27704"/>
                                        </p:tgtEl>
                                        <p:attrNameLst>
                                          <p:attrName>ppt_h</p:attrName>
                                        </p:attrNameLst>
                                      </p:cBhvr>
                                      <p:tavLst>
                                        <p:tav tm="0">
                                          <p:val>
                                            <p:fltVal val="0"/>
                                          </p:val>
                                        </p:tav>
                                        <p:tav tm="100000">
                                          <p:val>
                                            <p:strVal val="#ppt_h"/>
                                          </p:val>
                                        </p:tav>
                                      </p:tavLst>
                                    </p:anim>
                                    <p:animEffect transition="in" filter="fade">
                                      <p:cBhvr>
                                        <p:cTn id="73" dur="1000"/>
                                        <p:tgtEl>
                                          <p:spTgt spid="27704"/>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53" presetClass="exit" presetSubtype="0" fill="hold" nodeType="clickEffect">
                                  <p:stCondLst>
                                    <p:cond delay="0"/>
                                  </p:stCondLst>
                                  <p:childTnLst>
                                    <p:anim calcmode="lin" valueType="num">
                                      <p:cBhvr>
                                        <p:cTn id="77" dur="500"/>
                                        <p:tgtEl>
                                          <p:spTgt spid="4"/>
                                        </p:tgtEl>
                                        <p:attrNameLst>
                                          <p:attrName>ppt_w</p:attrName>
                                        </p:attrNameLst>
                                      </p:cBhvr>
                                      <p:tavLst>
                                        <p:tav tm="0">
                                          <p:val>
                                            <p:strVal val="ppt_w"/>
                                          </p:val>
                                        </p:tav>
                                        <p:tav tm="100000">
                                          <p:val>
                                            <p:fltVal val="0"/>
                                          </p:val>
                                        </p:tav>
                                      </p:tavLst>
                                    </p:anim>
                                    <p:anim calcmode="lin" valueType="num">
                                      <p:cBhvr>
                                        <p:cTn id="78" dur="500"/>
                                        <p:tgtEl>
                                          <p:spTgt spid="4"/>
                                        </p:tgtEl>
                                        <p:attrNameLst>
                                          <p:attrName>ppt_h</p:attrName>
                                        </p:attrNameLst>
                                      </p:cBhvr>
                                      <p:tavLst>
                                        <p:tav tm="0">
                                          <p:val>
                                            <p:strVal val="ppt_h"/>
                                          </p:val>
                                        </p:tav>
                                        <p:tav tm="100000">
                                          <p:val>
                                            <p:fltVal val="0"/>
                                          </p:val>
                                        </p:tav>
                                      </p:tavLst>
                                    </p:anim>
                                    <p:animEffect transition="out" filter="fade">
                                      <p:cBhvr>
                                        <p:cTn id="79" dur="500"/>
                                        <p:tgtEl>
                                          <p:spTgt spid="4"/>
                                        </p:tgtEl>
                                      </p:cBhvr>
                                    </p:animEffect>
                                    <p:set>
                                      <p:cBhvr>
                                        <p:cTn id="80" dur="1" fill="hold">
                                          <p:stCondLst>
                                            <p:cond delay="499"/>
                                          </p:stCondLst>
                                        </p:cTn>
                                        <p:tgtEl>
                                          <p:spTgt spid="4"/>
                                        </p:tgtEl>
                                        <p:attrNameLst>
                                          <p:attrName>style.visibility</p:attrName>
                                        </p:attrNameLst>
                                      </p:cBhvr>
                                      <p:to>
                                        <p:strVal val="hidden"/>
                                      </p:to>
                                    </p:set>
                                  </p:childTnLst>
                                </p:cTn>
                              </p:par>
                              <p:par>
                                <p:cTn id="81" presetID="53" presetClass="exit" presetSubtype="0" fill="hold" grpId="1" nodeType="withEffect">
                                  <p:stCondLst>
                                    <p:cond delay="0"/>
                                  </p:stCondLst>
                                  <p:childTnLst>
                                    <p:anim calcmode="lin" valueType="num">
                                      <p:cBhvr>
                                        <p:cTn id="82" dur="500"/>
                                        <p:tgtEl>
                                          <p:spTgt spid="27652"/>
                                        </p:tgtEl>
                                        <p:attrNameLst>
                                          <p:attrName>ppt_w</p:attrName>
                                        </p:attrNameLst>
                                      </p:cBhvr>
                                      <p:tavLst>
                                        <p:tav tm="0">
                                          <p:val>
                                            <p:strVal val="ppt_w"/>
                                          </p:val>
                                        </p:tav>
                                        <p:tav tm="100000">
                                          <p:val>
                                            <p:fltVal val="0"/>
                                          </p:val>
                                        </p:tav>
                                      </p:tavLst>
                                    </p:anim>
                                    <p:anim calcmode="lin" valueType="num">
                                      <p:cBhvr>
                                        <p:cTn id="83" dur="500"/>
                                        <p:tgtEl>
                                          <p:spTgt spid="27652"/>
                                        </p:tgtEl>
                                        <p:attrNameLst>
                                          <p:attrName>ppt_h</p:attrName>
                                        </p:attrNameLst>
                                      </p:cBhvr>
                                      <p:tavLst>
                                        <p:tav tm="0">
                                          <p:val>
                                            <p:strVal val="ppt_h"/>
                                          </p:val>
                                        </p:tav>
                                        <p:tav tm="100000">
                                          <p:val>
                                            <p:fltVal val="0"/>
                                          </p:val>
                                        </p:tav>
                                      </p:tavLst>
                                    </p:anim>
                                    <p:animEffect transition="out" filter="fade">
                                      <p:cBhvr>
                                        <p:cTn id="84" dur="500"/>
                                        <p:tgtEl>
                                          <p:spTgt spid="27652"/>
                                        </p:tgtEl>
                                      </p:cBhvr>
                                    </p:animEffect>
                                    <p:set>
                                      <p:cBhvr>
                                        <p:cTn id="85" dur="1" fill="hold">
                                          <p:stCondLst>
                                            <p:cond delay="499"/>
                                          </p:stCondLst>
                                        </p:cTn>
                                        <p:tgtEl>
                                          <p:spTgt spid="27652"/>
                                        </p:tgtEl>
                                        <p:attrNameLst>
                                          <p:attrName>style.visibility</p:attrName>
                                        </p:attrNameLst>
                                      </p:cBhvr>
                                      <p:to>
                                        <p:strVal val="hidden"/>
                                      </p:to>
                                    </p:set>
                                  </p:childTnLst>
                                </p:cTn>
                              </p:par>
                              <p:par>
                                <p:cTn id="86" presetID="53" presetClass="exit" presetSubtype="0" fill="hold" grpId="1" nodeType="withEffect">
                                  <p:stCondLst>
                                    <p:cond delay="0"/>
                                  </p:stCondLst>
                                  <p:childTnLst>
                                    <p:anim calcmode="lin" valueType="num">
                                      <p:cBhvr>
                                        <p:cTn id="87" dur="500"/>
                                        <p:tgtEl>
                                          <p:spTgt spid="27653"/>
                                        </p:tgtEl>
                                        <p:attrNameLst>
                                          <p:attrName>ppt_w</p:attrName>
                                        </p:attrNameLst>
                                      </p:cBhvr>
                                      <p:tavLst>
                                        <p:tav tm="0">
                                          <p:val>
                                            <p:strVal val="ppt_w"/>
                                          </p:val>
                                        </p:tav>
                                        <p:tav tm="100000">
                                          <p:val>
                                            <p:fltVal val="0"/>
                                          </p:val>
                                        </p:tav>
                                      </p:tavLst>
                                    </p:anim>
                                    <p:anim calcmode="lin" valueType="num">
                                      <p:cBhvr>
                                        <p:cTn id="88" dur="500"/>
                                        <p:tgtEl>
                                          <p:spTgt spid="27653"/>
                                        </p:tgtEl>
                                        <p:attrNameLst>
                                          <p:attrName>ppt_h</p:attrName>
                                        </p:attrNameLst>
                                      </p:cBhvr>
                                      <p:tavLst>
                                        <p:tav tm="0">
                                          <p:val>
                                            <p:strVal val="ppt_h"/>
                                          </p:val>
                                        </p:tav>
                                        <p:tav tm="100000">
                                          <p:val>
                                            <p:fltVal val="0"/>
                                          </p:val>
                                        </p:tav>
                                      </p:tavLst>
                                    </p:anim>
                                    <p:animEffect transition="out" filter="fade">
                                      <p:cBhvr>
                                        <p:cTn id="89" dur="500"/>
                                        <p:tgtEl>
                                          <p:spTgt spid="27653"/>
                                        </p:tgtEl>
                                      </p:cBhvr>
                                    </p:animEffect>
                                    <p:set>
                                      <p:cBhvr>
                                        <p:cTn id="90" dur="1" fill="hold">
                                          <p:stCondLst>
                                            <p:cond delay="499"/>
                                          </p:stCondLst>
                                        </p:cTn>
                                        <p:tgtEl>
                                          <p:spTgt spid="27653"/>
                                        </p:tgtEl>
                                        <p:attrNameLst>
                                          <p:attrName>style.visibility</p:attrName>
                                        </p:attrNameLst>
                                      </p:cBhvr>
                                      <p:to>
                                        <p:strVal val="hidden"/>
                                      </p:to>
                                    </p:set>
                                  </p:childTnLst>
                                </p:cTn>
                              </p:par>
                              <p:par>
                                <p:cTn id="91" presetID="53" presetClass="exit" presetSubtype="0" fill="hold" nodeType="withEffect">
                                  <p:stCondLst>
                                    <p:cond delay="0"/>
                                  </p:stCondLst>
                                  <p:childTnLst>
                                    <p:anim calcmode="lin" valueType="num">
                                      <p:cBhvr>
                                        <p:cTn id="92" dur="500"/>
                                        <p:tgtEl>
                                          <p:spTgt spid="2"/>
                                        </p:tgtEl>
                                        <p:attrNameLst>
                                          <p:attrName>ppt_w</p:attrName>
                                        </p:attrNameLst>
                                      </p:cBhvr>
                                      <p:tavLst>
                                        <p:tav tm="0">
                                          <p:val>
                                            <p:strVal val="ppt_w"/>
                                          </p:val>
                                        </p:tav>
                                        <p:tav tm="100000">
                                          <p:val>
                                            <p:fltVal val="0"/>
                                          </p:val>
                                        </p:tav>
                                      </p:tavLst>
                                    </p:anim>
                                    <p:anim calcmode="lin" valueType="num">
                                      <p:cBhvr>
                                        <p:cTn id="93" dur="500"/>
                                        <p:tgtEl>
                                          <p:spTgt spid="2"/>
                                        </p:tgtEl>
                                        <p:attrNameLst>
                                          <p:attrName>ppt_h</p:attrName>
                                        </p:attrNameLst>
                                      </p:cBhvr>
                                      <p:tavLst>
                                        <p:tav tm="0">
                                          <p:val>
                                            <p:strVal val="ppt_h"/>
                                          </p:val>
                                        </p:tav>
                                        <p:tav tm="100000">
                                          <p:val>
                                            <p:fltVal val="0"/>
                                          </p:val>
                                        </p:tav>
                                      </p:tavLst>
                                    </p:anim>
                                    <p:animEffect transition="out" filter="fade">
                                      <p:cBhvr>
                                        <p:cTn id="94" dur="500"/>
                                        <p:tgtEl>
                                          <p:spTgt spid="2"/>
                                        </p:tgtEl>
                                      </p:cBhvr>
                                    </p:animEffect>
                                    <p:set>
                                      <p:cBhvr>
                                        <p:cTn id="95" dur="1" fill="hold">
                                          <p:stCondLst>
                                            <p:cond delay="499"/>
                                          </p:stCondLst>
                                        </p:cTn>
                                        <p:tgtEl>
                                          <p:spTgt spid="2"/>
                                        </p:tgtEl>
                                        <p:attrNameLst>
                                          <p:attrName>style.visibility</p:attrName>
                                        </p:attrNameLst>
                                      </p:cBhvr>
                                      <p:to>
                                        <p:strVal val="hidden"/>
                                      </p:to>
                                    </p:set>
                                  </p:childTnLst>
                                </p:cTn>
                              </p:par>
                              <p:par>
                                <p:cTn id="96" presetID="53" presetClass="exit" presetSubtype="0" fill="hold" nodeType="withEffect">
                                  <p:stCondLst>
                                    <p:cond delay="0"/>
                                  </p:stCondLst>
                                  <p:childTnLst>
                                    <p:anim calcmode="lin" valueType="num">
                                      <p:cBhvr>
                                        <p:cTn id="97" dur="500"/>
                                        <p:tgtEl>
                                          <p:spTgt spid="3"/>
                                        </p:tgtEl>
                                        <p:attrNameLst>
                                          <p:attrName>ppt_w</p:attrName>
                                        </p:attrNameLst>
                                      </p:cBhvr>
                                      <p:tavLst>
                                        <p:tav tm="0">
                                          <p:val>
                                            <p:strVal val="ppt_w"/>
                                          </p:val>
                                        </p:tav>
                                        <p:tav tm="100000">
                                          <p:val>
                                            <p:fltVal val="0"/>
                                          </p:val>
                                        </p:tav>
                                      </p:tavLst>
                                    </p:anim>
                                    <p:anim calcmode="lin" valueType="num">
                                      <p:cBhvr>
                                        <p:cTn id="98" dur="500"/>
                                        <p:tgtEl>
                                          <p:spTgt spid="3"/>
                                        </p:tgtEl>
                                        <p:attrNameLst>
                                          <p:attrName>ppt_h</p:attrName>
                                        </p:attrNameLst>
                                      </p:cBhvr>
                                      <p:tavLst>
                                        <p:tav tm="0">
                                          <p:val>
                                            <p:strVal val="ppt_h"/>
                                          </p:val>
                                        </p:tav>
                                        <p:tav tm="100000">
                                          <p:val>
                                            <p:fltVal val="0"/>
                                          </p:val>
                                        </p:tav>
                                      </p:tavLst>
                                    </p:anim>
                                    <p:animEffect transition="out" filter="fade">
                                      <p:cBhvr>
                                        <p:cTn id="99" dur="500"/>
                                        <p:tgtEl>
                                          <p:spTgt spid="3"/>
                                        </p:tgtEl>
                                      </p:cBhvr>
                                    </p:animEffect>
                                    <p:set>
                                      <p:cBhvr>
                                        <p:cTn id="100" dur="1" fill="hold">
                                          <p:stCondLst>
                                            <p:cond delay="499"/>
                                          </p:stCondLst>
                                        </p:cTn>
                                        <p:tgtEl>
                                          <p:spTgt spid="3"/>
                                        </p:tgtEl>
                                        <p:attrNameLst>
                                          <p:attrName>style.visibility</p:attrName>
                                        </p:attrNameLst>
                                      </p:cBhvr>
                                      <p:to>
                                        <p:strVal val="hidden"/>
                                      </p:to>
                                    </p:set>
                                  </p:childTnLst>
                                </p:cTn>
                              </p:par>
                              <p:par>
                                <p:cTn id="101" presetID="53" presetClass="exit" presetSubtype="0" fill="hold" grpId="1" nodeType="withEffect">
                                  <p:stCondLst>
                                    <p:cond delay="0"/>
                                  </p:stCondLst>
                                  <p:childTnLst>
                                    <p:anim calcmode="lin" valueType="num">
                                      <p:cBhvr>
                                        <p:cTn id="102" dur="500"/>
                                        <p:tgtEl>
                                          <p:spTgt spid="27703"/>
                                        </p:tgtEl>
                                        <p:attrNameLst>
                                          <p:attrName>ppt_w</p:attrName>
                                        </p:attrNameLst>
                                      </p:cBhvr>
                                      <p:tavLst>
                                        <p:tav tm="0">
                                          <p:val>
                                            <p:strVal val="ppt_w"/>
                                          </p:val>
                                        </p:tav>
                                        <p:tav tm="100000">
                                          <p:val>
                                            <p:fltVal val="0"/>
                                          </p:val>
                                        </p:tav>
                                      </p:tavLst>
                                    </p:anim>
                                    <p:anim calcmode="lin" valueType="num">
                                      <p:cBhvr>
                                        <p:cTn id="103" dur="500"/>
                                        <p:tgtEl>
                                          <p:spTgt spid="27703"/>
                                        </p:tgtEl>
                                        <p:attrNameLst>
                                          <p:attrName>ppt_h</p:attrName>
                                        </p:attrNameLst>
                                      </p:cBhvr>
                                      <p:tavLst>
                                        <p:tav tm="0">
                                          <p:val>
                                            <p:strVal val="ppt_h"/>
                                          </p:val>
                                        </p:tav>
                                        <p:tav tm="100000">
                                          <p:val>
                                            <p:fltVal val="0"/>
                                          </p:val>
                                        </p:tav>
                                      </p:tavLst>
                                    </p:anim>
                                    <p:animEffect transition="out" filter="fade">
                                      <p:cBhvr>
                                        <p:cTn id="104" dur="500"/>
                                        <p:tgtEl>
                                          <p:spTgt spid="27703"/>
                                        </p:tgtEl>
                                      </p:cBhvr>
                                    </p:animEffect>
                                    <p:set>
                                      <p:cBhvr>
                                        <p:cTn id="105" dur="1" fill="hold">
                                          <p:stCondLst>
                                            <p:cond delay="499"/>
                                          </p:stCondLst>
                                        </p:cTn>
                                        <p:tgtEl>
                                          <p:spTgt spid="27703"/>
                                        </p:tgtEl>
                                        <p:attrNameLst>
                                          <p:attrName>style.visibility</p:attrName>
                                        </p:attrNameLst>
                                      </p:cBhvr>
                                      <p:to>
                                        <p:strVal val="hidden"/>
                                      </p:to>
                                    </p:set>
                                  </p:childTnLst>
                                </p:cTn>
                              </p:par>
                              <p:par>
                                <p:cTn id="106" presetID="53" presetClass="exit" presetSubtype="0" fill="hold" grpId="1" nodeType="withEffect">
                                  <p:stCondLst>
                                    <p:cond delay="0"/>
                                  </p:stCondLst>
                                  <p:childTnLst>
                                    <p:anim calcmode="lin" valueType="num">
                                      <p:cBhvr>
                                        <p:cTn id="107" dur="500"/>
                                        <p:tgtEl>
                                          <p:spTgt spid="27704"/>
                                        </p:tgtEl>
                                        <p:attrNameLst>
                                          <p:attrName>ppt_w</p:attrName>
                                        </p:attrNameLst>
                                      </p:cBhvr>
                                      <p:tavLst>
                                        <p:tav tm="0">
                                          <p:val>
                                            <p:strVal val="ppt_w"/>
                                          </p:val>
                                        </p:tav>
                                        <p:tav tm="100000">
                                          <p:val>
                                            <p:fltVal val="0"/>
                                          </p:val>
                                        </p:tav>
                                      </p:tavLst>
                                    </p:anim>
                                    <p:anim calcmode="lin" valueType="num">
                                      <p:cBhvr>
                                        <p:cTn id="108" dur="500"/>
                                        <p:tgtEl>
                                          <p:spTgt spid="27704"/>
                                        </p:tgtEl>
                                        <p:attrNameLst>
                                          <p:attrName>ppt_h</p:attrName>
                                        </p:attrNameLst>
                                      </p:cBhvr>
                                      <p:tavLst>
                                        <p:tav tm="0">
                                          <p:val>
                                            <p:strVal val="ppt_h"/>
                                          </p:val>
                                        </p:tav>
                                        <p:tav tm="100000">
                                          <p:val>
                                            <p:fltVal val="0"/>
                                          </p:val>
                                        </p:tav>
                                      </p:tavLst>
                                    </p:anim>
                                    <p:animEffect transition="out" filter="fade">
                                      <p:cBhvr>
                                        <p:cTn id="109" dur="500"/>
                                        <p:tgtEl>
                                          <p:spTgt spid="27704"/>
                                        </p:tgtEl>
                                      </p:cBhvr>
                                    </p:animEffect>
                                    <p:set>
                                      <p:cBhvr>
                                        <p:cTn id="110" dur="1" fill="hold">
                                          <p:stCondLst>
                                            <p:cond delay="499"/>
                                          </p:stCondLst>
                                        </p:cTn>
                                        <p:tgtEl>
                                          <p:spTgt spid="27704"/>
                                        </p:tgtEl>
                                        <p:attrNameLst>
                                          <p:attrName>style.visibility</p:attrName>
                                        </p:attrNameLst>
                                      </p:cBhvr>
                                      <p:to>
                                        <p:strVal val="hidden"/>
                                      </p:to>
                                    </p:set>
                                  </p:childTnLst>
                                </p:cTn>
                              </p:par>
                              <p:par>
                                <p:cTn id="111" presetID="53" presetClass="exit" presetSubtype="0" fill="hold" grpId="2" nodeType="withEffect">
                                  <p:stCondLst>
                                    <p:cond delay="0"/>
                                  </p:stCondLst>
                                  <p:childTnLst>
                                    <p:anim calcmode="lin" valueType="num">
                                      <p:cBhvr>
                                        <p:cTn id="112" dur="500"/>
                                        <p:tgtEl>
                                          <p:spTgt spid="27661"/>
                                        </p:tgtEl>
                                        <p:attrNameLst>
                                          <p:attrName>ppt_w</p:attrName>
                                        </p:attrNameLst>
                                      </p:cBhvr>
                                      <p:tavLst>
                                        <p:tav tm="0">
                                          <p:val>
                                            <p:strVal val="ppt_w"/>
                                          </p:val>
                                        </p:tav>
                                        <p:tav tm="100000">
                                          <p:val>
                                            <p:fltVal val="0"/>
                                          </p:val>
                                        </p:tav>
                                      </p:tavLst>
                                    </p:anim>
                                    <p:anim calcmode="lin" valueType="num">
                                      <p:cBhvr>
                                        <p:cTn id="113" dur="500"/>
                                        <p:tgtEl>
                                          <p:spTgt spid="27661"/>
                                        </p:tgtEl>
                                        <p:attrNameLst>
                                          <p:attrName>ppt_h</p:attrName>
                                        </p:attrNameLst>
                                      </p:cBhvr>
                                      <p:tavLst>
                                        <p:tav tm="0">
                                          <p:val>
                                            <p:strVal val="ppt_h"/>
                                          </p:val>
                                        </p:tav>
                                        <p:tav tm="100000">
                                          <p:val>
                                            <p:fltVal val="0"/>
                                          </p:val>
                                        </p:tav>
                                      </p:tavLst>
                                    </p:anim>
                                    <p:animEffect transition="out" filter="fade">
                                      <p:cBhvr>
                                        <p:cTn id="114" dur="500"/>
                                        <p:tgtEl>
                                          <p:spTgt spid="27661"/>
                                        </p:tgtEl>
                                      </p:cBhvr>
                                    </p:animEffect>
                                    <p:set>
                                      <p:cBhvr>
                                        <p:cTn id="115" dur="1" fill="hold">
                                          <p:stCondLst>
                                            <p:cond delay="499"/>
                                          </p:stCondLst>
                                        </p:cTn>
                                        <p:tgtEl>
                                          <p:spTgt spid="27661"/>
                                        </p:tgtEl>
                                        <p:attrNameLst>
                                          <p:attrName>style.visibility</p:attrName>
                                        </p:attrNameLst>
                                      </p:cBhvr>
                                      <p:to>
                                        <p:strVal val="hidden"/>
                                      </p:to>
                                    </p:set>
                                  </p:childTnLst>
                                </p:cTn>
                              </p:par>
                            </p:childTnLst>
                          </p:cTn>
                        </p:par>
                      </p:childTnLst>
                    </p:cTn>
                  </p:par>
                  <p:par>
                    <p:cTn id="116" fill="hold" nodeType="clickPar">
                      <p:stCondLst>
                        <p:cond delay="indefinite"/>
                      </p:stCondLst>
                      <p:childTnLst>
                        <p:par>
                          <p:cTn id="117" fill="hold" nodeType="withGroup">
                            <p:stCondLst>
                              <p:cond delay="0"/>
                            </p:stCondLst>
                            <p:childTnLst>
                              <p:par>
                                <p:cTn id="118" presetID="27" presetClass="entr" presetSubtype="0" fill="hold" grpId="0" nodeType="clickEffect">
                                  <p:stCondLst>
                                    <p:cond delay="0"/>
                                  </p:stCondLst>
                                  <p:iterate type="lt">
                                    <p:tmPct val="50000"/>
                                  </p:iterate>
                                  <p:childTnLst>
                                    <p:set>
                                      <p:cBhvr>
                                        <p:cTn id="119" dur="1" fill="hold">
                                          <p:stCondLst>
                                            <p:cond delay="0"/>
                                          </p:stCondLst>
                                        </p:cTn>
                                        <p:tgtEl>
                                          <p:spTgt spid="27712"/>
                                        </p:tgtEl>
                                        <p:attrNameLst>
                                          <p:attrName>style.visibility</p:attrName>
                                        </p:attrNameLst>
                                      </p:cBhvr>
                                      <p:to>
                                        <p:strVal val="visible"/>
                                      </p:to>
                                    </p:set>
                                    <p:anim calcmode="discrete" valueType="clr">
                                      <p:cBhvr override="childStyle">
                                        <p:cTn id="120" dur="80"/>
                                        <p:tgtEl>
                                          <p:spTgt spid="27712"/>
                                        </p:tgtEl>
                                        <p:attrNameLst>
                                          <p:attrName>style.color</p:attrName>
                                        </p:attrNameLst>
                                      </p:cBhvr>
                                      <p:tavLst>
                                        <p:tav tm="0">
                                          <p:val>
                                            <p:clrVal>
                                              <a:schemeClr val="accent2"/>
                                            </p:clrVal>
                                          </p:val>
                                        </p:tav>
                                        <p:tav tm="50000">
                                          <p:val>
                                            <p:clrVal>
                                              <a:schemeClr val="hlink"/>
                                            </p:clrVal>
                                          </p:val>
                                        </p:tav>
                                      </p:tavLst>
                                    </p:anim>
                                    <p:anim calcmode="discrete" valueType="clr">
                                      <p:cBhvr>
                                        <p:cTn id="121" dur="80"/>
                                        <p:tgtEl>
                                          <p:spTgt spid="27712"/>
                                        </p:tgtEl>
                                        <p:attrNameLst>
                                          <p:attrName>fillcolor</p:attrName>
                                        </p:attrNameLst>
                                      </p:cBhvr>
                                      <p:tavLst>
                                        <p:tav tm="0">
                                          <p:val>
                                            <p:clrVal>
                                              <a:schemeClr val="accent2"/>
                                            </p:clrVal>
                                          </p:val>
                                        </p:tav>
                                        <p:tav tm="50000">
                                          <p:val>
                                            <p:clrVal>
                                              <a:schemeClr val="hlink"/>
                                            </p:clrVal>
                                          </p:val>
                                        </p:tav>
                                      </p:tavLst>
                                    </p:anim>
                                    <p:set>
                                      <p:cBhvr>
                                        <p:cTn id="122" dur="80"/>
                                        <p:tgtEl>
                                          <p:spTgt spid="2771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2" grpId="0" animBg="1"/>
      <p:bldP spid="27652" grpId="1" animBg="1"/>
      <p:bldP spid="27653" grpId="0" animBg="1"/>
      <p:bldP spid="27653" grpId="1" animBg="1"/>
      <p:bldP spid="27660" grpId="0" animBg="1"/>
      <p:bldP spid="27660" grpId="1" animBg="1"/>
      <p:bldP spid="27661" grpId="0"/>
      <p:bldP spid="27661" grpId="1"/>
      <p:bldP spid="27661" grpId="2"/>
      <p:bldP spid="27701" grpId="0" animBg="1"/>
      <p:bldP spid="27701" grpId="1" animBg="1"/>
      <p:bldP spid="27702" grpId="0"/>
      <p:bldP spid="27702" grpId="1"/>
      <p:bldP spid="27703" grpId="0" animBg="1"/>
      <p:bldP spid="27703" grpId="1" animBg="1"/>
      <p:bldP spid="27704" grpId="0" animBg="1"/>
      <p:bldP spid="27704" grpId="1" animBg="1"/>
      <p:bldP spid="2771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eaLnBrk="1" hangingPunct="1"/>
            <a:endParaRPr lang="vi-VN" smtClean="0"/>
          </a:p>
        </p:txBody>
      </p:sp>
      <p:sp>
        <p:nvSpPr>
          <p:cNvPr id="18435" name="Rectangle 3"/>
          <p:cNvSpPr>
            <a:spLocks noGrp="1" noChangeArrowheads="1"/>
          </p:cNvSpPr>
          <p:nvPr>
            <p:ph type="body" idx="1"/>
          </p:nvPr>
        </p:nvSpPr>
        <p:spPr/>
        <p:txBody>
          <a:bodyPr/>
          <a:lstStyle/>
          <a:p>
            <a:pPr eaLnBrk="1" hangingPunct="1"/>
            <a:r>
              <a:rPr lang="en-US" b="1" smtClean="0">
                <a:solidFill>
                  <a:srgbClr val="3333FF"/>
                </a:solidFill>
              </a:rPr>
              <a:t>được,vì lượng</a:t>
            </a:r>
          </a:p>
        </p:txBody>
      </p:sp>
      <p:grpSp>
        <p:nvGrpSpPr>
          <p:cNvPr id="18436" name="Group 4"/>
          <p:cNvGrpSpPr>
            <a:grpSpLocks/>
          </p:cNvGrpSpPr>
          <p:nvPr/>
        </p:nvGrpSpPr>
        <p:grpSpPr bwMode="auto">
          <a:xfrm>
            <a:off x="0" y="0"/>
            <a:ext cx="9144000" cy="6858000"/>
            <a:chOff x="0" y="0"/>
            <a:chExt cx="5760" cy="4320"/>
          </a:xfrm>
        </p:grpSpPr>
        <p:pic>
          <p:nvPicPr>
            <p:cNvPr id="18440" name="Picture 5"/>
            <p:cNvPicPr>
              <a:picLocks noChangeAspect="1" noChangeArrowheads="1"/>
            </p:cNvPicPr>
            <p:nvPr/>
          </p:nvPicPr>
          <p:blipFill>
            <a:blip r:embed="rId2"/>
            <a:srcRect/>
            <a:stretch>
              <a:fillRect/>
            </a:stretch>
          </p:blipFill>
          <p:spPr bwMode="auto">
            <a:xfrm>
              <a:off x="0" y="0"/>
              <a:ext cx="5760" cy="4320"/>
            </a:xfrm>
            <a:prstGeom prst="rect">
              <a:avLst/>
            </a:prstGeom>
            <a:noFill/>
            <a:ln w="9525">
              <a:noFill/>
              <a:miter lim="800000"/>
              <a:headEnd/>
              <a:tailEnd/>
            </a:ln>
          </p:spPr>
        </p:pic>
        <p:pic>
          <p:nvPicPr>
            <p:cNvPr id="18441" name="Picture 6" descr="2234578"/>
            <p:cNvPicPr>
              <a:picLocks noChangeAspect="1" noChangeArrowheads="1"/>
            </p:cNvPicPr>
            <p:nvPr/>
          </p:nvPicPr>
          <p:blipFill>
            <a:blip r:embed="rId3"/>
            <a:srcRect/>
            <a:stretch>
              <a:fillRect/>
            </a:stretch>
          </p:blipFill>
          <p:spPr bwMode="auto">
            <a:xfrm>
              <a:off x="2256" y="2053"/>
              <a:ext cx="3024" cy="2267"/>
            </a:xfrm>
            <a:prstGeom prst="rect">
              <a:avLst/>
            </a:prstGeom>
            <a:noFill/>
            <a:ln w="9525">
              <a:noFill/>
              <a:miter lim="800000"/>
              <a:headEnd/>
              <a:tailEnd/>
            </a:ln>
          </p:spPr>
        </p:pic>
      </p:grpSp>
      <p:sp>
        <p:nvSpPr>
          <p:cNvPr id="28686" name="AutoShape 14"/>
          <p:cNvSpPr>
            <a:spLocks noChangeArrowheads="1"/>
          </p:cNvSpPr>
          <p:nvPr/>
        </p:nvSpPr>
        <p:spPr bwMode="auto">
          <a:xfrm>
            <a:off x="3733800" y="1219200"/>
            <a:ext cx="3962400" cy="838200"/>
          </a:xfrm>
          <a:prstGeom prst="flowChartAlternateProcess">
            <a:avLst/>
          </a:prstGeom>
          <a:solidFill>
            <a:srgbClr val="99FF33">
              <a:alpha val="32156"/>
            </a:srgbClr>
          </a:solidFill>
          <a:ln w="28575">
            <a:solidFill>
              <a:srgbClr val="0000FF"/>
            </a:solidFill>
            <a:miter lim="800000"/>
            <a:headEnd/>
            <a:tailEnd/>
          </a:ln>
        </p:spPr>
        <p:txBody>
          <a:bodyPr wrap="none" anchor="ctr"/>
          <a:lstStyle/>
          <a:p>
            <a:pPr algn="ctr" eaLnBrk="1" hangingPunct="1"/>
            <a:endParaRPr lang="en-US" sz="2400" b="1">
              <a:solidFill>
                <a:srgbClr val="FF0000"/>
              </a:solidFill>
              <a:latin typeface="Times New Roman" pitchFamily="18" charset="0"/>
            </a:endParaRPr>
          </a:p>
          <a:p>
            <a:pPr algn="ctr" eaLnBrk="1" hangingPunct="1"/>
            <a:r>
              <a:rPr lang="en-US" sz="2800" b="1">
                <a:solidFill>
                  <a:srgbClr val="FF0000"/>
                </a:solidFill>
                <a:latin typeface="Times New Roman" pitchFamily="18" charset="0"/>
              </a:rPr>
              <a:t>Câu trả lời của Bình sai</a:t>
            </a:r>
          </a:p>
          <a:p>
            <a:pPr algn="ctr" eaLnBrk="1" hangingPunct="1"/>
            <a:endParaRPr lang="en-US" sz="2800">
              <a:solidFill>
                <a:srgbClr val="FF0000"/>
              </a:solidFill>
              <a:latin typeface="Times New Roman" pitchFamily="18" charset="0"/>
            </a:endParaRPr>
          </a:p>
        </p:txBody>
      </p:sp>
      <p:sp>
        <p:nvSpPr>
          <p:cNvPr id="28687" name="AutoShape 15"/>
          <p:cNvSpPr>
            <a:spLocks noChangeArrowheads="1"/>
          </p:cNvSpPr>
          <p:nvPr/>
        </p:nvSpPr>
        <p:spPr bwMode="auto">
          <a:xfrm flipH="1">
            <a:off x="4114800" y="609600"/>
            <a:ext cx="4724400" cy="2286000"/>
          </a:xfrm>
          <a:prstGeom prst="wedgeEllipseCallout">
            <a:avLst>
              <a:gd name="adj1" fmla="val -19694"/>
              <a:gd name="adj2" fmla="val 85556"/>
            </a:avLst>
          </a:prstGeom>
          <a:solidFill>
            <a:schemeClr val="bg1"/>
          </a:solidFill>
          <a:ln w="9525">
            <a:solidFill>
              <a:srgbClr val="FF0000"/>
            </a:solidFill>
            <a:miter lim="800000"/>
            <a:headEnd/>
            <a:tailEnd/>
          </a:ln>
        </p:spPr>
        <p:txBody>
          <a:bodyPr/>
          <a:lstStyle/>
          <a:p>
            <a:pPr algn="ctr" eaLnBrk="1" hangingPunct="1"/>
            <a:r>
              <a:rPr lang="en-US" sz="2800" b="1">
                <a:solidFill>
                  <a:srgbClr val="FF0000"/>
                </a:solidFill>
                <a:latin typeface="Times New Roman" pitchFamily="18" charset="0"/>
              </a:rPr>
              <a:t>An :</a:t>
            </a:r>
            <a:r>
              <a:rPr lang="en-US" sz="2800" b="1">
                <a:solidFill>
                  <a:srgbClr val="3333FF"/>
                </a:solidFill>
                <a:latin typeface="Times New Roman" pitchFamily="18" charset="0"/>
              </a:rPr>
              <a:t> Đố biết khi đun  một ấm nước đầy thì nước có tràn ra ngoài không?</a:t>
            </a:r>
          </a:p>
        </p:txBody>
      </p:sp>
      <p:sp>
        <p:nvSpPr>
          <p:cNvPr id="28688" name="AutoShape 16"/>
          <p:cNvSpPr>
            <a:spLocks noChangeArrowheads="1"/>
          </p:cNvSpPr>
          <p:nvPr/>
        </p:nvSpPr>
        <p:spPr bwMode="auto">
          <a:xfrm rot="-5400000">
            <a:off x="304800" y="-304800"/>
            <a:ext cx="3352800" cy="3962400"/>
          </a:xfrm>
          <a:prstGeom prst="wedgeEllipseCallout">
            <a:avLst>
              <a:gd name="adj1" fmla="val -72162"/>
              <a:gd name="adj2" fmla="val 71310"/>
            </a:avLst>
          </a:prstGeom>
          <a:solidFill>
            <a:schemeClr val="bg1"/>
          </a:solidFill>
          <a:ln w="9525">
            <a:solidFill>
              <a:srgbClr val="FF0000"/>
            </a:solidFill>
            <a:miter lim="800000"/>
            <a:headEnd/>
            <a:tailEnd/>
          </a:ln>
        </p:spPr>
        <p:txBody>
          <a:bodyPr vert="eaVert"/>
          <a:lstStyle/>
          <a:p>
            <a:pPr algn="ctr" eaLnBrk="1" hangingPunct="1"/>
            <a:r>
              <a:rPr lang="en-US" sz="2800" b="1">
                <a:solidFill>
                  <a:srgbClr val="FF0000"/>
                </a:solidFill>
                <a:latin typeface="Times New Roman" pitchFamily="18" charset="0"/>
              </a:rPr>
              <a:t>Bình :</a:t>
            </a:r>
            <a:r>
              <a:rPr lang="en-US" sz="2800" b="1">
                <a:solidFill>
                  <a:srgbClr val="3333FF"/>
                </a:solidFill>
                <a:latin typeface="Times New Roman" pitchFamily="18" charset="0"/>
              </a:rPr>
              <a:t> Nước chỉ nóng lên thôi, tràn thế nào được, vì lượng nước trong ấm có  tăng lên đâu.</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8686"/>
                                        </p:tgtEl>
                                        <p:attrNameLst>
                                          <p:attrName>style.visibility</p:attrName>
                                        </p:attrNameLst>
                                      </p:cBhvr>
                                      <p:to>
                                        <p:strVal val="visible"/>
                                      </p:to>
                                    </p:set>
                                    <p:anim calcmode="lin" valueType="num">
                                      <p:cBhvr>
                                        <p:cTn id="7" dur="500" fill="hold"/>
                                        <p:tgtEl>
                                          <p:spTgt spid="28686"/>
                                        </p:tgtEl>
                                        <p:attrNameLst>
                                          <p:attrName>ppt_w</p:attrName>
                                        </p:attrNameLst>
                                      </p:cBhvr>
                                      <p:tavLst>
                                        <p:tav tm="0">
                                          <p:val>
                                            <p:fltVal val="0"/>
                                          </p:val>
                                        </p:tav>
                                        <p:tav tm="100000">
                                          <p:val>
                                            <p:strVal val="#ppt_w"/>
                                          </p:val>
                                        </p:tav>
                                      </p:tavLst>
                                    </p:anim>
                                    <p:anim calcmode="lin" valueType="num">
                                      <p:cBhvr>
                                        <p:cTn id="8" dur="500" fill="hold"/>
                                        <p:tgtEl>
                                          <p:spTgt spid="28686"/>
                                        </p:tgtEl>
                                        <p:attrNameLst>
                                          <p:attrName>ppt_h</p:attrName>
                                        </p:attrNameLst>
                                      </p:cBhvr>
                                      <p:tavLst>
                                        <p:tav tm="0">
                                          <p:val>
                                            <p:fltVal val="0"/>
                                          </p:val>
                                        </p:tav>
                                        <p:tav tm="100000">
                                          <p:val>
                                            <p:strVal val="#ppt_h"/>
                                          </p:val>
                                        </p:tav>
                                      </p:tavLst>
                                    </p:anim>
                                    <p:animEffect transition="in" filter="fade">
                                      <p:cBhvr>
                                        <p:cTn id="9" dur="500"/>
                                        <p:tgtEl>
                                          <p:spTgt spid="28686"/>
                                        </p:tgtEl>
                                      </p:cBhvr>
                                    </p:animEffect>
                                  </p:childTnLst>
                                </p:cTn>
                              </p:par>
                              <p:par>
                                <p:cTn id="10" presetID="55" presetClass="exit" presetSubtype="0" fill="hold" grpId="0" nodeType="withEffect">
                                  <p:stCondLst>
                                    <p:cond delay="0"/>
                                  </p:stCondLst>
                                  <p:childTnLst>
                                    <p:anim calcmode="lin" valueType="num">
                                      <p:cBhvr>
                                        <p:cTn id="11" dur="1000"/>
                                        <p:tgtEl>
                                          <p:spTgt spid="28688"/>
                                        </p:tgtEl>
                                        <p:attrNameLst>
                                          <p:attrName>ppt_w</p:attrName>
                                        </p:attrNameLst>
                                      </p:cBhvr>
                                      <p:tavLst>
                                        <p:tav tm="0">
                                          <p:val>
                                            <p:strVal val="ppt_w"/>
                                          </p:val>
                                        </p:tav>
                                        <p:tav tm="100000">
                                          <p:val>
                                            <p:strVal val="ppt_w*0.70"/>
                                          </p:val>
                                        </p:tav>
                                      </p:tavLst>
                                    </p:anim>
                                    <p:anim calcmode="lin" valueType="num">
                                      <p:cBhvr>
                                        <p:cTn id="12" dur="1000"/>
                                        <p:tgtEl>
                                          <p:spTgt spid="28688"/>
                                        </p:tgtEl>
                                        <p:attrNameLst>
                                          <p:attrName>ppt_h</p:attrName>
                                        </p:attrNameLst>
                                      </p:cBhvr>
                                      <p:tavLst>
                                        <p:tav tm="0">
                                          <p:val>
                                            <p:strVal val="ppt_h"/>
                                          </p:val>
                                        </p:tav>
                                        <p:tav tm="100000">
                                          <p:val>
                                            <p:strVal val="ppt_h"/>
                                          </p:val>
                                        </p:tav>
                                      </p:tavLst>
                                    </p:anim>
                                    <p:animEffect transition="out" filter="fade">
                                      <p:cBhvr>
                                        <p:cTn id="13" dur="1000"/>
                                        <p:tgtEl>
                                          <p:spTgt spid="28688"/>
                                        </p:tgtEl>
                                      </p:cBhvr>
                                    </p:animEffect>
                                    <p:set>
                                      <p:cBhvr>
                                        <p:cTn id="14" dur="1" fill="hold">
                                          <p:stCondLst>
                                            <p:cond delay="999"/>
                                          </p:stCondLst>
                                        </p:cTn>
                                        <p:tgtEl>
                                          <p:spTgt spid="28688"/>
                                        </p:tgtEl>
                                        <p:attrNameLst>
                                          <p:attrName>style.visibility</p:attrName>
                                        </p:attrNameLst>
                                      </p:cBhvr>
                                      <p:to>
                                        <p:strVal val="hidden"/>
                                      </p:to>
                                    </p:set>
                                  </p:childTnLst>
                                </p:cTn>
                              </p:par>
                              <p:par>
                                <p:cTn id="15" presetID="55" presetClass="exit" presetSubtype="0" fill="hold" grpId="0" nodeType="withEffect">
                                  <p:stCondLst>
                                    <p:cond delay="0"/>
                                  </p:stCondLst>
                                  <p:childTnLst>
                                    <p:anim calcmode="lin" valueType="num">
                                      <p:cBhvr>
                                        <p:cTn id="16" dur="1000"/>
                                        <p:tgtEl>
                                          <p:spTgt spid="28687"/>
                                        </p:tgtEl>
                                        <p:attrNameLst>
                                          <p:attrName>ppt_w</p:attrName>
                                        </p:attrNameLst>
                                      </p:cBhvr>
                                      <p:tavLst>
                                        <p:tav tm="0">
                                          <p:val>
                                            <p:strVal val="ppt_w"/>
                                          </p:val>
                                        </p:tav>
                                        <p:tav tm="100000">
                                          <p:val>
                                            <p:strVal val="ppt_w*0.70"/>
                                          </p:val>
                                        </p:tav>
                                      </p:tavLst>
                                    </p:anim>
                                    <p:anim calcmode="lin" valueType="num">
                                      <p:cBhvr>
                                        <p:cTn id="17" dur="1000"/>
                                        <p:tgtEl>
                                          <p:spTgt spid="28687"/>
                                        </p:tgtEl>
                                        <p:attrNameLst>
                                          <p:attrName>ppt_h</p:attrName>
                                        </p:attrNameLst>
                                      </p:cBhvr>
                                      <p:tavLst>
                                        <p:tav tm="0">
                                          <p:val>
                                            <p:strVal val="ppt_h"/>
                                          </p:val>
                                        </p:tav>
                                        <p:tav tm="100000">
                                          <p:val>
                                            <p:strVal val="ppt_h"/>
                                          </p:val>
                                        </p:tav>
                                      </p:tavLst>
                                    </p:anim>
                                    <p:animEffect transition="out" filter="fade">
                                      <p:cBhvr>
                                        <p:cTn id="18" dur="1000"/>
                                        <p:tgtEl>
                                          <p:spTgt spid="28687"/>
                                        </p:tgtEl>
                                      </p:cBhvr>
                                    </p:animEffect>
                                    <p:set>
                                      <p:cBhvr>
                                        <p:cTn id="19" dur="1" fill="hold">
                                          <p:stCondLst>
                                            <p:cond delay="999"/>
                                          </p:stCondLst>
                                        </p:cTn>
                                        <p:tgtEl>
                                          <p:spTgt spid="28687"/>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686" grpId="0" animBg="1"/>
      <p:bldP spid="28687" grpId="0" animBg="1"/>
      <p:bldP spid="28688"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410" name="Picture 2" descr="image002"/>
          <p:cNvPicPr>
            <a:picLocks noChangeAspect="1" noChangeArrowheads="1"/>
          </p:cNvPicPr>
          <p:nvPr/>
        </p:nvPicPr>
        <p:blipFill>
          <a:blip r:embed="rId2"/>
          <a:srcRect/>
          <a:stretch>
            <a:fillRect/>
          </a:stretch>
        </p:blipFill>
        <p:spPr bwMode="auto">
          <a:xfrm>
            <a:off x="1658938" y="2603500"/>
            <a:ext cx="2951162" cy="2092325"/>
          </a:xfrm>
          <a:prstGeom prst="rect">
            <a:avLst/>
          </a:prstGeom>
          <a:noFill/>
          <a:ln w="9525">
            <a:noFill/>
            <a:miter lim="800000"/>
            <a:headEnd/>
            <a:tailEnd/>
          </a:ln>
        </p:spPr>
      </p:pic>
      <p:pic>
        <p:nvPicPr>
          <p:cNvPr id="17411" name="Picture 3" descr="image003"/>
          <p:cNvPicPr>
            <a:picLocks noChangeAspect="1" noChangeArrowheads="1"/>
          </p:cNvPicPr>
          <p:nvPr/>
        </p:nvPicPr>
        <p:blipFill>
          <a:blip r:embed="rId3"/>
          <a:srcRect/>
          <a:stretch>
            <a:fillRect/>
          </a:stretch>
        </p:blipFill>
        <p:spPr bwMode="auto">
          <a:xfrm>
            <a:off x="4059238" y="1528763"/>
            <a:ext cx="1658937" cy="1624012"/>
          </a:xfrm>
          <a:prstGeom prst="rect">
            <a:avLst/>
          </a:prstGeom>
          <a:noFill/>
          <a:ln w="9525">
            <a:noFill/>
            <a:miter lim="800000"/>
            <a:headEnd/>
            <a:tailEnd/>
          </a:ln>
        </p:spPr>
      </p:pic>
      <p:pic>
        <p:nvPicPr>
          <p:cNvPr id="17412" name="Picture 4" descr="image004"/>
          <p:cNvPicPr>
            <a:picLocks noChangeAspect="1" noChangeArrowheads="1"/>
          </p:cNvPicPr>
          <p:nvPr/>
        </p:nvPicPr>
        <p:blipFill>
          <a:blip r:embed="rId4"/>
          <a:srcRect/>
          <a:stretch>
            <a:fillRect/>
          </a:stretch>
        </p:blipFill>
        <p:spPr bwMode="auto">
          <a:xfrm>
            <a:off x="5184775" y="833438"/>
            <a:ext cx="2132013" cy="1228725"/>
          </a:xfrm>
          <a:prstGeom prst="rect">
            <a:avLst/>
          </a:prstGeom>
          <a:noFill/>
          <a:ln w="9525">
            <a:noFill/>
            <a:miter lim="800000"/>
            <a:headEnd/>
            <a:tailEnd/>
          </a:ln>
        </p:spPr>
      </p:pic>
      <p:pic>
        <p:nvPicPr>
          <p:cNvPr id="17413" name="Picture 5" descr="image005"/>
          <p:cNvPicPr>
            <a:picLocks noChangeAspect="1" noChangeArrowheads="1"/>
          </p:cNvPicPr>
          <p:nvPr/>
        </p:nvPicPr>
        <p:blipFill>
          <a:blip r:embed="rId5"/>
          <a:srcRect/>
          <a:stretch>
            <a:fillRect/>
          </a:stretch>
        </p:blipFill>
        <p:spPr bwMode="auto">
          <a:xfrm>
            <a:off x="5218113" y="1327150"/>
            <a:ext cx="1933575" cy="701675"/>
          </a:xfrm>
          <a:prstGeom prst="rect">
            <a:avLst/>
          </a:prstGeom>
          <a:noFill/>
          <a:ln w="9525">
            <a:noFill/>
            <a:miter lim="800000"/>
            <a:headEnd/>
            <a:tailEnd/>
          </a:ln>
        </p:spPr>
      </p:pic>
      <p:pic>
        <p:nvPicPr>
          <p:cNvPr id="17414" name="Picture 6" descr="image006"/>
          <p:cNvPicPr>
            <a:picLocks noChangeAspect="1" noChangeArrowheads="1"/>
          </p:cNvPicPr>
          <p:nvPr/>
        </p:nvPicPr>
        <p:blipFill>
          <a:blip r:embed="rId6"/>
          <a:srcRect/>
          <a:stretch>
            <a:fillRect/>
          </a:stretch>
        </p:blipFill>
        <p:spPr bwMode="auto">
          <a:xfrm>
            <a:off x="5218113" y="1570038"/>
            <a:ext cx="2117725" cy="700087"/>
          </a:xfrm>
          <a:prstGeom prst="rect">
            <a:avLst/>
          </a:prstGeom>
          <a:noFill/>
          <a:ln w="9525">
            <a:noFill/>
            <a:miter lim="800000"/>
            <a:headEnd/>
            <a:tailEnd/>
          </a:ln>
        </p:spPr>
      </p:pic>
      <p:pic>
        <p:nvPicPr>
          <p:cNvPr id="17415" name="Picture 7" descr="image007"/>
          <p:cNvPicPr>
            <a:picLocks noChangeAspect="1" noChangeArrowheads="1"/>
          </p:cNvPicPr>
          <p:nvPr/>
        </p:nvPicPr>
        <p:blipFill>
          <a:blip r:embed="rId7"/>
          <a:srcRect/>
          <a:stretch>
            <a:fillRect/>
          </a:stretch>
        </p:blipFill>
        <p:spPr bwMode="auto">
          <a:xfrm>
            <a:off x="1554163" y="3486150"/>
            <a:ext cx="3530600" cy="1209675"/>
          </a:xfrm>
          <a:prstGeom prst="rect">
            <a:avLst/>
          </a:prstGeom>
          <a:noFill/>
          <a:ln w="9525">
            <a:noFill/>
            <a:miter lim="800000"/>
            <a:headEnd/>
            <a:tailEnd/>
          </a:ln>
        </p:spPr>
      </p:pic>
      <p:pic>
        <p:nvPicPr>
          <p:cNvPr id="17416" name="Picture 8" descr="image008"/>
          <p:cNvPicPr>
            <a:picLocks noChangeAspect="1" noChangeArrowheads="1"/>
          </p:cNvPicPr>
          <p:nvPr/>
        </p:nvPicPr>
        <p:blipFill>
          <a:blip r:embed="rId8"/>
          <a:srcRect/>
          <a:stretch>
            <a:fillRect/>
          </a:stretch>
        </p:blipFill>
        <p:spPr bwMode="auto">
          <a:xfrm>
            <a:off x="4425950" y="3294063"/>
            <a:ext cx="1690688" cy="850900"/>
          </a:xfrm>
          <a:prstGeom prst="rect">
            <a:avLst/>
          </a:prstGeom>
          <a:noFill/>
          <a:ln w="9525">
            <a:noFill/>
            <a:miter lim="800000"/>
            <a:headEnd/>
            <a:tailEnd/>
          </a:ln>
        </p:spPr>
      </p:pic>
      <p:pic>
        <p:nvPicPr>
          <p:cNvPr id="17417" name="Picture 9" descr="image009"/>
          <p:cNvPicPr>
            <a:picLocks noChangeAspect="1" noChangeArrowheads="1"/>
          </p:cNvPicPr>
          <p:nvPr/>
        </p:nvPicPr>
        <p:blipFill>
          <a:blip r:embed="rId9"/>
          <a:srcRect/>
          <a:stretch>
            <a:fillRect/>
          </a:stretch>
        </p:blipFill>
        <p:spPr bwMode="auto">
          <a:xfrm>
            <a:off x="5575300" y="2854325"/>
            <a:ext cx="2149475" cy="981075"/>
          </a:xfrm>
          <a:prstGeom prst="rect">
            <a:avLst/>
          </a:prstGeom>
          <a:noFill/>
          <a:ln w="9525">
            <a:noFill/>
            <a:miter lim="800000"/>
            <a:headEnd/>
            <a:tailEnd/>
          </a:ln>
        </p:spPr>
      </p:pic>
      <p:pic>
        <p:nvPicPr>
          <p:cNvPr id="17418" name="Picture 10" descr="image010"/>
          <p:cNvPicPr>
            <a:picLocks noChangeAspect="1" noChangeArrowheads="1"/>
          </p:cNvPicPr>
          <p:nvPr/>
        </p:nvPicPr>
        <p:blipFill>
          <a:blip r:embed="rId10"/>
          <a:srcRect/>
          <a:stretch>
            <a:fillRect/>
          </a:stretch>
        </p:blipFill>
        <p:spPr bwMode="auto">
          <a:xfrm>
            <a:off x="5608638" y="3343275"/>
            <a:ext cx="1851025" cy="527050"/>
          </a:xfrm>
          <a:prstGeom prst="rect">
            <a:avLst/>
          </a:prstGeom>
          <a:noFill/>
          <a:ln w="9525">
            <a:noFill/>
            <a:miter lim="800000"/>
            <a:headEnd/>
            <a:tailEnd/>
          </a:ln>
        </p:spPr>
      </p:pic>
      <p:pic>
        <p:nvPicPr>
          <p:cNvPr id="17419" name="Picture 11" descr="image011"/>
          <p:cNvPicPr>
            <a:picLocks noChangeAspect="1" noChangeArrowheads="1"/>
          </p:cNvPicPr>
          <p:nvPr/>
        </p:nvPicPr>
        <p:blipFill>
          <a:blip r:embed="rId11"/>
          <a:srcRect/>
          <a:stretch>
            <a:fillRect/>
          </a:stretch>
        </p:blipFill>
        <p:spPr bwMode="auto">
          <a:xfrm>
            <a:off x="5608638" y="3343275"/>
            <a:ext cx="1951037" cy="1035050"/>
          </a:xfrm>
          <a:prstGeom prst="rect">
            <a:avLst/>
          </a:prstGeom>
          <a:noFill/>
          <a:ln w="9525">
            <a:noFill/>
            <a:miter lim="800000"/>
            <a:headEnd/>
            <a:tailEnd/>
          </a:ln>
        </p:spPr>
      </p:pic>
      <p:pic>
        <p:nvPicPr>
          <p:cNvPr id="17420" name="Picture 12" descr="image012"/>
          <p:cNvPicPr>
            <a:picLocks noChangeAspect="1" noChangeArrowheads="1"/>
          </p:cNvPicPr>
          <p:nvPr/>
        </p:nvPicPr>
        <p:blipFill>
          <a:blip r:embed="rId12"/>
          <a:srcRect/>
          <a:stretch>
            <a:fillRect/>
          </a:stretch>
        </p:blipFill>
        <p:spPr bwMode="auto">
          <a:xfrm>
            <a:off x="1512888" y="3895725"/>
            <a:ext cx="4476750" cy="2128838"/>
          </a:xfrm>
          <a:prstGeom prst="rect">
            <a:avLst/>
          </a:prstGeom>
          <a:noFill/>
          <a:ln w="9525">
            <a:noFill/>
            <a:miter lim="800000"/>
            <a:headEnd/>
            <a:tailEnd/>
          </a:ln>
        </p:spPr>
      </p:pic>
      <p:pic>
        <p:nvPicPr>
          <p:cNvPr id="17421" name="Picture 13" descr="image013"/>
          <p:cNvPicPr>
            <a:picLocks noChangeAspect="1" noChangeArrowheads="1"/>
          </p:cNvPicPr>
          <p:nvPr/>
        </p:nvPicPr>
        <p:blipFill>
          <a:blip r:embed="rId13"/>
          <a:srcRect/>
          <a:stretch>
            <a:fillRect/>
          </a:stretch>
        </p:blipFill>
        <p:spPr bwMode="auto">
          <a:xfrm>
            <a:off x="5297488" y="4937125"/>
            <a:ext cx="2646362" cy="936625"/>
          </a:xfrm>
          <a:prstGeom prst="rect">
            <a:avLst/>
          </a:prstGeom>
          <a:noFill/>
          <a:ln w="9525">
            <a:noFill/>
            <a:miter lim="800000"/>
            <a:headEnd/>
            <a:tailEnd/>
          </a:ln>
        </p:spPr>
      </p:pic>
      <p:pic>
        <p:nvPicPr>
          <p:cNvPr id="17422" name="Picture 14" descr="image001"/>
          <p:cNvPicPr>
            <a:picLocks noChangeAspect="1" noChangeArrowheads="1"/>
          </p:cNvPicPr>
          <p:nvPr/>
        </p:nvPicPr>
        <p:blipFill>
          <a:blip r:embed="rId14"/>
          <a:srcRect/>
          <a:stretch>
            <a:fillRect/>
          </a:stretch>
        </p:blipFill>
        <p:spPr bwMode="auto">
          <a:xfrm>
            <a:off x="1200150" y="3832225"/>
            <a:ext cx="1474788" cy="9763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nodeType="clickEffect">
                                  <p:stCondLst>
                                    <p:cond delay="0"/>
                                  </p:stCondLst>
                                  <p:childTnLst>
                                    <p:set>
                                      <p:cBhvr>
                                        <p:cTn id="6" dur="1" fill="hold">
                                          <p:stCondLst>
                                            <p:cond delay="0"/>
                                          </p:stCondLst>
                                        </p:cTn>
                                        <p:tgtEl>
                                          <p:spTgt spid="17422"/>
                                        </p:tgtEl>
                                        <p:attrNameLst>
                                          <p:attrName>style.visibility</p:attrName>
                                        </p:attrNameLst>
                                      </p:cBhvr>
                                      <p:to>
                                        <p:strVal val="visible"/>
                                      </p:to>
                                    </p:set>
                                    <p:animEffect transition="in" filter="box(out)">
                                      <p:cBhvr>
                                        <p:cTn id="7" dur="500"/>
                                        <p:tgtEl>
                                          <p:spTgt spid="1742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17410"/>
                                        </p:tgtEl>
                                        <p:attrNameLst>
                                          <p:attrName>style.visibility</p:attrName>
                                        </p:attrNameLst>
                                      </p:cBhvr>
                                      <p:to>
                                        <p:strVal val="visible"/>
                                      </p:to>
                                    </p:set>
                                    <p:animEffect transition="in" filter="wipe(up)">
                                      <p:cBhvr>
                                        <p:cTn id="12" dur="500"/>
                                        <p:tgtEl>
                                          <p:spTgt spid="1741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17411"/>
                                        </p:tgtEl>
                                        <p:attrNameLst>
                                          <p:attrName>style.visibility</p:attrName>
                                        </p:attrNameLst>
                                      </p:cBhvr>
                                      <p:to>
                                        <p:strVal val="visible"/>
                                      </p:to>
                                    </p:set>
                                    <p:animEffect transition="in" filter="wipe(left)">
                                      <p:cBhvr>
                                        <p:cTn id="17" dur="500"/>
                                        <p:tgtEl>
                                          <p:spTgt spid="1741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8" fill="hold" nodeType="clickEffect">
                                  <p:stCondLst>
                                    <p:cond delay="0"/>
                                  </p:stCondLst>
                                  <p:childTnLst>
                                    <p:set>
                                      <p:cBhvr>
                                        <p:cTn id="21" dur="1" fill="hold">
                                          <p:stCondLst>
                                            <p:cond delay="0"/>
                                          </p:stCondLst>
                                        </p:cTn>
                                        <p:tgtEl>
                                          <p:spTgt spid="17412"/>
                                        </p:tgtEl>
                                        <p:attrNameLst>
                                          <p:attrName>style.visibility</p:attrName>
                                        </p:attrNameLst>
                                      </p:cBhvr>
                                      <p:to>
                                        <p:strVal val="visible"/>
                                      </p:to>
                                    </p:set>
                                    <p:animEffect transition="in" filter="wipe(left)">
                                      <p:cBhvr>
                                        <p:cTn id="22" dur="500"/>
                                        <p:tgtEl>
                                          <p:spTgt spid="1741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ntr" presetSubtype="8" fill="hold" nodeType="clickEffect">
                                  <p:stCondLst>
                                    <p:cond delay="0"/>
                                  </p:stCondLst>
                                  <p:childTnLst>
                                    <p:set>
                                      <p:cBhvr>
                                        <p:cTn id="26" dur="1" fill="hold">
                                          <p:stCondLst>
                                            <p:cond delay="0"/>
                                          </p:stCondLst>
                                        </p:cTn>
                                        <p:tgtEl>
                                          <p:spTgt spid="17413"/>
                                        </p:tgtEl>
                                        <p:attrNameLst>
                                          <p:attrName>style.visibility</p:attrName>
                                        </p:attrNameLst>
                                      </p:cBhvr>
                                      <p:to>
                                        <p:strVal val="visible"/>
                                      </p:to>
                                    </p:set>
                                    <p:animEffect transition="in" filter="wipe(left)">
                                      <p:cBhvr>
                                        <p:cTn id="27" dur="500"/>
                                        <p:tgtEl>
                                          <p:spTgt spid="1741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2" presetClass="entr" presetSubtype="8" fill="hold" nodeType="clickEffect">
                                  <p:stCondLst>
                                    <p:cond delay="0"/>
                                  </p:stCondLst>
                                  <p:childTnLst>
                                    <p:set>
                                      <p:cBhvr>
                                        <p:cTn id="31" dur="1" fill="hold">
                                          <p:stCondLst>
                                            <p:cond delay="0"/>
                                          </p:stCondLst>
                                        </p:cTn>
                                        <p:tgtEl>
                                          <p:spTgt spid="17414"/>
                                        </p:tgtEl>
                                        <p:attrNameLst>
                                          <p:attrName>style.visibility</p:attrName>
                                        </p:attrNameLst>
                                      </p:cBhvr>
                                      <p:to>
                                        <p:strVal val="visible"/>
                                      </p:to>
                                    </p:set>
                                    <p:animEffect transition="in" filter="wipe(left)">
                                      <p:cBhvr>
                                        <p:cTn id="32" dur="500"/>
                                        <p:tgtEl>
                                          <p:spTgt spid="1741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ntr" presetSubtype="1" fill="hold" nodeType="clickEffect">
                                  <p:stCondLst>
                                    <p:cond delay="0"/>
                                  </p:stCondLst>
                                  <p:childTnLst>
                                    <p:set>
                                      <p:cBhvr>
                                        <p:cTn id="36" dur="1" fill="hold">
                                          <p:stCondLst>
                                            <p:cond delay="0"/>
                                          </p:stCondLst>
                                        </p:cTn>
                                        <p:tgtEl>
                                          <p:spTgt spid="17415"/>
                                        </p:tgtEl>
                                        <p:attrNameLst>
                                          <p:attrName>style.visibility</p:attrName>
                                        </p:attrNameLst>
                                      </p:cBhvr>
                                      <p:to>
                                        <p:strVal val="visible"/>
                                      </p:to>
                                    </p:set>
                                    <p:animEffect transition="in" filter="wipe(up)">
                                      <p:cBhvr>
                                        <p:cTn id="37" dur="500"/>
                                        <p:tgtEl>
                                          <p:spTgt spid="17415"/>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nodeType="clickEffect">
                                  <p:stCondLst>
                                    <p:cond delay="0"/>
                                  </p:stCondLst>
                                  <p:childTnLst>
                                    <p:set>
                                      <p:cBhvr>
                                        <p:cTn id="41" dur="1" fill="hold">
                                          <p:stCondLst>
                                            <p:cond delay="0"/>
                                          </p:stCondLst>
                                        </p:cTn>
                                        <p:tgtEl>
                                          <p:spTgt spid="17416"/>
                                        </p:tgtEl>
                                        <p:attrNameLst>
                                          <p:attrName>style.visibility</p:attrName>
                                        </p:attrNameLst>
                                      </p:cBhvr>
                                      <p:to>
                                        <p:strVal val="visible"/>
                                      </p:to>
                                    </p:set>
                                    <p:animEffect transition="in" filter="wipe(left)">
                                      <p:cBhvr>
                                        <p:cTn id="42" dur="500"/>
                                        <p:tgtEl>
                                          <p:spTgt spid="17416"/>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22" presetClass="entr" presetSubtype="8" fill="hold" nodeType="clickEffect">
                                  <p:stCondLst>
                                    <p:cond delay="0"/>
                                  </p:stCondLst>
                                  <p:childTnLst>
                                    <p:set>
                                      <p:cBhvr>
                                        <p:cTn id="46" dur="1" fill="hold">
                                          <p:stCondLst>
                                            <p:cond delay="0"/>
                                          </p:stCondLst>
                                        </p:cTn>
                                        <p:tgtEl>
                                          <p:spTgt spid="17417"/>
                                        </p:tgtEl>
                                        <p:attrNameLst>
                                          <p:attrName>style.visibility</p:attrName>
                                        </p:attrNameLst>
                                      </p:cBhvr>
                                      <p:to>
                                        <p:strVal val="visible"/>
                                      </p:to>
                                    </p:set>
                                    <p:animEffect transition="in" filter="wipe(left)">
                                      <p:cBhvr>
                                        <p:cTn id="47" dur="500"/>
                                        <p:tgtEl>
                                          <p:spTgt spid="17417"/>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2" presetClass="entr" presetSubtype="8" fill="hold" nodeType="clickEffect">
                                  <p:stCondLst>
                                    <p:cond delay="0"/>
                                  </p:stCondLst>
                                  <p:childTnLst>
                                    <p:set>
                                      <p:cBhvr>
                                        <p:cTn id="51" dur="1" fill="hold">
                                          <p:stCondLst>
                                            <p:cond delay="0"/>
                                          </p:stCondLst>
                                        </p:cTn>
                                        <p:tgtEl>
                                          <p:spTgt spid="17418"/>
                                        </p:tgtEl>
                                        <p:attrNameLst>
                                          <p:attrName>style.visibility</p:attrName>
                                        </p:attrNameLst>
                                      </p:cBhvr>
                                      <p:to>
                                        <p:strVal val="visible"/>
                                      </p:to>
                                    </p:set>
                                    <p:animEffect transition="in" filter="wipe(left)">
                                      <p:cBhvr>
                                        <p:cTn id="52" dur="500"/>
                                        <p:tgtEl>
                                          <p:spTgt spid="17418"/>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22" presetClass="entr" presetSubtype="8" fill="hold" nodeType="clickEffect">
                                  <p:stCondLst>
                                    <p:cond delay="0"/>
                                  </p:stCondLst>
                                  <p:childTnLst>
                                    <p:set>
                                      <p:cBhvr>
                                        <p:cTn id="56" dur="1" fill="hold">
                                          <p:stCondLst>
                                            <p:cond delay="0"/>
                                          </p:stCondLst>
                                        </p:cTn>
                                        <p:tgtEl>
                                          <p:spTgt spid="17419"/>
                                        </p:tgtEl>
                                        <p:attrNameLst>
                                          <p:attrName>style.visibility</p:attrName>
                                        </p:attrNameLst>
                                      </p:cBhvr>
                                      <p:to>
                                        <p:strVal val="visible"/>
                                      </p:to>
                                    </p:set>
                                    <p:animEffect transition="in" filter="wipe(left)">
                                      <p:cBhvr>
                                        <p:cTn id="57" dur="500"/>
                                        <p:tgtEl>
                                          <p:spTgt spid="17419"/>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22" presetClass="entr" presetSubtype="1" fill="hold" nodeType="clickEffect">
                                  <p:stCondLst>
                                    <p:cond delay="0"/>
                                  </p:stCondLst>
                                  <p:childTnLst>
                                    <p:set>
                                      <p:cBhvr>
                                        <p:cTn id="61" dur="1" fill="hold">
                                          <p:stCondLst>
                                            <p:cond delay="0"/>
                                          </p:stCondLst>
                                        </p:cTn>
                                        <p:tgtEl>
                                          <p:spTgt spid="17420"/>
                                        </p:tgtEl>
                                        <p:attrNameLst>
                                          <p:attrName>style.visibility</p:attrName>
                                        </p:attrNameLst>
                                      </p:cBhvr>
                                      <p:to>
                                        <p:strVal val="visible"/>
                                      </p:to>
                                    </p:set>
                                    <p:animEffect transition="in" filter="wipe(up)">
                                      <p:cBhvr>
                                        <p:cTn id="62" dur="500"/>
                                        <p:tgtEl>
                                          <p:spTgt spid="17420"/>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22" presetClass="entr" presetSubtype="8" fill="hold" nodeType="clickEffect">
                                  <p:stCondLst>
                                    <p:cond delay="0"/>
                                  </p:stCondLst>
                                  <p:childTnLst>
                                    <p:set>
                                      <p:cBhvr>
                                        <p:cTn id="66" dur="1" fill="hold">
                                          <p:stCondLst>
                                            <p:cond delay="0"/>
                                          </p:stCondLst>
                                        </p:cTn>
                                        <p:tgtEl>
                                          <p:spTgt spid="17421"/>
                                        </p:tgtEl>
                                        <p:attrNameLst>
                                          <p:attrName>style.visibility</p:attrName>
                                        </p:attrNameLst>
                                      </p:cBhvr>
                                      <p:to>
                                        <p:strVal val="visible"/>
                                      </p:to>
                                    </p:set>
                                    <p:animEffect transition="in" filter="wipe(left)">
                                      <p:cBhvr>
                                        <p:cTn id="67" dur="500"/>
                                        <p:tgtEl>
                                          <p:spTgt spid="174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0" y="3644900"/>
            <a:ext cx="9144000" cy="579438"/>
          </a:xfrm>
          <a:prstGeom prst="rect">
            <a:avLst/>
          </a:prstGeom>
          <a:noFill/>
          <a:ln w="9525">
            <a:noFill/>
            <a:miter lim="800000"/>
            <a:headEnd/>
            <a:tailEnd/>
          </a:ln>
        </p:spPr>
        <p:txBody>
          <a:bodyPr>
            <a:spAutoFit/>
          </a:bodyPr>
          <a:lstStyle/>
          <a:p>
            <a:pPr eaLnBrk="1" hangingPunct="1">
              <a:spcBef>
                <a:spcPct val="50000"/>
              </a:spcBef>
            </a:pPr>
            <a:endParaRPr lang="vi-VN" sz="3200">
              <a:latin typeface="VNI-Times" pitchFamily="2" charset="0"/>
            </a:endParaRPr>
          </a:p>
        </p:txBody>
      </p:sp>
      <p:sp>
        <p:nvSpPr>
          <p:cNvPr id="34819" name="Text Box 3"/>
          <p:cNvSpPr txBox="1">
            <a:spLocks noChangeArrowheads="1"/>
          </p:cNvSpPr>
          <p:nvPr/>
        </p:nvSpPr>
        <p:spPr bwMode="auto">
          <a:xfrm>
            <a:off x="381000" y="304800"/>
            <a:ext cx="8458200" cy="4481513"/>
          </a:xfrm>
          <a:prstGeom prst="rect">
            <a:avLst/>
          </a:prstGeom>
          <a:noFill/>
          <a:ln w="9525" algn="ctr">
            <a:noFill/>
            <a:miter lim="800000"/>
            <a:headEnd/>
            <a:tailEnd/>
          </a:ln>
        </p:spPr>
        <p:txBody>
          <a:bodyPr>
            <a:spAutoFit/>
          </a:bodyPr>
          <a:lstStyle/>
          <a:p>
            <a:pPr algn="just" eaLnBrk="1" hangingPunct="1">
              <a:spcBef>
                <a:spcPct val="50000"/>
              </a:spcBef>
            </a:pPr>
            <a:r>
              <a:rPr lang="en-US" sz="3200" b="1">
                <a:solidFill>
                  <a:srgbClr val="660066"/>
                </a:solidFill>
                <a:latin typeface="Times New Roman" pitchFamily="18" charset="0"/>
              </a:rPr>
              <a:t>Bài 1: Hiện tượng nào sau đây sẽ xảy ra khi đun nóng một lượng chất lỏng? Chọn câu đúng nhất:</a:t>
            </a:r>
          </a:p>
          <a:p>
            <a:pPr algn="just" eaLnBrk="1" hangingPunct="1">
              <a:spcBef>
                <a:spcPct val="50000"/>
              </a:spcBef>
            </a:pPr>
            <a:r>
              <a:rPr lang="en-US" sz="3200" b="1">
                <a:solidFill>
                  <a:srgbClr val="660066"/>
                </a:solidFill>
                <a:latin typeface="Times New Roman" pitchFamily="18" charset="0"/>
              </a:rPr>
              <a:t>a.   Khối lượng chất lỏng tăng.</a:t>
            </a:r>
          </a:p>
          <a:p>
            <a:pPr algn="just" eaLnBrk="1" hangingPunct="1">
              <a:spcBef>
                <a:spcPct val="50000"/>
              </a:spcBef>
            </a:pPr>
            <a:r>
              <a:rPr lang="en-US" sz="3200" b="1">
                <a:solidFill>
                  <a:srgbClr val="660066"/>
                </a:solidFill>
                <a:latin typeface="Times New Roman" pitchFamily="18" charset="0"/>
              </a:rPr>
              <a:t>b.   Trọng lượng chất lỏng tăng.</a:t>
            </a:r>
          </a:p>
          <a:p>
            <a:pPr algn="just" eaLnBrk="1" hangingPunct="1">
              <a:spcBef>
                <a:spcPct val="50000"/>
              </a:spcBef>
            </a:pPr>
            <a:r>
              <a:rPr lang="en-US" sz="3200" b="1">
                <a:solidFill>
                  <a:srgbClr val="660066"/>
                </a:solidFill>
                <a:latin typeface="Times New Roman" pitchFamily="18" charset="0"/>
              </a:rPr>
              <a:t>c.   Thể tích chất lỏng tăng.</a:t>
            </a:r>
          </a:p>
          <a:p>
            <a:pPr algn="just" eaLnBrk="1" hangingPunct="1">
              <a:spcBef>
                <a:spcPct val="50000"/>
              </a:spcBef>
            </a:pPr>
            <a:r>
              <a:rPr lang="en-US" sz="3200" b="1">
                <a:solidFill>
                  <a:srgbClr val="660066"/>
                </a:solidFill>
                <a:latin typeface="Times New Roman" pitchFamily="18" charset="0"/>
              </a:rPr>
              <a:t>d.   Chỉ có a và b</a:t>
            </a:r>
          </a:p>
        </p:txBody>
      </p:sp>
      <p:sp>
        <p:nvSpPr>
          <p:cNvPr id="34820" name="Oval 4"/>
          <p:cNvSpPr>
            <a:spLocks noChangeArrowheads="1"/>
          </p:cNvSpPr>
          <p:nvPr/>
        </p:nvSpPr>
        <p:spPr bwMode="auto">
          <a:xfrm>
            <a:off x="304800" y="3505200"/>
            <a:ext cx="533400" cy="533400"/>
          </a:xfrm>
          <a:prstGeom prst="ellipse">
            <a:avLst/>
          </a:prstGeom>
          <a:noFill/>
          <a:ln w="57150" algn="ctr">
            <a:solidFill>
              <a:srgbClr val="FF0066"/>
            </a:solidFill>
            <a:round/>
            <a:headEnd/>
            <a:tailEnd/>
          </a:ln>
        </p:spPr>
        <p:txBody>
          <a:bodyPr wrap="none" anchor="ctr"/>
          <a:lstStyle/>
          <a:p>
            <a:endParaRPr lang="vi-V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nodeType="afterEffect">
                                  <p:stCondLst>
                                    <p:cond delay="0"/>
                                  </p:stCondLst>
                                  <p:iterate type="lt">
                                    <p:tmPct val="50000"/>
                                  </p:iterate>
                                  <p:childTnLst>
                                    <p:set>
                                      <p:cBhvr>
                                        <p:cTn id="6" dur="1" fill="hold">
                                          <p:stCondLst>
                                            <p:cond delay="0"/>
                                          </p:stCondLst>
                                        </p:cTn>
                                        <p:tgtEl>
                                          <p:spTgt spid="34819">
                                            <p:txEl>
                                              <p:pRg st="0" end="0"/>
                                            </p:txEl>
                                          </p:spTgt>
                                        </p:tgtEl>
                                        <p:attrNameLst>
                                          <p:attrName>style.visibility</p:attrName>
                                        </p:attrNameLst>
                                      </p:cBhvr>
                                      <p:to>
                                        <p:strVal val="visible"/>
                                      </p:to>
                                    </p:set>
                                    <p:anim calcmode="discrete" valueType="clr">
                                      <p:cBhvr override="childStyle">
                                        <p:cTn id="7" dur="80"/>
                                        <p:tgtEl>
                                          <p:spTgt spid="3481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4819">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34819">
                                            <p:txEl>
                                              <p:pRg st="0" end="0"/>
                                            </p:txEl>
                                          </p:spTgt>
                                        </p:tgtEl>
                                        <p:attrNameLst>
                                          <p:attrName>fill.type</p:attrName>
                                        </p:attrNameLst>
                                      </p:cBhvr>
                                      <p:to>
                                        <p:strVal val="solid"/>
                                      </p:to>
                                    </p:set>
                                  </p:childTnLst>
                                </p:cTn>
                              </p:par>
                              <p:par>
                                <p:cTn id="10" presetID="27" presetClass="entr" presetSubtype="0" fill="hold" nodeType="withEffect">
                                  <p:stCondLst>
                                    <p:cond delay="0"/>
                                  </p:stCondLst>
                                  <p:iterate type="lt">
                                    <p:tmPct val="50000"/>
                                  </p:iterate>
                                  <p:childTnLst>
                                    <p:set>
                                      <p:cBhvr>
                                        <p:cTn id="11" dur="1" fill="hold">
                                          <p:stCondLst>
                                            <p:cond delay="0"/>
                                          </p:stCondLst>
                                        </p:cTn>
                                        <p:tgtEl>
                                          <p:spTgt spid="34819">
                                            <p:txEl>
                                              <p:pRg st="1" end="1"/>
                                            </p:txEl>
                                          </p:spTgt>
                                        </p:tgtEl>
                                        <p:attrNameLst>
                                          <p:attrName>style.visibility</p:attrName>
                                        </p:attrNameLst>
                                      </p:cBhvr>
                                      <p:to>
                                        <p:strVal val="visible"/>
                                      </p:to>
                                    </p:set>
                                    <p:anim calcmode="discrete" valueType="clr">
                                      <p:cBhvr override="childStyle">
                                        <p:cTn id="12" dur="80"/>
                                        <p:tgtEl>
                                          <p:spTgt spid="34819">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3" dur="80"/>
                                        <p:tgtEl>
                                          <p:spTgt spid="34819">
                                            <p:txEl>
                                              <p:pRg st="1" end="1"/>
                                            </p:txEl>
                                          </p:spTgt>
                                        </p:tgtEl>
                                        <p:attrNameLst>
                                          <p:attrName>fillcolor</p:attrName>
                                        </p:attrNameLst>
                                      </p:cBhvr>
                                      <p:tavLst>
                                        <p:tav tm="0">
                                          <p:val>
                                            <p:clrVal>
                                              <a:schemeClr val="accent2"/>
                                            </p:clrVal>
                                          </p:val>
                                        </p:tav>
                                        <p:tav tm="50000">
                                          <p:val>
                                            <p:clrVal>
                                              <a:schemeClr val="hlink"/>
                                            </p:clrVal>
                                          </p:val>
                                        </p:tav>
                                      </p:tavLst>
                                    </p:anim>
                                    <p:set>
                                      <p:cBhvr>
                                        <p:cTn id="14" dur="80"/>
                                        <p:tgtEl>
                                          <p:spTgt spid="34819">
                                            <p:txEl>
                                              <p:pRg st="1" end="1"/>
                                            </p:txEl>
                                          </p:spTgt>
                                        </p:tgtEl>
                                        <p:attrNameLst>
                                          <p:attrName>fill.type</p:attrName>
                                        </p:attrNameLst>
                                      </p:cBhvr>
                                      <p:to>
                                        <p:strVal val="solid"/>
                                      </p:to>
                                    </p:set>
                                  </p:childTnLst>
                                </p:cTn>
                              </p:par>
                              <p:par>
                                <p:cTn id="15" presetID="27" presetClass="entr" presetSubtype="0" fill="hold" nodeType="withEffect">
                                  <p:stCondLst>
                                    <p:cond delay="0"/>
                                  </p:stCondLst>
                                  <p:iterate type="lt">
                                    <p:tmPct val="50000"/>
                                  </p:iterate>
                                  <p:childTnLst>
                                    <p:set>
                                      <p:cBhvr>
                                        <p:cTn id="16" dur="1" fill="hold">
                                          <p:stCondLst>
                                            <p:cond delay="0"/>
                                          </p:stCondLst>
                                        </p:cTn>
                                        <p:tgtEl>
                                          <p:spTgt spid="34819">
                                            <p:txEl>
                                              <p:pRg st="2" end="2"/>
                                            </p:txEl>
                                          </p:spTgt>
                                        </p:tgtEl>
                                        <p:attrNameLst>
                                          <p:attrName>style.visibility</p:attrName>
                                        </p:attrNameLst>
                                      </p:cBhvr>
                                      <p:to>
                                        <p:strVal val="visible"/>
                                      </p:to>
                                    </p:set>
                                    <p:anim calcmode="discrete" valueType="clr">
                                      <p:cBhvr override="childStyle">
                                        <p:cTn id="17" dur="80"/>
                                        <p:tgtEl>
                                          <p:spTgt spid="34819">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8" dur="80"/>
                                        <p:tgtEl>
                                          <p:spTgt spid="34819">
                                            <p:txEl>
                                              <p:pRg st="2" end="2"/>
                                            </p:txEl>
                                          </p:spTgt>
                                        </p:tgtEl>
                                        <p:attrNameLst>
                                          <p:attrName>fillcolor</p:attrName>
                                        </p:attrNameLst>
                                      </p:cBhvr>
                                      <p:tavLst>
                                        <p:tav tm="0">
                                          <p:val>
                                            <p:clrVal>
                                              <a:schemeClr val="accent2"/>
                                            </p:clrVal>
                                          </p:val>
                                        </p:tav>
                                        <p:tav tm="50000">
                                          <p:val>
                                            <p:clrVal>
                                              <a:schemeClr val="hlink"/>
                                            </p:clrVal>
                                          </p:val>
                                        </p:tav>
                                      </p:tavLst>
                                    </p:anim>
                                    <p:set>
                                      <p:cBhvr>
                                        <p:cTn id="19" dur="80"/>
                                        <p:tgtEl>
                                          <p:spTgt spid="34819">
                                            <p:txEl>
                                              <p:pRg st="2" end="2"/>
                                            </p:txEl>
                                          </p:spTgt>
                                        </p:tgtEl>
                                        <p:attrNameLst>
                                          <p:attrName>fill.type</p:attrName>
                                        </p:attrNameLst>
                                      </p:cBhvr>
                                      <p:to>
                                        <p:strVal val="solid"/>
                                      </p:to>
                                    </p:set>
                                  </p:childTnLst>
                                </p:cTn>
                              </p:par>
                              <p:par>
                                <p:cTn id="20" presetID="27" presetClass="entr" presetSubtype="0" fill="hold" nodeType="withEffect">
                                  <p:stCondLst>
                                    <p:cond delay="0"/>
                                  </p:stCondLst>
                                  <p:iterate type="lt">
                                    <p:tmPct val="50000"/>
                                  </p:iterate>
                                  <p:childTnLst>
                                    <p:set>
                                      <p:cBhvr>
                                        <p:cTn id="21" dur="1" fill="hold">
                                          <p:stCondLst>
                                            <p:cond delay="0"/>
                                          </p:stCondLst>
                                        </p:cTn>
                                        <p:tgtEl>
                                          <p:spTgt spid="34819">
                                            <p:txEl>
                                              <p:pRg st="3" end="3"/>
                                            </p:txEl>
                                          </p:spTgt>
                                        </p:tgtEl>
                                        <p:attrNameLst>
                                          <p:attrName>style.visibility</p:attrName>
                                        </p:attrNameLst>
                                      </p:cBhvr>
                                      <p:to>
                                        <p:strVal val="visible"/>
                                      </p:to>
                                    </p:set>
                                    <p:anim calcmode="discrete" valueType="clr">
                                      <p:cBhvr override="childStyle">
                                        <p:cTn id="22" dur="80"/>
                                        <p:tgtEl>
                                          <p:spTgt spid="34819">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3" dur="80"/>
                                        <p:tgtEl>
                                          <p:spTgt spid="34819">
                                            <p:txEl>
                                              <p:pRg st="3" end="3"/>
                                            </p:txEl>
                                          </p:spTgt>
                                        </p:tgtEl>
                                        <p:attrNameLst>
                                          <p:attrName>fillcolor</p:attrName>
                                        </p:attrNameLst>
                                      </p:cBhvr>
                                      <p:tavLst>
                                        <p:tav tm="0">
                                          <p:val>
                                            <p:clrVal>
                                              <a:schemeClr val="accent2"/>
                                            </p:clrVal>
                                          </p:val>
                                        </p:tav>
                                        <p:tav tm="50000">
                                          <p:val>
                                            <p:clrVal>
                                              <a:schemeClr val="hlink"/>
                                            </p:clrVal>
                                          </p:val>
                                        </p:tav>
                                      </p:tavLst>
                                    </p:anim>
                                    <p:set>
                                      <p:cBhvr>
                                        <p:cTn id="24" dur="80"/>
                                        <p:tgtEl>
                                          <p:spTgt spid="34819">
                                            <p:txEl>
                                              <p:pRg st="3" end="3"/>
                                            </p:txEl>
                                          </p:spTgt>
                                        </p:tgtEl>
                                        <p:attrNameLst>
                                          <p:attrName>fill.type</p:attrName>
                                        </p:attrNameLst>
                                      </p:cBhvr>
                                      <p:to>
                                        <p:strVal val="solid"/>
                                      </p:to>
                                    </p:set>
                                  </p:childTnLst>
                                </p:cTn>
                              </p:par>
                              <p:par>
                                <p:cTn id="25" presetID="27" presetClass="entr" presetSubtype="0" fill="hold" nodeType="withEffect">
                                  <p:stCondLst>
                                    <p:cond delay="0"/>
                                  </p:stCondLst>
                                  <p:iterate type="lt">
                                    <p:tmPct val="50000"/>
                                  </p:iterate>
                                  <p:childTnLst>
                                    <p:set>
                                      <p:cBhvr>
                                        <p:cTn id="26" dur="1" fill="hold">
                                          <p:stCondLst>
                                            <p:cond delay="0"/>
                                          </p:stCondLst>
                                        </p:cTn>
                                        <p:tgtEl>
                                          <p:spTgt spid="34819">
                                            <p:txEl>
                                              <p:pRg st="4" end="4"/>
                                            </p:txEl>
                                          </p:spTgt>
                                        </p:tgtEl>
                                        <p:attrNameLst>
                                          <p:attrName>style.visibility</p:attrName>
                                        </p:attrNameLst>
                                      </p:cBhvr>
                                      <p:to>
                                        <p:strVal val="visible"/>
                                      </p:to>
                                    </p:set>
                                    <p:anim calcmode="discrete" valueType="clr">
                                      <p:cBhvr override="childStyle">
                                        <p:cTn id="27" dur="80"/>
                                        <p:tgtEl>
                                          <p:spTgt spid="34819">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8" dur="80"/>
                                        <p:tgtEl>
                                          <p:spTgt spid="34819">
                                            <p:txEl>
                                              <p:pRg st="4" end="4"/>
                                            </p:txEl>
                                          </p:spTgt>
                                        </p:tgtEl>
                                        <p:attrNameLst>
                                          <p:attrName>fillcolor</p:attrName>
                                        </p:attrNameLst>
                                      </p:cBhvr>
                                      <p:tavLst>
                                        <p:tav tm="0">
                                          <p:val>
                                            <p:clrVal>
                                              <a:schemeClr val="accent2"/>
                                            </p:clrVal>
                                          </p:val>
                                        </p:tav>
                                        <p:tav tm="50000">
                                          <p:val>
                                            <p:clrVal>
                                              <a:schemeClr val="hlink"/>
                                            </p:clrVal>
                                          </p:val>
                                        </p:tav>
                                      </p:tavLst>
                                    </p:anim>
                                    <p:set>
                                      <p:cBhvr>
                                        <p:cTn id="29" dur="80"/>
                                        <p:tgtEl>
                                          <p:spTgt spid="34819">
                                            <p:txEl>
                                              <p:pRg st="4" end="4"/>
                                            </p:txEl>
                                          </p:spTgt>
                                        </p:tgtEl>
                                        <p:attrNameLst>
                                          <p:attrName>fill.type</p:attrName>
                                        </p:attrNameLst>
                                      </p:cBhvr>
                                      <p:to>
                                        <p:strVal val="solid"/>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53" presetClass="entr" presetSubtype="0" repeatCount="4000" fill="hold" grpId="0" nodeType="clickEffect">
                                  <p:stCondLst>
                                    <p:cond delay="0"/>
                                  </p:stCondLst>
                                  <p:childTnLst>
                                    <p:set>
                                      <p:cBhvr>
                                        <p:cTn id="33" dur="1" fill="hold">
                                          <p:stCondLst>
                                            <p:cond delay="0"/>
                                          </p:stCondLst>
                                        </p:cTn>
                                        <p:tgtEl>
                                          <p:spTgt spid="34820"/>
                                        </p:tgtEl>
                                        <p:attrNameLst>
                                          <p:attrName>style.visibility</p:attrName>
                                        </p:attrNameLst>
                                      </p:cBhvr>
                                      <p:to>
                                        <p:strVal val="visible"/>
                                      </p:to>
                                    </p:set>
                                    <p:anim calcmode="lin" valueType="num">
                                      <p:cBhvr>
                                        <p:cTn id="34" dur="1000" fill="hold"/>
                                        <p:tgtEl>
                                          <p:spTgt spid="34820"/>
                                        </p:tgtEl>
                                        <p:attrNameLst>
                                          <p:attrName>ppt_w</p:attrName>
                                        </p:attrNameLst>
                                      </p:cBhvr>
                                      <p:tavLst>
                                        <p:tav tm="0">
                                          <p:val>
                                            <p:fltVal val="0"/>
                                          </p:val>
                                        </p:tav>
                                        <p:tav tm="100000">
                                          <p:val>
                                            <p:strVal val="#ppt_w"/>
                                          </p:val>
                                        </p:tav>
                                      </p:tavLst>
                                    </p:anim>
                                    <p:anim calcmode="lin" valueType="num">
                                      <p:cBhvr>
                                        <p:cTn id="35" dur="1000" fill="hold"/>
                                        <p:tgtEl>
                                          <p:spTgt spid="34820"/>
                                        </p:tgtEl>
                                        <p:attrNameLst>
                                          <p:attrName>ppt_h</p:attrName>
                                        </p:attrNameLst>
                                      </p:cBhvr>
                                      <p:tavLst>
                                        <p:tav tm="0">
                                          <p:val>
                                            <p:fltVal val="0"/>
                                          </p:val>
                                        </p:tav>
                                        <p:tav tm="100000">
                                          <p:val>
                                            <p:strVal val="#ppt_h"/>
                                          </p:val>
                                        </p:tav>
                                      </p:tavLst>
                                    </p:anim>
                                    <p:animEffect transition="in" filter="fade">
                                      <p:cBhvr>
                                        <p:cTn id="36" dur="1000"/>
                                        <p:tgtEl>
                                          <p:spTgt spid="348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2"/>
          <p:cNvSpPr txBox="1">
            <a:spLocks noChangeArrowheads="1"/>
          </p:cNvSpPr>
          <p:nvPr/>
        </p:nvSpPr>
        <p:spPr bwMode="auto">
          <a:xfrm>
            <a:off x="0" y="3644900"/>
            <a:ext cx="9144000" cy="579438"/>
          </a:xfrm>
          <a:prstGeom prst="rect">
            <a:avLst/>
          </a:prstGeom>
          <a:noFill/>
          <a:ln w="9525">
            <a:noFill/>
            <a:miter lim="800000"/>
            <a:headEnd/>
            <a:tailEnd/>
          </a:ln>
        </p:spPr>
        <p:txBody>
          <a:bodyPr>
            <a:spAutoFit/>
          </a:bodyPr>
          <a:lstStyle/>
          <a:p>
            <a:pPr eaLnBrk="1" hangingPunct="1">
              <a:spcBef>
                <a:spcPct val="50000"/>
              </a:spcBef>
            </a:pPr>
            <a:endParaRPr lang="vi-VN" sz="3200">
              <a:latin typeface="VNI-Times" pitchFamily="2" charset="0"/>
            </a:endParaRPr>
          </a:p>
        </p:txBody>
      </p:sp>
      <p:sp>
        <p:nvSpPr>
          <p:cNvPr id="34819" name="Text Box 3"/>
          <p:cNvSpPr txBox="1">
            <a:spLocks noChangeArrowheads="1"/>
          </p:cNvSpPr>
          <p:nvPr/>
        </p:nvSpPr>
        <p:spPr bwMode="auto">
          <a:xfrm>
            <a:off x="381000" y="304800"/>
            <a:ext cx="8458200" cy="5016500"/>
          </a:xfrm>
          <a:prstGeom prst="rect">
            <a:avLst/>
          </a:prstGeom>
          <a:noFill/>
          <a:ln w="9525" algn="ctr">
            <a:noFill/>
            <a:miter lim="800000"/>
            <a:headEnd/>
            <a:tailEnd/>
          </a:ln>
        </p:spPr>
        <p:txBody>
          <a:bodyPr>
            <a:spAutoFit/>
          </a:bodyPr>
          <a:lstStyle/>
          <a:p>
            <a:pPr algn="just" eaLnBrk="1" hangingPunct="1">
              <a:spcBef>
                <a:spcPct val="50000"/>
              </a:spcBef>
            </a:pPr>
            <a:r>
              <a:rPr lang="en-US" sz="3200" b="1">
                <a:solidFill>
                  <a:srgbClr val="660066"/>
                </a:solidFill>
                <a:latin typeface="Times New Roman" pitchFamily="18" charset="0"/>
              </a:rPr>
              <a:t>Câu 2: Điều nào sau đây nói sai về sự nở vì nhiệt của chất lỏng?</a:t>
            </a:r>
          </a:p>
          <a:p>
            <a:pPr algn="just" eaLnBrk="1" hangingPunct="1">
              <a:spcBef>
                <a:spcPct val="50000"/>
              </a:spcBef>
            </a:pPr>
            <a:r>
              <a:rPr lang="en-US" sz="3200" b="1">
                <a:solidFill>
                  <a:srgbClr val="660066"/>
                </a:solidFill>
                <a:latin typeface="Times New Roman" pitchFamily="18" charset="0"/>
              </a:rPr>
              <a:t>A Các chất lỏng khi bị đun nóng đều nở ra.</a:t>
            </a:r>
          </a:p>
          <a:p>
            <a:pPr algn="just" eaLnBrk="1" hangingPunct="1">
              <a:spcBef>
                <a:spcPct val="50000"/>
              </a:spcBef>
            </a:pPr>
            <a:r>
              <a:rPr lang="en-US" sz="3200" b="1">
                <a:solidFill>
                  <a:srgbClr val="660066"/>
                </a:solidFill>
                <a:latin typeface="Times New Roman" pitchFamily="18" charset="0"/>
              </a:rPr>
              <a:t>B Khi nhiệt độ thay đổi thì thể tích cung thay đổi theo.</a:t>
            </a:r>
          </a:p>
          <a:p>
            <a:pPr algn="just" eaLnBrk="1" hangingPunct="1">
              <a:spcBef>
                <a:spcPct val="50000"/>
              </a:spcBef>
            </a:pPr>
            <a:r>
              <a:rPr lang="en-US" sz="3200" b="1">
                <a:solidFill>
                  <a:srgbClr val="660066"/>
                </a:solidFill>
                <a:latin typeface="Times New Roman" pitchFamily="18" charset="0"/>
              </a:rPr>
              <a:t>C Mọi chất lỏng đều giãn nở vì nhiệt như nhau.</a:t>
            </a:r>
          </a:p>
          <a:p>
            <a:pPr algn="just" eaLnBrk="1" hangingPunct="1">
              <a:spcBef>
                <a:spcPct val="50000"/>
              </a:spcBef>
            </a:pPr>
            <a:r>
              <a:rPr lang="en-US" sz="3200" b="1">
                <a:solidFill>
                  <a:srgbClr val="660066"/>
                </a:solidFill>
                <a:latin typeface="Times New Roman" pitchFamily="18" charset="0"/>
              </a:rPr>
              <a:t>D Khi nhiệt độ thay đổi thì khối lượng của chất lỏng không thay đổi.</a:t>
            </a:r>
          </a:p>
        </p:txBody>
      </p:sp>
      <p:sp>
        <p:nvSpPr>
          <p:cNvPr id="34820" name="Oval 4"/>
          <p:cNvSpPr>
            <a:spLocks noChangeArrowheads="1"/>
          </p:cNvSpPr>
          <p:nvPr/>
        </p:nvSpPr>
        <p:spPr bwMode="auto">
          <a:xfrm>
            <a:off x="304800" y="3505200"/>
            <a:ext cx="533400" cy="533400"/>
          </a:xfrm>
          <a:prstGeom prst="ellipse">
            <a:avLst/>
          </a:prstGeom>
          <a:noFill/>
          <a:ln w="57150" algn="ctr">
            <a:solidFill>
              <a:srgbClr val="FF0066"/>
            </a:solidFill>
            <a:round/>
            <a:headEnd/>
            <a:tailEnd/>
          </a:ln>
        </p:spPr>
        <p:txBody>
          <a:bodyPr wrap="none" anchor="ctr"/>
          <a:lstStyle/>
          <a:p>
            <a:endParaRPr lang="vi-VN"/>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nodeType="afterEffect">
                                  <p:stCondLst>
                                    <p:cond delay="0"/>
                                  </p:stCondLst>
                                  <p:iterate type="lt">
                                    <p:tmPct val="50000"/>
                                  </p:iterate>
                                  <p:childTnLst>
                                    <p:set>
                                      <p:cBhvr>
                                        <p:cTn id="6" dur="1" fill="hold">
                                          <p:stCondLst>
                                            <p:cond delay="0"/>
                                          </p:stCondLst>
                                        </p:cTn>
                                        <p:tgtEl>
                                          <p:spTgt spid="34819">
                                            <p:txEl>
                                              <p:pRg st="0" end="0"/>
                                            </p:txEl>
                                          </p:spTgt>
                                        </p:tgtEl>
                                        <p:attrNameLst>
                                          <p:attrName>style.visibility</p:attrName>
                                        </p:attrNameLst>
                                      </p:cBhvr>
                                      <p:to>
                                        <p:strVal val="visible"/>
                                      </p:to>
                                    </p:set>
                                    <p:anim calcmode="discrete" valueType="clr">
                                      <p:cBhvr override="childStyle">
                                        <p:cTn id="7" dur="80"/>
                                        <p:tgtEl>
                                          <p:spTgt spid="34819">
                                            <p:txEl>
                                              <p:pRg st="0" end="0"/>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4819">
                                            <p:txEl>
                                              <p:pRg st="0" end="0"/>
                                            </p:txEl>
                                          </p:spTgt>
                                        </p:tgtEl>
                                        <p:attrNameLst>
                                          <p:attrName>fillcolor</p:attrName>
                                        </p:attrNameLst>
                                      </p:cBhvr>
                                      <p:tavLst>
                                        <p:tav tm="0">
                                          <p:val>
                                            <p:clrVal>
                                              <a:schemeClr val="accent2"/>
                                            </p:clrVal>
                                          </p:val>
                                        </p:tav>
                                        <p:tav tm="50000">
                                          <p:val>
                                            <p:clrVal>
                                              <a:schemeClr val="hlink"/>
                                            </p:clrVal>
                                          </p:val>
                                        </p:tav>
                                      </p:tavLst>
                                    </p:anim>
                                    <p:set>
                                      <p:cBhvr>
                                        <p:cTn id="9" dur="80"/>
                                        <p:tgtEl>
                                          <p:spTgt spid="34819">
                                            <p:txEl>
                                              <p:pRg st="0" end="0"/>
                                            </p:txEl>
                                          </p:spTgt>
                                        </p:tgtEl>
                                        <p:attrNameLst>
                                          <p:attrName>fill.type</p:attrName>
                                        </p:attrNameLst>
                                      </p:cBhvr>
                                      <p:to>
                                        <p:strVal val="solid"/>
                                      </p:to>
                                    </p:set>
                                  </p:childTnLst>
                                </p:cTn>
                              </p:par>
                            </p:childTnLst>
                          </p:cTn>
                        </p:par>
                        <p:par>
                          <p:cTn id="10" fill="hold" nodeType="afterGroup">
                            <p:stCondLst>
                              <p:cond delay="2000"/>
                            </p:stCondLst>
                            <p:childTnLst>
                              <p:par>
                                <p:cTn id="11" presetID="27" presetClass="entr" presetSubtype="0" fill="hold" nodeType="afterEffect">
                                  <p:stCondLst>
                                    <p:cond delay="0"/>
                                  </p:stCondLst>
                                  <p:iterate type="lt">
                                    <p:tmPct val="50000"/>
                                  </p:iterate>
                                  <p:childTnLst>
                                    <p:set>
                                      <p:cBhvr>
                                        <p:cTn id="12" dur="1" fill="hold">
                                          <p:stCondLst>
                                            <p:cond delay="0"/>
                                          </p:stCondLst>
                                        </p:cTn>
                                        <p:tgtEl>
                                          <p:spTgt spid="34819">
                                            <p:txEl>
                                              <p:pRg st="1" end="1"/>
                                            </p:txEl>
                                          </p:spTgt>
                                        </p:tgtEl>
                                        <p:attrNameLst>
                                          <p:attrName>style.visibility</p:attrName>
                                        </p:attrNameLst>
                                      </p:cBhvr>
                                      <p:to>
                                        <p:strVal val="visible"/>
                                      </p:to>
                                    </p:set>
                                    <p:anim calcmode="discrete" valueType="clr">
                                      <p:cBhvr override="childStyle">
                                        <p:cTn id="13" dur="80"/>
                                        <p:tgtEl>
                                          <p:spTgt spid="34819">
                                            <p:txEl>
                                              <p:pRg st="1" end="1"/>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34819">
                                            <p:txEl>
                                              <p:pRg st="1" end="1"/>
                                            </p:txEl>
                                          </p:spTgt>
                                        </p:tgtEl>
                                        <p:attrNameLst>
                                          <p:attrName>fillcolor</p:attrName>
                                        </p:attrNameLst>
                                      </p:cBhvr>
                                      <p:tavLst>
                                        <p:tav tm="0">
                                          <p:val>
                                            <p:clrVal>
                                              <a:schemeClr val="accent2"/>
                                            </p:clrVal>
                                          </p:val>
                                        </p:tav>
                                        <p:tav tm="50000">
                                          <p:val>
                                            <p:clrVal>
                                              <a:schemeClr val="hlink"/>
                                            </p:clrVal>
                                          </p:val>
                                        </p:tav>
                                      </p:tavLst>
                                    </p:anim>
                                    <p:set>
                                      <p:cBhvr>
                                        <p:cTn id="15" dur="80"/>
                                        <p:tgtEl>
                                          <p:spTgt spid="34819">
                                            <p:txEl>
                                              <p:pRg st="1" end="1"/>
                                            </p:txEl>
                                          </p:spTgt>
                                        </p:tgtEl>
                                        <p:attrNameLst>
                                          <p:attrName>fill.type</p:attrName>
                                        </p:attrNameLst>
                                      </p:cBhvr>
                                      <p:to>
                                        <p:strVal val="solid"/>
                                      </p:to>
                                    </p:set>
                                  </p:childTnLst>
                                </p:cTn>
                              </p:par>
                            </p:childTnLst>
                          </p:cTn>
                        </p:par>
                        <p:par>
                          <p:cTn id="16" fill="hold" nodeType="afterGroup">
                            <p:stCondLst>
                              <p:cond delay="3320"/>
                            </p:stCondLst>
                            <p:childTnLst>
                              <p:par>
                                <p:cTn id="17" presetID="27" presetClass="entr" presetSubtype="0" fill="hold" nodeType="afterEffect">
                                  <p:stCondLst>
                                    <p:cond delay="0"/>
                                  </p:stCondLst>
                                  <p:iterate type="lt">
                                    <p:tmPct val="50000"/>
                                  </p:iterate>
                                  <p:childTnLst>
                                    <p:set>
                                      <p:cBhvr>
                                        <p:cTn id="18" dur="1" fill="hold">
                                          <p:stCondLst>
                                            <p:cond delay="0"/>
                                          </p:stCondLst>
                                        </p:cTn>
                                        <p:tgtEl>
                                          <p:spTgt spid="34819">
                                            <p:txEl>
                                              <p:pRg st="2" end="2"/>
                                            </p:txEl>
                                          </p:spTgt>
                                        </p:tgtEl>
                                        <p:attrNameLst>
                                          <p:attrName>style.visibility</p:attrName>
                                        </p:attrNameLst>
                                      </p:cBhvr>
                                      <p:to>
                                        <p:strVal val="visible"/>
                                      </p:to>
                                    </p:set>
                                    <p:anim calcmode="discrete" valueType="clr">
                                      <p:cBhvr override="childStyle">
                                        <p:cTn id="19" dur="80"/>
                                        <p:tgtEl>
                                          <p:spTgt spid="34819">
                                            <p:txEl>
                                              <p:pRg st="2" end="2"/>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34819">
                                            <p:txEl>
                                              <p:pRg st="2" end="2"/>
                                            </p:txEl>
                                          </p:spTgt>
                                        </p:tgtEl>
                                        <p:attrNameLst>
                                          <p:attrName>fillcolor</p:attrName>
                                        </p:attrNameLst>
                                      </p:cBhvr>
                                      <p:tavLst>
                                        <p:tav tm="0">
                                          <p:val>
                                            <p:clrVal>
                                              <a:schemeClr val="accent2"/>
                                            </p:clrVal>
                                          </p:val>
                                        </p:tav>
                                        <p:tav tm="50000">
                                          <p:val>
                                            <p:clrVal>
                                              <a:schemeClr val="hlink"/>
                                            </p:clrVal>
                                          </p:val>
                                        </p:tav>
                                      </p:tavLst>
                                    </p:anim>
                                    <p:set>
                                      <p:cBhvr>
                                        <p:cTn id="21" dur="80"/>
                                        <p:tgtEl>
                                          <p:spTgt spid="34819">
                                            <p:txEl>
                                              <p:pRg st="2" end="2"/>
                                            </p:txEl>
                                          </p:spTgt>
                                        </p:tgtEl>
                                        <p:attrNameLst>
                                          <p:attrName>fill.type</p:attrName>
                                        </p:attrNameLst>
                                      </p:cBhvr>
                                      <p:to>
                                        <p:strVal val="solid"/>
                                      </p:to>
                                    </p:set>
                                  </p:childTnLst>
                                </p:cTn>
                              </p:par>
                            </p:childTnLst>
                          </p:cTn>
                        </p:par>
                        <p:par>
                          <p:cTn id="22" fill="hold" nodeType="afterGroup">
                            <p:stCondLst>
                              <p:cond delay="5120"/>
                            </p:stCondLst>
                            <p:childTnLst>
                              <p:par>
                                <p:cTn id="23" presetID="27" presetClass="entr" presetSubtype="0" fill="hold" nodeType="afterEffect">
                                  <p:stCondLst>
                                    <p:cond delay="0"/>
                                  </p:stCondLst>
                                  <p:iterate type="lt">
                                    <p:tmPct val="50000"/>
                                  </p:iterate>
                                  <p:childTnLst>
                                    <p:set>
                                      <p:cBhvr>
                                        <p:cTn id="24" dur="1" fill="hold">
                                          <p:stCondLst>
                                            <p:cond delay="0"/>
                                          </p:stCondLst>
                                        </p:cTn>
                                        <p:tgtEl>
                                          <p:spTgt spid="34819">
                                            <p:txEl>
                                              <p:pRg st="3" end="3"/>
                                            </p:txEl>
                                          </p:spTgt>
                                        </p:tgtEl>
                                        <p:attrNameLst>
                                          <p:attrName>style.visibility</p:attrName>
                                        </p:attrNameLst>
                                      </p:cBhvr>
                                      <p:to>
                                        <p:strVal val="visible"/>
                                      </p:to>
                                    </p:set>
                                    <p:anim calcmode="discrete" valueType="clr">
                                      <p:cBhvr override="childStyle">
                                        <p:cTn id="25" dur="80"/>
                                        <p:tgtEl>
                                          <p:spTgt spid="34819">
                                            <p:txEl>
                                              <p:pRg st="3" end="3"/>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26" dur="80"/>
                                        <p:tgtEl>
                                          <p:spTgt spid="34819">
                                            <p:txEl>
                                              <p:pRg st="3" end="3"/>
                                            </p:txEl>
                                          </p:spTgt>
                                        </p:tgtEl>
                                        <p:attrNameLst>
                                          <p:attrName>fillcolor</p:attrName>
                                        </p:attrNameLst>
                                      </p:cBhvr>
                                      <p:tavLst>
                                        <p:tav tm="0">
                                          <p:val>
                                            <p:clrVal>
                                              <a:schemeClr val="accent2"/>
                                            </p:clrVal>
                                          </p:val>
                                        </p:tav>
                                        <p:tav tm="50000">
                                          <p:val>
                                            <p:clrVal>
                                              <a:schemeClr val="hlink"/>
                                            </p:clrVal>
                                          </p:val>
                                        </p:tav>
                                      </p:tavLst>
                                    </p:anim>
                                    <p:set>
                                      <p:cBhvr>
                                        <p:cTn id="27" dur="80"/>
                                        <p:tgtEl>
                                          <p:spTgt spid="34819">
                                            <p:txEl>
                                              <p:pRg st="3" end="3"/>
                                            </p:txEl>
                                          </p:spTgt>
                                        </p:tgtEl>
                                        <p:attrNameLst>
                                          <p:attrName>fill.type</p:attrName>
                                        </p:attrNameLst>
                                      </p:cBhvr>
                                      <p:to>
                                        <p:strVal val="solid"/>
                                      </p:to>
                                    </p:set>
                                  </p:childTnLst>
                                </p:cTn>
                              </p:par>
                            </p:childTnLst>
                          </p:cTn>
                        </p:par>
                        <p:par>
                          <p:cTn id="28" fill="hold" nodeType="afterGroup">
                            <p:stCondLst>
                              <p:cond delay="6600"/>
                            </p:stCondLst>
                            <p:childTnLst>
                              <p:par>
                                <p:cTn id="29" presetID="27" presetClass="entr" presetSubtype="0" fill="hold" nodeType="afterEffect">
                                  <p:stCondLst>
                                    <p:cond delay="0"/>
                                  </p:stCondLst>
                                  <p:iterate type="lt">
                                    <p:tmPct val="50000"/>
                                  </p:iterate>
                                  <p:childTnLst>
                                    <p:set>
                                      <p:cBhvr>
                                        <p:cTn id="30" dur="1" fill="hold">
                                          <p:stCondLst>
                                            <p:cond delay="0"/>
                                          </p:stCondLst>
                                        </p:cTn>
                                        <p:tgtEl>
                                          <p:spTgt spid="34819">
                                            <p:txEl>
                                              <p:pRg st="4" end="4"/>
                                            </p:txEl>
                                          </p:spTgt>
                                        </p:tgtEl>
                                        <p:attrNameLst>
                                          <p:attrName>style.visibility</p:attrName>
                                        </p:attrNameLst>
                                      </p:cBhvr>
                                      <p:to>
                                        <p:strVal val="visible"/>
                                      </p:to>
                                    </p:set>
                                    <p:anim calcmode="discrete" valueType="clr">
                                      <p:cBhvr override="childStyle">
                                        <p:cTn id="31" dur="80"/>
                                        <p:tgtEl>
                                          <p:spTgt spid="34819">
                                            <p:txEl>
                                              <p:pRg st="4" end="4"/>
                                            </p:txEl>
                                          </p:spTgt>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34819">
                                            <p:txEl>
                                              <p:pRg st="4" end="4"/>
                                            </p:txEl>
                                          </p:spTgt>
                                        </p:tgtEl>
                                        <p:attrNameLst>
                                          <p:attrName>fillcolor</p:attrName>
                                        </p:attrNameLst>
                                      </p:cBhvr>
                                      <p:tavLst>
                                        <p:tav tm="0">
                                          <p:val>
                                            <p:clrVal>
                                              <a:schemeClr val="accent2"/>
                                            </p:clrVal>
                                          </p:val>
                                        </p:tav>
                                        <p:tav tm="50000">
                                          <p:val>
                                            <p:clrVal>
                                              <a:schemeClr val="hlink"/>
                                            </p:clrVal>
                                          </p:val>
                                        </p:tav>
                                      </p:tavLst>
                                    </p:anim>
                                    <p:set>
                                      <p:cBhvr>
                                        <p:cTn id="33" dur="80"/>
                                        <p:tgtEl>
                                          <p:spTgt spid="34819">
                                            <p:txEl>
                                              <p:pRg st="4" end="4"/>
                                            </p:txEl>
                                          </p:spTgt>
                                        </p:tgtEl>
                                        <p:attrNameLst>
                                          <p:attrName>fill.type</p:attrName>
                                        </p:attrNameLst>
                                      </p:cBhvr>
                                      <p:to>
                                        <p:strVal val="solid"/>
                                      </p:to>
                                    </p:set>
                                  </p:childTnLst>
                                </p:cTn>
                              </p:par>
                            </p:childTnLst>
                          </p:cTn>
                        </p:par>
                      </p:childTnLst>
                    </p:cTn>
                  </p:par>
                  <p:par>
                    <p:cTn id="34" fill="hold" nodeType="clickPar">
                      <p:stCondLst>
                        <p:cond delay="indefinite"/>
                      </p:stCondLst>
                      <p:childTnLst>
                        <p:par>
                          <p:cTn id="35" fill="hold" nodeType="withGroup">
                            <p:stCondLst>
                              <p:cond delay="0"/>
                            </p:stCondLst>
                            <p:childTnLst>
                              <p:par>
                                <p:cTn id="36" presetID="53" presetClass="entr" presetSubtype="0" repeatCount="4000" fill="hold" grpId="0" nodeType="clickEffect">
                                  <p:stCondLst>
                                    <p:cond delay="0"/>
                                  </p:stCondLst>
                                  <p:childTnLst>
                                    <p:set>
                                      <p:cBhvr>
                                        <p:cTn id="37" dur="1" fill="hold">
                                          <p:stCondLst>
                                            <p:cond delay="0"/>
                                          </p:stCondLst>
                                        </p:cTn>
                                        <p:tgtEl>
                                          <p:spTgt spid="34820"/>
                                        </p:tgtEl>
                                        <p:attrNameLst>
                                          <p:attrName>style.visibility</p:attrName>
                                        </p:attrNameLst>
                                      </p:cBhvr>
                                      <p:to>
                                        <p:strVal val="visible"/>
                                      </p:to>
                                    </p:set>
                                    <p:anim calcmode="lin" valueType="num">
                                      <p:cBhvr>
                                        <p:cTn id="38" dur="1000" fill="hold"/>
                                        <p:tgtEl>
                                          <p:spTgt spid="34820"/>
                                        </p:tgtEl>
                                        <p:attrNameLst>
                                          <p:attrName>ppt_w</p:attrName>
                                        </p:attrNameLst>
                                      </p:cBhvr>
                                      <p:tavLst>
                                        <p:tav tm="0">
                                          <p:val>
                                            <p:fltVal val="0"/>
                                          </p:val>
                                        </p:tav>
                                        <p:tav tm="100000">
                                          <p:val>
                                            <p:strVal val="#ppt_w"/>
                                          </p:val>
                                        </p:tav>
                                      </p:tavLst>
                                    </p:anim>
                                    <p:anim calcmode="lin" valueType="num">
                                      <p:cBhvr>
                                        <p:cTn id="39" dur="1000" fill="hold"/>
                                        <p:tgtEl>
                                          <p:spTgt spid="34820"/>
                                        </p:tgtEl>
                                        <p:attrNameLst>
                                          <p:attrName>ppt_h</p:attrName>
                                        </p:attrNameLst>
                                      </p:cBhvr>
                                      <p:tavLst>
                                        <p:tav tm="0">
                                          <p:val>
                                            <p:fltVal val="0"/>
                                          </p:val>
                                        </p:tav>
                                        <p:tav tm="100000">
                                          <p:val>
                                            <p:strVal val="#ppt_h"/>
                                          </p:val>
                                        </p:tav>
                                      </p:tavLst>
                                    </p:anim>
                                    <p:animEffect transition="in" filter="fade">
                                      <p:cBhvr>
                                        <p:cTn id="40" dur="1000"/>
                                        <p:tgtEl>
                                          <p:spTgt spid="348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2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Slide Number Placeholder 3"/>
          <p:cNvSpPr>
            <a:spLocks noGrp="1"/>
          </p:cNvSpPr>
          <p:nvPr>
            <p:ph type="sldNum" sz="quarter" idx="12"/>
          </p:nvPr>
        </p:nvSpPr>
        <p:spPr>
          <a:noFill/>
        </p:spPr>
        <p:txBody>
          <a:bodyPr/>
          <a:lstStyle/>
          <a:p>
            <a:fld id="{D295B5E3-1A07-4EC0-A222-4C8D5C8D032F}" type="slidenum">
              <a:rPr lang="en-US" smtClean="0"/>
              <a:pPr/>
              <a:t>2</a:t>
            </a:fld>
            <a:endParaRPr lang="en-US" smtClean="0"/>
          </a:p>
        </p:txBody>
      </p:sp>
      <p:sp>
        <p:nvSpPr>
          <p:cNvPr id="68611" name="Rectangle 3"/>
          <p:cNvSpPr>
            <a:spLocks noGrp="1" noChangeArrowheads="1"/>
          </p:cNvSpPr>
          <p:nvPr>
            <p:ph idx="4294967295"/>
          </p:nvPr>
        </p:nvSpPr>
        <p:spPr>
          <a:xfrm>
            <a:off x="457200" y="1219200"/>
            <a:ext cx="5029200" cy="3200400"/>
          </a:xfrm>
        </p:spPr>
        <p:txBody>
          <a:bodyPr/>
          <a:lstStyle/>
          <a:p>
            <a:pPr marL="533400" indent="-533400">
              <a:lnSpc>
                <a:spcPct val="80000"/>
              </a:lnSpc>
              <a:buFontTx/>
              <a:buNone/>
            </a:pPr>
            <a:r>
              <a:rPr lang="en-US" sz="2400" b="1" smtClean="0"/>
              <a:t>Câu 2. </a:t>
            </a:r>
            <a:r>
              <a:rPr lang="en-US" sz="2400" b="1" smtClean="0">
                <a:solidFill>
                  <a:srgbClr val="0000FF"/>
                </a:solidFill>
              </a:rPr>
              <a:t>Thanh ngang</a:t>
            </a:r>
            <a:r>
              <a:rPr lang="en-US" sz="2400" b="1" smtClean="0"/>
              <a:t> đặt </a:t>
            </a:r>
            <a:r>
              <a:rPr lang="en-US" sz="2400" b="1" smtClean="0">
                <a:solidFill>
                  <a:srgbClr val="0000FF"/>
                </a:solidFill>
              </a:rPr>
              <a:t>vừa khít</a:t>
            </a:r>
            <a:r>
              <a:rPr lang="en-US" sz="2400" b="1" smtClean="0"/>
              <a:t> vào </a:t>
            </a:r>
            <a:r>
              <a:rPr lang="en-US" sz="2400" b="1" smtClean="0">
                <a:solidFill>
                  <a:srgbClr val="0000FF"/>
                </a:solidFill>
              </a:rPr>
              <a:t>giá đo</a:t>
            </a:r>
            <a:r>
              <a:rPr lang="en-US" sz="2400" b="1" smtClean="0"/>
              <a:t> khi cả hai đều </a:t>
            </a:r>
            <a:r>
              <a:rPr lang="en-US" sz="2400" b="1" smtClean="0">
                <a:solidFill>
                  <a:srgbClr val="0000FF"/>
                </a:solidFill>
              </a:rPr>
              <a:t>ở nhiệt độ trong phòng</a:t>
            </a:r>
            <a:r>
              <a:rPr lang="en-US" sz="2400" b="1" smtClean="0"/>
              <a:t> .</a:t>
            </a:r>
          </a:p>
          <a:p>
            <a:pPr marL="533400" indent="-533400">
              <a:lnSpc>
                <a:spcPct val="80000"/>
              </a:lnSpc>
              <a:buFontTx/>
              <a:buAutoNum type="alphaLcParenR"/>
            </a:pPr>
            <a:r>
              <a:rPr lang="en-US" sz="2400" b="1" smtClean="0"/>
              <a:t>Tại sao khi </a:t>
            </a:r>
            <a:r>
              <a:rPr lang="en-US" sz="2400" b="1" smtClean="0">
                <a:solidFill>
                  <a:srgbClr val="0000FF"/>
                </a:solidFill>
              </a:rPr>
              <a:t>hơ nóng</a:t>
            </a:r>
            <a:r>
              <a:rPr lang="en-US" sz="2400" b="1" smtClean="0"/>
              <a:t> thanh ngang, ta </a:t>
            </a:r>
            <a:r>
              <a:rPr lang="en-US" sz="2400" b="1" smtClean="0">
                <a:solidFill>
                  <a:srgbClr val="0000FF"/>
                </a:solidFill>
              </a:rPr>
              <a:t>không thể đưa được</a:t>
            </a:r>
            <a:r>
              <a:rPr lang="en-US" sz="2400" b="1" smtClean="0"/>
              <a:t> thanh này vào giá đo ?</a:t>
            </a:r>
          </a:p>
          <a:p>
            <a:pPr marL="533400" indent="-533400">
              <a:lnSpc>
                <a:spcPct val="80000"/>
              </a:lnSpc>
              <a:buFontTx/>
              <a:buAutoNum type="alphaLcParenR"/>
            </a:pPr>
            <a:r>
              <a:rPr lang="en-US" sz="2400" b="1" smtClean="0">
                <a:solidFill>
                  <a:srgbClr val="0000FF"/>
                </a:solidFill>
              </a:rPr>
              <a:t>Hãy tìm cách</a:t>
            </a:r>
            <a:r>
              <a:rPr lang="en-US" sz="2400" b="1" smtClean="0"/>
              <a:t> đưa thanh ngang đã bị hơ nóng vào giá đo </a:t>
            </a:r>
            <a:r>
              <a:rPr lang="en-US" sz="2400" b="1" smtClean="0">
                <a:solidFill>
                  <a:srgbClr val="0000FF"/>
                </a:solidFill>
              </a:rPr>
              <a:t>mà không cần phải làm nguội thanh này</a:t>
            </a:r>
            <a:r>
              <a:rPr lang="en-US" sz="2400" b="1" smtClean="0"/>
              <a:t>.</a:t>
            </a:r>
          </a:p>
        </p:txBody>
      </p:sp>
      <p:sp>
        <p:nvSpPr>
          <p:cNvPr id="68612" name="Text Box 4"/>
          <p:cNvSpPr txBox="1">
            <a:spLocks noChangeArrowheads="1"/>
          </p:cNvSpPr>
          <p:nvPr/>
        </p:nvSpPr>
        <p:spPr bwMode="auto">
          <a:xfrm>
            <a:off x="609600" y="4648200"/>
            <a:ext cx="5791200" cy="1570038"/>
          </a:xfrm>
          <a:prstGeom prst="rect">
            <a:avLst/>
          </a:prstGeom>
          <a:noFill/>
          <a:ln w="9525">
            <a:noFill/>
            <a:miter lim="800000"/>
            <a:headEnd/>
            <a:tailEnd/>
          </a:ln>
        </p:spPr>
        <p:txBody>
          <a:bodyPr>
            <a:spAutoFit/>
          </a:bodyPr>
          <a:lstStyle/>
          <a:p>
            <a:pPr marL="342900" indent="-342900">
              <a:spcBef>
                <a:spcPct val="50000"/>
              </a:spcBef>
            </a:pPr>
            <a:r>
              <a:rPr lang="en-US" sz="2400"/>
              <a:t>Trả lời :</a:t>
            </a:r>
          </a:p>
          <a:p>
            <a:pPr marL="342900" indent="-342900">
              <a:spcBef>
                <a:spcPct val="50000"/>
              </a:spcBef>
              <a:buFontTx/>
              <a:buAutoNum type="alphaLcParenR"/>
            </a:pPr>
            <a:r>
              <a:rPr lang="en-US" sz="2400">
                <a:solidFill>
                  <a:srgbClr val="0000FF"/>
                </a:solidFill>
              </a:rPr>
              <a:t>Vì thanh ngang </a:t>
            </a:r>
            <a:r>
              <a:rPr lang="en-US" sz="2400">
                <a:solidFill>
                  <a:srgbClr val="FF0066"/>
                </a:solidFill>
              </a:rPr>
              <a:t>dài ra</a:t>
            </a:r>
            <a:r>
              <a:rPr lang="en-US" sz="2400">
                <a:solidFill>
                  <a:srgbClr val="0000FF"/>
                </a:solidFill>
              </a:rPr>
              <a:t> do bị </a:t>
            </a:r>
            <a:r>
              <a:rPr lang="en-US" sz="2400">
                <a:solidFill>
                  <a:srgbClr val="FF0066"/>
                </a:solidFill>
              </a:rPr>
              <a:t>hơ nóng</a:t>
            </a:r>
            <a:r>
              <a:rPr lang="en-US" sz="2400"/>
              <a:t>.</a:t>
            </a:r>
          </a:p>
          <a:p>
            <a:pPr marL="342900" indent="-342900">
              <a:spcBef>
                <a:spcPct val="50000"/>
              </a:spcBef>
            </a:pPr>
            <a:r>
              <a:rPr lang="en-US" sz="2400">
                <a:solidFill>
                  <a:srgbClr val="0000FF"/>
                </a:solidFill>
              </a:rPr>
              <a:t>b) </a:t>
            </a:r>
            <a:r>
              <a:rPr lang="en-US" sz="2400">
                <a:solidFill>
                  <a:srgbClr val="FF0066"/>
                </a:solidFill>
              </a:rPr>
              <a:t>Hơ nóng</a:t>
            </a:r>
            <a:r>
              <a:rPr lang="en-US" sz="2400">
                <a:solidFill>
                  <a:srgbClr val="0000FF"/>
                </a:solidFill>
              </a:rPr>
              <a:t> giá đo.</a:t>
            </a:r>
          </a:p>
        </p:txBody>
      </p:sp>
      <p:grpSp>
        <p:nvGrpSpPr>
          <p:cNvPr id="4101" name="Group 24"/>
          <p:cNvGrpSpPr>
            <a:grpSpLocks/>
          </p:cNvGrpSpPr>
          <p:nvPr/>
        </p:nvGrpSpPr>
        <p:grpSpPr bwMode="auto">
          <a:xfrm>
            <a:off x="5638800" y="1600200"/>
            <a:ext cx="2438400" cy="534988"/>
            <a:chOff x="3984" y="1008"/>
            <a:chExt cx="1536" cy="337"/>
          </a:xfrm>
        </p:grpSpPr>
        <p:sp>
          <p:nvSpPr>
            <p:cNvPr id="4158" name="Line 5"/>
            <p:cNvSpPr>
              <a:spLocks noChangeShapeType="1"/>
            </p:cNvSpPr>
            <p:nvPr/>
          </p:nvSpPr>
          <p:spPr bwMode="auto">
            <a:xfrm>
              <a:off x="3984" y="1008"/>
              <a:ext cx="1536" cy="0"/>
            </a:xfrm>
            <a:prstGeom prst="line">
              <a:avLst/>
            </a:prstGeom>
            <a:noFill/>
            <a:ln w="9525">
              <a:solidFill>
                <a:schemeClr val="tx1"/>
              </a:solidFill>
              <a:round/>
              <a:headEnd/>
              <a:tailEnd/>
            </a:ln>
          </p:spPr>
          <p:txBody>
            <a:bodyPr/>
            <a:lstStyle/>
            <a:p>
              <a:endParaRPr lang="en-US"/>
            </a:p>
          </p:txBody>
        </p:sp>
        <p:sp>
          <p:nvSpPr>
            <p:cNvPr id="4159" name="Line 6"/>
            <p:cNvSpPr>
              <a:spLocks noChangeShapeType="1"/>
            </p:cNvSpPr>
            <p:nvPr/>
          </p:nvSpPr>
          <p:spPr bwMode="auto">
            <a:xfrm>
              <a:off x="4161" y="1164"/>
              <a:ext cx="1176" cy="0"/>
            </a:xfrm>
            <a:prstGeom prst="line">
              <a:avLst/>
            </a:prstGeom>
            <a:noFill/>
            <a:ln w="9525">
              <a:solidFill>
                <a:schemeClr val="tx1"/>
              </a:solidFill>
              <a:round/>
              <a:headEnd/>
              <a:tailEnd/>
            </a:ln>
          </p:spPr>
          <p:txBody>
            <a:bodyPr/>
            <a:lstStyle/>
            <a:p>
              <a:endParaRPr lang="en-US"/>
            </a:p>
          </p:txBody>
        </p:sp>
        <p:sp>
          <p:nvSpPr>
            <p:cNvPr id="4160" name="Line 7"/>
            <p:cNvSpPr>
              <a:spLocks noChangeShapeType="1"/>
            </p:cNvSpPr>
            <p:nvPr/>
          </p:nvSpPr>
          <p:spPr bwMode="auto">
            <a:xfrm>
              <a:off x="3984" y="1008"/>
              <a:ext cx="0" cy="336"/>
            </a:xfrm>
            <a:prstGeom prst="line">
              <a:avLst/>
            </a:prstGeom>
            <a:noFill/>
            <a:ln w="9525">
              <a:solidFill>
                <a:schemeClr val="tx1"/>
              </a:solidFill>
              <a:round/>
              <a:headEnd/>
              <a:tailEnd/>
            </a:ln>
          </p:spPr>
          <p:txBody>
            <a:bodyPr/>
            <a:lstStyle/>
            <a:p>
              <a:endParaRPr lang="en-US"/>
            </a:p>
          </p:txBody>
        </p:sp>
        <p:sp>
          <p:nvSpPr>
            <p:cNvPr id="4161" name="Line 8"/>
            <p:cNvSpPr>
              <a:spLocks noChangeShapeType="1"/>
            </p:cNvSpPr>
            <p:nvPr/>
          </p:nvSpPr>
          <p:spPr bwMode="auto">
            <a:xfrm>
              <a:off x="4158" y="1164"/>
              <a:ext cx="0" cy="180"/>
            </a:xfrm>
            <a:prstGeom prst="line">
              <a:avLst/>
            </a:prstGeom>
            <a:noFill/>
            <a:ln w="9525">
              <a:solidFill>
                <a:schemeClr val="tx1"/>
              </a:solidFill>
              <a:round/>
              <a:headEnd/>
              <a:tailEnd/>
            </a:ln>
          </p:spPr>
          <p:txBody>
            <a:bodyPr/>
            <a:lstStyle/>
            <a:p>
              <a:endParaRPr lang="en-US"/>
            </a:p>
          </p:txBody>
        </p:sp>
        <p:sp>
          <p:nvSpPr>
            <p:cNvPr id="4162" name="Line 9"/>
            <p:cNvSpPr>
              <a:spLocks noChangeShapeType="1"/>
            </p:cNvSpPr>
            <p:nvPr/>
          </p:nvSpPr>
          <p:spPr bwMode="auto">
            <a:xfrm>
              <a:off x="5520" y="1008"/>
              <a:ext cx="0" cy="336"/>
            </a:xfrm>
            <a:prstGeom prst="line">
              <a:avLst/>
            </a:prstGeom>
            <a:noFill/>
            <a:ln w="9525">
              <a:solidFill>
                <a:schemeClr val="tx1"/>
              </a:solidFill>
              <a:round/>
              <a:headEnd/>
              <a:tailEnd/>
            </a:ln>
          </p:spPr>
          <p:txBody>
            <a:bodyPr/>
            <a:lstStyle/>
            <a:p>
              <a:endParaRPr lang="en-US"/>
            </a:p>
          </p:txBody>
        </p:sp>
        <p:sp>
          <p:nvSpPr>
            <p:cNvPr id="4163" name="Line 12"/>
            <p:cNvSpPr>
              <a:spLocks noChangeShapeType="1"/>
            </p:cNvSpPr>
            <p:nvPr/>
          </p:nvSpPr>
          <p:spPr bwMode="auto">
            <a:xfrm>
              <a:off x="5346" y="1164"/>
              <a:ext cx="0" cy="180"/>
            </a:xfrm>
            <a:prstGeom prst="line">
              <a:avLst/>
            </a:prstGeom>
            <a:noFill/>
            <a:ln w="9525">
              <a:solidFill>
                <a:schemeClr val="tx1"/>
              </a:solidFill>
              <a:round/>
              <a:headEnd/>
              <a:tailEnd/>
            </a:ln>
          </p:spPr>
          <p:txBody>
            <a:bodyPr/>
            <a:lstStyle/>
            <a:p>
              <a:endParaRPr lang="en-US"/>
            </a:p>
          </p:txBody>
        </p:sp>
        <p:sp>
          <p:nvSpPr>
            <p:cNvPr id="4164" name="Freeform 13"/>
            <p:cNvSpPr>
              <a:spLocks/>
            </p:cNvSpPr>
            <p:nvPr/>
          </p:nvSpPr>
          <p:spPr bwMode="auto">
            <a:xfrm>
              <a:off x="5352" y="1342"/>
              <a:ext cx="168" cy="3"/>
            </a:xfrm>
            <a:custGeom>
              <a:avLst/>
              <a:gdLst>
                <a:gd name="T0" fmla="*/ 0 w 168"/>
                <a:gd name="T1" fmla="*/ 0 h 3"/>
                <a:gd name="T2" fmla="*/ 168 w 168"/>
                <a:gd name="T3" fmla="*/ 3 h 3"/>
                <a:gd name="T4" fmla="*/ 0 60000 65536"/>
                <a:gd name="T5" fmla="*/ 0 60000 65536"/>
                <a:gd name="T6" fmla="*/ 0 w 168"/>
                <a:gd name="T7" fmla="*/ 0 h 3"/>
                <a:gd name="T8" fmla="*/ 168 w 168"/>
                <a:gd name="T9" fmla="*/ 3 h 3"/>
              </a:gdLst>
              <a:ahLst/>
              <a:cxnLst>
                <a:cxn ang="T4">
                  <a:pos x="T0" y="T1"/>
                </a:cxn>
                <a:cxn ang="T5">
                  <a:pos x="T2" y="T3"/>
                </a:cxn>
              </a:cxnLst>
              <a:rect l="T6" t="T7" r="T8" b="T9"/>
              <a:pathLst>
                <a:path w="168" h="3">
                  <a:moveTo>
                    <a:pt x="0" y="0"/>
                  </a:moveTo>
                  <a:lnTo>
                    <a:pt x="168" y="3"/>
                  </a:lnTo>
                </a:path>
              </a:pathLst>
            </a:custGeom>
            <a:noFill/>
            <a:ln w="9525">
              <a:solidFill>
                <a:schemeClr val="tx1"/>
              </a:solidFill>
              <a:round/>
              <a:headEnd/>
              <a:tailEnd/>
            </a:ln>
          </p:spPr>
          <p:txBody>
            <a:bodyPr/>
            <a:lstStyle/>
            <a:p>
              <a:endParaRPr lang="en-US"/>
            </a:p>
          </p:txBody>
        </p:sp>
        <p:sp>
          <p:nvSpPr>
            <p:cNvPr id="4165" name="Freeform 14"/>
            <p:cNvSpPr>
              <a:spLocks/>
            </p:cNvSpPr>
            <p:nvPr/>
          </p:nvSpPr>
          <p:spPr bwMode="auto">
            <a:xfrm>
              <a:off x="3987" y="1342"/>
              <a:ext cx="168" cy="3"/>
            </a:xfrm>
            <a:custGeom>
              <a:avLst/>
              <a:gdLst>
                <a:gd name="T0" fmla="*/ 0 w 168"/>
                <a:gd name="T1" fmla="*/ 0 h 3"/>
                <a:gd name="T2" fmla="*/ 168 w 168"/>
                <a:gd name="T3" fmla="*/ 3 h 3"/>
                <a:gd name="T4" fmla="*/ 0 60000 65536"/>
                <a:gd name="T5" fmla="*/ 0 60000 65536"/>
                <a:gd name="T6" fmla="*/ 0 w 168"/>
                <a:gd name="T7" fmla="*/ 0 h 3"/>
                <a:gd name="T8" fmla="*/ 168 w 168"/>
                <a:gd name="T9" fmla="*/ 3 h 3"/>
              </a:gdLst>
              <a:ahLst/>
              <a:cxnLst>
                <a:cxn ang="T4">
                  <a:pos x="T0" y="T1"/>
                </a:cxn>
                <a:cxn ang="T5">
                  <a:pos x="T2" y="T3"/>
                </a:cxn>
              </a:cxnLst>
              <a:rect l="T6" t="T7" r="T8" b="T9"/>
              <a:pathLst>
                <a:path w="168" h="3">
                  <a:moveTo>
                    <a:pt x="0" y="0"/>
                  </a:moveTo>
                  <a:lnTo>
                    <a:pt x="168" y="3"/>
                  </a:lnTo>
                </a:path>
              </a:pathLst>
            </a:custGeom>
            <a:noFill/>
            <a:ln w="9525">
              <a:solidFill>
                <a:schemeClr val="tx1"/>
              </a:solidFill>
              <a:round/>
              <a:headEnd/>
              <a:tailEnd/>
            </a:ln>
          </p:spPr>
          <p:txBody>
            <a:bodyPr/>
            <a:lstStyle/>
            <a:p>
              <a:endParaRPr lang="en-US"/>
            </a:p>
          </p:txBody>
        </p:sp>
      </p:grpSp>
      <p:grpSp>
        <p:nvGrpSpPr>
          <p:cNvPr id="3" name="Group 86"/>
          <p:cNvGrpSpPr>
            <a:grpSpLocks/>
          </p:cNvGrpSpPr>
          <p:nvPr/>
        </p:nvGrpSpPr>
        <p:grpSpPr bwMode="auto">
          <a:xfrm>
            <a:off x="5918200" y="2590800"/>
            <a:ext cx="2616200" cy="2057400"/>
            <a:chOff x="3728" y="1248"/>
            <a:chExt cx="1648" cy="1296"/>
          </a:xfrm>
        </p:grpSpPr>
        <p:grpSp>
          <p:nvGrpSpPr>
            <p:cNvPr id="4106" name="Group 78"/>
            <p:cNvGrpSpPr>
              <a:grpSpLocks/>
            </p:cNvGrpSpPr>
            <p:nvPr/>
          </p:nvGrpSpPr>
          <p:grpSpPr bwMode="auto">
            <a:xfrm>
              <a:off x="3728" y="1248"/>
              <a:ext cx="1180" cy="1296"/>
              <a:chOff x="4160" y="1248"/>
              <a:chExt cx="1180" cy="948"/>
            </a:xfrm>
          </p:grpSpPr>
          <p:grpSp>
            <p:nvGrpSpPr>
              <p:cNvPr id="4111" name="Group 76"/>
              <p:cNvGrpSpPr>
                <a:grpSpLocks/>
              </p:cNvGrpSpPr>
              <p:nvPr/>
            </p:nvGrpSpPr>
            <p:grpSpPr bwMode="auto">
              <a:xfrm>
                <a:off x="4160" y="1248"/>
                <a:ext cx="1179" cy="33"/>
                <a:chOff x="4160" y="1536"/>
                <a:chExt cx="1179" cy="33"/>
              </a:xfrm>
            </p:grpSpPr>
            <p:grpSp>
              <p:nvGrpSpPr>
                <p:cNvPr id="4153" name="Group 18"/>
                <p:cNvGrpSpPr>
                  <a:grpSpLocks/>
                </p:cNvGrpSpPr>
                <p:nvPr/>
              </p:nvGrpSpPr>
              <p:grpSpPr bwMode="auto">
                <a:xfrm>
                  <a:off x="4160" y="1536"/>
                  <a:ext cx="1176" cy="33"/>
                  <a:chOff x="4161" y="1260"/>
                  <a:chExt cx="1176" cy="33"/>
                </a:xfrm>
              </p:grpSpPr>
              <p:sp>
                <p:nvSpPr>
                  <p:cNvPr id="4156" name="Line 16"/>
                  <p:cNvSpPr>
                    <a:spLocks noChangeShapeType="1"/>
                  </p:cNvSpPr>
                  <p:nvPr/>
                </p:nvSpPr>
                <p:spPr bwMode="auto">
                  <a:xfrm>
                    <a:off x="4161" y="1260"/>
                    <a:ext cx="1176" cy="0"/>
                  </a:xfrm>
                  <a:prstGeom prst="line">
                    <a:avLst/>
                  </a:prstGeom>
                  <a:noFill/>
                  <a:ln w="9525">
                    <a:solidFill>
                      <a:schemeClr val="tx1"/>
                    </a:solidFill>
                    <a:round/>
                    <a:headEnd/>
                    <a:tailEnd/>
                  </a:ln>
                </p:spPr>
                <p:txBody>
                  <a:bodyPr/>
                  <a:lstStyle/>
                  <a:p>
                    <a:endParaRPr lang="en-US"/>
                  </a:p>
                </p:txBody>
              </p:sp>
              <p:sp>
                <p:nvSpPr>
                  <p:cNvPr id="4157" name="Line 17"/>
                  <p:cNvSpPr>
                    <a:spLocks noChangeShapeType="1"/>
                  </p:cNvSpPr>
                  <p:nvPr/>
                </p:nvSpPr>
                <p:spPr bwMode="auto">
                  <a:xfrm>
                    <a:off x="4161" y="1293"/>
                    <a:ext cx="1176" cy="0"/>
                  </a:xfrm>
                  <a:prstGeom prst="line">
                    <a:avLst/>
                  </a:prstGeom>
                  <a:noFill/>
                  <a:ln w="9525">
                    <a:solidFill>
                      <a:schemeClr val="tx1"/>
                    </a:solidFill>
                    <a:round/>
                    <a:headEnd/>
                    <a:tailEnd/>
                  </a:ln>
                </p:spPr>
                <p:txBody>
                  <a:bodyPr/>
                  <a:lstStyle/>
                  <a:p>
                    <a:endParaRPr lang="en-US"/>
                  </a:p>
                </p:txBody>
              </p:sp>
            </p:grpSp>
            <p:sp>
              <p:nvSpPr>
                <p:cNvPr id="4154" name="Freeform 21"/>
                <p:cNvSpPr>
                  <a:spLocks/>
                </p:cNvSpPr>
                <p:nvPr/>
              </p:nvSpPr>
              <p:spPr bwMode="auto">
                <a:xfrm>
                  <a:off x="4161" y="1536"/>
                  <a:ext cx="1" cy="30"/>
                </a:xfrm>
                <a:custGeom>
                  <a:avLst/>
                  <a:gdLst>
                    <a:gd name="T0" fmla="*/ 1 w 1"/>
                    <a:gd name="T1" fmla="*/ 0 h 30"/>
                    <a:gd name="T2" fmla="*/ 0 w 1"/>
                    <a:gd name="T3" fmla="*/ 30 h 30"/>
                    <a:gd name="T4" fmla="*/ 0 60000 65536"/>
                    <a:gd name="T5" fmla="*/ 0 60000 65536"/>
                    <a:gd name="T6" fmla="*/ 0 w 1"/>
                    <a:gd name="T7" fmla="*/ 0 h 30"/>
                    <a:gd name="T8" fmla="*/ 1 w 1"/>
                    <a:gd name="T9" fmla="*/ 30 h 30"/>
                  </a:gdLst>
                  <a:ahLst/>
                  <a:cxnLst>
                    <a:cxn ang="T4">
                      <a:pos x="T0" y="T1"/>
                    </a:cxn>
                    <a:cxn ang="T5">
                      <a:pos x="T2" y="T3"/>
                    </a:cxn>
                  </a:cxnLst>
                  <a:rect l="T6" t="T7" r="T8" b="T9"/>
                  <a:pathLst>
                    <a:path w="1" h="30">
                      <a:moveTo>
                        <a:pt x="1" y="0"/>
                      </a:moveTo>
                      <a:lnTo>
                        <a:pt x="0" y="30"/>
                      </a:lnTo>
                    </a:path>
                  </a:pathLst>
                </a:custGeom>
                <a:solidFill>
                  <a:schemeClr val="bg2"/>
                </a:solidFill>
                <a:ln w="9525">
                  <a:solidFill>
                    <a:schemeClr val="tx1"/>
                  </a:solidFill>
                  <a:round/>
                  <a:headEnd/>
                  <a:tailEnd/>
                </a:ln>
              </p:spPr>
              <p:txBody>
                <a:bodyPr/>
                <a:lstStyle/>
                <a:p>
                  <a:endParaRPr lang="en-US"/>
                </a:p>
              </p:txBody>
            </p:sp>
            <p:sp>
              <p:nvSpPr>
                <p:cNvPr id="4155" name="Freeform 22"/>
                <p:cNvSpPr>
                  <a:spLocks/>
                </p:cNvSpPr>
                <p:nvPr/>
              </p:nvSpPr>
              <p:spPr bwMode="auto">
                <a:xfrm>
                  <a:off x="5338" y="1536"/>
                  <a:ext cx="1" cy="30"/>
                </a:xfrm>
                <a:custGeom>
                  <a:avLst/>
                  <a:gdLst>
                    <a:gd name="T0" fmla="*/ 1 w 1"/>
                    <a:gd name="T1" fmla="*/ 0 h 30"/>
                    <a:gd name="T2" fmla="*/ 0 w 1"/>
                    <a:gd name="T3" fmla="*/ 30 h 30"/>
                    <a:gd name="T4" fmla="*/ 0 60000 65536"/>
                    <a:gd name="T5" fmla="*/ 0 60000 65536"/>
                    <a:gd name="T6" fmla="*/ 0 w 1"/>
                    <a:gd name="T7" fmla="*/ 0 h 30"/>
                    <a:gd name="T8" fmla="*/ 1 w 1"/>
                    <a:gd name="T9" fmla="*/ 30 h 30"/>
                  </a:gdLst>
                  <a:ahLst/>
                  <a:cxnLst>
                    <a:cxn ang="T4">
                      <a:pos x="T0" y="T1"/>
                    </a:cxn>
                    <a:cxn ang="T5">
                      <a:pos x="T2" y="T3"/>
                    </a:cxn>
                  </a:cxnLst>
                  <a:rect l="T6" t="T7" r="T8" b="T9"/>
                  <a:pathLst>
                    <a:path w="1" h="30">
                      <a:moveTo>
                        <a:pt x="1" y="0"/>
                      </a:moveTo>
                      <a:lnTo>
                        <a:pt x="0" y="30"/>
                      </a:lnTo>
                    </a:path>
                  </a:pathLst>
                </a:custGeom>
                <a:solidFill>
                  <a:schemeClr val="bg2"/>
                </a:solidFill>
                <a:ln w="9525">
                  <a:solidFill>
                    <a:schemeClr val="tx1"/>
                  </a:solidFill>
                  <a:round/>
                  <a:headEnd/>
                  <a:tailEnd/>
                </a:ln>
              </p:spPr>
              <p:txBody>
                <a:bodyPr/>
                <a:lstStyle/>
                <a:p>
                  <a:endParaRPr lang="en-US"/>
                </a:p>
              </p:txBody>
            </p:sp>
          </p:grpSp>
          <p:grpSp>
            <p:nvGrpSpPr>
              <p:cNvPr id="4112" name="Group 28"/>
              <p:cNvGrpSpPr>
                <a:grpSpLocks/>
              </p:cNvGrpSpPr>
              <p:nvPr/>
            </p:nvGrpSpPr>
            <p:grpSpPr bwMode="auto">
              <a:xfrm>
                <a:off x="4176" y="1248"/>
                <a:ext cx="249" cy="30"/>
                <a:chOff x="4215" y="1680"/>
                <a:chExt cx="249" cy="30"/>
              </a:xfrm>
            </p:grpSpPr>
            <p:sp>
              <p:nvSpPr>
                <p:cNvPr id="4150" name="Freeform 25"/>
                <p:cNvSpPr>
                  <a:spLocks/>
                </p:cNvSpPr>
                <p:nvPr/>
              </p:nvSpPr>
              <p:spPr bwMode="auto">
                <a:xfrm>
                  <a:off x="4215"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sp>
              <p:nvSpPr>
                <p:cNvPr id="4151" name="Freeform 26"/>
                <p:cNvSpPr>
                  <a:spLocks/>
                </p:cNvSpPr>
                <p:nvPr/>
              </p:nvSpPr>
              <p:spPr bwMode="auto">
                <a:xfrm>
                  <a:off x="4311"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sp>
              <p:nvSpPr>
                <p:cNvPr id="4152" name="Freeform 27"/>
                <p:cNvSpPr>
                  <a:spLocks/>
                </p:cNvSpPr>
                <p:nvPr/>
              </p:nvSpPr>
              <p:spPr bwMode="auto">
                <a:xfrm>
                  <a:off x="4407"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grpSp>
          <p:grpSp>
            <p:nvGrpSpPr>
              <p:cNvPr id="4113" name="Group 29"/>
              <p:cNvGrpSpPr>
                <a:grpSpLocks/>
              </p:cNvGrpSpPr>
              <p:nvPr/>
            </p:nvGrpSpPr>
            <p:grpSpPr bwMode="auto">
              <a:xfrm>
                <a:off x="4458" y="1248"/>
                <a:ext cx="249" cy="30"/>
                <a:chOff x="4215" y="1680"/>
                <a:chExt cx="249" cy="30"/>
              </a:xfrm>
            </p:grpSpPr>
            <p:sp>
              <p:nvSpPr>
                <p:cNvPr id="4147" name="Freeform 30"/>
                <p:cNvSpPr>
                  <a:spLocks/>
                </p:cNvSpPr>
                <p:nvPr/>
              </p:nvSpPr>
              <p:spPr bwMode="auto">
                <a:xfrm>
                  <a:off x="4215"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sp>
              <p:nvSpPr>
                <p:cNvPr id="4148" name="Freeform 31"/>
                <p:cNvSpPr>
                  <a:spLocks/>
                </p:cNvSpPr>
                <p:nvPr/>
              </p:nvSpPr>
              <p:spPr bwMode="auto">
                <a:xfrm>
                  <a:off x="4311"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sp>
              <p:nvSpPr>
                <p:cNvPr id="4149" name="Freeform 32"/>
                <p:cNvSpPr>
                  <a:spLocks/>
                </p:cNvSpPr>
                <p:nvPr/>
              </p:nvSpPr>
              <p:spPr bwMode="auto">
                <a:xfrm>
                  <a:off x="4407"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grpSp>
          <p:grpSp>
            <p:nvGrpSpPr>
              <p:cNvPr id="4114" name="Group 33"/>
              <p:cNvGrpSpPr>
                <a:grpSpLocks/>
              </p:cNvGrpSpPr>
              <p:nvPr/>
            </p:nvGrpSpPr>
            <p:grpSpPr bwMode="auto">
              <a:xfrm>
                <a:off x="4224" y="1248"/>
                <a:ext cx="249" cy="30"/>
                <a:chOff x="4215" y="1680"/>
                <a:chExt cx="249" cy="30"/>
              </a:xfrm>
            </p:grpSpPr>
            <p:sp>
              <p:nvSpPr>
                <p:cNvPr id="4144" name="Freeform 34"/>
                <p:cNvSpPr>
                  <a:spLocks/>
                </p:cNvSpPr>
                <p:nvPr/>
              </p:nvSpPr>
              <p:spPr bwMode="auto">
                <a:xfrm>
                  <a:off x="4215"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sp>
              <p:nvSpPr>
                <p:cNvPr id="4145" name="Freeform 35"/>
                <p:cNvSpPr>
                  <a:spLocks/>
                </p:cNvSpPr>
                <p:nvPr/>
              </p:nvSpPr>
              <p:spPr bwMode="auto">
                <a:xfrm>
                  <a:off x="4311"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sp>
              <p:nvSpPr>
                <p:cNvPr id="4146" name="Freeform 36"/>
                <p:cNvSpPr>
                  <a:spLocks/>
                </p:cNvSpPr>
                <p:nvPr/>
              </p:nvSpPr>
              <p:spPr bwMode="auto">
                <a:xfrm>
                  <a:off x="4407"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grpSp>
          <p:grpSp>
            <p:nvGrpSpPr>
              <p:cNvPr id="4115" name="Group 37"/>
              <p:cNvGrpSpPr>
                <a:grpSpLocks/>
              </p:cNvGrpSpPr>
              <p:nvPr/>
            </p:nvGrpSpPr>
            <p:grpSpPr bwMode="auto">
              <a:xfrm>
                <a:off x="4503" y="1248"/>
                <a:ext cx="249" cy="30"/>
                <a:chOff x="4215" y="1680"/>
                <a:chExt cx="249" cy="30"/>
              </a:xfrm>
            </p:grpSpPr>
            <p:sp>
              <p:nvSpPr>
                <p:cNvPr id="4141" name="Freeform 38"/>
                <p:cNvSpPr>
                  <a:spLocks/>
                </p:cNvSpPr>
                <p:nvPr/>
              </p:nvSpPr>
              <p:spPr bwMode="auto">
                <a:xfrm>
                  <a:off x="4215"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sp>
              <p:nvSpPr>
                <p:cNvPr id="4142" name="Freeform 39"/>
                <p:cNvSpPr>
                  <a:spLocks/>
                </p:cNvSpPr>
                <p:nvPr/>
              </p:nvSpPr>
              <p:spPr bwMode="auto">
                <a:xfrm>
                  <a:off x="4311"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sp>
              <p:nvSpPr>
                <p:cNvPr id="4143" name="Freeform 40"/>
                <p:cNvSpPr>
                  <a:spLocks/>
                </p:cNvSpPr>
                <p:nvPr/>
              </p:nvSpPr>
              <p:spPr bwMode="auto">
                <a:xfrm>
                  <a:off x="4407"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grpSp>
          <p:grpSp>
            <p:nvGrpSpPr>
              <p:cNvPr id="4116" name="Group 41"/>
              <p:cNvGrpSpPr>
                <a:grpSpLocks/>
              </p:cNvGrpSpPr>
              <p:nvPr/>
            </p:nvGrpSpPr>
            <p:grpSpPr bwMode="auto">
              <a:xfrm>
                <a:off x="4746" y="1248"/>
                <a:ext cx="249" cy="30"/>
                <a:chOff x="4215" y="1680"/>
                <a:chExt cx="249" cy="30"/>
              </a:xfrm>
            </p:grpSpPr>
            <p:sp>
              <p:nvSpPr>
                <p:cNvPr id="4138" name="Freeform 42"/>
                <p:cNvSpPr>
                  <a:spLocks/>
                </p:cNvSpPr>
                <p:nvPr/>
              </p:nvSpPr>
              <p:spPr bwMode="auto">
                <a:xfrm>
                  <a:off x="4215"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sp>
              <p:nvSpPr>
                <p:cNvPr id="4139" name="Freeform 43"/>
                <p:cNvSpPr>
                  <a:spLocks/>
                </p:cNvSpPr>
                <p:nvPr/>
              </p:nvSpPr>
              <p:spPr bwMode="auto">
                <a:xfrm>
                  <a:off x="4311"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sp>
              <p:nvSpPr>
                <p:cNvPr id="4140" name="Freeform 44"/>
                <p:cNvSpPr>
                  <a:spLocks/>
                </p:cNvSpPr>
                <p:nvPr/>
              </p:nvSpPr>
              <p:spPr bwMode="auto">
                <a:xfrm>
                  <a:off x="4407"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grpSp>
          <p:grpSp>
            <p:nvGrpSpPr>
              <p:cNvPr id="4117" name="Group 45"/>
              <p:cNvGrpSpPr>
                <a:grpSpLocks/>
              </p:cNvGrpSpPr>
              <p:nvPr/>
            </p:nvGrpSpPr>
            <p:grpSpPr bwMode="auto">
              <a:xfrm>
                <a:off x="4788" y="1248"/>
                <a:ext cx="249" cy="30"/>
                <a:chOff x="4215" y="1680"/>
                <a:chExt cx="249" cy="30"/>
              </a:xfrm>
            </p:grpSpPr>
            <p:sp>
              <p:nvSpPr>
                <p:cNvPr id="4135" name="Freeform 46"/>
                <p:cNvSpPr>
                  <a:spLocks/>
                </p:cNvSpPr>
                <p:nvPr/>
              </p:nvSpPr>
              <p:spPr bwMode="auto">
                <a:xfrm>
                  <a:off x="4215"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sp>
              <p:nvSpPr>
                <p:cNvPr id="4136" name="Freeform 47"/>
                <p:cNvSpPr>
                  <a:spLocks/>
                </p:cNvSpPr>
                <p:nvPr/>
              </p:nvSpPr>
              <p:spPr bwMode="auto">
                <a:xfrm>
                  <a:off x="4311"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sp>
              <p:nvSpPr>
                <p:cNvPr id="4137" name="Freeform 48"/>
                <p:cNvSpPr>
                  <a:spLocks/>
                </p:cNvSpPr>
                <p:nvPr/>
              </p:nvSpPr>
              <p:spPr bwMode="auto">
                <a:xfrm>
                  <a:off x="4407"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grpSp>
          <p:grpSp>
            <p:nvGrpSpPr>
              <p:cNvPr id="4118" name="Group 49"/>
              <p:cNvGrpSpPr>
                <a:grpSpLocks/>
              </p:cNvGrpSpPr>
              <p:nvPr/>
            </p:nvGrpSpPr>
            <p:grpSpPr bwMode="auto">
              <a:xfrm>
                <a:off x="5040" y="1248"/>
                <a:ext cx="249" cy="30"/>
                <a:chOff x="4215" y="1680"/>
                <a:chExt cx="249" cy="30"/>
              </a:xfrm>
            </p:grpSpPr>
            <p:sp>
              <p:nvSpPr>
                <p:cNvPr id="4132" name="Freeform 50"/>
                <p:cNvSpPr>
                  <a:spLocks/>
                </p:cNvSpPr>
                <p:nvPr/>
              </p:nvSpPr>
              <p:spPr bwMode="auto">
                <a:xfrm>
                  <a:off x="4215"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sp>
              <p:nvSpPr>
                <p:cNvPr id="4133" name="Freeform 51"/>
                <p:cNvSpPr>
                  <a:spLocks/>
                </p:cNvSpPr>
                <p:nvPr/>
              </p:nvSpPr>
              <p:spPr bwMode="auto">
                <a:xfrm>
                  <a:off x="4311"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sp>
              <p:nvSpPr>
                <p:cNvPr id="4134" name="Freeform 52"/>
                <p:cNvSpPr>
                  <a:spLocks/>
                </p:cNvSpPr>
                <p:nvPr/>
              </p:nvSpPr>
              <p:spPr bwMode="auto">
                <a:xfrm>
                  <a:off x="4407"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grpSp>
          <p:grpSp>
            <p:nvGrpSpPr>
              <p:cNvPr id="4119" name="Group 53"/>
              <p:cNvGrpSpPr>
                <a:grpSpLocks/>
              </p:cNvGrpSpPr>
              <p:nvPr/>
            </p:nvGrpSpPr>
            <p:grpSpPr bwMode="auto">
              <a:xfrm>
                <a:off x="5091" y="1248"/>
                <a:ext cx="249" cy="30"/>
                <a:chOff x="4215" y="1680"/>
                <a:chExt cx="249" cy="30"/>
              </a:xfrm>
            </p:grpSpPr>
            <p:sp>
              <p:nvSpPr>
                <p:cNvPr id="4129" name="Freeform 54"/>
                <p:cNvSpPr>
                  <a:spLocks/>
                </p:cNvSpPr>
                <p:nvPr/>
              </p:nvSpPr>
              <p:spPr bwMode="auto">
                <a:xfrm>
                  <a:off x="4215"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sp>
              <p:nvSpPr>
                <p:cNvPr id="4130" name="Freeform 55"/>
                <p:cNvSpPr>
                  <a:spLocks/>
                </p:cNvSpPr>
                <p:nvPr/>
              </p:nvSpPr>
              <p:spPr bwMode="auto">
                <a:xfrm>
                  <a:off x="4311"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sp>
              <p:nvSpPr>
                <p:cNvPr id="4131" name="Freeform 56"/>
                <p:cNvSpPr>
                  <a:spLocks/>
                </p:cNvSpPr>
                <p:nvPr/>
              </p:nvSpPr>
              <p:spPr bwMode="auto">
                <a:xfrm>
                  <a:off x="4407" y="1680"/>
                  <a:ext cx="57" cy="30"/>
                </a:xfrm>
                <a:custGeom>
                  <a:avLst/>
                  <a:gdLst>
                    <a:gd name="T0" fmla="*/ 57 w 57"/>
                    <a:gd name="T1" fmla="*/ 0 h 30"/>
                    <a:gd name="T2" fmla="*/ 0 w 57"/>
                    <a:gd name="T3" fmla="*/ 30 h 30"/>
                    <a:gd name="T4" fmla="*/ 0 60000 65536"/>
                    <a:gd name="T5" fmla="*/ 0 60000 65536"/>
                    <a:gd name="T6" fmla="*/ 0 w 57"/>
                    <a:gd name="T7" fmla="*/ 0 h 30"/>
                    <a:gd name="T8" fmla="*/ 57 w 57"/>
                    <a:gd name="T9" fmla="*/ 30 h 30"/>
                  </a:gdLst>
                  <a:ahLst/>
                  <a:cxnLst>
                    <a:cxn ang="T4">
                      <a:pos x="T0" y="T1"/>
                    </a:cxn>
                    <a:cxn ang="T5">
                      <a:pos x="T2" y="T3"/>
                    </a:cxn>
                  </a:cxnLst>
                  <a:rect l="T6" t="T7" r="T8" b="T9"/>
                  <a:pathLst>
                    <a:path w="57" h="30">
                      <a:moveTo>
                        <a:pt x="57" y="0"/>
                      </a:moveTo>
                      <a:lnTo>
                        <a:pt x="0" y="30"/>
                      </a:lnTo>
                    </a:path>
                  </a:pathLst>
                </a:custGeom>
                <a:noFill/>
                <a:ln w="9525">
                  <a:solidFill>
                    <a:schemeClr val="tx1"/>
                  </a:solidFill>
                  <a:round/>
                  <a:headEnd/>
                  <a:tailEnd/>
                </a:ln>
              </p:spPr>
              <p:txBody>
                <a:bodyPr/>
                <a:lstStyle/>
                <a:p>
                  <a:endParaRPr lang="en-US"/>
                </a:p>
              </p:txBody>
            </p:sp>
          </p:grpSp>
          <p:grpSp>
            <p:nvGrpSpPr>
              <p:cNvPr id="4120" name="Group 77"/>
              <p:cNvGrpSpPr>
                <a:grpSpLocks/>
              </p:cNvGrpSpPr>
              <p:nvPr/>
            </p:nvGrpSpPr>
            <p:grpSpPr bwMode="auto">
              <a:xfrm>
                <a:off x="4707" y="1284"/>
                <a:ext cx="96" cy="912"/>
                <a:chOff x="4719" y="1680"/>
                <a:chExt cx="96" cy="912"/>
              </a:xfrm>
            </p:grpSpPr>
            <p:grpSp>
              <p:nvGrpSpPr>
                <p:cNvPr id="4121" name="Group 68"/>
                <p:cNvGrpSpPr>
                  <a:grpSpLocks/>
                </p:cNvGrpSpPr>
                <p:nvPr/>
              </p:nvGrpSpPr>
              <p:grpSpPr bwMode="auto">
                <a:xfrm>
                  <a:off x="4752" y="1680"/>
                  <a:ext cx="24" cy="625"/>
                  <a:chOff x="4704" y="1727"/>
                  <a:chExt cx="24" cy="625"/>
                </a:xfrm>
              </p:grpSpPr>
              <p:sp>
                <p:nvSpPr>
                  <p:cNvPr id="4125" name="Line 63"/>
                  <p:cNvSpPr>
                    <a:spLocks noChangeShapeType="1"/>
                  </p:cNvSpPr>
                  <p:nvPr/>
                </p:nvSpPr>
                <p:spPr bwMode="auto">
                  <a:xfrm>
                    <a:off x="4704" y="1728"/>
                    <a:ext cx="0" cy="624"/>
                  </a:xfrm>
                  <a:prstGeom prst="line">
                    <a:avLst/>
                  </a:prstGeom>
                  <a:noFill/>
                  <a:ln w="9525">
                    <a:solidFill>
                      <a:schemeClr val="tx1"/>
                    </a:solidFill>
                    <a:round/>
                    <a:headEnd/>
                    <a:tailEnd/>
                  </a:ln>
                </p:spPr>
                <p:txBody>
                  <a:bodyPr/>
                  <a:lstStyle/>
                  <a:p>
                    <a:endParaRPr lang="en-US"/>
                  </a:p>
                </p:txBody>
              </p:sp>
              <p:sp>
                <p:nvSpPr>
                  <p:cNvPr id="4126" name="Line 64"/>
                  <p:cNvSpPr>
                    <a:spLocks noChangeShapeType="1"/>
                  </p:cNvSpPr>
                  <p:nvPr/>
                </p:nvSpPr>
                <p:spPr bwMode="auto">
                  <a:xfrm>
                    <a:off x="4728" y="1728"/>
                    <a:ext cx="0" cy="624"/>
                  </a:xfrm>
                  <a:prstGeom prst="line">
                    <a:avLst/>
                  </a:prstGeom>
                  <a:noFill/>
                  <a:ln w="9525">
                    <a:solidFill>
                      <a:schemeClr val="tx1"/>
                    </a:solidFill>
                    <a:round/>
                    <a:headEnd/>
                    <a:tailEnd/>
                  </a:ln>
                </p:spPr>
                <p:txBody>
                  <a:bodyPr/>
                  <a:lstStyle/>
                  <a:p>
                    <a:endParaRPr lang="en-US"/>
                  </a:p>
                </p:txBody>
              </p:sp>
              <p:sp>
                <p:nvSpPr>
                  <p:cNvPr id="4127" name="Freeform 66"/>
                  <p:cNvSpPr>
                    <a:spLocks/>
                  </p:cNvSpPr>
                  <p:nvPr/>
                </p:nvSpPr>
                <p:spPr bwMode="auto">
                  <a:xfrm>
                    <a:off x="4704" y="1727"/>
                    <a:ext cx="21" cy="1"/>
                  </a:xfrm>
                  <a:custGeom>
                    <a:avLst/>
                    <a:gdLst>
                      <a:gd name="T0" fmla="*/ 0 w 21"/>
                      <a:gd name="T1" fmla="*/ 1 h 1"/>
                      <a:gd name="T2" fmla="*/ 21 w 21"/>
                      <a:gd name="T3" fmla="*/ 0 h 1"/>
                      <a:gd name="T4" fmla="*/ 0 60000 65536"/>
                      <a:gd name="T5" fmla="*/ 0 60000 65536"/>
                      <a:gd name="T6" fmla="*/ 0 w 21"/>
                      <a:gd name="T7" fmla="*/ 0 h 1"/>
                      <a:gd name="T8" fmla="*/ 21 w 21"/>
                      <a:gd name="T9" fmla="*/ 1 h 1"/>
                    </a:gdLst>
                    <a:ahLst/>
                    <a:cxnLst>
                      <a:cxn ang="T4">
                        <a:pos x="T0" y="T1"/>
                      </a:cxn>
                      <a:cxn ang="T5">
                        <a:pos x="T2" y="T3"/>
                      </a:cxn>
                    </a:cxnLst>
                    <a:rect l="T6" t="T7" r="T8" b="T9"/>
                    <a:pathLst>
                      <a:path w="21" h="1">
                        <a:moveTo>
                          <a:pt x="0" y="1"/>
                        </a:moveTo>
                        <a:lnTo>
                          <a:pt x="21" y="0"/>
                        </a:lnTo>
                      </a:path>
                    </a:pathLst>
                  </a:custGeom>
                  <a:noFill/>
                  <a:ln w="9525">
                    <a:solidFill>
                      <a:schemeClr val="tx1"/>
                    </a:solidFill>
                    <a:round/>
                    <a:headEnd/>
                    <a:tailEnd/>
                  </a:ln>
                </p:spPr>
                <p:txBody>
                  <a:bodyPr/>
                  <a:lstStyle/>
                  <a:p>
                    <a:endParaRPr lang="en-US"/>
                  </a:p>
                </p:txBody>
              </p:sp>
              <p:sp>
                <p:nvSpPr>
                  <p:cNvPr id="4128" name="Freeform 67"/>
                  <p:cNvSpPr>
                    <a:spLocks/>
                  </p:cNvSpPr>
                  <p:nvPr/>
                </p:nvSpPr>
                <p:spPr bwMode="auto">
                  <a:xfrm>
                    <a:off x="4704" y="2351"/>
                    <a:ext cx="21" cy="1"/>
                  </a:xfrm>
                  <a:custGeom>
                    <a:avLst/>
                    <a:gdLst>
                      <a:gd name="T0" fmla="*/ 0 w 21"/>
                      <a:gd name="T1" fmla="*/ 1 h 1"/>
                      <a:gd name="T2" fmla="*/ 21 w 21"/>
                      <a:gd name="T3" fmla="*/ 0 h 1"/>
                      <a:gd name="T4" fmla="*/ 0 60000 65536"/>
                      <a:gd name="T5" fmla="*/ 0 60000 65536"/>
                      <a:gd name="T6" fmla="*/ 0 w 21"/>
                      <a:gd name="T7" fmla="*/ 0 h 1"/>
                      <a:gd name="T8" fmla="*/ 21 w 21"/>
                      <a:gd name="T9" fmla="*/ 1 h 1"/>
                    </a:gdLst>
                    <a:ahLst/>
                    <a:cxnLst>
                      <a:cxn ang="T4">
                        <a:pos x="T0" y="T1"/>
                      </a:cxn>
                      <a:cxn ang="T5">
                        <a:pos x="T2" y="T3"/>
                      </a:cxn>
                    </a:cxnLst>
                    <a:rect l="T6" t="T7" r="T8" b="T9"/>
                    <a:pathLst>
                      <a:path w="21" h="1">
                        <a:moveTo>
                          <a:pt x="0" y="1"/>
                        </a:moveTo>
                        <a:lnTo>
                          <a:pt x="21" y="0"/>
                        </a:lnTo>
                      </a:path>
                    </a:pathLst>
                  </a:custGeom>
                  <a:noFill/>
                  <a:ln w="9525">
                    <a:solidFill>
                      <a:schemeClr val="tx1"/>
                    </a:solidFill>
                    <a:round/>
                    <a:headEnd/>
                    <a:tailEnd/>
                  </a:ln>
                </p:spPr>
                <p:txBody>
                  <a:bodyPr/>
                  <a:lstStyle/>
                  <a:p>
                    <a:endParaRPr lang="en-US"/>
                  </a:p>
                </p:txBody>
              </p:sp>
            </p:grpSp>
            <p:grpSp>
              <p:nvGrpSpPr>
                <p:cNvPr id="4122" name="Group 73"/>
                <p:cNvGrpSpPr>
                  <a:grpSpLocks/>
                </p:cNvGrpSpPr>
                <p:nvPr/>
              </p:nvGrpSpPr>
              <p:grpSpPr bwMode="auto">
                <a:xfrm>
                  <a:off x="4719" y="2256"/>
                  <a:ext cx="96" cy="336"/>
                  <a:chOff x="4719" y="2304"/>
                  <a:chExt cx="96" cy="336"/>
                </a:xfrm>
              </p:grpSpPr>
              <p:sp>
                <p:nvSpPr>
                  <p:cNvPr id="4123" name="Rectangle 70"/>
                  <p:cNvSpPr>
                    <a:spLocks noChangeArrowheads="1"/>
                  </p:cNvSpPr>
                  <p:nvPr/>
                </p:nvSpPr>
                <p:spPr bwMode="auto">
                  <a:xfrm>
                    <a:off x="4743" y="2304"/>
                    <a:ext cx="48" cy="48"/>
                  </a:xfrm>
                  <a:prstGeom prst="rect">
                    <a:avLst/>
                  </a:prstGeom>
                  <a:solidFill>
                    <a:schemeClr val="accent1"/>
                  </a:solidFill>
                  <a:ln w="9525">
                    <a:solidFill>
                      <a:schemeClr val="tx1"/>
                    </a:solidFill>
                    <a:miter lim="800000"/>
                    <a:headEnd/>
                    <a:tailEnd/>
                  </a:ln>
                </p:spPr>
                <p:txBody>
                  <a:bodyPr wrap="none" anchor="ctr"/>
                  <a:lstStyle/>
                  <a:p>
                    <a:endParaRPr lang="vi-VN" sz="2400"/>
                  </a:p>
                </p:txBody>
              </p:sp>
              <p:sp>
                <p:nvSpPr>
                  <p:cNvPr id="4124" name="Rectangle 72"/>
                  <p:cNvSpPr>
                    <a:spLocks noChangeArrowheads="1"/>
                  </p:cNvSpPr>
                  <p:nvPr/>
                </p:nvSpPr>
                <p:spPr bwMode="auto">
                  <a:xfrm>
                    <a:off x="4719" y="2352"/>
                    <a:ext cx="96" cy="288"/>
                  </a:xfrm>
                  <a:prstGeom prst="rect">
                    <a:avLst/>
                  </a:prstGeom>
                  <a:solidFill>
                    <a:schemeClr val="accent1"/>
                  </a:solidFill>
                  <a:ln w="9525">
                    <a:solidFill>
                      <a:schemeClr val="tx1"/>
                    </a:solidFill>
                    <a:miter lim="800000"/>
                    <a:headEnd/>
                    <a:tailEnd/>
                  </a:ln>
                </p:spPr>
                <p:txBody>
                  <a:bodyPr wrap="none" anchor="ctr"/>
                  <a:lstStyle/>
                  <a:p>
                    <a:endParaRPr lang="vi-VN" sz="2400"/>
                  </a:p>
                </p:txBody>
              </p:sp>
            </p:grpSp>
          </p:grpSp>
        </p:grpSp>
        <p:sp>
          <p:nvSpPr>
            <p:cNvPr id="4107" name="Text Box 79"/>
            <p:cNvSpPr txBox="1">
              <a:spLocks noChangeArrowheads="1"/>
            </p:cNvSpPr>
            <p:nvPr/>
          </p:nvSpPr>
          <p:spPr bwMode="auto">
            <a:xfrm>
              <a:off x="4512" y="2284"/>
              <a:ext cx="816" cy="212"/>
            </a:xfrm>
            <a:prstGeom prst="rect">
              <a:avLst/>
            </a:prstGeom>
            <a:noFill/>
            <a:ln w="9525">
              <a:noFill/>
              <a:miter lim="800000"/>
              <a:headEnd/>
              <a:tailEnd/>
            </a:ln>
          </p:spPr>
          <p:txBody>
            <a:bodyPr>
              <a:spAutoFit/>
            </a:bodyPr>
            <a:lstStyle/>
            <a:p>
              <a:pPr>
                <a:spcBef>
                  <a:spcPct val="50000"/>
                </a:spcBef>
              </a:pPr>
              <a:r>
                <a:rPr lang="en-US" sz="1600"/>
                <a:t>Tay cầm</a:t>
              </a:r>
            </a:p>
          </p:txBody>
        </p:sp>
        <p:sp>
          <p:nvSpPr>
            <p:cNvPr id="4108" name="Line 80"/>
            <p:cNvSpPr>
              <a:spLocks noChangeShapeType="1"/>
            </p:cNvSpPr>
            <p:nvPr/>
          </p:nvSpPr>
          <p:spPr bwMode="auto">
            <a:xfrm flipH="1">
              <a:off x="4320" y="2395"/>
              <a:ext cx="192" cy="0"/>
            </a:xfrm>
            <a:prstGeom prst="line">
              <a:avLst/>
            </a:prstGeom>
            <a:noFill/>
            <a:ln w="9525">
              <a:solidFill>
                <a:schemeClr val="tx1"/>
              </a:solidFill>
              <a:round/>
              <a:headEnd/>
              <a:tailEnd/>
            </a:ln>
          </p:spPr>
          <p:txBody>
            <a:bodyPr/>
            <a:lstStyle/>
            <a:p>
              <a:endParaRPr lang="en-US"/>
            </a:p>
          </p:txBody>
        </p:sp>
        <p:sp>
          <p:nvSpPr>
            <p:cNvPr id="4109" name="Text Box 81"/>
            <p:cNvSpPr txBox="1">
              <a:spLocks noChangeArrowheads="1"/>
            </p:cNvSpPr>
            <p:nvPr/>
          </p:nvSpPr>
          <p:spPr bwMode="auto">
            <a:xfrm>
              <a:off x="4464" y="1516"/>
              <a:ext cx="912" cy="212"/>
            </a:xfrm>
            <a:prstGeom prst="rect">
              <a:avLst/>
            </a:prstGeom>
            <a:noFill/>
            <a:ln w="9525">
              <a:noFill/>
              <a:miter lim="800000"/>
              <a:headEnd/>
              <a:tailEnd/>
            </a:ln>
          </p:spPr>
          <p:txBody>
            <a:bodyPr>
              <a:spAutoFit/>
            </a:bodyPr>
            <a:lstStyle/>
            <a:p>
              <a:pPr>
                <a:spcBef>
                  <a:spcPct val="50000"/>
                </a:spcBef>
              </a:pPr>
              <a:r>
                <a:rPr lang="en-US" sz="1600"/>
                <a:t>Thanh ngang</a:t>
              </a:r>
            </a:p>
          </p:txBody>
        </p:sp>
        <p:sp>
          <p:nvSpPr>
            <p:cNvPr id="4110" name="Line 82"/>
            <p:cNvSpPr>
              <a:spLocks noChangeShapeType="1"/>
            </p:cNvSpPr>
            <p:nvPr/>
          </p:nvSpPr>
          <p:spPr bwMode="auto">
            <a:xfrm>
              <a:off x="4656" y="1296"/>
              <a:ext cx="96" cy="240"/>
            </a:xfrm>
            <a:prstGeom prst="line">
              <a:avLst/>
            </a:prstGeom>
            <a:noFill/>
            <a:ln w="9525">
              <a:solidFill>
                <a:schemeClr val="tx1"/>
              </a:solidFill>
              <a:round/>
              <a:headEnd/>
              <a:tailEnd/>
            </a:ln>
          </p:spPr>
          <p:txBody>
            <a:bodyPr/>
            <a:lstStyle/>
            <a:p>
              <a:endParaRPr lang="en-US"/>
            </a:p>
          </p:txBody>
        </p:sp>
      </p:grpSp>
      <p:sp>
        <p:nvSpPr>
          <p:cNvPr id="4103" name="Text Box 84"/>
          <p:cNvSpPr txBox="1">
            <a:spLocks noChangeArrowheads="1"/>
          </p:cNvSpPr>
          <p:nvPr/>
        </p:nvSpPr>
        <p:spPr bwMode="auto">
          <a:xfrm>
            <a:off x="8280400" y="1574800"/>
            <a:ext cx="838200" cy="336550"/>
          </a:xfrm>
          <a:prstGeom prst="rect">
            <a:avLst/>
          </a:prstGeom>
          <a:noFill/>
          <a:ln w="9525">
            <a:noFill/>
            <a:miter lim="800000"/>
            <a:headEnd/>
            <a:tailEnd/>
          </a:ln>
        </p:spPr>
        <p:txBody>
          <a:bodyPr>
            <a:spAutoFit/>
          </a:bodyPr>
          <a:lstStyle/>
          <a:p>
            <a:pPr>
              <a:spcBef>
                <a:spcPct val="50000"/>
              </a:spcBef>
            </a:pPr>
            <a:r>
              <a:rPr lang="en-US" sz="1600"/>
              <a:t>Giá đo</a:t>
            </a:r>
          </a:p>
        </p:txBody>
      </p:sp>
      <p:sp>
        <p:nvSpPr>
          <p:cNvPr id="4104" name="Line 85"/>
          <p:cNvSpPr>
            <a:spLocks noChangeShapeType="1"/>
          </p:cNvSpPr>
          <p:nvPr/>
        </p:nvSpPr>
        <p:spPr bwMode="auto">
          <a:xfrm>
            <a:off x="7924800" y="1752600"/>
            <a:ext cx="304800" cy="0"/>
          </a:xfrm>
          <a:prstGeom prst="line">
            <a:avLst/>
          </a:prstGeom>
          <a:noFill/>
          <a:ln w="9525">
            <a:solidFill>
              <a:schemeClr val="tx1"/>
            </a:solidFill>
            <a:round/>
            <a:headEnd/>
            <a:tailEnd/>
          </a:ln>
        </p:spPr>
        <p:txBody>
          <a:bodyPr/>
          <a:lstStyle/>
          <a:p>
            <a:endParaRPr lang="en-US"/>
          </a:p>
        </p:txBody>
      </p:sp>
      <p:sp>
        <p:nvSpPr>
          <p:cNvPr id="4105" name="Rectangle 69"/>
          <p:cNvSpPr>
            <a:spLocks noChangeArrowheads="1"/>
          </p:cNvSpPr>
          <p:nvPr/>
        </p:nvSpPr>
        <p:spPr bwMode="auto">
          <a:xfrm>
            <a:off x="2814638" y="152400"/>
            <a:ext cx="3805237" cy="584200"/>
          </a:xfrm>
          <a:prstGeom prst="rect">
            <a:avLst/>
          </a:prstGeom>
          <a:noFill/>
          <a:ln w="9525">
            <a:noFill/>
            <a:miter lim="800000"/>
            <a:headEnd/>
            <a:tailEnd/>
          </a:ln>
        </p:spPr>
        <p:txBody>
          <a:bodyPr wrap="none">
            <a:spAutoFit/>
          </a:bodyPr>
          <a:lstStyle/>
          <a:p>
            <a:pPr algn="ctr">
              <a:spcBef>
                <a:spcPct val="50000"/>
              </a:spcBef>
            </a:pPr>
            <a:r>
              <a:rPr lang="en-US" sz="3200" b="1">
                <a:solidFill>
                  <a:srgbClr val="FF3300"/>
                </a:solidFill>
                <a:latin typeface="Times New Roman" pitchFamily="18" charset="0"/>
              </a:rPr>
              <a:t>KIỂM TRA MIỆNG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1" presetClass="entr" presetSubtype="0" fill="hold" grpId="0" nodeType="withEffect">
                                  <p:stCondLst>
                                    <p:cond delay="0"/>
                                  </p:stCondLst>
                                  <p:childTnLst>
                                    <p:set>
                                      <p:cBhvr>
                                        <p:cTn id="6" dur="1" fill="hold">
                                          <p:stCondLst>
                                            <p:cond delay="0"/>
                                          </p:stCondLst>
                                        </p:cTn>
                                        <p:tgtEl>
                                          <p:spTgt spid="68611">
                                            <p:txEl>
                                              <p:pRg st="0" end="0"/>
                                            </p:txEl>
                                          </p:spTgt>
                                        </p:tgtEl>
                                        <p:attrNameLst>
                                          <p:attrName>style.visibility</p:attrName>
                                        </p:attrNameLst>
                                      </p:cBhvr>
                                      <p:to>
                                        <p:strVal val="visible"/>
                                      </p:to>
                                    </p:set>
                                    <p:anim calcmode="lin" valueType="num">
                                      <p:cBhvr>
                                        <p:cTn id="7" dur="500" fill="hold"/>
                                        <p:tgtEl>
                                          <p:spTgt spid="68611">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68611">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68611">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68611">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68611">
                                            <p:txEl>
                                              <p:pRg st="0" end="0"/>
                                            </p:txEl>
                                          </p:spTgt>
                                        </p:tgtEl>
                                      </p:cBhvr>
                                    </p:animEffect>
                                  </p:childTnLst>
                                </p:cTn>
                              </p:par>
                              <p:par>
                                <p:cTn id="12" presetID="41" presetClass="entr" presetSubtype="0" fill="hold" grpId="0" nodeType="withEffect">
                                  <p:stCondLst>
                                    <p:cond delay="0"/>
                                  </p:stCondLst>
                                  <p:childTnLst>
                                    <p:set>
                                      <p:cBhvr>
                                        <p:cTn id="13" dur="1" fill="hold">
                                          <p:stCondLst>
                                            <p:cond delay="0"/>
                                          </p:stCondLst>
                                        </p:cTn>
                                        <p:tgtEl>
                                          <p:spTgt spid="68611">
                                            <p:txEl>
                                              <p:pRg st="1" end="1"/>
                                            </p:txEl>
                                          </p:spTgt>
                                        </p:tgtEl>
                                        <p:attrNameLst>
                                          <p:attrName>style.visibility</p:attrName>
                                        </p:attrNameLst>
                                      </p:cBhvr>
                                      <p:to>
                                        <p:strVal val="visible"/>
                                      </p:to>
                                    </p:set>
                                    <p:anim calcmode="lin" valueType="num">
                                      <p:cBhvr>
                                        <p:cTn id="14" dur="500" fill="hold"/>
                                        <p:tgtEl>
                                          <p:spTgt spid="68611">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15" dur="500" fill="hold"/>
                                        <p:tgtEl>
                                          <p:spTgt spid="68611">
                                            <p:txEl>
                                              <p:pRg st="1" end="1"/>
                                            </p:txEl>
                                          </p:spTgt>
                                        </p:tgtEl>
                                        <p:attrNameLst>
                                          <p:attrName>ppt_y</p:attrName>
                                        </p:attrNameLst>
                                      </p:cBhvr>
                                      <p:tavLst>
                                        <p:tav tm="0">
                                          <p:val>
                                            <p:strVal val="#ppt_y"/>
                                          </p:val>
                                        </p:tav>
                                        <p:tav tm="100000">
                                          <p:val>
                                            <p:strVal val="#ppt_y"/>
                                          </p:val>
                                        </p:tav>
                                      </p:tavLst>
                                    </p:anim>
                                    <p:anim calcmode="lin" valueType="num">
                                      <p:cBhvr>
                                        <p:cTn id="16" dur="500" fill="hold"/>
                                        <p:tgtEl>
                                          <p:spTgt spid="68611">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7" dur="500" fill="hold"/>
                                        <p:tgtEl>
                                          <p:spTgt spid="68611">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8" dur="500" tmFilter="0,0; .5, 1; 1, 1"/>
                                        <p:tgtEl>
                                          <p:spTgt spid="68611">
                                            <p:txEl>
                                              <p:pRg st="1" end="1"/>
                                            </p:txEl>
                                          </p:spTgt>
                                        </p:tgtEl>
                                      </p:cBhvr>
                                    </p:animEffect>
                                  </p:childTnLst>
                                </p:cTn>
                              </p:par>
                              <p:par>
                                <p:cTn id="19" presetID="41" presetClass="entr" presetSubtype="0" fill="hold" grpId="0" nodeType="withEffect">
                                  <p:stCondLst>
                                    <p:cond delay="0"/>
                                  </p:stCondLst>
                                  <p:childTnLst>
                                    <p:set>
                                      <p:cBhvr>
                                        <p:cTn id="20" dur="1" fill="hold">
                                          <p:stCondLst>
                                            <p:cond delay="0"/>
                                          </p:stCondLst>
                                        </p:cTn>
                                        <p:tgtEl>
                                          <p:spTgt spid="68611">
                                            <p:txEl>
                                              <p:pRg st="2" end="2"/>
                                            </p:txEl>
                                          </p:spTgt>
                                        </p:tgtEl>
                                        <p:attrNameLst>
                                          <p:attrName>style.visibility</p:attrName>
                                        </p:attrNameLst>
                                      </p:cBhvr>
                                      <p:to>
                                        <p:strVal val="visible"/>
                                      </p:to>
                                    </p:set>
                                    <p:anim calcmode="lin" valueType="num">
                                      <p:cBhvr>
                                        <p:cTn id="21" dur="500" fill="hold"/>
                                        <p:tgtEl>
                                          <p:spTgt spid="68611">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22" dur="500" fill="hold"/>
                                        <p:tgtEl>
                                          <p:spTgt spid="68611">
                                            <p:txEl>
                                              <p:pRg st="2" end="2"/>
                                            </p:txEl>
                                          </p:spTgt>
                                        </p:tgtEl>
                                        <p:attrNameLst>
                                          <p:attrName>ppt_y</p:attrName>
                                        </p:attrNameLst>
                                      </p:cBhvr>
                                      <p:tavLst>
                                        <p:tav tm="0">
                                          <p:val>
                                            <p:strVal val="#ppt_y"/>
                                          </p:val>
                                        </p:tav>
                                        <p:tav tm="100000">
                                          <p:val>
                                            <p:strVal val="#ppt_y"/>
                                          </p:val>
                                        </p:tav>
                                      </p:tavLst>
                                    </p:anim>
                                    <p:anim calcmode="lin" valueType="num">
                                      <p:cBhvr>
                                        <p:cTn id="23" dur="500" fill="hold"/>
                                        <p:tgtEl>
                                          <p:spTgt spid="68611">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24" dur="500" fill="hold"/>
                                        <p:tgtEl>
                                          <p:spTgt spid="68611">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25" dur="500" tmFilter="0,0; .5, 1; 1, 1"/>
                                        <p:tgtEl>
                                          <p:spTgt spid="68611">
                                            <p:txEl>
                                              <p:pRg st="2" end="2"/>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nodeType="clickEffect">
                                  <p:stCondLst>
                                    <p:cond delay="0"/>
                                  </p:stCondLst>
                                  <p:childTnLst>
                                    <p:set>
                                      <p:cBhvr>
                                        <p:cTn id="29" dur="1" fill="hold">
                                          <p:stCondLst>
                                            <p:cond delay="0"/>
                                          </p:stCondLst>
                                        </p:cTn>
                                        <p:tgtEl>
                                          <p:spTgt spid="68612">
                                            <p:txEl>
                                              <p:pRg st="0" end="0"/>
                                            </p:txEl>
                                          </p:spTgt>
                                        </p:tgtEl>
                                        <p:attrNameLst>
                                          <p:attrName>style.visibility</p:attrName>
                                        </p:attrNameLst>
                                      </p:cBhvr>
                                      <p:to>
                                        <p:strVal val="visible"/>
                                      </p:to>
                                    </p:set>
                                    <p:animEffect transition="in" filter="blinds(horizontal)">
                                      <p:cBhvr>
                                        <p:cTn id="30" dur="500"/>
                                        <p:tgtEl>
                                          <p:spTgt spid="68612">
                                            <p:txEl>
                                              <p:pRg st="0" end="0"/>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nodeType="clickEffect">
                                  <p:stCondLst>
                                    <p:cond delay="0"/>
                                  </p:stCondLst>
                                  <p:childTnLst>
                                    <p:set>
                                      <p:cBhvr>
                                        <p:cTn id="34" dur="1" fill="hold">
                                          <p:stCondLst>
                                            <p:cond delay="0"/>
                                          </p:stCondLst>
                                        </p:cTn>
                                        <p:tgtEl>
                                          <p:spTgt spid="68612">
                                            <p:txEl>
                                              <p:pRg st="1" end="1"/>
                                            </p:txEl>
                                          </p:spTgt>
                                        </p:tgtEl>
                                        <p:attrNameLst>
                                          <p:attrName>style.visibility</p:attrName>
                                        </p:attrNameLst>
                                      </p:cBhvr>
                                      <p:to>
                                        <p:strVal val="visible"/>
                                      </p:to>
                                    </p:set>
                                    <p:animEffect transition="in" filter="blinds(horizontal)">
                                      <p:cBhvr>
                                        <p:cTn id="35" dur="500"/>
                                        <p:tgtEl>
                                          <p:spTgt spid="68612">
                                            <p:txEl>
                                              <p:pRg st="1" end="1"/>
                                            </p:txEl>
                                          </p:spTgt>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3" presetClass="entr" presetSubtype="10" fill="hold" nodeType="clickEffect">
                                  <p:stCondLst>
                                    <p:cond delay="0"/>
                                  </p:stCondLst>
                                  <p:childTnLst>
                                    <p:set>
                                      <p:cBhvr>
                                        <p:cTn id="39" dur="1" fill="hold">
                                          <p:stCondLst>
                                            <p:cond delay="0"/>
                                          </p:stCondLst>
                                        </p:cTn>
                                        <p:tgtEl>
                                          <p:spTgt spid="68612">
                                            <p:txEl>
                                              <p:pRg st="2" end="2"/>
                                            </p:txEl>
                                          </p:spTgt>
                                        </p:tgtEl>
                                        <p:attrNameLst>
                                          <p:attrName>style.visibility</p:attrName>
                                        </p:attrNameLst>
                                      </p:cBhvr>
                                      <p:to>
                                        <p:strVal val="visible"/>
                                      </p:to>
                                    </p:set>
                                    <p:animEffect transition="in" filter="blinds(horizontal)">
                                      <p:cBhvr>
                                        <p:cTn id="40" dur="500"/>
                                        <p:tgtEl>
                                          <p:spTgt spid="68612">
                                            <p:txEl>
                                              <p:pRg st="2" end="2"/>
                                            </p:txEl>
                                          </p:spTgt>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64" presetClass="path" presetSubtype="0" accel="50000" decel="50000" fill="hold" nodeType="clickEffect">
                                  <p:stCondLst>
                                    <p:cond delay="0"/>
                                  </p:stCondLst>
                                  <p:childTnLst>
                                    <p:animMotion origin="layout" path="M 2.22222E-6 2.22222E-6 L 2.22222E-6 -0.09445 " pathEditMode="relative" rAng="0" ptsTypes="AA">
                                      <p:cBhvr>
                                        <p:cTn id="44" dur="2000" fill="hold"/>
                                        <p:tgtEl>
                                          <p:spTgt spid="3"/>
                                        </p:tgtEl>
                                        <p:attrNameLst>
                                          <p:attrName>ppt_x</p:attrName>
                                          <p:attrName>ppt_y</p:attrName>
                                        </p:attrNameLst>
                                      </p:cBhvr>
                                      <p:rCtr x="0" y="-47"/>
                                    </p:animMotion>
                                  </p:childTnLst>
                                </p:cTn>
                              </p:par>
                            </p:childTnLst>
                          </p:cTn>
                        </p:par>
                      </p:childTnLst>
                    </p:cTn>
                  </p:par>
                  <p:par>
                    <p:cTn id="45" fill="hold" nodeType="clickPar">
                      <p:stCondLst>
                        <p:cond delay="indefinite"/>
                      </p:stCondLst>
                      <p:childTnLst>
                        <p:par>
                          <p:cTn id="46" fill="hold" nodeType="withGroup">
                            <p:stCondLst>
                              <p:cond delay="0"/>
                            </p:stCondLst>
                            <p:childTnLst>
                              <p:par>
                                <p:cTn id="47" presetID="41" presetClass="entr" presetSubtype="0" fill="hold" grpId="0" nodeType="clickEffect">
                                  <p:stCondLst>
                                    <p:cond delay="0"/>
                                  </p:stCondLst>
                                  <p:childTnLst>
                                    <p:set>
                                      <p:cBhvr>
                                        <p:cTn id="48" dur="1" fill="hold">
                                          <p:stCondLst>
                                            <p:cond delay="0"/>
                                          </p:stCondLst>
                                        </p:cTn>
                                        <p:tgtEl>
                                          <p:spTgt spid="68612">
                                            <p:txEl>
                                              <p:pRg st="0" end="0"/>
                                            </p:txEl>
                                          </p:spTgt>
                                        </p:tgtEl>
                                        <p:attrNameLst>
                                          <p:attrName>style.visibility</p:attrName>
                                        </p:attrNameLst>
                                      </p:cBhvr>
                                      <p:to>
                                        <p:strVal val="visible"/>
                                      </p:to>
                                    </p:set>
                                    <p:anim calcmode="lin" valueType="num">
                                      <p:cBhvr>
                                        <p:cTn id="49" dur="500" fill="hold"/>
                                        <p:tgtEl>
                                          <p:spTgt spid="68612">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50" dur="500" fill="hold"/>
                                        <p:tgtEl>
                                          <p:spTgt spid="68612">
                                            <p:txEl>
                                              <p:pRg st="0" end="0"/>
                                            </p:txEl>
                                          </p:spTgt>
                                        </p:tgtEl>
                                        <p:attrNameLst>
                                          <p:attrName>ppt_y</p:attrName>
                                        </p:attrNameLst>
                                      </p:cBhvr>
                                      <p:tavLst>
                                        <p:tav tm="0">
                                          <p:val>
                                            <p:strVal val="#ppt_y"/>
                                          </p:val>
                                        </p:tav>
                                        <p:tav tm="100000">
                                          <p:val>
                                            <p:strVal val="#ppt_y"/>
                                          </p:val>
                                        </p:tav>
                                      </p:tavLst>
                                    </p:anim>
                                    <p:anim calcmode="lin" valueType="num">
                                      <p:cBhvr>
                                        <p:cTn id="51" dur="500" fill="hold"/>
                                        <p:tgtEl>
                                          <p:spTgt spid="68612">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2" dur="500" fill="hold"/>
                                        <p:tgtEl>
                                          <p:spTgt spid="68612">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53" dur="500" tmFilter="0,0; .5, 1; 1, 1"/>
                                        <p:tgtEl>
                                          <p:spTgt spid="68612">
                                            <p:txEl>
                                              <p:pRg st="0" end="0"/>
                                            </p:txEl>
                                          </p:spTgt>
                                        </p:tgtEl>
                                      </p:cBhvr>
                                    </p:animEffect>
                                  </p:childTnLst>
                                </p:cTn>
                              </p:par>
                              <p:par>
                                <p:cTn id="54" presetID="41" presetClass="entr" presetSubtype="0" fill="hold" grpId="0" nodeType="withEffect">
                                  <p:stCondLst>
                                    <p:cond delay="0"/>
                                  </p:stCondLst>
                                  <p:childTnLst>
                                    <p:set>
                                      <p:cBhvr>
                                        <p:cTn id="55" dur="1" fill="hold">
                                          <p:stCondLst>
                                            <p:cond delay="0"/>
                                          </p:stCondLst>
                                        </p:cTn>
                                        <p:tgtEl>
                                          <p:spTgt spid="68612">
                                            <p:txEl>
                                              <p:pRg st="1" end="1"/>
                                            </p:txEl>
                                          </p:spTgt>
                                        </p:tgtEl>
                                        <p:attrNameLst>
                                          <p:attrName>style.visibility</p:attrName>
                                        </p:attrNameLst>
                                      </p:cBhvr>
                                      <p:to>
                                        <p:strVal val="visible"/>
                                      </p:to>
                                    </p:set>
                                    <p:anim calcmode="lin" valueType="num">
                                      <p:cBhvr>
                                        <p:cTn id="56" dur="500" fill="hold"/>
                                        <p:tgtEl>
                                          <p:spTgt spid="68612">
                                            <p:txEl>
                                              <p:pRg st="1" end="1"/>
                                            </p:txEl>
                                          </p:spTgt>
                                        </p:tgtEl>
                                        <p:attrNameLst>
                                          <p:attrName>ppt_x</p:attrName>
                                        </p:attrNameLst>
                                      </p:cBhvr>
                                      <p:tavLst>
                                        <p:tav tm="0">
                                          <p:val>
                                            <p:strVal val="#ppt_x"/>
                                          </p:val>
                                        </p:tav>
                                        <p:tav tm="50000">
                                          <p:val>
                                            <p:strVal val="#ppt_x+.1"/>
                                          </p:val>
                                        </p:tav>
                                        <p:tav tm="100000">
                                          <p:val>
                                            <p:strVal val="#ppt_x"/>
                                          </p:val>
                                        </p:tav>
                                      </p:tavLst>
                                    </p:anim>
                                    <p:anim calcmode="lin" valueType="num">
                                      <p:cBhvr>
                                        <p:cTn id="57" dur="500" fill="hold"/>
                                        <p:tgtEl>
                                          <p:spTgt spid="68612">
                                            <p:txEl>
                                              <p:pRg st="1" end="1"/>
                                            </p:txEl>
                                          </p:spTgt>
                                        </p:tgtEl>
                                        <p:attrNameLst>
                                          <p:attrName>ppt_y</p:attrName>
                                        </p:attrNameLst>
                                      </p:cBhvr>
                                      <p:tavLst>
                                        <p:tav tm="0">
                                          <p:val>
                                            <p:strVal val="#ppt_y"/>
                                          </p:val>
                                        </p:tav>
                                        <p:tav tm="100000">
                                          <p:val>
                                            <p:strVal val="#ppt_y"/>
                                          </p:val>
                                        </p:tav>
                                      </p:tavLst>
                                    </p:anim>
                                    <p:anim calcmode="lin" valueType="num">
                                      <p:cBhvr>
                                        <p:cTn id="58" dur="500" fill="hold"/>
                                        <p:tgtEl>
                                          <p:spTgt spid="68612">
                                            <p:txEl>
                                              <p:pRg st="1" end="1"/>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59" dur="500" fill="hold"/>
                                        <p:tgtEl>
                                          <p:spTgt spid="68612">
                                            <p:txEl>
                                              <p:pRg st="1" end="1"/>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60" dur="500" tmFilter="0,0; .5, 1; 1, 1"/>
                                        <p:tgtEl>
                                          <p:spTgt spid="68612">
                                            <p:txEl>
                                              <p:pRg st="1" end="1"/>
                                            </p:txEl>
                                          </p:spTgt>
                                        </p:tgtEl>
                                      </p:cBhvr>
                                    </p:animEffect>
                                  </p:childTnLst>
                                </p:cTn>
                              </p:par>
                              <p:par>
                                <p:cTn id="61" presetID="41" presetClass="entr" presetSubtype="0" fill="hold" grpId="0" nodeType="withEffect">
                                  <p:stCondLst>
                                    <p:cond delay="0"/>
                                  </p:stCondLst>
                                  <p:childTnLst>
                                    <p:set>
                                      <p:cBhvr>
                                        <p:cTn id="62" dur="1" fill="hold">
                                          <p:stCondLst>
                                            <p:cond delay="0"/>
                                          </p:stCondLst>
                                        </p:cTn>
                                        <p:tgtEl>
                                          <p:spTgt spid="68612">
                                            <p:txEl>
                                              <p:pRg st="2" end="2"/>
                                            </p:txEl>
                                          </p:spTgt>
                                        </p:tgtEl>
                                        <p:attrNameLst>
                                          <p:attrName>style.visibility</p:attrName>
                                        </p:attrNameLst>
                                      </p:cBhvr>
                                      <p:to>
                                        <p:strVal val="visible"/>
                                      </p:to>
                                    </p:set>
                                    <p:anim calcmode="lin" valueType="num">
                                      <p:cBhvr>
                                        <p:cTn id="63" dur="500" fill="hold"/>
                                        <p:tgtEl>
                                          <p:spTgt spid="68612">
                                            <p:txEl>
                                              <p:pRg st="2" end="2"/>
                                            </p:txEl>
                                          </p:spTgt>
                                        </p:tgtEl>
                                        <p:attrNameLst>
                                          <p:attrName>ppt_x</p:attrName>
                                        </p:attrNameLst>
                                      </p:cBhvr>
                                      <p:tavLst>
                                        <p:tav tm="0">
                                          <p:val>
                                            <p:strVal val="#ppt_x"/>
                                          </p:val>
                                        </p:tav>
                                        <p:tav tm="50000">
                                          <p:val>
                                            <p:strVal val="#ppt_x+.1"/>
                                          </p:val>
                                        </p:tav>
                                        <p:tav tm="100000">
                                          <p:val>
                                            <p:strVal val="#ppt_x"/>
                                          </p:val>
                                        </p:tav>
                                      </p:tavLst>
                                    </p:anim>
                                    <p:anim calcmode="lin" valueType="num">
                                      <p:cBhvr>
                                        <p:cTn id="64" dur="500" fill="hold"/>
                                        <p:tgtEl>
                                          <p:spTgt spid="68612">
                                            <p:txEl>
                                              <p:pRg st="2" end="2"/>
                                            </p:txEl>
                                          </p:spTgt>
                                        </p:tgtEl>
                                        <p:attrNameLst>
                                          <p:attrName>ppt_y</p:attrName>
                                        </p:attrNameLst>
                                      </p:cBhvr>
                                      <p:tavLst>
                                        <p:tav tm="0">
                                          <p:val>
                                            <p:strVal val="#ppt_y"/>
                                          </p:val>
                                        </p:tav>
                                        <p:tav tm="100000">
                                          <p:val>
                                            <p:strVal val="#ppt_y"/>
                                          </p:val>
                                        </p:tav>
                                      </p:tavLst>
                                    </p:anim>
                                    <p:anim calcmode="lin" valueType="num">
                                      <p:cBhvr>
                                        <p:cTn id="65" dur="500" fill="hold"/>
                                        <p:tgtEl>
                                          <p:spTgt spid="68612">
                                            <p:txEl>
                                              <p:pRg st="2" end="2"/>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66" dur="500" fill="hold"/>
                                        <p:tgtEl>
                                          <p:spTgt spid="68612">
                                            <p:txEl>
                                              <p:pRg st="2" end="2"/>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67" dur="500" tmFilter="0,0; .5, 1; 1, 1"/>
                                        <p:tgtEl>
                                          <p:spTgt spid="6861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1" grpId="0" build="p"/>
      <p:bldP spid="68612" grpId="0" build="allAtOnce"/>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type="body" idx="1"/>
          </p:nvPr>
        </p:nvSpPr>
        <p:spPr>
          <a:xfrm>
            <a:off x="633413" y="685800"/>
            <a:ext cx="7772400" cy="4114800"/>
          </a:xfrm>
        </p:spPr>
        <p:txBody>
          <a:bodyPr/>
          <a:lstStyle/>
          <a:p>
            <a:pPr marL="609600" indent="-609600">
              <a:buFontTx/>
              <a:buNone/>
            </a:pPr>
            <a:r>
              <a:rPr lang="en-US" sz="2800" i="1" u="sng" smtClean="0">
                <a:solidFill>
                  <a:srgbClr val="9954CC"/>
                </a:solidFill>
              </a:rPr>
              <a:t>Bài 3</a:t>
            </a:r>
            <a:r>
              <a:rPr lang="en-US" sz="2800" b="1" smtClean="0">
                <a:solidFill>
                  <a:srgbClr val="9954CC"/>
                </a:solidFill>
              </a:rPr>
              <a:t>: Hiện tượng nào sau đây sẽ xảy ra đối với khối lượng riêng của một chất lỏng khi đun nóng một lượng chất lỏng này trong một bình thủy tinh?</a:t>
            </a:r>
          </a:p>
          <a:p>
            <a:pPr marL="609600" indent="-609600">
              <a:buFontTx/>
              <a:buNone/>
            </a:pPr>
            <a:r>
              <a:rPr lang="en-US" sz="2800" b="1" smtClean="0">
                <a:solidFill>
                  <a:srgbClr val="9954CC"/>
                </a:solidFill>
              </a:rPr>
              <a:t>    A/. Khối lượng riêng của chất lỏng tăng.</a:t>
            </a:r>
          </a:p>
          <a:p>
            <a:pPr marL="609600" indent="-609600">
              <a:buFontTx/>
              <a:buNone/>
            </a:pPr>
            <a:r>
              <a:rPr lang="en-US" sz="2800" b="1" smtClean="0">
                <a:solidFill>
                  <a:srgbClr val="9954CC"/>
                </a:solidFill>
              </a:rPr>
              <a:t>    B/. Khối lượng riêng của chất lỏng giảm.</a:t>
            </a:r>
          </a:p>
          <a:p>
            <a:pPr marL="609600" indent="-609600">
              <a:buFontTx/>
              <a:buNone/>
            </a:pPr>
            <a:r>
              <a:rPr lang="en-US" sz="2800" b="1" smtClean="0">
                <a:solidFill>
                  <a:srgbClr val="9954CC"/>
                </a:solidFill>
              </a:rPr>
              <a:t>    C/. Khối lượng riêng của chất lỏng không thay đổi .</a:t>
            </a:r>
          </a:p>
          <a:p>
            <a:pPr marL="609600" indent="-609600">
              <a:buFontTx/>
              <a:buNone/>
            </a:pPr>
            <a:r>
              <a:rPr lang="en-US" sz="2800" b="1" smtClean="0">
                <a:solidFill>
                  <a:srgbClr val="9954CC"/>
                </a:solidFill>
              </a:rPr>
              <a:t>    D/. Khối lượng riêng của chất lỏng thoạt đầu giảm, rồi sau đó mới tăng.</a:t>
            </a:r>
          </a:p>
          <a:p>
            <a:pPr marL="609600" indent="-609600"/>
            <a:endParaRPr lang="en-US" sz="2800" smtClean="0">
              <a:solidFill>
                <a:srgbClr val="9954CC"/>
              </a:solidFill>
            </a:endParaRPr>
          </a:p>
        </p:txBody>
      </p:sp>
      <p:sp>
        <p:nvSpPr>
          <p:cNvPr id="26628" name="Oval 4"/>
          <p:cNvSpPr>
            <a:spLocks noChangeArrowheads="1"/>
          </p:cNvSpPr>
          <p:nvPr/>
        </p:nvSpPr>
        <p:spPr bwMode="auto">
          <a:xfrm>
            <a:off x="914400" y="2590800"/>
            <a:ext cx="492125" cy="457200"/>
          </a:xfrm>
          <a:prstGeom prst="ellipse">
            <a:avLst/>
          </a:prstGeom>
          <a:noFill/>
          <a:ln w="9525">
            <a:solidFill>
              <a:srgbClr val="FF0000"/>
            </a:solidFill>
            <a:round/>
            <a:headEnd/>
            <a:tailEnd/>
          </a:ln>
        </p:spPr>
        <p:txBody>
          <a:bodyPr wrap="none" anchor="ctr"/>
          <a:lstStyle/>
          <a:p>
            <a:endParaRPr lang="vi-VN"/>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animEffect transition="in" filter="blinds(horizontal)">
                                      <p:cBhvr>
                                        <p:cTn id="7" dur="500"/>
                                        <p:tgtEl>
                                          <p:spTgt spid="2662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26627">
                                            <p:txEl>
                                              <p:pRg st="1" end="1"/>
                                            </p:txEl>
                                          </p:spTgt>
                                        </p:tgtEl>
                                        <p:attrNameLst>
                                          <p:attrName>style.visibility</p:attrName>
                                        </p:attrNameLst>
                                      </p:cBhvr>
                                      <p:to>
                                        <p:strVal val="visible"/>
                                      </p:to>
                                    </p:set>
                                    <p:animEffect transition="in" filter="blinds(horizontal)">
                                      <p:cBhvr>
                                        <p:cTn id="12" dur="500"/>
                                        <p:tgtEl>
                                          <p:spTgt spid="2662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26627">
                                            <p:txEl>
                                              <p:pRg st="2" end="2"/>
                                            </p:txEl>
                                          </p:spTgt>
                                        </p:tgtEl>
                                        <p:attrNameLst>
                                          <p:attrName>style.visibility</p:attrName>
                                        </p:attrNameLst>
                                      </p:cBhvr>
                                      <p:to>
                                        <p:strVal val="visible"/>
                                      </p:to>
                                    </p:set>
                                    <p:animEffect transition="in" filter="blinds(horizontal)">
                                      <p:cBhvr>
                                        <p:cTn id="17" dur="500"/>
                                        <p:tgtEl>
                                          <p:spTgt spid="26627">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26627">
                                            <p:txEl>
                                              <p:pRg st="3" end="3"/>
                                            </p:txEl>
                                          </p:spTgt>
                                        </p:tgtEl>
                                        <p:attrNameLst>
                                          <p:attrName>style.visibility</p:attrName>
                                        </p:attrNameLst>
                                      </p:cBhvr>
                                      <p:to>
                                        <p:strVal val="visible"/>
                                      </p:to>
                                    </p:set>
                                    <p:animEffect transition="in" filter="blinds(horizontal)">
                                      <p:cBhvr>
                                        <p:cTn id="22" dur="500"/>
                                        <p:tgtEl>
                                          <p:spTgt spid="26627">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6627">
                                            <p:txEl>
                                              <p:pRg st="4" end="4"/>
                                            </p:txEl>
                                          </p:spTgt>
                                        </p:tgtEl>
                                        <p:attrNameLst>
                                          <p:attrName>style.visibility</p:attrName>
                                        </p:attrNameLst>
                                      </p:cBhvr>
                                      <p:to>
                                        <p:strVal val="visible"/>
                                      </p:to>
                                    </p:set>
                                    <p:animEffect transition="in" filter="blinds(horizontal)">
                                      <p:cBhvr>
                                        <p:cTn id="27" dur="500"/>
                                        <p:tgtEl>
                                          <p:spTgt spid="26627">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4" presetClass="entr" presetSubtype="16" fill="hold" grpId="0" nodeType="clickEffect">
                                  <p:stCondLst>
                                    <p:cond delay="0"/>
                                  </p:stCondLst>
                                  <p:childTnLst>
                                    <p:set>
                                      <p:cBhvr>
                                        <p:cTn id="31" dur="1" fill="hold">
                                          <p:stCondLst>
                                            <p:cond delay="0"/>
                                          </p:stCondLst>
                                        </p:cTn>
                                        <p:tgtEl>
                                          <p:spTgt spid="26628"/>
                                        </p:tgtEl>
                                        <p:attrNameLst>
                                          <p:attrName>style.visibility</p:attrName>
                                        </p:attrNameLst>
                                      </p:cBhvr>
                                      <p:to>
                                        <p:strVal val="visible"/>
                                      </p:to>
                                    </p:set>
                                    <p:animEffect transition="in" filter="box(in)">
                                      <p:cBhvr>
                                        <p:cTn id="32" dur="500"/>
                                        <p:tgtEl>
                                          <p:spTgt spid="2662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p:bldP spid="2662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endParaRPr lang="vi-VN" smtClean="0"/>
          </a:p>
        </p:txBody>
      </p:sp>
      <p:sp>
        <p:nvSpPr>
          <p:cNvPr id="24579" name="Rectangle 3"/>
          <p:cNvSpPr>
            <a:spLocks noGrp="1" noChangeArrowheads="1"/>
          </p:cNvSpPr>
          <p:nvPr>
            <p:ph type="body" idx="1"/>
          </p:nvPr>
        </p:nvSpPr>
        <p:spPr/>
        <p:txBody>
          <a:bodyPr/>
          <a:lstStyle/>
          <a:p>
            <a:pPr eaLnBrk="1" hangingPunct="1"/>
            <a:endParaRPr lang="vi-VN" smtClean="0"/>
          </a:p>
        </p:txBody>
      </p:sp>
      <p:pic>
        <p:nvPicPr>
          <p:cNvPr id="31748" name="Picture 4"/>
          <p:cNvPicPr>
            <a:picLocks noChangeAspect="1" noChangeArrowheads="1"/>
          </p:cNvPicPr>
          <p:nvPr/>
        </p:nvPicPr>
        <p:blipFill>
          <a:blip r:embed="rId2"/>
          <a:srcRect/>
          <a:stretch>
            <a:fillRect/>
          </a:stretch>
        </p:blipFill>
        <p:spPr bwMode="auto">
          <a:xfrm>
            <a:off x="0" y="0"/>
            <a:ext cx="9144000" cy="6858000"/>
          </a:xfrm>
          <a:prstGeom prst="rect">
            <a:avLst/>
          </a:prstGeom>
          <a:noFill/>
          <a:ln w="9525">
            <a:solidFill>
              <a:srgbClr val="99CC00"/>
            </a:solidFill>
            <a:miter lim="800000"/>
            <a:headEnd/>
            <a:tailEnd/>
          </a:ln>
        </p:spPr>
      </p:pic>
      <p:sp>
        <p:nvSpPr>
          <p:cNvPr id="31749" name="AutoShape 5"/>
          <p:cNvSpPr>
            <a:spLocks noChangeArrowheads="1"/>
          </p:cNvSpPr>
          <p:nvPr/>
        </p:nvSpPr>
        <p:spPr bwMode="auto">
          <a:xfrm>
            <a:off x="533400" y="76200"/>
            <a:ext cx="8382000" cy="838200"/>
          </a:xfrm>
          <a:prstGeom prst="ribbon">
            <a:avLst>
              <a:gd name="adj1" fmla="val 12500"/>
              <a:gd name="adj2" fmla="val 50000"/>
            </a:avLst>
          </a:prstGeom>
          <a:solidFill>
            <a:srgbClr val="FFFF99"/>
          </a:solidFill>
          <a:ln w="38100">
            <a:solidFill>
              <a:srgbClr val="66FF33"/>
            </a:solidFill>
            <a:round/>
            <a:headEnd/>
            <a:tailEnd/>
          </a:ln>
        </p:spPr>
        <p:txBody>
          <a:bodyPr wrap="none" anchor="ctr"/>
          <a:lstStyle/>
          <a:p>
            <a:pPr algn="ctr" eaLnBrk="1" hangingPunct="1"/>
            <a:r>
              <a:rPr lang="en-US" sz="2800" b="1">
                <a:solidFill>
                  <a:srgbClr val="FF0000"/>
                </a:solidFill>
                <a:latin typeface="Times New Roman" pitchFamily="18" charset="0"/>
              </a:rPr>
              <a:t>CÓ THỂ EM CHƯA BIẾT</a:t>
            </a:r>
          </a:p>
        </p:txBody>
      </p:sp>
      <p:sp>
        <p:nvSpPr>
          <p:cNvPr id="31750" name="Text Box 6"/>
          <p:cNvSpPr txBox="1">
            <a:spLocks noChangeArrowheads="1"/>
          </p:cNvSpPr>
          <p:nvPr/>
        </p:nvSpPr>
        <p:spPr bwMode="auto">
          <a:xfrm>
            <a:off x="0" y="1524000"/>
            <a:ext cx="9144000" cy="1800225"/>
          </a:xfrm>
          <a:prstGeom prst="rect">
            <a:avLst/>
          </a:prstGeom>
          <a:noFill/>
          <a:ln w="9525">
            <a:noFill/>
            <a:miter lim="800000"/>
            <a:headEnd/>
            <a:tailEnd/>
          </a:ln>
        </p:spPr>
        <p:txBody>
          <a:bodyPr>
            <a:spAutoFit/>
          </a:bodyPr>
          <a:lstStyle/>
          <a:p>
            <a:pPr eaLnBrk="1" hangingPunct="1">
              <a:spcBef>
                <a:spcPct val="50000"/>
              </a:spcBef>
            </a:pPr>
            <a:r>
              <a:rPr lang="en-US" sz="2800" b="1">
                <a:solidFill>
                  <a:srgbClr val="A50021"/>
                </a:solidFill>
                <a:latin typeface="Times New Roman" pitchFamily="18" charset="0"/>
                <a:sym typeface="Wingdings" pitchFamily="2" charset="2"/>
              </a:rPr>
              <a:t> </a:t>
            </a:r>
            <a:r>
              <a:rPr lang="en-US" sz="2800" b="1">
                <a:solidFill>
                  <a:srgbClr val="A50021"/>
                </a:solidFill>
                <a:latin typeface="Times New Roman" pitchFamily="18" charset="0"/>
              </a:rPr>
              <a:t>Sự nở vì nhiệt của nước rất đặc biệt. Khi tăng nhiệt độ từ 0</a:t>
            </a:r>
            <a:r>
              <a:rPr lang="en-US" sz="2800" b="1" baseline="30000">
                <a:solidFill>
                  <a:srgbClr val="A50021"/>
                </a:solidFill>
                <a:latin typeface="Times New Roman" pitchFamily="18" charset="0"/>
              </a:rPr>
              <a:t>0</a:t>
            </a:r>
            <a:r>
              <a:rPr lang="en-US" sz="2800" b="1">
                <a:solidFill>
                  <a:srgbClr val="A50021"/>
                </a:solidFill>
                <a:latin typeface="Times New Roman" pitchFamily="18" charset="0"/>
              </a:rPr>
              <a:t>C đến 4</a:t>
            </a:r>
            <a:r>
              <a:rPr lang="en-US" sz="2800" b="1" baseline="30000">
                <a:solidFill>
                  <a:srgbClr val="A50021"/>
                </a:solidFill>
                <a:latin typeface="Times New Roman" pitchFamily="18" charset="0"/>
              </a:rPr>
              <a:t>0</a:t>
            </a:r>
            <a:r>
              <a:rPr lang="en-US" sz="2800" b="1">
                <a:solidFill>
                  <a:srgbClr val="A50021"/>
                </a:solidFill>
                <a:latin typeface="Times New Roman" pitchFamily="18" charset="0"/>
              </a:rPr>
              <a:t>C thì nước co lại, chứ không nở ra. Chỉ khi tăng nhiệt độ từ 4</a:t>
            </a:r>
            <a:r>
              <a:rPr lang="en-US" sz="2800" b="1" baseline="30000">
                <a:solidFill>
                  <a:srgbClr val="A50021"/>
                </a:solidFill>
                <a:latin typeface="Times New Roman" pitchFamily="18" charset="0"/>
              </a:rPr>
              <a:t>0</a:t>
            </a:r>
            <a:r>
              <a:rPr lang="en-US" sz="2800" b="1">
                <a:solidFill>
                  <a:srgbClr val="A50021"/>
                </a:solidFill>
                <a:latin typeface="Times New Roman" pitchFamily="18" charset="0"/>
              </a:rPr>
              <a:t>C trở lên, nước mới nở ra.Vì vậy, ở 4</a:t>
            </a:r>
            <a:r>
              <a:rPr lang="en-US" sz="2800" b="1" baseline="30000">
                <a:solidFill>
                  <a:srgbClr val="A50021"/>
                </a:solidFill>
                <a:latin typeface="Times New Roman" pitchFamily="18" charset="0"/>
              </a:rPr>
              <a:t>0</a:t>
            </a:r>
            <a:r>
              <a:rPr lang="en-US" sz="2800" b="1">
                <a:solidFill>
                  <a:srgbClr val="A50021"/>
                </a:solidFill>
                <a:latin typeface="Times New Roman" pitchFamily="18" charset="0"/>
              </a:rPr>
              <a:t>C nước có trọng lượng riêng lớn nhất.</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1749"/>
                                        </p:tgtEl>
                                        <p:attrNameLst>
                                          <p:attrName>style.visibility</p:attrName>
                                        </p:attrNameLst>
                                      </p:cBhvr>
                                      <p:to>
                                        <p:strVal val="visible"/>
                                      </p:to>
                                    </p:set>
                                    <p:anim calcmode="lin" valueType="num">
                                      <p:cBhvr>
                                        <p:cTn id="7" dur="500" fill="hold"/>
                                        <p:tgtEl>
                                          <p:spTgt spid="31749"/>
                                        </p:tgtEl>
                                        <p:attrNameLst>
                                          <p:attrName>ppt_w</p:attrName>
                                        </p:attrNameLst>
                                      </p:cBhvr>
                                      <p:tavLst>
                                        <p:tav tm="0">
                                          <p:val>
                                            <p:fltVal val="0"/>
                                          </p:val>
                                        </p:tav>
                                        <p:tav tm="100000">
                                          <p:val>
                                            <p:strVal val="#ppt_w"/>
                                          </p:val>
                                        </p:tav>
                                      </p:tavLst>
                                    </p:anim>
                                    <p:anim calcmode="lin" valueType="num">
                                      <p:cBhvr>
                                        <p:cTn id="8" dur="500" fill="hold"/>
                                        <p:tgtEl>
                                          <p:spTgt spid="31749"/>
                                        </p:tgtEl>
                                        <p:attrNameLst>
                                          <p:attrName>ppt_h</p:attrName>
                                        </p:attrNameLst>
                                      </p:cBhvr>
                                      <p:tavLst>
                                        <p:tav tm="0">
                                          <p:val>
                                            <p:fltVal val="0"/>
                                          </p:val>
                                        </p:tav>
                                        <p:tav tm="100000">
                                          <p:val>
                                            <p:strVal val="#ppt_h"/>
                                          </p:val>
                                        </p:tav>
                                      </p:tavLst>
                                    </p:anim>
                                    <p:animEffect transition="in" filter="fade">
                                      <p:cBhvr>
                                        <p:cTn id="9" dur="500"/>
                                        <p:tgtEl>
                                          <p:spTgt spid="31749"/>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4" presetClass="entr" presetSubtype="10" fill="hold" grpId="0" nodeType="clickEffect">
                                  <p:stCondLst>
                                    <p:cond delay="0"/>
                                  </p:stCondLst>
                                  <p:childTnLst>
                                    <p:set>
                                      <p:cBhvr>
                                        <p:cTn id="13" dur="1" fill="hold">
                                          <p:stCondLst>
                                            <p:cond delay="0"/>
                                          </p:stCondLst>
                                        </p:cTn>
                                        <p:tgtEl>
                                          <p:spTgt spid="31750"/>
                                        </p:tgtEl>
                                        <p:attrNameLst>
                                          <p:attrName>style.visibility</p:attrName>
                                        </p:attrNameLst>
                                      </p:cBhvr>
                                      <p:to>
                                        <p:strVal val="visible"/>
                                      </p:to>
                                    </p:set>
                                    <p:animEffect transition="in" filter="randombar(horizontal)">
                                      <p:cBhvr>
                                        <p:cTn id="14" dur="500"/>
                                        <p:tgtEl>
                                          <p:spTgt spid="31750"/>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xit" presetSubtype="0" fill="hold" grpId="1" nodeType="clickEffect">
                                  <p:stCondLst>
                                    <p:cond delay="0"/>
                                  </p:stCondLst>
                                  <p:childTnLst>
                                    <p:anim calcmode="lin" valueType="num">
                                      <p:cBhvr>
                                        <p:cTn id="18" dur="500"/>
                                        <p:tgtEl>
                                          <p:spTgt spid="31750"/>
                                        </p:tgtEl>
                                        <p:attrNameLst>
                                          <p:attrName>ppt_w</p:attrName>
                                        </p:attrNameLst>
                                      </p:cBhvr>
                                      <p:tavLst>
                                        <p:tav tm="0">
                                          <p:val>
                                            <p:strVal val="ppt_w"/>
                                          </p:val>
                                        </p:tav>
                                        <p:tav tm="100000">
                                          <p:val>
                                            <p:fltVal val="0"/>
                                          </p:val>
                                        </p:tav>
                                      </p:tavLst>
                                    </p:anim>
                                    <p:anim calcmode="lin" valueType="num">
                                      <p:cBhvr>
                                        <p:cTn id="19" dur="500"/>
                                        <p:tgtEl>
                                          <p:spTgt spid="31750"/>
                                        </p:tgtEl>
                                        <p:attrNameLst>
                                          <p:attrName>ppt_h</p:attrName>
                                        </p:attrNameLst>
                                      </p:cBhvr>
                                      <p:tavLst>
                                        <p:tav tm="0">
                                          <p:val>
                                            <p:strVal val="ppt_h"/>
                                          </p:val>
                                        </p:tav>
                                        <p:tav tm="100000">
                                          <p:val>
                                            <p:fltVal val="0"/>
                                          </p:val>
                                        </p:tav>
                                      </p:tavLst>
                                    </p:anim>
                                    <p:animEffect transition="out" filter="fade">
                                      <p:cBhvr>
                                        <p:cTn id="20" dur="500"/>
                                        <p:tgtEl>
                                          <p:spTgt spid="31750"/>
                                        </p:tgtEl>
                                      </p:cBhvr>
                                    </p:animEffect>
                                    <p:set>
                                      <p:cBhvr>
                                        <p:cTn id="21" dur="1" fill="hold">
                                          <p:stCondLst>
                                            <p:cond delay="499"/>
                                          </p:stCondLst>
                                        </p:cTn>
                                        <p:tgtEl>
                                          <p:spTgt spid="31750"/>
                                        </p:tgtEl>
                                        <p:attrNameLst>
                                          <p:attrName>style.visibility</p:attrName>
                                        </p:attrNameLst>
                                      </p:cBhvr>
                                      <p:to>
                                        <p:strVal val="hidden"/>
                                      </p:to>
                                    </p:set>
                                  </p:childTnLst>
                                </p:cTn>
                              </p:par>
                              <p:par>
                                <p:cTn id="22" presetID="53" presetClass="entr" presetSubtype="0" fill="hold" nodeType="withEffect">
                                  <p:stCondLst>
                                    <p:cond delay="0"/>
                                  </p:stCondLst>
                                  <p:childTnLst>
                                    <p:set>
                                      <p:cBhvr>
                                        <p:cTn id="23" dur="1" fill="hold">
                                          <p:stCondLst>
                                            <p:cond delay="0"/>
                                          </p:stCondLst>
                                        </p:cTn>
                                        <p:tgtEl>
                                          <p:spTgt spid="31748"/>
                                        </p:tgtEl>
                                        <p:attrNameLst>
                                          <p:attrName>style.visibility</p:attrName>
                                        </p:attrNameLst>
                                      </p:cBhvr>
                                      <p:to>
                                        <p:strVal val="visible"/>
                                      </p:to>
                                    </p:set>
                                    <p:anim calcmode="lin" valueType="num">
                                      <p:cBhvr>
                                        <p:cTn id="24" dur="500" fill="hold"/>
                                        <p:tgtEl>
                                          <p:spTgt spid="31748"/>
                                        </p:tgtEl>
                                        <p:attrNameLst>
                                          <p:attrName>ppt_w</p:attrName>
                                        </p:attrNameLst>
                                      </p:cBhvr>
                                      <p:tavLst>
                                        <p:tav tm="0">
                                          <p:val>
                                            <p:fltVal val="0"/>
                                          </p:val>
                                        </p:tav>
                                        <p:tav tm="100000">
                                          <p:val>
                                            <p:strVal val="#ppt_w"/>
                                          </p:val>
                                        </p:tav>
                                      </p:tavLst>
                                    </p:anim>
                                    <p:anim calcmode="lin" valueType="num">
                                      <p:cBhvr>
                                        <p:cTn id="25" dur="500" fill="hold"/>
                                        <p:tgtEl>
                                          <p:spTgt spid="31748"/>
                                        </p:tgtEl>
                                        <p:attrNameLst>
                                          <p:attrName>ppt_h</p:attrName>
                                        </p:attrNameLst>
                                      </p:cBhvr>
                                      <p:tavLst>
                                        <p:tav tm="0">
                                          <p:val>
                                            <p:fltVal val="0"/>
                                          </p:val>
                                        </p:tav>
                                        <p:tav tm="100000">
                                          <p:val>
                                            <p:strVal val="#ppt_h"/>
                                          </p:val>
                                        </p:tav>
                                      </p:tavLst>
                                    </p:anim>
                                    <p:animEffect transition="in" filter="fade">
                                      <p:cBhvr>
                                        <p:cTn id="26" dur="500"/>
                                        <p:tgtEl>
                                          <p:spTgt spid="317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49" grpId="0" animBg="1"/>
      <p:bldP spid="31750" grpId="0"/>
      <p:bldP spid="31750" grpId="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ext Box 3"/>
          <p:cNvSpPr txBox="1">
            <a:spLocks noChangeArrowheads="1"/>
          </p:cNvSpPr>
          <p:nvPr/>
        </p:nvSpPr>
        <p:spPr bwMode="auto">
          <a:xfrm>
            <a:off x="0" y="304800"/>
            <a:ext cx="9525000" cy="579438"/>
          </a:xfrm>
          <a:prstGeom prst="rect">
            <a:avLst/>
          </a:prstGeom>
          <a:noFill/>
          <a:ln w="9525">
            <a:noFill/>
            <a:miter lim="800000"/>
            <a:headEnd/>
            <a:tailEnd/>
          </a:ln>
        </p:spPr>
        <p:txBody>
          <a:bodyPr>
            <a:spAutoFit/>
          </a:bodyPr>
          <a:lstStyle/>
          <a:p>
            <a:pPr eaLnBrk="1" hangingPunct="1">
              <a:spcBef>
                <a:spcPct val="50000"/>
              </a:spcBef>
            </a:pPr>
            <a:endParaRPr lang="vi-VN" sz="3200" b="1">
              <a:solidFill>
                <a:srgbClr val="990099"/>
              </a:solidFill>
              <a:latin typeface="VNI-Helve" pitchFamily="2" charset="0"/>
            </a:endParaRPr>
          </a:p>
        </p:txBody>
      </p:sp>
      <p:sp>
        <p:nvSpPr>
          <p:cNvPr id="25603" name="Text Box 4"/>
          <p:cNvSpPr txBox="1">
            <a:spLocks noChangeArrowheads="1"/>
          </p:cNvSpPr>
          <p:nvPr/>
        </p:nvSpPr>
        <p:spPr bwMode="auto">
          <a:xfrm>
            <a:off x="76200" y="76200"/>
            <a:ext cx="9601200" cy="579438"/>
          </a:xfrm>
          <a:prstGeom prst="rect">
            <a:avLst/>
          </a:prstGeom>
          <a:noFill/>
          <a:ln w="9525">
            <a:noFill/>
            <a:miter lim="800000"/>
            <a:headEnd/>
            <a:tailEnd/>
          </a:ln>
        </p:spPr>
        <p:txBody>
          <a:bodyPr>
            <a:spAutoFit/>
          </a:bodyPr>
          <a:lstStyle/>
          <a:p>
            <a:pPr eaLnBrk="1" hangingPunct="1">
              <a:spcBef>
                <a:spcPct val="50000"/>
              </a:spcBef>
            </a:pPr>
            <a:r>
              <a:rPr lang="en-US" sz="3200" b="1">
                <a:solidFill>
                  <a:srgbClr val="0000CC"/>
                </a:solidFill>
                <a:latin typeface="VNI-Helve" pitchFamily="2" charset="0"/>
              </a:rPr>
              <a:t> </a:t>
            </a:r>
          </a:p>
        </p:txBody>
      </p:sp>
      <p:pic>
        <p:nvPicPr>
          <p:cNvPr id="32773" name="Picture 5" descr="nuoc-4-do-co-ca"/>
          <p:cNvPicPr>
            <a:picLocks noChangeAspect="1" noChangeArrowheads="1" noCrop="1"/>
          </p:cNvPicPr>
          <p:nvPr/>
        </p:nvPicPr>
        <p:blipFill>
          <a:blip r:embed="rId2"/>
          <a:srcRect/>
          <a:stretch>
            <a:fillRect/>
          </a:stretch>
        </p:blipFill>
        <p:spPr bwMode="auto">
          <a:xfrm>
            <a:off x="0" y="0"/>
            <a:ext cx="9525000" cy="6934200"/>
          </a:xfrm>
          <a:prstGeom prst="rect">
            <a:avLst/>
          </a:prstGeom>
          <a:noFill/>
          <a:ln w="9525">
            <a:noFill/>
            <a:miter lim="800000"/>
            <a:headEnd/>
            <a:tailEnd/>
          </a:ln>
        </p:spPr>
      </p:pic>
      <p:sp>
        <p:nvSpPr>
          <p:cNvPr id="32774" name="Text Box 6"/>
          <p:cNvSpPr txBox="1">
            <a:spLocks noChangeArrowheads="1"/>
          </p:cNvSpPr>
          <p:nvPr/>
        </p:nvSpPr>
        <p:spPr bwMode="auto">
          <a:xfrm>
            <a:off x="0" y="1736725"/>
            <a:ext cx="9525000" cy="1616075"/>
          </a:xfrm>
          <a:prstGeom prst="rect">
            <a:avLst/>
          </a:prstGeom>
          <a:noFill/>
          <a:ln w="9525">
            <a:noFill/>
            <a:miter lim="800000"/>
            <a:headEnd/>
            <a:tailEnd/>
          </a:ln>
        </p:spPr>
        <p:txBody>
          <a:bodyPr>
            <a:spAutoFit/>
          </a:bodyPr>
          <a:lstStyle/>
          <a:p>
            <a:pPr marL="114300" eaLnBrk="1" hangingPunct="1">
              <a:spcBef>
                <a:spcPct val="50000"/>
              </a:spcBef>
            </a:pPr>
            <a:r>
              <a:rPr lang="en-US" sz="4400" b="1">
                <a:latin typeface="Times New Roman" pitchFamily="18" charset="0"/>
              </a:rPr>
              <a:t> </a:t>
            </a:r>
            <a:r>
              <a:rPr lang="en-US" sz="2800" b="1">
                <a:solidFill>
                  <a:srgbClr val="A50021"/>
                </a:solidFill>
                <a:latin typeface="Times New Roman" pitchFamily="18" charset="0"/>
              </a:rPr>
              <a:t>Ở những xứ lạnh, về mùa đông, lớp nước ở 4</a:t>
            </a:r>
            <a:r>
              <a:rPr lang="en-US" sz="2800" b="1" baseline="30000">
                <a:solidFill>
                  <a:srgbClr val="A50021"/>
                </a:solidFill>
                <a:latin typeface="Times New Roman" pitchFamily="18" charset="0"/>
              </a:rPr>
              <a:t>o</a:t>
            </a:r>
            <a:r>
              <a:rPr lang="en-US" sz="2800" b="1">
                <a:solidFill>
                  <a:srgbClr val="A50021"/>
                </a:solidFill>
                <a:latin typeface="Times New Roman" pitchFamily="18" charset="0"/>
              </a:rPr>
              <a:t>C nặng nhất, nên chìm xuống đáy hồ. Nhờ đó, cá vẫn sống được ở đáy hồ, trong khi trên mặt hồ, nước đã đóng thành lớp băng dày.</a:t>
            </a:r>
          </a:p>
        </p:txBody>
      </p:sp>
      <p:grpSp>
        <p:nvGrpSpPr>
          <p:cNvPr id="2" name="Group 7"/>
          <p:cNvGrpSpPr>
            <a:grpSpLocks/>
          </p:cNvGrpSpPr>
          <p:nvPr/>
        </p:nvGrpSpPr>
        <p:grpSpPr bwMode="auto">
          <a:xfrm>
            <a:off x="4419600" y="3505200"/>
            <a:ext cx="2057400" cy="1779588"/>
            <a:chOff x="3648" y="2256"/>
            <a:chExt cx="1008" cy="542"/>
          </a:xfrm>
        </p:grpSpPr>
        <p:sp>
          <p:nvSpPr>
            <p:cNvPr id="25608" name="Text Box 8"/>
            <p:cNvSpPr txBox="1">
              <a:spLocks noChangeArrowheads="1"/>
            </p:cNvSpPr>
            <p:nvPr/>
          </p:nvSpPr>
          <p:spPr bwMode="auto">
            <a:xfrm>
              <a:off x="3648" y="2640"/>
              <a:ext cx="1008" cy="158"/>
            </a:xfrm>
            <a:prstGeom prst="rect">
              <a:avLst/>
            </a:prstGeom>
            <a:noFill/>
            <a:ln w="9525">
              <a:noFill/>
              <a:miter lim="800000"/>
              <a:headEnd/>
              <a:tailEnd/>
            </a:ln>
          </p:spPr>
          <p:txBody>
            <a:bodyPr>
              <a:spAutoFit/>
            </a:bodyPr>
            <a:lstStyle/>
            <a:p>
              <a:pPr eaLnBrk="1" hangingPunct="1">
                <a:spcBef>
                  <a:spcPct val="50000"/>
                </a:spcBef>
              </a:pPr>
              <a:r>
                <a:rPr lang="en-US" sz="2800" b="1">
                  <a:solidFill>
                    <a:srgbClr val="FF0000"/>
                  </a:solidFill>
                  <a:latin typeface="Times New Roman" pitchFamily="18" charset="0"/>
                  <a:cs typeface="Times New Roman" pitchFamily="18" charset="0"/>
                </a:rPr>
                <a:t>4</a:t>
              </a:r>
              <a:r>
                <a:rPr lang="en-US" sz="2800" b="1" baseline="30000">
                  <a:solidFill>
                    <a:srgbClr val="FF0000"/>
                  </a:solidFill>
                  <a:latin typeface="Times New Roman" pitchFamily="18" charset="0"/>
                  <a:cs typeface="Times New Roman" pitchFamily="18" charset="0"/>
                </a:rPr>
                <a:t>0</a:t>
              </a:r>
              <a:r>
                <a:rPr lang="en-US" sz="2800" b="1">
                  <a:solidFill>
                    <a:srgbClr val="FF0000"/>
                  </a:solidFill>
                  <a:latin typeface="Times New Roman" pitchFamily="18" charset="0"/>
                </a:rPr>
                <a:t>C</a:t>
              </a:r>
            </a:p>
          </p:txBody>
        </p:sp>
        <p:sp>
          <p:nvSpPr>
            <p:cNvPr id="25609" name="Text Box 9"/>
            <p:cNvSpPr txBox="1">
              <a:spLocks noChangeArrowheads="1"/>
            </p:cNvSpPr>
            <p:nvPr/>
          </p:nvSpPr>
          <p:spPr bwMode="auto">
            <a:xfrm>
              <a:off x="3648" y="2544"/>
              <a:ext cx="1008" cy="158"/>
            </a:xfrm>
            <a:prstGeom prst="rect">
              <a:avLst/>
            </a:prstGeom>
            <a:noFill/>
            <a:ln w="9525">
              <a:noFill/>
              <a:miter lim="800000"/>
              <a:headEnd/>
              <a:tailEnd/>
            </a:ln>
          </p:spPr>
          <p:txBody>
            <a:bodyPr>
              <a:spAutoFit/>
            </a:bodyPr>
            <a:lstStyle/>
            <a:p>
              <a:pPr eaLnBrk="1" hangingPunct="1">
                <a:spcBef>
                  <a:spcPct val="50000"/>
                </a:spcBef>
              </a:pPr>
              <a:r>
                <a:rPr lang="en-US" sz="2800" b="1">
                  <a:solidFill>
                    <a:srgbClr val="FF0000"/>
                  </a:solidFill>
                  <a:latin typeface="Times New Roman" pitchFamily="18" charset="0"/>
                  <a:cs typeface="Times New Roman" pitchFamily="18" charset="0"/>
                </a:rPr>
                <a:t>3</a:t>
              </a:r>
              <a:r>
                <a:rPr lang="en-US" sz="2800" b="1" baseline="30000">
                  <a:solidFill>
                    <a:srgbClr val="FF0000"/>
                  </a:solidFill>
                  <a:latin typeface="Times New Roman" pitchFamily="18" charset="0"/>
                  <a:cs typeface="Times New Roman" pitchFamily="18" charset="0"/>
                </a:rPr>
                <a:t>0</a:t>
              </a:r>
              <a:r>
                <a:rPr lang="en-US" sz="2800" b="1">
                  <a:solidFill>
                    <a:srgbClr val="FF0000"/>
                  </a:solidFill>
                  <a:latin typeface="Times New Roman" pitchFamily="18" charset="0"/>
                </a:rPr>
                <a:t>C</a:t>
              </a:r>
            </a:p>
          </p:txBody>
        </p:sp>
        <p:sp>
          <p:nvSpPr>
            <p:cNvPr id="25610" name="Text Box 10"/>
            <p:cNvSpPr txBox="1">
              <a:spLocks noChangeArrowheads="1"/>
            </p:cNvSpPr>
            <p:nvPr/>
          </p:nvSpPr>
          <p:spPr bwMode="auto">
            <a:xfrm>
              <a:off x="3648" y="2448"/>
              <a:ext cx="1008" cy="158"/>
            </a:xfrm>
            <a:prstGeom prst="rect">
              <a:avLst/>
            </a:prstGeom>
            <a:noFill/>
            <a:ln w="9525">
              <a:noFill/>
              <a:miter lim="800000"/>
              <a:headEnd/>
              <a:tailEnd/>
            </a:ln>
          </p:spPr>
          <p:txBody>
            <a:bodyPr>
              <a:spAutoFit/>
            </a:bodyPr>
            <a:lstStyle/>
            <a:p>
              <a:pPr eaLnBrk="1" hangingPunct="1">
                <a:spcBef>
                  <a:spcPct val="50000"/>
                </a:spcBef>
              </a:pPr>
              <a:r>
                <a:rPr lang="en-US" sz="2800" b="1">
                  <a:solidFill>
                    <a:srgbClr val="FF0000"/>
                  </a:solidFill>
                  <a:latin typeface="Times New Roman" pitchFamily="18" charset="0"/>
                  <a:cs typeface="Times New Roman" pitchFamily="18" charset="0"/>
                </a:rPr>
                <a:t>2</a:t>
              </a:r>
              <a:r>
                <a:rPr lang="en-US" sz="2800" b="1" baseline="30000">
                  <a:solidFill>
                    <a:srgbClr val="FF0000"/>
                  </a:solidFill>
                  <a:latin typeface="Times New Roman" pitchFamily="18" charset="0"/>
                  <a:cs typeface="Times New Roman" pitchFamily="18" charset="0"/>
                </a:rPr>
                <a:t>0</a:t>
              </a:r>
              <a:r>
                <a:rPr lang="en-US" sz="2800" b="1">
                  <a:solidFill>
                    <a:srgbClr val="FF0000"/>
                  </a:solidFill>
                  <a:latin typeface="Times New Roman" pitchFamily="18" charset="0"/>
                </a:rPr>
                <a:t>C</a:t>
              </a:r>
            </a:p>
          </p:txBody>
        </p:sp>
        <p:sp>
          <p:nvSpPr>
            <p:cNvPr id="25611" name="Text Box 11"/>
            <p:cNvSpPr txBox="1">
              <a:spLocks noChangeArrowheads="1"/>
            </p:cNvSpPr>
            <p:nvPr/>
          </p:nvSpPr>
          <p:spPr bwMode="auto">
            <a:xfrm>
              <a:off x="3648" y="2256"/>
              <a:ext cx="1008" cy="158"/>
            </a:xfrm>
            <a:prstGeom prst="rect">
              <a:avLst/>
            </a:prstGeom>
            <a:noFill/>
            <a:ln w="9525">
              <a:noFill/>
              <a:miter lim="800000"/>
              <a:headEnd/>
              <a:tailEnd/>
            </a:ln>
          </p:spPr>
          <p:txBody>
            <a:bodyPr>
              <a:spAutoFit/>
            </a:bodyPr>
            <a:lstStyle/>
            <a:p>
              <a:pPr eaLnBrk="1" hangingPunct="1">
                <a:spcBef>
                  <a:spcPct val="50000"/>
                </a:spcBef>
              </a:pPr>
              <a:r>
                <a:rPr lang="en-US" sz="2800" b="1">
                  <a:solidFill>
                    <a:srgbClr val="FF0000"/>
                  </a:solidFill>
                  <a:latin typeface="Times New Roman" pitchFamily="18" charset="0"/>
                  <a:cs typeface="Times New Roman" pitchFamily="18" charset="0"/>
                </a:rPr>
                <a:t>0</a:t>
              </a:r>
              <a:r>
                <a:rPr lang="en-US" sz="2800" b="1" baseline="30000">
                  <a:solidFill>
                    <a:srgbClr val="FF0000"/>
                  </a:solidFill>
                  <a:latin typeface="Times New Roman" pitchFamily="18" charset="0"/>
                  <a:cs typeface="Times New Roman" pitchFamily="18" charset="0"/>
                </a:rPr>
                <a:t>0</a:t>
              </a:r>
              <a:r>
                <a:rPr lang="en-US" sz="2800" b="1">
                  <a:solidFill>
                    <a:srgbClr val="FF0000"/>
                  </a:solidFill>
                  <a:latin typeface="Times New Roman" pitchFamily="18" charset="0"/>
                </a:rPr>
                <a:t>C</a:t>
              </a:r>
            </a:p>
          </p:txBody>
        </p:sp>
        <p:sp>
          <p:nvSpPr>
            <p:cNvPr id="25612" name="Text Box 12"/>
            <p:cNvSpPr txBox="1">
              <a:spLocks noChangeArrowheads="1"/>
            </p:cNvSpPr>
            <p:nvPr/>
          </p:nvSpPr>
          <p:spPr bwMode="auto">
            <a:xfrm>
              <a:off x="3648" y="2352"/>
              <a:ext cx="1008" cy="158"/>
            </a:xfrm>
            <a:prstGeom prst="rect">
              <a:avLst/>
            </a:prstGeom>
            <a:noFill/>
            <a:ln w="9525">
              <a:noFill/>
              <a:miter lim="800000"/>
              <a:headEnd/>
              <a:tailEnd/>
            </a:ln>
          </p:spPr>
          <p:txBody>
            <a:bodyPr>
              <a:spAutoFit/>
            </a:bodyPr>
            <a:lstStyle/>
            <a:p>
              <a:pPr eaLnBrk="1" hangingPunct="1">
                <a:spcBef>
                  <a:spcPct val="50000"/>
                </a:spcBef>
              </a:pPr>
              <a:r>
                <a:rPr lang="en-US" sz="2800" b="1">
                  <a:solidFill>
                    <a:srgbClr val="FF0000"/>
                  </a:solidFill>
                  <a:latin typeface="Times New Roman" pitchFamily="18" charset="0"/>
                  <a:cs typeface="Times New Roman" pitchFamily="18" charset="0"/>
                </a:rPr>
                <a:t>1</a:t>
              </a:r>
              <a:r>
                <a:rPr lang="en-US" sz="2800" b="1" baseline="30000">
                  <a:solidFill>
                    <a:srgbClr val="FF0000"/>
                  </a:solidFill>
                  <a:latin typeface="Times New Roman" pitchFamily="18" charset="0"/>
                  <a:cs typeface="Times New Roman" pitchFamily="18" charset="0"/>
                </a:rPr>
                <a:t>0</a:t>
              </a:r>
              <a:r>
                <a:rPr lang="en-US" sz="2800" b="1">
                  <a:solidFill>
                    <a:srgbClr val="FF0000"/>
                  </a:solidFill>
                  <a:latin typeface="Times New Roman" pitchFamily="18" charset="0"/>
                </a:rPr>
                <a:t>C</a:t>
              </a:r>
            </a:p>
          </p:txBody>
        </p:sp>
      </p:grpSp>
      <p:sp>
        <p:nvSpPr>
          <p:cNvPr id="25607" name="AutoShape 14"/>
          <p:cNvSpPr>
            <a:spLocks noChangeArrowheads="1"/>
          </p:cNvSpPr>
          <p:nvPr/>
        </p:nvSpPr>
        <p:spPr bwMode="auto">
          <a:xfrm>
            <a:off x="533400" y="152400"/>
            <a:ext cx="8382000" cy="838200"/>
          </a:xfrm>
          <a:prstGeom prst="ribbon">
            <a:avLst>
              <a:gd name="adj1" fmla="val 12500"/>
              <a:gd name="adj2" fmla="val 50000"/>
            </a:avLst>
          </a:prstGeom>
          <a:solidFill>
            <a:srgbClr val="FFFF99"/>
          </a:solidFill>
          <a:ln w="38100">
            <a:solidFill>
              <a:srgbClr val="66FF33"/>
            </a:solidFill>
            <a:round/>
            <a:headEnd/>
            <a:tailEnd/>
          </a:ln>
        </p:spPr>
        <p:txBody>
          <a:bodyPr wrap="none" anchor="ctr"/>
          <a:lstStyle/>
          <a:p>
            <a:pPr algn="ctr" eaLnBrk="1" hangingPunct="1"/>
            <a:r>
              <a:rPr lang="en-US" sz="2800" b="1">
                <a:solidFill>
                  <a:srgbClr val="FF0000"/>
                </a:solidFill>
                <a:latin typeface="Times New Roman" pitchFamily="18" charset="0"/>
              </a:rPr>
              <a:t>CÓ THỂ EM CHƯA BIẾT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5" presetClass="entr" presetSubtype="0" fill="hold" nodeType="clickEffect">
                                  <p:stCondLst>
                                    <p:cond delay="0"/>
                                  </p:stCondLst>
                                  <p:childTnLst>
                                    <p:set>
                                      <p:cBhvr>
                                        <p:cTn id="6" dur="1" fill="hold">
                                          <p:stCondLst>
                                            <p:cond delay="0"/>
                                          </p:stCondLst>
                                        </p:cTn>
                                        <p:tgtEl>
                                          <p:spTgt spid="32773"/>
                                        </p:tgtEl>
                                        <p:attrNameLst>
                                          <p:attrName>style.visibility</p:attrName>
                                        </p:attrNameLst>
                                      </p:cBhvr>
                                      <p:to>
                                        <p:strVal val="visible"/>
                                      </p:to>
                                    </p:set>
                                    <p:anim calcmode="lin" valueType="num">
                                      <p:cBhvr>
                                        <p:cTn id="7" dur="1000" fill="hold"/>
                                        <p:tgtEl>
                                          <p:spTgt spid="32773"/>
                                        </p:tgtEl>
                                        <p:attrNameLst>
                                          <p:attrName>ppt_w</p:attrName>
                                        </p:attrNameLst>
                                      </p:cBhvr>
                                      <p:tavLst>
                                        <p:tav tm="0">
                                          <p:val>
                                            <p:fltVal val="0"/>
                                          </p:val>
                                        </p:tav>
                                        <p:tav tm="100000">
                                          <p:val>
                                            <p:strVal val="#ppt_w"/>
                                          </p:val>
                                        </p:tav>
                                      </p:tavLst>
                                    </p:anim>
                                    <p:anim calcmode="lin" valueType="num">
                                      <p:cBhvr>
                                        <p:cTn id="8" dur="1000" fill="hold"/>
                                        <p:tgtEl>
                                          <p:spTgt spid="32773"/>
                                        </p:tgtEl>
                                        <p:attrNameLst>
                                          <p:attrName>ppt_h</p:attrName>
                                        </p:attrNameLst>
                                      </p:cBhvr>
                                      <p:tavLst>
                                        <p:tav tm="0">
                                          <p:val>
                                            <p:fltVal val="0"/>
                                          </p:val>
                                        </p:tav>
                                        <p:tav tm="100000">
                                          <p:val>
                                            <p:strVal val="#ppt_h"/>
                                          </p:val>
                                        </p:tav>
                                      </p:tavLst>
                                    </p:anim>
                                    <p:anim calcmode="lin" valueType="num">
                                      <p:cBhvr>
                                        <p:cTn id="9" dur="1000" fill="hold"/>
                                        <p:tgtEl>
                                          <p:spTgt spid="32773"/>
                                        </p:tgtEl>
                                        <p:attrNameLst>
                                          <p:attrName>ppt_x</p:attrName>
                                        </p:attrNameLst>
                                      </p:cBhvr>
                                      <p:tavLst>
                                        <p:tav tm="0" fmla="#ppt_x+(cos(-2*pi*(1-$))*-#ppt_x-sin(-2*pi*(1-$))*(1-#ppt_y))*(1-$)">
                                          <p:val>
                                            <p:fltVal val="0"/>
                                          </p:val>
                                        </p:tav>
                                        <p:tav tm="100000">
                                          <p:val>
                                            <p:fltVal val="1"/>
                                          </p:val>
                                        </p:tav>
                                      </p:tavLst>
                                    </p:anim>
                                    <p:anim calcmode="lin" valueType="num">
                                      <p:cBhvr>
                                        <p:cTn id="10" dur="1000" fill="hold"/>
                                        <p:tgtEl>
                                          <p:spTgt spid="32773"/>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47" presetClass="entr" presetSubtype="0" fill="hold" grpId="0" nodeType="clickEffect">
                                  <p:stCondLst>
                                    <p:cond delay="0"/>
                                  </p:stCondLst>
                                  <p:childTnLst>
                                    <p:set>
                                      <p:cBhvr>
                                        <p:cTn id="14" dur="1" fill="hold">
                                          <p:stCondLst>
                                            <p:cond delay="0"/>
                                          </p:stCondLst>
                                        </p:cTn>
                                        <p:tgtEl>
                                          <p:spTgt spid="32774"/>
                                        </p:tgtEl>
                                        <p:attrNameLst>
                                          <p:attrName>style.visibility</p:attrName>
                                        </p:attrNameLst>
                                      </p:cBhvr>
                                      <p:to>
                                        <p:strVal val="visible"/>
                                      </p:to>
                                    </p:set>
                                    <p:animEffect transition="in" filter="fade">
                                      <p:cBhvr>
                                        <p:cTn id="15" dur="1000"/>
                                        <p:tgtEl>
                                          <p:spTgt spid="32774"/>
                                        </p:tgtEl>
                                      </p:cBhvr>
                                    </p:animEffect>
                                    <p:anim calcmode="lin" valueType="num">
                                      <p:cBhvr>
                                        <p:cTn id="16" dur="1000" fill="hold"/>
                                        <p:tgtEl>
                                          <p:spTgt spid="32774"/>
                                        </p:tgtEl>
                                        <p:attrNameLst>
                                          <p:attrName>ppt_x</p:attrName>
                                        </p:attrNameLst>
                                      </p:cBhvr>
                                      <p:tavLst>
                                        <p:tav tm="0">
                                          <p:val>
                                            <p:strVal val="#ppt_x"/>
                                          </p:val>
                                        </p:tav>
                                        <p:tav tm="100000">
                                          <p:val>
                                            <p:strVal val="#ppt_x"/>
                                          </p:val>
                                        </p:tav>
                                      </p:tavLst>
                                    </p:anim>
                                    <p:anim calcmode="lin" valueType="num">
                                      <p:cBhvr>
                                        <p:cTn id="17" dur="1000" fill="hold"/>
                                        <p:tgtEl>
                                          <p:spTgt spid="32774"/>
                                        </p:tgtEl>
                                        <p:attrNameLst>
                                          <p:attrName>ppt_y</p:attrName>
                                        </p:attrNameLst>
                                      </p:cBhvr>
                                      <p:tavLst>
                                        <p:tav tm="0">
                                          <p:val>
                                            <p:strVal val="#ppt_y-.1"/>
                                          </p:val>
                                        </p:tav>
                                        <p:tav tm="100000">
                                          <p:val>
                                            <p:strVal val="#ppt_y"/>
                                          </p:val>
                                        </p:tav>
                                      </p:tavLst>
                                    </p:anim>
                                  </p:childTnLst>
                                </p:cTn>
                              </p:par>
                              <p:par>
                                <p:cTn id="18" presetID="47" presetClass="entr" presetSubtype="0" fill="hold" nodeType="with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fade">
                                      <p:cBhvr>
                                        <p:cTn id="20" dur="1000"/>
                                        <p:tgtEl>
                                          <p:spTgt spid="2"/>
                                        </p:tgtEl>
                                      </p:cBhvr>
                                    </p:animEffect>
                                    <p:anim calcmode="lin" valueType="num">
                                      <p:cBhvr>
                                        <p:cTn id="21" dur="1000" fill="hold"/>
                                        <p:tgtEl>
                                          <p:spTgt spid="2"/>
                                        </p:tgtEl>
                                        <p:attrNameLst>
                                          <p:attrName>ppt_x</p:attrName>
                                        </p:attrNameLst>
                                      </p:cBhvr>
                                      <p:tavLst>
                                        <p:tav tm="0">
                                          <p:val>
                                            <p:strVal val="#ppt_x"/>
                                          </p:val>
                                        </p:tav>
                                        <p:tav tm="100000">
                                          <p:val>
                                            <p:strVal val="#ppt_x"/>
                                          </p:val>
                                        </p:tav>
                                      </p:tavLst>
                                    </p:anim>
                                    <p:anim calcmode="lin" valueType="num">
                                      <p:cBhvr>
                                        <p:cTn id="22"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4"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457200" y="-76200"/>
            <a:ext cx="6019800" cy="944563"/>
          </a:xfrm>
        </p:spPr>
        <p:txBody>
          <a:bodyPr/>
          <a:lstStyle/>
          <a:p>
            <a:pPr eaLnBrk="1" hangingPunct="1"/>
            <a:r>
              <a:rPr lang="en-US" sz="3600" b="1" i="1" u="sng" smtClean="0">
                <a:solidFill>
                  <a:srgbClr val="FF3300"/>
                </a:solidFill>
                <a:latin typeface="Times New Roman" pitchFamily="18" charset="0"/>
              </a:rPr>
              <a:t>HƯỚNG DẪN HỌC TẬP:</a:t>
            </a:r>
          </a:p>
        </p:txBody>
      </p:sp>
      <p:sp>
        <p:nvSpPr>
          <p:cNvPr id="38915" name="Rectangle 3"/>
          <p:cNvSpPr>
            <a:spLocks noGrp="1" noChangeArrowheads="1"/>
          </p:cNvSpPr>
          <p:nvPr>
            <p:ph type="body" idx="1"/>
          </p:nvPr>
        </p:nvSpPr>
        <p:spPr>
          <a:xfrm>
            <a:off x="457200" y="1295400"/>
            <a:ext cx="8229600" cy="2057400"/>
          </a:xfrm>
        </p:spPr>
        <p:txBody>
          <a:bodyPr/>
          <a:lstStyle/>
          <a:p>
            <a:pPr eaLnBrk="1" hangingPunct="1">
              <a:lnSpc>
                <a:spcPct val="90000"/>
              </a:lnSpc>
              <a:buFontTx/>
              <a:buNone/>
            </a:pPr>
            <a:r>
              <a:rPr lang="en-US" smtClean="0">
                <a:solidFill>
                  <a:srgbClr val="993300"/>
                </a:solidFill>
                <a:latin typeface="Times New Roman" pitchFamily="18" charset="0"/>
              </a:rPr>
              <a:t>*</a:t>
            </a:r>
            <a:r>
              <a:rPr lang="en-US" b="1" u="sng" smtClean="0">
                <a:solidFill>
                  <a:srgbClr val="993300"/>
                </a:solidFill>
                <a:latin typeface="Times New Roman" pitchFamily="18" charset="0"/>
              </a:rPr>
              <a:t>Đối với bài học ở tiết học này</a:t>
            </a:r>
            <a:r>
              <a:rPr lang="en-US" b="1" smtClean="0">
                <a:solidFill>
                  <a:srgbClr val="993300"/>
                </a:solidFill>
                <a:latin typeface="Times New Roman" pitchFamily="18" charset="0"/>
              </a:rPr>
              <a:t>:</a:t>
            </a:r>
          </a:p>
          <a:p>
            <a:pPr eaLnBrk="1" hangingPunct="1">
              <a:lnSpc>
                <a:spcPct val="90000"/>
              </a:lnSpc>
            </a:pPr>
            <a:r>
              <a:rPr lang="en-US" b="1" smtClean="0">
                <a:solidFill>
                  <a:srgbClr val="993300"/>
                </a:solidFill>
                <a:latin typeface="Times New Roman" pitchFamily="18" charset="0"/>
              </a:rPr>
              <a:t>Học thuộc phần ghi nhớ</a:t>
            </a:r>
            <a:r>
              <a:rPr lang="en-US" smtClean="0">
                <a:solidFill>
                  <a:srgbClr val="993300"/>
                </a:solidFill>
                <a:latin typeface="Times New Roman" pitchFamily="18" charset="0"/>
              </a:rPr>
              <a:t>.( trang 61 ).</a:t>
            </a:r>
          </a:p>
          <a:p>
            <a:pPr eaLnBrk="1" hangingPunct="1">
              <a:lnSpc>
                <a:spcPct val="90000"/>
              </a:lnSpc>
              <a:buFontTx/>
              <a:buNone/>
            </a:pPr>
            <a:r>
              <a:rPr lang="en-US" smtClean="0">
                <a:solidFill>
                  <a:srgbClr val="993300"/>
                </a:solidFill>
                <a:latin typeface="Times New Roman" pitchFamily="18" charset="0"/>
              </a:rPr>
              <a:t>    </a:t>
            </a:r>
            <a:r>
              <a:rPr lang="en-US" b="1" smtClean="0">
                <a:solidFill>
                  <a:srgbClr val="993300"/>
                </a:solidFill>
                <a:latin typeface="Times New Roman" pitchFamily="18" charset="0"/>
              </a:rPr>
              <a:t>Làm bài tập:</a:t>
            </a:r>
            <a:r>
              <a:rPr lang="en-US" smtClean="0">
                <a:solidFill>
                  <a:srgbClr val="993300"/>
                </a:solidFill>
                <a:latin typeface="Times New Roman" pitchFamily="18" charset="0"/>
              </a:rPr>
              <a:t> 19.3,19.4 và 19.5 trang 23,24 SBT.</a:t>
            </a:r>
          </a:p>
        </p:txBody>
      </p:sp>
      <p:sp>
        <p:nvSpPr>
          <p:cNvPr id="38916" name="Rectangle 4"/>
          <p:cNvSpPr>
            <a:spLocks noChangeArrowheads="1"/>
          </p:cNvSpPr>
          <p:nvPr/>
        </p:nvSpPr>
        <p:spPr bwMode="auto">
          <a:xfrm>
            <a:off x="457200" y="3581400"/>
            <a:ext cx="8229600" cy="2057400"/>
          </a:xfrm>
          <a:prstGeom prst="rect">
            <a:avLst/>
          </a:prstGeom>
          <a:noFill/>
          <a:ln w="9525">
            <a:noFill/>
            <a:miter lim="800000"/>
            <a:headEnd/>
            <a:tailEnd/>
          </a:ln>
        </p:spPr>
        <p:txBody>
          <a:bodyPr/>
          <a:lstStyle/>
          <a:p>
            <a:pPr marL="342900" indent="-342900" eaLnBrk="1" hangingPunct="1">
              <a:spcBef>
                <a:spcPct val="20000"/>
              </a:spcBef>
            </a:pPr>
            <a:r>
              <a:rPr lang="en-US" sz="2800" b="1">
                <a:solidFill>
                  <a:srgbClr val="993300"/>
                </a:solidFill>
                <a:latin typeface="Times New Roman" pitchFamily="18" charset="0"/>
              </a:rPr>
              <a:t>*</a:t>
            </a:r>
            <a:r>
              <a:rPr lang="en-US" sz="3200" b="1" u="sng">
                <a:solidFill>
                  <a:srgbClr val="993300"/>
                </a:solidFill>
                <a:latin typeface="Times New Roman" pitchFamily="18" charset="0"/>
              </a:rPr>
              <a:t>Đối với bài học ở tiết học tiếp theo</a:t>
            </a:r>
            <a:r>
              <a:rPr lang="en-US" sz="3200" b="1">
                <a:solidFill>
                  <a:srgbClr val="993300"/>
                </a:solidFill>
                <a:latin typeface="Times New Roman" pitchFamily="18" charset="0"/>
              </a:rPr>
              <a:t>:</a:t>
            </a:r>
          </a:p>
          <a:p>
            <a:pPr marL="342900" indent="-342900" eaLnBrk="1" hangingPunct="1">
              <a:spcBef>
                <a:spcPct val="20000"/>
              </a:spcBef>
              <a:buFontTx/>
              <a:buChar char="•"/>
            </a:pPr>
            <a:r>
              <a:rPr lang="en-US" sz="3200" b="1">
                <a:solidFill>
                  <a:srgbClr val="993300"/>
                </a:solidFill>
                <a:latin typeface="Times New Roman" pitchFamily="18" charset="0"/>
              </a:rPr>
              <a:t>Xem bài: </a:t>
            </a:r>
            <a:r>
              <a:rPr lang="en-US" sz="3200" b="1" i="1">
                <a:solidFill>
                  <a:srgbClr val="993300"/>
                </a:solidFill>
                <a:latin typeface="Times New Roman" pitchFamily="18" charset="0"/>
              </a:rPr>
              <a:t>SỰ NỞ VÌ NHIỆT CỦA CHẤT KHÍ              .</a:t>
            </a:r>
            <a:endParaRPr lang="en-US" sz="3200" b="1">
              <a:solidFill>
                <a:srgbClr val="993300"/>
              </a:solidFill>
              <a:latin typeface="Times New Roman" pitchFamily="18" charset="0"/>
            </a:endParaRPr>
          </a:p>
          <a:p>
            <a:pPr marL="342900" indent="-342900" eaLnBrk="1" hangingPunct="1">
              <a:spcBef>
                <a:spcPct val="20000"/>
              </a:spcBef>
              <a:buFontTx/>
              <a:buChar char="•"/>
            </a:pPr>
            <a:r>
              <a:rPr lang="en-US" sz="3200" b="1">
                <a:solidFill>
                  <a:srgbClr val="993300"/>
                </a:solidFill>
                <a:latin typeface="Times New Roman" pitchFamily="18" charset="0"/>
              </a:rPr>
              <a:t>Kẻ bảng </a:t>
            </a:r>
            <a:r>
              <a:rPr lang="en-US" sz="3200">
                <a:solidFill>
                  <a:srgbClr val="993300"/>
                </a:solidFill>
                <a:latin typeface="Times New Roman" pitchFamily="18" charset="0"/>
              </a:rPr>
              <a:t>: 20.1 trang 63 SGK</a:t>
            </a:r>
            <a:r>
              <a:rPr lang="en-US" sz="2800">
                <a:solidFill>
                  <a:srgbClr val="993300"/>
                </a:solidFill>
                <a:latin typeface="Times New Roman" pitchFamily="18" charset="0"/>
              </a:rPr>
              <a:t>.</a:t>
            </a:r>
            <a:endParaRPr lang="en-US" sz="3200">
              <a:solidFill>
                <a:srgbClr val="993300"/>
              </a:solidFill>
              <a:latin typeface="Times New Roman" pitchFamily="18"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38914"/>
                                        </p:tgtEl>
                                        <p:attrNameLst>
                                          <p:attrName>style.visibility</p:attrName>
                                        </p:attrNameLst>
                                      </p:cBhvr>
                                      <p:to>
                                        <p:strVal val="visible"/>
                                      </p:to>
                                    </p:set>
                                    <p:anim calcmode="lin" valueType="num">
                                      <p:cBhvr>
                                        <p:cTn id="7" dur="500" decel="50000" fill="hold">
                                          <p:stCondLst>
                                            <p:cond delay="0"/>
                                          </p:stCondLst>
                                        </p:cTn>
                                        <p:tgtEl>
                                          <p:spTgt spid="38914"/>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38914"/>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38914"/>
                                        </p:tgtEl>
                                        <p:attrNameLst>
                                          <p:attrName>ppt_w</p:attrName>
                                        </p:attrNameLst>
                                      </p:cBhvr>
                                      <p:tavLst>
                                        <p:tav tm="0">
                                          <p:val>
                                            <p:strVal val="#ppt_w*.05"/>
                                          </p:val>
                                        </p:tav>
                                        <p:tav tm="100000">
                                          <p:val>
                                            <p:strVal val="#ppt_w"/>
                                          </p:val>
                                        </p:tav>
                                      </p:tavLst>
                                    </p:anim>
                                    <p:anim calcmode="lin" valueType="num">
                                      <p:cBhvr>
                                        <p:cTn id="10" dur="1000" fill="hold"/>
                                        <p:tgtEl>
                                          <p:spTgt spid="38914"/>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38914"/>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38914"/>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38914"/>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38914"/>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8" presetClass="entr" presetSubtype="16" fill="hold" grpId="0" nodeType="clickEffect">
                                  <p:stCondLst>
                                    <p:cond delay="0"/>
                                  </p:stCondLst>
                                  <p:childTnLst>
                                    <p:set>
                                      <p:cBhvr>
                                        <p:cTn id="18" dur="1" fill="hold">
                                          <p:stCondLst>
                                            <p:cond delay="0"/>
                                          </p:stCondLst>
                                        </p:cTn>
                                        <p:tgtEl>
                                          <p:spTgt spid="38915">
                                            <p:txEl>
                                              <p:pRg st="0" end="0"/>
                                            </p:txEl>
                                          </p:spTgt>
                                        </p:tgtEl>
                                        <p:attrNameLst>
                                          <p:attrName>style.visibility</p:attrName>
                                        </p:attrNameLst>
                                      </p:cBhvr>
                                      <p:to>
                                        <p:strVal val="visible"/>
                                      </p:to>
                                    </p:set>
                                    <p:animEffect transition="in" filter="diamond(in)">
                                      <p:cBhvr>
                                        <p:cTn id="19" dur="2000"/>
                                        <p:tgtEl>
                                          <p:spTgt spid="38915">
                                            <p:txEl>
                                              <p:pRg st="0" end="0"/>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8" presetClass="entr" presetSubtype="16" fill="hold" grpId="0" nodeType="clickEffect">
                                  <p:stCondLst>
                                    <p:cond delay="0"/>
                                  </p:stCondLst>
                                  <p:childTnLst>
                                    <p:set>
                                      <p:cBhvr>
                                        <p:cTn id="23" dur="1" fill="hold">
                                          <p:stCondLst>
                                            <p:cond delay="0"/>
                                          </p:stCondLst>
                                        </p:cTn>
                                        <p:tgtEl>
                                          <p:spTgt spid="38915">
                                            <p:txEl>
                                              <p:pRg st="1" end="1"/>
                                            </p:txEl>
                                          </p:spTgt>
                                        </p:tgtEl>
                                        <p:attrNameLst>
                                          <p:attrName>style.visibility</p:attrName>
                                        </p:attrNameLst>
                                      </p:cBhvr>
                                      <p:to>
                                        <p:strVal val="visible"/>
                                      </p:to>
                                    </p:set>
                                    <p:animEffect transition="in" filter="diamond(in)">
                                      <p:cBhvr>
                                        <p:cTn id="24" dur="2000"/>
                                        <p:tgtEl>
                                          <p:spTgt spid="38915">
                                            <p:txEl>
                                              <p:pRg st="1" end="1"/>
                                            </p:txEl>
                                          </p:spTgt>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8" presetClass="entr" presetSubtype="16" fill="hold" nodeType="clickEffect">
                                  <p:stCondLst>
                                    <p:cond delay="0"/>
                                  </p:stCondLst>
                                  <p:childTnLst>
                                    <p:set>
                                      <p:cBhvr>
                                        <p:cTn id="28" dur="1" fill="hold">
                                          <p:stCondLst>
                                            <p:cond delay="0"/>
                                          </p:stCondLst>
                                        </p:cTn>
                                        <p:tgtEl>
                                          <p:spTgt spid="38915">
                                            <p:txEl>
                                              <p:pRg st="2" end="2"/>
                                            </p:txEl>
                                          </p:spTgt>
                                        </p:tgtEl>
                                        <p:attrNameLst>
                                          <p:attrName>style.visibility</p:attrName>
                                        </p:attrNameLst>
                                      </p:cBhvr>
                                      <p:to>
                                        <p:strVal val="visible"/>
                                      </p:to>
                                    </p:set>
                                    <p:animEffect transition="in" filter="diamond(in)">
                                      <p:cBhvr>
                                        <p:cTn id="29" dur="2000"/>
                                        <p:tgtEl>
                                          <p:spTgt spid="38915">
                                            <p:txEl>
                                              <p:pRg st="2" end="2"/>
                                            </p:txEl>
                                          </p:spTgt>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25" presetClass="entr" presetSubtype="0" fill="hold" nodeType="clickEffect">
                                  <p:stCondLst>
                                    <p:cond delay="0"/>
                                  </p:stCondLst>
                                  <p:childTnLst>
                                    <p:set>
                                      <p:cBhvr>
                                        <p:cTn id="33" dur="1" fill="hold">
                                          <p:stCondLst>
                                            <p:cond delay="0"/>
                                          </p:stCondLst>
                                        </p:cTn>
                                        <p:tgtEl>
                                          <p:spTgt spid="38916">
                                            <p:txEl>
                                              <p:pRg st="0" end="0"/>
                                            </p:txEl>
                                          </p:spTgt>
                                        </p:tgtEl>
                                        <p:attrNameLst>
                                          <p:attrName>style.visibility</p:attrName>
                                        </p:attrNameLst>
                                      </p:cBhvr>
                                      <p:to>
                                        <p:strVal val="visible"/>
                                      </p:to>
                                    </p:set>
                                    <p:anim calcmode="lin" valueType="num">
                                      <p:cBhvr>
                                        <p:cTn id="34" dur="500" decel="50000" fill="hold">
                                          <p:stCondLst>
                                            <p:cond delay="0"/>
                                          </p:stCondLst>
                                        </p:cTn>
                                        <p:tgtEl>
                                          <p:spTgt spid="38916">
                                            <p:txEl>
                                              <p:pRg st="0" end="0"/>
                                            </p:txEl>
                                          </p:spTgt>
                                        </p:tgtEl>
                                        <p:attrNameLst>
                                          <p:attrName>style.rotation</p:attrName>
                                        </p:attrNameLst>
                                      </p:cBhvr>
                                      <p:tavLst>
                                        <p:tav tm="0">
                                          <p:val>
                                            <p:fltVal val="-90"/>
                                          </p:val>
                                        </p:tav>
                                        <p:tav tm="100000">
                                          <p:val>
                                            <p:fltVal val="0"/>
                                          </p:val>
                                        </p:tav>
                                      </p:tavLst>
                                    </p:anim>
                                    <p:anim calcmode="lin" valueType="num">
                                      <p:cBhvr>
                                        <p:cTn id="35" dur="500" decel="50000" fill="hold">
                                          <p:stCondLst>
                                            <p:cond delay="0"/>
                                          </p:stCondLst>
                                        </p:cTn>
                                        <p:tgtEl>
                                          <p:spTgt spid="38916">
                                            <p:txEl>
                                              <p:pRg st="0" end="0"/>
                                            </p:txEl>
                                          </p:spTgt>
                                        </p:tgtEl>
                                        <p:attrNameLst>
                                          <p:attrName>ppt_w</p:attrName>
                                        </p:attrNameLst>
                                      </p:cBhvr>
                                      <p:tavLst>
                                        <p:tav tm="0">
                                          <p:val>
                                            <p:strVal val="#ppt_w"/>
                                          </p:val>
                                        </p:tav>
                                        <p:tav tm="100000">
                                          <p:val>
                                            <p:strVal val="#ppt_w*.05"/>
                                          </p:val>
                                        </p:tav>
                                      </p:tavLst>
                                    </p:anim>
                                    <p:anim calcmode="lin" valueType="num">
                                      <p:cBhvr>
                                        <p:cTn id="36" dur="500" accel="50000" fill="hold">
                                          <p:stCondLst>
                                            <p:cond delay="500"/>
                                          </p:stCondLst>
                                        </p:cTn>
                                        <p:tgtEl>
                                          <p:spTgt spid="38916">
                                            <p:txEl>
                                              <p:pRg st="0" end="0"/>
                                            </p:txEl>
                                          </p:spTgt>
                                        </p:tgtEl>
                                        <p:attrNameLst>
                                          <p:attrName>ppt_w</p:attrName>
                                        </p:attrNameLst>
                                      </p:cBhvr>
                                      <p:tavLst>
                                        <p:tav tm="0">
                                          <p:val>
                                            <p:strVal val="#ppt_w*.05"/>
                                          </p:val>
                                        </p:tav>
                                        <p:tav tm="100000">
                                          <p:val>
                                            <p:strVal val="#ppt_w"/>
                                          </p:val>
                                        </p:tav>
                                      </p:tavLst>
                                    </p:anim>
                                    <p:anim calcmode="lin" valueType="num">
                                      <p:cBhvr>
                                        <p:cTn id="37" dur="1000" fill="hold"/>
                                        <p:tgtEl>
                                          <p:spTgt spid="38916">
                                            <p:txEl>
                                              <p:pRg st="0" end="0"/>
                                            </p:txEl>
                                          </p:spTgt>
                                        </p:tgtEl>
                                        <p:attrNameLst>
                                          <p:attrName>ppt_h</p:attrName>
                                        </p:attrNameLst>
                                      </p:cBhvr>
                                      <p:tavLst>
                                        <p:tav tm="0">
                                          <p:val>
                                            <p:strVal val="#ppt_h"/>
                                          </p:val>
                                        </p:tav>
                                        <p:tav tm="100000">
                                          <p:val>
                                            <p:strVal val="#ppt_h"/>
                                          </p:val>
                                        </p:tav>
                                      </p:tavLst>
                                    </p:anim>
                                    <p:anim calcmode="lin" valueType="num">
                                      <p:cBhvr>
                                        <p:cTn id="38" dur="500" decel="50000" fill="hold">
                                          <p:stCondLst>
                                            <p:cond delay="0"/>
                                          </p:stCondLst>
                                        </p:cTn>
                                        <p:tgtEl>
                                          <p:spTgt spid="38916">
                                            <p:txEl>
                                              <p:pRg st="0" end="0"/>
                                            </p:txEl>
                                          </p:spTgt>
                                        </p:tgtEl>
                                        <p:attrNameLst>
                                          <p:attrName>ppt_x</p:attrName>
                                        </p:attrNameLst>
                                      </p:cBhvr>
                                      <p:tavLst>
                                        <p:tav tm="0">
                                          <p:val>
                                            <p:strVal val="#ppt_x+.4"/>
                                          </p:val>
                                        </p:tav>
                                        <p:tav tm="100000">
                                          <p:val>
                                            <p:strVal val="#ppt_x"/>
                                          </p:val>
                                        </p:tav>
                                      </p:tavLst>
                                    </p:anim>
                                    <p:anim calcmode="lin" valueType="num">
                                      <p:cBhvr>
                                        <p:cTn id="39" dur="500" decel="50000" fill="hold">
                                          <p:stCondLst>
                                            <p:cond delay="0"/>
                                          </p:stCondLst>
                                        </p:cTn>
                                        <p:tgtEl>
                                          <p:spTgt spid="38916">
                                            <p:txEl>
                                              <p:pRg st="0" end="0"/>
                                            </p:txEl>
                                          </p:spTgt>
                                        </p:tgtEl>
                                        <p:attrNameLst>
                                          <p:attrName>ppt_y</p:attrName>
                                        </p:attrNameLst>
                                      </p:cBhvr>
                                      <p:tavLst>
                                        <p:tav tm="0">
                                          <p:val>
                                            <p:strVal val="#ppt_y-.2"/>
                                          </p:val>
                                        </p:tav>
                                        <p:tav tm="100000">
                                          <p:val>
                                            <p:strVal val="#ppt_y+.1"/>
                                          </p:val>
                                        </p:tav>
                                      </p:tavLst>
                                    </p:anim>
                                    <p:anim calcmode="lin" valueType="num">
                                      <p:cBhvr>
                                        <p:cTn id="40" dur="500" accel="50000" fill="hold">
                                          <p:stCondLst>
                                            <p:cond delay="500"/>
                                          </p:stCondLst>
                                        </p:cTn>
                                        <p:tgtEl>
                                          <p:spTgt spid="38916">
                                            <p:txEl>
                                              <p:pRg st="0" end="0"/>
                                            </p:txEl>
                                          </p:spTgt>
                                        </p:tgtEl>
                                        <p:attrNameLst>
                                          <p:attrName>ppt_y</p:attrName>
                                        </p:attrNameLst>
                                      </p:cBhvr>
                                      <p:tavLst>
                                        <p:tav tm="0">
                                          <p:val>
                                            <p:strVal val="#ppt_y+.1"/>
                                          </p:val>
                                        </p:tav>
                                        <p:tav tm="100000">
                                          <p:val>
                                            <p:strVal val="#ppt_y"/>
                                          </p:val>
                                        </p:tav>
                                      </p:tavLst>
                                    </p:anim>
                                    <p:animEffect transition="in" filter="fade">
                                      <p:cBhvr>
                                        <p:cTn id="41" dur="1000" decel="50000">
                                          <p:stCondLst>
                                            <p:cond delay="0"/>
                                          </p:stCondLst>
                                        </p:cTn>
                                        <p:tgtEl>
                                          <p:spTgt spid="38916">
                                            <p:txEl>
                                              <p:pRg st="0" end="0"/>
                                            </p:txEl>
                                          </p:spTgt>
                                        </p:tgtEl>
                                      </p:cBhvr>
                                    </p:animEffect>
                                  </p:childTnLst>
                                </p:cTn>
                              </p:par>
                            </p:childTnLst>
                          </p:cTn>
                        </p:par>
                      </p:childTnLst>
                    </p:cTn>
                  </p:par>
                  <p:par>
                    <p:cTn id="42" fill="hold" nodeType="clickPar">
                      <p:stCondLst>
                        <p:cond delay="indefinite"/>
                      </p:stCondLst>
                      <p:childTnLst>
                        <p:par>
                          <p:cTn id="43" fill="hold" nodeType="withGroup">
                            <p:stCondLst>
                              <p:cond delay="0"/>
                            </p:stCondLst>
                            <p:childTnLst>
                              <p:par>
                                <p:cTn id="44" presetID="25" presetClass="entr" presetSubtype="0" fill="hold" nodeType="clickEffect">
                                  <p:stCondLst>
                                    <p:cond delay="0"/>
                                  </p:stCondLst>
                                  <p:childTnLst>
                                    <p:set>
                                      <p:cBhvr>
                                        <p:cTn id="45" dur="1" fill="hold">
                                          <p:stCondLst>
                                            <p:cond delay="0"/>
                                          </p:stCondLst>
                                        </p:cTn>
                                        <p:tgtEl>
                                          <p:spTgt spid="38916">
                                            <p:txEl>
                                              <p:pRg st="1" end="1"/>
                                            </p:txEl>
                                          </p:spTgt>
                                        </p:tgtEl>
                                        <p:attrNameLst>
                                          <p:attrName>style.visibility</p:attrName>
                                        </p:attrNameLst>
                                      </p:cBhvr>
                                      <p:to>
                                        <p:strVal val="visible"/>
                                      </p:to>
                                    </p:set>
                                    <p:anim calcmode="lin" valueType="num">
                                      <p:cBhvr>
                                        <p:cTn id="46" dur="500" decel="50000" fill="hold">
                                          <p:stCondLst>
                                            <p:cond delay="0"/>
                                          </p:stCondLst>
                                        </p:cTn>
                                        <p:tgtEl>
                                          <p:spTgt spid="38916">
                                            <p:txEl>
                                              <p:pRg st="1" end="1"/>
                                            </p:txEl>
                                          </p:spTgt>
                                        </p:tgtEl>
                                        <p:attrNameLst>
                                          <p:attrName>style.rotation</p:attrName>
                                        </p:attrNameLst>
                                      </p:cBhvr>
                                      <p:tavLst>
                                        <p:tav tm="0">
                                          <p:val>
                                            <p:fltVal val="-90"/>
                                          </p:val>
                                        </p:tav>
                                        <p:tav tm="100000">
                                          <p:val>
                                            <p:fltVal val="0"/>
                                          </p:val>
                                        </p:tav>
                                      </p:tavLst>
                                    </p:anim>
                                    <p:anim calcmode="lin" valueType="num">
                                      <p:cBhvr>
                                        <p:cTn id="47" dur="500" decel="50000" fill="hold">
                                          <p:stCondLst>
                                            <p:cond delay="0"/>
                                          </p:stCondLst>
                                        </p:cTn>
                                        <p:tgtEl>
                                          <p:spTgt spid="38916">
                                            <p:txEl>
                                              <p:pRg st="1" end="1"/>
                                            </p:txEl>
                                          </p:spTgt>
                                        </p:tgtEl>
                                        <p:attrNameLst>
                                          <p:attrName>ppt_w</p:attrName>
                                        </p:attrNameLst>
                                      </p:cBhvr>
                                      <p:tavLst>
                                        <p:tav tm="0">
                                          <p:val>
                                            <p:strVal val="#ppt_w"/>
                                          </p:val>
                                        </p:tav>
                                        <p:tav tm="100000">
                                          <p:val>
                                            <p:strVal val="#ppt_w*.05"/>
                                          </p:val>
                                        </p:tav>
                                      </p:tavLst>
                                    </p:anim>
                                    <p:anim calcmode="lin" valueType="num">
                                      <p:cBhvr>
                                        <p:cTn id="48" dur="500" accel="50000" fill="hold">
                                          <p:stCondLst>
                                            <p:cond delay="500"/>
                                          </p:stCondLst>
                                        </p:cTn>
                                        <p:tgtEl>
                                          <p:spTgt spid="38916">
                                            <p:txEl>
                                              <p:pRg st="1" end="1"/>
                                            </p:txEl>
                                          </p:spTgt>
                                        </p:tgtEl>
                                        <p:attrNameLst>
                                          <p:attrName>ppt_w</p:attrName>
                                        </p:attrNameLst>
                                      </p:cBhvr>
                                      <p:tavLst>
                                        <p:tav tm="0">
                                          <p:val>
                                            <p:strVal val="#ppt_w*.05"/>
                                          </p:val>
                                        </p:tav>
                                        <p:tav tm="100000">
                                          <p:val>
                                            <p:strVal val="#ppt_w"/>
                                          </p:val>
                                        </p:tav>
                                      </p:tavLst>
                                    </p:anim>
                                    <p:anim calcmode="lin" valueType="num">
                                      <p:cBhvr>
                                        <p:cTn id="49" dur="1000" fill="hold"/>
                                        <p:tgtEl>
                                          <p:spTgt spid="38916">
                                            <p:txEl>
                                              <p:pRg st="1" end="1"/>
                                            </p:txEl>
                                          </p:spTgt>
                                        </p:tgtEl>
                                        <p:attrNameLst>
                                          <p:attrName>ppt_h</p:attrName>
                                        </p:attrNameLst>
                                      </p:cBhvr>
                                      <p:tavLst>
                                        <p:tav tm="0">
                                          <p:val>
                                            <p:strVal val="#ppt_h"/>
                                          </p:val>
                                        </p:tav>
                                        <p:tav tm="100000">
                                          <p:val>
                                            <p:strVal val="#ppt_h"/>
                                          </p:val>
                                        </p:tav>
                                      </p:tavLst>
                                    </p:anim>
                                    <p:anim calcmode="lin" valueType="num">
                                      <p:cBhvr>
                                        <p:cTn id="50" dur="500" decel="50000" fill="hold">
                                          <p:stCondLst>
                                            <p:cond delay="0"/>
                                          </p:stCondLst>
                                        </p:cTn>
                                        <p:tgtEl>
                                          <p:spTgt spid="38916">
                                            <p:txEl>
                                              <p:pRg st="1" end="1"/>
                                            </p:txEl>
                                          </p:spTgt>
                                        </p:tgtEl>
                                        <p:attrNameLst>
                                          <p:attrName>ppt_x</p:attrName>
                                        </p:attrNameLst>
                                      </p:cBhvr>
                                      <p:tavLst>
                                        <p:tav tm="0">
                                          <p:val>
                                            <p:strVal val="#ppt_x+.4"/>
                                          </p:val>
                                        </p:tav>
                                        <p:tav tm="100000">
                                          <p:val>
                                            <p:strVal val="#ppt_x"/>
                                          </p:val>
                                        </p:tav>
                                      </p:tavLst>
                                    </p:anim>
                                    <p:anim calcmode="lin" valueType="num">
                                      <p:cBhvr>
                                        <p:cTn id="51" dur="500" decel="50000" fill="hold">
                                          <p:stCondLst>
                                            <p:cond delay="0"/>
                                          </p:stCondLst>
                                        </p:cTn>
                                        <p:tgtEl>
                                          <p:spTgt spid="38916">
                                            <p:txEl>
                                              <p:pRg st="1" end="1"/>
                                            </p:txEl>
                                          </p:spTgt>
                                        </p:tgtEl>
                                        <p:attrNameLst>
                                          <p:attrName>ppt_y</p:attrName>
                                        </p:attrNameLst>
                                      </p:cBhvr>
                                      <p:tavLst>
                                        <p:tav tm="0">
                                          <p:val>
                                            <p:strVal val="#ppt_y-.2"/>
                                          </p:val>
                                        </p:tav>
                                        <p:tav tm="100000">
                                          <p:val>
                                            <p:strVal val="#ppt_y+.1"/>
                                          </p:val>
                                        </p:tav>
                                      </p:tavLst>
                                    </p:anim>
                                    <p:anim calcmode="lin" valueType="num">
                                      <p:cBhvr>
                                        <p:cTn id="52" dur="500" accel="50000" fill="hold">
                                          <p:stCondLst>
                                            <p:cond delay="500"/>
                                          </p:stCondLst>
                                        </p:cTn>
                                        <p:tgtEl>
                                          <p:spTgt spid="38916">
                                            <p:txEl>
                                              <p:pRg st="1" end="1"/>
                                            </p:txEl>
                                          </p:spTgt>
                                        </p:tgtEl>
                                        <p:attrNameLst>
                                          <p:attrName>ppt_y</p:attrName>
                                        </p:attrNameLst>
                                      </p:cBhvr>
                                      <p:tavLst>
                                        <p:tav tm="0">
                                          <p:val>
                                            <p:strVal val="#ppt_y+.1"/>
                                          </p:val>
                                        </p:tav>
                                        <p:tav tm="100000">
                                          <p:val>
                                            <p:strVal val="#ppt_y"/>
                                          </p:val>
                                        </p:tav>
                                      </p:tavLst>
                                    </p:anim>
                                    <p:animEffect transition="in" filter="fade">
                                      <p:cBhvr>
                                        <p:cTn id="53" dur="1000" decel="50000">
                                          <p:stCondLst>
                                            <p:cond delay="0"/>
                                          </p:stCondLst>
                                        </p:cTn>
                                        <p:tgtEl>
                                          <p:spTgt spid="38916">
                                            <p:txEl>
                                              <p:pRg st="1" end="1"/>
                                            </p:txEl>
                                          </p:spTgt>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25" presetClass="entr" presetSubtype="0" fill="hold" nodeType="clickEffect">
                                  <p:stCondLst>
                                    <p:cond delay="0"/>
                                  </p:stCondLst>
                                  <p:childTnLst>
                                    <p:set>
                                      <p:cBhvr>
                                        <p:cTn id="57" dur="1" fill="hold">
                                          <p:stCondLst>
                                            <p:cond delay="0"/>
                                          </p:stCondLst>
                                        </p:cTn>
                                        <p:tgtEl>
                                          <p:spTgt spid="38916">
                                            <p:txEl>
                                              <p:pRg st="2" end="2"/>
                                            </p:txEl>
                                          </p:spTgt>
                                        </p:tgtEl>
                                        <p:attrNameLst>
                                          <p:attrName>style.visibility</p:attrName>
                                        </p:attrNameLst>
                                      </p:cBhvr>
                                      <p:to>
                                        <p:strVal val="visible"/>
                                      </p:to>
                                    </p:set>
                                    <p:anim calcmode="lin" valueType="num">
                                      <p:cBhvr>
                                        <p:cTn id="58" dur="500" decel="50000" fill="hold">
                                          <p:stCondLst>
                                            <p:cond delay="0"/>
                                          </p:stCondLst>
                                        </p:cTn>
                                        <p:tgtEl>
                                          <p:spTgt spid="38916">
                                            <p:txEl>
                                              <p:pRg st="2" end="2"/>
                                            </p:txEl>
                                          </p:spTgt>
                                        </p:tgtEl>
                                        <p:attrNameLst>
                                          <p:attrName>style.rotation</p:attrName>
                                        </p:attrNameLst>
                                      </p:cBhvr>
                                      <p:tavLst>
                                        <p:tav tm="0">
                                          <p:val>
                                            <p:fltVal val="-90"/>
                                          </p:val>
                                        </p:tav>
                                        <p:tav tm="100000">
                                          <p:val>
                                            <p:fltVal val="0"/>
                                          </p:val>
                                        </p:tav>
                                      </p:tavLst>
                                    </p:anim>
                                    <p:anim calcmode="lin" valueType="num">
                                      <p:cBhvr>
                                        <p:cTn id="59" dur="500" decel="50000" fill="hold">
                                          <p:stCondLst>
                                            <p:cond delay="0"/>
                                          </p:stCondLst>
                                        </p:cTn>
                                        <p:tgtEl>
                                          <p:spTgt spid="38916">
                                            <p:txEl>
                                              <p:pRg st="2" end="2"/>
                                            </p:txEl>
                                          </p:spTgt>
                                        </p:tgtEl>
                                        <p:attrNameLst>
                                          <p:attrName>ppt_w</p:attrName>
                                        </p:attrNameLst>
                                      </p:cBhvr>
                                      <p:tavLst>
                                        <p:tav tm="0">
                                          <p:val>
                                            <p:strVal val="#ppt_w"/>
                                          </p:val>
                                        </p:tav>
                                        <p:tav tm="100000">
                                          <p:val>
                                            <p:strVal val="#ppt_w*.05"/>
                                          </p:val>
                                        </p:tav>
                                      </p:tavLst>
                                    </p:anim>
                                    <p:anim calcmode="lin" valueType="num">
                                      <p:cBhvr>
                                        <p:cTn id="60" dur="500" accel="50000" fill="hold">
                                          <p:stCondLst>
                                            <p:cond delay="500"/>
                                          </p:stCondLst>
                                        </p:cTn>
                                        <p:tgtEl>
                                          <p:spTgt spid="38916">
                                            <p:txEl>
                                              <p:pRg st="2" end="2"/>
                                            </p:txEl>
                                          </p:spTgt>
                                        </p:tgtEl>
                                        <p:attrNameLst>
                                          <p:attrName>ppt_w</p:attrName>
                                        </p:attrNameLst>
                                      </p:cBhvr>
                                      <p:tavLst>
                                        <p:tav tm="0">
                                          <p:val>
                                            <p:strVal val="#ppt_w*.05"/>
                                          </p:val>
                                        </p:tav>
                                        <p:tav tm="100000">
                                          <p:val>
                                            <p:strVal val="#ppt_w"/>
                                          </p:val>
                                        </p:tav>
                                      </p:tavLst>
                                    </p:anim>
                                    <p:anim calcmode="lin" valueType="num">
                                      <p:cBhvr>
                                        <p:cTn id="61" dur="1000" fill="hold"/>
                                        <p:tgtEl>
                                          <p:spTgt spid="38916">
                                            <p:txEl>
                                              <p:pRg st="2" end="2"/>
                                            </p:txEl>
                                          </p:spTgt>
                                        </p:tgtEl>
                                        <p:attrNameLst>
                                          <p:attrName>ppt_h</p:attrName>
                                        </p:attrNameLst>
                                      </p:cBhvr>
                                      <p:tavLst>
                                        <p:tav tm="0">
                                          <p:val>
                                            <p:strVal val="#ppt_h"/>
                                          </p:val>
                                        </p:tav>
                                        <p:tav tm="100000">
                                          <p:val>
                                            <p:strVal val="#ppt_h"/>
                                          </p:val>
                                        </p:tav>
                                      </p:tavLst>
                                    </p:anim>
                                    <p:anim calcmode="lin" valueType="num">
                                      <p:cBhvr>
                                        <p:cTn id="62" dur="500" decel="50000" fill="hold">
                                          <p:stCondLst>
                                            <p:cond delay="0"/>
                                          </p:stCondLst>
                                        </p:cTn>
                                        <p:tgtEl>
                                          <p:spTgt spid="38916">
                                            <p:txEl>
                                              <p:pRg st="2" end="2"/>
                                            </p:txEl>
                                          </p:spTgt>
                                        </p:tgtEl>
                                        <p:attrNameLst>
                                          <p:attrName>ppt_x</p:attrName>
                                        </p:attrNameLst>
                                      </p:cBhvr>
                                      <p:tavLst>
                                        <p:tav tm="0">
                                          <p:val>
                                            <p:strVal val="#ppt_x+.4"/>
                                          </p:val>
                                        </p:tav>
                                        <p:tav tm="100000">
                                          <p:val>
                                            <p:strVal val="#ppt_x"/>
                                          </p:val>
                                        </p:tav>
                                      </p:tavLst>
                                    </p:anim>
                                    <p:anim calcmode="lin" valueType="num">
                                      <p:cBhvr>
                                        <p:cTn id="63" dur="500" decel="50000" fill="hold">
                                          <p:stCondLst>
                                            <p:cond delay="0"/>
                                          </p:stCondLst>
                                        </p:cTn>
                                        <p:tgtEl>
                                          <p:spTgt spid="38916">
                                            <p:txEl>
                                              <p:pRg st="2" end="2"/>
                                            </p:txEl>
                                          </p:spTgt>
                                        </p:tgtEl>
                                        <p:attrNameLst>
                                          <p:attrName>ppt_y</p:attrName>
                                        </p:attrNameLst>
                                      </p:cBhvr>
                                      <p:tavLst>
                                        <p:tav tm="0">
                                          <p:val>
                                            <p:strVal val="#ppt_y-.2"/>
                                          </p:val>
                                        </p:tav>
                                        <p:tav tm="100000">
                                          <p:val>
                                            <p:strVal val="#ppt_y+.1"/>
                                          </p:val>
                                        </p:tav>
                                      </p:tavLst>
                                    </p:anim>
                                    <p:anim calcmode="lin" valueType="num">
                                      <p:cBhvr>
                                        <p:cTn id="64" dur="500" accel="50000" fill="hold">
                                          <p:stCondLst>
                                            <p:cond delay="500"/>
                                          </p:stCondLst>
                                        </p:cTn>
                                        <p:tgtEl>
                                          <p:spTgt spid="38916">
                                            <p:txEl>
                                              <p:pRg st="2" end="2"/>
                                            </p:txEl>
                                          </p:spTgt>
                                        </p:tgtEl>
                                        <p:attrNameLst>
                                          <p:attrName>ppt_y</p:attrName>
                                        </p:attrNameLst>
                                      </p:cBhvr>
                                      <p:tavLst>
                                        <p:tav tm="0">
                                          <p:val>
                                            <p:strVal val="#ppt_y+.1"/>
                                          </p:val>
                                        </p:tav>
                                        <p:tav tm="100000">
                                          <p:val>
                                            <p:strVal val="#ppt_y"/>
                                          </p:val>
                                        </p:tav>
                                      </p:tavLst>
                                    </p:anim>
                                    <p:animEffect transition="in" filter="fade">
                                      <p:cBhvr>
                                        <p:cTn id="65" dur="1000" decel="50000">
                                          <p:stCondLst>
                                            <p:cond delay="0"/>
                                          </p:stCondLst>
                                        </p:cTn>
                                        <p:tgtEl>
                                          <p:spTgt spid="3891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p:bldP spid="38915"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endParaRPr lang="vi-VN" smtClean="0"/>
          </a:p>
        </p:txBody>
      </p:sp>
      <p:sp>
        <p:nvSpPr>
          <p:cNvPr id="5123" name="Rectangle 3"/>
          <p:cNvSpPr>
            <a:spLocks noGrp="1" noChangeArrowheads="1"/>
          </p:cNvSpPr>
          <p:nvPr>
            <p:ph type="body" idx="1"/>
          </p:nvPr>
        </p:nvSpPr>
        <p:spPr/>
        <p:txBody>
          <a:bodyPr/>
          <a:lstStyle/>
          <a:p>
            <a:pPr eaLnBrk="1" hangingPunct="1"/>
            <a:r>
              <a:rPr lang="en-US" b="1" smtClean="0">
                <a:solidFill>
                  <a:srgbClr val="3333FF"/>
                </a:solidFill>
              </a:rPr>
              <a:t>được,vì lượng</a:t>
            </a:r>
          </a:p>
        </p:txBody>
      </p:sp>
      <p:grpSp>
        <p:nvGrpSpPr>
          <p:cNvPr id="5124" name="Group 4"/>
          <p:cNvGrpSpPr>
            <a:grpSpLocks/>
          </p:cNvGrpSpPr>
          <p:nvPr/>
        </p:nvGrpSpPr>
        <p:grpSpPr bwMode="auto">
          <a:xfrm>
            <a:off x="0" y="0"/>
            <a:ext cx="9144000" cy="6858000"/>
            <a:chOff x="0" y="0"/>
            <a:chExt cx="5760" cy="4320"/>
          </a:xfrm>
        </p:grpSpPr>
        <p:pic>
          <p:nvPicPr>
            <p:cNvPr id="5127" name="Picture 5"/>
            <p:cNvPicPr>
              <a:picLocks noChangeAspect="1" noChangeArrowheads="1"/>
            </p:cNvPicPr>
            <p:nvPr/>
          </p:nvPicPr>
          <p:blipFill>
            <a:blip r:embed="rId4"/>
            <a:srcRect/>
            <a:stretch>
              <a:fillRect/>
            </a:stretch>
          </p:blipFill>
          <p:spPr bwMode="auto">
            <a:xfrm>
              <a:off x="0" y="0"/>
              <a:ext cx="5760" cy="4320"/>
            </a:xfrm>
            <a:prstGeom prst="rect">
              <a:avLst/>
            </a:prstGeom>
            <a:noFill/>
            <a:ln w="9525">
              <a:noFill/>
              <a:miter lim="800000"/>
              <a:headEnd/>
              <a:tailEnd/>
            </a:ln>
          </p:spPr>
        </p:pic>
        <p:pic>
          <p:nvPicPr>
            <p:cNvPr id="5128" name="Picture 6" descr="2234578"/>
            <p:cNvPicPr>
              <a:picLocks noChangeAspect="1" noChangeArrowheads="1"/>
            </p:cNvPicPr>
            <p:nvPr/>
          </p:nvPicPr>
          <p:blipFill>
            <a:blip r:embed="rId5"/>
            <a:srcRect/>
            <a:stretch>
              <a:fillRect/>
            </a:stretch>
          </p:blipFill>
          <p:spPr bwMode="auto">
            <a:xfrm>
              <a:off x="2256" y="2053"/>
              <a:ext cx="3024" cy="2267"/>
            </a:xfrm>
            <a:prstGeom prst="rect">
              <a:avLst/>
            </a:prstGeom>
            <a:noFill/>
            <a:ln w="9525">
              <a:noFill/>
              <a:miter lim="800000"/>
              <a:headEnd/>
              <a:tailEnd/>
            </a:ln>
          </p:spPr>
        </p:pic>
      </p:grpSp>
      <p:sp>
        <p:nvSpPr>
          <p:cNvPr id="13319" name="AutoShape 7"/>
          <p:cNvSpPr>
            <a:spLocks noChangeArrowheads="1"/>
          </p:cNvSpPr>
          <p:nvPr/>
        </p:nvSpPr>
        <p:spPr bwMode="auto">
          <a:xfrm flipH="1">
            <a:off x="4114800" y="609600"/>
            <a:ext cx="4724400" cy="2286000"/>
          </a:xfrm>
          <a:prstGeom prst="wedgeEllipseCallout">
            <a:avLst>
              <a:gd name="adj1" fmla="val -19694"/>
              <a:gd name="adj2" fmla="val 85556"/>
            </a:avLst>
          </a:prstGeom>
          <a:solidFill>
            <a:schemeClr val="bg1"/>
          </a:solidFill>
          <a:ln w="9525">
            <a:solidFill>
              <a:srgbClr val="FF0000"/>
            </a:solidFill>
            <a:miter lim="800000"/>
            <a:headEnd/>
            <a:tailEnd/>
          </a:ln>
        </p:spPr>
        <p:txBody>
          <a:bodyPr/>
          <a:lstStyle/>
          <a:p>
            <a:pPr algn="ctr" eaLnBrk="1" hangingPunct="1"/>
            <a:r>
              <a:rPr lang="en-US" sz="2800" b="1">
                <a:solidFill>
                  <a:srgbClr val="FF0000"/>
                </a:solidFill>
                <a:latin typeface="Times New Roman" pitchFamily="18" charset="0"/>
              </a:rPr>
              <a:t>An :</a:t>
            </a:r>
            <a:r>
              <a:rPr lang="en-US" sz="2800" b="1">
                <a:solidFill>
                  <a:srgbClr val="3333FF"/>
                </a:solidFill>
                <a:latin typeface="Times New Roman" pitchFamily="18" charset="0"/>
              </a:rPr>
              <a:t> Đố cậu biết khi đun  một ấm nước đầy thì nước có tràn ra ngoài không?</a:t>
            </a:r>
          </a:p>
        </p:txBody>
      </p:sp>
      <p:sp>
        <p:nvSpPr>
          <p:cNvPr id="13320" name="AutoShape 8"/>
          <p:cNvSpPr>
            <a:spLocks noChangeArrowheads="1"/>
          </p:cNvSpPr>
          <p:nvPr/>
        </p:nvSpPr>
        <p:spPr bwMode="auto">
          <a:xfrm rot="-5400000">
            <a:off x="304800" y="-304800"/>
            <a:ext cx="3352800" cy="3962400"/>
          </a:xfrm>
          <a:prstGeom prst="wedgeEllipseCallout">
            <a:avLst>
              <a:gd name="adj1" fmla="val -72162"/>
              <a:gd name="adj2" fmla="val 71310"/>
            </a:avLst>
          </a:prstGeom>
          <a:solidFill>
            <a:schemeClr val="bg1"/>
          </a:solidFill>
          <a:ln w="9525">
            <a:solidFill>
              <a:srgbClr val="FF0000"/>
            </a:solidFill>
            <a:miter lim="800000"/>
            <a:headEnd/>
            <a:tailEnd/>
          </a:ln>
        </p:spPr>
        <p:txBody>
          <a:bodyPr vert="eaVert"/>
          <a:lstStyle/>
          <a:p>
            <a:pPr algn="ctr" eaLnBrk="1" hangingPunct="1"/>
            <a:r>
              <a:rPr lang="en-US" sz="2800" b="1">
                <a:solidFill>
                  <a:srgbClr val="FF0000"/>
                </a:solidFill>
                <a:latin typeface="Times New Roman" pitchFamily="18" charset="0"/>
              </a:rPr>
              <a:t>Bình :</a:t>
            </a:r>
            <a:r>
              <a:rPr lang="en-US" sz="2800" b="1">
                <a:solidFill>
                  <a:srgbClr val="3333FF"/>
                </a:solidFill>
                <a:latin typeface="Times New Roman" pitchFamily="18" charset="0"/>
              </a:rPr>
              <a:t> Nước chỉ nóng lên thôi, tràn thế nào được, vì lượng nước trong ấm có  tăng lên đâu.</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3319"/>
                                        </p:tgtEl>
                                        <p:attrNameLst>
                                          <p:attrName>style.visibility</p:attrName>
                                        </p:attrNameLst>
                                      </p:cBhvr>
                                      <p:to>
                                        <p:strVal val="visible"/>
                                      </p:to>
                                    </p:set>
                                    <p:anim calcmode="lin" valueType="num">
                                      <p:cBhvr>
                                        <p:cTn id="7" dur="500" fill="hold"/>
                                        <p:tgtEl>
                                          <p:spTgt spid="13319"/>
                                        </p:tgtEl>
                                        <p:attrNameLst>
                                          <p:attrName>ppt_w</p:attrName>
                                        </p:attrNameLst>
                                      </p:cBhvr>
                                      <p:tavLst>
                                        <p:tav tm="0">
                                          <p:val>
                                            <p:fltVal val="0"/>
                                          </p:val>
                                        </p:tav>
                                        <p:tav tm="100000">
                                          <p:val>
                                            <p:strVal val="#ppt_w"/>
                                          </p:val>
                                        </p:tav>
                                      </p:tavLst>
                                    </p:anim>
                                    <p:anim calcmode="lin" valueType="num">
                                      <p:cBhvr>
                                        <p:cTn id="8" dur="500" fill="hold"/>
                                        <p:tgtEl>
                                          <p:spTgt spid="13319"/>
                                        </p:tgtEl>
                                        <p:attrNameLst>
                                          <p:attrName>ppt_h</p:attrName>
                                        </p:attrNameLst>
                                      </p:cBhvr>
                                      <p:tavLst>
                                        <p:tav tm="0">
                                          <p:val>
                                            <p:fltVal val="0"/>
                                          </p:val>
                                        </p:tav>
                                        <p:tav tm="100000">
                                          <p:val>
                                            <p:strVal val="#ppt_h"/>
                                          </p:val>
                                        </p:tav>
                                      </p:tavLst>
                                    </p:anim>
                                    <p:animEffect transition="in" filter="fade">
                                      <p:cBhvr>
                                        <p:cTn id="9" dur="500"/>
                                        <p:tgtEl>
                                          <p:spTgt spid="13319"/>
                                        </p:tgtEl>
                                      </p:cBhvr>
                                    </p:animEffect>
                                  </p:childTnLst>
                                  <p:subTnLst>
                                    <p:audio>
                                      <p:cMediaNode>
                                        <p:cTn display="0" masterRel="sameClick">
                                          <p:stCondLst>
                                            <p:cond evt="begin" delay="0">
                                              <p:tn val="5"/>
                                            </p:cond>
                                          </p:stCondLst>
                                          <p:endCondLst>
                                            <p:cond evt="onStopAudio" delay="0">
                                              <p:tgtEl>
                                                <p:sldTgt/>
                                              </p:tgtEl>
                                            </p:cond>
                                          </p:endCondLst>
                                        </p:cTn>
                                        <p:tgtEl>
                                          <p:sndTgt r:embed="rId3" name="chimes.wav" builtIn="1"/>
                                        </p:tgtEl>
                                      </p:cMediaNode>
                                    </p:audio>
                                  </p:sub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3320"/>
                                        </p:tgtEl>
                                        <p:attrNameLst>
                                          <p:attrName>style.visibility</p:attrName>
                                        </p:attrNameLst>
                                      </p:cBhvr>
                                      <p:to>
                                        <p:strVal val="visible"/>
                                      </p:to>
                                    </p:set>
                                    <p:anim calcmode="lin" valueType="num">
                                      <p:cBhvr>
                                        <p:cTn id="14" dur="500" fill="hold"/>
                                        <p:tgtEl>
                                          <p:spTgt spid="13320"/>
                                        </p:tgtEl>
                                        <p:attrNameLst>
                                          <p:attrName>ppt_w</p:attrName>
                                        </p:attrNameLst>
                                      </p:cBhvr>
                                      <p:tavLst>
                                        <p:tav tm="0">
                                          <p:val>
                                            <p:fltVal val="0"/>
                                          </p:val>
                                        </p:tav>
                                        <p:tav tm="100000">
                                          <p:val>
                                            <p:strVal val="#ppt_w"/>
                                          </p:val>
                                        </p:tav>
                                      </p:tavLst>
                                    </p:anim>
                                    <p:anim calcmode="lin" valueType="num">
                                      <p:cBhvr>
                                        <p:cTn id="15" dur="500" fill="hold"/>
                                        <p:tgtEl>
                                          <p:spTgt spid="13320"/>
                                        </p:tgtEl>
                                        <p:attrNameLst>
                                          <p:attrName>ppt_h</p:attrName>
                                        </p:attrNameLst>
                                      </p:cBhvr>
                                      <p:tavLst>
                                        <p:tav tm="0">
                                          <p:val>
                                            <p:fltVal val="0"/>
                                          </p:val>
                                        </p:tav>
                                        <p:tav tm="100000">
                                          <p:val>
                                            <p:strVal val="#ppt_h"/>
                                          </p:val>
                                        </p:tav>
                                      </p:tavLst>
                                    </p:anim>
                                    <p:animEffect transition="in" filter="fade">
                                      <p:cBhvr>
                                        <p:cTn id="16" dur="500"/>
                                        <p:tgtEl>
                                          <p:spTgt spid="13320"/>
                                        </p:tgtEl>
                                      </p:cBhvr>
                                    </p:animEffect>
                                  </p:childTnLst>
                                  <p:subTnLst>
                                    <p:audio>
                                      <p:cMediaNode>
                                        <p:cTn display="0" masterRel="sameClick">
                                          <p:stCondLst>
                                            <p:cond evt="begin" delay="0">
                                              <p:tn val="12"/>
                                            </p:cond>
                                          </p:stCondLst>
                                          <p:endCondLst>
                                            <p:cond evt="onStopAudio" delay="0">
                                              <p:tgtEl>
                                                <p:sldTgt/>
                                              </p:tgtEl>
                                            </p:cond>
                                          </p:endCondLst>
                                        </p:cTn>
                                        <p:tgtEl>
                                          <p:sndTgt r:embed="rId3" name="chimes.wav" builtIn="1"/>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9" grpId="0" animBg="1"/>
      <p:bldP spid="13320"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Line 2"/>
          <p:cNvSpPr>
            <a:spLocks noChangeShapeType="1"/>
          </p:cNvSpPr>
          <p:nvPr/>
        </p:nvSpPr>
        <p:spPr bwMode="auto">
          <a:xfrm>
            <a:off x="4495800" y="838200"/>
            <a:ext cx="0" cy="6019800"/>
          </a:xfrm>
          <a:prstGeom prst="line">
            <a:avLst/>
          </a:prstGeom>
          <a:noFill/>
          <a:ln w="28575">
            <a:solidFill>
              <a:srgbClr val="FF0000"/>
            </a:solidFill>
            <a:round/>
            <a:headEnd/>
            <a:tailEnd/>
          </a:ln>
        </p:spPr>
        <p:txBody>
          <a:bodyPr/>
          <a:lstStyle/>
          <a:p>
            <a:endParaRPr lang="en-US"/>
          </a:p>
        </p:txBody>
      </p:sp>
      <p:sp>
        <p:nvSpPr>
          <p:cNvPr id="18435" name="Text Box 3"/>
          <p:cNvSpPr txBox="1">
            <a:spLocks noChangeArrowheads="1"/>
          </p:cNvSpPr>
          <p:nvPr/>
        </p:nvSpPr>
        <p:spPr bwMode="auto">
          <a:xfrm>
            <a:off x="0" y="990600"/>
            <a:ext cx="4419600" cy="3140075"/>
          </a:xfrm>
          <a:prstGeom prst="rect">
            <a:avLst/>
          </a:prstGeom>
          <a:noFill/>
          <a:ln w="9525">
            <a:noFill/>
            <a:miter lim="800000"/>
            <a:headEnd/>
            <a:tailEnd/>
          </a:ln>
          <a:effectLst/>
        </p:spPr>
        <p:txBody>
          <a:bodyPr>
            <a:spAutoFit/>
          </a:bodyPr>
          <a:lstStyle/>
          <a:p>
            <a:pPr>
              <a:defRPr/>
            </a:pPr>
            <a:r>
              <a:rPr lang="en-US" sz="2400" b="1" i="1" dirty="0">
                <a:effectLst>
                  <a:outerShdw blurRad="38100" dist="38100" dir="2700000" algn="tl">
                    <a:srgbClr val="C0C0C0"/>
                  </a:outerShdw>
                </a:effectLst>
              </a:rPr>
              <a:t>a/ </a:t>
            </a:r>
            <a:r>
              <a:rPr lang="en-US" sz="2400" b="1" i="1" u="sng" dirty="0">
                <a:effectLst>
                  <a:outerShdw blurRad="38100" dist="38100" dir="2700000" algn="tl">
                    <a:srgbClr val="C0C0C0"/>
                  </a:outerShdw>
                </a:effectLst>
              </a:rPr>
              <a:t>Dụng cụ thí nghiệm</a:t>
            </a:r>
            <a:r>
              <a:rPr lang="en-US" sz="2400" b="1" i="1" dirty="0">
                <a:effectLst>
                  <a:outerShdw blurRad="38100" dist="38100" dir="2700000" algn="tl">
                    <a:srgbClr val="C0C0C0"/>
                  </a:outerShdw>
                </a:effectLst>
              </a:rPr>
              <a:t>:</a:t>
            </a:r>
            <a:endParaRPr lang="en-US" sz="2400" b="1" dirty="0">
              <a:effectLst>
                <a:outerShdw blurRad="38100" dist="38100" dir="2700000" algn="tl">
                  <a:srgbClr val="C0C0C0"/>
                </a:outerShdw>
              </a:effectLst>
            </a:endParaRPr>
          </a:p>
          <a:p>
            <a:pPr>
              <a:defRPr/>
            </a:pPr>
            <a:r>
              <a:rPr lang="en-US" sz="2400" b="1" dirty="0">
                <a:effectLst>
                  <a:outerShdw blurRad="38100" dist="38100" dir="2700000" algn="tl">
                    <a:srgbClr val="C0C0C0"/>
                  </a:outerShdw>
                </a:effectLst>
              </a:rPr>
              <a:t>+ Một bình cầu thuỷ tinh đựng nước màu</a:t>
            </a:r>
            <a:r>
              <a:rPr lang="vi-VN" sz="2400" b="1" dirty="0">
                <a:effectLst>
                  <a:outerShdw blurRad="38100" dist="38100" dir="2700000" algn="tl">
                    <a:srgbClr val="C0C0C0"/>
                  </a:outerShdw>
                </a:effectLst>
              </a:rPr>
              <a:t>.</a:t>
            </a:r>
          </a:p>
          <a:p>
            <a:pPr>
              <a:defRPr/>
            </a:pPr>
            <a:r>
              <a:rPr lang="vi-VN" sz="2400" b="1" dirty="0">
                <a:effectLst>
                  <a:outerShdw blurRad="38100" dist="38100" dir="2700000" algn="tl">
                    <a:srgbClr val="C0C0C0"/>
                  </a:outerShdw>
                </a:effectLst>
              </a:rPr>
              <a:t> </a:t>
            </a:r>
            <a:r>
              <a:rPr lang="en-US" sz="2400" b="1" dirty="0">
                <a:effectLst>
                  <a:outerShdw blurRad="38100" dist="38100" dir="2700000" algn="tl">
                    <a:srgbClr val="C0C0C0"/>
                  </a:outerShdw>
                </a:effectLst>
              </a:rPr>
              <a:t>+ Nút cao su cắm xuyên qua một ống thuỷ tinh.</a:t>
            </a:r>
          </a:p>
          <a:p>
            <a:pPr>
              <a:defRPr/>
            </a:pPr>
            <a:r>
              <a:rPr lang="en-US" sz="2400" b="1" dirty="0">
                <a:effectLst>
                  <a:outerShdw blurRad="38100" dist="38100" dir="2700000" algn="tl">
                    <a:srgbClr val="C0C0C0"/>
                  </a:outerShdw>
                </a:effectLst>
              </a:rPr>
              <a:t>+ Một chậu nước nóng</a:t>
            </a:r>
            <a:endParaRPr lang="en-US" sz="2400" b="1" i="1" dirty="0">
              <a:effectLst>
                <a:outerShdw blurRad="38100" dist="38100" dir="2700000" algn="tl">
                  <a:srgbClr val="C0C0C0"/>
                </a:outerShdw>
              </a:effectLst>
            </a:endParaRPr>
          </a:p>
          <a:p>
            <a:pPr>
              <a:defRPr/>
            </a:pPr>
            <a:r>
              <a:rPr lang="en-US" sz="2400" b="1" i="1" dirty="0">
                <a:effectLst>
                  <a:outerShdw blurRad="38100" dist="38100" dir="2700000" algn="tl">
                    <a:srgbClr val="C0C0C0"/>
                  </a:outerShdw>
                </a:effectLst>
              </a:rPr>
              <a:t>b/ </a:t>
            </a:r>
            <a:r>
              <a:rPr lang="en-US" sz="2400" b="1" i="1" u="sng" dirty="0">
                <a:effectLst>
                  <a:outerShdw blurRad="38100" dist="38100" dir="2700000" algn="tl">
                    <a:srgbClr val="C0C0C0"/>
                  </a:outerShdw>
                </a:effectLst>
              </a:rPr>
              <a:t>Tiến hành thí nghiệm</a:t>
            </a:r>
            <a:r>
              <a:rPr lang="en-US" sz="2400" b="1" i="1" dirty="0">
                <a:effectLst>
                  <a:outerShdw blurRad="38100" dist="38100" dir="2700000" algn="tl">
                    <a:srgbClr val="C0C0C0"/>
                  </a:outerShdw>
                </a:effectLst>
              </a:rPr>
              <a:t> :</a:t>
            </a:r>
            <a:endParaRPr lang="en-US" sz="2400" b="1" dirty="0">
              <a:effectLst>
                <a:outerShdw blurRad="38100" dist="38100" dir="2700000" algn="tl">
                  <a:srgbClr val="C0C0C0"/>
                </a:outerShdw>
              </a:effectLst>
            </a:endParaRPr>
          </a:p>
          <a:p>
            <a:pPr eaLnBrk="1" hangingPunct="1">
              <a:lnSpc>
                <a:spcPct val="105000"/>
              </a:lnSpc>
              <a:spcBef>
                <a:spcPct val="20000"/>
              </a:spcBef>
              <a:buClr>
                <a:schemeClr val="hlink"/>
              </a:buClr>
              <a:buSzPct val="80000"/>
              <a:buFont typeface="Arial" charset="0"/>
              <a:buNone/>
              <a:defRPr/>
            </a:pPr>
            <a:endParaRPr lang="en-US" sz="2400" b="1" dirty="0">
              <a:latin typeface=".VnTime" pitchFamily="34" charset="0"/>
            </a:endParaRPr>
          </a:p>
        </p:txBody>
      </p:sp>
      <p:pic>
        <p:nvPicPr>
          <p:cNvPr id="18436" name="Picture 4"/>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4267200" y="1219200"/>
            <a:ext cx="1557338" cy="3833813"/>
          </a:xfrm>
          <a:prstGeom prst="rect">
            <a:avLst/>
          </a:prstGeom>
          <a:noFill/>
          <a:ln w="9525">
            <a:noFill/>
            <a:miter lim="800000"/>
            <a:headEnd/>
            <a:tailEnd/>
          </a:ln>
        </p:spPr>
      </p:pic>
      <p:pic>
        <p:nvPicPr>
          <p:cNvPr id="18437" name="Picture 5"/>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299200" y="3136900"/>
            <a:ext cx="2895600" cy="1925638"/>
          </a:xfrm>
          <a:prstGeom prst="rect">
            <a:avLst/>
          </a:prstGeom>
          <a:noFill/>
          <a:ln w="9525">
            <a:noFill/>
            <a:miter lim="800000"/>
            <a:headEnd/>
            <a:tailEnd/>
          </a:ln>
        </p:spPr>
      </p:pic>
      <p:sp>
        <p:nvSpPr>
          <p:cNvPr id="18438" name="Freeform 6"/>
          <p:cNvSpPr>
            <a:spLocks/>
          </p:cNvSpPr>
          <p:nvPr/>
        </p:nvSpPr>
        <p:spPr bwMode="auto">
          <a:xfrm>
            <a:off x="6629400" y="3810000"/>
            <a:ext cx="2235200" cy="1130300"/>
          </a:xfrm>
          <a:custGeom>
            <a:avLst/>
            <a:gdLst>
              <a:gd name="T0" fmla="*/ 0 w 1392"/>
              <a:gd name="T1" fmla="*/ 0 h 432"/>
              <a:gd name="T2" fmla="*/ 2147483647 w 1392"/>
              <a:gd name="T3" fmla="*/ 0 h 432"/>
              <a:gd name="T4" fmla="*/ 2147483647 w 1392"/>
              <a:gd name="T5" fmla="*/ 2147483647 h 432"/>
              <a:gd name="T6" fmla="*/ 2147483647 w 1392"/>
              <a:gd name="T7" fmla="*/ 2147483647 h 432"/>
              <a:gd name="T8" fmla="*/ 247529131 w 1392"/>
              <a:gd name="T9" fmla="*/ 2147483647 h 432"/>
              <a:gd name="T10" fmla="*/ 123764566 w 1392"/>
              <a:gd name="T11" fmla="*/ 2147483647 h 432"/>
              <a:gd name="T12" fmla="*/ 0 w 1392"/>
              <a:gd name="T13" fmla="*/ 0 h 432"/>
              <a:gd name="T14" fmla="*/ 0 60000 65536"/>
              <a:gd name="T15" fmla="*/ 0 60000 65536"/>
              <a:gd name="T16" fmla="*/ 0 60000 65536"/>
              <a:gd name="T17" fmla="*/ 0 60000 65536"/>
              <a:gd name="T18" fmla="*/ 0 60000 65536"/>
              <a:gd name="T19" fmla="*/ 0 60000 65536"/>
              <a:gd name="T20" fmla="*/ 0 60000 65536"/>
              <a:gd name="T21" fmla="*/ 0 w 1392"/>
              <a:gd name="T22" fmla="*/ 0 h 432"/>
              <a:gd name="T23" fmla="*/ 1392 w 1392"/>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392" h="432">
                <a:moveTo>
                  <a:pt x="0" y="0"/>
                </a:moveTo>
                <a:lnTo>
                  <a:pt x="1392" y="0"/>
                </a:lnTo>
                <a:lnTo>
                  <a:pt x="1344" y="384"/>
                </a:lnTo>
                <a:lnTo>
                  <a:pt x="1296" y="432"/>
                </a:lnTo>
                <a:lnTo>
                  <a:pt x="96" y="432"/>
                </a:lnTo>
                <a:lnTo>
                  <a:pt x="48" y="384"/>
                </a:lnTo>
                <a:lnTo>
                  <a:pt x="0" y="0"/>
                </a:lnTo>
                <a:close/>
              </a:path>
            </a:pathLst>
          </a:custGeom>
          <a:solidFill>
            <a:srgbClr val="00FFFF">
              <a:alpha val="49019"/>
            </a:srgbClr>
          </a:solidFill>
          <a:ln w="9525">
            <a:noFill/>
            <a:round/>
            <a:headEnd/>
            <a:tailEnd/>
          </a:ln>
        </p:spPr>
        <p:txBody>
          <a:bodyPr wrap="none" anchor="ctr"/>
          <a:lstStyle/>
          <a:p>
            <a:endParaRPr lang="en-US"/>
          </a:p>
        </p:txBody>
      </p:sp>
      <p:sp>
        <p:nvSpPr>
          <p:cNvPr id="18439" name="Freeform 7"/>
          <p:cNvSpPr>
            <a:spLocks/>
          </p:cNvSpPr>
          <p:nvPr/>
        </p:nvSpPr>
        <p:spPr bwMode="auto">
          <a:xfrm>
            <a:off x="7575550" y="2019300"/>
            <a:ext cx="228600" cy="1981200"/>
          </a:xfrm>
          <a:custGeom>
            <a:avLst/>
            <a:gdLst>
              <a:gd name="T0" fmla="*/ 463827202 w 104"/>
              <a:gd name="T1" fmla="*/ 0 h 912"/>
              <a:gd name="T2" fmla="*/ 0 w 104"/>
              <a:gd name="T3" fmla="*/ 906084007 h 912"/>
              <a:gd name="T4" fmla="*/ 463827202 w 104"/>
              <a:gd name="T5" fmla="*/ 1812168013 h 912"/>
              <a:gd name="T6" fmla="*/ 231914700 w 104"/>
              <a:gd name="T7" fmla="*/ 2147483647 h 912"/>
              <a:gd name="T8" fmla="*/ 463827202 w 104"/>
              <a:gd name="T9" fmla="*/ 2147483647 h 912"/>
              <a:gd name="T10" fmla="*/ 231914700 w 104"/>
              <a:gd name="T11" fmla="*/ 2147483647 h 912"/>
              <a:gd name="T12" fmla="*/ 463827202 w 104"/>
              <a:gd name="T13" fmla="*/ 2147483647 h 912"/>
              <a:gd name="T14" fmla="*/ 0 60000 65536"/>
              <a:gd name="T15" fmla="*/ 0 60000 65536"/>
              <a:gd name="T16" fmla="*/ 0 60000 65536"/>
              <a:gd name="T17" fmla="*/ 0 60000 65536"/>
              <a:gd name="T18" fmla="*/ 0 60000 65536"/>
              <a:gd name="T19" fmla="*/ 0 60000 65536"/>
              <a:gd name="T20" fmla="*/ 0 60000 65536"/>
              <a:gd name="T21" fmla="*/ 0 w 104"/>
              <a:gd name="T22" fmla="*/ 0 h 912"/>
              <a:gd name="T23" fmla="*/ 104 w 104"/>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4" h="912">
                <a:moveTo>
                  <a:pt x="96" y="0"/>
                </a:moveTo>
                <a:cubicBezTo>
                  <a:pt x="48" y="64"/>
                  <a:pt x="0" y="128"/>
                  <a:pt x="0" y="192"/>
                </a:cubicBezTo>
                <a:cubicBezTo>
                  <a:pt x="0" y="256"/>
                  <a:pt x="88" y="312"/>
                  <a:pt x="96" y="384"/>
                </a:cubicBezTo>
                <a:cubicBezTo>
                  <a:pt x="104" y="456"/>
                  <a:pt x="48" y="568"/>
                  <a:pt x="48" y="624"/>
                </a:cubicBezTo>
                <a:cubicBezTo>
                  <a:pt x="48" y="680"/>
                  <a:pt x="96" y="688"/>
                  <a:pt x="96" y="720"/>
                </a:cubicBezTo>
                <a:cubicBezTo>
                  <a:pt x="96" y="752"/>
                  <a:pt x="48" y="784"/>
                  <a:pt x="48" y="816"/>
                </a:cubicBezTo>
                <a:cubicBezTo>
                  <a:pt x="48" y="848"/>
                  <a:pt x="88" y="896"/>
                  <a:pt x="96" y="912"/>
                </a:cubicBezTo>
              </a:path>
            </a:pathLst>
          </a:custGeom>
          <a:noFill/>
          <a:ln w="38100">
            <a:solidFill>
              <a:srgbClr val="DDDDDD"/>
            </a:solidFill>
            <a:round/>
            <a:headEnd/>
            <a:tailEnd/>
          </a:ln>
        </p:spPr>
        <p:txBody>
          <a:bodyPr wrap="none" anchor="ctr"/>
          <a:lstStyle/>
          <a:p>
            <a:endParaRPr lang="en-US"/>
          </a:p>
        </p:txBody>
      </p:sp>
      <p:sp>
        <p:nvSpPr>
          <p:cNvPr id="18440" name="Freeform 8"/>
          <p:cNvSpPr>
            <a:spLocks/>
          </p:cNvSpPr>
          <p:nvPr/>
        </p:nvSpPr>
        <p:spPr bwMode="auto">
          <a:xfrm>
            <a:off x="8420100" y="2819400"/>
            <a:ext cx="152400" cy="1219200"/>
          </a:xfrm>
          <a:custGeom>
            <a:avLst/>
            <a:gdLst>
              <a:gd name="T0" fmla="*/ 206145912 w 104"/>
              <a:gd name="T1" fmla="*/ 0 h 912"/>
              <a:gd name="T2" fmla="*/ 0 w 104"/>
              <a:gd name="T3" fmla="*/ 343132611 h 912"/>
              <a:gd name="T4" fmla="*/ 206145912 w 104"/>
              <a:gd name="T5" fmla="*/ 686263884 h 912"/>
              <a:gd name="T6" fmla="*/ 103072223 w 104"/>
              <a:gd name="T7" fmla="*/ 1115180316 h 912"/>
              <a:gd name="T8" fmla="*/ 206145912 w 104"/>
              <a:gd name="T9" fmla="*/ 1286745284 h 912"/>
              <a:gd name="T10" fmla="*/ 103072223 w 104"/>
              <a:gd name="T11" fmla="*/ 1458311589 h 912"/>
              <a:gd name="T12" fmla="*/ 206145912 w 104"/>
              <a:gd name="T13" fmla="*/ 1629877895 h 912"/>
              <a:gd name="T14" fmla="*/ 0 60000 65536"/>
              <a:gd name="T15" fmla="*/ 0 60000 65536"/>
              <a:gd name="T16" fmla="*/ 0 60000 65536"/>
              <a:gd name="T17" fmla="*/ 0 60000 65536"/>
              <a:gd name="T18" fmla="*/ 0 60000 65536"/>
              <a:gd name="T19" fmla="*/ 0 60000 65536"/>
              <a:gd name="T20" fmla="*/ 0 60000 65536"/>
              <a:gd name="T21" fmla="*/ 0 w 104"/>
              <a:gd name="T22" fmla="*/ 0 h 912"/>
              <a:gd name="T23" fmla="*/ 104 w 104"/>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4" h="912">
                <a:moveTo>
                  <a:pt x="96" y="0"/>
                </a:moveTo>
                <a:cubicBezTo>
                  <a:pt x="48" y="64"/>
                  <a:pt x="0" y="128"/>
                  <a:pt x="0" y="192"/>
                </a:cubicBezTo>
                <a:cubicBezTo>
                  <a:pt x="0" y="256"/>
                  <a:pt x="88" y="312"/>
                  <a:pt x="96" y="384"/>
                </a:cubicBezTo>
                <a:cubicBezTo>
                  <a:pt x="104" y="456"/>
                  <a:pt x="48" y="568"/>
                  <a:pt x="48" y="624"/>
                </a:cubicBezTo>
                <a:cubicBezTo>
                  <a:pt x="48" y="680"/>
                  <a:pt x="96" y="688"/>
                  <a:pt x="96" y="720"/>
                </a:cubicBezTo>
                <a:cubicBezTo>
                  <a:pt x="96" y="752"/>
                  <a:pt x="48" y="784"/>
                  <a:pt x="48" y="816"/>
                </a:cubicBezTo>
                <a:cubicBezTo>
                  <a:pt x="48" y="848"/>
                  <a:pt x="88" y="896"/>
                  <a:pt x="96" y="912"/>
                </a:cubicBezTo>
              </a:path>
            </a:pathLst>
          </a:custGeom>
          <a:noFill/>
          <a:ln w="38100">
            <a:solidFill>
              <a:srgbClr val="DDDDDD"/>
            </a:solidFill>
            <a:round/>
            <a:headEnd/>
            <a:tailEnd/>
          </a:ln>
        </p:spPr>
        <p:txBody>
          <a:bodyPr wrap="none" anchor="ctr"/>
          <a:lstStyle/>
          <a:p>
            <a:endParaRPr lang="en-US"/>
          </a:p>
        </p:txBody>
      </p:sp>
      <p:sp>
        <p:nvSpPr>
          <p:cNvPr id="18441" name="Freeform 9"/>
          <p:cNvSpPr>
            <a:spLocks/>
          </p:cNvSpPr>
          <p:nvPr/>
        </p:nvSpPr>
        <p:spPr bwMode="auto">
          <a:xfrm>
            <a:off x="6832600" y="2819400"/>
            <a:ext cx="152400" cy="1219200"/>
          </a:xfrm>
          <a:custGeom>
            <a:avLst/>
            <a:gdLst>
              <a:gd name="T0" fmla="*/ 206145912 w 104"/>
              <a:gd name="T1" fmla="*/ 0 h 912"/>
              <a:gd name="T2" fmla="*/ 0 w 104"/>
              <a:gd name="T3" fmla="*/ 343132611 h 912"/>
              <a:gd name="T4" fmla="*/ 206145912 w 104"/>
              <a:gd name="T5" fmla="*/ 686263884 h 912"/>
              <a:gd name="T6" fmla="*/ 103072223 w 104"/>
              <a:gd name="T7" fmla="*/ 1115180316 h 912"/>
              <a:gd name="T8" fmla="*/ 206145912 w 104"/>
              <a:gd name="T9" fmla="*/ 1286745284 h 912"/>
              <a:gd name="T10" fmla="*/ 103072223 w 104"/>
              <a:gd name="T11" fmla="*/ 1458311589 h 912"/>
              <a:gd name="T12" fmla="*/ 206145912 w 104"/>
              <a:gd name="T13" fmla="*/ 1629877895 h 912"/>
              <a:gd name="T14" fmla="*/ 0 60000 65536"/>
              <a:gd name="T15" fmla="*/ 0 60000 65536"/>
              <a:gd name="T16" fmla="*/ 0 60000 65536"/>
              <a:gd name="T17" fmla="*/ 0 60000 65536"/>
              <a:gd name="T18" fmla="*/ 0 60000 65536"/>
              <a:gd name="T19" fmla="*/ 0 60000 65536"/>
              <a:gd name="T20" fmla="*/ 0 60000 65536"/>
              <a:gd name="T21" fmla="*/ 0 w 104"/>
              <a:gd name="T22" fmla="*/ 0 h 912"/>
              <a:gd name="T23" fmla="*/ 104 w 104"/>
              <a:gd name="T24" fmla="*/ 912 h 91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04" h="912">
                <a:moveTo>
                  <a:pt x="96" y="0"/>
                </a:moveTo>
                <a:cubicBezTo>
                  <a:pt x="48" y="64"/>
                  <a:pt x="0" y="128"/>
                  <a:pt x="0" y="192"/>
                </a:cubicBezTo>
                <a:cubicBezTo>
                  <a:pt x="0" y="256"/>
                  <a:pt x="88" y="312"/>
                  <a:pt x="96" y="384"/>
                </a:cubicBezTo>
                <a:cubicBezTo>
                  <a:pt x="104" y="456"/>
                  <a:pt x="48" y="568"/>
                  <a:pt x="48" y="624"/>
                </a:cubicBezTo>
                <a:cubicBezTo>
                  <a:pt x="48" y="680"/>
                  <a:pt x="96" y="688"/>
                  <a:pt x="96" y="720"/>
                </a:cubicBezTo>
                <a:cubicBezTo>
                  <a:pt x="96" y="752"/>
                  <a:pt x="48" y="784"/>
                  <a:pt x="48" y="816"/>
                </a:cubicBezTo>
                <a:cubicBezTo>
                  <a:pt x="48" y="848"/>
                  <a:pt x="88" y="896"/>
                  <a:pt x="96" y="912"/>
                </a:cubicBezTo>
              </a:path>
            </a:pathLst>
          </a:custGeom>
          <a:noFill/>
          <a:ln w="38100">
            <a:solidFill>
              <a:srgbClr val="DDDDDD"/>
            </a:solidFill>
            <a:round/>
            <a:headEnd/>
            <a:tailEnd/>
          </a:ln>
        </p:spPr>
        <p:txBody>
          <a:bodyPr wrap="none" anchor="ctr"/>
          <a:lstStyle/>
          <a:p>
            <a:endParaRPr lang="en-US"/>
          </a:p>
        </p:txBody>
      </p:sp>
      <p:sp>
        <p:nvSpPr>
          <p:cNvPr id="18442" name="Text Box 10"/>
          <p:cNvSpPr txBox="1">
            <a:spLocks noChangeArrowheads="1"/>
          </p:cNvSpPr>
          <p:nvPr/>
        </p:nvSpPr>
        <p:spPr bwMode="auto">
          <a:xfrm>
            <a:off x="5727700" y="4064000"/>
            <a:ext cx="990600" cy="822325"/>
          </a:xfrm>
          <a:prstGeom prst="rect">
            <a:avLst/>
          </a:prstGeom>
          <a:noFill/>
          <a:ln w="9525">
            <a:noFill/>
            <a:miter lim="800000"/>
            <a:headEnd/>
            <a:tailEnd/>
          </a:ln>
        </p:spPr>
        <p:txBody>
          <a:bodyPr>
            <a:spAutoFit/>
          </a:bodyPr>
          <a:lstStyle/>
          <a:p>
            <a:pPr eaLnBrk="1" hangingPunct="1">
              <a:spcBef>
                <a:spcPct val="50000"/>
              </a:spcBef>
            </a:pPr>
            <a:r>
              <a:rPr lang="en-US" sz="2400">
                <a:solidFill>
                  <a:srgbClr val="FF00FF"/>
                </a:solidFill>
                <a:latin typeface="Times New Roman" pitchFamily="18" charset="0"/>
              </a:rPr>
              <a:t>Nước </a:t>
            </a:r>
            <a:r>
              <a:rPr lang="en-US" sz="2400">
                <a:solidFill>
                  <a:srgbClr val="FF00FF"/>
                </a:solidFill>
                <a:latin typeface=".VnTime" pitchFamily="34" charset="0"/>
              </a:rPr>
              <a:t>mµu</a:t>
            </a:r>
          </a:p>
        </p:txBody>
      </p:sp>
      <p:sp>
        <p:nvSpPr>
          <p:cNvPr id="18443" name="Line 11"/>
          <p:cNvSpPr>
            <a:spLocks noChangeShapeType="1"/>
          </p:cNvSpPr>
          <p:nvPr/>
        </p:nvSpPr>
        <p:spPr bwMode="auto">
          <a:xfrm flipH="1">
            <a:off x="5267325" y="4514850"/>
            <a:ext cx="609600" cy="0"/>
          </a:xfrm>
          <a:prstGeom prst="line">
            <a:avLst/>
          </a:prstGeom>
          <a:noFill/>
          <a:ln w="38100">
            <a:solidFill>
              <a:schemeClr val="tx1"/>
            </a:solidFill>
            <a:round/>
            <a:headEnd/>
            <a:tailEnd type="triangle" w="med" len="med"/>
          </a:ln>
        </p:spPr>
        <p:txBody>
          <a:bodyPr/>
          <a:lstStyle/>
          <a:p>
            <a:endParaRPr lang="en-US"/>
          </a:p>
        </p:txBody>
      </p:sp>
      <p:sp>
        <p:nvSpPr>
          <p:cNvPr id="18444" name="Text Box 12"/>
          <p:cNvSpPr txBox="1">
            <a:spLocks noChangeArrowheads="1"/>
          </p:cNvSpPr>
          <p:nvPr/>
        </p:nvSpPr>
        <p:spPr bwMode="auto">
          <a:xfrm>
            <a:off x="5181600" y="2819400"/>
            <a:ext cx="1676400" cy="822325"/>
          </a:xfrm>
          <a:prstGeom prst="rect">
            <a:avLst/>
          </a:prstGeom>
          <a:noFill/>
          <a:ln w="9525">
            <a:noFill/>
            <a:miter lim="800000"/>
            <a:headEnd/>
            <a:tailEnd/>
          </a:ln>
        </p:spPr>
        <p:txBody>
          <a:bodyPr>
            <a:spAutoFit/>
          </a:bodyPr>
          <a:lstStyle/>
          <a:p>
            <a:pPr eaLnBrk="1" hangingPunct="1">
              <a:spcBef>
                <a:spcPct val="50000"/>
              </a:spcBef>
            </a:pPr>
            <a:r>
              <a:rPr lang="en-US" sz="2400">
                <a:solidFill>
                  <a:srgbClr val="FF00FF"/>
                </a:solidFill>
                <a:latin typeface=".VnTime" pitchFamily="34" charset="0"/>
              </a:rPr>
              <a:t>Mùc n­íc mµu</a:t>
            </a:r>
          </a:p>
        </p:txBody>
      </p:sp>
      <p:sp>
        <p:nvSpPr>
          <p:cNvPr id="18445" name="Line 13"/>
          <p:cNvSpPr>
            <a:spLocks noChangeShapeType="1"/>
          </p:cNvSpPr>
          <p:nvPr/>
        </p:nvSpPr>
        <p:spPr bwMode="auto">
          <a:xfrm flipH="1">
            <a:off x="5105400" y="3276600"/>
            <a:ext cx="381000" cy="0"/>
          </a:xfrm>
          <a:prstGeom prst="line">
            <a:avLst/>
          </a:prstGeom>
          <a:noFill/>
          <a:ln w="38100">
            <a:solidFill>
              <a:schemeClr val="tx1"/>
            </a:solidFill>
            <a:round/>
            <a:headEnd/>
            <a:tailEnd type="triangle" w="med" len="med"/>
          </a:ln>
        </p:spPr>
        <p:txBody>
          <a:bodyPr/>
          <a:lstStyle/>
          <a:p>
            <a:endParaRPr lang="en-US"/>
          </a:p>
        </p:txBody>
      </p:sp>
      <p:sp>
        <p:nvSpPr>
          <p:cNvPr id="18446" name="Text Box 14"/>
          <p:cNvSpPr txBox="1">
            <a:spLocks noChangeArrowheads="1"/>
          </p:cNvSpPr>
          <p:nvPr/>
        </p:nvSpPr>
        <p:spPr bwMode="auto">
          <a:xfrm>
            <a:off x="6858000" y="5334000"/>
            <a:ext cx="1828800" cy="457200"/>
          </a:xfrm>
          <a:prstGeom prst="rect">
            <a:avLst/>
          </a:prstGeom>
          <a:noFill/>
          <a:ln w="9525">
            <a:noFill/>
            <a:miter lim="800000"/>
            <a:headEnd/>
            <a:tailEnd/>
          </a:ln>
        </p:spPr>
        <p:txBody>
          <a:bodyPr>
            <a:spAutoFit/>
          </a:bodyPr>
          <a:lstStyle/>
          <a:p>
            <a:pPr eaLnBrk="1" hangingPunct="1">
              <a:spcBef>
                <a:spcPct val="50000"/>
              </a:spcBef>
            </a:pPr>
            <a:r>
              <a:rPr lang="en-US" sz="2400">
                <a:solidFill>
                  <a:srgbClr val="FF0066"/>
                </a:solidFill>
                <a:latin typeface=".VnTime" pitchFamily="34" charset="0"/>
              </a:rPr>
              <a:t>N­íc nãng</a:t>
            </a:r>
          </a:p>
        </p:txBody>
      </p:sp>
      <p:sp>
        <p:nvSpPr>
          <p:cNvPr id="18447" name="Line 15"/>
          <p:cNvSpPr>
            <a:spLocks noChangeShapeType="1"/>
          </p:cNvSpPr>
          <p:nvPr/>
        </p:nvSpPr>
        <p:spPr bwMode="auto">
          <a:xfrm flipH="1" flipV="1">
            <a:off x="7467600" y="4699000"/>
            <a:ext cx="228600" cy="762000"/>
          </a:xfrm>
          <a:prstGeom prst="line">
            <a:avLst/>
          </a:prstGeom>
          <a:noFill/>
          <a:ln w="38100">
            <a:solidFill>
              <a:schemeClr val="tx1"/>
            </a:solidFill>
            <a:round/>
            <a:headEnd/>
            <a:tailEnd type="triangle" w="med" len="med"/>
          </a:ln>
        </p:spPr>
        <p:txBody>
          <a:bodyPr/>
          <a:lstStyle/>
          <a:p>
            <a:endParaRPr lang="en-US"/>
          </a:p>
        </p:txBody>
      </p:sp>
      <p:sp>
        <p:nvSpPr>
          <p:cNvPr id="18448" name="Text Box 16"/>
          <p:cNvSpPr txBox="1">
            <a:spLocks noChangeArrowheads="1"/>
          </p:cNvSpPr>
          <p:nvPr/>
        </p:nvSpPr>
        <p:spPr bwMode="auto">
          <a:xfrm>
            <a:off x="0" y="3657600"/>
            <a:ext cx="4419600" cy="2738438"/>
          </a:xfrm>
          <a:prstGeom prst="rect">
            <a:avLst/>
          </a:prstGeom>
          <a:noFill/>
          <a:ln w="9525">
            <a:noFill/>
            <a:miter lim="800000"/>
            <a:headEnd/>
            <a:tailEnd/>
          </a:ln>
          <a:effectLst/>
        </p:spPr>
        <p:txBody>
          <a:bodyPr>
            <a:spAutoFit/>
          </a:bodyPr>
          <a:lstStyle/>
          <a:p>
            <a:pPr>
              <a:defRPr/>
            </a:pPr>
            <a:r>
              <a:rPr lang="en-US" sz="2800" b="1" dirty="0">
                <a:latin typeface=".VnTime" pitchFamily="34" charset="0"/>
              </a:rPr>
              <a:t>- </a:t>
            </a:r>
            <a:r>
              <a:rPr lang="en-US" sz="2400" b="1" dirty="0">
                <a:effectLst>
                  <a:outerShdw blurRad="38100" dist="38100" dir="2700000" algn="tl">
                    <a:srgbClr val="C0C0C0"/>
                  </a:outerShdw>
                </a:effectLst>
              </a:rPr>
              <a:t>Nút chặt bình bằng nút cao su. Quan sát mực nước màu trong ống  thuỷ tinh.</a:t>
            </a:r>
          </a:p>
          <a:p>
            <a:pPr>
              <a:defRPr/>
            </a:pPr>
            <a:r>
              <a:rPr lang="en-US" sz="2400" b="1" dirty="0">
                <a:effectLst>
                  <a:outerShdw blurRad="38100" dist="38100" dir="2700000" algn="tl">
                    <a:srgbClr val="C0C0C0"/>
                  </a:outerShdw>
                </a:effectLst>
              </a:rPr>
              <a:t>- Đặt bình cầu vào chậu nước nóng. Quan sát hiện tượng xảy ra với mực nước màu trong ống thuỷ tinh.</a:t>
            </a:r>
          </a:p>
        </p:txBody>
      </p:sp>
      <p:sp>
        <p:nvSpPr>
          <p:cNvPr id="18456" name="Text Box 24"/>
          <p:cNvSpPr txBox="1">
            <a:spLocks noChangeArrowheads="1"/>
          </p:cNvSpPr>
          <p:nvPr/>
        </p:nvSpPr>
        <p:spPr bwMode="auto">
          <a:xfrm>
            <a:off x="4648200" y="5410200"/>
            <a:ext cx="1524000" cy="457200"/>
          </a:xfrm>
          <a:prstGeom prst="rect">
            <a:avLst/>
          </a:prstGeom>
          <a:noFill/>
          <a:ln w="9525">
            <a:noFill/>
            <a:miter lim="800000"/>
            <a:headEnd/>
            <a:tailEnd/>
          </a:ln>
        </p:spPr>
        <p:txBody>
          <a:bodyPr>
            <a:spAutoFit/>
          </a:bodyPr>
          <a:lstStyle/>
          <a:p>
            <a:pPr eaLnBrk="1" hangingPunct="1">
              <a:spcBef>
                <a:spcPct val="50000"/>
              </a:spcBef>
            </a:pPr>
            <a:r>
              <a:rPr lang="en-US" sz="2400">
                <a:solidFill>
                  <a:srgbClr val="FF0000"/>
                </a:solidFill>
                <a:latin typeface="Times New Roman" pitchFamily="18" charset="0"/>
              </a:rPr>
              <a:t>Bình cầu</a:t>
            </a:r>
          </a:p>
        </p:txBody>
      </p:sp>
      <p:sp>
        <p:nvSpPr>
          <p:cNvPr id="18457" name="Line 25"/>
          <p:cNvSpPr>
            <a:spLocks noChangeShapeType="1"/>
          </p:cNvSpPr>
          <p:nvPr/>
        </p:nvSpPr>
        <p:spPr bwMode="auto">
          <a:xfrm>
            <a:off x="5105400" y="4953000"/>
            <a:ext cx="152400" cy="533400"/>
          </a:xfrm>
          <a:prstGeom prst="line">
            <a:avLst/>
          </a:prstGeom>
          <a:noFill/>
          <a:ln w="38100">
            <a:solidFill>
              <a:schemeClr val="tx1"/>
            </a:solidFill>
            <a:round/>
            <a:headEnd type="triangle" w="med" len="med"/>
            <a:tailEnd/>
          </a:ln>
        </p:spPr>
        <p:txBody>
          <a:bodyPr/>
          <a:lstStyle/>
          <a:p>
            <a:endParaRPr lang="en-US"/>
          </a:p>
        </p:txBody>
      </p:sp>
      <p:sp>
        <p:nvSpPr>
          <p:cNvPr id="18458" name="Rectangle 26"/>
          <p:cNvSpPr>
            <a:spLocks noChangeArrowheads="1"/>
          </p:cNvSpPr>
          <p:nvPr/>
        </p:nvSpPr>
        <p:spPr bwMode="auto">
          <a:xfrm>
            <a:off x="0" y="0"/>
            <a:ext cx="9144000" cy="533400"/>
          </a:xfrm>
          <a:prstGeom prst="rect">
            <a:avLst/>
          </a:prstGeom>
          <a:gradFill rotWithShape="1">
            <a:gsLst>
              <a:gs pos="0">
                <a:srgbClr val="00FFFF"/>
              </a:gs>
              <a:gs pos="50000">
                <a:schemeClr val="bg1"/>
              </a:gs>
              <a:gs pos="100000">
                <a:srgbClr val="00FFFF"/>
              </a:gs>
            </a:gsLst>
            <a:lin ang="5400000" scaled="1"/>
          </a:gradFill>
          <a:ln w="9525">
            <a:noFill/>
            <a:miter lim="800000"/>
            <a:headEnd/>
            <a:tailEnd/>
          </a:ln>
          <a:effectLst/>
        </p:spPr>
        <p:txBody>
          <a:bodyPr wrap="none" anchor="ctr"/>
          <a:lstStyle/>
          <a:p>
            <a:pPr algn="ctr">
              <a:defRPr/>
            </a:pPr>
            <a:r>
              <a:rPr lang="en-US" sz="3200" b="1">
                <a:solidFill>
                  <a:srgbClr val="FF0000"/>
                </a:solidFill>
                <a:latin typeface="Times New Roman" pitchFamily="18" charset="0"/>
              </a:rPr>
              <a:t>Bài 19: SỰ NỞ VÌ NHIỆT CỦA CHẤT LỎNG</a:t>
            </a:r>
          </a:p>
        </p:txBody>
      </p:sp>
      <p:sp>
        <p:nvSpPr>
          <p:cNvPr id="6164" name="Rectangle 27"/>
          <p:cNvSpPr>
            <a:spLocks noChangeArrowheads="1"/>
          </p:cNvSpPr>
          <p:nvPr/>
        </p:nvSpPr>
        <p:spPr bwMode="auto">
          <a:xfrm>
            <a:off x="-76200" y="482600"/>
            <a:ext cx="3100388" cy="519113"/>
          </a:xfrm>
          <a:prstGeom prst="rect">
            <a:avLst/>
          </a:prstGeom>
          <a:noFill/>
          <a:ln w="9525">
            <a:noFill/>
            <a:miter lim="800000"/>
            <a:headEnd/>
            <a:tailEnd/>
          </a:ln>
        </p:spPr>
        <p:txBody>
          <a:bodyPr wrap="none">
            <a:spAutoFit/>
          </a:bodyPr>
          <a:lstStyle/>
          <a:p>
            <a:pPr eaLnBrk="1" hangingPunct="1">
              <a:spcBef>
                <a:spcPct val="50000"/>
              </a:spcBef>
            </a:pPr>
            <a:r>
              <a:rPr lang="en-US" sz="2800" b="1">
                <a:solidFill>
                  <a:srgbClr val="3333FF"/>
                </a:solidFill>
                <a:latin typeface="Times New Roman" pitchFamily="18" charset="0"/>
              </a:rPr>
              <a:t>1/ </a:t>
            </a:r>
            <a:r>
              <a:rPr lang="en-US" sz="2800" b="1" u="sng">
                <a:solidFill>
                  <a:srgbClr val="3333FF"/>
                </a:solidFill>
                <a:latin typeface="Times New Roman" pitchFamily="18" charset="0"/>
              </a:rPr>
              <a:t>Làm thí nghiệm</a:t>
            </a:r>
            <a:r>
              <a:rPr lang="en-US" sz="2800" b="1">
                <a:solidFill>
                  <a:srgbClr val="3333FF"/>
                </a:solidFill>
                <a:latin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18435">
                                            <p:txEl>
                                              <p:pRg st="0" end="0"/>
                                            </p:txEl>
                                          </p:spTgt>
                                        </p:tgtEl>
                                        <p:attrNameLst>
                                          <p:attrName>style.visibility</p:attrName>
                                        </p:attrNameLst>
                                      </p:cBhvr>
                                      <p:to>
                                        <p:strVal val="visible"/>
                                      </p:to>
                                    </p:set>
                                    <p:animEffect transition="in" filter="box(in)">
                                      <p:cBhvr>
                                        <p:cTn id="7" dur="500"/>
                                        <p:tgtEl>
                                          <p:spTgt spid="18435">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18434"/>
                                        </p:tgtEl>
                                        <p:attrNameLst>
                                          <p:attrName>style.visibility</p:attrName>
                                        </p:attrNameLst>
                                      </p:cBhvr>
                                      <p:to>
                                        <p:strVal val="visible"/>
                                      </p:to>
                                    </p:set>
                                    <p:animEffect transition="in" filter="diamond(in)">
                                      <p:cBhvr>
                                        <p:cTn id="12" dur="2000"/>
                                        <p:tgtEl>
                                          <p:spTgt spid="18434"/>
                                        </p:tgtEl>
                                      </p:cBhvr>
                                    </p:animEffect>
                                  </p:childTnLst>
                                </p:cTn>
                              </p:par>
                            </p:childTnLst>
                          </p:cTn>
                        </p:par>
                        <p:par>
                          <p:cTn id="13" fill="hold" nodeType="afterGroup">
                            <p:stCondLst>
                              <p:cond delay="2000"/>
                            </p:stCondLst>
                            <p:childTnLst>
                              <p:par>
                                <p:cTn id="14" presetID="5" presetClass="entr" presetSubtype="10" fill="hold" nodeType="afterEffect">
                                  <p:stCondLst>
                                    <p:cond delay="0"/>
                                  </p:stCondLst>
                                  <p:childTnLst>
                                    <p:set>
                                      <p:cBhvr>
                                        <p:cTn id="15" dur="1" fill="hold">
                                          <p:stCondLst>
                                            <p:cond delay="0"/>
                                          </p:stCondLst>
                                        </p:cTn>
                                        <p:tgtEl>
                                          <p:spTgt spid="18436"/>
                                        </p:tgtEl>
                                        <p:attrNameLst>
                                          <p:attrName>style.visibility</p:attrName>
                                        </p:attrNameLst>
                                      </p:cBhvr>
                                      <p:to>
                                        <p:strVal val="visible"/>
                                      </p:to>
                                    </p:set>
                                    <p:animEffect transition="in" filter="checkerboard(across)">
                                      <p:cBhvr>
                                        <p:cTn id="16" dur="500"/>
                                        <p:tgtEl>
                                          <p:spTgt spid="18436"/>
                                        </p:tgtEl>
                                      </p:cBhvr>
                                    </p:animEffect>
                                  </p:childTnLst>
                                </p:cTn>
                              </p:par>
                            </p:childTnLst>
                          </p:cTn>
                        </p:par>
                        <p:par>
                          <p:cTn id="17" fill="hold" nodeType="afterGroup">
                            <p:stCondLst>
                              <p:cond delay="2500"/>
                            </p:stCondLst>
                            <p:childTnLst>
                              <p:par>
                                <p:cTn id="18" presetID="6" presetClass="entr" presetSubtype="16" fill="hold" grpId="0" nodeType="afterEffect">
                                  <p:stCondLst>
                                    <p:cond delay="0"/>
                                  </p:stCondLst>
                                  <p:childTnLst>
                                    <p:set>
                                      <p:cBhvr>
                                        <p:cTn id="19" dur="1" fill="hold">
                                          <p:stCondLst>
                                            <p:cond delay="0"/>
                                          </p:stCondLst>
                                        </p:cTn>
                                        <p:tgtEl>
                                          <p:spTgt spid="18442"/>
                                        </p:tgtEl>
                                        <p:attrNameLst>
                                          <p:attrName>style.visibility</p:attrName>
                                        </p:attrNameLst>
                                      </p:cBhvr>
                                      <p:to>
                                        <p:strVal val="visible"/>
                                      </p:to>
                                    </p:set>
                                    <p:animEffect transition="in" filter="circle(in)">
                                      <p:cBhvr>
                                        <p:cTn id="20" dur="2000"/>
                                        <p:tgtEl>
                                          <p:spTgt spid="1844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nodeType="clickEffect">
                                  <p:stCondLst>
                                    <p:cond delay="0"/>
                                  </p:stCondLst>
                                  <p:childTnLst>
                                    <p:set>
                                      <p:cBhvr>
                                        <p:cTn id="24" dur="1" fill="hold">
                                          <p:stCondLst>
                                            <p:cond delay="0"/>
                                          </p:stCondLst>
                                        </p:cTn>
                                        <p:tgtEl>
                                          <p:spTgt spid="18435">
                                            <p:txEl>
                                              <p:pRg st="1" end="1"/>
                                            </p:txEl>
                                          </p:spTgt>
                                        </p:tgtEl>
                                        <p:attrNameLst>
                                          <p:attrName>style.visibility</p:attrName>
                                        </p:attrNameLst>
                                      </p:cBhvr>
                                      <p:to>
                                        <p:strVal val="visible"/>
                                      </p:to>
                                    </p:set>
                                    <p:animEffect transition="in" filter="blinds(horizontal)">
                                      <p:cBhvr>
                                        <p:cTn id="25" dur="500"/>
                                        <p:tgtEl>
                                          <p:spTgt spid="18435">
                                            <p:txEl>
                                              <p:pRg st="1" end="1"/>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nodeType="clickEffect">
                                  <p:stCondLst>
                                    <p:cond delay="0"/>
                                  </p:stCondLst>
                                  <p:childTnLst>
                                    <p:set>
                                      <p:cBhvr>
                                        <p:cTn id="29" dur="1" fill="hold">
                                          <p:stCondLst>
                                            <p:cond delay="0"/>
                                          </p:stCondLst>
                                        </p:cTn>
                                        <p:tgtEl>
                                          <p:spTgt spid="18435">
                                            <p:txEl>
                                              <p:pRg st="2" end="2"/>
                                            </p:txEl>
                                          </p:spTgt>
                                        </p:tgtEl>
                                        <p:attrNameLst>
                                          <p:attrName>style.visibility</p:attrName>
                                        </p:attrNameLst>
                                      </p:cBhvr>
                                      <p:to>
                                        <p:strVal val="visible"/>
                                      </p:to>
                                    </p:set>
                                    <p:animEffect transition="in" filter="blinds(horizontal)">
                                      <p:cBhvr>
                                        <p:cTn id="30" dur="500"/>
                                        <p:tgtEl>
                                          <p:spTgt spid="18435">
                                            <p:txEl>
                                              <p:pRg st="2" end="2"/>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3" presetClass="entr" presetSubtype="10" fill="hold" nodeType="clickEffect">
                                  <p:stCondLst>
                                    <p:cond delay="0"/>
                                  </p:stCondLst>
                                  <p:childTnLst>
                                    <p:set>
                                      <p:cBhvr>
                                        <p:cTn id="34" dur="1" fill="hold">
                                          <p:stCondLst>
                                            <p:cond delay="0"/>
                                          </p:stCondLst>
                                        </p:cTn>
                                        <p:tgtEl>
                                          <p:spTgt spid="18435">
                                            <p:txEl>
                                              <p:pRg st="3" end="3"/>
                                            </p:txEl>
                                          </p:spTgt>
                                        </p:tgtEl>
                                        <p:attrNameLst>
                                          <p:attrName>style.visibility</p:attrName>
                                        </p:attrNameLst>
                                      </p:cBhvr>
                                      <p:to>
                                        <p:strVal val="visible"/>
                                      </p:to>
                                    </p:set>
                                    <p:animEffect transition="in" filter="blinds(horizontal)">
                                      <p:cBhvr>
                                        <p:cTn id="35" dur="500"/>
                                        <p:tgtEl>
                                          <p:spTgt spid="18435">
                                            <p:txEl>
                                              <p:pRg st="3" end="3"/>
                                            </p:txEl>
                                          </p:spTgt>
                                        </p:tgtEl>
                                      </p:cBhvr>
                                    </p:animEffect>
                                  </p:childTnLst>
                                </p:cTn>
                              </p:par>
                            </p:childTnLst>
                          </p:cTn>
                        </p:par>
                        <p:par>
                          <p:cTn id="36" fill="hold" nodeType="afterGroup">
                            <p:stCondLst>
                              <p:cond delay="500"/>
                            </p:stCondLst>
                            <p:childTnLst>
                              <p:par>
                                <p:cTn id="37" presetID="3" presetClass="entr" presetSubtype="10" fill="hold" grpId="0" nodeType="afterEffect">
                                  <p:stCondLst>
                                    <p:cond delay="0"/>
                                  </p:stCondLst>
                                  <p:childTnLst>
                                    <p:set>
                                      <p:cBhvr>
                                        <p:cTn id="38" dur="1" fill="hold">
                                          <p:stCondLst>
                                            <p:cond delay="0"/>
                                          </p:stCondLst>
                                        </p:cTn>
                                        <p:tgtEl>
                                          <p:spTgt spid="18447"/>
                                        </p:tgtEl>
                                        <p:attrNameLst>
                                          <p:attrName>style.visibility</p:attrName>
                                        </p:attrNameLst>
                                      </p:cBhvr>
                                      <p:to>
                                        <p:strVal val="visible"/>
                                      </p:to>
                                    </p:set>
                                    <p:animEffect transition="in" filter="blinds(horizontal)">
                                      <p:cBhvr>
                                        <p:cTn id="39" dur="500"/>
                                        <p:tgtEl>
                                          <p:spTgt spid="18447"/>
                                        </p:tgtEl>
                                      </p:cBhvr>
                                    </p:animEffect>
                                  </p:childTnLst>
                                </p:cTn>
                              </p:par>
                            </p:childTnLst>
                          </p:cTn>
                        </p:par>
                        <p:par>
                          <p:cTn id="40" fill="hold" nodeType="afterGroup">
                            <p:stCondLst>
                              <p:cond delay="1000"/>
                            </p:stCondLst>
                            <p:childTnLst>
                              <p:par>
                                <p:cTn id="41" presetID="3" presetClass="entr" presetSubtype="10" fill="hold" grpId="0" nodeType="afterEffect">
                                  <p:stCondLst>
                                    <p:cond delay="0"/>
                                  </p:stCondLst>
                                  <p:childTnLst>
                                    <p:set>
                                      <p:cBhvr>
                                        <p:cTn id="42" dur="1" fill="hold">
                                          <p:stCondLst>
                                            <p:cond delay="0"/>
                                          </p:stCondLst>
                                        </p:cTn>
                                        <p:tgtEl>
                                          <p:spTgt spid="18438"/>
                                        </p:tgtEl>
                                        <p:attrNameLst>
                                          <p:attrName>style.visibility</p:attrName>
                                        </p:attrNameLst>
                                      </p:cBhvr>
                                      <p:to>
                                        <p:strVal val="visible"/>
                                      </p:to>
                                    </p:set>
                                    <p:animEffect transition="in" filter="blinds(horizontal)">
                                      <p:cBhvr>
                                        <p:cTn id="43" dur="500"/>
                                        <p:tgtEl>
                                          <p:spTgt spid="18438"/>
                                        </p:tgtEl>
                                      </p:cBhvr>
                                    </p:animEffect>
                                  </p:childTnLst>
                                </p:cTn>
                              </p:par>
                            </p:childTnLst>
                          </p:cTn>
                        </p:par>
                        <p:par>
                          <p:cTn id="44" fill="hold" nodeType="afterGroup">
                            <p:stCondLst>
                              <p:cond delay="1500"/>
                            </p:stCondLst>
                            <p:childTnLst>
                              <p:par>
                                <p:cTn id="45" presetID="3" presetClass="entr" presetSubtype="10" fill="hold" nodeType="afterEffect">
                                  <p:stCondLst>
                                    <p:cond delay="0"/>
                                  </p:stCondLst>
                                  <p:childTnLst>
                                    <p:set>
                                      <p:cBhvr>
                                        <p:cTn id="46" dur="1" fill="hold">
                                          <p:stCondLst>
                                            <p:cond delay="0"/>
                                          </p:stCondLst>
                                        </p:cTn>
                                        <p:tgtEl>
                                          <p:spTgt spid="18446"/>
                                        </p:tgtEl>
                                        <p:attrNameLst>
                                          <p:attrName>style.visibility</p:attrName>
                                        </p:attrNameLst>
                                      </p:cBhvr>
                                      <p:to>
                                        <p:strVal val="visible"/>
                                      </p:to>
                                    </p:set>
                                    <p:animEffect transition="in" filter="blinds(horizontal)">
                                      <p:cBhvr>
                                        <p:cTn id="47" dur="500"/>
                                        <p:tgtEl>
                                          <p:spTgt spid="18446"/>
                                        </p:tgtEl>
                                      </p:cBhvr>
                                    </p:animEffect>
                                  </p:childTnLst>
                                </p:cTn>
                              </p:par>
                            </p:childTnLst>
                          </p:cTn>
                        </p:par>
                        <p:par>
                          <p:cTn id="48" fill="hold" nodeType="afterGroup">
                            <p:stCondLst>
                              <p:cond delay="2000"/>
                            </p:stCondLst>
                            <p:childTnLst>
                              <p:par>
                                <p:cTn id="49" presetID="3" presetClass="entr" presetSubtype="10" fill="hold" nodeType="afterEffect">
                                  <p:stCondLst>
                                    <p:cond delay="0"/>
                                  </p:stCondLst>
                                  <p:childTnLst>
                                    <p:set>
                                      <p:cBhvr>
                                        <p:cTn id="50" dur="1" fill="hold">
                                          <p:stCondLst>
                                            <p:cond delay="0"/>
                                          </p:stCondLst>
                                        </p:cTn>
                                        <p:tgtEl>
                                          <p:spTgt spid="18437"/>
                                        </p:tgtEl>
                                        <p:attrNameLst>
                                          <p:attrName>style.visibility</p:attrName>
                                        </p:attrNameLst>
                                      </p:cBhvr>
                                      <p:to>
                                        <p:strVal val="visible"/>
                                      </p:to>
                                    </p:set>
                                    <p:animEffect transition="in" filter="blinds(horizontal)">
                                      <p:cBhvr>
                                        <p:cTn id="51" dur="500"/>
                                        <p:tgtEl>
                                          <p:spTgt spid="18437"/>
                                        </p:tgtEl>
                                      </p:cBhvr>
                                    </p:animEffect>
                                  </p:childTnLst>
                                </p:cTn>
                              </p:par>
                            </p:childTnLst>
                          </p:cTn>
                        </p:par>
                        <p:par>
                          <p:cTn id="52" fill="hold" nodeType="afterGroup">
                            <p:stCondLst>
                              <p:cond delay="2500"/>
                            </p:stCondLst>
                            <p:childTnLst>
                              <p:par>
                                <p:cTn id="53" presetID="3" presetClass="entr" presetSubtype="10" repeatCount="indefinite" fill="hold" grpId="0" nodeType="afterEffect">
                                  <p:stCondLst>
                                    <p:cond delay="0"/>
                                  </p:stCondLst>
                                  <p:childTnLst>
                                    <p:set>
                                      <p:cBhvr>
                                        <p:cTn id="54" dur="1" fill="hold">
                                          <p:stCondLst>
                                            <p:cond delay="0"/>
                                          </p:stCondLst>
                                        </p:cTn>
                                        <p:tgtEl>
                                          <p:spTgt spid="18441"/>
                                        </p:tgtEl>
                                        <p:attrNameLst>
                                          <p:attrName>style.visibility</p:attrName>
                                        </p:attrNameLst>
                                      </p:cBhvr>
                                      <p:to>
                                        <p:strVal val="visible"/>
                                      </p:to>
                                    </p:set>
                                    <p:animEffect transition="in" filter="blinds(horizontal)">
                                      <p:cBhvr>
                                        <p:cTn id="55" dur="500"/>
                                        <p:tgtEl>
                                          <p:spTgt spid="18441"/>
                                        </p:tgtEl>
                                      </p:cBhvr>
                                    </p:animEffect>
                                  </p:childTnLst>
                                </p:cTn>
                              </p:par>
                            </p:childTnLst>
                          </p:cTn>
                        </p:par>
                        <p:par>
                          <p:cTn id="56" fill="hold" nodeType="afterGroup">
                            <p:stCondLst>
                              <p:cond delay="3000"/>
                            </p:stCondLst>
                            <p:childTnLst>
                              <p:par>
                                <p:cTn id="57" presetID="5" presetClass="entr" presetSubtype="10" repeatCount="indefinite" fill="hold" grpId="0" nodeType="afterEffect">
                                  <p:stCondLst>
                                    <p:cond delay="0"/>
                                  </p:stCondLst>
                                  <p:childTnLst>
                                    <p:set>
                                      <p:cBhvr>
                                        <p:cTn id="58" dur="1" fill="hold">
                                          <p:stCondLst>
                                            <p:cond delay="0"/>
                                          </p:stCondLst>
                                        </p:cTn>
                                        <p:tgtEl>
                                          <p:spTgt spid="18440"/>
                                        </p:tgtEl>
                                        <p:attrNameLst>
                                          <p:attrName>style.visibility</p:attrName>
                                        </p:attrNameLst>
                                      </p:cBhvr>
                                      <p:to>
                                        <p:strVal val="visible"/>
                                      </p:to>
                                    </p:set>
                                    <p:animEffect transition="in" filter="checkerboard(across)">
                                      <p:cBhvr>
                                        <p:cTn id="59" dur="500"/>
                                        <p:tgtEl>
                                          <p:spTgt spid="18440"/>
                                        </p:tgtEl>
                                      </p:cBhvr>
                                    </p:animEffect>
                                  </p:childTnLst>
                                </p:cTn>
                              </p:par>
                            </p:childTnLst>
                          </p:cTn>
                        </p:par>
                        <p:par>
                          <p:cTn id="60" fill="hold" nodeType="afterGroup">
                            <p:stCondLst>
                              <p:cond delay="3500"/>
                            </p:stCondLst>
                            <p:childTnLst>
                              <p:par>
                                <p:cTn id="61" presetID="14" presetClass="entr" presetSubtype="10" repeatCount="indefinite" fill="hold" grpId="0" nodeType="afterEffect">
                                  <p:stCondLst>
                                    <p:cond delay="0"/>
                                  </p:stCondLst>
                                  <p:childTnLst>
                                    <p:set>
                                      <p:cBhvr>
                                        <p:cTn id="62" dur="1" fill="hold">
                                          <p:stCondLst>
                                            <p:cond delay="0"/>
                                          </p:stCondLst>
                                        </p:cTn>
                                        <p:tgtEl>
                                          <p:spTgt spid="18439"/>
                                        </p:tgtEl>
                                        <p:attrNameLst>
                                          <p:attrName>style.visibility</p:attrName>
                                        </p:attrNameLst>
                                      </p:cBhvr>
                                      <p:to>
                                        <p:strVal val="visible"/>
                                      </p:to>
                                    </p:set>
                                    <p:animEffect transition="in" filter="randombar(horizontal)">
                                      <p:cBhvr>
                                        <p:cTn id="63" dur="500"/>
                                        <p:tgtEl>
                                          <p:spTgt spid="18439"/>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4" presetClass="entr" presetSubtype="16" fill="hold" nodeType="clickEffect">
                                  <p:stCondLst>
                                    <p:cond delay="0"/>
                                  </p:stCondLst>
                                  <p:childTnLst>
                                    <p:set>
                                      <p:cBhvr>
                                        <p:cTn id="67" dur="1" fill="hold">
                                          <p:stCondLst>
                                            <p:cond delay="0"/>
                                          </p:stCondLst>
                                        </p:cTn>
                                        <p:tgtEl>
                                          <p:spTgt spid="18435">
                                            <p:txEl>
                                              <p:pRg st="4" end="4"/>
                                            </p:txEl>
                                          </p:spTgt>
                                        </p:tgtEl>
                                        <p:attrNameLst>
                                          <p:attrName>style.visibility</p:attrName>
                                        </p:attrNameLst>
                                      </p:cBhvr>
                                      <p:to>
                                        <p:strVal val="visible"/>
                                      </p:to>
                                    </p:set>
                                    <p:animEffect transition="in" filter="box(in)">
                                      <p:cBhvr>
                                        <p:cTn id="68" dur="500"/>
                                        <p:tgtEl>
                                          <p:spTgt spid="18435">
                                            <p:txEl>
                                              <p:pRg st="4" end="4"/>
                                            </p:txEl>
                                          </p:spTgt>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8" presetClass="entr" presetSubtype="16" fill="hold" nodeType="clickEffect">
                                  <p:stCondLst>
                                    <p:cond delay="0"/>
                                  </p:stCondLst>
                                  <p:childTnLst>
                                    <p:set>
                                      <p:cBhvr>
                                        <p:cTn id="72" dur="1" fill="hold">
                                          <p:stCondLst>
                                            <p:cond delay="0"/>
                                          </p:stCondLst>
                                        </p:cTn>
                                        <p:tgtEl>
                                          <p:spTgt spid="18448">
                                            <p:txEl>
                                              <p:pRg st="0" end="0"/>
                                            </p:txEl>
                                          </p:spTgt>
                                        </p:tgtEl>
                                        <p:attrNameLst>
                                          <p:attrName>style.visibility</p:attrName>
                                        </p:attrNameLst>
                                      </p:cBhvr>
                                      <p:to>
                                        <p:strVal val="visible"/>
                                      </p:to>
                                    </p:set>
                                    <p:animEffect transition="in" filter="diamond(in)">
                                      <p:cBhvr>
                                        <p:cTn id="73" dur="2000"/>
                                        <p:tgtEl>
                                          <p:spTgt spid="18448">
                                            <p:txEl>
                                              <p:pRg st="0" end="0"/>
                                            </p:txEl>
                                          </p:spTgt>
                                        </p:tgtEl>
                                      </p:cBhvr>
                                    </p:animEffect>
                                  </p:childTnLst>
                                </p:cTn>
                              </p:par>
                              <p:par>
                                <p:cTn id="74" presetID="8" presetClass="entr" presetSubtype="16" fill="hold" nodeType="withEffect">
                                  <p:stCondLst>
                                    <p:cond delay="0"/>
                                  </p:stCondLst>
                                  <p:childTnLst>
                                    <p:set>
                                      <p:cBhvr>
                                        <p:cTn id="75" dur="1" fill="hold">
                                          <p:stCondLst>
                                            <p:cond delay="0"/>
                                          </p:stCondLst>
                                        </p:cTn>
                                        <p:tgtEl>
                                          <p:spTgt spid="18448">
                                            <p:txEl>
                                              <p:pRg st="1" end="1"/>
                                            </p:txEl>
                                          </p:spTgt>
                                        </p:tgtEl>
                                        <p:attrNameLst>
                                          <p:attrName>style.visibility</p:attrName>
                                        </p:attrNameLst>
                                      </p:cBhvr>
                                      <p:to>
                                        <p:strVal val="visible"/>
                                      </p:to>
                                    </p:set>
                                    <p:animEffect transition="in" filter="diamond(in)">
                                      <p:cBhvr>
                                        <p:cTn id="76" dur="2000"/>
                                        <p:tgtEl>
                                          <p:spTgt spid="18448">
                                            <p:txEl>
                                              <p:pRg st="1" end="1"/>
                                            </p:txEl>
                                          </p:spTgt>
                                        </p:tgtEl>
                                      </p:cBhvr>
                                    </p:animEffect>
                                  </p:childTnLst>
                                </p:cTn>
                              </p:par>
                            </p:childTnLst>
                          </p:cTn>
                        </p:par>
                        <p:par>
                          <p:cTn id="77" fill="hold" nodeType="afterGroup">
                            <p:stCondLst>
                              <p:cond delay="2500"/>
                            </p:stCondLst>
                            <p:childTnLst>
                              <p:par>
                                <p:cTn id="78" presetID="5" presetClass="entr" presetSubtype="10" fill="hold" nodeType="afterEffect">
                                  <p:stCondLst>
                                    <p:cond delay="0"/>
                                  </p:stCondLst>
                                  <p:childTnLst>
                                    <p:set>
                                      <p:cBhvr>
                                        <p:cTn id="79" dur="1" fill="hold">
                                          <p:stCondLst>
                                            <p:cond delay="0"/>
                                          </p:stCondLst>
                                        </p:cTn>
                                        <p:tgtEl>
                                          <p:spTgt spid="18444"/>
                                        </p:tgtEl>
                                        <p:attrNameLst>
                                          <p:attrName>style.visibility</p:attrName>
                                        </p:attrNameLst>
                                      </p:cBhvr>
                                      <p:to>
                                        <p:strVal val="visible"/>
                                      </p:to>
                                    </p:set>
                                    <p:animEffect transition="in" filter="checkerboard(across)">
                                      <p:cBhvr>
                                        <p:cTn id="80" dur="500"/>
                                        <p:tgtEl>
                                          <p:spTgt spid="18444"/>
                                        </p:tgtEl>
                                      </p:cBhvr>
                                    </p:animEffect>
                                  </p:childTnLst>
                                </p:cTn>
                              </p:par>
                            </p:childTnLst>
                          </p:cTn>
                        </p:par>
                        <p:par>
                          <p:cTn id="81" fill="hold" nodeType="afterGroup">
                            <p:stCondLst>
                              <p:cond delay="3000"/>
                            </p:stCondLst>
                            <p:childTnLst>
                              <p:par>
                                <p:cTn id="82" presetID="3" presetClass="entr" presetSubtype="10" fill="hold" grpId="0" nodeType="afterEffect">
                                  <p:stCondLst>
                                    <p:cond delay="0"/>
                                  </p:stCondLst>
                                  <p:childTnLst>
                                    <p:set>
                                      <p:cBhvr>
                                        <p:cTn id="83" dur="1" fill="hold">
                                          <p:stCondLst>
                                            <p:cond delay="0"/>
                                          </p:stCondLst>
                                        </p:cTn>
                                        <p:tgtEl>
                                          <p:spTgt spid="18445"/>
                                        </p:tgtEl>
                                        <p:attrNameLst>
                                          <p:attrName>style.visibility</p:attrName>
                                        </p:attrNameLst>
                                      </p:cBhvr>
                                      <p:to>
                                        <p:strVal val="visible"/>
                                      </p:to>
                                    </p:set>
                                    <p:animEffect transition="in" filter="blinds(horizontal)">
                                      <p:cBhvr>
                                        <p:cTn id="84" dur="500"/>
                                        <p:tgtEl>
                                          <p:spTgt spid="18445"/>
                                        </p:tgtEl>
                                      </p:cBhvr>
                                    </p:animEffect>
                                  </p:childTnLst>
                                </p:cTn>
                              </p:par>
                            </p:childTnLst>
                          </p:cTn>
                        </p:par>
                        <p:par>
                          <p:cTn id="85" fill="hold" nodeType="afterGroup">
                            <p:stCondLst>
                              <p:cond delay="5500"/>
                            </p:stCondLst>
                            <p:childTnLst>
                              <p:par>
                                <p:cTn id="86" presetID="3" presetClass="entr" presetSubtype="10" fill="hold" grpId="0" nodeType="afterEffect">
                                  <p:stCondLst>
                                    <p:cond delay="0"/>
                                  </p:stCondLst>
                                  <p:childTnLst>
                                    <p:set>
                                      <p:cBhvr>
                                        <p:cTn id="87" dur="1" fill="hold">
                                          <p:stCondLst>
                                            <p:cond delay="0"/>
                                          </p:stCondLst>
                                        </p:cTn>
                                        <p:tgtEl>
                                          <p:spTgt spid="18443"/>
                                        </p:tgtEl>
                                        <p:attrNameLst>
                                          <p:attrName>style.visibility</p:attrName>
                                        </p:attrNameLst>
                                      </p:cBhvr>
                                      <p:to>
                                        <p:strVal val="visible"/>
                                      </p:to>
                                    </p:set>
                                    <p:animEffect transition="in" filter="blinds(horizontal)">
                                      <p:cBhvr>
                                        <p:cTn id="88" dur="500"/>
                                        <p:tgtEl>
                                          <p:spTgt spid="18443"/>
                                        </p:tgtEl>
                                      </p:cBhvr>
                                    </p:animEffect>
                                  </p:childTnLst>
                                </p:cTn>
                              </p:par>
                            </p:childTnLst>
                          </p:cTn>
                        </p:par>
                        <p:par>
                          <p:cTn id="89" fill="hold" nodeType="afterGroup">
                            <p:stCondLst>
                              <p:cond delay="9500"/>
                            </p:stCondLst>
                            <p:childTnLst>
                              <p:par>
                                <p:cTn id="90" presetID="3" presetClass="entr" presetSubtype="10" fill="hold" grpId="0" nodeType="afterEffect">
                                  <p:stCondLst>
                                    <p:cond delay="0"/>
                                  </p:stCondLst>
                                  <p:childTnLst>
                                    <p:set>
                                      <p:cBhvr>
                                        <p:cTn id="91" dur="1" fill="hold">
                                          <p:stCondLst>
                                            <p:cond delay="0"/>
                                          </p:stCondLst>
                                        </p:cTn>
                                        <p:tgtEl>
                                          <p:spTgt spid="18457"/>
                                        </p:tgtEl>
                                        <p:attrNameLst>
                                          <p:attrName>style.visibility</p:attrName>
                                        </p:attrNameLst>
                                      </p:cBhvr>
                                      <p:to>
                                        <p:strVal val="visible"/>
                                      </p:to>
                                    </p:set>
                                    <p:animEffect transition="in" filter="blinds(horizontal)">
                                      <p:cBhvr>
                                        <p:cTn id="92" dur="500"/>
                                        <p:tgtEl>
                                          <p:spTgt spid="18457"/>
                                        </p:tgtEl>
                                      </p:cBhvr>
                                    </p:animEffect>
                                  </p:childTnLst>
                                </p:cTn>
                              </p:par>
                            </p:childTnLst>
                          </p:cTn>
                        </p:par>
                        <p:par>
                          <p:cTn id="93" fill="hold" nodeType="afterGroup">
                            <p:stCondLst>
                              <p:cond delay="10000"/>
                            </p:stCondLst>
                            <p:childTnLst>
                              <p:par>
                                <p:cTn id="94" presetID="3" presetClass="entr" presetSubtype="10" fill="hold" nodeType="afterEffect">
                                  <p:stCondLst>
                                    <p:cond delay="0"/>
                                  </p:stCondLst>
                                  <p:childTnLst>
                                    <p:set>
                                      <p:cBhvr>
                                        <p:cTn id="95" dur="1" fill="hold">
                                          <p:stCondLst>
                                            <p:cond delay="0"/>
                                          </p:stCondLst>
                                        </p:cTn>
                                        <p:tgtEl>
                                          <p:spTgt spid="18456"/>
                                        </p:tgtEl>
                                        <p:attrNameLst>
                                          <p:attrName>style.visibility</p:attrName>
                                        </p:attrNameLst>
                                      </p:cBhvr>
                                      <p:to>
                                        <p:strVal val="visible"/>
                                      </p:to>
                                    </p:set>
                                    <p:animEffect transition="in" filter="blinds(horizontal)">
                                      <p:cBhvr>
                                        <p:cTn id="96" dur="500"/>
                                        <p:tgtEl>
                                          <p:spTgt spid="18456"/>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53" presetClass="entr" presetSubtype="0" fill="hold" grpId="0" nodeType="clickEffect">
                                  <p:stCondLst>
                                    <p:cond delay="0"/>
                                  </p:stCondLst>
                                  <p:childTnLst>
                                    <p:set>
                                      <p:cBhvr>
                                        <p:cTn id="100" dur="1" fill="hold">
                                          <p:stCondLst>
                                            <p:cond delay="0"/>
                                          </p:stCondLst>
                                        </p:cTn>
                                        <p:tgtEl>
                                          <p:spTgt spid="18448">
                                            <p:txEl>
                                              <p:pRg st="0" end="0"/>
                                            </p:txEl>
                                          </p:spTgt>
                                        </p:tgtEl>
                                        <p:attrNameLst>
                                          <p:attrName>style.visibility</p:attrName>
                                        </p:attrNameLst>
                                      </p:cBhvr>
                                      <p:to>
                                        <p:strVal val="visible"/>
                                      </p:to>
                                    </p:set>
                                    <p:anim calcmode="lin" valueType="num">
                                      <p:cBhvr>
                                        <p:cTn id="101" dur="500" fill="hold"/>
                                        <p:tgtEl>
                                          <p:spTgt spid="18448">
                                            <p:txEl>
                                              <p:pRg st="0" end="0"/>
                                            </p:txEl>
                                          </p:spTgt>
                                        </p:tgtEl>
                                        <p:attrNameLst>
                                          <p:attrName>ppt_w</p:attrName>
                                        </p:attrNameLst>
                                      </p:cBhvr>
                                      <p:tavLst>
                                        <p:tav tm="0">
                                          <p:val>
                                            <p:fltVal val="0"/>
                                          </p:val>
                                        </p:tav>
                                        <p:tav tm="100000">
                                          <p:val>
                                            <p:strVal val="#ppt_w"/>
                                          </p:val>
                                        </p:tav>
                                      </p:tavLst>
                                    </p:anim>
                                    <p:anim calcmode="lin" valueType="num">
                                      <p:cBhvr>
                                        <p:cTn id="102" dur="500" fill="hold"/>
                                        <p:tgtEl>
                                          <p:spTgt spid="18448">
                                            <p:txEl>
                                              <p:pRg st="0" end="0"/>
                                            </p:txEl>
                                          </p:spTgt>
                                        </p:tgtEl>
                                        <p:attrNameLst>
                                          <p:attrName>ppt_h</p:attrName>
                                        </p:attrNameLst>
                                      </p:cBhvr>
                                      <p:tavLst>
                                        <p:tav tm="0">
                                          <p:val>
                                            <p:fltVal val="0"/>
                                          </p:val>
                                        </p:tav>
                                        <p:tav tm="100000">
                                          <p:val>
                                            <p:strVal val="#ppt_h"/>
                                          </p:val>
                                        </p:tav>
                                      </p:tavLst>
                                    </p:anim>
                                    <p:animEffect transition="in" filter="fade">
                                      <p:cBhvr>
                                        <p:cTn id="103" dur="500"/>
                                        <p:tgtEl>
                                          <p:spTgt spid="18448">
                                            <p:txEl>
                                              <p:pRg st="0" end="0"/>
                                            </p:txEl>
                                          </p:spTgt>
                                        </p:tgtEl>
                                      </p:cBhvr>
                                    </p:animEffect>
                                  </p:childTnLst>
                                </p:cTn>
                              </p:par>
                              <p:par>
                                <p:cTn id="104" presetID="53" presetClass="entr" presetSubtype="0" fill="hold" grpId="0" nodeType="withEffect">
                                  <p:stCondLst>
                                    <p:cond delay="0"/>
                                  </p:stCondLst>
                                  <p:childTnLst>
                                    <p:set>
                                      <p:cBhvr>
                                        <p:cTn id="105" dur="1" fill="hold">
                                          <p:stCondLst>
                                            <p:cond delay="0"/>
                                          </p:stCondLst>
                                        </p:cTn>
                                        <p:tgtEl>
                                          <p:spTgt spid="18448">
                                            <p:txEl>
                                              <p:pRg st="1" end="1"/>
                                            </p:txEl>
                                          </p:spTgt>
                                        </p:tgtEl>
                                        <p:attrNameLst>
                                          <p:attrName>style.visibility</p:attrName>
                                        </p:attrNameLst>
                                      </p:cBhvr>
                                      <p:to>
                                        <p:strVal val="visible"/>
                                      </p:to>
                                    </p:set>
                                    <p:anim calcmode="lin" valueType="num">
                                      <p:cBhvr>
                                        <p:cTn id="106" dur="500" fill="hold"/>
                                        <p:tgtEl>
                                          <p:spTgt spid="18448">
                                            <p:txEl>
                                              <p:pRg st="1" end="1"/>
                                            </p:txEl>
                                          </p:spTgt>
                                        </p:tgtEl>
                                        <p:attrNameLst>
                                          <p:attrName>ppt_w</p:attrName>
                                        </p:attrNameLst>
                                      </p:cBhvr>
                                      <p:tavLst>
                                        <p:tav tm="0">
                                          <p:val>
                                            <p:fltVal val="0"/>
                                          </p:val>
                                        </p:tav>
                                        <p:tav tm="100000">
                                          <p:val>
                                            <p:strVal val="#ppt_w"/>
                                          </p:val>
                                        </p:tav>
                                      </p:tavLst>
                                    </p:anim>
                                    <p:anim calcmode="lin" valueType="num">
                                      <p:cBhvr>
                                        <p:cTn id="107" dur="500" fill="hold"/>
                                        <p:tgtEl>
                                          <p:spTgt spid="18448">
                                            <p:txEl>
                                              <p:pRg st="1" end="1"/>
                                            </p:txEl>
                                          </p:spTgt>
                                        </p:tgtEl>
                                        <p:attrNameLst>
                                          <p:attrName>ppt_h</p:attrName>
                                        </p:attrNameLst>
                                      </p:cBhvr>
                                      <p:tavLst>
                                        <p:tav tm="0">
                                          <p:val>
                                            <p:fltVal val="0"/>
                                          </p:val>
                                        </p:tav>
                                        <p:tav tm="100000">
                                          <p:val>
                                            <p:strVal val="#ppt_h"/>
                                          </p:val>
                                        </p:tav>
                                      </p:tavLst>
                                    </p:anim>
                                    <p:animEffect transition="in" filter="fade">
                                      <p:cBhvr>
                                        <p:cTn id="108" dur="500"/>
                                        <p:tgtEl>
                                          <p:spTgt spid="1844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animBg="1"/>
      <p:bldP spid="18438" grpId="0" animBg="1"/>
      <p:bldP spid="18439" grpId="0" animBg="1"/>
      <p:bldP spid="18440" grpId="0" animBg="1"/>
      <p:bldP spid="18441" grpId="0" animBg="1"/>
      <p:bldP spid="18442" grpId="0"/>
      <p:bldP spid="18443" grpId="0" animBg="1"/>
      <p:bldP spid="18445" grpId="0" animBg="1"/>
      <p:bldP spid="18447" grpId="0" animBg="1"/>
      <p:bldP spid="18448" grpId="0" build="allAtOnce"/>
      <p:bldP spid="18457"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5" name="Rectangle 7"/>
          <p:cNvSpPr>
            <a:spLocks noChangeArrowheads="1"/>
          </p:cNvSpPr>
          <p:nvPr/>
        </p:nvSpPr>
        <p:spPr bwMode="auto">
          <a:xfrm>
            <a:off x="0" y="0"/>
            <a:ext cx="9144000" cy="533400"/>
          </a:xfrm>
          <a:prstGeom prst="rect">
            <a:avLst/>
          </a:prstGeom>
          <a:gradFill rotWithShape="1">
            <a:gsLst>
              <a:gs pos="0">
                <a:srgbClr val="00FFFF"/>
              </a:gs>
              <a:gs pos="50000">
                <a:schemeClr val="bg1"/>
              </a:gs>
              <a:gs pos="100000">
                <a:srgbClr val="00FFFF"/>
              </a:gs>
            </a:gsLst>
            <a:lin ang="5400000" scaled="1"/>
          </a:gradFill>
          <a:ln w="9525">
            <a:noFill/>
            <a:miter lim="800000"/>
            <a:headEnd/>
            <a:tailEnd/>
          </a:ln>
          <a:effectLst/>
        </p:spPr>
        <p:txBody>
          <a:bodyPr wrap="none" anchor="ctr"/>
          <a:lstStyle/>
          <a:p>
            <a:pPr algn="ctr">
              <a:defRPr/>
            </a:pPr>
            <a:r>
              <a:rPr lang="en-US" sz="3200" b="1">
                <a:solidFill>
                  <a:srgbClr val="FF0000"/>
                </a:solidFill>
                <a:latin typeface="Times New Roman" pitchFamily="18" charset="0"/>
              </a:rPr>
              <a:t>Bài 19: SỰ NỞ VÌ NHIỆT CỦA CHẤT LỎNG</a:t>
            </a:r>
          </a:p>
        </p:txBody>
      </p:sp>
      <p:sp>
        <p:nvSpPr>
          <p:cNvPr id="7171" name="Rectangle 10"/>
          <p:cNvSpPr>
            <a:spLocks noChangeArrowheads="1"/>
          </p:cNvSpPr>
          <p:nvPr/>
        </p:nvSpPr>
        <p:spPr bwMode="auto">
          <a:xfrm>
            <a:off x="23813" y="482600"/>
            <a:ext cx="3100387" cy="519113"/>
          </a:xfrm>
          <a:prstGeom prst="rect">
            <a:avLst/>
          </a:prstGeom>
          <a:noFill/>
          <a:ln w="9525">
            <a:noFill/>
            <a:miter lim="800000"/>
            <a:headEnd/>
            <a:tailEnd/>
          </a:ln>
        </p:spPr>
        <p:txBody>
          <a:bodyPr wrap="none">
            <a:spAutoFit/>
          </a:bodyPr>
          <a:lstStyle/>
          <a:p>
            <a:pPr eaLnBrk="1" hangingPunct="1">
              <a:spcBef>
                <a:spcPct val="50000"/>
              </a:spcBef>
            </a:pPr>
            <a:r>
              <a:rPr lang="en-US" sz="2800" b="1">
                <a:solidFill>
                  <a:srgbClr val="3333FF"/>
                </a:solidFill>
                <a:latin typeface="Times New Roman" pitchFamily="18" charset="0"/>
              </a:rPr>
              <a:t>1/ </a:t>
            </a:r>
            <a:r>
              <a:rPr lang="en-US" sz="2800" b="1" u="sng">
                <a:solidFill>
                  <a:srgbClr val="3333FF"/>
                </a:solidFill>
                <a:latin typeface="Times New Roman" pitchFamily="18" charset="0"/>
              </a:rPr>
              <a:t>Làm thí nghiệm</a:t>
            </a:r>
            <a:r>
              <a:rPr lang="en-US" sz="2800" b="1">
                <a:solidFill>
                  <a:srgbClr val="3333FF"/>
                </a:solidFill>
                <a:latin typeface="Times New Roman" pitchFamily="18" charset="0"/>
              </a:rPr>
              <a:t>:</a:t>
            </a:r>
          </a:p>
        </p:txBody>
      </p:sp>
      <p:sp>
        <p:nvSpPr>
          <p:cNvPr id="12303" name="Rectangle 15"/>
          <p:cNvSpPr>
            <a:spLocks noChangeArrowheads="1"/>
          </p:cNvSpPr>
          <p:nvPr/>
        </p:nvSpPr>
        <p:spPr bwMode="auto">
          <a:xfrm>
            <a:off x="-12700" y="928688"/>
            <a:ext cx="2908300" cy="519112"/>
          </a:xfrm>
          <a:prstGeom prst="rect">
            <a:avLst/>
          </a:prstGeom>
          <a:noFill/>
          <a:ln w="9525">
            <a:noFill/>
            <a:miter lim="800000"/>
            <a:headEnd/>
            <a:tailEnd/>
          </a:ln>
        </p:spPr>
        <p:txBody>
          <a:bodyPr wrap="none">
            <a:spAutoFit/>
          </a:bodyPr>
          <a:lstStyle/>
          <a:p>
            <a:pPr eaLnBrk="1" hangingPunct="1">
              <a:spcBef>
                <a:spcPct val="50000"/>
              </a:spcBef>
            </a:pPr>
            <a:r>
              <a:rPr lang="en-US" sz="2800" b="1">
                <a:solidFill>
                  <a:srgbClr val="3333FF"/>
                </a:solidFill>
                <a:latin typeface="Times New Roman" pitchFamily="18" charset="0"/>
              </a:rPr>
              <a:t>2/ </a:t>
            </a:r>
            <a:r>
              <a:rPr lang="en-US" sz="2800" b="1" u="sng">
                <a:solidFill>
                  <a:srgbClr val="3333FF"/>
                </a:solidFill>
                <a:latin typeface="Times New Roman" pitchFamily="18" charset="0"/>
              </a:rPr>
              <a:t>Trả lời câu hỏi</a:t>
            </a:r>
            <a:r>
              <a:rPr lang="en-US" sz="2800" b="1">
                <a:solidFill>
                  <a:srgbClr val="3333FF"/>
                </a:solidFill>
                <a:latin typeface="Times New Roman" pitchFamily="18" charset="0"/>
              </a:rPr>
              <a:t>:</a:t>
            </a:r>
          </a:p>
        </p:txBody>
      </p:sp>
      <p:sp>
        <p:nvSpPr>
          <p:cNvPr id="12304" name="Rectangle 16"/>
          <p:cNvSpPr>
            <a:spLocks noChangeArrowheads="1"/>
          </p:cNvSpPr>
          <p:nvPr/>
        </p:nvSpPr>
        <p:spPr bwMode="auto">
          <a:xfrm>
            <a:off x="228600" y="1365250"/>
            <a:ext cx="738188" cy="519113"/>
          </a:xfrm>
          <a:prstGeom prst="rect">
            <a:avLst/>
          </a:prstGeom>
          <a:noFill/>
          <a:ln w="9525">
            <a:noFill/>
            <a:miter lim="800000"/>
            <a:headEnd/>
            <a:tailEnd/>
          </a:ln>
        </p:spPr>
        <p:txBody>
          <a:bodyPr>
            <a:spAutoFit/>
          </a:bodyPr>
          <a:lstStyle/>
          <a:p>
            <a:pPr eaLnBrk="1" hangingPunct="1">
              <a:spcBef>
                <a:spcPct val="50000"/>
              </a:spcBef>
            </a:pPr>
            <a:r>
              <a:rPr lang="en-US" sz="2800" b="1">
                <a:solidFill>
                  <a:srgbClr val="FF3300"/>
                </a:solidFill>
                <a:latin typeface="Times New Roman" pitchFamily="18" charset="0"/>
              </a:rPr>
              <a:t>C1:</a:t>
            </a:r>
          </a:p>
        </p:txBody>
      </p:sp>
      <p:sp>
        <p:nvSpPr>
          <p:cNvPr id="12305" name="Text Box 17"/>
          <p:cNvSpPr txBox="1">
            <a:spLocks noChangeArrowheads="1"/>
          </p:cNvSpPr>
          <p:nvPr/>
        </p:nvSpPr>
        <p:spPr bwMode="auto">
          <a:xfrm>
            <a:off x="838200" y="1371600"/>
            <a:ext cx="7010400" cy="1384300"/>
          </a:xfrm>
          <a:prstGeom prst="rect">
            <a:avLst/>
          </a:prstGeom>
          <a:noFill/>
          <a:ln w="9525">
            <a:noFill/>
            <a:miter lim="800000"/>
            <a:headEnd/>
            <a:tailEnd/>
          </a:ln>
        </p:spPr>
        <p:txBody>
          <a:bodyPr>
            <a:spAutoFit/>
          </a:bodyPr>
          <a:lstStyle/>
          <a:p>
            <a:pPr eaLnBrk="1" hangingPunct="1">
              <a:spcBef>
                <a:spcPct val="50000"/>
              </a:spcBef>
            </a:pPr>
            <a:r>
              <a:rPr lang="en-US" sz="2800">
                <a:latin typeface="Times New Roman" pitchFamily="18" charset="0"/>
              </a:rPr>
              <a:t>Có hiện tượng gì xảy ra với mực nước trong ống thủy tinh khi ta đặt bình vào chậu nước nóng? Giải thích.</a:t>
            </a:r>
          </a:p>
        </p:txBody>
      </p:sp>
      <p:sp>
        <p:nvSpPr>
          <p:cNvPr id="7175" name="Text Box 18"/>
          <p:cNvSpPr txBox="1">
            <a:spLocks noChangeArrowheads="1"/>
          </p:cNvSpPr>
          <p:nvPr/>
        </p:nvSpPr>
        <p:spPr bwMode="auto">
          <a:xfrm>
            <a:off x="304800" y="1447800"/>
            <a:ext cx="8839200" cy="523875"/>
          </a:xfrm>
          <a:prstGeom prst="rect">
            <a:avLst/>
          </a:prstGeom>
          <a:noFill/>
          <a:ln w="9525">
            <a:noFill/>
            <a:miter lim="800000"/>
            <a:headEnd/>
            <a:tailEnd/>
          </a:ln>
        </p:spPr>
        <p:txBody>
          <a:bodyPr>
            <a:spAutoFit/>
          </a:bodyPr>
          <a:lstStyle/>
          <a:p>
            <a:pPr>
              <a:spcBef>
                <a:spcPct val="50000"/>
              </a:spcBef>
            </a:pPr>
            <a:r>
              <a:rPr lang="en-US" sz="2800">
                <a:latin typeface="Times New Roman" pitchFamily="18" charset="0"/>
              </a:rPr>
              <a:t>      </a:t>
            </a:r>
          </a:p>
        </p:txBody>
      </p:sp>
      <p:sp>
        <p:nvSpPr>
          <p:cNvPr id="7176" name="Rectangle 49"/>
          <p:cNvSpPr>
            <a:spLocks noChangeArrowheads="1"/>
          </p:cNvSpPr>
          <p:nvPr/>
        </p:nvSpPr>
        <p:spPr bwMode="auto">
          <a:xfrm>
            <a:off x="-533400" y="3290888"/>
            <a:ext cx="762000" cy="519112"/>
          </a:xfrm>
          <a:prstGeom prst="rect">
            <a:avLst/>
          </a:prstGeom>
          <a:noFill/>
          <a:ln w="9525">
            <a:noFill/>
            <a:miter lim="800000"/>
            <a:headEnd/>
            <a:tailEnd/>
          </a:ln>
        </p:spPr>
        <p:txBody>
          <a:bodyPr>
            <a:spAutoFit/>
          </a:bodyPr>
          <a:lstStyle/>
          <a:p>
            <a:pPr eaLnBrk="1" hangingPunct="1"/>
            <a:r>
              <a:rPr lang="en-US" sz="2800" b="1">
                <a:solidFill>
                  <a:srgbClr val="FF3300"/>
                </a:solidFill>
                <a:latin typeface="Times New Roman" pitchFamily="18" charset="0"/>
              </a:rPr>
              <a:t>C2:</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2303">
                                            <p:txEl>
                                              <p:pRg st="0" end="0"/>
                                            </p:txEl>
                                          </p:spTgt>
                                        </p:tgtEl>
                                        <p:attrNameLst>
                                          <p:attrName>style.visibility</p:attrName>
                                        </p:attrNameLst>
                                      </p:cBhvr>
                                      <p:to>
                                        <p:strVal val="visible"/>
                                      </p:to>
                                    </p:set>
                                    <p:animEffect transition="in" filter="blinds(horizontal)">
                                      <p:cBhvr>
                                        <p:cTn id="7" dur="500"/>
                                        <p:tgtEl>
                                          <p:spTgt spid="12303">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12304">
                                            <p:txEl>
                                              <p:pRg st="0" end="0"/>
                                            </p:txEl>
                                          </p:spTgt>
                                        </p:tgtEl>
                                        <p:attrNameLst>
                                          <p:attrName>style.visibility</p:attrName>
                                        </p:attrNameLst>
                                      </p:cBhvr>
                                      <p:to>
                                        <p:strVal val="visible"/>
                                      </p:to>
                                    </p:set>
                                    <p:animEffect transition="in" filter="diamond(in)">
                                      <p:cBhvr>
                                        <p:cTn id="12" dur="2000"/>
                                        <p:tgtEl>
                                          <p:spTgt spid="12304">
                                            <p:txEl>
                                              <p:pRg st="0" end="0"/>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12305">
                                            <p:txEl>
                                              <p:pRg st="0" end="0"/>
                                            </p:txEl>
                                          </p:spTgt>
                                        </p:tgtEl>
                                        <p:attrNameLst>
                                          <p:attrName>style.visibility</p:attrName>
                                        </p:attrNameLst>
                                      </p:cBhvr>
                                      <p:to>
                                        <p:strVal val="visible"/>
                                      </p:to>
                                    </p:set>
                                    <p:animEffect transition="in" filter="box(in)">
                                      <p:cBhvr>
                                        <p:cTn id="17" dur="500"/>
                                        <p:tgtEl>
                                          <p:spTgt spid="1230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Number Placeholder 5"/>
          <p:cNvSpPr>
            <a:spLocks noGrp="1"/>
          </p:cNvSpPr>
          <p:nvPr>
            <p:ph type="sldNum" sz="quarter" idx="12"/>
          </p:nvPr>
        </p:nvSpPr>
        <p:spPr>
          <a:noFill/>
        </p:spPr>
        <p:txBody>
          <a:bodyPr/>
          <a:lstStyle/>
          <a:p>
            <a:fld id="{F87B2959-DFBE-42C8-9F26-AC774AFE7AA9}" type="slidenum">
              <a:rPr lang="en-US" smtClean="0"/>
              <a:pPr/>
              <a:t>6</a:t>
            </a:fld>
            <a:endParaRPr lang="en-US" smtClean="0"/>
          </a:p>
        </p:txBody>
      </p:sp>
      <p:grpSp>
        <p:nvGrpSpPr>
          <p:cNvPr id="2" name="Group 2"/>
          <p:cNvGrpSpPr>
            <a:grpSpLocks/>
          </p:cNvGrpSpPr>
          <p:nvPr/>
        </p:nvGrpSpPr>
        <p:grpSpPr bwMode="auto">
          <a:xfrm>
            <a:off x="5910263" y="3352800"/>
            <a:ext cx="3233737" cy="3276600"/>
            <a:chOff x="3723" y="2160"/>
            <a:chExt cx="2037" cy="2064"/>
          </a:xfrm>
        </p:grpSpPr>
        <p:sp>
          <p:nvSpPr>
            <p:cNvPr id="8208" name="Rectangle 3" descr="Parchment"/>
            <p:cNvSpPr>
              <a:spLocks noChangeArrowheads="1"/>
            </p:cNvSpPr>
            <p:nvPr/>
          </p:nvSpPr>
          <p:spPr bwMode="auto">
            <a:xfrm>
              <a:off x="3723" y="3456"/>
              <a:ext cx="1824" cy="768"/>
            </a:xfrm>
            <a:prstGeom prst="rect">
              <a:avLst/>
            </a:prstGeom>
            <a:blipFill dpi="0" rotWithShape="1">
              <a:blip r:embed="rId2"/>
              <a:srcRect/>
              <a:tile tx="0" ty="0" sx="100000" sy="100000" flip="none" algn="tl"/>
            </a:blipFill>
            <a:ln w="9525">
              <a:solidFill>
                <a:srgbClr val="FFE0C1"/>
              </a:solidFill>
              <a:miter lim="800000"/>
              <a:headEnd/>
              <a:tailEnd/>
            </a:ln>
          </p:spPr>
          <p:txBody>
            <a:bodyPr wrap="none" anchor="ctr"/>
            <a:lstStyle/>
            <a:p>
              <a:endParaRPr lang="vi-VN"/>
            </a:p>
          </p:txBody>
        </p:sp>
        <p:sp>
          <p:nvSpPr>
            <p:cNvPr id="8209" name="Text Box 4"/>
            <p:cNvSpPr txBox="1">
              <a:spLocks noChangeArrowheads="1"/>
            </p:cNvSpPr>
            <p:nvPr/>
          </p:nvSpPr>
          <p:spPr bwMode="auto">
            <a:xfrm>
              <a:off x="4848" y="2160"/>
              <a:ext cx="912" cy="442"/>
            </a:xfrm>
            <a:prstGeom prst="rect">
              <a:avLst/>
            </a:prstGeom>
            <a:noFill/>
            <a:ln w="9525">
              <a:noFill/>
              <a:miter lim="800000"/>
              <a:headEnd/>
              <a:tailEnd/>
            </a:ln>
          </p:spPr>
          <p:txBody>
            <a:bodyPr>
              <a:spAutoFit/>
            </a:bodyPr>
            <a:lstStyle/>
            <a:p>
              <a:pPr>
                <a:spcBef>
                  <a:spcPct val="50000"/>
                </a:spcBef>
              </a:pPr>
              <a:r>
                <a:rPr lang="en-US" sz="2000" b="1">
                  <a:solidFill>
                    <a:srgbClr val="0000FF"/>
                  </a:solidFill>
                </a:rPr>
                <a:t>Nước nóng</a:t>
              </a:r>
            </a:p>
          </p:txBody>
        </p:sp>
        <p:sp>
          <p:nvSpPr>
            <p:cNvPr id="8210" name="Line 5"/>
            <p:cNvSpPr>
              <a:spLocks noChangeShapeType="1"/>
            </p:cNvSpPr>
            <p:nvPr/>
          </p:nvSpPr>
          <p:spPr bwMode="auto">
            <a:xfrm>
              <a:off x="5280" y="2448"/>
              <a:ext cx="0" cy="1248"/>
            </a:xfrm>
            <a:prstGeom prst="line">
              <a:avLst/>
            </a:prstGeom>
            <a:noFill/>
            <a:ln w="19050">
              <a:solidFill>
                <a:schemeClr val="tx1"/>
              </a:solidFill>
              <a:round/>
              <a:headEnd/>
              <a:tailEnd type="triangle" w="med" len="med"/>
            </a:ln>
          </p:spPr>
          <p:txBody>
            <a:bodyPr/>
            <a:lstStyle/>
            <a:p>
              <a:endParaRPr lang="en-US"/>
            </a:p>
          </p:txBody>
        </p:sp>
      </p:grpSp>
      <p:sp>
        <p:nvSpPr>
          <p:cNvPr id="27654" name="Rectangle 6"/>
          <p:cNvSpPr>
            <a:spLocks noChangeArrowheads="1"/>
          </p:cNvSpPr>
          <p:nvPr/>
        </p:nvSpPr>
        <p:spPr bwMode="auto">
          <a:xfrm>
            <a:off x="7334250" y="3962400"/>
            <a:ext cx="76200" cy="1447800"/>
          </a:xfrm>
          <a:prstGeom prst="rect">
            <a:avLst/>
          </a:prstGeom>
          <a:solidFill>
            <a:srgbClr val="0000FF"/>
          </a:solidFill>
          <a:ln w="9525">
            <a:solidFill>
              <a:schemeClr val="accent1"/>
            </a:solidFill>
            <a:miter lim="800000"/>
            <a:headEnd/>
            <a:tailEnd/>
          </a:ln>
        </p:spPr>
        <p:txBody>
          <a:bodyPr wrap="none" anchor="ctr"/>
          <a:lstStyle/>
          <a:p>
            <a:endParaRPr lang="vi-VN"/>
          </a:p>
        </p:txBody>
      </p:sp>
      <p:grpSp>
        <p:nvGrpSpPr>
          <p:cNvPr id="3" name="Group 25"/>
          <p:cNvGrpSpPr>
            <a:grpSpLocks/>
          </p:cNvGrpSpPr>
          <p:nvPr/>
        </p:nvGrpSpPr>
        <p:grpSpPr bwMode="auto">
          <a:xfrm>
            <a:off x="3124200" y="2514600"/>
            <a:ext cx="1447800" cy="4038600"/>
            <a:chOff x="1968" y="1632"/>
            <a:chExt cx="912" cy="2544"/>
          </a:xfrm>
        </p:grpSpPr>
        <p:sp>
          <p:nvSpPr>
            <p:cNvPr id="8202" name="Rectangle 24"/>
            <p:cNvSpPr>
              <a:spLocks noChangeArrowheads="1"/>
            </p:cNvSpPr>
            <p:nvPr/>
          </p:nvSpPr>
          <p:spPr bwMode="auto">
            <a:xfrm>
              <a:off x="2400" y="2496"/>
              <a:ext cx="48" cy="912"/>
            </a:xfrm>
            <a:prstGeom prst="rect">
              <a:avLst/>
            </a:prstGeom>
            <a:solidFill>
              <a:srgbClr val="0000FF"/>
            </a:solidFill>
            <a:ln w="9525">
              <a:solidFill>
                <a:schemeClr val="accent1"/>
              </a:solidFill>
              <a:miter lim="800000"/>
              <a:headEnd/>
              <a:tailEnd/>
            </a:ln>
          </p:spPr>
          <p:txBody>
            <a:bodyPr wrap="none" anchor="ctr"/>
            <a:lstStyle/>
            <a:p>
              <a:endParaRPr lang="vi-VN"/>
            </a:p>
          </p:txBody>
        </p:sp>
        <p:grpSp>
          <p:nvGrpSpPr>
            <p:cNvPr id="8203" name="Group 23"/>
            <p:cNvGrpSpPr>
              <a:grpSpLocks/>
            </p:cNvGrpSpPr>
            <p:nvPr/>
          </p:nvGrpSpPr>
          <p:grpSpPr bwMode="auto">
            <a:xfrm>
              <a:off x="1968" y="1632"/>
              <a:ext cx="912" cy="2544"/>
              <a:chOff x="2784" y="1776"/>
              <a:chExt cx="912" cy="2544"/>
            </a:xfrm>
          </p:grpSpPr>
          <p:sp>
            <p:nvSpPr>
              <p:cNvPr id="8204" name="Rectangle 8"/>
              <p:cNvSpPr>
                <a:spLocks noChangeArrowheads="1"/>
              </p:cNvSpPr>
              <p:nvPr/>
            </p:nvSpPr>
            <p:spPr bwMode="auto">
              <a:xfrm>
                <a:off x="3120" y="2736"/>
                <a:ext cx="240" cy="720"/>
              </a:xfrm>
              <a:prstGeom prst="rect">
                <a:avLst/>
              </a:prstGeom>
              <a:solidFill>
                <a:srgbClr val="FF0066"/>
              </a:solidFill>
              <a:ln w="9525">
                <a:noFill/>
                <a:miter lim="800000"/>
                <a:headEnd/>
                <a:tailEnd/>
              </a:ln>
            </p:spPr>
            <p:txBody>
              <a:bodyPr wrap="none" anchor="ctr"/>
              <a:lstStyle/>
              <a:p>
                <a:endParaRPr lang="vi-VN"/>
              </a:p>
            </p:txBody>
          </p:sp>
          <p:sp>
            <p:nvSpPr>
              <p:cNvPr id="8205" name="Rectangle 10"/>
              <p:cNvSpPr>
                <a:spLocks noChangeArrowheads="1"/>
              </p:cNvSpPr>
              <p:nvPr/>
            </p:nvSpPr>
            <p:spPr bwMode="auto">
              <a:xfrm>
                <a:off x="3216" y="1776"/>
                <a:ext cx="50" cy="1440"/>
              </a:xfrm>
              <a:prstGeom prst="rect">
                <a:avLst/>
              </a:prstGeom>
              <a:noFill/>
              <a:ln w="9525">
                <a:solidFill>
                  <a:schemeClr val="tx1"/>
                </a:solidFill>
                <a:miter lim="800000"/>
                <a:headEnd/>
                <a:tailEnd/>
              </a:ln>
            </p:spPr>
            <p:txBody>
              <a:bodyPr wrap="none" anchor="ctr"/>
              <a:lstStyle/>
              <a:p>
                <a:endParaRPr lang="vi-VN"/>
              </a:p>
            </p:txBody>
          </p:sp>
          <p:sp>
            <p:nvSpPr>
              <p:cNvPr id="27659" name="Oval 11"/>
              <p:cNvSpPr>
                <a:spLocks noChangeArrowheads="1"/>
              </p:cNvSpPr>
              <p:nvPr/>
            </p:nvSpPr>
            <p:spPr bwMode="auto">
              <a:xfrm>
                <a:off x="2784" y="3408"/>
                <a:ext cx="912" cy="912"/>
              </a:xfrm>
              <a:prstGeom prst="ellipse">
                <a:avLst/>
              </a:prstGeom>
              <a:solidFill>
                <a:srgbClr val="FF0066"/>
              </a:solidFill>
              <a:ln>
                <a:headEnd/>
                <a:tailEnd/>
              </a:ln>
            </p:spPr>
            <p:style>
              <a:lnRef idx="2">
                <a:schemeClr val="accent2"/>
              </a:lnRef>
              <a:fillRef idx="1">
                <a:schemeClr val="lt1"/>
              </a:fillRef>
              <a:effectRef idx="0">
                <a:schemeClr val="accent2"/>
              </a:effectRef>
              <a:fontRef idx="minor">
                <a:schemeClr val="dk1"/>
              </a:fontRef>
            </p:style>
            <p:txBody>
              <a:bodyPr wrap="none" anchor="ctr"/>
              <a:lstStyle/>
              <a:p>
                <a:pPr algn="ctr">
                  <a:defRPr/>
                </a:pPr>
                <a:r>
                  <a:rPr lang="en-US" b="1" dirty="0">
                    <a:solidFill>
                      <a:srgbClr val="E10D1C"/>
                    </a:solidFill>
                  </a:rPr>
                  <a:t>Chất lỏng</a:t>
                </a:r>
              </a:p>
            </p:txBody>
          </p:sp>
          <p:sp>
            <p:nvSpPr>
              <p:cNvPr id="8207" name="Rectangle 12"/>
              <p:cNvSpPr>
                <a:spLocks noChangeArrowheads="1"/>
              </p:cNvSpPr>
              <p:nvPr/>
            </p:nvSpPr>
            <p:spPr bwMode="auto">
              <a:xfrm>
                <a:off x="3120" y="2736"/>
                <a:ext cx="240" cy="192"/>
              </a:xfrm>
              <a:prstGeom prst="rect">
                <a:avLst/>
              </a:prstGeom>
              <a:solidFill>
                <a:schemeClr val="tx1"/>
              </a:solidFill>
              <a:ln w="9525">
                <a:noFill/>
                <a:miter lim="800000"/>
                <a:headEnd/>
                <a:tailEnd/>
              </a:ln>
            </p:spPr>
            <p:txBody>
              <a:bodyPr wrap="none" anchor="ctr"/>
              <a:lstStyle/>
              <a:p>
                <a:endParaRPr lang="vi-VN"/>
              </a:p>
            </p:txBody>
          </p:sp>
        </p:grpSp>
      </p:grpSp>
      <p:sp>
        <p:nvSpPr>
          <p:cNvPr id="27661" name="Freeform 13"/>
          <p:cNvSpPr>
            <a:spLocks/>
          </p:cNvSpPr>
          <p:nvPr/>
        </p:nvSpPr>
        <p:spPr bwMode="auto">
          <a:xfrm>
            <a:off x="5867400" y="5057775"/>
            <a:ext cx="2971800" cy="1600200"/>
          </a:xfrm>
          <a:custGeom>
            <a:avLst/>
            <a:gdLst>
              <a:gd name="T0" fmla="*/ 0 w 1872"/>
              <a:gd name="T1" fmla="*/ 0 h 1008"/>
              <a:gd name="T2" fmla="*/ 0 w 1872"/>
              <a:gd name="T3" fmla="*/ 1600200 h 1008"/>
              <a:gd name="T4" fmla="*/ 2971800 w 1872"/>
              <a:gd name="T5" fmla="*/ 1600200 h 1008"/>
              <a:gd name="T6" fmla="*/ 2971800 w 1872"/>
              <a:gd name="T7" fmla="*/ 0 h 1008"/>
              <a:gd name="T8" fmla="*/ 0 60000 65536"/>
              <a:gd name="T9" fmla="*/ 0 60000 65536"/>
              <a:gd name="T10" fmla="*/ 0 60000 65536"/>
              <a:gd name="T11" fmla="*/ 0 60000 65536"/>
              <a:gd name="T12" fmla="*/ 0 w 1872"/>
              <a:gd name="T13" fmla="*/ 0 h 1008"/>
              <a:gd name="T14" fmla="*/ 1872 w 1872"/>
              <a:gd name="T15" fmla="*/ 1008 h 1008"/>
            </a:gdLst>
            <a:ahLst/>
            <a:cxnLst>
              <a:cxn ang="T8">
                <a:pos x="T0" y="T1"/>
              </a:cxn>
              <a:cxn ang="T9">
                <a:pos x="T2" y="T3"/>
              </a:cxn>
              <a:cxn ang="T10">
                <a:pos x="T4" y="T5"/>
              </a:cxn>
              <a:cxn ang="T11">
                <a:pos x="T6" y="T7"/>
              </a:cxn>
            </a:cxnLst>
            <a:rect l="T12" t="T13" r="T14" b="T15"/>
            <a:pathLst>
              <a:path w="1872" h="1008">
                <a:moveTo>
                  <a:pt x="0" y="0"/>
                </a:moveTo>
                <a:lnTo>
                  <a:pt x="0" y="1008"/>
                </a:lnTo>
                <a:lnTo>
                  <a:pt x="1872" y="1008"/>
                </a:lnTo>
                <a:lnTo>
                  <a:pt x="1872" y="0"/>
                </a:lnTo>
              </a:path>
            </a:pathLst>
          </a:custGeom>
          <a:noFill/>
          <a:ln w="38100">
            <a:solidFill>
              <a:schemeClr val="tx1"/>
            </a:solidFill>
            <a:round/>
            <a:headEnd/>
            <a:tailEnd/>
          </a:ln>
        </p:spPr>
        <p:txBody>
          <a:bodyPr/>
          <a:lstStyle/>
          <a:p>
            <a:endParaRPr lang="en-US"/>
          </a:p>
        </p:txBody>
      </p:sp>
      <p:sp>
        <p:nvSpPr>
          <p:cNvPr id="27666" name="Text Box 18"/>
          <p:cNvSpPr txBox="1">
            <a:spLocks noChangeArrowheads="1"/>
          </p:cNvSpPr>
          <p:nvPr/>
        </p:nvSpPr>
        <p:spPr bwMode="auto">
          <a:xfrm>
            <a:off x="1066800" y="3629025"/>
            <a:ext cx="2057400" cy="396875"/>
          </a:xfrm>
          <a:prstGeom prst="rect">
            <a:avLst/>
          </a:prstGeom>
          <a:noFill/>
          <a:ln w="9525">
            <a:noFill/>
            <a:miter lim="800000"/>
            <a:headEnd/>
            <a:tailEnd/>
          </a:ln>
        </p:spPr>
        <p:txBody>
          <a:bodyPr>
            <a:spAutoFit/>
          </a:bodyPr>
          <a:lstStyle/>
          <a:p>
            <a:pPr>
              <a:spcBef>
                <a:spcPct val="50000"/>
              </a:spcBef>
            </a:pPr>
            <a:r>
              <a:rPr lang="en-US" sz="2000" b="1">
                <a:solidFill>
                  <a:srgbClr val="CC0000"/>
                </a:solidFill>
              </a:rPr>
              <a:t>Mực nước màu</a:t>
            </a:r>
          </a:p>
        </p:txBody>
      </p:sp>
      <p:sp>
        <p:nvSpPr>
          <p:cNvPr id="27667" name="Line 19"/>
          <p:cNvSpPr>
            <a:spLocks noChangeShapeType="1"/>
          </p:cNvSpPr>
          <p:nvPr/>
        </p:nvSpPr>
        <p:spPr bwMode="auto">
          <a:xfrm>
            <a:off x="3200400" y="3886200"/>
            <a:ext cx="457200" cy="0"/>
          </a:xfrm>
          <a:prstGeom prst="line">
            <a:avLst/>
          </a:prstGeom>
          <a:noFill/>
          <a:ln w="28575">
            <a:solidFill>
              <a:srgbClr val="0000FF"/>
            </a:solidFill>
            <a:round/>
            <a:headEnd/>
            <a:tailEnd type="triangle" w="med" len="med"/>
          </a:ln>
        </p:spPr>
        <p:txBody>
          <a:bodyPr/>
          <a:lstStyle/>
          <a:p>
            <a:endParaRPr lang="en-US"/>
          </a:p>
        </p:txBody>
      </p:sp>
      <p:sp>
        <p:nvSpPr>
          <p:cNvPr id="27675" name="Text Box 27"/>
          <p:cNvSpPr txBox="1">
            <a:spLocks noChangeArrowheads="1"/>
          </p:cNvSpPr>
          <p:nvPr/>
        </p:nvSpPr>
        <p:spPr bwMode="auto">
          <a:xfrm>
            <a:off x="0" y="762000"/>
            <a:ext cx="9144000" cy="461963"/>
          </a:xfrm>
          <a:prstGeom prst="rect">
            <a:avLst/>
          </a:prstGeom>
          <a:noFill/>
          <a:ln w="9525">
            <a:noFill/>
            <a:miter lim="800000"/>
            <a:headEnd/>
            <a:tailEnd/>
          </a:ln>
        </p:spPr>
        <p:txBody>
          <a:bodyPr>
            <a:spAutoFit/>
          </a:bodyPr>
          <a:lstStyle/>
          <a:p>
            <a:pPr algn="ctr">
              <a:spcBef>
                <a:spcPct val="50000"/>
              </a:spcBef>
            </a:pPr>
            <a:r>
              <a:rPr lang="en-US" sz="2400" b="1">
                <a:solidFill>
                  <a:srgbClr val="9400ED"/>
                </a:solidFill>
              </a:rPr>
              <a:t>Trả lời:   </a:t>
            </a:r>
            <a:r>
              <a:rPr lang="en-US" sz="2400" b="1">
                <a:solidFill>
                  <a:srgbClr val="0000FF"/>
                </a:solidFill>
              </a:rPr>
              <a:t>Mực nước dâng lên, vì nước nóng lên, nở ra.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par>
                          <p:cTn id="8" fill="hold" nodeType="afterGroup">
                            <p:stCondLst>
                              <p:cond delay="500"/>
                            </p:stCondLst>
                            <p:childTnLst>
                              <p:par>
                                <p:cTn id="9" presetID="8" presetClass="entr" presetSubtype="16" fill="hold" grpId="0" nodeType="afterEffect">
                                  <p:stCondLst>
                                    <p:cond delay="0"/>
                                  </p:stCondLst>
                                  <p:childTnLst>
                                    <p:set>
                                      <p:cBhvr>
                                        <p:cTn id="10" dur="1" fill="hold">
                                          <p:stCondLst>
                                            <p:cond delay="0"/>
                                          </p:stCondLst>
                                        </p:cTn>
                                        <p:tgtEl>
                                          <p:spTgt spid="27661"/>
                                        </p:tgtEl>
                                        <p:attrNameLst>
                                          <p:attrName>style.visibility</p:attrName>
                                        </p:attrNameLst>
                                      </p:cBhvr>
                                      <p:to>
                                        <p:strVal val="visible"/>
                                      </p:to>
                                    </p:set>
                                    <p:animEffect transition="in" filter="diamond(in)">
                                      <p:cBhvr>
                                        <p:cTn id="11" dur="2000"/>
                                        <p:tgtEl>
                                          <p:spTgt spid="27661"/>
                                        </p:tgtEl>
                                      </p:cBhvr>
                                    </p:animEffect>
                                  </p:childTnLst>
                                </p:cTn>
                              </p:par>
                              <p:par>
                                <p:cTn id="12" presetID="5" presetClass="entr" presetSubtype="10" fill="hold" grpId="0" nodeType="withEffect">
                                  <p:stCondLst>
                                    <p:cond delay="0"/>
                                  </p:stCondLst>
                                  <p:childTnLst>
                                    <p:set>
                                      <p:cBhvr>
                                        <p:cTn id="13" dur="1" fill="hold">
                                          <p:stCondLst>
                                            <p:cond delay="0"/>
                                          </p:stCondLst>
                                        </p:cTn>
                                        <p:tgtEl>
                                          <p:spTgt spid="27667"/>
                                        </p:tgtEl>
                                        <p:attrNameLst>
                                          <p:attrName>style.visibility</p:attrName>
                                        </p:attrNameLst>
                                      </p:cBhvr>
                                      <p:to>
                                        <p:strVal val="visible"/>
                                      </p:to>
                                    </p:set>
                                    <p:animEffect transition="in" filter="checkerboard(across)">
                                      <p:cBhvr>
                                        <p:cTn id="14" dur="500"/>
                                        <p:tgtEl>
                                          <p:spTgt spid="27667"/>
                                        </p:tgtEl>
                                      </p:cBhvr>
                                    </p:animEffect>
                                  </p:childTnLst>
                                </p:cTn>
                              </p:par>
                              <p:par>
                                <p:cTn id="15" presetID="5" presetClass="entr" presetSubtype="10" fill="hold" grpId="0" nodeType="withEffect">
                                  <p:stCondLst>
                                    <p:cond delay="0"/>
                                  </p:stCondLst>
                                  <p:childTnLst>
                                    <p:set>
                                      <p:cBhvr>
                                        <p:cTn id="16" dur="1" fill="hold">
                                          <p:stCondLst>
                                            <p:cond delay="0"/>
                                          </p:stCondLst>
                                        </p:cTn>
                                        <p:tgtEl>
                                          <p:spTgt spid="27666"/>
                                        </p:tgtEl>
                                        <p:attrNameLst>
                                          <p:attrName>style.visibility</p:attrName>
                                        </p:attrNameLst>
                                      </p:cBhvr>
                                      <p:to>
                                        <p:strVal val="visible"/>
                                      </p:to>
                                    </p:set>
                                    <p:animEffect transition="in" filter="checkerboard(across)">
                                      <p:cBhvr>
                                        <p:cTn id="17" dur="500"/>
                                        <p:tgtEl>
                                          <p:spTgt spid="27666"/>
                                        </p:tgtEl>
                                      </p:cBhvr>
                                    </p:animEffect>
                                  </p:childTnLst>
                                </p:cTn>
                              </p:par>
                            </p:childTnLst>
                          </p:cTn>
                        </p:par>
                        <p:par>
                          <p:cTn id="18" fill="hold" nodeType="afterGroup">
                            <p:stCondLst>
                              <p:cond delay="2500"/>
                            </p:stCondLst>
                            <p:childTnLst>
                              <p:par>
                                <p:cTn id="19" presetID="10" presetClass="entr" presetSubtype="0" fill="hold" nodeType="afterEffect">
                                  <p:stCondLst>
                                    <p:cond delay="0"/>
                                  </p:stCondLst>
                                  <p:childTnLst>
                                    <p:set>
                                      <p:cBhvr>
                                        <p:cTn id="20" dur="1" fill="hold">
                                          <p:stCondLst>
                                            <p:cond delay="0"/>
                                          </p:stCondLst>
                                        </p:cTn>
                                        <p:tgtEl>
                                          <p:spTgt spid="2"/>
                                        </p:tgtEl>
                                        <p:attrNameLst>
                                          <p:attrName>style.visibility</p:attrName>
                                        </p:attrNameLst>
                                      </p:cBhvr>
                                      <p:to>
                                        <p:strVal val="visible"/>
                                      </p:to>
                                    </p:set>
                                    <p:animEffect transition="in" filter="fade">
                                      <p:cBhvr>
                                        <p:cTn id="21" dur="1000"/>
                                        <p:tgtEl>
                                          <p:spTgt spid="2"/>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0" presetClass="path" presetSubtype="0" accel="50000" decel="50000" fill="hold" nodeType="clickEffect">
                                  <p:stCondLst>
                                    <p:cond delay="0"/>
                                  </p:stCondLst>
                                  <p:childTnLst>
                                    <p:animMotion origin="layout" path="M 0.00261 0.02474 C 0.05105 -0.07746 0.09966 -0.17919 0.13872 -0.2222 C 0.17778 -0.26474 0.20226 -0.24879 0.23716 -0.2333 C 0.27223 -0.21758 0.32309 -0.1711 0.34844 -0.12879 C 0.37396 -0.08625 0.38299 -0.0037 0.39011 0.02219 " pathEditMode="relative" rAng="0" ptsTypes="aaaaA">
                                      <p:cBhvr>
                                        <p:cTn id="25" dur="2000" fill="hold"/>
                                        <p:tgtEl>
                                          <p:spTgt spid="3"/>
                                        </p:tgtEl>
                                        <p:attrNameLst>
                                          <p:attrName>ppt_x</p:attrName>
                                          <p:attrName>ppt_y</p:attrName>
                                        </p:attrNameLst>
                                      </p:cBhvr>
                                      <p:rCtr x="194" y="-145"/>
                                    </p:animMotion>
                                  </p:childTnLst>
                                </p:cTn>
                              </p:par>
                              <p:par>
                                <p:cTn id="26" presetID="4" presetClass="exit" presetSubtype="16" fill="hold" grpId="1" nodeType="withEffect">
                                  <p:stCondLst>
                                    <p:cond delay="0"/>
                                  </p:stCondLst>
                                  <p:childTnLst>
                                    <p:animEffect transition="out" filter="box(in)">
                                      <p:cBhvr>
                                        <p:cTn id="27" dur="500"/>
                                        <p:tgtEl>
                                          <p:spTgt spid="27666"/>
                                        </p:tgtEl>
                                      </p:cBhvr>
                                    </p:animEffect>
                                    <p:set>
                                      <p:cBhvr>
                                        <p:cTn id="28" dur="1" fill="hold">
                                          <p:stCondLst>
                                            <p:cond delay="499"/>
                                          </p:stCondLst>
                                        </p:cTn>
                                        <p:tgtEl>
                                          <p:spTgt spid="27666"/>
                                        </p:tgtEl>
                                        <p:attrNameLst>
                                          <p:attrName>style.visibility</p:attrName>
                                        </p:attrNameLst>
                                      </p:cBhvr>
                                      <p:to>
                                        <p:strVal val="hidden"/>
                                      </p:to>
                                    </p:set>
                                  </p:childTnLst>
                                </p:cTn>
                              </p:par>
                              <p:par>
                                <p:cTn id="29" presetID="4" presetClass="exit" presetSubtype="16" fill="hold" grpId="1" nodeType="withEffect">
                                  <p:stCondLst>
                                    <p:cond delay="0"/>
                                  </p:stCondLst>
                                  <p:childTnLst>
                                    <p:animEffect transition="out" filter="box(in)">
                                      <p:cBhvr>
                                        <p:cTn id="30" dur="500"/>
                                        <p:tgtEl>
                                          <p:spTgt spid="27667"/>
                                        </p:tgtEl>
                                      </p:cBhvr>
                                    </p:animEffect>
                                    <p:set>
                                      <p:cBhvr>
                                        <p:cTn id="31" dur="1" fill="hold">
                                          <p:stCondLst>
                                            <p:cond delay="499"/>
                                          </p:stCondLst>
                                        </p:cTn>
                                        <p:tgtEl>
                                          <p:spTgt spid="27667"/>
                                        </p:tgtEl>
                                        <p:attrNameLst>
                                          <p:attrName>style.visibility</p:attrName>
                                        </p:attrNameLst>
                                      </p:cBhvr>
                                      <p:to>
                                        <p:strVal val="hidden"/>
                                      </p:to>
                                    </p:set>
                                  </p:childTnLst>
                                </p:cTn>
                              </p:par>
                            </p:childTnLst>
                          </p:cTn>
                        </p:par>
                        <p:par>
                          <p:cTn id="32" fill="hold" nodeType="afterGroup">
                            <p:stCondLst>
                              <p:cond delay="2000"/>
                            </p:stCondLst>
                            <p:childTnLst>
                              <p:par>
                                <p:cTn id="33" presetID="4" presetClass="entr" presetSubtype="16" fill="hold" grpId="0" nodeType="afterEffect">
                                  <p:stCondLst>
                                    <p:cond delay="0"/>
                                  </p:stCondLst>
                                  <p:childTnLst>
                                    <p:set>
                                      <p:cBhvr>
                                        <p:cTn id="34" dur="1" fill="hold">
                                          <p:stCondLst>
                                            <p:cond delay="0"/>
                                          </p:stCondLst>
                                        </p:cTn>
                                        <p:tgtEl>
                                          <p:spTgt spid="27654"/>
                                        </p:tgtEl>
                                        <p:attrNameLst>
                                          <p:attrName>style.visibility</p:attrName>
                                        </p:attrNameLst>
                                      </p:cBhvr>
                                      <p:to>
                                        <p:strVal val="visible"/>
                                      </p:to>
                                    </p:set>
                                    <p:animEffect transition="in" filter="box(in)">
                                      <p:cBhvr>
                                        <p:cTn id="35" dur="500"/>
                                        <p:tgtEl>
                                          <p:spTgt spid="27654"/>
                                        </p:tgtEl>
                                      </p:cBhvr>
                                    </p:animEffect>
                                  </p:childTnLst>
                                </p:cTn>
                              </p:par>
                              <p:par>
                                <p:cTn id="36" presetID="0" presetClass="path" presetSubtype="0" accel="50000" decel="50000" fill="hold" grpId="1" nodeType="withEffect">
                                  <p:stCondLst>
                                    <p:cond delay="0"/>
                                  </p:stCondLst>
                                  <p:childTnLst>
                                    <p:animMotion origin="layout" path="M 0.00417 0.10544 L 0.00417 -0.13872 " pathEditMode="relative" rAng="0" ptsTypes="AA">
                                      <p:cBhvr>
                                        <p:cTn id="37" dur="2000" fill="hold"/>
                                        <p:tgtEl>
                                          <p:spTgt spid="27654"/>
                                        </p:tgtEl>
                                        <p:attrNameLst>
                                          <p:attrName>ppt_x</p:attrName>
                                          <p:attrName>ppt_y</p:attrName>
                                        </p:attrNameLst>
                                      </p:cBhvr>
                                      <p:rCtr x="0" y="-122"/>
                                    </p:animMotion>
                                  </p:childTnLst>
                                </p:cTn>
                              </p:par>
                            </p:childTnLst>
                          </p:cTn>
                        </p:par>
                      </p:childTnLst>
                    </p:cTn>
                  </p:par>
                  <p:par>
                    <p:cTn id="38" fill="hold" nodeType="clickPar">
                      <p:stCondLst>
                        <p:cond delay="indefinite"/>
                      </p:stCondLst>
                      <p:childTnLst>
                        <p:par>
                          <p:cTn id="39" fill="hold" nodeType="withGroup">
                            <p:stCondLst>
                              <p:cond delay="0"/>
                            </p:stCondLst>
                            <p:childTnLst>
                              <p:par>
                                <p:cTn id="40" presetID="8" presetClass="entr" presetSubtype="16" fill="hold" grpId="0" nodeType="clickEffect">
                                  <p:stCondLst>
                                    <p:cond delay="0"/>
                                  </p:stCondLst>
                                  <p:childTnLst>
                                    <p:set>
                                      <p:cBhvr>
                                        <p:cTn id="41" dur="1" fill="hold">
                                          <p:stCondLst>
                                            <p:cond delay="0"/>
                                          </p:stCondLst>
                                        </p:cTn>
                                        <p:tgtEl>
                                          <p:spTgt spid="27675"/>
                                        </p:tgtEl>
                                        <p:attrNameLst>
                                          <p:attrName>style.visibility</p:attrName>
                                        </p:attrNameLst>
                                      </p:cBhvr>
                                      <p:to>
                                        <p:strVal val="visible"/>
                                      </p:to>
                                    </p:set>
                                    <p:animEffect transition="in" filter="diamond(in)">
                                      <p:cBhvr>
                                        <p:cTn id="42" dur="2000"/>
                                        <p:tgtEl>
                                          <p:spTgt spid="27675"/>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grpId="1" nodeType="clickEffect">
                                  <p:stCondLst>
                                    <p:cond delay="0"/>
                                  </p:stCondLst>
                                  <p:childTnLst>
                                    <p:set>
                                      <p:cBhvr>
                                        <p:cTn id="46" dur="1" fill="hold">
                                          <p:stCondLst>
                                            <p:cond delay="0"/>
                                          </p:stCondLst>
                                        </p:cTn>
                                        <p:tgtEl>
                                          <p:spTgt spid="27675"/>
                                        </p:tgtEl>
                                        <p:attrNameLst>
                                          <p:attrName>style.visibility</p:attrName>
                                        </p:attrNameLst>
                                      </p:cBhvr>
                                      <p:to>
                                        <p:strVal val="visible"/>
                                      </p:to>
                                    </p:set>
                                    <p:animEffect transition="in" filter="box(in)">
                                      <p:cBhvr>
                                        <p:cTn id="47" dur="500"/>
                                        <p:tgtEl>
                                          <p:spTgt spid="276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654" grpId="0" animBg="1"/>
      <p:bldP spid="27654" grpId="1" animBg="1"/>
      <p:bldP spid="27661" grpId="0" animBg="1"/>
      <p:bldP spid="27666" grpId="0"/>
      <p:bldP spid="27666" grpId="1"/>
      <p:bldP spid="27667" grpId="0" animBg="1"/>
      <p:bldP spid="27667" grpId="1" animBg="1"/>
      <p:bldP spid="27675" grpId="0"/>
      <p:bldP spid="27675"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Slide Number Placeholder 3"/>
          <p:cNvSpPr>
            <a:spLocks noGrp="1"/>
          </p:cNvSpPr>
          <p:nvPr>
            <p:ph type="sldNum" sz="quarter" idx="12"/>
          </p:nvPr>
        </p:nvSpPr>
        <p:spPr>
          <a:noFill/>
        </p:spPr>
        <p:txBody>
          <a:bodyPr/>
          <a:lstStyle/>
          <a:p>
            <a:fld id="{214EF8BD-6DAF-4B55-804E-C7C0F6702A1E}" type="slidenum">
              <a:rPr lang="en-US" smtClean="0"/>
              <a:pPr/>
              <a:t>7</a:t>
            </a:fld>
            <a:endParaRPr lang="en-US" smtClean="0"/>
          </a:p>
        </p:txBody>
      </p:sp>
      <p:sp>
        <p:nvSpPr>
          <p:cNvPr id="9219" name="Rectangle 5"/>
          <p:cNvSpPr>
            <a:spLocks noChangeArrowheads="1"/>
          </p:cNvSpPr>
          <p:nvPr/>
        </p:nvSpPr>
        <p:spPr bwMode="auto">
          <a:xfrm>
            <a:off x="0" y="4205288"/>
            <a:ext cx="9144000" cy="0"/>
          </a:xfrm>
          <a:prstGeom prst="rect">
            <a:avLst/>
          </a:prstGeom>
          <a:noFill/>
          <a:ln w="9525">
            <a:noFill/>
            <a:miter lim="800000"/>
            <a:headEnd/>
            <a:tailEnd/>
          </a:ln>
        </p:spPr>
        <p:txBody>
          <a:bodyPr wrap="none" anchor="ctr">
            <a:spAutoFit/>
          </a:bodyPr>
          <a:lstStyle/>
          <a:p>
            <a:endParaRPr lang="vi-VN" sz="2400"/>
          </a:p>
        </p:txBody>
      </p:sp>
      <p:sp>
        <p:nvSpPr>
          <p:cNvPr id="59398" name="Text Box 6"/>
          <p:cNvSpPr txBox="1">
            <a:spLocks noChangeArrowheads="1"/>
          </p:cNvSpPr>
          <p:nvPr/>
        </p:nvSpPr>
        <p:spPr bwMode="auto">
          <a:xfrm>
            <a:off x="533400" y="1676400"/>
            <a:ext cx="8382000" cy="461963"/>
          </a:xfrm>
          <a:prstGeom prst="rect">
            <a:avLst/>
          </a:prstGeom>
          <a:noFill/>
          <a:ln w="9525">
            <a:noFill/>
            <a:miter lim="800000"/>
            <a:headEnd/>
            <a:tailEnd/>
          </a:ln>
        </p:spPr>
        <p:txBody>
          <a:bodyPr>
            <a:spAutoFit/>
          </a:bodyPr>
          <a:lstStyle/>
          <a:p>
            <a:pPr>
              <a:spcBef>
                <a:spcPct val="50000"/>
              </a:spcBef>
            </a:pPr>
            <a:r>
              <a:rPr lang="en-US" sz="2400" b="1">
                <a:solidFill>
                  <a:srgbClr val="0000FF"/>
                </a:solidFill>
              </a:rPr>
              <a:t>Mực nước</a:t>
            </a:r>
            <a:r>
              <a:rPr lang="en-US" sz="2400" b="1"/>
              <a:t> </a:t>
            </a:r>
            <a:r>
              <a:rPr lang="en-US" sz="2400" b="1">
                <a:solidFill>
                  <a:srgbClr val="FF3300"/>
                </a:solidFill>
              </a:rPr>
              <a:t>hạ xuống</a:t>
            </a:r>
            <a:r>
              <a:rPr lang="en-US" sz="2400" b="1"/>
              <a:t>, </a:t>
            </a:r>
            <a:r>
              <a:rPr lang="en-US" sz="2400" b="1">
                <a:solidFill>
                  <a:srgbClr val="0000FF"/>
                </a:solidFill>
              </a:rPr>
              <a:t>vì nước</a:t>
            </a:r>
            <a:r>
              <a:rPr lang="en-US" sz="2400" b="1"/>
              <a:t> </a:t>
            </a:r>
            <a:r>
              <a:rPr lang="en-US" sz="2400" b="1">
                <a:solidFill>
                  <a:srgbClr val="FF3300"/>
                </a:solidFill>
              </a:rPr>
              <a:t>lạnh đi</a:t>
            </a:r>
            <a:r>
              <a:rPr lang="en-US" sz="2400" b="1"/>
              <a:t>, </a:t>
            </a:r>
            <a:r>
              <a:rPr lang="en-US" sz="2400" b="1">
                <a:solidFill>
                  <a:srgbClr val="FF3300"/>
                </a:solidFill>
              </a:rPr>
              <a:t>co lại</a:t>
            </a:r>
            <a:r>
              <a:rPr lang="en-US" sz="2400" b="1"/>
              <a:t>.</a:t>
            </a:r>
          </a:p>
        </p:txBody>
      </p:sp>
      <p:sp>
        <p:nvSpPr>
          <p:cNvPr id="59399" name="Text Box 7"/>
          <p:cNvSpPr txBox="1">
            <a:spLocks noChangeArrowheads="1"/>
          </p:cNvSpPr>
          <p:nvPr/>
        </p:nvSpPr>
        <p:spPr bwMode="auto">
          <a:xfrm>
            <a:off x="5143500" y="5473700"/>
            <a:ext cx="1219200" cy="336550"/>
          </a:xfrm>
          <a:prstGeom prst="rect">
            <a:avLst/>
          </a:prstGeom>
          <a:noFill/>
          <a:ln w="9525" algn="ctr">
            <a:noFill/>
            <a:miter lim="800000"/>
            <a:headEnd/>
            <a:tailEnd/>
          </a:ln>
        </p:spPr>
        <p:txBody>
          <a:bodyPr>
            <a:spAutoFit/>
          </a:bodyPr>
          <a:lstStyle/>
          <a:p>
            <a:pPr algn="ctr">
              <a:spcBef>
                <a:spcPct val="50000"/>
              </a:spcBef>
            </a:pPr>
            <a:r>
              <a:rPr lang="en-US" sz="1600" b="1"/>
              <a:t>Hình 19.2</a:t>
            </a:r>
          </a:p>
        </p:txBody>
      </p:sp>
      <p:pic>
        <p:nvPicPr>
          <p:cNvPr id="59400" name="Picture 8"/>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5170488" y="2971800"/>
            <a:ext cx="1044575" cy="2398713"/>
          </a:xfrm>
          <a:prstGeom prst="rect">
            <a:avLst/>
          </a:prstGeom>
          <a:noFill/>
          <a:ln w="9525">
            <a:noFill/>
            <a:miter lim="800000"/>
            <a:headEnd/>
            <a:tailEnd/>
          </a:ln>
        </p:spPr>
      </p:pic>
      <p:sp>
        <p:nvSpPr>
          <p:cNvPr id="59402" name="Freeform 10"/>
          <p:cNvSpPr>
            <a:spLocks/>
          </p:cNvSpPr>
          <p:nvPr/>
        </p:nvSpPr>
        <p:spPr bwMode="auto">
          <a:xfrm>
            <a:off x="4922838" y="4832350"/>
            <a:ext cx="1570037" cy="512763"/>
          </a:xfrm>
          <a:custGeom>
            <a:avLst/>
            <a:gdLst>
              <a:gd name="T0" fmla="*/ 0 w 1392"/>
              <a:gd name="T1" fmla="*/ 0 h 432"/>
              <a:gd name="T2" fmla="*/ 2147483647 w 1392"/>
              <a:gd name="T3" fmla="*/ 0 h 432"/>
              <a:gd name="T4" fmla="*/ 2147483647 w 1392"/>
              <a:gd name="T5" fmla="*/ 2147483647 h 432"/>
              <a:gd name="T6" fmla="*/ 2147483647 w 1392"/>
              <a:gd name="T7" fmla="*/ 2147483647 h 432"/>
              <a:gd name="T8" fmla="*/ 2147483647 w 1392"/>
              <a:gd name="T9" fmla="*/ 2147483647 h 432"/>
              <a:gd name="T10" fmla="*/ 2147483647 w 1392"/>
              <a:gd name="T11" fmla="*/ 2147483647 h 432"/>
              <a:gd name="T12" fmla="*/ 0 w 1392"/>
              <a:gd name="T13" fmla="*/ 0 h 432"/>
              <a:gd name="T14" fmla="*/ 0 60000 65536"/>
              <a:gd name="T15" fmla="*/ 0 60000 65536"/>
              <a:gd name="T16" fmla="*/ 0 60000 65536"/>
              <a:gd name="T17" fmla="*/ 0 60000 65536"/>
              <a:gd name="T18" fmla="*/ 0 60000 65536"/>
              <a:gd name="T19" fmla="*/ 0 60000 65536"/>
              <a:gd name="T20" fmla="*/ 0 60000 65536"/>
              <a:gd name="T21" fmla="*/ 0 w 1392"/>
              <a:gd name="T22" fmla="*/ 0 h 432"/>
              <a:gd name="T23" fmla="*/ 1392 w 1392"/>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392" h="432">
                <a:moveTo>
                  <a:pt x="0" y="0"/>
                </a:moveTo>
                <a:lnTo>
                  <a:pt x="1392" y="0"/>
                </a:lnTo>
                <a:lnTo>
                  <a:pt x="1344" y="384"/>
                </a:lnTo>
                <a:lnTo>
                  <a:pt x="1296" y="432"/>
                </a:lnTo>
                <a:lnTo>
                  <a:pt x="96" y="432"/>
                </a:lnTo>
                <a:lnTo>
                  <a:pt x="48" y="384"/>
                </a:lnTo>
                <a:lnTo>
                  <a:pt x="0" y="0"/>
                </a:lnTo>
                <a:close/>
              </a:path>
            </a:pathLst>
          </a:custGeom>
          <a:solidFill>
            <a:srgbClr val="99CCFF">
              <a:alpha val="49019"/>
            </a:srgbClr>
          </a:solidFill>
          <a:ln w="9525">
            <a:noFill/>
            <a:round/>
            <a:headEnd/>
            <a:tailEnd/>
          </a:ln>
        </p:spPr>
        <p:txBody>
          <a:bodyPr wrap="none" anchor="ctr"/>
          <a:lstStyle/>
          <a:p>
            <a:endParaRPr lang="en-US"/>
          </a:p>
        </p:txBody>
      </p:sp>
      <p:sp>
        <p:nvSpPr>
          <p:cNvPr id="59403" name="Freeform 11"/>
          <p:cNvSpPr>
            <a:spLocks/>
          </p:cNvSpPr>
          <p:nvPr/>
        </p:nvSpPr>
        <p:spPr bwMode="auto">
          <a:xfrm>
            <a:off x="4902200" y="4627563"/>
            <a:ext cx="1625600" cy="204787"/>
          </a:xfrm>
          <a:custGeom>
            <a:avLst/>
            <a:gdLst>
              <a:gd name="T0" fmla="*/ 0 w 1440"/>
              <a:gd name="T1" fmla="*/ 0 h 192"/>
              <a:gd name="T2" fmla="*/ 2147483647 w 1440"/>
              <a:gd name="T3" fmla="*/ 0 h 192"/>
              <a:gd name="T4" fmla="*/ 2147483647 w 1440"/>
              <a:gd name="T5" fmla="*/ 2147483647 h 192"/>
              <a:gd name="T6" fmla="*/ 0 w 1440"/>
              <a:gd name="T7" fmla="*/ 2147483647 h 192"/>
              <a:gd name="T8" fmla="*/ 0 w 1440"/>
              <a:gd name="T9" fmla="*/ 0 h 192"/>
              <a:gd name="T10" fmla="*/ 0 60000 65536"/>
              <a:gd name="T11" fmla="*/ 0 60000 65536"/>
              <a:gd name="T12" fmla="*/ 0 60000 65536"/>
              <a:gd name="T13" fmla="*/ 0 60000 65536"/>
              <a:gd name="T14" fmla="*/ 0 60000 65536"/>
              <a:gd name="T15" fmla="*/ 0 w 1440"/>
              <a:gd name="T16" fmla="*/ 0 h 192"/>
              <a:gd name="T17" fmla="*/ 1440 w 1440"/>
              <a:gd name="T18" fmla="*/ 192 h 192"/>
            </a:gdLst>
            <a:ahLst/>
            <a:cxnLst>
              <a:cxn ang="T10">
                <a:pos x="T0" y="T1"/>
              </a:cxn>
              <a:cxn ang="T11">
                <a:pos x="T2" y="T3"/>
              </a:cxn>
              <a:cxn ang="T12">
                <a:pos x="T4" y="T5"/>
              </a:cxn>
              <a:cxn ang="T13">
                <a:pos x="T6" y="T7"/>
              </a:cxn>
              <a:cxn ang="T14">
                <a:pos x="T8" y="T9"/>
              </a:cxn>
            </a:cxnLst>
            <a:rect l="T15" t="T16" r="T17" b="T18"/>
            <a:pathLst>
              <a:path w="1440" h="192">
                <a:moveTo>
                  <a:pt x="0" y="0"/>
                </a:moveTo>
                <a:lnTo>
                  <a:pt x="1440" y="0"/>
                </a:lnTo>
                <a:lnTo>
                  <a:pt x="1392" y="192"/>
                </a:lnTo>
                <a:lnTo>
                  <a:pt x="0" y="192"/>
                </a:lnTo>
                <a:lnTo>
                  <a:pt x="0" y="0"/>
                </a:lnTo>
                <a:close/>
              </a:path>
            </a:pathLst>
          </a:custGeom>
          <a:solidFill>
            <a:srgbClr val="99CCFF">
              <a:alpha val="49019"/>
            </a:srgbClr>
          </a:solidFill>
          <a:ln w="9525">
            <a:noFill/>
            <a:round/>
            <a:headEnd/>
            <a:tailEnd/>
          </a:ln>
        </p:spPr>
        <p:txBody>
          <a:bodyPr wrap="none" anchor="ctr"/>
          <a:lstStyle/>
          <a:p>
            <a:endParaRPr lang="en-US"/>
          </a:p>
        </p:txBody>
      </p:sp>
      <p:pic>
        <p:nvPicPr>
          <p:cNvPr id="59404" name="Picture 12"/>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4686300" y="4095750"/>
            <a:ext cx="2057400" cy="1295400"/>
          </a:xfrm>
          <a:prstGeom prst="rect">
            <a:avLst/>
          </a:prstGeom>
          <a:noFill/>
          <a:ln w="9525">
            <a:noFill/>
            <a:miter lim="800000"/>
            <a:headEnd/>
            <a:tailEnd/>
          </a:ln>
        </p:spPr>
      </p:pic>
      <p:sp>
        <p:nvSpPr>
          <p:cNvPr id="59405" name="Line 13"/>
          <p:cNvSpPr>
            <a:spLocks noChangeShapeType="1"/>
          </p:cNvSpPr>
          <p:nvPr/>
        </p:nvSpPr>
        <p:spPr bwMode="auto">
          <a:xfrm>
            <a:off x="5715000" y="3371850"/>
            <a:ext cx="0" cy="914400"/>
          </a:xfrm>
          <a:prstGeom prst="line">
            <a:avLst/>
          </a:prstGeom>
          <a:noFill/>
          <a:ln w="38100">
            <a:solidFill>
              <a:srgbClr val="0000FF"/>
            </a:solidFill>
            <a:round/>
            <a:headEnd/>
            <a:tailEnd/>
          </a:ln>
        </p:spPr>
        <p:txBody>
          <a:bodyPr/>
          <a:lstStyle/>
          <a:p>
            <a:endParaRPr lang="en-US"/>
          </a:p>
        </p:txBody>
      </p:sp>
      <p:sp>
        <p:nvSpPr>
          <p:cNvPr id="59406" name="Freeform 14"/>
          <p:cNvSpPr>
            <a:spLocks/>
          </p:cNvSpPr>
          <p:nvPr/>
        </p:nvSpPr>
        <p:spPr bwMode="auto">
          <a:xfrm>
            <a:off x="5067300" y="4191000"/>
            <a:ext cx="76200" cy="381000"/>
          </a:xfrm>
          <a:custGeom>
            <a:avLst/>
            <a:gdLst>
              <a:gd name="T0" fmla="*/ 2147483647 w 120"/>
              <a:gd name="T1" fmla="*/ 0 h 432"/>
              <a:gd name="T2" fmla="*/ 2147483647 w 120"/>
              <a:gd name="T3" fmla="*/ 2147483647 h 432"/>
              <a:gd name="T4" fmla="*/ 2147483647 w 120"/>
              <a:gd name="T5" fmla="*/ 2147483647 h 432"/>
              <a:gd name="T6" fmla="*/ 2147483647 w 120"/>
              <a:gd name="T7" fmla="*/ 2147483647 h 432"/>
              <a:gd name="T8" fmla="*/ 0 60000 65536"/>
              <a:gd name="T9" fmla="*/ 0 60000 65536"/>
              <a:gd name="T10" fmla="*/ 0 60000 65536"/>
              <a:gd name="T11" fmla="*/ 0 60000 65536"/>
              <a:gd name="T12" fmla="*/ 0 w 120"/>
              <a:gd name="T13" fmla="*/ 0 h 432"/>
              <a:gd name="T14" fmla="*/ 120 w 120"/>
              <a:gd name="T15" fmla="*/ 432 h 432"/>
            </a:gdLst>
            <a:ahLst/>
            <a:cxnLst>
              <a:cxn ang="T8">
                <a:pos x="T0" y="T1"/>
              </a:cxn>
              <a:cxn ang="T9">
                <a:pos x="T2" y="T3"/>
              </a:cxn>
              <a:cxn ang="T10">
                <a:pos x="T4" y="T5"/>
              </a:cxn>
              <a:cxn ang="T11">
                <a:pos x="T6" y="T7"/>
              </a:cxn>
            </a:cxnLst>
            <a:rect l="T12" t="T13" r="T14" b="T15"/>
            <a:pathLst>
              <a:path w="120" h="432">
                <a:moveTo>
                  <a:pt x="56" y="0"/>
                </a:moveTo>
                <a:cubicBezTo>
                  <a:pt x="28" y="52"/>
                  <a:pt x="0" y="104"/>
                  <a:pt x="8" y="144"/>
                </a:cubicBezTo>
                <a:cubicBezTo>
                  <a:pt x="16" y="184"/>
                  <a:pt x="88" y="192"/>
                  <a:pt x="104" y="240"/>
                </a:cubicBezTo>
                <a:cubicBezTo>
                  <a:pt x="120" y="288"/>
                  <a:pt x="112" y="360"/>
                  <a:pt x="104" y="432"/>
                </a:cubicBezTo>
              </a:path>
            </a:pathLst>
          </a:custGeom>
          <a:noFill/>
          <a:ln w="9525">
            <a:solidFill>
              <a:srgbClr val="99CCFF"/>
            </a:solidFill>
            <a:round/>
            <a:headEnd/>
            <a:tailEnd/>
          </a:ln>
        </p:spPr>
        <p:txBody>
          <a:bodyPr/>
          <a:lstStyle/>
          <a:p>
            <a:endParaRPr lang="en-US"/>
          </a:p>
        </p:txBody>
      </p:sp>
      <p:sp>
        <p:nvSpPr>
          <p:cNvPr id="59407" name="Freeform 15"/>
          <p:cNvSpPr>
            <a:spLocks/>
          </p:cNvSpPr>
          <p:nvPr/>
        </p:nvSpPr>
        <p:spPr bwMode="auto">
          <a:xfrm>
            <a:off x="5295900" y="4191000"/>
            <a:ext cx="76200" cy="381000"/>
          </a:xfrm>
          <a:custGeom>
            <a:avLst/>
            <a:gdLst>
              <a:gd name="T0" fmla="*/ 2147483647 w 120"/>
              <a:gd name="T1" fmla="*/ 0 h 432"/>
              <a:gd name="T2" fmla="*/ 2147483647 w 120"/>
              <a:gd name="T3" fmla="*/ 2147483647 h 432"/>
              <a:gd name="T4" fmla="*/ 2147483647 w 120"/>
              <a:gd name="T5" fmla="*/ 2147483647 h 432"/>
              <a:gd name="T6" fmla="*/ 2147483647 w 120"/>
              <a:gd name="T7" fmla="*/ 2147483647 h 432"/>
              <a:gd name="T8" fmla="*/ 0 60000 65536"/>
              <a:gd name="T9" fmla="*/ 0 60000 65536"/>
              <a:gd name="T10" fmla="*/ 0 60000 65536"/>
              <a:gd name="T11" fmla="*/ 0 60000 65536"/>
              <a:gd name="T12" fmla="*/ 0 w 120"/>
              <a:gd name="T13" fmla="*/ 0 h 432"/>
              <a:gd name="T14" fmla="*/ 120 w 120"/>
              <a:gd name="T15" fmla="*/ 432 h 432"/>
            </a:gdLst>
            <a:ahLst/>
            <a:cxnLst>
              <a:cxn ang="T8">
                <a:pos x="T0" y="T1"/>
              </a:cxn>
              <a:cxn ang="T9">
                <a:pos x="T2" y="T3"/>
              </a:cxn>
              <a:cxn ang="T10">
                <a:pos x="T4" y="T5"/>
              </a:cxn>
              <a:cxn ang="T11">
                <a:pos x="T6" y="T7"/>
              </a:cxn>
            </a:cxnLst>
            <a:rect l="T12" t="T13" r="T14" b="T15"/>
            <a:pathLst>
              <a:path w="120" h="432">
                <a:moveTo>
                  <a:pt x="56" y="0"/>
                </a:moveTo>
                <a:cubicBezTo>
                  <a:pt x="28" y="52"/>
                  <a:pt x="0" y="104"/>
                  <a:pt x="8" y="144"/>
                </a:cubicBezTo>
                <a:cubicBezTo>
                  <a:pt x="16" y="184"/>
                  <a:pt x="88" y="192"/>
                  <a:pt x="104" y="240"/>
                </a:cubicBezTo>
                <a:cubicBezTo>
                  <a:pt x="120" y="288"/>
                  <a:pt x="112" y="360"/>
                  <a:pt x="104" y="432"/>
                </a:cubicBezTo>
              </a:path>
            </a:pathLst>
          </a:custGeom>
          <a:noFill/>
          <a:ln w="9525">
            <a:solidFill>
              <a:srgbClr val="99CCFF"/>
            </a:solidFill>
            <a:round/>
            <a:headEnd/>
            <a:tailEnd/>
          </a:ln>
        </p:spPr>
        <p:txBody>
          <a:bodyPr/>
          <a:lstStyle/>
          <a:p>
            <a:endParaRPr lang="en-US"/>
          </a:p>
        </p:txBody>
      </p:sp>
      <p:sp>
        <p:nvSpPr>
          <p:cNvPr id="59408" name="Freeform 16"/>
          <p:cNvSpPr>
            <a:spLocks/>
          </p:cNvSpPr>
          <p:nvPr/>
        </p:nvSpPr>
        <p:spPr bwMode="auto">
          <a:xfrm>
            <a:off x="6286500" y="4191000"/>
            <a:ext cx="76200" cy="381000"/>
          </a:xfrm>
          <a:custGeom>
            <a:avLst/>
            <a:gdLst>
              <a:gd name="T0" fmla="*/ 2147483647 w 120"/>
              <a:gd name="T1" fmla="*/ 0 h 432"/>
              <a:gd name="T2" fmla="*/ 2147483647 w 120"/>
              <a:gd name="T3" fmla="*/ 2147483647 h 432"/>
              <a:gd name="T4" fmla="*/ 2147483647 w 120"/>
              <a:gd name="T5" fmla="*/ 2147483647 h 432"/>
              <a:gd name="T6" fmla="*/ 2147483647 w 120"/>
              <a:gd name="T7" fmla="*/ 2147483647 h 432"/>
              <a:gd name="T8" fmla="*/ 0 60000 65536"/>
              <a:gd name="T9" fmla="*/ 0 60000 65536"/>
              <a:gd name="T10" fmla="*/ 0 60000 65536"/>
              <a:gd name="T11" fmla="*/ 0 60000 65536"/>
              <a:gd name="T12" fmla="*/ 0 w 120"/>
              <a:gd name="T13" fmla="*/ 0 h 432"/>
              <a:gd name="T14" fmla="*/ 120 w 120"/>
              <a:gd name="T15" fmla="*/ 432 h 432"/>
            </a:gdLst>
            <a:ahLst/>
            <a:cxnLst>
              <a:cxn ang="T8">
                <a:pos x="T0" y="T1"/>
              </a:cxn>
              <a:cxn ang="T9">
                <a:pos x="T2" y="T3"/>
              </a:cxn>
              <a:cxn ang="T10">
                <a:pos x="T4" y="T5"/>
              </a:cxn>
              <a:cxn ang="T11">
                <a:pos x="T6" y="T7"/>
              </a:cxn>
            </a:cxnLst>
            <a:rect l="T12" t="T13" r="T14" b="T15"/>
            <a:pathLst>
              <a:path w="120" h="432">
                <a:moveTo>
                  <a:pt x="56" y="0"/>
                </a:moveTo>
                <a:cubicBezTo>
                  <a:pt x="28" y="52"/>
                  <a:pt x="0" y="104"/>
                  <a:pt x="8" y="144"/>
                </a:cubicBezTo>
                <a:cubicBezTo>
                  <a:pt x="16" y="184"/>
                  <a:pt x="88" y="192"/>
                  <a:pt x="104" y="240"/>
                </a:cubicBezTo>
                <a:cubicBezTo>
                  <a:pt x="120" y="288"/>
                  <a:pt x="112" y="360"/>
                  <a:pt x="104" y="432"/>
                </a:cubicBezTo>
              </a:path>
            </a:pathLst>
          </a:custGeom>
          <a:noFill/>
          <a:ln w="9525">
            <a:solidFill>
              <a:srgbClr val="99CCFF"/>
            </a:solidFill>
            <a:round/>
            <a:headEnd/>
            <a:tailEnd/>
          </a:ln>
        </p:spPr>
        <p:txBody>
          <a:bodyPr/>
          <a:lstStyle/>
          <a:p>
            <a:endParaRPr lang="en-US"/>
          </a:p>
        </p:txBody>
      </p:sp>
      <p:sp>
        <p:nvSpPr>
          <p:cNvPr id="59409" name="Freeform 17"/>
          <p:cNvSpPr>
            <a:spLocks/>
          </p:cNvSpPr>
          <p:nvPr/>
        </p:nvSpPr>
        <p:spPr bwMode="auto">
          <a:xfrm>
            <a:off x="5981700" y="4191000"/>
            <a:ext cx="76200" cy="381000"/>
          </a:xfrm>
          <a:custGeom>
            <a:avLst/>
            <a:gdLst>
              <a:gd name="T0" fmla="*/ 2147483647 w 120"/>
              <a:gd name="T1" fmla="*/ 0 h 432"/>
              <a:gd name="T2" fmla="*/ 2147483647 w 120"/>
              <a:gd name="T3" fmla="*/ 2147483647 h 432"/>
              <a:gd name="T4" fmla="*/ 2147483647 w 120"/>
              <a:gd name="T5" fmla="*/ 2147483647 h 432"/>
              <a:gd name="T6" fmla="*/ 2147483647 w 120"/>
              <a:gd name="T7" fmla="*/ 2147483647 h 432"/>
              <a:gd name="T8" fmla="*/ 0 60000 65536"/>
              <a:gd name="T9" fmla="*/ 0 60000 65536"/>
              <a:gd name="T10" fmla="*/ 0 60000 65536"/>
              <a:gd name="T11" fmla="*/ 0 60000 65536"/>
              <a:gd name="T12" fmla="*/ 0 w 120"/>
              <a:gd name="T13" fmla="*/ 0 h 432"/>
              <a:gd name="T14" fmla="*/ 120 w 120"/>
              <a:gd name="T15" fmla="*/ 432 h 432"/>
            </a:gdLst>
            <a:ahLst/>
            <a:cxnLst>
              <a:cxn ang="T8">
                <a:pos x="T0" y="T1"/>
              </a:cxn>
              <a:cxn ang="T9">
                <a:pos x="T2" y="T3"/>
              </a:cxn>
              <a:cxn ang="T10">
                <a:pos x="T4" y="T5"/>
              </a:cxn>
              <a:cxn ang="T11">
                <a:pos x="T6" y="T7"/>
              </a:cxn>
            </a:cxnLst>
            <a:rect l="T12" t="T13" r="T14" b="T15"/>
            <a:pathLst>
              <a:path w="120" h="432">
                <a:moveTo>
                  <a:pt x="56" y="0"/>
                </a:moveTo>
                <a:cubicBezTo>
                  <a:pt x="28" y="52"/>
                  <a:pt x="0" y="104"/>
                  <a:pt x="8" y="144"/>
                </a:cubicBezTo>
                <a:cubicBezTo>
                  <a:pt x="16" y="184"/>
                  <a:pt x="88" y="192"/>
                  <a:pt x="104" y="240"/>
                </a:cubicBezTo>
                <a:cubicBezTo>
                  <a:pt x="120" y="288"/>
                  <a:pt x="112" y="360"/>
                  <a:pt x="104" y="432"/>
                </a:cubicBezTo>
              </a:path>
            </a:pathLst>
          </a:custGeom>
          <a:noFill/>
          <a:ln w="9525">
            <a:solidFill>
              <a:srgbClr val="99CCFF"/>
            </a:solidFill>
            <a:round/>
            <a:headEnd/>
            <a:tailEnd/>
          </a:ln>
        </p:spPr>
        <p:txBody>
          <a:bodyPr/>
          <a:lstStyle/>
          <a:p>
            <a:endParaRPr lang="en-US"/>
          </a:p>
        </p:txBody>
      </p:sp>
      <p:sp>
        <p:nvSpPr>
          <p:cNvPr id="59411" name="Text Box 19"/>
          <p:cNvSpPr txBox="1">
            <a:spLocks noChangeArrowheads="1"/>
          </p:cNvSpPr>
          <p:nvPr/>
        </p:nvSpPr>
        <p:spPr bwMode="auto">
          <a:xfrm>
            <a:off x="76200" y="304800"/>
            <a:ext cx="609600" cy="461963"/>
          </a:xfrm>
          <a:prstGeom prst="rect">
            <a:avLst/>
          </a:prstGeom>
          <a:solidFill>
            <a:schemeClr val="accent2"/>
          </a:solidFill>
          <a:ln w="9525">
            <a:noFill/>
            <a:miter lim="800000"/>
            <a:headEnd/>
            <a:tailEnd/>
          </a:ln>
        </p:spPr>
        <p:txBody>
          <a:bodyPr>
            <a:spAutoFit/>
          </a:bodyPr>
          <a:lstStyle/>
          <a:p>
            <a:pPr>
              <a:spcBef>
                <a:spcPct val="50000"/>
              </a:spcBef>
            </a:pPr>
            <a:r>
              <a:rPr lang="en-US" sz="2400" b="1">
                <a:solidFill>
                  <a:schemeClr val="bg1"/>
                </a:solidFill>
              </a:rPr>
              <a:t>C2</a:t>
            </a:r>
          </a:p>
        </p:txBody>
      </p:sp>
      <p:pic>
        <p:nvPicPr>
          <p:cNvPr id="59413" name="Picture 21"/>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2846388" y="2971800"/>
            <a:ext cx="1044575" cy="2398713"/>
          </a:xfrm>
          <a:prstGeom prst="rect">
            <a:avLst/>
          </a:prstGeom>
          <a:noFill/>
          <a:ln w="9525">
            <a:noFill/>
            <a:miter lim="800000"/>
            <a:headEnd/>
            <a:tailEnd/>
          </a:ln>
        </p:spPr>
      </p:pic>
      <p:sp>
        <p:nvSpPr>
          <p:cNvPr id="59415" name="Text Box 23"/>
          <p:cNvSpPr txBox="1">
            <a:spLocks noChangeArrowheads="1"/>
          </p:cNvSpPr>
          <p:nvPr/>
        </p:nvSpPr>
        <p:spPr bwMode="auto">
          <a:xfrm>
            <a:off x="2743200" y="5478463"/>
            <a:ext cx="1165225" cy="336550"/>
          </a:xfrm>
          <a:prstGeom prst="rect">
            <a:avLst/>
          </a:prstGeom>
          <a:noFill/>
          <a:ln w="9525" algn="ctr">
            <a:noFill/>
            <a:miter lim="800000"/>
            <a:headEnd/>
            <a:tailEnd/>
          </a:ln>
        </p:spPr>
        <p:txBody>
          <a:bodyPr>
            <a:spAutoFit/>
          </a:bodyPr>
          <a:lstStyle/>
          <a:p>
            <a:pPr algn="ctr">
              <a:spcBef>
                <a:spcPct val="50000"/>
              </a:spcBef>
            </a:pPr>
            <a:r>
              <a:rPr lang="en-US" sz="1600" b="1"/>
              <a:t>Hình 19.1</a:t>
            </a:r>
          </a:p>
        </p:txBody>
      </p:sp>
      <p:sp>
        <p:nvSpPr>
          <p:cNvPr id="59416" name="Freeform 24"/>
          <p:cNvSpPr>
            <a:spLocks/>
          </p:cNvSpPr>
          <p:nvPr/>
        </p:nvSpPr>
        <p:spPr bwMode="auto">
          <a:xfrm>
            <a:off x="3733800" y="3657600"/>
            <a:ext cx="1752600" cy="762000"/>
          </a:xfrm>
          <a:custGeom>
            <a:avLst/>
            <a:gdLst>
              <a:gd name="T0" fmla="*/ 0 w 1488"/>
              <a:gd name="T1" fmla="*/ 2147483647 h 384"/>
              <a:gd name="T2" fmla="*/ 2147483647 w 1488"/>
              <a:gd name="T3" fmla="*/ 0 h 384"/>
              <a:gd name="T4" fmla="*/ 2147483647 w 1488"/>
              <a:gd name="T5" fmla="*/ 2147483647 h 384"/>
              <a:gd name="T6" fmla="*/ 0 60000 65536"/>
              <a:gd name="T7" fmla="*/ 0 60000 65536"/>
              <a:gd name="T8" fmla="*/ 0 60000 65536"/>
              <a:gd name="T9" fmla="*/ 0 w 1488"/>
              <a:gd name="T10" fmla="*/ 0 h 384"/>
              <a:gd name="T11" fmla="*/ 1488 w 1488"/>
              <a:gd name="T12" fmla="*/ 384 h 384"/>
            </a:gdLst>
            <a:ahLst/>
            <a:cxnLst>
              <a:cxn ang="T6">
                <a:pos x="T0" y="T1"/>
              </a:cxn>
              <a:cxn ang="T7">
                <a:pos x="T2" y="T3"/>
              </a:cxn>
              <a:cxn ang="T8">
                <a:pos x="T4" y="T5"/>
              </a:cxn>
            </a:cxnLst>
            <a:rect l="T9" t="T10" r="T11" b="T12"/>
            <a:pathLst>
              <a:path w="1488" h="384">
                <a:moveTo>
                  <a:pt x="0" y="384"/>
                </a:moveTo>
                <a:cubicBezTo>
                  <a:pt x="212" y="192"/>
                  <a:pt x="424" y="0"/>
                  <a:pt x="672" y="0"/>
                </a:cubicBezTo>
                <a:cubicBezTo>
                  <a:pt x="920" y="0"/>
                  <a:pt x="1204" y="192"/>
                  <a:pt x="1488" y="384"/>
                </a:cubicBezTo>
              </a:path>
            </a:pathLst>
          </a:custGeom>
          <a:noFill/>
          <a:ln w="9525">
            <a:solidFill>
              <a:schemeClr val="tx1"/>
            </a:solidFill>
            <a:prstDash val="dash"/>
            <a:round/>
            <a:headEnd/>
            <a:tailEnd type="triangle" w="med" len="med"/>
          </a:ln>
        </p:spPr>
        <p:txBody>
          <a:bodyPr/>
          <a:lstStyle/>
          <a:p>
            <a:endParaRPr lang="en-US"/>
          </a:p>
        </p:txBody>
      </p:sp>
      <p:pic>
        <p:nvPicPr>
          <p:cNvPr id="59418" name="Picture 26"/>
          <p:cNvPicPr>
            <a:picLocks noChangeAspect="1" noChangeArrowheads="1"/>
          </p:cNvPicPr>
          <p:nvPr/>
        </p:nvPicPr>
        <p:blipFill>
          <a:blip r:embed="rId2">
            <a:clrChange>
              <a:clrFrom>
                <a:srgbClr val="FFFFFF"/>
              </a:clrFrom>
              <a:clrTo>
                <a:srgbClr val="FFFFFF">
                  <a:alpha val="0"/>
                </a:srgbClr>
              </a:clrTo>
            </a:clrChange>
          </a:blip>
          <a:srcRect/>
          <a:stretch>
            <a:fillRect/>
          </a:stretch>
        </p:blipFill>
        <p:spPr bwMode="auto">
          <a:xfrm>
            <a:off x="7418388" y="2971800"/>
            <a:ext cx="1044575" cy="2398713"/>
          </a:xfrm>
          <a:prstGeom prst="rect">
            <a:avLst/>
          </a:prstGeom>
          <a:noFill/>
          <a:ln w="9525">
            <a:noFill/>
            <a:miter lim="800000"/>
            <a:headEnd/>
            <a:tailEnd/>
          </a:ln>
        </p:spPr>
      </p:pic>
      <p:sp>
        <p:nvSpPr>
          <p:cNvPr id="59421" name="Freeform 29"/>
          <p:cNvSpPr>
            <a:spLocks/>
          </p:cNvSpPr>
          <p:nvPr/>
        </p:nvSpPr>
        <p:spPr bwMode="auto">
          <a:xfrm>
            <a:off x="6019800" y="3657600"/>
            <a:ext cx="1752600" cy="762000"/>
          </a:xfrm>
          <a:custGeom>
            <a:avLst/>
            <a:gdLst>
              <a:gd name="T0" fmla="*/ 0 w 1488"/>
              <a:gd name="T1" fmla="*/ 2147483647 h 384"/>
              <a:gd name="T2" fmla="*/ 2147483647 w 1488"/>
              <a:gd name="T3" fmla="*/ 0 h 384"/>
              <a:gd name="T4" fmla="*/ 2147483647 w 1488"/>
              <a:gd name="T5" fmla="*/ 2147483647 h 384"/>
              <a:gd name="T6" fmla="*/ 0 60000 65536"/>
              <a:gd name="T7" fmla="*/ 0 60000 65536"/>
              <a:gd name="T8" fmla="*/ 0 60000 65536"/>
              <a:gd name="T9" fmla="*/ 0 w 1488"/>
              <a:gd name="T10" fmla="*/ 0 h 384"/>
              <a:gd name="T11" fmla="*/ 1488 w 1488"/>
              <a:gd name="T12" fmla="*/ 384 h 384"/>
            </a:gdLst>
            <a:ahLst/>
            <a:cxnLst>
              <a:cxn ang="T6">
                <a:pos x="T0" y="T1"/>
              </a:cxn>
              <a:cxn ang="T7">
                <a:pos x="T2" y="T3"/>
              </a:cxn>
              <a:cxn ang="T8">
                <a:pos x="T4" y="T5"/>
              </a:cxn>
            </a:cxnLst>
            <a:rect l="T9" t="T10" r="T11" b="T12"/>
            <a:pathLst>
              <a:path w="1488" h="384">
                <a:moveTo>
                  <a:pt x="0" y="384"/>
                </a:moveTo>
                <a:cubicBezTo>
                  <a:pt x="212" y="192"/>
                  <a:pt x="424" y="0"/>
                  <a:pt x="672" y="0"/>
                </a:cubicBezTo>
                <a:cubicBezTo>
                  <a:pt x="920" y="0"/>
                  <a:pt x="1204" y="192"/>
                  <a:pt x="1488" y="384"/>
                </a:cubicBezTo>
              </a:path>
            </a:pathLst>
          </a:custGeom>
          <a:noFill/>
          <a:ln w="9525">
            <a:solidFill>
              <a:schemeClr val="tx1"/>
            </a:solidFill>
            <a:prstDash val="dash"/>
            <a:round/>
            <a:headEnd/>
            <a:tailEnd type="triangle" w="med" len="med"/>
          </a:ln>
        </p:spPr>
        <p:txBody>
          <a:bodyPr/>
          <a:lstStyle/>
          <a:p>
            <a:endParaRPr lang="en-US"/>
          </a:p>
        </p:txBody>
      </p:sp>
      <p:sp>
        <p:nvSpPr>
          <p:cNvPr id="59422" name="Line 30"/>
          <p:cNvSpPr>
            <a:spLocks noChangeShapeType="1"/>
          </p:cNvSpPr>
          <p:nvPr/>
        </p:nvSpPr>
        <p:spPr bwMode="auto">
          <a:xfrm>
            <a:off x="7962900" y="3390900"/>
            <a:ext cx="0" cy="914400"/>
          </a:xfrm>
          <a:prstGeom prst="line">
            <a:avLst/>
          </a:prstGeom>
          <a:noFill/>
          <a:ln w="38100">
            <a:solidFill>
              <a:srgbClr val="0000FF"/>
            </a:solidFill>
            <a:round/>
            <a:headEnd/>
            <a:tailEnd/>
          </a:ln>
        </p:spPr>
        <p:txBody>
          <a:bodyPr/>
          <a:lstStyle/>
          <a:p>
            <a:endParaRPr lang="en-US"/>
          </a:p>
        </p:txBody>
      </p:sp>
      <p:sp>
        <p:nvSpPr>
          <p:cNvPr id="59430" name="Freeform 38"/>
          <p:cNvSpPr>
            <a:spLocks/>
          </p:cNvSpPr>
          <p:nvPr/>
        </p:nvSpPr>
        <p:spPr bwMode="auto">
          <a:xfrm>
            <a:off x="7170738" y="4851400"/>
            <a:ext cx="1570037" cy="512763"/>
          </a:xfrm>
          <a:custGeom>
            <a:avLst/>
            <a:gdLst>
              <a:gd name="T0" fmla="*/ 0 w 1392"/>
              <a:gd name="T1" fmla="*/ 0 h 432"/>
              <a:gd name="T2" fmla="*/ 2147483647 w 1392"/>
              <a:gd name="T3" fmla="*/ 0 h 432"/>
              <a:gd name="T4" fmla="*/ 2147483647 w 1392"/>
              <a:gd name="T5" fmla="*/ 2147483647 h 432"/>
              <a:gd name="T6" fmla="*/ 2147483647 w 1392"/>
              <a:gd name="T7" fmla="*/ 2147483647 h 432"/>
              <a:gd name="T8" fmla="*/ 2147483647 w 1392"/>
              <a:gd name="T9" fmla="*/ 2147483647 h 432"/>
              <a:gd name="T10" fmla="*/ 2147483647 w 1392"/>
              <a:gd name="T11" fmla="*/ 2147483647 h 432"/>
              <a:gd name="T12" fmla="*/ 0 w 1392"/>
              <a:gd name="T13" fmla="*/ 0 h 432"/>
              <a:gd name="T14" fmla="*/ 0 60000 65536"/>
              <a:gd name="T15" fmla="*/ 0 60000 65536"/>
              <a:gd name="T16" fmla="*/ 0 60000 65536"/>
              <a:gd name="T17" fmla="*/ 0 60000 65536"/>
              <a:gd name="T18" fmla="*/ 0 60000 65536"/>
              <a:gd name="T19" fmla="*/ 0 60000 65536"/>
              <a:gd name="T20" fmla="*/ 0 60000 65536"/>
              <a:gd name="T21" fmla="*/ 0 w 1392"/>
              <a:gd name="T22" fmla="*/ 0 h 432"/>
              <a:gd name="T23" fmla="*/ 1392 w 1392"/>
              <a:gd name="T24" fmla="*/ 432 h 43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1392" h="432">
                <a:moveTo>
                  <a:pt x="0" y="0"/>
                </a:moveTo>
                <a:lnTo>
                  <a:pt x="1392" y="0"/>
                </a:lnTo>
                <a:lnTo>
                  <a:pt x="1344" y="384"/>
                </a:lnTo>
                <a:lnTo>
                  <a:pt x="1296" y="432"/>
                </a:lnTo>
                <a:lnTo>
                  <a:pt x="96" y="432"/>
                </a:lnTo>
                <a:lnTo>
                  <a:pt x="48" y="384"/>
                </a:lnTo>
                <a:lnTo>
                  <a:pt x="0" y="0"/>
                </a:lnTo>
                <a:close/>
              </a:path>
            </a:pathLst>
          </a:custGeom>
          <a:solidFill>
            <a:srgbClr val="99CCFF">
              <a:alpha val="49019"/>
            </a:srgbClr>
          </a:solidFill>
          <a:ln w="9525">
            <a:noFill/>
            <a:round/>
            <a:headEnd/>
            <a:tailEnd/>
          </a:ln>
        </p:spPr>
        <p:txBody>
          <a:bodyPr wrap="none" anchor="ctr"/>
          <a:lstStyle/>
          <a:p>
            <a:endParaRPr lang="en-US"/>
          </a:p>
        </p:txBody>
      </p:sp>
      <p:sp>
        <p:nvSpPr>
          <p:cNvPr id="59431" name="Freeform 39"/>
          <p:cNvSpPr>
            <a:spLocks/>
          </p:cNvSpPr>
          <p:nvPr/>
        </p:nvSpPr>
        <p:spPr bwMode="auto">
          <a:xfrm>
            <a:off x="7150100" y="4646613"/>
            <a:ext cx="1625600" cy="204787"/>
          </a:xfrm>
          <a:custGeom>
            <a:avLst/>
            <a:gdLst>
              <a:gd name="T0" fmla="*/ 0 w 1440"/>
              <a:gd name="T1" fmla="*/ 0 h 192"/>
              <a:gd name="T2" fmla="*/ 2147483647 w 1440"/>
              <a:gd name="T3" fmla="*/ 0 h 192"/>
              <a:gd name="T4" fmla="*/ 2147483647 w 1440"/>
              <a:gd name="T5" fmla="*/ 2147483647 h 192"/>
              <a:gd name="T6" fmla="*/ 0 w 1440"/>
              <a:gd name="T7" fmla="*/ 2147483647 h 192"/>
              <a:gd name="T8" fmla="*/ 0 w 1440"/>
              <a:gd name="T9" fmla="*/ 0 h 192"/>
              <a:gd name="T10" fmla="*/ 0 60000 65536"/>
              <a:gd name="T11" fmla="*/ 0 60000 65536"/>
              <a:gd name="T12" fmla="*/ 0 60000 65536"/>
              <a:gd name="T13" fmla="*/ 0 60000 65536"/>
              <a:gd name="T14" fmla="*/ 0 60000 65536"/>
              <a:gd name="T15" fmla="*/ 0 w 1440"/>
              <a:gd name="T16" fmla="*/ 0 h 192"/>
              <a:gd name="T17" fmla="*/ 1440 w 1440"/>
              <a:gd name="T18" fmla="*/ 192 h 192"/>
            </a:gdLst>
            <a:ahLst/>
            <a:cxnLst>
              <a:cxn ang="T10">
                <a:pos x="T0" y="T1"/>
              </a:cxn>
              <a:cxn ang="T11">
                <a:pos x="T2" y="T3"/>
              </a:cxn>
              <a:cxn ang="T12">
                <a:pos x="T4" y="T5"/>
              </a:cxn>
              <a:cxn ang="T13">
                <a:pos x="T6" y="T7"/>
              </a:cxn>
              <a:cxn ang="T14">
                <a:pos x="T8" y="T9"/>
              </a:cxn>
            </a:cxnLst>
            <a:rect l="T15" t="T16" r="T17" b="T18"/>
            <a:pathLst>
              <a:path w="1440" h="192">
                <a:moveTo>
                  <a:pt x="0" y="0"/>
                </a:moveTo>
                <a:lnTo>
                  <a:pt x="1440" y="0"/>
                </a:lnTo>
                <a:lnTo>
                  <a:pt x="1392" y="192"/>
                </a:lnTo>
                <a:lnTo>
                  <a:pt x="0" y="192"/>
                </a:lnTo>
                <a:lnTo>
                  <a:pt x="0" y="0"/>
                </a:lnTo>
                <a:close/>
              </a:path>
            </a:pathLst>
          </a:custGeom>
          <a:solidFill>
            <a:srgbClr val="99CCFF">
              <a:alpha val="49019"/>
            </a:srgbClr>
          </a:solidFill>
          <a:ln w="9525">
            <a:noFill/>
            <a:round/>
            <a:headEnd/>
            <a:tailEnd/>
          </a:ln>
        </p:spPr>
        <p:txBody>
          <a:bodyPr wrap="none" anchor="ctr"/>
          <a:lstStyle/>
          <a:p>
            <a:endParaRPr lang="en-US"/>
          </a:p>
        </p:txBody>
      </p:sp>
      <p:pic>
        <p:nvPicPr>
          <p:cNvPr id="59432" name="Picture 40"/>
          <p:cNvPicPr>
            <a:picLocks noChangeAspect="1" noChangeArrowheads="1"/>
          </p:cNvPicPr>
          <p:nvPr/>
        </p:nvPicPr>
        <p:blipFill>
          <a:blip r:embed="rId3">
            <a:clrChange>
              <a:clrFrom>
                <a:srgbClr val="FFFFFF"/>
              </a:clrFrom>
              <a:clrTo>
                <a:srgbClr val="FFFFFF">
                  <a:alpha val="0"/>
                </a:srgbClr>
              </a:clrTo>
            </a:clrChange>
          </a:blip>
          <a:srcRect/>
          <a:stretch>
            <a:fillRect/>
          </a:stretch>
        </p:blipFill>
        <p:spPr bwMode="auto">
          <a:xfrm>
            <a:off x="6934200" y="4114800"/>
            <a:ext cx="2057400" cy="1295400"/>
          </a:xfrm>
          <a:prstGeom prst="rect">
            <a:avLst/>
          </a:prstGeom>
          <a:noFill/>
          <a:ln w="9525">
            <a:noFill/>
            <a:miter lim="800000"/>
            <a:headEnd/>
            <a:tailEnd/>
          </a:ln>
        </p:spPr>
      </p:pic>
      <p:sp>
        <p:nvSpPr>
          <p:cNvPr id="59438" name="Text Box 46"/>
          <p:cNvSpPr txBox="1">
            <a:spLocks noChangeArrowheads="1"/>
          </p:cNvSpPr>
          <p:nvPr/>
        </p:nvSpPr>
        <p:spPr bwMode="auto">
          <a:xfrm>
            <a:off x="4267200" y="4648200"/>
            <a:ext cx="762000" cy="517525"/>
          </a:xfrm>
          <a:prstGeom prst="rect">
            <a:avLst/>
          </a:prstGeom>
          <a:noFill/>
          <a:ln w="9525">
            <a:noFill/>
            <a:miter lim="800000"/>
            <a:headEnd/>
            <a:tailEnd/>
          </a:ln>
        </p:spPr>
        <p:txBody>
          <a:bodyPr>
            <a:spAutoFit/>
          </a:bodyPr>
          <a:lstStyle/>
          <a:p>
            <a:pPr>
              <a:spcBef>
                <a:spcPct val="50000"/>
              </a:spcBef>
            </a:pPr>
            <a:r>
              <a:rPr lang="en-US" sz="1400"/>
              <a:t>Nước nóng</a:t>
            </a:r>
          </a:p>
        </p:txBody>
      </p:sp>
      <p:sp>
        <p:nvSpPr>
          <p:cNvPr id="59439" name="Text Box 47"/>
          <p:cNvSpPr txBox="1">
            <a:spLocks noChangeArrowheads="1"/>
          </p:cNvSpPr>
          <p:nvPr/>
        </p:nvSpPr>
        <p:spPr bwMode="auto">
          <a:xfrm>
            <a:off x="6553200" y="4648200"/>
            <a:ext cx="762000" cy="517525"/>
          </a:xfrm>
          <a:prstGeom prst="rect">
            <a:avLst/>
          </a:prstGeom>
          <a:noFill/>
          <a:ln w="9525">
            <a:noFill/>
            <a:miter lim="800000"/>
            <a:headEnd/>
            <a:tailEnd/>
          </a:ln>
        </p:spPr>
        <p:txBody>
          <a:bodyPr>
            <a:spAutoFit/>
          </a:bodyPr>
          <a:lstStyle/>
          <a:p>
            <a:pPr>
              <a:spcBef>
                <a:spcPct val="50000"/>
              </a:spcBef>
            </a:pPr>
            <a:r>
              <a:rPr lang="en-US" sz="1400"/>
              <a:t>Nước lạnh</a:t>
            </a:r>
          </a:p>
        </p:txBody>
      </p:sp>
      <p:sp>
        <p:nvSpPr>
          <p:cNvPr id="59440" name="Line 48"/>
          <p:cNvSpPr>
            <a:spLocks noChangeShapeType="1"/>
          </p:cNvSpPr>
          <p:nvPr/>
        </p:nvSpPr>
        <p:spPr bwMode="auto">
          <a:xfrm>
            <a:off x="4800600" y="4953000"/>
            <a:ext cx="381000" cy="76200"/>
          </a:xfrm>
          <a:prstGeom prst="line">
            <a:avLst/>
          </a:prstGeom>
          <a:noFill/>
          <a:ln w="9525">
            <a:solidFill>
              <a:schemeClr val="tx1"/>
            </a:solidFill>
            <a:round/>
            <a:headEnd/>
            <a:tailEnd type="triangle" w="med" len="med"/>
          </a:ln>
        </p:spPr>
        <p:txBody>
          <a:bodyPr/>
          <a:lstStyle/>
          <a:p>
            <a:endParaRPr lang="en-US"/>
          </a:p>
        </p:txBody>
      </p:sp>
      <p:sp>
        <p:nvSpPr>
          <p:cNvPr id="59441" name="Line 49"/>
          <p:cNvSpPr>
            <a:spLocks noChangeShapeType="1"/>
          </p:cNvSpPr>
          <p:nvPr/>
        </p:nvSpPr>
        <p:spPr bwMode="auto">
          <a:xfrm>
            <a:off x="7086600" y="4953000"/>
            <a:ext cx="381000" cy="76200"/>
          </a:xfrm>
          <a:prstGeom prst="line">
            <a:avLst/>
          </a:prstGeom>
          <a:noFill/>
          <a:ln w="9525">
            <a:solidFill>
              <a:schemeClr val="tx1"/>
            </a:solidFill>
            <a:round/>
            <a:headEnd/>
            <a:tailEnd type="triangle" w="med" len="med"/>
          </a:ln>
        </p:spPr>
        <p:txBody>
          <a:bodyPr/>
          <a:lstStyle/>
          <a:p>
            <a:endParaRPr lang="en-US"/>
          </a:p>
        </p:txBody>
      </p:sp>
      <p:sp>
        <p:nvSpPr>
          <p:cNvPr id="59414" name="Rectangle 22" descr="Oak"/>
          <p:cNvSpPr>
            <a:spLocks noChangeArrowheads="1"/>
          </p:cNvSpPr>
          <p:nvPr/>
        </p:nvSpPr>
        <p:spPr bwMode="auto">
          <a:xfrm>
            <a:off x="2438400" y="5314950"/>
            <a:ext cx="1905000" cy="190500"/>
          </a:xfrm>
          <a:prstGeom prst="rect">
            <a:avLst/>
          </a:prstGeom>
          <a:blipFill dpi="0" rotWithShape="1">
            <a:blip r:embed="rId4"/>
            <a:srcRect/>
            <a:tile tx="0" ty="0" sx="100000" sy="100000" flip="none" algn="tl"/>
          </a:blipFill>
          <a:ln w="9525" algn="ctr">
            <a:noFill/>
            <a:miter lim="800000"/>
            <a:headEnd/>
            <a:tailEnd/>
          </a:ln>
        </p:spPr>
        <p:txBody>
          <a:bodyPr wrap="none" anchor="ctr"/>
          <a:lstStyle/>
          <a:p>
            <a:endParaRPr lang="vi-VN" sz="2400"/>
          </a:p>
        </p:txBody>
      </p:sp>
      <p:sp>
        <p:nvSpPr>
          <p:cNvPr id="59401" name="Rectangle 9" descr="Oak"/>
          <p:cNvSpPr>
            <a:spLocks noChangeArrowheads="1"/>
          </p:cNvSpPr>
          <p:nvPr/>
        </p:nvSpPr>
        <p:spPr bwMode="auto">
          <a:xfrm>
            <a:off x="4762500" y="5314950"/>
            <a:ext cx="1905000" cy="190500"/>
          </a:xfrm>
          <a:prstGeom prst="rect">
            <a:avLst/>
          </a:prstGeom>
          <a:blipFill dpi="0" rotWithShape="1">
            <a:blip r:embed="rId4"/>
            <a:srcRect/>
            <a:tile tx="0" ty="0" sx="100000" sy="100000" flip="none" algn="tl"/>
          </a:blipFill>
          <a:ln w="9525" algn="ctr">
            <a:noFill/>
            <a:miter lim="800000"/>
            <a:headEnd/>
            <a:tailEnd/>
          </a:ln>
        </p:spPr>
        <p:txBody>
          <a:bodyPr wrap="none" anchor="ctr"/>
          <a:lstStyle/>
          <a:p>
            <a:endParaRPr lang="vi-VN" sz="2400"/>
          </a:p>
        </p:txBody>
      </p:sp>
      <p:sp>
        <p:nvSpPr>
          <p:cNvPr id="59419" name="Rectangle 27" descr="Oak"/>
          <p:cNvSpPr>
            <a:spLocks noChangeArrowheads="1"/>
          </p:cNvSpPr>
          <p:nvPr/>
        </p:nvSpPr>
        <p:spPr bwMode="auto">
          <a:xfrm>
            <a:off x="7010400" y="5314950"/>
            <a:ext cx="1905000" cy="190500"/>
          </a:xfrm>
          <a:prstGeom prst="rect">
            <a:avLst/>
          </a:prstGeom>
          <a:blipFill dpi="0" rotWithShape="1">
            <a:blip r:embed="rId4"/>
            <a:srcRect/>
            <a:tile tx="0" ty="0" sx="100000" sy="100000" flip="none" algn="tl"/>
          </a:blipFill>
          <a:ln w="9525" algn="ctr">
            <a:noFill/>
            <a:miter lim="800000"/>
            <a:headEnd/>
            <a:tailEnd/>
          </a:ln>
        </p:spPr>
        <p:txBody>
          <a:bodyPr wrap="none" anchor="ctr"/>
          <a:lstStyle/>
          <a:p>
            <a:endParaRPr lang="vi-VN" sz="2400"/>
          </a:p>
        </p:txBody>
      </p:sp>
      <p:sp>
        <p:nvSpPr>
          <p:cNvPr id="48" name="Text Box 20"/>
          <p:cNvSpPr txBox="1">
            <a:spLocks noChangeArrowheads="1"/>
          </p:cNvSpPr>
          <p:nvPr/>
        </p:nvSpPr>
        <p:spPr bwMode="auto">
          <a:xfrm>
            <a:off x="838200" y="685800"/>
            <a:ext cx="6410325" cy="461963"/>
          </a:xfrm>
          <a:prstGeom prst="rect">
            <a:avLst/>
          </a:prstGeom>
          <a:noFill/>
          <a:ln w="9525">
            <a:noFill/>
            <a:miter lim="800000"/>
            <a:headEnd/>
            <a:tailEnd/>
          </a:ln>
        </p:spPr>
        <p:txBody>
          <a:bodyPr>
            <a:spAutoFit/>
          </a:bodyPr>
          <a:lstStyle/>
          <a:p>
            <a:pPr eaLnBrk="1" hangingPunct="1">
              <a:spcBef>
                <a:spcPct val="50000"/>
              </a:spcBef>
            </a:pPr>
            <a:endParaRPr lang="en-US" sz="2400">
              <a:latin typeface="Times New Roman" pitchFamily="18" charset="0"/>
            </a:endParaRPr>
          </a:p>
        </p:txBody>
      </p:sp>
      <p:sp>
        <p:nvSpPr>
          <p:cNvPr id="49" name="Text Box 19"/>
          <p:cNvSpPr txBox="1">
            <a:spLocks noChangeArrowheads="1"/>
          </p:cNvSpPr>
          <p:nvPr/>
        </p:nvSpPr>
        <p:spPr bwMode="auto">
          <a:xfrm>
            <a:off x="685800" y="304800"/>
            <a:ext cx="8305800" cy="830263"/>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a:spAutoFit/>
          </a:bodyPr>
          <a:lstStyle/>
          <a:p>
            <a:pPr>
              <a:spcBef>
                <a:spcPct val="50000"/>
              </a:spcBef>
              <a:defRPr/>
            </a:pPr>
            <a:r>
              <a:rPr lang="en-US" sz="2400" b="1" dirty="0">
                <a:solidFill>
                  <a:schemeClr val="tx1"/>
                </a:solidFill>
              </a:rPr>
              <a:t>Nếu sau đó ta đặt bình cầu vào nước lạnh thì sẽ có hiện tượng gì xảy ra với mực nước trong ống thủy tinh?</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59411"/>
                                        </p:tgtEl>
                                        <p:attrNameLst>
                                          <p:attrName>style.visibility</p:attrName>
                                        </p:attrNameLst>
                                      </p:cBhvr>
                                      <p:to>
                                        <p:strVal val="visible"/>
                                      </p:to>
                                    </p:set>
                                    <p:animEffect transition="in" filter="box(in)">
                                      <p:cBhvr>
                                        <p:cTn id="7" dur="500"/>
                                        <p:tgtEl>
                                          <p:spTgt spid="5941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49"/>
                                        </p:tgtEl>
                                        <p:attrNameLst>
                                          <p:attrName>style.visibility</p:attrName>
                                        </p:attrNameLst>
                                      </p:cBhvr>
                                      <p:to>
                                        <p:strVal val="visible"/>
                                      </p:to>
                                    </p:set>
                                    <p:animEffect transition="in" filter="blinds(horizontal)">
                                      <p:cBhvr>
                                        <p:cTn id="12" dur="500"/>
                                        <p:tgtEl>
                                          <p:spTgt spid="49"/>
                                        </p:tgtEl>
                                      </p:cBhvr>
                                    </p:animEffect>
                                  </p:childTnLst>
                                </p:cTn>
                              </p:par>
                              <p:par>
                                <p:cTn id="13" presetID="4" presetClass="entr" presetSubtype="16" fill="hold" nodeType="withEffect">
                                  <p:stCondLst>
                                    <p:cond delay="0"/>
                                  </p:stCondLst>
                                  <p:childTnLst>
                                    <p:set>
                                      <p:cBhvr>
                                        <p:cTn id="14" dur="1" fill="hold">
                                          <p:stCondLst>
                                            <p:cond delay="0"/>
                                          </p:stCondLst>
                                        </p:cTn>
                                        <p:tgtEl>
                                          <p:spTgt spid="59413"/>
                                        </p:tgtEl>
                                        <p:attrNameLst>
                                          <p:attrName>style.visibility</p:attrName>
                                        </p:attrNameLst>
                                      </p:cBhvr>
                                      <p:to>
                                        <p:strVal val="visible"/>
                                      </p:to>
                                    </p:set>
                                    <p:animEffect transition="in" filter="box(in)">
                                      <p:cBhvr>
                                        <p:cTn id="15" dur="500"/>
                                        <p:tgtEl>
                                          <p:spTgt spid="59413"/>
                                        </p:tgtEl>
                                      </p:cBhvr>
                                    </p:animEffect>
                                  </p:childTnLst>
                                </p:cTn>
                              </p:par>
                              <p:par>
                                <p:cTn id="16" presetID="4" presetClass="entr" presetSubtype="16" fill="hold" grpId="0" nodeType="withEffect">
                                  <p:stCondLst>
                                    <p:cond delay="0"/>
                                  </p:stCondLst>
                                  <p:childTnLst>
                                    <p:set>
                                      <p:cBhvr>
                                        <p:cTn id="17" dur="1" fill="hold">
                                          <p:stCondLst>
                                            <p:cond delay="0"/>
                                          </p:stCondLst>
                                        </p:cTn>
                                        <p:tgtEl>
                                          <p:spTgt spid="59415"/>
                                        </p:tgtEl>
                                        <p:attrNameLst>
                                          <p:attrName>style.visibility</p:attrName>
                                        </p:attrNameLst>
                                      </p:cBhvr>
                                      <p:to>
                                        <p:strVal val="visible"/>
                                      </p:to>
                                    </p:set>
                                    <p:animEffect transition="in" filter="box(in)">
                                      <p:cBhvr>
                                        <p:cTn id="18" dur="500"/>
                                        <p:tgtEl>
                                          <p:spTgt spid="59415"/>
                                        </p:tgtEl>
                                      </p:cBhvr>
                                    </p:animEffect>
                                  </p:childTnLst>
                                </p:cTn>
                              </p:par>
                              <p:par>
                                <p:cTn id="19" presetID="4" presetClass="entr" presetSubtype="16" fill="hold" grpId="0" nodeType="withEffect">
                                  <p:stCondLst>
                                    <p:cond delay="0"/>
                                  </p:stCondLst>
                                  <p:childTnLst>
                                    <p:set>
                                      <p:cBhvr>
                                        <p:cTn id="20" dur="1" fill="hold">
                                          <p:stCondLst>
                                            <p:cond delay="0"/>
                                          </p:stCondLst>
                                        </p:cTn>
                                        <p:tgtEl>
                                          <p:spTgt spid="59414"/>
                                        </p:tgtEl>
                                        <p:attrNameLst>
                                          <p:attrName>style.visibility</p:attrName>
                                        </p:attrNameLst>
                                      </p:cBhvr>
                                      <p:to>
                                        <p:strVal val="visible"/>
                                      </p:to>
                                    </p:set>
                                    <p:animEffect transition="in" filter="box(in)">
                                      <p:cBhvr>
                                        <p:cTn id="21" dur="500"/>
                                        <p:tgtEl>
                                          <p:spTgt spid="59414"/>
                                        </p:tgtEl>
                                      </p:cBhvr>
                                    </p:animEffect>
                                  </p:childTnLst>
                                </p:cTn>
                              </p:par>
                              <p:par>
                                <p:cTn id="22" presetID="18" presetClass="entr" presetSubtype="6" fill="hold" grpId="0" nodeType="withEffect">
                                  <p:stCondLst>
                                    <p:cond delay="0"/>
                                  </p:stCondLst>
                                  <p:childTnLst>
                                    <p:set>
                                      <p:cBhvr>
                                        <p:cTn id="23" dur="1" fill="hold">
                                          <p:stCondLst>
                                            <p:cond delay="0"/>
                                          </p:stCondLst>
                                        </p:cTn>
                                        <p:tgtEl>
                                          <p:spTgt spid="59416"/>
                                        </p:tgtEl>
                                        <p:attrNameLst>
                                          <p:attrName>style.visibility</p:attrName>
                                        </p:attrNameLst>
                                      </p:cBhvr>
                                      <p:to>
                                        <p:strVal val="visible"/>
                                      </p:to>
                                    </p:set>
                                    <p:animEffect transition="in" filter="strips(downRight)">
                                      <p:cBhvr>
                                        <p:cTn id="24" dur="500"/>
                                        <p:tgtEl>
                                          <p:spTgt spid="59416"/>
                                        </p:tgtEl>
                                      </p:cBhvr>
                                    </p:animEffect>
                                  </p:childTnLst>
                                </p:cTn>
                              </p:par>
                              <p:par>
                                <p:cTn id="25" presetID="4" presetClass="entr" presetSubtype="16" fill="hold" grpId="0" nodeType="withEffect">
                                  <p:stCondLst>
                                    <p:cond delay="0"/>
                                  </p:stCondLst>
                                  <p:childTnLst>
                                    <p:set>
                                      <p:cBhvr>
                                        <p:cTn id="26" dur="1" fill="hold">
                                          <p:stCondLst>
                                            <p:cond delay="0"/>
                                          </p:stCondLst>
                                        </p:cTn>
                                        <p:tgtEl>
                                          <p:spTgt spid="59399"/>
                                        </p:tgtEl>
                                        <p:attrNameLst>
                                          <p:attrName>style.visibility</p:attrName>
                                        </p:attrNameLst>
                                      </p:cBhvr>
                                      <p:to>
                                        <p:strVal val="visible"/>
                                      </p:to>
                                    </p:set>
                                    <p:animEffect transition="in" filter="box(in)">
                                      <p:cBhvr>
                                        <p:cTn id="27" dur="500"/>
                                        <p:tgtEl>
                                          <p:spTgt spid="59399"/>
                                        </p:tgtEl>
                                      </p:cBhvr>
                                    </p:animEffect>
                                  </p:childTnLst>
                                </p:cTn>
                              </p:par>
                              <p:par>
                                <p:cTn id="28" presetID="4" presetClass="entr" presetSubtype="16" fill="hold" nodeType="withEffect">
                                  <p:stCondLst>
                                    <p:cond delay="0"/>
                                  </p:stCondLst>
                                  <p:childTnLst>
                                    <p:set>
                                      <p:cBhvr>
                                        <p:cTn id="29" dur="1" fill="hold">
                                          <p:stCondLst>
                                            <p:cond delay="0"/>
                                          </p:stCondLst>
                                        </p:cTn>
                                        <p:tgtEl>
                                          <p:spTgt spid="59400"/>
                                        </p:tgtEl>
                                        <p:attrNameLst>
                                          <p:attrName>style.visibility</p:attrName>
                                        </p:attrNameLst>
                                      </p:cBhvr>
                                      <p:to>
                                        <p:strVal val="visible"/>
                                      </p:to>
                                    </p:set>
                                    <p:animEffect transition="in" filter="box(in)">
                                      <p:cBhvr>
                                        <p:cTn id="30" dur="500"/>
                                        <p:tgtEl>
                                          <p:spTgt spid="59400"/>
                                        </p:tgtEl>
                                      </p:cBhvr>
                                    </p:animEffect>
                                  </p:childTnLst>
                                </p:cTn>
                              </p:par>
                              <p:par>
                                <p:cTn id="31" presetID="4" presetClass="entr" presetSubtype="16" fill="hold" grpId="0" nodeType="withEffect">
                                  <p:stCondLst>
                                    <p:cond delay="0"/>
                                  </p:stCondLst>
                                  <p:childTnLst>
                                    <p:set>
                                      <p:cBhvr>
                                        <p:cTn id="32" dur="1" fill="hold">
                                          <p:stCondLst>
                                            <p:cond delay="0"/>
                                          </p:stCondLst>
                                        </p:cTn>
                                        <p:tgtEl>
                                          <p:spTgt spid="59401"/>
                                        </p:tgtEl>
                                        <p:attrNameLst>
                                          <p:attrName>style.visibility</p:attrName>
                                        </p:attrNameLst>
                                      </p:cBhvr>
                                      <p:to>
                                        <p:strVal val="visible"/>
                                      </p:to>
                                    </p:set>
                                    <p:animEffect transition="in" filter="box(in)">
                                      <p:cBhvr>
                                        <p:cTn id="33" dur="500"/>
                                        <p:tgtEl>
                                          <p:spTgt spid="59401"/>
                                        </p:tgtEl>
                                      </p:cBhvr>
                                    </p:animEffect>
                                  </p:childTnLst>
                                </p:cTn>
                              </p:par>
                              <p:par>
                                <p:cTn id="34" presetID="4" presetClass="entr" presetSubtype="16" fill="hold" grpId="0" nodeType="withEffect">
                                  <p:stCondLst>
                                    <p:cond delay="0"/>
                                  </p:stCondLst>
                                  <p:childTnLst>
                                    <p:set>
                                      <p:cBhvr>
                                        <p:cTn id="35" dur="1" fill="hold">
                                          <p:stCondLst>
                                            <p:cond delay="0"/>
                                          </p:stCondLst>
                                        </p:cTn>
                                        <p:tgtEl>
                                          <p:spTgt spid="59402"/>
                                        </p:tgtEl>
                                        <p:attrNameLst>
                                          <p:attrName>style.visibility</p:attrName>
                                        </p:attrNameLst>
                                      </p:cBhvr>
                                      <p:to>
                                        <p:strVal val="visible"/>
                                      </p:to>
                                    </p:set>
                                    <p:animEffect transition="in" filter="box(in)">
                                      <p:cBhvr>
                                        <p:cTn id="36" dur="500"/>
                                        <p:tgtEl>
                                          <p:spTgt spid="59402"/>
                                        </p:tgtEl>
                                      </p:cBhvr>
                                    </p:animEffect>
                                  </p:childTnLst>
                                </p:cTn>
                              </p:par>
                              <p:par>
                                <p:cTn id="37" presetID="4" presetClass="entr" presetSubtype="16" fill="hold" grpId="0" nodeType="withEffect">
                                  <p:stCondLst>
                                    <p:cond delay="0"/>
                                  </p:stCondLst>
                                  <p:childTnLst>
                                    <p:set>
                                      <p:cBhvr>
                                        <p:cTn id="38" dur="1" fill="hold">
                                          <p:stCondLst>
                                            <p:cond delay="0"/>
                                          </p:stCondLst>
                                        </p:cTn>
                                        <p:tgtEl>
                                          <p:spTgt spid="59403"/>
                                        </p:tgtEl>
                                        <p:attrNameLst>
                                          <p:attrName>style.visibility</p:attrName>
                                        </p:attrNameLst>
                                      </p:cBhvr>
                                      <p:to>
                                        <p:strVal val="visible"/>
                                      </p:to>
                                    </p:set>
                                    <p:animEffect transition="in" filter="box(in)">
                                      <p:cBhvr>
                                        <p:cTn id="39" dur="500"/>
                                        <p:tgtEl>
                                          <p:spTgt spid="59403"/>
                                        </p:tgtEl>
                                      </p:cBhvr>
                                    </p:animEffect>
                                  </p:childTnLst>
                                </p:cTn>
                              </p:par>
                              <p:par>
                                <p:cTn id="40" presetID="4" presetClass="entr" presetSubtype="16" fill="hold" nodeType="withEffect">
                                  <p:stCondLst>
                                    <p:cond delay="0"/>
                                  </p:stCondLst>
                                  <p:childTnLst>
                                    <p:set>
                                      <p:cBhvr>
                                        <p:cTn id="41" dur="1" fill="hold">
                                          <p:stCondLst>
                                            <p:cond delay="0"/>
                                          </p:stCondLst>
                                        </p:cTn>
                                        <p:tgtEl>
                                          <p:spTgt spid="59404"/>
                                        </p:tgtEl>
                                        <p:attrNameLst>
                                          <p:attrName>style.visibility</p:attrName>
                                        </p:attrNameLst>
                                      </p:cBhvr>
                                      <p:to>
                                        <p:strVal val="visible"/>
                                      </p:to>
                                    </p:set>
                                    <p:animEffect transition="in" filter="box(in)">
                                      <p:cBhvr>
                                        <p:cTn id="42" dur="500"/>
                                        <p:tgtEl>
                                          <p:spTgt spid="59404"/>
                                        </p:tgtEl>
                                      </p:cBhvr>
                                    </p:animEffect>
                                  </p:childTnLst>
                                </p:cTn>
                              </p:par>
                              <p:par>
                                <p:cTn id="43" presetID="4" presetClass="entr" presetSubtype="16" fill="hold" grpId="0" nodeType="withEffect">
                                  <p:stCondLst>
                                    <p:cond delay="0"/>
                                  </p:stCondLst>
                                  <p:childTnLst>
                                    <p:set>
                                      <p:cBhvr>
                                        <p:cTn id="44" dur="1" fill="hold">
                                          <p:stCondLst>
                                            <p:cond delay="0"/>
                                          </p:stCondLst>
                                        </p:cTn>
                                        <p:tgtEl>
                                          <p:spTgt spid="59440"/>
                                        </p:tgtEl>
                                        <p:attrNameLst>
                                          <p:attrName>style.visibility</p:attrName>
                                        </p:attrNameLst>
                                      </p:cBhvr>
                                      <p:to>
                                        <p:strVal val="visible"/>
                                      </p:to>
                                    </p:set>
                                    <p:animEffect transition="in" filter="box(in)">
                                      <p:cBhvr>
                                        <p:cTn id="45" dur="500"/>
                                        <p:tgtEl>
                                          <p:spTgt spid="59440"/>
                                        </p:tgtEl>
                                      </p:cBhvr>
                                    </p:animEffect>
                                  </p:childTnLst>
                                </p:cTn>
                              </p:par>
                              <p:par>
                                <p:cTn id="46" presetID="4" presetClass="entr" presetSubtype="16" fill="hold" grpId="0" nodeType="withEffect">
                                  <p:stCondLst>
                                    <p:cond delay="0"/>
                                  </p:stCondLst>
                                  <p:childTnLst>
                                    <p:set>
                                      <p:cBhvr>
                                        <p:cTn id="47" dur="1" fill="hold">
                                          <p:stCondLst>
                                            <p:cond delay="0"/>
                                          </p:stCondLst>
                                        </p:cTn>
                                        <p:tgtEl>
                                          <p:spTgt spid="59438"/>
                                        </p:tgtEl>
                                        <p:attrNameLst>
                                          <p:attrName>style.visibility</p:attrName>
                                        </p:attrNameLst>
                                      </p:cBhvr>
                                      <p:to>
                                        <p:strVal val="visible"/>
                                      </p:to>
                                    </p:set>
                                    <p:animEffect transition="in" filter="box(in)">
                                      <p:cBhvr>
                                        <p:cTn id="48" dur="500"/>
                                        <p:tgtEl>
                                          <p:spTgt spid="59438"/>
                                        </p:tgtEl>
                                      </p:cBhvr>
                                    </p:animEffect>
                                  </p:childTnLst>
                                </p:cTn>
                              </p:par>
                              <p:par>
                                <p:cTn id="49" presetID="18" presetClass="entr" presetSubtype="3" fill="hold" grpId="0" nodeType="withEffect">
                                  <p:stCondLst>
                                    <p:cond delay="0"/>
                                  </p:stCondLst>
                                  <p:childTnLst>
                                    <p:set>
                                      <p:cBhvr>
                                        <p:cTn id="50" dur="1" fill="hold">
                                          <p:stCondLst>
                                            <p:cond delay="0"/>
                                          </p:stCondLst>
                                        </p:cTn>
                                        <p:tgtEl>
                                          <p:spTgt spid="59405"/>
                                        </p:tgtEl>
                                        <p:attrNameLst>
                                          <p:attrName>style.visibility</p:attrName>
                                        </p:attrNameLst>
                                      </p:cBhvr>
                                      <p:to>
                                        <p:strVal val="visible"/>
                                      </p:to>
                                    </p:set>
                                    <p:animEffect transition="in" filter="strips(upRight)">
                                      <p:cBhvr>
                                        <p:cTn id="51" dur="5000"/>
                                        <p:tgtEl>
                                          <p:spTgt spid="59405"/>
                                        </p:tgtEl>
                                      </p:cBhvr>
                                    </p:animEffect>
                                  </p:childTnLst>
                                </p:cTn>
                              </p:par>
                              <p:par>
                                <p:cTn id="52" presetID="5" presetClass="entr" presetSubtype="10" repeatCount="indefinite" fill="hold" grpId="0" nodeType="withEffect">
                                  <p:stCondLst>
                                    <p:cond delay="0"/>
                                  </p:stCondLst>
                                  <p:childTnLst>
                                    <p:set>
                                      <p:cBhvr>
                                        <p:cTn id="53" dur="1" fill="hold">
                                          <p:stCondLst>
                                            <p:cond delay="0"/>
                                          </p:stCondLst>
                                        </p:cTn>
                                        <p:tgtEl>
                                          <p:spTgt spid="59406"/>
                                        </p:tgtEl>
                                        <p:attrNameLst>
                                          <p:attrName>style.visibility</p:attrName>
                                        </p:attrNameLst>
                                      </p:cBhvr>
                                      <p:to>
                                        <p:strVal val="visible"/>
                                      </p:to>
                                    </p:set>
                                    <p:animEffect transition="in" filter="checkerboard(across)">
                                      <p:cBhvr>
                                        <p:cTn id="54" dur="500"/>
                                        <p:tgtEl>
                                          <p:spTgt spid="59406"/>
                                        </p:tgtEl>
                                      </p:cBhvr>
                                    </p:animEffect>
                                  </p:childTnLst>
                                </p:cTn>
                              </p:par>
                              <p:par>
                                <p:cTn id="55" presetID="5" presetClass="entr" presetSubtype="10" repeatCount="indefinite" fill="hold" grpId="0" nodeType="withEffect">
                                  <p:stCondLst>
                                    <p:cond delay="0"/>
                                  </p:stCondLst>
                                  <p:childTnLst>
                                    <p:set>
                                      <p:cBhvr>
                                        <p:cTn id="56" dur="1" fill="hold">
                                          <p:stCondLst>
                                            <p:cond delay="0"/>
                                          </p:stCondLst>
                                        </p:cTn>
                                        <p:tgtEl>
                                          <p:spTgt spid="59407"/>
                                        </p:tgtEl>
                                        <p:attrNameLst>
                                          <p:attrName>style.visibility</p:attrName>
                                        </p:attrNameLst>
                                      </p:cBhvr>
                                      <p:to>
                                        <p:strVal val="visible"/>
                                      </p:to>
                                    </p:set>
                                    <p:animEffect transition="in" filter="checkerboard(across)">
                                      <p:cBhvr>
                                        <p:cTn id="57" dur="500"/>
                                        <p:tgtEl>
                                          <p:spTgt spid="59407"/>
                                        </p:tgtEl>
                                      </p:cBhvr>
                                    </p:animEffect>
                                  </p:childTnLst>
                                </p:cTn>
                              </p:par>
                              <p:par>
                                <p:cTn id="58" presetID="5" presetClass="entr" presetSubtype="10" repeatCount="indefinite" fill="hold" grpId="0" nodeType="withEffect">
                                  <p:stCondLst>
                                    <p:cond delay="0"/>
                                  </p:stCondLst>
                                  <p:childTnLst>
                                    <p:set>
                                      <p:cBhvr>
                                        <p:cTn id="59" dur="1" fill="hold">
                                          <p:stCondLst>
                                            <p:cond delay="0"/>
                                          </p:stCondLst>
                                        </p:cTn>
                                        <p:tgtEl>
                                          <p:spTgt spid="59409"/>
                                        </p:tgtEl>
                                        <p:attrNameLst>
                                          <p:attrName>style.visibility</p:attrName>
                                        </p:attrNameLst>
                                      </p:cBhvr>
                                      <p:to>
                                        <p:strVal val="visible"/>
                                      </p:to>
                                    </p:set>
                                    <p:animEffect transition="in" filter="checkerboard(across)">
                                      <p:cBhvr>
                                        <p:cTn id="60" dur="500"/>
                                        <p:tgtEl>
                                          <p:spTgt spid="59409"/>
                                        </p:tgtEl>
                                      </p:cBhvr>
                                    </p:animEffect>
                                  </p:childTnLst>
                                </p:cTn>
                              </p:par>
                              <p:par>
                                <p:cTn id="61" presetID="5" presetClass="entr" presetSubtype="10" repeatCount="indefinite" fill="hold" grpId="0" nodeType="withEffect">
                                  <p:stCondLst>
                                    <p:cond delay="0"/>
                                  </p:stCondLst>
                                  <p:childTnLst>
                                    <p:set>
                                      <p:cBhvr>
                                        <p:cTn id="62" dur="1" fill="hold">
                                          <p:stCondLst>
                                            <p:cond delay="0"/>
                                          </p:stCondLst>
                                        </p:cTn>
                                        <p:tgtEl>
                                          <p:spTgt spid="59408"/>
                                        </p:tgtEl>
                                        <p:attrNameLst>
                                          <p:attrName>style.visibility</p:attrName>
                                        </p:attrNameLst>
                                      </p:cBhvr>
                                      <p:to>
                                        <p:strVal val="visible"/>
                                      </p:to>
                                    </p:set>
                                    <p:animEffect transition="in" filter="checkerboard(across)">
                                      <p:cBhvr>
                                        <p:cTn id="63" dur="500"/>
                                        <p:tgtEl>
                                          <p:spTgt spid="59408"/>
                                        </p:tgtEl>
                                      </p:cBhvr>
                                    </p:animEffect>
                                  </p:childTnLst>
                                </p:cTn>
                              </p:par>
                              <p:par>
                                <p:cTn id="64" presetID="18" presetClass="entr" presetSubtype="6" fill="hold" grpId="0" nodeType="withEffect">
                                  <p:stCondLst>
                                    <p:cond delay="0"/>
                                  </p:stCondLst>
                                  <p:childTnLst>
                                    <p:set>
                                      <p:cBhvr>
                                        <p:cTn id="65" dur="1" fill="hold">
                                          <p:stCondLst>
                                            <p:cond delay="0"/>
                                          </p:stCondLst>
                                        </p:cTn>
                                        <p:tgtEl>
                                          <p:spTgt spid="59421"/>
                                        </p:tgtEl>
                                        <p:attrNameLst>
                                          <p:attrName>style.visibility</p:attrName>
                                        </p:attrNameLst>
                                      </p:cBhvr>
                                      <p:to>
                                        <p:strVal val="visible"/>
                                      </p:to>
                                    </p:set>
                                    <p:animEffect transition="in" filter="strips(downRight)">
                                      <p:cBhvr>
                                        <p:cTn id="66" dur="500"/>
                                        <p:tgtEl>
                                          <p:spTgt spid="59421"/>
                                        </p:tgtEl>
                                      </p:cBhvr>
                                    </p:animEffect>
                                  </p:childTnLst>
                                </p:cTn>
                              </p:par>
                              <p:par>
                                <p:cTn id="67" presetID="4" presetClass="entr" presetSubtype="16" fill="hold" grpId="0" nodeType="withEffect">
                                  <p:stCondLst>
                                    <p:cond delay="0"/>
                                  </p:stCondLst>
                                  <p:childTnLst>
                                    <p:set>
                                      <p:cBhvr>
                                        <p:cTn id="68" dur="1" fill="hold">
                                          <p:stCondLst>
                                            <p:cond delay="0"/>
                                          </p:stCondLst>
                                        </p:cTn>
                                        <p:tgtEl>
                                          <p:spTgt spid="59419"/>
                                        </p:tgtEl>
                                        <p:attrNameLst>
                                          <p:attrName>style.visibility</p:attrName>
                                        </p:attrNameLst>
                                      </p:cBhvr>
                                      <p:to>
                                        <p:strVal val="visible"/>
                                      </p:to>
                                    </p:set>
                                    <p:animEffect transition="in" filter="box(in)">
                                      <p:cBhvr>
                                        <p:cTn id="69" dur="500"/>
                                        <p:tgtEl>
                                          <p:spTgt spid="59419"/>
                                        </p:tgtEl>
                                      </p:cBhvr>
                                    </p:animEffect>
                                  </p:childTnLst>
                                </p:cTn>
                              </p:par>
                              <p:par>
                                <p:cTn id="70" presetID="4" presetClass="entr" presetSubtype="16" fill="hold" grpId="0" nodeType="withEffect">
                                  <p:stCondLst>
                                    <p:cond delay="0"/>
                                  </p:stCondLst>
                                  <p:childTnLst>
                                    <p:set>
                                      <p:cBhvr>
                                        <p:cTn id="71" dur="1" fill="hold">
                                          <p:stCondLst>
                                            <p:cond delay="0"/>
                                          </p:stCondLst>
                                        </p:cTn>
                                        <p:tgtEl>
                                          <p:spTgt spid="59430"/>
                                        </p:tgtEl>
                                        <p:attrNameLst>
                                          <p:attrName>style.visibility</p:attrName>
                                        </p:attrNameLst>
                                      </p:cBhvr>
                                      <p:to>
                                        <p:strVal val="visible"/>
                                      </p:to>
                                    </p:set>
                                    <p:animEffect transition="in" filter="box(in)">
                                      <p:cBhvr>
                                        <p:cTn id="72" dur="500"/>
                                        <p:tgtEl>
                                          <p:spTgt spid="59430"/>
                                        </p:tgtEl>
                                      </p:cBhvr>
                                    </p:animEffect>
                                  </p:childTnLst>
                                </p:cTn>
                              </p:par>
                              <p:par>
                                <p:cTn id="73" presetID="4" presetClass="entr" presetSubtype="16" fill="hold" grpId="0" nodeType="withEffect">
                                  <p:stCondLst>
                                    <p:cond delay="0"/>
                                  </p:stCondLst>
                                  <p:childTnLst>
                                    <p:set>
                                      <p:cBhvr>
                                        <p:cTn id="74" dur="1" fill="hold">
                                          <p:stCondLst>
                                            <p:cond delay="0"/>
                                          </p:stCondLst>
                                        </p:cTn>
                                        <p:tgtEl>
                                          <p:spTgt spid="59431"/>
                                        </p:tgtEl>
                                        <p:attrNameLst>
                                          <p:attrName>style.visibility</p:attrName>
                                        </p:attrNameLst>
                                      </p:cBhvr>
                                      <p:to>
                                        <p:strVal val="visible"/>
                                      </p:to>
                                    </p:set>
                                    <p:animEffect transition="in" filter="box(in)">
                                      <p:cBhvr>
                                        <p:cTn id="75" dur="500"/>
                                        <p:tgtEl>
                                          <p:spTgt spid="59431"/>
                                        </p:tgtEl>
                                      </p:cBhvr>
                                    </p:animEffect>
                                  </p:childTnLst>
                                </p:cTn>
                              </p:par>
                              <p:par>
                                <p:cTn id="76" presetID="4" presetClass="entr" presetSubtype="16" fill="hold" nodeType="withEffect">
                                  <p:stCondLst>
                                    <p:cond delay="0"/>
                                  </p:stCondLst>
                                  <p:childTnLst>
                                    <p:set>
                                      <p:cBhvr>
                                        <p:cTn id="77" dur="1" fill="hold">
                                          <p:stCondLst>
                                            <p:cond delay="0"/>
                                          </p:stCondLst>
                                        </p:cTn>
                                        <p:tgtEl>
                                          <p:spTgt spid="59432"/>
                                        </p:tgtEl>
                                        <p:attrNameLst>
                                          <p:attrName>style.visibility</p:attrName>
                                        </p:attrNameLst>
                                      </p:cBhvr>
                                      <p:to>
                                        <p:strVal val="visible"/>
                                      </p:to>
                                    </p:set>
                                    <p:animEffect transition="in" filter="box(in)">
                                      <p:cBhvr>
                                        <p:cTn id="78" dur="500"/>
                                        <p:tgtEl>
                                          <p:spTgt spid="59432"/>
                                        </p:tgtEl>
                                      </p:cBhvr>
                                    </p:animEffect>
                                  </p:childTnLst>
                                </p:cTn>
                              </p:par>
                              <p:par>
                                <p:cTn id="79" presetID="4" presetClass="entr" presetSubtype="16" fill="hold" nodeType="withEffect">
                                  <p:stCondLst>
                                    <p:cond delay="0"/>
                                  </p:stCondLst>
                                  <p:childTnLst>
                                    <p:set>
                                      <p:cBhvr>
                                        <p:cTn id="80" dur="1" fill="hold">
                                          <p:stCondLst>
                                            <p:cond delay="0"/>
                                          </p:stCondLst>
                                        </p:cTn>
                                        <p:tgtEl>
                                          <p:spTgt spid="59439"/>
                                        </p:tgtEl>
                                        <p:attrNameLst>
                                          <p:attrName>style.visibility</p:attrName>
                                        </p:attrNameLst>
                                      </p:cBhvr>
                                      <p:to>
                                        <p:strVal val="visible"/>
                                      </p:to>
                                    </p:set>
                                    <p:animEffect transition="in" filter="box(in)">
                                      <p:cBhvr>
                                        <p:cTn id="81" dur="500"/>
                                        <p:tgtEl>
                                          <p:spTgt spid="59439"/>
                                        </p:tgtEl>
                                      </p:cBhvr>
                                    </p:animEffect>
                                  </p:childTnLst>
                                </p:cTn>
                              </p:par>
                              <p:par>
                                <p:cTn id="82" presetID="4" presetClass="entr" presetSubtype="16" fill="hold" grpId="0" nodeType="withEffect">
                                  <p:stCondLst>
                                    <p:cond delay="0"/>
                                  </p:stCondLst>
                                  <p:childTnLst>
                                    <p:set>
                                      <p:cBhvr>
                                        <p:cTn id="83" dur="1" fill="hold">
                                          <p:stCondLst>
                                            <p:cond delay="0"/>
                                          </p:stCondLst>
                                        </p:cTn>
                                        <p:tgtEl>
                                          <p:spTgt spid="59441"/>
                                        </p:tgtEl>
                                        <p:attrNameLst>
                                          <p:attrName>style.visibility</p:attrName>
                                        </p:attrNameLst>
                                      </p:cBhvr>
                                      <p:to>
                                        <p:strVal val="visible"/>
                                      </p:to>
                                    </p:set>
                                    <p:animEffect transition="in" filter="box(in)">
                                      <p:cBhvr>
                                        <p:cTn id="84" dur="500"/>
                                        <p:tgtEl>
                                          <p:spTgt spid="59441"/>
                                        </p:tgtEl>
                                      </p:cBhvr>
                                    </p:animEffect>
                                  </p:childTnLst>
                                </p:cTn>
                              </p:par>
                            </p:childTnLst>
                          </p:cTn>
                        </p:par>
                      </p:childTnLst>
                    </p:cTn>
                  </p:par>
                  <p:par>
                    <p:cTn id="85" fill="hold" nodeType="clickPar">
                      <p:stCondLst>
                        <p:cond delay="indefinite"/>
                      </p:stCondLst>
                      <p:childTnLst>
                        <p:par>
                          <p:cTn id="86" fill="hold" nodeType="withGroup">
                            <p:stCondLst>
                              <p:cond delay="0"/>
                            </p:stCondLst>
                            <p:childTnLst>
                              <p:par>
                                <p:cTn id="87" presetID="4" presetClass="entr" presetSubtype="16" fill="hold" nodeType="clickEffect">
                                  <p:stCondLst>
                                    <p:cond delay="0"/>
                                  </p:stCondLst>
                                  <p:childTnLst>
                                    <p:set>
                                      <p:cBhvr>
                                        <p:cTn id="88" dur="1" fill="hold">
                                          <p:stCondLst>
                                            <p:cond delay="0"/>
                                          </p:stCondLst>
                                        </p:cTn>
                                        <p:tgtEl>
                                          <p:spTgt spid="59418"/>
                                        </p:tgtEl>
                                        <p:attrNameLst>
                                          <p:attrName>style.visibility</p:attrName>
                                        </p:attrNameLst>
                                      </p:cBhvr>
                                      <p:to>
                                        <p:strVal val="visible"/>
                                      </p:to>
                                    </p:set>
                                    <p:animEffect transition="in" filter="box(in)">
                                      <p:cBhvr>
                                        <p:cTn id="89" dur="500"/>
                                        <p:tgtEl>
                                          <p:spTgt spid="59418"/>
                                        </p:tgtEl>
                                      </p:cBhvr>
                                    </p:animEffect>
                                  </p:childTnLst>
                                </p:cTn>
                              </p:par>
                              <p:par>
                                <p:cTn id="90" presetID="4" presetClass="entr" presetSubtype="16" fill="hold" grpId="0" nodeType="withEffect">
                                  <p:stCondLst>
                                    <p:cond delay="0"/>
                                  </p:stCondLst>
                                  <p:childTnLst>
                                    <p:set>
                                      <p:cBhvr>
                                        <p:cTn id="91" dur="1" fill="hold">
                                          <p:stCondLst>
                                            <p:cond delay="0"/>
                                          </p:stCondLst>
                                        </p:cTn>
                                        <p:tgtEl>
                                          <p:spTgt spid="59422"/>
                                        </p:tgtEl>
                                        <p:attrNameLst>
                                          <p:attrName>style.visibility</p:attrName>
                                        </p:attrNameLst>
                                      </p:cBhvr>
                                      <p:to>
                                        <p:strVal val="visible"/>
                                      </p:to>
                                    </p:set>
                                    <p:animEffect transition="in" filter="box(in)">
                                      <p:cBhvr>
                                        <p:cTn id="92" dur="500"/>
                                        <p:tgtEl>
                                          <p:spTgt spid="59422"/>
                                        </p:tgtEl>
                                      </p:cBhvr>
                                    </p:animEffect>
                                  </p:childTnLst>
                                </p:cTn>
                              </p:par>
                              <p:par>
                                <p:cTn id="93" presetID="18" presetClass="exit" presetSubtype="3" fill="hold" grpId="1" nodeType="withEffect">
                                  <p:stCondLst>
                                    <p:cond delay="0"/>
                                  </p:stCondLst>
                                  <p:childTnLst>
                                    <p:animEffect transition="out" filter="strips(upRight)">
                                      <p:cBhvr>
                                        <p:cTn id="94" dur="5000"/>
                                        <p:tgtEl>
                                          <p:spTgt spid="59422"/>
                                        </p:tgtEl>
                                      </p:cBhvr>
                                    </p:animEffect>
                                    <p:set>
                                      <p:cBhvr>
                                        <p:cTn id="95" dur="1" fill="hold">
                                          <p:stCondLst>
                                            <p:cond delay="4999"/>
                                          </p:stCondLst>
                                        </p:cTn>
                                        <p:tgtEl>
                                          <p:spTgt spid="59422"/>
                                        </p:tgtEl>
                                        <p:attrNameLst>
                                          <p:attrName>style.visibility</p:attrName>
                                        </p:attrNameLst>
                                      </p:cBhvr>
                                      <p:to>
                                        <p:strVal val="hidden"/>
                                      </p:to>
                                    </p:set>
                                  </p:childTnLst>
                                </p:cTn>
                              </p:par>
                            </p:childTnLst>
                          </p:cTn>
                        </p:par>
                      </p:childTnLst>
                    </p:cTn>
                  </p:par>
                  <p:par>
                    <p:cTn id="96" fill="hold" nodeType="clickPar">
                      <p:stCondLst>
                        <p:cond delay="indefinite"/>
                      </p:stCondLst>
                      <p:childTnLst>
                        <p:par>
                          <p:cTn id="97" fill="hold" nodeType="withGroup">
                            <p:stCondLst>
                              <p:cond delay="0"/>
                            </p:stCondLst>
                            <p:childTnLst>
                              <p:par>
                                <p:cTn id="98" presetID="4" presetClass="entr" presetSubtype="16" fill="hold" grpId="0" nodeType="clickEffect">
                                  <p:stCondLst>
                                    <p:cond delay="0"/>
                                  </p:stCondLst>
                                  <p:childTnLst>
                                    <p:set>
                                      <p:cBhvr>
                                        <p:cTn id="99" dur="1" fill="hold">
                                          <p:stCondLst>
                                            <p:cond delay="0"/>
                                          </p:stCondLst>
                                        </p:cTn>
                                        <p:tgtEl>
                                          <p:spTgt spid="59398"/>
                                        </p:tgtEl>
                                        <p:attrNameLst>
                                          <p:attrName>style.visibility</p:attrName>
                                        </p:attrNameLst>
                                      </p:cBhvr>
                                      <p:to>
                                        <p:strVal val="visible"/>
                                      </p:to>
                                    </p:set>
                                    <p:animEffect transition="in" filter="box(in)">
                                      <p:cBhvr>
                                        <p:cTn id="100" dur="500"/>
                                        <p:tgtEl>
                                          <p:spTgt spid="59398"/>
                                        </p:tgtEl>
                                      </p:cBhvr>
                                    </p:animEffect>
                                  </p:childTnLst>
                                </p:cTn>
                              </p:par>
                            </p:childTnLst>
                          </p:cTn>
                        </p:par>
                        <p:par>
                          <p:cTn id="101" fill="hold" nodeType="afterGroup">
                            <p:stCondLst>
                              <p:cond delay="500"/>
                            </p:stCondLst>
                            <p:childTnLst>
                              <p:par>
                                <p:cTn id="102" presetID="27" presetClass="entr" presetSubtype="0" fill="hold" grpId="0" nodeType="afterEffect" nodePh="1">
                                  <p:stCondLst>
                                    <p:cond delay="0"/>
                                  </p:stCondLst>
                                  <p:endCondLst>
                                    <p:cond evt="begin" delay="0">
                                      <p:tn val="102"/>
                                    </p:cond>
                                  </p:endCondLst>
                                  <p:iterate type="lt">
                                    <p:tmPct val="50000"/>
                                  </p:iterate>
                                  <p:childTnLst>
                                    <p:set>
                                      <p:cBhvr>
                                        <p:cTn id="103" dur="1" fill="hold">
                                          <p:stCondLst>
                                            <p:cond delay="0"/>
                                          </p:stCondLst>
                                        </p:cTn>
                                        <p:tgtEl>
                                          <p:spTgt spid="48"/>
                                        </p:tgtEl>
                                        <p:attrNameLst>
                                          <p:attrName>style.visibility</p:attrName>
                                        </p:attrNameLst>
                                      </p:cBhvr>
                                      <p:to>
                                        <p:strVal val="visible"/>
                                      </p:to>
                                    </p:set>
                                    <p:anim calcmode="discrete" valueType="clr">
                                      <p:cBhvr override="childStyle">
                                        <p:cTn id="104" dur="80"/>
                                        <p:tgtEl>
                                          <p:spTgt spid="48"/>
                                        </p:tgtEl>
                                        <p:attrNameLst>
                                          <p:attrName>style.color</p:attrName>
                                        </p:attrNameLst>
                                      </p:cBhvr>
                                      <p:tavLst>
                                        <p:tav tm="0">
                                          <p:val>
                                            <p:clrVal>
                                              <a:schemeClr val="accent2"/>
                                            </p:clrVal>
                                          </p:val>
                                        </p:tav>
                                        <p:tav tm="50000">
                                          <p:val>
                                            <p:clrVal>
                                              <a:schemeClr val="hlink"/>
                                            </p:clrVal>
                                          </p:val>
                                        </p:tav>
                                      </p:tavLst>
                                    </p:anim>
                                    <p:anim calcmode="discrete" valueType="clr">
                                      <p:cBhvr>
                                        <p:cTn id="105" dur="80"/>
                                        <p:tgtEl>
                                          <p:spTgt spid="48"/>
                                        </p:tgtEl>
                                        <p:attrNameLst>
                                          <p:attrName>fillcolor</p:attrName>
                                        </p:attrNameLst>
                                      </p:cBhvr>
                                      <p:tavLst>
                                        <p:tav tm="0">
                                          <p:val>
                                            <p:clrVal>
                                              <a:schemeClr val="accent2"/>
                                            </p:clrVal>
                                          </p:val>
                                        </p:tav>
                                        <p:tav tm="50000">
                                          <p:val>
                                            <p:clrVal>
                                              <a:schemeClr val="hlink"/>
                                            </p:clrVal>
                                          </p:val>
                                        </p:tav>
                                      </p:tavLst>
                                    </p:anim>
                                    <p:set>
                                      <p:cBhvr>
                                        <p:cTn id="106" dur="80"/>
                                        <p:tgtEl>
                                          <p:spTgt spid="4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8" grpId="0"/>
      <p:bldP spid="59399" grpId="0"/>
      <p:bldP spid="59402" grpId="0" animBg="1"/>
      <p:bldP spid="59403" grpId="0" animBg="1"/>
      <p:bldP spid="59405" grpId="0" animBg="1"/>
      <p:bldP spid="59406" grpId="0" animBg="1"/>
      <p:bldP spid="59407" grpId="0" animBg="1"/>
      <p:bldP spid="59408" grpId="0" animBg="1"/>
      <p:bldP spid="59409" grpId="0" animBg="1"/>
      <p:bldP spid="59411" grpId="0" animBg="1"/>
      <p:bldP spid="59415" grpId="0"/>
      <p:bldP spid="59416" grpId="0" animBg="1"/>
      <p:bldP spid="59421" grpId="0" animBg="1"/>
      <p:bldP spid="59422" grpId="0" animBg="1"/>
      <p:bldP spid="59422" grpId="1" animBg="1"/>
      <p:bldP spid="59430" grpId="0" animBg="1"/>
      <p:bldP spid="59431" grpId="0" animBg="1"/>
      <p:bldP spid="59438" grpId="0"/>
      <p:bldP spid="59440" grpId="0" animBg="1"/>
      <p:bldP spid="59441" grpId="0" animBg="1"/>
      <p:bldP spid="59414" grpId="0" animBg="1"/>
      <p:bldP spid="59401" grpId="0" animBg="1"/>
      <p:bldP spid="59419" grpId="0" animBg="1"/>
      <p:bldP spid="48" grpId="0"/>
      <p:bldP spid="4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ChangeArrowheads="1"/>
          </p:cNvSpPr>
          <p:nvPr/>
        </p:nvSpPr>
        <p:spPr bwMode="auto">
          <a:xfrm>
            <a:off x="0" y="0"/>
            <a:ext cx="9144000" cy="533400"/>
          </a:xfrm>
          <a:prstGeom prst="rect">
            <a:avLst/>
          </a:prstGeom>
          <a:gradFill rotWithShape="1">
            <a:gsLst>
              <a:gs pos="0">
                <a:srgbClr val="00FFFF"/>
              </a:gs>
              <a:gs pos="50000">
                <a:schemeClr val="bg1"/>
              </a:gs>
              <a:gs pos="100000">
                <a:srgbClr val="00FFFF"/>
              </a:gs>
            </a:gsLst>
            <a:lin ang="5400000" scaled="1"/>
          </a:gradFill>
          <a:ln w="9525">
            <a:noFill/>
            <a:miter lim="800000"/>
            <a:headEnd/>
            <a:tailEnd/>
          </a:ln>
          <a:effectLst/>
        </p:spPr>
        <p:txBody>
          <a:bodyPr wrap="none" anchor="ctr"/>
          <a:lstStyle/>
          <a:p>
            <a:pPr algn="ctr">
              <a:defRPr/>
            </a:pPr>
            <a:r>
              <a:rPr lang="en-US" sz="3200" b="1">
                <a:solidFill>
                  <a:srgbClr val="FF0000"/>
                </a:solidFill>
                <a:latin typeface="Times New Roman" pitchFamily="18" charset="0"/>
              </a:rPr>
              <a:t>Bài 19: SỰ NỞ VÌ NHIỆT CỦA CHẤT LỎNG</a:t>
            </a:r>
          </a:p>
        </p:txBody>
      </p:sp>
      <p:sp>
        <p:nvSpPr>
          <p:cNvPr id="10243" name="Rectangle 3"/>
          <p:cNvSpPr>
            <a:spLocks noChangeArrowheads="1"/>
          </p:cNvSpPr>
          <p:nvPr/>
        </p:nvSpPr>
        <p:spPr bwMode="auto">
          <a:xfrm>
            <a:off x="23813" y="482600"/>
            <a:ext cx="3100387" cy="519113"/>
          </a:xfrm>
          <a:prstGeom prst="rect">
            <a:avLst/>
          </a:prstGeom>
          <a:noFill/>
          <a:ln w="9525">
            <a:noFill/>
            <a:miter lim="800000"/>
            <a:headEnd/>
            <a:tailEnd/>
          </a:ln>
        </p:spPr>
        <p:txBody>
          <a:bodyPr wrap="none">
            <a:spAutoFit/>
          </a:bodyPr>
          <a:lstStyle/>
          <a:p>
            <a:pPr eaLnBrk="1" hangingPunct="1">
              <a:spcBef>
                <a:spcPct val="50000"/>
              </a:spcBef>
            </a:pPr>
            <a:r>
              <a:rPr lang="en-US" sz="2800" b="1">
                <a:solidFill>
                  <a:srgbClr val="3333FF"/>
                </a:solidFill>
                <a:latin typeface="Times New Roman" pitchFamily="18" charset="0"/>
              </a:rPr>
              <a:t>1/ </a:t>
            </a:r>
            <a:r>
              <a:rPr lang="en-US" sz="2800" b="1" u="sng">
                <a:solidFill>
                  <a:srgbClr val="3333FF"/>
                </a:solidFill>
                <a:latin typeface="Times New Roman" pitchFamily="18" charset="0"/>
              </a:rPr>
              <a:t>Làm thí nghiệm</a:t>
            </a:r>
            <a:r>
              <a:rPr lang="en-US" sz="2800" b="1">
                <a:solidFill>
                  <a:srgbClr val="3333FF"/>
                </a:solidFill>
                <a:latin typeface="Times New Roman" pitchFamily="18" charset="0"/>
              </a:rPr>
              <a:t>:</a:t>
            </a:r>
          </a:p>
        </p:txBody>
      </p:sp>
      <p:sp>
        <p:nvSpPr>
          <p:cNvPr id="10244" name="Rectangle 4"/>
          <p:cNvSpPr>
            <a:spLocks noChangeArrowheads="1"/>
          </p:cNvSpPr>
          <p:nvPr/>
        </p:nvSpPr>
        <p:spPr bwMode="auto">
          <a:xfrm>
            <a:off x="-12700" y="928688"/>
            <a:ext cx="2908300" cy="519112"/>
          </a:xfrm>
          <a:prstGeom prst="rect">
            <a:avLst/>
          </a:prstGeom>
          <a:noFill/>
          <a:ln w="9525">
            <a:noFill/>
            <a:miter lim="800000"/>
            <a:headEnd/>
            <a:tailEnd/>
          </a:ln>
        </p:spPr>
        <p:txBody>
          <a:bodyPr wrap="none">
            <a:spAutoFit/>
          </a:bodyPr>
          <a:lstStyle/>
          <a:p>
            <a:pPr eaLnBrk="1" hangingPunct="1">
              <a:spcBef>
                <a:spcPct val="50000"/>
              </a:spcBef>
            </a:pPr>
            <a:r>
              <a:rPr lang="en-US" sz="2800" b="1">
                <a:solidFill>
                  <a:srgbClr val="3333FF"/>
                </a:solidFill>
                <a:latin typeface="Times New Roman" pitchFamily="18" charset="0"/>
              </a:rPr>
              <a:t>2/ </a:t>
            </a:r>
            <a:r>
              <a:rPr lang="en-US" sz="2800" b="1" u="sng">
                <a:solidFill>
                  <a:srgbClr val="3333FF"/>
                </a:solidFill>
                <a:latin typeface="Times New Roman" pitchFamily="18" charset="0"/>
              </a:rPr>
              <a:t>Trả lời câu hỏi</a:t>
            </a:r>
            <a:r>
              <a:rPr lang="en-US" sz="2800" b="1">
                <a:solidFill>
                  <a:srgbClr val="3333FF"/>
                </a:solidFill>
                <a:latin typeface="Times New Roman" pitchFamily="18" charset="0"/>
              </a:rPr>
              <a:t>:</a:t>
            </a:r>
          </a:p>
        </p:txBody>
      </p:sp>
      <p:sp>
        <p:nvSpPr>
          <p:cNvPr id="10245" name="Rectangle 5"/>
          <p:cNvSpPr>
            <a:spLocks noChangeArrowheads="1"/>
          </p:cNvSpPr>
          <p:nvPr/>
        </p:nvSpPr>
        <p:spPr bwMode="auto">
          <a:xfrm>
            <a:off x="228600" y="1365250"/>
            <a:ext cx="738188" cy="519113"/>
          </a:xfrm>
          <a:prstGeom prst="rect">
            <a:avLst/>
          </a:prstGeom>
          <a:noFill/>
          <a:ln w="9525">
            <a:noFill/>
            <a:miter lim="800000"/>
            <a:headEnd/>
            <a:tailEnd/>
          </a:ln>
        </p:spPr>
        <p:txBody>
          <a:bodyPr wrap="none">
            <a:spAutoFit/>
          </a:bodyPr>
          <a:lstStyle/>
          <a:p>
            <a:pPr eaLnBrk="1" hangingPunct="1">
              <a:spcBef>
                <a:spcPct val="50000"/>
              </a:spcBef>
            </a:pPr>
            <a:r>
              <a:rPr lang="en-US" sz="2800" b="1">
                <a:solidFill>
                  <a:srgbClr val="FF3300"/>
                </a:solidFill>
                <a:latin typeface="Times New Roman" pitchFamily="18" charset="0"/>
              </a:rPr>
              <a:t>C1:</a:t>
            </a:r>
          </a:p>
        </p:txBody>
      </p:sp>
      <p:sp>
        <p:nvSpPr>
          <p:cNvPr id="10246" name="Text Box 6"/>
          <p:cNvSpPr txBox="1">
            <a:spLocks noChangeArrowheads="1"/>
          </p:cNvSpPr>
          <p:nvPr/>
        </p:nvSpPr>
        <p:spPr bwMode="auto">
          <a:xfrm>
            <a:off x="838200" y="1371600"/>
            <a:ext cx="5791200" cy="519113"/>
          </a:xfrm>
          <a:prstGeom prst="rect">
            <a:avLst/>
          </a:prstGeom>
          <a:noFill/>
          <a:ln w="9525">
            <a:noFill/>
            <a:miter lim="800000"/>
            <a:headEnd/>
            <a:tailEnd/>
          </a:ln>
        </p:spPr>
        <p:txBody>
          <a:bodyPr>
            <a:spAutoFit/>
          </a:bodyPr>
          <a:lstStyle/>
          <a:p>
            <a:pPr eaLnBrk="1" hangingPunct="1">
              <a:spcBef>
                <a:spcPct val="50000"/>
              </a:spcBef>
            </a:pPr>
            <a:r>
              <a:rPr lang="en-US" sz="2800">
                <a:latin typeface="Times New Roman" pitchFamily="18" charset="0"/>
              </a:rPr>
              <a:t>Mực nước dâng lên, vì nước nóng lên.</a:t>
            </a:r>
          </a:p>
        </p:txBody>
      </p:sp>
      <p:sp>
        <p:nvSpPr>
          <p:cNvPr id="10247" name="Rectangle 8"/>
          <p:cNvSpPr>
            <a:spLocks noChangeArrowheads="1"/>
          </p:cNvSpPr>
          <p:nvPr/>
        </p:nvSpPr>
        <p:spPr bwMode="auto">
          <a:xfrm>
            <a:off x="228600" y="1743075"/>
            <a:ext cx="738188" cy="519113"/>
          </a:xfrm>
          <a:prstGeom prst="rect">
            <a:avLst/>
          </a:prstGeom>
          <a:noFill/>
          <a:ln w="9525">
            <a:noFill/>
            <a:miter lim="800000"/>
            <a:headEnd/>
            <a:tailEnd/>
          </a:ln>
        </p:spPr>
        <p:txBody>
          <a:bodyPr wrap="none">
            <a:spAutoFit/>
          </a:bodyPr>
          <a:lstStyle/>
          <a:p>
            <a:pPr eaLnBrk="1" hangingPunct="1"/>
            <a:r>
              <a:rPr lang="en-US" sz="2800" b="1">
                <a:solidFill>
                  <a:srgbClr val="FF3300"/>
                </a:solidFill>
                <a:latin typeface="Times New Roman" pitchFamily="18" charset="0"/>
              </a:rPr>
              <a:t>C2:</a:t>
            </a:r>
          </a:p>
        </p:txBody>
      </p:sp>
      <p:sp>
        <p:nvSpPr>
          <p:cNvPr id="10248" name="Text Box 9"/>
          <p:cNvSpPr txBox="1">
            <a:spLocks noChangeArrowheads="1"/>
          </p:cNvSpPr>
          <p:nvPr/>
        </p:nvSpPr>
        <p:spPr bwMode="auto">
          <a:xfrm>
            <a:off x="828675" y="1739900"/>
            <a:ext cx="6410325" cy="519113"/>
          </a:xfrm>
          <a:prstGeom prst="rect">
            <a:avLst/>
          </a:prstGeom>
          <a:noFill/>
          <a:ln w="9525">
            <a:noFill/>
            <a:miter lim="800000"/>
            <a:headEnd/>
            <a:tailEnd/>
          </a:ln>
        </p:spPr>
        <p:txBody>
          <a:bodyPr>
            <a:spAutoFit/>
          </a:bodyPr>
          <a:lstStyle/>
          <a:p>
            <a:pPr eaLnBrk="1" hangingPunct="1">
              <a:spcBef>
                <a:spcPct val="50000"/>
              </a:spcBef>
            </a:pPr>
            <a:r>
              <a:rPr lang="en-US" sz="2800">
                <a:latin typeface="Times New Roman" pitchFamily="18" charset="0"/>
              </a:rPr>
              <a:t>Mực nước hạ xuống, vì nước lạnh đi, co lại</a:t>
            </a:r>
            <a:r>
              <a:rPr lang="en-US" sz="2400">
                <a:latin typeface="Times New Roman" pitchFamily="18" charset="0"/>
              </a:rPr>
              <a:t>.</a:t>
            </a:r>
          </a:p>
        </p:txBody>
      </p:sp>
      <p:sp>
        <p:nvSpPr>
          <p:cNvPr id="10249" name="Rectangle 48" descr="Oak"/>
          <p:cNvSpPr>
            <a:spLocks noChangeArrowheads="1"/>
          </p:cNvSpPr>
          <p:nvPr/>
        </p:nvSpPr>
        <p:spPr bwMode="auto">
          <a:xfrm>
            <a:off x="457200" y="5842000"/>
            <a:ext cx="8610600" cy="304800"/>
          </a:xfrm>
          <a:prstGeom prst="rect">
            <a:avLst/>
          </a:prstGeom>
          <a:blipFill dpi="0" rotWithShape="1">
            <a:blip r:embed="rId2"/>
            <a:srcRect/>
            <a:tile tx="0" ty="0" sx="100000" sy="100000" flip="none" algn="tl"/>
          </a:blipFill>
          <a:ln w="9525" algn="ctr">
            <a:noFill/>
            <a:miter lim="800000"/>
            <a:headEnd/>
            <a:tailEnd/>
          </a:ln>
        </p:spPr>
        <p:txBody>
          <a:bodyPr wrap="none" anchor="ctr"/>
          <a:lstStyle/>
          <a:p>
            <a:endParaRPr lang="vi-VN"/>
          </a:p>
        </p:txBody>
      </p:sp>
      <p:sp>
        <p:nvSpPr>
          <p:cNvPr id="10250" name="Text Box 55"/>
          <p:cNvSpPr txBox="1">
            <a:spLocks noChangeArrowheads="1"/>
          </p:cNvSpPr>
          <p:nvPr/>
        </p:nvSpPr>
        <p:spPr bwMode="auto">
          <a:xfrm>
            <a:off x="3657600" y="6146800"/>
            <a:ext cx="1600200" cy="457200"/>
          </a:xfrm>
          <a:prstGeom prst="rect">
            <a:avLst/>
          </a:prstGeom>
          <a:noFill/>
          <a:ln w="9525" algn="ctr">
            <a:noFill/>
            <a:miter lim="800000"/>
            <a:headEnd/>
            <a:tailEnd/>
          </a:ln>
        </p:spPr>
        <p:txBody>
          <a:bodyPr>
            <a:spAutoFit/>
          </a:bodyPr>
          <a:lstStyle/>
          <a:p>
            <a:pPr algn="ctr" eaLnBrk="1" hangingPunct="1">
              <a:spcBef>
                <a:spcPct val="50000"/>
              </a:spcBef>
            </a:pPr>
            <a:r>
              <a:rPr lang="en-US" sz="2400" b="1">
                <a:latin typeface="Times New Roman" pitchFamily="18" charset="0"/>
              </a:rPr>
              <a:t>Hình 19.3</a:t>
            </a:r>
          </a:p>
        </p:txBody>
      </p:sp>
      <p:sp>
        <p:nvSpPr>
          <p:cNvPr id="10251" name="AutoShape 57" descr="Oak"/>
          <p:cNvSpPr>
            <a:spLocks noChangeArrowheads="1"/>
          </p:cNvSpPr>
          <p:nvPr/>
        </p:nvSpPr>
        <p:spPr bwMode="auto">
          <a:xfrm>
            <a:off x="5867400" y="6324600"/>
            <a:ext cx="3214688" cy="442913"/>
          </a:xfrm>
          <a:prstGeom prst="roundRect">
            <a:avLst>
              <a:gd name="adj" fmla="val 0"/>
            </a:avLst>
          </a:prstGeom>
          <a:blipFill dpi="0" rotWithShape="1">
            <a:blip r:embed="rId2">
              <a:alphaModFix amt="83000"/>
            </a:blip>
            <a:srcRect/>
            <a:tile tx="0" ty="0" sx="100000" sy="100000" flip="none" algn="tl"/>
          </a:blipFill>
          <a:ln w="9525" algn="ctr">
            <a:noFill/>
            <a:round/>
            <a:headEnd/>
            <a:tailEnd/>
          </a:ln>
          <a:effectLst>
            <a:outerShdw dist="35921" dir="2700000" algn="ctr" rotWithShape="0">
              <a:schemeClr val="bg2"/>
            </a:outerShdw>
          </a:effectLst>
        </p:spPr>
        <p:txBody>
          <a:bodyPr wrap="none" anchor="ctr"/>
          <a:lstStyle/>
          <a:p>
            <a:pPr algn="ctr" eaLnBrk="1" hangingPunct="1"/>
            <a:r>
              <a:rPr lang="en-US" sz="2800" b="1">
                <a:latin typeface="Times New Roman" pitchFamily="18" charset="0"/>
              </a:rPr>
              <a:t>Cho vào nước nóng</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ChangeArrowheads="1"/>
          </p:cNvSpPr>
          <p:nvPr/>
        </p:nvSpPr>
        <p:spPr bwMode="auto">
          <a:xfrm>
            <a:off x="1933575" y="4676775"/>
            <a:ext cx="7048500" cy="1981200"/>
          </a:xfrm>
          <a:prstGeom prst="rect">
            <a:avLst/>
          </a:prstGeom>
          <a:solidFill>
            <a:srgbClr val="FFFF66">
              <a:alpha val="67842"/>
            </a:srgbClr>
          </a:solidFill>
          <a:ln w="9525">
            <a:solidFill>
              <a:schemeClr val="tx1"/>
            </a:solidFill>
            <a:miter lim="800000"/>
            <a:headEnd/>
            <a:tailEnd/>
          </a:ln>
        </p:spPr>
        <p:txBody>
          <a:bodyPr wrap="none" anchor="ctr"/>
          <a:lstStyle/>
          <a:p>
            <a:endParaRPr lang="vi-VN"/>
          </a:p>
        </p:txBody>
      </p:sp>
      <p:sp>
        <p:nvSpPr>
          <p:cNvPr id="11267" name="Rectangle 3"/>
          <p:cNvSpPr>
            <a:spLocks noChangeArrowheads="1"/>
          </p:cNvSpPr>
          <p:nvPr/>
        </p:nvSpPr>
        <p:spPr bwMode="auto">
          <a:xfrm>
            <a:off x="1933575" y="4314825"/>
            <a:ext cx="7067550" cy="2362200"/>
          </a:xfrm>
          <a:prstGeom prst="rect">
            <a:avLst/>
          </a:prstGeom>
          <a:noFill/>
          <a:ln w="28575">
            <a:solidFill>
              <a:schemeClr val="tx1"/>
            </a:solidFill>
            <a:miter lim="800000"/>
            <a:headEnd/>
            <a:tailEnd/>
          </a:ln>
        </p:spPr>
        <p:txBody>
          <a:bodyPr wrap="none" anchor="ctr"/>
          <a:lstStyle/>
          <a:p>
            <a:endParaRPr lang="vi-VN"/>
          </a:p>
        </p:txBody>
      </p:sp>
      <p:sp>
        <p:nvSpPr>
          <p:cNvPr id="11268" name="Oval 4"/>
          <p:cNvSpPr>
            <a:spLocks noChangeArrowheads="1"/>
          </p:cNvSpPr>
          <p:nvPr/>
        </p:nvSpPr>
        <p:spPr bwMode="auto">
          <a:xfrm>
            <a:off x="2562225" y="4829175"/>
            <a:ext cx="1828800" cy="1828800"/>
          </a:xfrm>
          <a:prstGeom prst="ellipse">
            <a:avLst/>
          </a:prstGeom>
          <a:solidFill>
            <a:srgbClr val="0000FF"/>
          </a:solidFill>
          <a:ln w="19050">
            <a:solidFill>
              <a:schemeClr val="tx1"/>
            </a:solidFill>
            <a:round/>
            <a:headEnd/>
            <a:tailEnd/>
          </a:ln>
        </p:spPr>
        <p:txBody>
          <a:bodyPr wrap="none" anchor="ctr"/>
          <a:lstStyle/>
          <a:p>
            <a:endParaRPr lang="vi-VN"/>
          </a:p>
        </p:txBody>
      </p:sp>
      <p:sp>
        <p:nvSpPr>
          <p:cNvPr id="11269" name="Rectangle 5"/>
          <p:cNvSpPr>
            <a:spLocks noChangeArrowheads="1"/>
          </p:cNvSpPr>
          <p:nvPr/>
        </p:nvSpPr>
        <p:spPr bwMode="auto">
          <a:xfrm>
            <a:off x="3165475" y="4179888"/>
            <a:ext cx="654050" cy="719137"/>
          </a:xfrm>
          <a:prstGeom prst="rect">
            <a:avLst/>
          </a:prstGeom>
          <a:solidFill>
            <a:srgbClr val="0000FF"/>
          </a:solidFill>
          <a:ln w="9525">
            <a:solidFill>
              <a:srgbClr val="000000">
                <a:alpha val="74117"/>
              </a:srgbClr>
            </a:solidFill>
            <a:miter lim="800000"/>
            <a:headEnd/>
            <a:tailEnd/>
          </a:ln>
        </p:spPr>
        <p:txBody>
          <a:bodyPr wrap="none" anchor="ctr"/>
          <a:lstStyle/>
          <a:p>
            <a:endParaRPr lang="vi-VN"/>
          </a:p>
        </p:txBody>
      </p:sp>
      <p:sp>
        <p:nvSpPr>
          <p:cNvPr id="11270" name="AutoShape 6"/>
          <p:cNvSpPr>
            <a:spLocks noChangeArrowheads="1"/>
          </p:cNvSpPr>
          <p:nvPr/>
        </p:nvSpPr>
        <p:spPr bwMode="auto">
          <a:xfrm>
            <a:off x="3400425" y="1171575"/>
            <a:ext cx="152400" cy="4038600"/>
          </a:xfrm>
          <a:prstGeom prst="can">
            <a:avLst>
              <a:gd name="adj" fmla="val 46866"/>
            </a:avLst>
          </a:prstGeom>
          <a:solidFill>
            <a:schemeClr val="bg1"/>
          </a:solidFill>
          <a:ln w="12700">
            <a:solidFill>
              <a:srgbClr val="080808"/>
            </a:solidFill>
            <a:round/>
            <a:headEnd/>
            <a:tailEnd/>
          </a:ln>
        </p:spPr>
        <p:txBody>
          <a:bodyPr wrap="none" anchor="ctr"/>
          <a:lstStyle/>
          <a:p>
            <a:endParaRPr lang="vi-VN"/>
          </a:p>
        </p:txBody>
      </p:sp>
      <p:sp>
        <p:nvSpPr>
          <p:cNvPr id="11271" name="AutoShape 7"/>
          <p:cNvSpPr>
            <a:spLocks noChangeArrowheads="1"/>
          </p:cNvSpPr>
          <p:nvPr/>
        </p:nvSpPr>
        <p:spPr bwMode="auto">
          <a:xfrm>
            <a:off x="3400425" y="3246438"/>
            <a:ext cx="152400" cy="2001837"/>
          </a:xfrm>
          <a:prstGeom prst="can">
            <a:avLst>
              <a:gd name="adj" fmla="val 23230"/>
            </a:avLst>
          </a:prstGeom>
          <a:solidFill>
            <a:srgbClr val="0000FF"/>
          </a:solidFill>
          <a:ln w="9525">
            <a:solidFill>
              <a:srgbClr val="0000FF"/>
            </a:solidFill>
            <a:round/>
            <a:headEnd/>
            <a:tailEnd/>
          </a:ln>
        </p:spPr>
        <p:txBody>
          <a:bodyPr wrap="none" anchor="ctr"/>
          <a:lstStyle/>
          <a:p>
            <a:endParaRPr lang="vi-VN"/>
          </a:p>
        </p:txBody>
      </p:sp>
      <p:sp>
        <p:nvSpPr>
          <p:cNvPr id="11272" name="Oval 8"/>
          <p:cNvSpPr>
            <a:spLocks noChangeArrowheads="1"/>
          </p:cNvSpPr>
          <p:nvPr/>
        </p:nvSpPr>
        <p:spPr bwMode="auto">
          <a:xfrm>
            <a:off x="4505325" y="4848225"/>
            <a:ext cx="1828800" cy="1828800"/>
          </a:xfrm>
          <a:prstGeom prst="ellipse">
            <a:avLst/>
          </a:prstGeom>
          <a:solidFill>
            <a:srgbClr val="FF00FF"/>
          </a:solidFill>
          <a:ln w="19050">
            <a:solidFill>
              <a:schemeClr val="tx1"/>
            </a:solidFill>
            <a:round/>
            <a:headEnd/>
            <a:tailEnd/>
          </a:ln>
        </p:spPr>
        <p:txBody>
          <a:bodyPr wrap="none" anchor="ctr"/>
          <a:lstStyle/>
          <a:p>
            <a:endParaRPr lang="vi-VN"/>
          </a:p>
        </p:txBody>
      </p:sp>
      <p:sp>
        <p:nvSpPr>
          <p:cNvPr id="11273" name="Rectangle 9"/>
          <p:cNvSpPr>
            <a:spLocks noChangeArrowheads="1"/>
          </p:cNvSpPr>
          <p:nvPr/>
        </p:nvSpPr>
        <p:spPr bwMode="auto">
          <a:xfrm>
            <a:off x="5108575" y="4198938"/>
            <a:ext cx="654050" cy="719137"/>
          </a:xfrm>
          <a:prstGeom prst="rect">
            <a:avLst/>
          </a:prstGeom>
          <a:solidFill>
            <a:srgbClr val="FF00FF"/>
          </a:solidFill>
          <a:ln w="9525">
            <a:solidFill>
              <a:srgbClr val="000000">
                <a:alpha val="74117"/>
              </a:srgbClr>
            </a:solidFill>
            <a:miter lim="800000"/>
            <a:headEnd/>
            <a:tailEnd/>
          </a:ln>
        </p:spPr>
        <p:txBody>
          <a:bodyPr wrap="none" anchor="ctr"/>
          <a:lstStyle/>
          <a:p>
            <a:endParaRPr lang="vi-VN"/>
          </a:p>
        </p:txBody>
      </p:sp>
      <p:sp>
        <p:nvSpPr>
          <p:cNvPr id="11274" name="Oval 10"/>
          <p:cNvSpPr>
            <a:spLocks noChangeArrowheads="1"/>
          </p:cNvSpPr>
          <p:nvPr/>
        </p:nvSpPr>
        <p:spPr bwMode="auto">
          <a:xfrm>
            <a:off x="6429375" y="4829175"/>
            <a:ext cx="1828800" cy="1828800"/>
          </a:xfrm>
          <a:prstGeom prst="ellipse">
            <a:avLst/>
          </a:prstGeom>
          <a:solidFill>
            <a:srgbClr val="00FFFF"/>
          </a:solidFill>
          <a:ln w="19050">
            <a:solidFill>
              <a:schemeClr val="tx1"/>
            </a:solidFill>
            <a:round/>
            <a:headEnd/>
            <a:tailEnd/>
          </a:ln>
        </p:spPr>
        <p:txBody>
          <a:bodyPr wrap="none" anchor="ctr"/>
          <a:lstStyle/>
          <a:p>
            <a:endParaRPr lang="vi-VN"/>
          </a:p>
        </p:txBody>
      </p:sp>
      <p:sp>
        <p:nvSpPr>
          <p:cNvPr id="11275" name="Rectangle 11"/>
          <p:cNvSpPr>
            <a:spLocks noChangeArrowheads="1"/>
          </p:cNvSpPr>
          <p:nvPr/>
        </p:nvSpPr>
        <p:spPr bwMode="auto">
          <a:xfrm>
            <a:off x="7032625" y="4179888"/>
            <a:ext cx="654050" cy="719137"/>
          </a:xfrm>
          <a:prstGeom prst="rect">
            <a:avLst/>
          </a:prstGeom>
          <a:solidFill>
            <a:srgbClr val="00FFFF"/>
          </a:solidFill>
          <a:ln w="9525">
            <a:solidFill>
              <a:srgbClr val="000000">
                <a:alpha val="74117"/>
              </a:srgbClr>
            </a:solidFill>
            <a:miter lim="800000"/>
            <a:headEnd/>
            <a:tailEnd/>
          </a:ln>
        </p:spPr>
        <p:txBody>
          <a:bodyPr wrap="none" anchor="ctr"/>
          <a:lstStyle/>
          <a:p>
            <a:endParaRPr lang="vi-VN"/>
          </a:p>
        </p:txBody>
      </p:sp>
      <p:sp>
        <p:nvSpPr>
          <p:cNvPr id="11276" name="AutoShape 12"/>
          <p:cNvSpPr>
            <a:spLocks noChangeArrowheads="1"/>
          </p:cNvSpPr>
          <p:nvPr/>
        </p:nvSpPr>
        <p:spPr bwMode="auto">
          <a:xfrm>
            <a:off x="7267575" y="1171575"/>
            <a:ext cx="152400" cy="4038600"/>
          </a:xfrm>
          <a:prstGeom prst="can">
            <a:avLst>
              <a:gd name="adj" fmla="val 46866"/>
            </a:avLst>
          </a:prstGeom>
          <a:solidFill>
            <a:schemeClr val="bg1"/>
          </a:solidFill>
          <a:ln w="12700">
            <a:solidFill>
              <a:srgbClr val="1C1C1C"/>
            </a:solidFill>
            <a:round/>
            <a:headEnd/>
            <a:tailEnd/>
          </a:ln>
        </p:spPr>
        <p:txBody>
          <a:bodyPr wrap="none" anchor="ctr"/>
          <a:lstStyle/>
          <a:p>
            <a:endParaRPr lang="vi-VN"/>
          </a:p>
        </p:txBody>
      </p:sp>
      <p:sp>
        <p:nvSpPr>
          <p:cNvPr id="11277" name="AutoShape 13"/>
          <p:cNvSpPr>
            <a:spLocks noChangeArrowheads="1"/>
          </p:cNvSpPr>
          <p:nvPr/>
        </p:nvSpPr>
        <p:spPr bwMode="auto">
          <a:xfrm>
            <a:off x="7267575" y="3194050"/>
            <a:ext cx="152400" cy="2001838"/>
          </a:xfrm>
          <a:prstGeom prst="can">
            <a:avLst>
              <a:gd name="adj" fmla="val 23230"/>
            </a:avLst>
          </a:prstGeom>
          <a:solidFill>
            <a:srgbClr val="00FFFF"/>
          </a:solidFill>
          <a:ln w="3175">
            <a:solidFill>
              <a:srgbClr val="00FFFF"/>
            </a:solidFill>
            <a:round/>
            <a:headEnd/>
            <a:tailEnd/>
          </a:ln>
        </p:spPr>
        <p:txBody>
          <a:bodyPr wrap="none" anchor="ctr"/>
          <a:lstStyle/>
          <a:p>
            <a:endParaRPr lang="vi-VN"/>
          </a:p>
        </p:txBody>
      </p:sp>
      <p:sp>
        <p:nvSpPr>
          <p:cNvPr id="159758" name="AutoShape 14"/>
          <p:cNvSpPr>
            <a:spLocks noChangeArrowheads="1"/>
          </p:cNvSpPr>
          <p:nvPr/>
        </p:nvSpPr>
        <p:spPr bwMode="auto">
          <a:xfrm>
            <a:off x="7267575" y="3209925"/>
            <a:ext cx="152400" cy="935038"/>
          </a:xfrm>
          <a:prstGeom prst="can">
            <a:avLst>
              <a:gd name="adj" fmla="val 10851"/>
            </a:avLst>
          </a:prstGeom>
          <a:solidFill>
            <a:srgbClr val="00FFFF"/>
          </a:solidFill>
          <a:ln w="9525">
            <a:solidFill>
              <a:srgbClr val="00FFFF"/>
            </a:solidFill>
            <a:round/>
            <a:headEnd/>
            <a:tailEnd/>
          </a:ln>
        </p:spPr>
        <p:txBody>
          <a:bodyPr wrap="none" anchor="ctr"/>
          <a:lstStyle/>
          <a:p>
            <a:endParaRPr lang="vi-VN"/>
          </a:p>
        </p:txBody>
      </p:sp>
      <p:sp>
        <p:nvSpPr>
          <p:cNvPr id="11279" name="Rectangle 15" descr="Wide upward diagonal"/>
          <p:cNvSpPr>
            <a:spLocks noChangeArrowheads="1"/>
          </p:cNvSpPr>
          <p:nvPr/>
        </p:nvSpPr>
        <p:spPr bwMode="auto">
          <a:xfrm>
            <a:off x="7027863" y="3844925"/>
            <a:ext cx="654050" cy="338138"/>
          </a:xfrm>
          <a:prstGeom prst="rect">
            <a:avLst/>
          </a:prstGeom>
          <a:pattFill prst="wdUpDiag">
            <a:fgClr>
              <a:schemeClr val="tx1"/>
            </a:fgClr>
            <a:bgClr>
              <a:schemeClr val="bg2"/>
            </a:bgClr>
          </a:pattFill>
          <a:ln w="9525">
            <a:solidFill>
              <a:schemeClr val="bg2"/>
            </a:solidFill>
            <a:miter lim="800000"/>
            <a:headEnd/>
            <a:tailEnd/>
          </a:ln>
        </p:spPr>
        <p:txBody>
          <a:bodyPr wrap="none" anchor="ctr"/>
          <a:lstStyle/>
          <a:p>
            <a:endParaRPr lang="vi-VN"/>
          </a:p>
        </p:txBody>
      </p:sp>
      <p:sp>
        <p:nvSpPr>
          <p:cNvPr id="159760" name="AutoShape 16"/>
          <p:cNvSpPr>
            <a:spLocks noChangeArrowheads="1"/>
          </p:cNvSpPr>
          <p:nvPr/>
        </p:nvSpPr>
        <p:spPr bwMode="auto">
          <a:xfrm>
            <a:off x="3400425" y="3189288"/>
            <a:ext cx="152400" cy="2001837"/>
          </a:xfrm>
          <a:prstGeom prst="can">
            <a:avLst>
              <a:gd name="adj" fmla="val 23230"/>
            </a:avLst>
          </a:prstGeom>
          <a:solidFill>
            <a:srgbClr val="0000FF"/>
          </a:solidFill>
          <a:ln w="3175">
            <a:solidFill>
              <a:srgbClr val="0000FF"/>
            </a:solidFill>
            <a:round/>
            <a:headEnd/>
            <a:tailEnd/>
          </a:ln>
        </p:spPr>
        <p:txBody>
          <a:bodyPr wrap="none" anchor="ctr"/>
          <a:lstStyle/>
          <a:p>
            <a:endParaRPr lang="vi-VN"/>
          </a:p>
        </p:txBody>
      </p:sp>
      <p:sp>
        <p:nvSpPr>
          <p:cNvPr id="11281" name="Rectangle 17" descr="Wide upward diagonal"/>
          <p:cNvSpPr>
            <a:spLocks noChangeArrowheads="1"/>
          </p:cNvSpPr>
          <p:nvPr/>
        </p:nvSpPr>
        <p:spPr bwMode="auto">
          <a:xfrm>
            <a:off x="3160713" y="3844925"/>
            <a:ext cx="654050" cy="338138"/>
          </a:xfrm>
          <a:prstGeom prst="rect">
            <a:avLst/>
          </a:prstGeom>
          <a:pattFill prst="wdUpDiag">
            <a:fgClr>
              <a:schemeClr val="tx1"/>
            </a:fgClr>
            <a:bgClr>
              <a:schemeClr val="bg2"/>
            </a:bgClr>
          </a:pattFill>
          <a:ln w="9525">
            <a:solidFill>
              <a:schemeClr val="bg2"/>
            </a:solidFill>
            <a:miter lim="800000"/>
            <a:headEnd/>
            <a:tailEnd/>
          </a:ln>
        </p:spPr>
        <p:txBody>
          <a:bodyPr wrap="none" anchor="ctr"/>
          <a:lstStyle/>
          <a:p>
            <a:endParaRPr lang="vi-VN"/>
          </a:p>
        </p:txBody>
      </p:sp>
      <p:sp>
        <p:nvSpPr>
          <p:cNvPr id="11282" name="AutoShape 18"/>
          <p:cNvSpPr>
            <a:spLocks noChangeArrowheads="1"/>
          </p:cNvSpPr>
          <p:nvPr/>
        </p:nvSpPr>
        <p:spPr bwMode="auto">
          <a:xfrm>
            <a:off x="5324475" y="1171575"/>
            <a:ext cx="152400" cy="4038600"/>
          </a:xfrm>
          <a:prstGeom prst="can">
            <a:avLst>
              <a:gd name="adj" fmla="val 46866"/>
            </a:avLst>
          </a:prstGeom>
          <a:solidFill>
            <a:schemeClr val="bg1"/>
          </a:solidFill>
          <a:ln w="12700">
            <a:solidFill>
              <a:srgbClr val="1C1C1C"/>
            </a:solidFill>
            <a:round/>
            <a:headEnd/>
            <a:tailEnd/>
          </a:ln>
        </p:spPr>
        <p:txBody>
          <a:bodyPr wrap="none" anchor="ctr"/>
          <a:lstStyle/>
          <a:p>
            <a:endParaRPr lang="vi-VN"/>
          </a:p>
        </p:txBody>
      </p:sp>
      <p:sp>
        <p:nvSpPr>
          <p:cNvPr id="11283" name="AutoShape 19"/>
          <p:cNvSpPr>
            <a:spLocks noChangeArrowheads="1"/>
          </p:cNvSpPr>
          <p:nvPr/>
        </p:nvSpPr>
        <p:spPr bwMode="auto">
          <a:xfrm>
            <a:off x="5324475" y="3213100"/>
            <a:ext cx="152400" cy="2001838"/>
          </a:xfrm>
          <a:prstGeom prst="can">
            <a:avLst>
              <a:gd name="adj" fmla="val 23230"/>
            </a:avLst>
          </a:prstGeom>
          <a:solidFill>
            <a:srgbClr val="FF00FF"/>
          </a:solidFill>
          <a:ln w="3175">
            <a:solidFill>
              <a:srgbClr val="FF00FF"/>
            </a:solidFill>
            <a:round/>
            <a:headEnd/>
            <a:tailEnd/>
          </a:ln>
        </p:spPr>
        <p:txBody>
          <a:bodyPr wrap="none" anchor="ctr"/>
          <a:lstStyle/>
          <a:p>
            <a:endParaRPr lang="vi-VN"/>
          </a:p>
        </p:txBody>
      </p:sp>
      <p:sp>
        <p:nvSpPr>
          <p:cNvPr id="159764" name="AutoShape 20"/>
          <p:cNvSpPr>
            <a:spLocks noChangeArrowheads="1"/>
          </p:cNvSpPr>
          <p:nvPr/>
        </p:nvSpPr>
        <p:spPr bwMode="auto">
          <a:xfrm>
            <a:off x="5343525" y="3190875"/>
            <a:ext cx="133350" cy="2001838"/>
          </a:xfrm>
          <a:prstGeom prst="can">
            <a:avLst>
              <a:gd name="adj" fmla="val 26549"/>
            </a:avLst>
          </a:prstGeom>
          <a:solidFill>
            <a:srgbClr val="FF00FF"/>
          </a:solidFill>
          <a:ln w="3175">
            <a:solidFill>
              <a:srgbClr val="FF00FF"/>
            </a:solidFill>
            <a:round/>
            <a:headEnd/>
            <a:tailEnd/>
          </a:ln>
        </p:spPr>
        <p:txBody>
          <a:bodyPr wrap="none" anchor="ctr"/>
          <a:lstStyle/>
          <a:p>
            <a:endParaRPr lang="vi-VN"/>
          </a:p>
        </p:txBody>
      </p:sp>
      <p:sp>
        <p:nvSpPr>
          <p:cNvPr id="11285" name="Rectangle 21" descr="Wide upward diagonal"/>
          <p:cNvSpPr>
            <a:spLocks noChangeArrowheads="1"/>
          </p:cNvSpPr>
          <p:nvPr/>
        </p:nvSpPr>
        <p:spPr bwMode="auto">
          <a:xfrm>
            <a:off x="5103813" y="3863975"/>
            <a:ext cx="654050" cy="338138"/>
          </a:xfrm>
          <a:prstGeom prst="rect">
            <a:avLst/>
          </a:prstGeom>
          <a:pattFill prst="wdUpDiag">
            <a:fgClr>
              <a:schemeClr val="tx1"/>
            </a:fgClr>
            <a:bgClr>
              <a:schemeClr val="bg2"/>
            </a:bgClr>
          </a:pattFill>
          <a:ln w="9525">
            <a:solidFill>
              <a:schemeClr val="bg2"/>
            </a:solidFill>
            <a:miter lim="800000"/>
            <a:headEnd/>
            <a:tailEnd/>
          </a:ln>
        </p:spPr>
        <p:txBody>
          <a:bodyPr wrap="none" anchor="ctr"/>
          <a:lstStyle/>
          <a:p>
            <a:endParaRPr lang="vi-VN"/>
          </a:p>
        </p:txBody>
      </p:sp>
      <p:sp>
        <p:nvSpPr>
          <p:cNvPr id="159766" name="Text Box 22"/>
          <p:cNvSpPr txBox="1">
            <a:spLocks noChangeArrowheads="1"/>
          </p:cNvSpPr>
          <p:nvPr/>
        </p:nvSpPr>
        <p:spPr bwMode="auto">
          <a:xfrm>
            <a:off x="2809875" y="5338763"/>
            <a:ext cx="1295400" cy="519112"/>
          </a:xfrm>
          <a:prstGeom prst="rect">
            <a:avLst/>
          </a:prstGeom>
          <a:noFill/>
          <a:ln w="9525">
            <a:noFill/>
            <a:miter lim="800000"/>
            <a:headEnd/>
            <a:tailEnd/>
          </a:ln>
        </p:spPr>
        <p:txBody>
          <a:bodyPr>
            <a:spAutoFit/>
          </a:bodyPr>
          <a:lstStyle/>
          <a:p>
            <a:pPr>
              <a:spcBef>
                <a:spcPct val="50000"/>
              </a:spcBef>
            </a:pPr>
            <a:r>
              <a:rPr lang="en-US" sz="2800">
                <a:solidFill>
                  <a:schemeClr val="bg1"/>
                </a:solidFill>
                <a:cs typeface="Arial" charset="0"/>
              </a:rPr>
              <a:t>Rượu</a:t>
            </a:r>
          </a:p>
        </p:txBody>
      </p:sp>
      <p:sp>
        <p:nvSpPr>
          <p:cNvPr id="159767" name="Text Box 23"/>
          <p:cNvSpPr txBox="1">
            <a:spLocks noChangeArrowheads="1"/>
          </p:cNvSpPr>
          <p:nvPr/>
        </p:nvSpPr>
        <p:spPr bwMode="auto">
          <a:xfrm>
            <a:off x="5019675" y="5381625"/>
            <a:ext cx="914400" cy="519113"/>
          </a:xfrm>
          <a:prstGeom prst="rect">
            <a:avLst/>
          </a:prstGeom>
          <a:noFill/>
          <a:ln w="9525">
            <a:noFill/>
            <a:miter lim="800000"/>
            <a:headEnd/>
            <a:tailEnd/>
          </a:ln>
        </p:spPr>
        <p:txBody>
          <a:bodyPr>
            <a:spAutoFit/>
          </a:bodyPr>
          <a:lstStyle/>
          <a:p>
            <a:pPr>
              <a:spcBef>
                <a:spcPct val="50000"/>
              </a:spcBef>
            </a:pPr>
            <a:r>
              <a:rPr lang="en-US" sz="2800">
                <a:solidFill>
                  <a:srgbClr val="66FF33"/>
                </a:solidFill>
                <a:cs typeface="Arial" charset="0"/>
              </a:rPr>
              <a:t>Dầu</a:t>
            </a:r>
          </a:p>
        </p:txBody>
      </p:sp>
      <p:sp>
        <p:nvSpPr>
          <p:cNvPr id="159768" name="Text Box 24"/>
          <p:cNvSpPr txBox="1">
            <a:spLocks noChangeArrowheads="1"/>
          </p:cNvSpPr>
          <p:nvPr/>
        </p:nvSpPr>
        <p:spPr bwMode="auto">
          <a:xfrm>
            <a:off x="6805613" y="5357813"/>
            <a:ext cx="1162050" cy="519112"/>
          </a:xfrm>
          <a:prstGeom prst="rect">
            <a:avLst/>
          </a:prstGeom>
          <a:noFill/>
          <a:ln w="9525">
            <a:noFill/>
            <a:miter lim="800000"/>
            <a:headEnd/>
            <a:tailEnd/>
          </a:ln>
        </p:spPr>
        <p:txBody>
          <a:bodyPr>
            <a:spAutoFit/>
          </a:bodyPr>
          <a:lstStyle/>
          <a:p>
            <a:pPr>
              <a:spcBef>
                <a:spcPct val="50000"/>
              </a:spcBef>
            </a:pPr>
            <a:r>
              <a:rPr lang="en-US" sz="2800">
                <a:solidFill>
                  <a:srgbClr val="FF0000"/>
                </a:solidFill>
                <a:cs typeface="Arial" charset="0"/>
              </a:rPr>
              <a:t>Nước</a:t>
            </a:r>
          </a:p>
        </p:txBody>
      </p:sp>
      <p:grpSp>
        <p:nvGrpSpPr>
          <p:cNvPr id="2" name="Group 25"/>
          <p:cNvGrpSpPr>
            <a:grpSpLocks/>
          </p:cNvGrpSpPr>
          <p:nvPr/>
        </p:nvGrpSpPr>
        <p:grpSpPr bwMode="auto">
          <a:xfrm>
            <a:off x="904875" y="3686175"/>
            <a:ext cx="1905000" cy="990600"/>
            <a:chOff x="0" y="2016"/>
            <a:chExt cx="1200" cy="624"/>
          </a:xfrm>
        </p:grpSpPr>
        <p:grpSp>
          <p:nvGrpSpPr>
            <p:cNvPr id="11294" name="Group 26"/>
            <p:cNvGrpSpPr>
              <a:grpSpLocks/>
            </p:cNvGrpSpPr>
            <p:nvPr/>
          </p:nvGrpSpPr>
          <p:grpSpPr bwMode="auto">
            <a:xfrm>
              <a:off x="48" y="2304"/>
              <a:ext cx="816" cy="336"/>
              <a:chOff x="48" y="2304"/>
              <a:chExt cx="816" cy="336"/>
            </a:xfrm>
          </p:grpSpPr>
          <p:sp>
            <p:nvSpPr>
              <p:cNvPr id="11296" name="Line 27"/>
              <p:cNvSpPr>
                <a:spLocks noChangeShapeType="1"/>
              </p:cNvSpPr>
              <p:nvPr/>
            </p:nvSpPr>
            <p:spPr bwMode="auto">
              <a:xfrm flipV="1">
                <a:off x="864" y="2304"/>
                <a:ext cx="0" cy="336"/>
              </a:xfrm>
              <a:prstGeom prst="line">
                <a:avLst/>
              </a:prstGeom>
              <a:noFill/>
              <a:ln w="9525">
                <a:solidFill>
                  <a:schemeClr val="tx1"/>
                </a:solidFill>
                <a:round/>
                <a:headEnd/>
                <a:tailEnd/>
              </a:ln>
            </p:spPr>
            <p:txBody>
              <a:bodyPr/>
              <a:lstStyle/>
              <a:p>
                <a:endParaRPr lang="en-US"/>
              </a:p>
            </p:txBody>
          </p:sp>
          <p:sp>
            <p:nvSpPr>
              <p:cNvPr id="11297" name="Line 28"/>
              <p:cNvSpPr>
                <a:spLocks noChangeShapeType="1"/>
              </p:cNvSpPr>
              <p:nvPr/>
            </p:nvSpPr>
            <p:spPr bwMode="auto">
              <a:xfrm flipH="1">
                <a:off x="48" y="2304"/>
                <a:ext cx="816" cy="0"/>
              </a:xfrm>
              <a:prstGeom prst="line">
                <a:avLst/>
              </a:prstGeom>
              <a:noFill/>
              <a:ln w="9525">
                <a:solidFill>
                  <a:schemeClr val="tx1"/>
                </a:solidFill>
                <a:round/>
                <a:headEnd/>
                <a:tailEnd/>
              </a:ln>
            </p:spPr>
            <p:txBody>
              <a:bodyPr/>
              <a:lstStyle/>
              <a:p>
                <a:endParaRPr lang="en-US"/>
              </a:p>
            </p:txBody>
          </p:sp>
        </p:grpSp>
        <p:sp>
          <p:nvSpPr>
            <p:cNvPr id="11295" name="Text Box 29"/>
            <p:cNvSpPr txBox="1">
              <a:spLocks noChangeArrowheads="1"/>
            </p:cNvSpPr>
            <p:nvPr/>
          </p:nvSpPr>
          <p:spPr bwMode="auto">
            <a:xfrm>
              <a:off x="0" y="2016"/>
              <a:ext cx="1200" cy="288"/>
            </a:xfrm>
            <a:prstGeom prst="rect">
              <a:avLst/>
            </a:prstGeom>
            <a:noFill/>
            <a:ln w="9525">
              <a:noFill/>
              <a:miter lim="800000"/>
              <a:headEnd/>
              <a:tailEnd/>
            </a:ln>
          </p:spPr>
          <p:txBody>
            <a:bodyPr>
              <a:spAutoFit/>
            </a:bodyPr>
            <a:lstStyle/>
            <a:p>
              <a:pPr>
                <a:spcBef>
                  <a:spcPct val="50000"/>
                </a:spcBef>
              </a:pPr>
              <a:r>
                <a:rPr lang="en-US" sz="2400">
                  <a:solidFill>
                    <a:srgbClr val="0000CC"/>
                  </a:solidFill>
                  <a:cs typeface="Arial" charset="0"/>
                </a:rPr>
                <a:t>Nước nóng</a:t>
              </a:r>
            </a:p>
          </p:txBody>
        </p:sp>
      </p:grpSp>
      <p:sp>
        <p:nvSpPr>
          <p:cNvPr id="159774" name="Line 30"/>
          <p:cNvSpPr>
            <a:spLocks noChangeShapeType="1"/>
          </p:cNvSpPr>
          <p:nvPr/>
        </p:nvSpPr>
        <p:spPr bwMode="auto">
          <a:xfrm>
            <a:off x="2886075" y="3190875"/>
            <a:ext cx="5486400" cy="0"/>
          </a:xfrm>
          <a:prstGeom prst="line">
            <a:avLst/>
          </a:prstGeom>
          <a:noFill/>
          <a:ln w="12700">
            <a:solidFill>
              <a:srgbClr val="FF0000"/>
            </a:solidFill>
            <a:round/>
            <a:headEnd/>
            <a:tailEnd/>
          </a:ln>
        </p:spPr>
        <p:txBody>
          <a:bodyPr/>
          <a:lstStyle/>
          <a:p>
            <a:endParaRPr lang="en-US"/>
          </a:p>
        </p:txBody>
      </p:sp>
      <p:sp>
        <p:nvSpPr>
          <p:cNvPr id="159775" name="Line 31"/>
          <p:cNvSpPr>
            <a:spLocks noChangeShapeType="1"/>
          </p:cNvSpPr>
          <p:nvPr/>
        </p:nvSpPr>
        <p:spPr bwMode="auto">
          <a:xfrm>
            <a:off x="2962275" y="1876425"/>
            <a:ext cx="5486400" cy="0"/>
          </a:xfrm>
          <a:prstGeom prst="line">
            <a:avLst/>
          </a:prstGeom>
          <a:noFill/>
          <a:ln w="12700">
            <a:solidFill>
              <a:srgbClr val="FF0000"/>
            </a:solidFill>
            <a:round/>
            <a:headEnd/>
            <a:tailEnd/>
          </a:ln>
        </p:spPr>
        <p:txBody>
          <a:bodyPr/>
          <a:lstStyle/>
          <a:p>
            <a:endParaRPr lang="en-US"/>
          </a:p>
        </p:txBody>
      </p:sp>
      <p:sp>
        <p:nvSpPr>
          <p:cNvPr id="11292" name="Text Box 32"/>
          <p:cNvSpPr txBox="1">
            <a:spLocks noChangeArrowheads="1"/>
          </p:cNvSpPr>
          <p:nvPr/>
        </p:nvSpPr>
        <p:spPr bwMode="auto">
          <a:xfrm>
            <a:off x="342900" y="44450"/>
            <a:ext cx="8543925" cy="523875"/>
          </a:xfrm>
          <a:prstGeom prst="rect">
            <a:avLst/>
          </a:prstGeom>
          <a:noFill/>
          <a:ln w="9525">
            <a:noFill/>
            <a:miter lim="800000"/>
            <a:headEnd/>
            <a:tailEnd/>
          </a:ln>
        </p:spPr>
        <p:txBody>
          <a:bodyPr>
            <a:spAutoFit/>
          </a:bodyPr>
          <a:lstStyle/>
          <a:p>
            <a:pPr>
              <a:spcBef>
                <a:spcPct val="50000"/>
              </a:spcBef>
            </a:pPr>
            <a:r>
              <a:rPr lang="en-US" sz="2800">
                <a:cs typeface="Arial" charset="0"/>
              </a:rPr>
              <a:t>C3. </a:t>
            </a:r>
          </a:p>
        </p:txBody>
      </p:sp>
      <p:sp>
        <p:nvSpPr>
          <p:cNvPr id="34" name="Text Box 27"/>
          <p:cNvSpPr txBox="1">
            <a:spLocks noChangeArrowheads="1"/>
          </p:cNvSpPr>
          <p:nvPr/>
        </p:nvSpPr>
        <p:spPr bwMode="auto">
          <a:xfrm>
            <a:off x="958850" y="0"/>
            <a:ext cx="8185150" cy="954088"/>
          </a:xfrm>
          <a:prstGeom prst="rect">
            <a:avLst/>
          </a:prstGeom>
          <a:noFill/>
          <a:ln w="9525">
            <a:noFill/>
            <a:miter lim="800000"/>
            <a:headEnd/>
            <a:tailEnd/>
          </a:ln>
        </p:spPr>
        <p:txBody>
          <a:bodyPr>
            <a:spAutoFit/>
          </a:bodyPr>
          <a:lstStyle/>
          <a:p>
            <a:pPr eaLnBrk="1" hangingPunct="1"/>
            <a:r>
              <a:rPr lang="en-US" sz="2800">
                <a:solidFill>
                  <a:srgbClr val="0000CC"/>
                </a:solidFill>
                <a:latin typeface="Times New Roman" pitchFamily="18" charset="0"/>
              </a:rPr>
              <a:t>Quan sát hình và mô tả thí nghiệm về sự nở vì nhiệt của các chất lỏng khác nhau</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nodeType="withEffect">
                                  <p:stCondLst>
                                    <p:cond delay="0"/>
                                  </p:stCondLst>
                                  <p:iterate type="lt">
                                    <p:tmPct val="50000"/>
                                  </p:iterate>
                                  <p:childTnLst>
                                    <p:set>
                                      <p:cBhvr>
                                        <p:cTn id="6" dur="1" fill="hold">
                                          <p:stCondLst>
                                            <p:cond delay="0"/>
                                          </p:stCondLst>
                                        </p:cTn>
                                        <p:tgtEl>
                                          <p:spTgt spid="34"/>
                                        </p:tgtEl>
                                        <p:attrNameLst>
                                          <p:attrName>style.visibility</p:attrName>
                                        </p:attrNameLst>
                                      </p:cBhvr>
                                      <p:to>
                                        <p:strVal val="visible"/>
                                      </p:to>
                                    </p:set>
                                    <p:anim calcmode="discrete" valueType="clr">
                                      <p:cBhvr override="childStyle">
                                        <p:cTn id="7" dur="80"/>
                                        <p:tgtEl>
                                          <p:spTgt spid="34"/>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4"/>
                                        </p:tgtEl>
                                        <p:attrNameLst>
                                          <p:attrName>fillcolor</p:attrName>
                                        </p:attrNameLst>
                                      </p:cBhvr>
                                      <p:tavLst>
                                        <p:tav tm="0">
                                          <p:val>
                                            <p:clrVal>
                                              <a:schemeClr val="accent2"/>
                                            </p:clrVal>
                                          </p:val>
                                        </p:tav>
                                        <p:tav tm="50000">
                                          <p:val>
                                            <p:clrVal>
                                              <a:schemeClr val="hlink"/>
                                            </p:clrVal>
                                          </p:val>
                                        </p:tav>
                                      </p:tavLst>
                                    </p:anim>
                                    <p:set>
                                      <p:cBhvr>
                                        <p:cTn id="9" dur="80"/>
                                        <p:tgtEl>
                                          <p:spTgt spid="34"/>
                                        </p:tgtEl>
                                        <p:attrNameLst>
                                          <p:attrName>fill.type</p:attrName>
                                        </p:attrNameLst>
                                      </p:cBhvr>
                                      <p:to>
                                        <p:strVal val="solid"/>
                                      </p:to>
                                    </p:set>
                                  </p:childTnLst>
                                </p:cTn>
                              </p:par>
                              <p:par>
                                <p:cTn id="10" presetID="8" presetClass="entr" presetSubtype="16" fill="hold" grpId="0" nodeType="withEffect">
                                  <p:stCondLst>
                                    <p:cond delay="0"/>
                                  </p:stCondLst>
                                  <p:childTnLst>
                                    <p:set>
                                      <p:cBhvr>
                                        <p:cTn id="11" dur="1" fill="hold">
                                          <p:stCondLst>
                                            <p:cond delay="0"/>
                                          </p:stCondLst>
                                        </p:cTn>
                                        <p:tgtEl>
                                          <p:spTgt spid="159766"/>
                                        </p:tgtEl>
                                        <p:attrNameLst>
                                          <p:attrName>style.visibility</p:attrName>
                                        </p:attrNameLst>
                                      </p:cBhvr>
                                      <p:to>
                                        <p:strVal val="visible"/>
                                      </p:to>
                                    </p:set>
                                    <p:animEffect transition="in" filter="diamond(in)">
                                      <p:cBhvr>
                                        <p:cTn id="12" dur="2000"/>
                                        <p:tgtEl>
                                          <p:spTgt spid="159766"/>
                                        </p:tgtEl>
                                      </p:cBhvr>
                                    </p:animEffect>
                                  </p:childTnLst>
                                </p:cTn>
                              </p:par>
                              <p:par>
                                <p:cTn id="13" presetID="8" presetClass="entr" presetSubtype="16" fill="hold" grpId="0" nodeType="withEffect">
                                  <p:stCondLst>
                                    <p:cond delay="0"/>
                                  </p:stCondLst>
                                  <p:childTnLst>
                                    <p:set>
                                      <p:cBhvr>
                                        <p:cTn id="14" dur="1" fill="hold">
                                          <p:stCondLst>
                                            <p:cond delay="0"/>
                                          </p:stCondLst>
                                        </p:cTn>
                                        <p:tgtEl>
                                          <p:spTgt spid="159767"/>
                                        </p:tgtEl>
                                        <p:attrNameLst>
                                          <p:attrName>style.visibility</p:attrName>
                                        </p:attrNameLst>
                                      </p:cBhvr>
                                      <p:to>
                                        <p:strVal val="visible"/>
                                      </p:to>
                                    </p:set>
                                    <p:animEffect transition="in" filter="diamond(in)">
                                      <p:cBhvr>
                                        <p:cTn id="15" dur="2000"/>
                                        <p:tgtEl>
                                          <p:spTgt spid="159767"/>
                                        </p:tgtEl>
                                      </p:cBhvr>
                                    </p:animEffect>
                                  </p:childTnLst>
                                </p:cTn>
                              </p:par>
                              <p:par>
                                <p:cTn id="16" presetID="8" presetClass="entr" presetSubtype="16" fill="hold" grpId="0" nodeType="withEffect">
                                  <p:stCondLst>
                                    <p:cond delay="0"/>
                                  </p:stCondLst>
                                  <p:childTnLst>
                                    <p:set>
                                      <p:cBhvr>
                                        <p:cTn id="17" dur="1" fill="hold">
                                          <p:stCondLst>
                                            <p:cond delay="0"/>
                                          </p:stCondLst>
                                        </p:cTn>
                                        <p:tgtEl>
                                          <p:spTgt spid="159768"/>
                                        </p:tgtEl>
                                        <p:attrNameLst>
                                          <p:attrName>style.visibility</p:attrName>
                                        </p:attrNameLst>
                                      </p:cBhvr>
                                      <p:to>
                                        <p:strVal val="visible"/>
                                      </p:to>
                                    </p:set>
                                    <p:animEffect transition="in" filter="diamond(in)">
                                      <p:cBhvr>
                                        <p:cTn id="18" dur="2000"/>
                                        <p:tgtEl>
                                          <p:spTgt spid="159768"/>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9" presetClass="entr" presetSubtype="0" fill="hold" grpId="0" nodeType="clickEffect">
                                  <p:stCondLst>
                                    <p:cond delay="0"/>
                                  </p:stCondLst>
                                  <p:childTnLst>
                                    <p:set>
                                      <p:cBhvr>
                                        <p:cTn id="22" dur="1" fill="hold">
                                          <p:stCondLst>
                                            <p:cond delay="0"/>
                                          </p:stCondLst>
                                        </p:cTn>
                                        <p:tgtEl>
                                          <p:spTgt spid="159774"/>
                                        </p:tgtEl>
                                        <p:attrNameLst>
                                          <p:attrName>style.visibility</p:attrName>
                                        </p:attrNameLst>
                                      </p:cBhvr>
                                      <p:to>
                                        <p:strVal val="visible"/>
                                      </p:to>
                                    </p:set>
                                    <p:anim calcmode="lin" valueType="num">
                                      <p:cBhvr>
                                        <p:cTn id="23" dur="1000" fill="hold"/>
                                        <p:tgtEl>
                                          <p:spTgt spid="159774"/>
                                        </p:tgtEl>
                                        <p:attrNameLst>
                                          <p:attrName>ppt_x</p:attrName>
                                        </p:attrNameLst>
                                      </p:cBhvr>
                                      <p:tavLst>
                                        <p:tav tm="0">
                                          <p:val>
                                            <p:strVal val="#ppt_x-.2"/>
                                          </p:val>
                                        </p:tav>
                                        <p:tav tm="100000">
                                          <p:val>
                                            <p:strVal val="#ppt_x"/>
                                          </p:val>
                                        </p:tav>
                                      </p:tavLst>
                                    </p:anim>
                                    <p:anim calcmode="lin" valueType="num">
                                      <p:cBhvr>
                                        <p:cTn id="24" dur="1000" fill="hold"/>
                                        <p:tgtEl>
                                          <p:spTgt spid="159774"/>
                                        </p:tgtEl>
                                        <p:attrNameLst>
                                          <p:attrName>ppt_y</p:attrName>
                                        </p:attrNameLst>
                                      </p:cBhvr>
                                      <p:tavLst>
                                        <p:tav tm="0">
                                          <p:val>
                                            <p:strVal val="#ppt_y"/>
                                          </p:val>
                                        </p:tav>
                                        <p:tav tm="100000">
                                          <p:val>
                                            <p:strVal val="#ppt_y"/>
                                          </p:val>
                                        </p:tav>
                                      </p:tavLst>
                                    </p:anim>
                                    <p:animEffect transition="in" filter="wipe(right)" prLst="gradientSize: 0.1">
                                      <p:cBhvr>
                                        <p:cTn id="25" dur="1000"/>
                                        <p:tgtEl>
                                          <p:spTgt spid="159774"/>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xit" presetSubtype="10" fill="hold" grpId="1" nodeType="clickEffect">
                                  <p:stCondLst>
                                    <p:cond delay="0"/>
                                  </p:stCondLst>
                                  <p:childTnLst>
                                    <p:animEffect transition="out" filter="blinds(horizontal)">
                                      <p:cBhvr>
                                        <p:cTn id="29" dur="500"/>
                                        <p:tgtEl>
                                          <p:spTgt spid="159774"/>
                                        </p:tgtEl>
                                      </p:cBhvr>
                                    </p:animEffect>
                                    <p:set>
                                      <p:cBhvr>
                                        <p:cTn id="30" dur="1" fill="hold">
                                          <p:stCondLst>
                                            <p:cond delay="499"/>
                                          </p:stCondLst>
                                        </p:cTn>
                                        <p:tgtEl>
                                          <p:spTgt spid="159774"/>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4" presetClass="entr" presetSubtype="16" fill="hold" grpId="0" nodeType="clickEffect">
                                  <p:stCondLst>
                                    <p:cond delay="0"/>
                                  </p:stCondLst>
                                  <p:childTnLst>
                                    <p:set>
                                      <p:cBhvr>
                                        <p:cTn id="34" dur="1" fill="hold">
                                          <p:stCondLst>
                                            <p:cond delay="0"/>
                                          </p:stCondLst>
                                        </p:cTn>
                                        <p:tgtEl>
                                          <p:spTgt spid="159746"/>
                                        </p:tgtEl>
                                        <p:attrNameLst>
                                          <p:attrName>style.visibility</p:attrName>
                                        </p:attrNameLst>
                                      </p:cBhvr>
                                      <p:to>
                                        <p:strVal val="visible"/>
                                      </p:to>
                                    </p:set>
                                    <p:animEffect transition="in" filter="box(in)">
                                      <p:cBhvr>
                                        <p:cTn id="35" dur="500"/>
                                        <p:tgtEl>
                                          <p:spTgt spid="159746"/>
                                        </p:tgtEl>
                                      </p:cBhvr>
                                    </p:animEffect>
                                  </p:childTnLst>
                                </p:cTn>
                              </p:par>
                              <p:par>
                                <p:cTn id="36" presetID="21" presetClass="entr" presetSubtype="4" fill="hold" nodeType="withEffect">
                                  <p:stCondLst>
                                    <p:cond delay="0"/>
                                  </p:stCondLst>
                                  <p:childTnLst>
                                    <p:set>
                                      <p:cBhvr>
                                        <p:cTn id="37" dur="1" fill="hold">
                                          <p:stCondLst>
                                            <p:cond delay="0"/>
                                          </p:stCondLst>
                                        </p:cTn>
                                        <p:tgtEl>
                                          <p:spTgt spid="2"/>
                                        </p:tgtEl>
                                        <p:attrNameLst>
                                          <p:attrName>style.visibility</p:attrName>
                                        </p:attrNameLst>
                                      </p:cBhvr>
                                      <p:to>
                                        <p:strVal val="visible"/>
                                      </p:to>
                                    </p:set>
                                    <p:animEffect transition="in" filter="wheel(4)">
                                      <p:cBhvr>
                                        <p:cTn id="38" dur="1000"/>
                                        <p:tgtEl>
                                          <p:spTgt spid="2"/>
                                        </p:tgtEl>
                                      </p:cBhvr>
                                    </p:animEffect>
                                  </p:childTnLst>
                                </p:cTn>
                              </p:par>
                              <p:par>
                                <p:cTn id="39" presetID="64" presetClass="path" presetSubtype="0" accel="50000" decel="50000" fill="hold" grpId="0" nodeType="withEffect">
                                  <p:stCondLst>
                                    <p:cond delay="0"/>
                                  </p:stCondLst>
                                  <p:childTnLst>
                                    <p:animMotion origin="layout" path="M 0.0 -0.00278 L 0.0 -0.04861 " pathEditMode="relative" rAng="0" ptsTypes="AA">
                                      <p:cBhvr>
                                        <p:cTn id="40" dur="5000" fill="hold"/>
                                        <p:tgtEl>
                                          <p:spTgt spid="159758"/>
                                        </p:tgtEl>
                                        <p:attrNameLst>
                                          <p:attrName>ppt_x</p:attrName>
                                          <p:attrName>ppt_y</p:attrName>
                                        </p:attrNameLst>
                                      </p:cBhvr>
                                      <p:rCtr x="0" y="-23"/>
                                    </p:animMotion>
                                  </p:childTnLst>
                                </p:cTn>
                              </p:par>
                              <p:par>
                                <p:cTn id="41" presetID="64" presetClass="path" presetSubtype="0" accel="50000" decel="50000" fill="hold" grpId="0" nodeType="withEffect">
                                  <p:stCondLst>
                                    <p:cond delay="0"/>
                                  </p:stCondLst>
                                  <p:childTnLst>
                                    <p:animMotion origin="layout" path="M 0.0 -2.96296E-6 L 0.0 -0.19004 " pathEditMode="relative" rAng="0" ptsTypes="AA">
                                      <p:cBhvr>
                                        <p:cTn id="42" dur="5000" fill="hold"/>
                                        <p:tgtEl>
                                          <p:spTgt spid="159760"/>
                                        </p:tgtEl>
                                        <p:attrNameLst>
                                          <p:attrName>ppt_x</p:attrName>
                                          <p:attrName>ppt_y</p:attrName>
                                        </p:attrNameLst>
                                      </p:cBhvr>
                                      <p:rCtr x="0" y="-95"/>
                                    </p:animMotion>
                                  </p:childTnLst>
                                </p:cTn>
                              </p:par>
                              <p:par>
                                <p:cTn id="43" presetID="64" presetClass="path" presetSubtype="0" accel="50000" decel="50000" fill="hold" grpId="0" nodeType="withEffect">
                                  <p:stCondLst>
                                    <p:cond delay="0"/>
                                  </p:stCondLst>
                                  <p:childTnLst>
                                    <p:animMotion origin="layout" path="M -3.33333E-6 -2.96296E-6 L -3.33333E-6 -0.15671 " pathEditMode="relative" rAng="0" ptsTypes="AA">
                                      <p:cBhvr>
                                        <p:cTn id="44" dur="5000" fill="hold"/>
                                        <p:tgtEl>
                                          <p:spTgt spid="159764"/>
                                        </p:tgtEl>
                                        <p:attrNameLst>
                                          <p:attrName>ppt_x</p:attrName>
                                          <p:attrName>ppt_y</p:attrName>
                                        </p:attrNameLst>
                                      </p:cBhvr>
                                      <p:rCtr x="0" y="-78"/>
                                    </p:animMotion>
                                  </p:childTnLst>
                                </p:cTn>
                              </p:par>
                            </p:childTnLst>
                          </p:cTn>
                        </p:par>
                      </p:childTnLst>
                    </p:cTn>
                  </p:par>
                  <p:par>
                    <p:cTn id="45" fill="hold" nodeType="clickPar">
                      <p:stCondLst>
                        <p:cond delay="indefinite"/>
                      </p:stCondLst>
                      <p:childTnLst>
                        <p:par>
                          <p:cTn id="46" fill="hold" nodeType="withGroup">
                            <p:stCondLst>
                              <p:cond delay="0"/>
                            </p:stCondLst>
                            <p:childTnLst>
                              <p:par>
                                <p:cTn id="47" presetID="29" presetClass="entr" presetSubtype="0" fill="hold" grpId="0" nodeType="clickEffect">
                                  <p:stCondLst>
                                    <p:cond delay="0"/>
                                  </p:stCondLst>
                                  <p:childTnLst>
                                    <p:set>
                                      <p:cBhvr>
                                        <p:cTn id="48" dur="1" fill="hold">
                                          <p:stCondLst>
                                            <p:cond delay="0"/>
                                          </p:stCondLst>
                                        </p:cTn>
                                        <p:tgtEl>
                                          <p:spTgt spid="159775"/>
                                        </p:tgtEl>
                                        <p:attrNameLst>
                                          <p:attrName>style.visibility</p:attrName>
                                        </p:attrNameLst>
                                      </p:cBhvr>
                                      <p:to>
                                        <p:strVal val="visible"/>
                                      </p:to>
                                    </p:set>
                                    <p:anim calcmode="lin" valueType="num">
                                      <p:cBhvr>
                                        <p:cTn id="49" dur="1000" fill="hold"/>
                                        <p:tgtEl>
                                          <p:spTgt spid="159775"/>
                                        </p:tgtEl>
                                        <p:attrNameLst>
                                          <p:attrName>ppt_x</p:attrName>
                                        </p:attrNameLst>
                                      </p:cBhvr>
                                      <p:tavLst>
                                        <p:tav tm="0">
                                          <p:val>
                                            <p:strVal val="#ppt_x-.2"/>
                                          </p:val>
                                        </p:tav>
                                        <p:tav tm="100000">
                                          <p:val>
                                            <p:strVal val="#ppt_x"/>
                                          </p:val>
                                        </p:tav>
                                      </p:tavLst>
                                    </p:anim>
                                    <p:anim calcmode="lin" valueType="num">
                                      <p:cBhvr>
                                        <p:cTn id="50" dur="1000" fill="hold"/>
                                        <p:tgtEl>
                                          <p:spTgt spid="159775"/>
                                        </p:tgtEl>
                                        <p:attrNameLst>
                                          <p:attrName>ppt_y</p:attrName>
                                        </p:attrNameLst>
                                      </p:cBhvr>
                                      <p:tavLst>
                                        <p:tav tm="0">
                                          <p:val>
                                            <p:strVal val="#ppt_y"/>
                                          </p:val>
                                        </p:tav>
                                        <p:tav tm="100000">
                                          <p:val>
                                            <p:strVal val="#ppt_y"/>
                                          </p:val>
                                        </p:tav>
                                      </p:tavLst>
                                    </p:anim>
                                    <p:animEffect transition="in" filter="wipe(right)" prLst="gradientSize: 0.1">
                                      <p:cBhvr>
                                        <p:cTn id="51" dur="1000"/>
                                        <p:tgtEl>
                                          <p:spTgt spid="1597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746" grpId="0" animBg="1"/>
      <p:bldP spid="159758" grpId="0" animBg="1"/>
      <p:bldP spid="159760" grpId="0" animBg="1"/>
      <p:bldP spid="159764" grpId="0" animBg="1"/>
      <p:bldP spid="159766" grpId="0"/>
      <p:bldP spid="159767" grpId="0"/>
      <p:bldP spid="159768" grpId="0"/>
      <p:bldP spid="159774" grpId="0" animBg="1"/>
      <p:bldP spid="159774" grpId="1" animBg="1"/>
      <p:bldP spid="159775" grpId="0" animBg="1"/>
    </p:bldLst>
  </p:timing>
</p:sld>
</file>

<file path=ppt/tags/tag1.xml><?xml version="1.0" encoding="utf-8"?>
<p:tagLst xmlns:a="http://schemas.openxmlformats.org/drawingml/2006/main" xmlns:r="http://schemas.openxmlformats.org/officeDocument/2006/relationships" xmlns:p="http://schemas.openxmlformats.org/presentationml/2006/main">
  <p:tag name="MMPROD_UIDATA" val="&lt;database version=&quot;7.0&quot;&gt;&lt;object type=&quot;1&quot; unique_id=&quot;10001&quot;&gt;&lt;object type=&quot;2&quot; unique_id=&quot;10002&quot;&gt;&lt;object type=&quot;3&quot; unique_id=&quot;10003&quot;&gt;&lt;property id=&quot;20148&quot; value=&quot;5&quot;/&gt;&lt;property id=&quot;20300&quot; value=&quot;Slide 1&quot;/&gt;&lt;property id=&quot;20307&quot; value=&quot;285&quot;/&gt;&lt;/object&gt;&lt;object type=&quot;3&quot; unique_id=&quot;10004&quot;&gt;&lt;property id=&quot;20148&quot; value=&quot;5&quot;/&gt;&lt;property id=&quot;20300&quot; value=&quot;Slide 2&quot;/&gt;&lt;property id=&quot;20307&quot; value=&quot;287&quot;/&gt;&lt;/object&gt;&lt;object type=&quot;3&quot; unique_id=&quot;10005&quot;&gt;&lt;property id=&quot;20148&quot; value=&quot;5&quot;/&gt;&lt;property id=&quot;20300&quot; value=&quot;Slide 3&quot;/&gt;&lt;property id=&quot;20307&quot; value=&quot;260&quot;/&gt;&lt;/object&gt;&lt;object type=&quot;3&quot; unique_id=&quot;10006&quot;&gt;&lt;property id=&quot;20148&quot; value=&quot;5&quot;/&gt;&lt;property id=&quot;20300&quot; value=&quot;Slide 4&quot;/&gt;&lt;property id=&quot;20307&quot; value=&quot;264&quot;/&gt;&lt;/object&gt;&lt;object type=&quot;3&quot; unique_id=&quot;10007&quot;&gt;&lt;property id=&quot;20148&quot; value=&quot;5&quot;/&gt;&lt;property id=&quot;20300&quot; value=&quot;Slide 5&quot;/&gt;&lt;property id=&quot;20307&quot; value=&quot;290&quot;/&gt;&lt;/object&gt;&lt;object type=&quot;3&quot; unique_id=&quot;10008&quot;&gt;&lt;property id=&quot;20148&quot; value=&quot;5&quot;/&gt;&lt;property id=&quot;20300&quot; value=&quot;Slide 6&quot;/&gt;&lt;property id=&quot;20307&quot; value=&quot;288&quot;/&gt;&lt;/object&gt;&lt;object type=&quot;3&quot; unique_id=&quot;10009&quot;&gt;&lt;property id=&quot;20148&quot; value=&quot;5&quot;/&gt;&lt;property id=&quot;20300&quot; value=&quot;Slide 7&quot;/&gt;&lt;property id=&quot;20307&quot; value=&quot;289&quot;/&gt;&lt;/object&gt;&lt;object type=&quot;3&quot; unique_id=&quot;10010&quot;&gt;&lt;property id=&quot;20148&quot; value=&quot;5&quot;/&gt;&lt;property id=&quot;20300&quot; value=&quot;Slide 8&quot;/&gt;&lt;property id=&quot;20307&quot; value=&quot;266&quot;/&gt;&lt;/object&gt;&lt;object type=&quot;3&quot; unique_id=&quot;10011&quot;&gt;&lt;property id=&quot;20148&quot; value=&quot;5&quot;/&gt;&lt;property id=&quot;20300&quot; value=&quot;Slide 9&quot;/&gt;&lt;property id=&quot;20307&quot; value=&quot;291&quot;/&gt;&lt;/object&gt;&lt;object type=&quot;3&quot; unique_id=&quot;10012&quot;&gt;&lt;property id=&quot;20148&quot; value=&quot;5&quot;/&gt;&lt;property id=&quot;20300&quot; value=&quot;Slide 10&quot;/&gt;&lt;property id=&quot;20307&quot; value=&quot;292&quot;/&gt;&lt;/object&gt;&lt;object type=&quot;3&quot; unique_id=&quot;10013&quot;&gt;&lt;property id=&quot;20148&quot; value=&quot;5&quot;/&gt;&lt;property id=&quot;20300&quot; value=&quot;Slide 11&quot;/&gt;&lt;property id=&quot;20307&quot; value=&quot;267&quot;/&gt;&lt;/object&gt;&lt;object type=&quot;3&quot; unique_id=&quot;10014&quot;&gt;&lt;property id=&quot;20148&quot; value=&quot;5&quot;/&gt;&lt;property id=&quot;20300&quot; value=&quot;Slide 12&quot;/&gt;&lt;property id=&quot;20307&quot; value=&quot;268&quot;/&gt;&lt;/object&gt;&lt;object type=&quot;3&quot; unique_id=&quot;10015&quot;&gt;&lt;property id=&quot;20148&quot; value=&quot;5&quot;/&gt;&lt;property id=&quot;20300&quot; value=&quot;Slide 13&quot;/&gt;&lt;property id=&quot;20307&quot; value=&quot;269&quot;/&gt;&lt;/object&gt;&lt;object type=&quot;3&quot; unique_id=&quot;10016&quot;&gt;&lt;property id=&quot;20148&quot; value=&quot;5&quot;/&gt;&lt;property id=&quot;20300&quot; value=&quot;Slide 14&quot;/&gt;&lt;property id=&quot;20307&quot; value=&quot;280&quot;/&gt;&lt;/object&gt;&lt;object type=&quot;3&quot; unique_id=&quot;10017&quot;&gt;&lt;property id=&quot;20148&quot; value=&quot;5&quot;/&gt;&lt;property id=&quot;20300&quot; value=&quot;Slide 15&quot;/&gt;&lt;property id=&quot;20307&quot; value=&quot;270&quot;/&gt;&lt;/object&gt;&lt;object type=&quot;3&quot; unique_id=&quot;10018&quot;&gt;&lt;property id=&quot;20148&quot; value=&quot;5&quot;/&gt;&lt;property id=&quot;20300&quot; value=&quot;Slide 16&quot;/&gt;&lt;property id=&quot;20307&quot; value=&quot;271&quot;/&gt;&lt;/object&gt;&lt;object type=&quot;3&quot; unique_id=&quot;10019&quot;&gt;&lt;property id=&quot;20148&quot; value=&quot;5&quot;/&gt;&lt;property id=&quot;20300&quot; value=&quot;Slide 17&quot;/&gt;&lt;property id=&quot;20307&quot; value=&quot;284&quot;/&gt;&lt;/object&gt;&lt;object type=&quot;3&quot; unique_id=&quot;10020&quot;&gt;&lt;property id=&quot;20148&quot; value=&quot;5&quot;/&gt;&lt;property id=&quot;20300&quot; value=&quot;Slide 18&quot;/&gt;&lt;property id=&quot;20307&quot; value=&quot;276&quot;/&gt;&lt;/object&gt;&lt;object type=&quot;3&quot; unique_id=&quot;10021&quot;&gt;&lt;property id=&quot;20148&quot; value=&quot;5&quot;/&gt;&lt;property id=&quot;20300&quot; value=&quot;Slide 19&quot;/&gt;&lt;property id=&quot;20307&quot; value=&quot;281&quot;/&gt;&lt;/object&gt;&lt;object type=&quot;3&quot; unique_id=&quot;10022&quot;&gt;&lt;property id=&quot;20148&quot; value=&quot;5&quot;/&gt;&lt;property id=&quot;20300&quot; value=&quot;Slide 20&quot;/&gt;&lt;property id=&quot;20307&quot; value=&quot;283&quot;/&gt;&lt;/object&gt;&lt;object type=&quot;3&quot; unique_id=&quot;10023&quot;&gt;&lt;property id=&quot;20148&quot; value=&quot;5&quot;/&gt;&lt;property id=&quot;20300&quot; value=&quot;Slide 21&quot;/&gt;&lt;property id=&quot;20307&quot; value=&quot;273&quot;/&gt;&lt;/object&gt;&lt;object type=&quot;3&quot; unique_id=&quot;10024&quot;&gt;&lt;property id=&quot;20148&quot; value=&quot;5&quot;/&gt;&lt;property id=&quot;20300&quot; value=&quot;Slide 22&quot;/&gt;&lt;property id=&quot;20307&quot; value=&quot;274&quot;/&gt;&lt;/object&gt;&lt;object type=&quot;3&quot; unique_id=&quot;10025&quot;&gt;&lt;property id=&quot;20148&quot; value=&quot;5&quot;/&gt;&lt;property id=&quot;20300&quot; value=&quot;Slide 23 - &amp;quot;HƯỚNG DẪN HỌC TẬP:&amp;quot;&quot;/&gt;&lt;property id=&quot;20307&quot; value=&quot;278&quot;/&gt;&lt;/object&gt;&lt;/object&gt;&lt;object type=&quot;8&quot; unique_id=&quot;10050&quot;&gt;&lt;/object&gt;&lt;/object&gt;&lt;/database&gt;"/>
  <p:tag name="MMPROD_NEXTUNIQUEID" val="10009"/>
  <p:tag name="SECTOMILLISECCONVERTED" val="1"/>
</p:tagLst>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1726</TotalTime>
  <Words>1504</Words>
  <Application>Microsoft PowerPoint</Application>
  <PresentationFormat>On-screen Show (4:3)</PresentationFormat>
  <Paragraphs>164</Paragraphs>
  <Slides>23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Times New Roman</vt:lpstr>
      <vt:lpstr>.VnTime</vt:lpstr>
      <vt:lpstr>Wingdings</vt:lpstr>
      <vt:lpstr>VNI-Times</vt:lpstr>
      <vt:lpstr>VNI-Helve</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HƯỚNG DẪN HỌC TẬP:</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MyPC</dc:creator>
  <cp:lastModifiedBy>MTC</cp:lastModifiedBy>
  <cp:revision>54</cp:revision>
  <cp:lastPrinted>1601-01-01T00:00:00Z</cp:lastPrinted>
  <dcterms:created xsi:type="dcterms:W3CDTF">1601-01-01T00:00:00Z</dcterms:created>
  <dcterms:modified xsi:type="dcterms:W3CDTF">2018-01-24T06:17:15Z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Version">
    <vt:i4>1</vt:i4>
  </property>
</Properties>
</file>