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31"/>
  </p:notesMasterIdLst>
  <p:sldIdLst>
    <p:sldId id="344" r:id="rId2"/>
    <p:sldId id="345" r:id="rId3"/>
    <p:sldId id="361" r:id="rId4"/>
    <p:sldId id="321" r:id="rId5"/>
    <p:sldId id="322" r:id="rId6"/>
    <p:sldId id="323" r:id="rId7"/>
    <p:sldId id="317" r:id="rId8"/>
    <p:sldId id="324" r:id="rId9"/>
    <p:sldId id="362" r:id="rId10"/>
    <p:sldId id="318" r:id="rId11"/>
    <p:sldId id="357" r:id="rId12"/>
    <p:sldId id="328" r:id="rId13"/>
    <p:sldId id="329" r:id="rId14"/>
    <p:sldId id="330" r:id="rId15"/>
    <p:sldId id="331" r:id="rId16"/>
    <p:sldId id="364" r:id="rId17"/>
    <p:sldId id="333" r:id="rId18"/>
    <p:sldId id="349" r:id="rId19"/>
    <p:sldId id="360" r:id="rId20"/>
    <p:sldId id="311" r:id="rId21"/>
    <p:sldId id="339" r:id="rId22"/>
    <p:sldId id="350" r:id="rId23"/>
    <p:sldId id="351" r:id="rId24"/>
    <p:sldId id="354" r:id="rId25"/>
    <p:sldId id="352" r:id="rId26"/>
    <p:sldId id="365" r:id="rId27"/>
    <p:sldId id="358" r:id="rId28"/>
    <p:sldId id="359" r:id="rId29"/>
    <p:sldId id="338" r:id="rId30"/>
  </p:sldIdLst>
  <p:sldSz cx="9144000" cy="6858000" type="screen4x3"/>
  <p:notesSz cx="6858000" cy="9144000"/>
  <p:custDataLst>
    <p:tags r:id="rId32"/>
  </p:custDataLst>
  <p:defaultTextStyle>
    <a:defPPr>
      <a:defRPr lang="en-US"/>
    </a:defPPr>
    <a:lvl1pPr algn="l" rtl="0" fontAlgn="base">
      <a:spcBef>
        <a:spcPct val="0"/>
      </a:spcBef>
      <a:spcAft>
        <a:spcPct val="0"/>
      </a:spcAft>
      <a:defRPr sz="2000" b="1" kern="1200">
        <a:solidFill>
          <a:schemeClr val="tx1"/>
        </a:solidFill>
        <a:latin typeface="Times New Roman" pitchFamily="18" charset="0"/>
        <a:ea typeface="+mn-ea"/>
        <a:cs typeface="+mn-cs"/>
      </a:defRPr>
    </a:lvl1pPr>
    <a:lvl2pPr marL="457200" algn="l" rtl="0" fontAlgn="base">
      <a:spcBef>
        <a:spcPct val="0"/>
      </a:spcBef>
      <a:spcAft>
        <a:spcPct val="0"/>
      </a:spcAft>
      <a:defRPr sz="2000" b="1" kern="1200">
        <a:solidFill>
          <a:schemeClr val="tx1"/>
        </a:solidFill>
        <a:latin typeface="Times New Roman" pitchFamily="18" charset="0"/>
        <a:ea typeface="+mn-ea"/>
        <a:cs typeface="+mn-cs"/>
      </a:defRPr>
    </a:lvl2pPr>
    <a:lvl3pPr marL="914400" algn="l" rtl="0" fontAlgn="base">
      <a:spcBef>
        <a:spcPct val="0"/>
      </a:spcBef>
      <a:spcAft>
        <a:spcPct val="0"/>
      </a:spcAft>
      <a:defRPr sz="2000" b="1" kern="1200">
        <a:solidFill>
          <a:schemeClr val="tx1"/>
        </a:solidFill>
        <a:latin typeface="Times New Roman" pitchFamily="18" charset="0"/>
        <a:ea typeface="+mn-ea"/>
        <a:cs typeface="+mn-cs"/>
      </a:defRPr>
    </a:lvl3pPr>
    <a:lvl4pPr marL="1371600" algn="l" rtl="0" fontAlgn="base">
      <a:spcBef>
        <a:spcPct val="0"/>
      </a:spcBef>
      <a:spcAft>
        <a:spcPct val="0"/>
      </a:spcAft>
      <a:defRPr sz="2000" b="1" kern="1200">
        <a:solidFill>
          <a:schemeClr val="tx1"/>
        </a:solidFill>
        <a:latin typeface="Times New Roman" pitchFamily="18" charset="0"/>
        <a:ea typeface="+mn-ea"/>
        <a:cs typeface="+mn-cs"/>
      </a:defRPr>
    </a:lvl4pPr>
    <a:lvl5pPr marL="1828800" algn="l" rtl="0" fontAlgn="base">
      <a:spcBef>
        <a:spcPct val="0"/>
      </a:spcBef>
      <a:spcAft>
        <a:spcPct val="0"/>
      </a:spcAft>
      <a:defRPr sz="2000" b="1" kern="1200">
        <a:solidFill>
          <a:schemeClr val="tx1"/>
        </a:solidFill>
        <a:latin typeface="Times New Roman" pitchFamily="18" charset="0"/>
        <a:ea typeface="+mn-ea"/>
        <a:cs typeface="+mn-cs"/>
      </a:defRPr>
    </a:lvl5pPr>
    <a:lvl6pPr marL="2286000" algn="l" defTabSz="914400" rtl="0" eaLnBrk="1" latinLnBrk="0" hangingPunct="1">
      <a:defRPr sz="2000" b="1" kern="1200">
        <a:solidFill>
          <a:schemeClr val="tx1"/>
        </a:solidFill>
        <a:latin typeface="Times New Roman" pitchFamily="18" charset="0"/>
        <a:ea typeface="+mn-ea"/>
        <a:cs typeface="+mn-cs"/>
      </a:defRPr>
    </a:lvl6pPr>
    <a:lvl7pPr marL="2743200" algn="l" defTabSz="914400" rtl="0" eaLnBrk="1" latinLnBrk="0" hangingPunct="1">
      <a:defRPr sz="2000" b="1" kern="1200">
        <a:solidFill>
          <a:schemeClr val="tx1"/>
        </a:solidFill>
        <a:latin typeface="Times New Roman" pitchFamily="18" charset="0"/>
        <a:ea typeface="+mn-ea"/>
        <a:cs typeface="+mn-cs"/>
      </a:defRPr>
    </a:lvl7pPr>
    <a:lvl8pPr marL="3200400" algn="l" defTabSz="914400" rtl="0" eaLnBrk="1" latinLnBrk="0" hangingPunct="1">
      <a:defRPr sz="2000" b="1" kern="1200">
        <a:solidFill>
          <a:schemeClr val="tx1"/>
        </a:solidFill>
        <a:latin typeface="Times New Roman" pitchFamily="18" charset="0"/>
        <a:ea typeface="+mn-ea"/>
        <a:cs typeface="+mn-cs"/>
      </a:defRPr>
    </a:lvl8pPr>
    <a:lvl9pPr marL="3657600" algn="l" defTabSz="914400" rtl="0" eaLnBrk="1" latinLnBrk="0" hangingPunct="1">
      <a:defRPr sz="20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00"/>
    <a:srgbClr val="996633"/>
    <a:srgbClr val="99FF33"/>
    <a:srgbClr val="CCFFFF"/>
    <a:srgbClr val="CC0000"/>
    <a:srgbClr val="80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468" autoAdjust="0"/>
    <p:restoredTop sz="89171" autoAdjust="0"/>
  </p:normalViewPr>
  <p:slideViewPr>
    <p:cSldViewPr>
      <p:cViewPr>
        <p:scale>
          <a:sx n="50" d="100"/>
          <a:sy n="50" d="100"/>
        </p:scale>
        <p:origin x="-2424" y="-7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06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atin typeface="Arial" charset="0"/>
              </a:defRPr>
            </a:lvl1pPr>
          </a:lstStyle>
          <a:p>
            <a:pPr>
              <a:defRPr/>
            </a:pPr>
            <a:endParaRPr lang="en-US"/>
          </a:p>
        </p:txBody>
      </p:sp>
      <p:sp>
        <p:nvSpPr>
          <p:cNvPr id="563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Arial" charset="0"/>
              </a:defRPr>
            </a:lvl1pPr>
          </a:lstStyle>
          <a:p>
            <a:pPr>
              <a:defRPr/>
            </a:pPr>
            <a:endParaRPr lang="en-US"/>
          </a:p>
        </p:txBody>
      </p:sp>
      <p:sp>
        <p:nvSpPr>
          <p:cNvPr id="4813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63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63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atin typeface="Arial" charset="0"/>
              </a:defRPr>
            </a:lvl1pPr>
          </a:lstStyle>
          <a:p>
            <a:pPr>
              <a:defRPr/>
            </a:pPr>
            <a:endParaRPr lang="en-US"/>
          </a:p>
        </p:txBody>
      </p:sp>
      <p:sp>
        <p:nvSpPr>
          <p:cNvPr id="563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Arial" charset="0"/>
              </a:defRPr>
            </a:lvl1pPr>
          </a:lstStyle>
          <a:p>
            <a:pPr>
              <a:defRPr/>
            </a:pPr>
            <a:fld id="{E2A67A75-8C32-4199-A54E-9DD591B1568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707F5A0A-326E-43D6-930A-58B5191660DC}" type="slidenum">
              <a:rPr lang="en-US" smtClean="0">
                <a:latin typeface="Arial" pitchFamily="34" charset="0"/>
              </a:rPr>
              <a:pPr/>
              <a:t>3</a:t>
            </a:fld>
            <a:endParaRPr lang="en-US" smtClean="0">
              <a:latin typeface="Arial" pitchFamily="34" charset="0"/>
            </a:endParaRPr>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vi-VN"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31880A30-05C9-4256-A71B-032B4853A05B}"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F71C741-902B-46C6-B49E-8277E6DEAB06}"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8BC8435C-4107-4AA1-9540-7B8F8016B6CE}"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half" idx="3"/>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pPr>
              <a:defRPr/>
            </a:pPr>
            <a:fld id="{AA959045-7CF2-4996-83DA-9BE04AE8ED1C}"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9A46A7BE-0010-45FB-89EB-FBE0D1213CA9}"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Date Placeholder 3"/>
          <p:cNvSpPr>
            <a:spLocks noGrp="1"/>
          </p:cNvSpPr>
          <p:nvPr>
            <p:ph type="dt" sz="half" idx="10"/>
          </p:nvPr>
        </p:nvSpPr>
        <p:spPr/>
        <p:txBody>
          <a:bodyPr/>
          <a:lstStyle>
            <a:lvl1pPr>
              <a:defRPr/>
            </a:lvl1pPr>
          </a:lstStyle>
          <a:p>
            <a:pPr>
              <a:defRPr/>
            </a:pPr>
            <a:fld id="{EFD752B9-4B3E-443E-93E0-95398029C6F4}" type="datetime1">
              <a:rPr lang="en-US"/>
              <a:pPr>
                <a:defRPr/>
              </a:pPr>
              <a:t>1/10/2018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989B76-5FE6-40D0-8709-F55C44B493C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09EA77F0-1787-4914-99F7-546CCB4A872D}"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13161BD1-FCA7-4BFE-963C-C29D5A06E8D7}"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8A32C58F-C787-4CFB-B293-93A4B3FD46E1}"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5A808C57-CBE2-466C-AF5E-9FFBFB9DC000}"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C24EB769-F054-42E7-AE3B-6BF06AB29F99}"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32EDB30C-5960-4B5A-A402-3B96B648D2F0}"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BEA02DF7-F3DB-45C2-804C-4C1CA1CE66ED}"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65AA193F-CE50-4A38-BA14-20B339889923}"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710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atin typeface="+mn-lt"/>
              </a:defRPr>
            </a:lvl1pPr>
          </a:lstStyle>
          <a:p>
            <a:pPr>
              <a:defRPr/>
            </a:pPr>
            <a:endParaRPr lang="en-US"/>
          </a:p>
        </p:txBody>
      </p:sp>
      <p:sp>
        <p:nvSpPr>
          <p:cNvPr id="4710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atin typeface="+mn-lt"/>
              </a:defRPr>
            </a:lvl1pPr>
          </a:lstStyle>
          <a:p>
            <a:pPr>
              <a:defRPr/>
            </a:pPr>
            <a:endParaRPr lang="en-US"/>
          </a:p>
        </p:txBody>
      </p:sp>
      <p:sp>
        <p:nvSpPr>
          <p:cNvPr id="4711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mn-lt"/>
              </a:defRPr>
            </a:lvl1pPr>
          </a:lstStyle>
          <a:p>
            <a:pPr>
              <a:defRPr/>
            </a:pPr>
            <a:fld id="{C15B7D5B-D17C-4B6F-9131-EDDAC393F9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 id="2147483818" r:id="rId12"/>
    <p:sldLayoutId id="2147483819" r:id="rId13"/>
    <p:sldLayoutId id="2147483820" r:id="rId14"/>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4.png"/><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7" name="Text Box 7"/>
          <p:cNvSpPr txBox="1">
            <a:spLocks noChangeArrowheads="1"/>
          </p:cNvSpPr>
          <p:nvPr/>
        </p:nvSpPr>
        <p:spPr bwMode="auto">
          <a:xfrm>
            <a:off x="381000" y="1447800"/>
            <a:ext cx="8153400" cy="10668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Câu 1:</a:t>
            </a:r>
            <a:r>
              <a:rPr lang="en-US">
                <a:solidFill>
                  <a:srgbClr val="0000FF"/>
                </a:solidFill>
              </a:rPr>
              <a:t>                                                                                                                           Có thể làm nhiễm điện cho nhiều vật bằng cách nào? Vật bị nhiễm điện (vật mang điện tích) có khả năng gì?</a:t>
            </a:r>
            <a:endParaRPr lang="en-US" sz="2400">
              <a:latin typeface="Arial" pitchFamily="34" charset="0"/>
              <a:cs typeface="Arial" pitchFamily="34" charset="0"/>
            </a:endParaRPr>
          </a:p>
        </p:txBody>
      </p:sp>
      <p:sp>
        <p:nvSpPr>
          <p:cNvPr id="332808" name="Text Box 8"/>
          <p:cNvSpPr txBox="1">
            <a:spLocks noChangeArrowheads="1"/>
          </p:cNvSpPr>
          <p:nvPr/>
        </p:nvSpPr>
        <p:spPr bwMode="auto">
          <a:xfrm>
            <a:off x="533400" y="1371600"/>
            <a:ext cx="7620000" cy="13716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Câu 1:</a:t>
            </a:r>
            <a:r>
              <a:rPr lang="en-US"/>
              <a:t>                                                                                                                       </a:t>
            </a:r>
            <a:r>
              <a:rPr lang="en-US">
                <a:solidFill>
                  <a:srgbClr val="0000FF"/>
                </a:solidFill>
              </a:rPr>
              <a:t>Có thể làm nhiễm điện cho nhiều vật bằng cách cọ xát. Vật bị nhiễm điện (vật mang điện tích) có khả năng hút các vật khác hoặc có khả năng làm sáng bòng đèn của bút thử điện.</a:t>
            </a:r>
          </a:p>
        </p:txBody>
      </p:sp>
      <p:sp>
        <p:nvSpPr>
          <p:cNvPr id="332809" name="Text Box 9"/>
          <p:cNvSpPr txBox="1">
            <a:spLocks noChangeArrowheads="1"/>
          </p:cNvSpPr>
          <p:nvPr/>
        </p:nvSpPr>
        <p:spPr bwMode="auto">
          <a:xfrm>
            <a:off x="1676400" y="381000"/>
            <a:ext cx="4800600" cy="701675"/>
          </a:xfrm>
          <a:prstGeom prst="rect">
            <a:avLst/>
          </a:prstGeom>
          <a:noFill/>
          <a:ln w="9525">
            <a:noFill/>
            <a:miter lim="800000"/>
            <a:headEnd/>
            <a:tailEnd/>
          </a:ln>
        </p:spPr>
        <p:txBody>
          <a:bodyPr>
            <a:spAutoFit/>
          </a:bodyPr>
          <a:lstStyle/>
          <a:p>
            <a:pPr>
              <a:spcBef>
                <a:spcPct val="50000"/>
              </a:spcBef>
            </a:pPr>
            <a:r>
              <a:rPr lang="en-US" sz="4000">
                <a:solidFill>
                  <a:srgbClr val="FF0000"/>
                </a:solidFill>
              </a:rPr>
              <a:t>KIỂM TRA BÀI CŨ</a:t>
            </a:r>
          </a:p>
        </p:txBody>
      </p:sp>
      <p:sp>
        <p:nvSpPr>
          <p:cNvPr id="332810" name="Text Box 10"/>
          <p:cNvSpPr txBox="1">
            <a:spLocks noChangeArrowheads="1"/>
          </p:cNvSpPr>
          <p:nvPr/>
        </p:nvSpPr>
        <p:spPr bwMode="auto">
          <a:xfrm>
            <a:off x="457200" y="2819400"/>
            <a:ext cx="8458200" cy="10668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Câu 2:                                                                                         </a:t>
            </a:r>
            <a:r>
              <a:rPr lang="en-US"/>
              <a:t>              </a:t>
            </a:r>
            <a:r>
              <a:rPr lang="en-US">
                <a:solidFill>
                  <a:srgbClr val="0000FF"/>
                </a:solidFill>
              </a:rPr>
              <a:t>Đưa một đầu thước nhựa đã cọ xát bằng miếng vải khô lại gần các mảnh giấy vụn, hiện tượng nào xảy ra?</a:t>
            </a:r>
            <a:endParaRPr lang="en-US" noProof="1">
              <a:solidFill>
                <a:srgbClr val="0000FF"/>
              </a:solidFill>
            </a:endParaRPr>
          </a:p>
        </p:txBody>
      </p:sp>
      <p:sp>
        <p:nvSpPr>
          <p:cNvPr id="332811" name="Text Box 11"/>
          <p:cNvSpPr txBox="1">
            <a:spLocks noChangeArrowheads="1"/>
          </p:cNvSpPr>
          <p:nvPr/>
        </p:nvSpPr>
        <p:spPr bwMode="auto">
          <a:xfrm>
            <a:off x="457200" y="3810000"/>
            <a:ext cx="7467600" cy="1768475"/>
          </a:xfrm>
          <a:prstGeom prst="rect">
            <a:avLst/>
          </a:prstGeom>
          <a:noFill/>
          <a:ln w="9525">
            <a:noFill/>
            <a:miter lim="800000"/>
            <a:headEnd/>
            <a:tailEnd/>
          </a:ln>
        </p:spPr>
        <p:txBody>
          <a:bodyPr>
            <a:spAutoFit/>
          </a:bodyPr>
          <a:lstStyle/>
          <a:p>
            <a:pPr marL="342900" indent="-342900">
              <a:spcBef>
                <a:spcPct val="50000"/>
              </a:spcBef>
            </a:pPr>
            <a:r>
              <a:rPr lang="en-US">
                <a:solidFill>
                  <a:srgbClr val="0000FF"/>
                </a:solidFill>
              </a:rPr>
              <a:t>A. Các mảnh giấy vụn bị thước nhựa đẩy.</a:t>
            </a:r>
            <a:endParaRPr lang="en-US" sz="2800">
              <a:solidFill>
                <a:srgbClr val="0000FF"/>
              </a:solidFill>
              <a:latin typeface="Arial" pitchFamily="34" charset="0"/>
            </a:endParaRPr>
          </a:p>
          <a:p>
            <a:pPr marL="342900" indent="-342900">
              <a:spcBef>
                <a:spcPct val="50000"/>
              </a:spcBef>
            </a:pPr>
            <a:r>
              <a:rPr lang="en-US">
                <a:solidFill>
                  <a:srgbClr val="0000FF"/>
                </a:solidFill>
              </a:rPr>
              <a:t>B. Các mảnh giấy vụn bị thước nhựa hút. </a:t>
            </a:r>
          </a:p>
          <a:p>
            <a:pPr marL="342900" indent="-342900">
              <a:spcBef>
                <a:spcPct val="50000"/>
              </a:spcBef>
            </a:pPr>
            <a:r>
              <a:rPr lang="en-US">
                <a:solidFill>
                  <a:srgbClr val="0000FF"/>
                </a:solidFill>
              </a:rPr>
              <a:t>C. Các mảnh giấy vụn lúc đầu bị hút sau đó bị thước nhựa đẩy.</a:t>
            </a:r>
          </a:p>
          <a:p>
            <a:pPr marL="342900" indent="-342900">
              <a:spcBef>
                <a:spcPct val="50000"/>
              </a:spcBef>
            </a:pPr>
            <a:r>
              <a:rPr lang="en-US">
                <a:solidFill>
                  <a:srgbClr val="0000FF"/>
                </a:solidFill>
              </a:rPr>
              <a:t>D. Không có hiện tượng gì xảy ra. </a:t>
            </a:r>
          </a:p>
        </p:txBody>
      </p:sp>
      <p:sp>
        <p:nvSpPr>
          <p:cNvPr id="332812" name="Oval 12"/>
          <p:cNvSpPr>
            <a:spLocks noChangeArrowheads="1"/>
          </p:cNvSpPr>
          <p:nvPr/>
        </p:nvSpPr>
        <p:spPr bwMode="auto">
          <a:xfrm>
            <a:off x="381000" y="4267200"/>
            <a:ext cx="457200" cy="457200"/>
          </a:xfrm>
          <a:prstGeom prst="ellipse">
            <a:avLst/>
          </a:prstGeom>
          <a:noFill/>
          <a:ln w="38100">
            <a:solidFill>
              <a:srgbClr val="FF3300"/>
            </a:solidFill>
            <a:round/>
            <a:headEnd/>
            <a:tailEnd/>
          </a:ln>
        </p:spPr>
        <p:txBody>
          <a:bodyPr wrap="none" anchor="ctr"/>
          <a:lstStyle/>
          <a:p>
            <a:endParaRPr lang="en-US"/>
          </a:p>
        </p:txBody>
      </p:sp>
      <p:sp>
        <p:nvSpPr>
          <p:cNvPr id="332813" name="Text Box 13"/>
          <p:cNvSpPr txBox="1">
            <a:spLocks noChangeArrowheads="1"/>
          </p:cNvSpPr>
          <p:nvPr/>
        </p:nvSpPr>
        <p:spPr bwMode="auto">
          <a:xfrm>
            <a:off x="2895600" y="990600"/>
            <a:ext cx="1828800" cy="519113"/>
          </a:xfrm>
          <a:prstGeom prst="rect">
            <a:avLst/>
          </a:prstGeom>
          <a:noFill/>
          <a:ln w="9525">
            <a:noFill/>
            <a:miter lim="800000"/>
            <a:headEnd/>
            <a:tailEnd/>
          </a:ln>
        </p:spPr>
        <p:txBody>
          <a:bodyPr>
            <a:spAutoFit/>
          </a:bodyPr>
          <a:lstStyle/>
          <a:p>
            <a:pPr>
              <a:spcBef>
                <a:spcPct val="50000"/>
              </a:spcBef>
            </a:pPr>
            <a:r>
              <a:rPr lang="en-US" sz="2800" u="sng">
                <a:solidFill>
                  <a:srgbClr val="FF0000"/>
                </a:solidFill>
              </a:rPr>
              <a:t>Đáp án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2809"/>
                                        </p:tgtEl>
                                        <p:attrNameLst>
                                          <p:attrName>style.visibility</p:attrName>
                                        </p:attrNameLst>
                                      </p:cBhvr>
                                      <p:to>
                                        <p:strVal val="visible"/>
                                      </p:to>
                                    </p:set>
                                    <p:animEffect transition="in" filter="box(in)">
                                      <p:cBhvr>
                                        <p:cTn id="7" dur="500"/>
                                        <p:tgtEl>
                                          <p:spTgt spid="33280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32807"/>
                                        </p:tgtEl>
                                        <p:attrNameLst>
                                          <p:attrName>style.visibility</p:attrName>
                                        </p:attrNameLst>
                                      </p:cBhvr>
                                      <p:to>
                                        <p:strVal val="visible"/>
                                      </p:to>
                                    </p:set>
                                    <p:animEffect transition="in" filter="box(in)">
                                      <p:cBhvr>
                                        <p:cTn id="12" dur="500"/>
                                        <p:tgtEl>
                                          <p:spTgt spid="332807"/>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332810"/>
                                        </p:tgtEl>
                                        <p:attrNameLst>
                                          <p:attrName>style.visibility</p:attrName>
                                        </p:attrNameLst>
                                      </p:cBhvr>
                                      <p:to>
                                        <p:strVal val="visible"/>
                                      </p:to>
                                    </p:set>
                                    <p:animEffect transition="in" filter="box(in)">
                                      <p:cBhvr>
                                        <p:cTn id="15" dur="500"/>
                                        <p:tgtEl>
                                          <p:spTgt spid="332810"/>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32811"/>
                                        </p:tgtEl>
                                        <p:attrNameLst>
                                          <p:attrName>style.visibility</p:attrName>
                                        </p:attrNameLst>
                                      </p:cBhvr>
                                      <p:to>
                                        <p:strVal val="visible"/>
                                      </p:to>
                                    </p:set>
                                    <p:animEffect transition="in" filter="box(in)">
                                      <p:cBhvr>
                                        <p:cTn id="18" dur="500"/>
                                        <p:tgtEl>
                                          <p:spTgt spid="332811"/>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332813"/>
                                        </p:tgtEl>
                                        <p:attrNameLst>
                                          <p:attrName>style.visibility</p:attrName>
                                        </p:attrNameLst>
                                      </p:cBhvr>
                                      <p:to>
                                        <p:strVal val="visible"/>
                                      </p:to>
                                    </p:set>
                                    <p:animEffect transition="in" filter="box(in)">
                                      <p:cBhvr>
                                        <p:cTn id="23" dur="500"/>
                                        <p:tgtEl>
                                          <p:spTgt spid="332813"/>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332808"/>
                                        </p:tgtEl>
                                        <p:attrNameLst>
                                          <p:attrName>style.visibility</p:attrName>
                                        </p:attrNameLst>
                                      </p:cBhvr>
                                      <p:to>
                                        <p:strVal val="visible"/>
                                      </p:to>
                                    </p:set>
                                    <p:animEffect transition="in" filter="box(in)">
                                      <p:cBhvr>
                                        <p:cTn id="26" dur="500"/>
                                        <p:tgtEl>
                                          <p:spTgt spid="332808"/>
                                        </p:tgtEl>
                                      </p:cBhvr>
                                    </p:animEffect>
                                  </p:childTnLst>
                                </p:cTn>
                              </p:par>
                              <p:par>
                                <p:cTn id="27" presetID="4" presetClass="exit" presetSubtype="16" fill="hold" grpId="1" nodeType="withEffect">
                                  <p:stCondLst>
                                    <p:cond delay="0"/>
                                  </p:stCondLst>
                                  <p:childTnLst>
                                    <p:animEffect transition="out" filter="box(in)">
                                      <p:cBhvr>
                                        <p:cTn id="28" dur="500"/>
                                        <p:tgtEl>
                                          <p:spTgt spid="332807"/>
                                        </p:tgtEl>
                                      </p:cBhvr>
                                    </p:animEffect>
                                    <p:set>
                                      <p:cBhvr>
                                        <p:cTn id="29" dur="1" fill="hold">
                                          <p:stCondLst>
                                            <p:cond delay="499"/>
                                          </p:stCondLst>
                                        </p:cTn>
                                        <p:tgtEl>
                                          <p:spTgt spid="332807"/>
                                        </p:tgtEl>
                                        <p:attrNameLst>
                                          <p:attrName>style.visibility</p:attrName>
                                        </p:attrNameLst>
                                      </p:cBhvr>
                                      <p:to>
                                        <p:strVal val="hidden"/>
                                      </p:to>
                                    </p:set>
                                  </p:childTnLst>
                                </p:cTn>
                              </p:par>
                              <p:par>
                                <p:cTn id="30" presetID="4" presetClass="entr" presetSubtype="16" fill="hold" grpId="0" nodeType="withEffect">
                                  <p:stCondLst>
                                    <p:cond delay="0"/>
                                  </p:stCondLst>
                                  <p:childTnLst>
                                    <p:set>
                                      <p:cBhvr>
                                        <p:cTn id="31" dur="1" fill="hold">
                                          <p:stCondLst>
                                            <p:cond delay="0"/>
                                          </p:stCondLst>
                                        </p:cTn>
                                        <p:tgtEl>
                                          <p:spTgt spid="332812"/>
                                        </p:tgtEl>
                                        <p:attrNameLst>
                                          <p:attrName>style.visibility</p:attrName>
                                        </p:attrNameLst>
                                      </p:cBhvr>
                                      <p:to>
                                        <p:strVal val="visible"/>
                                      </p:to>
                                    </p:set>
                                    <p:animEffect transition="in" filter="box(in)">
                                      <p:cBhvr>
                                        <p:cTn id="32" dur="500"/>
                                        <p:tgtEl>
                                          <p:spTgt spid="3328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07" grpId="0"/>
      <p:bldP spid="332807" grpId="1"/>
      <p:bldP spid="332808" grpId="0"/>
      <p:bldP spid="332809" grpId="0"/>
      <p:bldP spid="332810" grpId="0"/>
      <p:bldP spid="332811" grpId="0"/>
      <p:bldP spid="332812" grpId="0" animBg="1"/>
      <p:bldP spid="3328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9" name="Text Box 5"/>
          <p:cNvSpPr txBox="1">
            <a:spLocks noChangeArrowheads="1"/>
          </p:cNvSpPr>
          <p:nvPr/>
        </p:nvSpPr>
        <p:spPr bwMode="auto">
          <a:xfrm>
            <a:off x="228600" y="1981200"/>
            <a:ext cx="5257800" cy="1552575"/>
          </a:xfrm>
          <a:prstGeom prst="rect">
            <a:avLst/>
          </a:prstGeom>
          <a:noFill/>
          <a:ln w="9525">
            <a:noFill/>
            <a:miter lim="800000"/>
            <a:headEnd/>
            <a:tailEnd/>
          </a:ln>
        </p:spPr>
        <p:txBody>
          <a:bodyPr>
            <a:spAutoFit/>
          </a:bodyPr>
          <a:lstStyle/>
          <a:p>
            <a:pPr>
              <a:spcBef>
                <a:spcPct val="50000"/>
              </a:spcBef>
            </a:pPr>
            <a:r>
              <a:rPr lang="en-US" sz="2400">
                <a:solidFill>
                  <a:srgbClr val="0000FF"/>
                </a:solidFill>
              </a:rPr>
              <a:t>Hai vật giống nhau, được cọ xát như nhau thì mang điện tích   …… . . . . . loại và khi được đặt gần nhau thì chúng . . . . . . nhau.</a:t>
            </a:r>
          </a:p>
        </p:txBody>
      </p:sp>
      <p:sp>
        <p:nvSpPr>
          <p:cNvPr id="303110" name="Text Box 6"/>
          <p:cNvSpPr txBox="1">
            <a:spLocks noChangeArrowheads="1"/>
          </p:cNvSpPr>
          <p:nvPr/>
        </p:nvSpPr>
        <p:spPr bwMode="auto">
          <a:xfrm>
            <a:off x="381000" y="3733800"/>
            <a:ext cx="11430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cùng</a:t>
            </a:r>
            <a:endParaRPr lang="en-US" sz="2400">
              <a:solidFill>
                <a:srgbClr val="FF0000"/>
              </a:solidFill>
              <a:latin typeface="Arial" pitchFamily="34" charset="0"/>
            </a:endParaRPr>
          </a:p>
        </p:txBody>
      </p:sp>
      <p:sp>
        <p:nvSpPr>
          <p:cNvPr id="303111" name="Text Box 7"/>
          <p:cNvSpPr txBox="1">
            <a:spLocks noChangeArrowheads="1"/>
          </p:cNvSpPr>
          <p:nvPr/>
        </p:nvSpPr>
        <p:spPr bwMode="auto">
          <a:xfrm>
            <a:off x="3810000" y="3733800"/>
            <a:ext cx="11430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đẩy</a:t>
            </a:r>
            <a:endParaRPr lang="en-US" sz="2400">
              <a:solidFill>
                <a:srgbClr val="FF0000"/>
              </a:solidFill>
              <a:latin typeface="Arial" pitchFamily="34" charset="0"/>
            </a:endParaRPr>
          </a:p>
        </p:txBody>
      </p:sp>
      <p:sp>
        <p:nvSpPr>
          <p:cNvPr id="303112" name="Text Box 8"/>
          <p:cNvSpPr txBox="1">
            <a:spLocks noChangeArrowheads="1"/>
          </p:cNvSpPr>
          <p:nvPr/>
        </p:nvSpPr>
        <p:spPr bwMode="auto">
          <a:xfrm>
            <a:off x="1524000" y="3733800"/>
            <a:ext cx="11430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khác</a:t>
            </a:r>
            <a:endParaRPr lang="en-US" sz="2400">
              <a:solidFill>
                <a:srgbClr val="FF0000"/>
              </a:solidFill>
              <a:latin typeface="Arial" pitchFamily="34" charset="0"/>
            </a:endParaRPr>
          </a:p>
        </p:txBody>
      </p:sp>
      <p:sp>
        <p:nvSpPr>
          <p:cNvPr id="303113" name="Text Box 9"/>
          <p:cNvSpPr txBox="1">
            <a:spLocks noChangeArrowheads="1"/>
          </p:cNvSpPr>
          <p:nvPr/>
        </p:nvSpPr>
        <p:spPr bwMode="auto">
          <a:xfrm>
            <a:off x="2667000" y="3733800"/>
            <a:ext cx="11430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hút</a:t>
            </a:r>
            <a:endParaRPr lang="en-US" sz="2400">
              <a:solidFill>
                <a:srgbClr val="FF0000"/>
              </a:solidFill>
              <a:latin typeface="Arial" pitchFamily="34" charset="0"/>
            </a:endParaRPr>
          </a:p>
        </p:txBody>
      </p:sp>
      <p:sp>
        <p:nvSpPr>
          <p:cNvPr id="303114" name="Rectangle 10"/>
          <p:cNvSpPr>
            <a:spLocks noChangeArrowheads="1"/>
          </p:cNvSpPr>
          <p:nvPr/>
        </p:nvSpPr>
        <p:spPr bwMode="auto">
          <a:xfrm>
            <a:off x="228600" y="3657600"/>
            <a:ext cx="4724400" cy="533400"/>
          </a:xfrm>
          <a:prstGeom prst="rect">
            <a:avLst/>
          </a:prstGeom>
          <a:noFill/>
          <a:ln w="9525">
            <a:solidFill>
              <a:schemeClr val="tx1"/>
            </a:solidFill>
            <a:miter lim="800000"/>
            <a:headEnd/>
            <a:tailEnd/>
          </a:ln>
        </p:spPr>
        <p:txBody>
          <a:bodyPr wrap="none" anchor="ctr"/>
          <a:lstStyle/>
          <a:p>
            <a:endParaRPr lang="en-US"/>
          </a:p>
        </p:txBody>
      </p:sp>
      <p:sp>
        <p:nvSpPr>
          <p:cNvPr id="26632" name="WordArt 11"/>
          <p:cNvSpPr>
            <a:spLocks noChangeArrowheads="1" noChangeShapeType="1" noTextEdit="1"/>
          </p:cNvSpPr>
          <p:nvPr/>
        </p:nvSpPr>
        <p:spPr bwMode="auto">
          <a:xfrm>
            <a:off x="6096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26633" name="Text Box 12"/>
          <p:cNvSpPr txBox="1">
            <a:spLocks noChangeArrowheads="1"/>
          </p:cNvSpPr>
          <p:nvPr/>
        </p:nvSpPr>
        <p:spPr bwMode="auto">
          <a:xfrm>
            <a:off x="228600" y="990600"/>
            <a:ext cx="3416300" cy="488950"/>
          </a:xfrm>
          <a:prstGeom prst="rect">
            <a:avLst/>
          </a:prstGeom>
          <a:noFill/>
          <a:ln w="9525">
            <a:noFill/>
            <a:miter lim="800000"/>
            <a:headEnd/>
            <a:tailEnd/>
          </a:ln>
        </p:spPr>
        <p:txBody>
          <a:bodyPr wrap="none">
            <a:spAutoFit/>
          </a:bodyPr>
          <a:lstStyle/>
          <a:p>
            <a:r>
              <a:rPr lang="en-US" sz="2400" i="1">
                <a:solidFill>
                  <a:srgbClr val="0000FF"/>
                </a:solidFill>
              </a:rPr>
              <a:t>Thí nghiệm 1: </a:t>
            </a:r>
            <a:r>
              <a:rPr lang="en-US" sz="2400" b="0">
                <a:solidFill>
                  <a:srgbClr val="0000FF"/>
                </a:solidFill>
              </a:rPr>
              <a:t>(hình 18.2</a:t>
            </a:r>
            <a:r>
              <a:rPr lang="en-US" sz="2600" b="0">
                <a:solidFill>
                  <a:srgbClr val="0000FF"/>
                </a:solidFill>
              </a:rPr>
              <a:t>)</a:t>
            </a:r>
          </a:p>
        </p:txBody>
      </p:sp>
      <p:sp>
        <p:nvSpPr>
          <p:cNvPr id="26634" name="Text Box 13"/>
          <p:cNvSpPr txBox="1">
            <a:spLocks noChangeArrowheads="1"/>
          </p:cNvSpPr>
          <p:nvPr/>
        </p:nvSpPr>
        <p:spPr bwMode="auto">
          <a:xfrm>
            <a:off x="0" y="609600"/>
            <a:ext cx="4572000" cy="488950"/>
          </a:xfrm>
          <a:prstGeom prst="rect">
            <a:avLst/>
          </a:prstGeom>
          <a:noFill/>
          <a:ln w="9525">
            <a:noFill/>
            <a:miter lim="800000"/>
            <a:headEnd/>
            <a:tailEnd/>
          </a:ln>
        </p:spPr>
        <p:txBody>
          <a:bodyPr>
            <a:spAutoFit/>
          </a:bodyPr>
          <a:lstStyle/>
          <a:p>
            <a:pPr algn="just"/>
            <a:r>
              <a:rPr lang="en-US" sz="2600">
                <a:solidFill>
                  <a:srgbClr val="0000FF"/>
                </a:solidFill>
              </a:rPr>
              <a:t>I. </a:t>
            </a:r>
            <a:r>
              <a:rPr lang="en-US" sz="2600" u="sng">
                <a:solidFill>
                  <a:srgbClr val="0000FF"/>
                </a:solidFill>
              </a:rPr>
              <a:t>Hai loại điện tích</a:t>
            </a:r>
            <a:r>
              <a:rPr lang="en-US" sz="2600">
                <a:solidFill>
                  <a:srgbClr val="0000FF"/>
                </a:solidFill>
              </a:rPr>
              <a:t>:</a:t>
            </a:r>
          </a:p>
        </p:txBody>
      </p:sp>
      <p:sp>
        <p:nvSpPr>
          <p:cNvPr id="26635" name="Line 14"/>
          <p:cNvSpPr>
            <a:spLocks noChangeShapeType="1"/>
          </p:cNvSpPr>
          <p:nvPr/>
        </p:nvSpPr>
        <p:spPr bwMode="auto">
          <a:xfrm>
            <a:off x="5257800" y="685800"/>
            <a:ext cx="0" cy="6172200"/>
          </a:xfrm>
          <a:prstGeom prst="line">
            <a:avLst/>
          </a:prstGeom>
          <a:noFill/>
          <a:ln w="38100">
            <a:solidFill>
              <a:srgbClr val="0000FF"/>
            </a:solidFill>
            <a:round/>
            <a:headEnd/>
            <a:tailEnd/>
          </a:ln>
        </p:spPr>
        <p:txBody>
          <a:bodyPr/>
          <a:lstStyle/>
          <a:p>
            <a:endParaRPr lang="en-US"/>
          </a:p>
        </p:txBody>
      </p:sp>
      <p:sp>
        <p:nvSpPr>
          <p:cNvPr id="26636" name="Text Box 15"/>
          <p:cNvSpPr txBox="1">
            <a:spLocks noChangeArrowheads="1"/>
          </p:cNvSpPr>
          <p:nvPr/>
        </p:nvSpPr>
        <p:spPr bwMode="auto">
          <a:xfrm>
            <a:off x="228600" y="1447800"/>
            <a:ext cx="1905000" cy="457200"/>
          </a:xfrm>
          <a:prstGeom prst="rect">
            <a:avLst/>
          </a:prstGeom>
          <a:noFill/>
          <a:ln w="9525">
            <a:noFill/>
            <a:miter lim="800000"/>
            <a:headEnd/>
            <a:tailEnd/>
          </a:ln>
        </p:spPr>
        <p:txBody>
          <a:bodyPr>
            <a:spAutoFit/>
          </a:bodyPr>
          <a:lstStyle/>
          <a:p>
            <a:pPr>
              <a:spcBef>
                <a:spcPct val="50000"/>
              </a:spcBef>
            </a:pPr>
            <a:r>
              <a:rPr lang="en-US" sz="2400" u="sng">
                <a:solidFill>
                  <a:srgbClr val="FF3300"/>
                </a:solidFill>
              </a:rPr>
              <a:t>Nhận xét:</a:t>
            </a:r>
            <a:endParaRPr lang="en-US" sz="24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303109"/>
                                        </p:tgtEl>
                                        <p:attrNameLst>
                                          <p:attrName>style.visibility</p:attrName>
                                        </p:attrNameLst>
                                      </p:cBhvr>
                                      <p:to>
                                        <p:strVal val="visible"/>
                                      </p:to>
                                    </p:set>
                                    <p:anim calcmode="discrete" valueType="clr">
                                      <p:cBhvr override="childStyle">
                                        <p:cTn id="7" dur="80"/>
                                        <p:tgtEl>
                                          <p:spTgt spid="30310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03109"/>
                                        </p:tgtEl>
                                        <p:attrNameLst>
                                          <p:attrName>fillcolor</p:attrName>
                                        </p:attrNameLst>
                                      </p:cBhvr>
                                      <p:tavLst>
                                        <p:tav tm="0">
                                          <p:val>
                                            <p:clrVal>
                                              <a:schemeClr val="accent2"/>
                                            </p:clrVal>
                                          </p:val>
                                        </p:tav>
                                        <p:tav tm="50000">
                                          <p:val>
                                            <p:clrVal>
                                              <a:schemeClr val="hlink"/>
                                            </p:clrVal>
                                          </p:val>
                                        </p:tav>
                                      </p:tavLst>
                                    </p:anim>
                                    <p:set>
                                      <p:cBhvr>
                                        <p:cTn id="9" dur="80"/>
                                        <p:tgtEl>
                                          <p:spTgt spid="303109"/>
                                        </p:tgtEl>
                                        <p:attrNameLst>
                                          <p:attrName>fill.type</p:attrName>
                                        </p:attrNameLst>
                                      </p:cBhvr>
                                      <p:to>
                                        <p:strVal val="solid"/>
                                      </p:to>
                                    </p:set>
                                  </p:childTnLst>
                                </p:cTn>
                              </p:par>
                            </p:childTnLst>
                          </p:cTn>
                        </p:par>
                        <p:par>
                          <p:cTn id="10" fill="hold">
                            <p:stCondLst>
                              <p:cond delay="3880"/>
                            </p:stCondLst>
                            <p:childTnLst>
                              <p:par>
                                <p:cTn id="11" presetID="3" presetClass="entr" presetSubtype="10" fill="hold" grpId="0" nodeType="afterEffect">
                                  <p:stCondLst>
                                    <p:cond delay="0"/>
                                  </p:stCondLst>
                                  <p:childTnLst>
                                    <p:set>
                                      <p:cBhvr>
                                        <p:cTn id="12" dur="1" fill="hold">
                                          <p:stCondLst>
                                            <p:cond delay="0"/>
                                          </p:stCondLst>
                                        </p:cTn>
                                        <p:tgtEl>
                                          <p:spTgt spid="303110"/>
                                        </p:tgtEl>
                                        <p:attrNameLst>
                                          <p:attrName>style.visibility</p:attrName>
                                        </p:attrNameLst>
                                      </p:cBhvr>
                                      <p:to>
                                        <p:strVal val="visible"/>
                                      </p:to>
                                    </p:set>
                                    <p:animEffect transition="in" filter="blinds(horizontal)">
                                      <p:cBhvr>
                                        <p:cTn id="13" dur="500"/>
                                        <p:tgtEl>
                                          <p:spTgt spid="303110"/>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03112"/>
                                        </p:tgtEl>
                                        <p:attrNameLst>
                                          <p:attrName>style.visibility</p:attrName>
                                        </p:attrNameLst>
                                      </p:cBhvr>
                                      <p:to>
                                        <p:strVal val="visible"/>
                                      </p:to>
                                    </p:set>
                                    <p:animEffect transition="in" filter="blinds(horizontal)">
                                      <p:cBhvr>
                                        <p:cTn id="16" dur="500"/>
                                        <p:tgtEl>
                                          <p:spTgt spid="303112"/>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03113"/>
                                        </p:tgtEl>
                                        <p:attrNameLst>
                                          <p:attrName>style.visibility</p:attrName>
                                        </p:attrNameLst>
                                      </p:cBhvr>
                                      <p:to>
                                        <p:strVal val="visible"/>
                                      </p:to>
                                    </p:set>
                                    <p:animEffect transition="in" filter="blinds(horizontal)">
                                      <p:cBhvr>
                                        <p:cTn id="19" dur="500"/>
                                        <p:tgtEl>
                                          <p:spTgt spid="303113"/>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03111"/>
                                        </p:tgtEl>
                                        <p:attrNameLst>
                                          <p:attrName>style.visibility</p:attrName>
                                        </p:attrNameLst>
                                      </p:cBhvr>
                                      <p:to>
                                        <p:strVal val="visible"/>
                                      </p:to>
                                    </p:set>
                                    <p:animEffect transition="in" filter="blinds(horizontal)">
                                      <p:cBhvr>
                                        <p:cTn id="22" dur="500"/>
                                        <p:tgtEl>
                                          <p:spTgt spid="303111"/>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03114"/>
                                        </p:tgtEl>
                                        <p:attrNameLst>
                                          <p:attrName>style.visibility</p:attrName>
                                        </p:attrNameLst>
                                      </p:cBhvr>
                                      <p:to>
                                        <p:strVal val="visible"/>
                                      </p:to>
                                    </p:set>
                                    <p:animEffect transition="in" filter="blinds(horizontal)">
                                      <p:cBhvr>
                                        <p:cTn id="25" dur="500"/>
                                        <p:tgtEl>
                                          <p:spTgt spid="303114"/>
                                        </p:tgtEl>
                                      </p:cBhvr>
                                    </p:animEffect>
                                  </p:childTnLst>
                                </p:cTn>
                              </p:par>
                            </p:childTnLst>
                          </p:cTn>
                        </p:par>
                      </p:childTnLst>
                    </p:cTn>
                  </p:par>
                  <p:par>
                    <p:cTn id="26" fill="hold">
                      <p:stCondLst>
                        <p:cond delay="indefinite"/>
                      </p:stCondLst>
                      <p:childTnLst>
                        <p:par>
                          <p:cTn id="27" fill="hold">
                            <p:stCondLst>
                              <p:cond delay="0"/>
                            </p:stCondLst>
                            <p:childTnLst>
                              <p:par>
                                <p:cTn id="28" presetID="0" presetClass="path" presetSubtype="0" accel="50000" decel="50000" fill="hold" grpId="1" nodeType="clickEffect">
                                  <p:stCondLst>
                                    <p:cond delay="0"/>
                                  </p:stCondLst>
                                  <p:childTnLst>
                                    <p:animMotion origin="layout" path="M 3.33333E-6 2.22222E-6 L 0.37083 -0.21111 " pathEditMode="relative" rAng="0" ptsTypes="AA">
                                      <p:cBhvr>
                                        <p:cTn id="29" dur="2000" fill="hold"/>
                                        <p:tgtEl>
                                          <p:spTgt spid="303110"/>
                                        </p:tgtEl>
                                        <p:attrNameLst>
                                          <p:attrName>ppt_x</p:attrName>
                                          <p:attrName>ppt_y</p:attrName>
                                        </p:attrNameLst>
                                      </p:cBhvr>
                                      <p:rCtr x="185" y="-106"/>
                                    </p:animMotion>
                                  </p:childTnLst>
                                </p:cTn>
                              </p:par>
                              <p:par>
                                <p:cTn id="30" presetID="0" presetClass="path" presetSubtype="0" accel="50000" decel="50000" fill="hold" grpId="1" nodeType="withEffect">
                                  <p:stCondLst>
                                    <p:cond delay="0"/>
                                  </p:stCondLst>
                                  <p:childTnLst>
                                    <p:animMotion origin="layout" path="M 3.33333E-6 2.22222E-6 L -0.27917 -0.1 " pathEditMode="relative" rAng="0" ptsTypes="AA">
                                      <p:cBhvr>
                                        <p:cTn id="31" dur="2000" fill="hold"/>
                                        <p:tgtEl>
                                          <p:spTgt spid="303111"/>
                                        </p:tgtEl>
                                        <p:attrNameLst>
                                          <p:attrName>ppt_x</p:attrName>
                                          <p:attrName>ppt_y</p:attrName>
                                        </p:attrNameLst>
                                      </p:cBhvr>
                                      <p:rCtr x="-140" y="-50"/>
                                    </p:animMotion>
                                  </p:childTnLst>
                                </p:cTn>
                              </p:par>
                              <p:par>
                                <p:cTn id="32" presetID="3" presetClass="exit" presetSubtype="10" fill="hold" grpId="1" nodeType="withEffect">
                                  <p:stCondLst>
                                    <p:cond delay="0"/>
                                  </p:stCondLst>
                                  <p:childTnLst>
                                    <p:animEffect transition="out" filter="blinds(horizontal)">
                                      <p:cBhvr>
                                        <p:cTn id="33" dur="500"/>
                                        <p:tgtEl>
                                          <p:spTgt spid="303113"/>
                                        </p:tgtEl>
                                      </p:cBhvr>
                                    </p:animEffect>
                                    <p:set>
                                      <p:cBhvr>
                                        <p:cTn id="34" dur="1" fill="hold">
                                          <p:stCondLst>
                                            <p:cond delay="499"/>
                                          </p:stCondLst>
                                        </p:cTn>
                                        <p:tgtEl>
                                          <p:spTgt spid="303113"/>
                                        </p:tgtEl>
                                        <p:attrNameLst>
                                          <p:attrName>style.visibility</p:attrName>
                                        </p:attrNameLst>
                                      </p:cBhvr>
                                      <p:to>
                                        <p:strVal val="hidden"/>
                                      </p:to>
                                    </p:set>
                                  </p:childTnLst>
                                </p:cTn>
                              </p:par>
                              <p:par>
                                <p:cTn id="35" presetID="3" presetClass="exit" presetSubtype="10" fill="hold" grpId="1" nodeType="withEffect">
                                  <p:stCondLst>
                                    <p:cond delay="0"/>
                                  </p:stCondLst>
                                  <p:childTnLst>
                                    <p:animEffect transition="out" filter="blinds(horizontal)">
                                      <p:cBhvr>
                                        <p:cTn id="36" dur="500"/>
                                        <p:tgtEl>
                                          <p:spTgt spid="303112"/>
                                        </p:tgtEl>
                                      </p:cBhvr>
                                    </p:animEffect>
                                    <p:set>
                                      <p:cBhvr>
                                        <p:cTn id="37" dur="1" fill="hold">
                                          <p:stCondLst>
                                            <p:cond delay="499"/>
                                          </p:stCondLst>
                                        </p:cTn>
                                        <p:tgtEl>
                                          <p:spTgt spid="303112"/>
                                        </p:tgtEl>
                                        <p:attrNameLst>
                                          <p:attrName>style.visibility</p:attrName>
                                        </p:attrNameLst>
                                      </p:cBhvr>
                                      <p:to>
                                        <p:strVal val="hidden"/>
                                      </p:to>
                                    </p:set>
                                  </p:childTnLst>
                                </p:cTn>
                              </p:par>
                              <p:par>
                                <p:cTn id="38" presetID="3" presetClass="exit" presetSubtype="10" fill="hold" grpId="1" nodeType="withEffect">
                                  <p:stCondLst>
                                    <p:cond delay="0"/>
                                  </p:stCondLst>
                                  <p:childTnLst>
                                    <p:animEffect transition="out" filter="blinds(horizontal)">
                                      <p:cBhvr>
                                        <p:cTn id="39" dur="500"/>
                                        <p:tgtEl>
                                          <p:spTgt spid="303114"/>
                                        </p:tgtEl>
                                      </p:cBhvr>
                                    </p:animEffect>
                                    <p:set>
                                      <p:cBhvr>
                                        <p:cTn id="40" dur="1" fill="hold">
                                          <p:stCondLst>
                                            <p:cond delay="499"/>
                                          </p:stCondLst>
                                        </p:cTn>
                                        <p:tgtEl>
                                          <p:spTgt spid="3031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09" grpId="0"/>
      <p:bldP spid="303110" grpId="0"/>
      <p:bldP spid="303110" grpId="1"/>
      <p:bldP spid="303111" grpId="0"/>
      <p:bldP spid="303111" grpId="1"/>
      <p:bldP spid="303112" grpId="0"/>
      <p:bldP spid="303112" grpId="1"/>
      <p:bldP spid="303113" grpId="0"/>
      <p:bldP spid="303113" grpId="1"/>
      <p:bldP spid="303114" grpId="0" animBg="1"/>
      <p:bldP spid="303114"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Line 2"/>
          <p:cNvSpPr>
            <a:spLocks noChangeShapeType="1"/>
          </p:cNvSpPr>
          <p:nvPr/>
        </p:nvSpPr>
        <p:spPr bwMode="auto">
          <a:xfrm>
            <a:off x="4648200" y="838200"/>
            <a:ext cx="0" cy="6019800"/>
          </a:xfrm>
          <a:prstGeom prst="line">
            <a:avLst/>
          </a:prstGeom>
          <a:noFill/>
          <a:ln w="38100">
            <a:solidFill>
              <a:srgbClr val="0000FF"/>
            </a:solidFill>
            <a:round/>
            <a:headEnd/>
            <a:tailEnd/>
          </a:ln>
        </p:spPr>
        <p:txBody>
          <a:bodyPr/>
          <a:lstStyle/>
          <a:p>
            <a:endParaRPr lang="en-US"/>
          </a:p>
        </p:txBody>
      </p:sp>
      <p:sp>
        <p:nvSpPr>
          <p:cNvPr id="27651" name="Line 4"/>
          <p:cNvSpPr>
            <a:spLocks noChangeShapeType="1"/>
          </p:cNvSpPr>
          <p:nvPr/>
        </p:nvSpPr>
        <p:spPr bwMode="auto">
          <a:xfrm>
            <a:off x="5410200" y="838200"/>
            <a:ext cx="0" cy="0"/>
          </a:xfrm>
          <a:prstGeom prst="line">
            <a:avLst/>
          </a:prstGeom>
          <a:noFill/>
          <a:ln w="9525">
            <a:solidFill>
              <a:schemeClr val="tx1"/>
            </a:solidFill>
            <a:round/>
            <a:headEnd/>
            <a:tailEnd type="triangle" w="med" len="med"/>
          </a:ln>
        </p:spPr>
        <p:txBody>
          <a:bodyPr/>
          <a:lstStyle/>
          <a:p>
            <a:endParaRPr lang="en-US"/>
          </a:p>
        </p:txBody>
      </p:sp>
      <p:grpSp>
        <p:nvGrpSpPr>
          <p:cNvPr id="27652" name="Group 5"/>
          <p:cNvGrpSpPr>
            <a:grpSpLocks/>
          </p:cNvGrpSpPr>
          <p:nvPr/>
        </p:nvGrpSpPr>
        <p:grpSpPr bwMode="auto">
          <a:xfrm>
            <a:off x="5334000" y="1981200"/>
            <a:ext cx="533400" cy="720725"/>
            <a:chOff x="4993" y="3236"/>
            <a:chExt cx="336" cy="454"/>
          </a:xfrm>
        </p:grpSpPr>
        <p:sp>
          <p:nvSpPr>
            <p:cNvPr id="27680" name="AutoShape 6" descr="Green marble"/>
            <p:cNvSpPr>
              <a:spLocks noChangeArrowheads="1"/>
            </p:cNvSpPr>
            <p:nvPr/>
          </p:nvSpPr>
          <p:spPr bwMode="auto">
            <a:xfrm>
              <a:off x="5111" y="3236"/>
              <a:ext cx="96" cy="192"/>
            </a:xfrm>
            <a:prstGeom prst="triangle">
              <a:avLst>
                <a:gd name="adj" fmla="val 50000"/>
              </a:avLst>
            </a:prstGeom>
            <a:blipFill dpi="0" rotWithShape="1">
              <a:blip r:embed="rId2"/>
              <a:srcRect/>
              <a:tile tx="0" ty="0" sx="100000" sy="100000" flip="none" algn="tl"/>
            </a:blipFill>
            <a:ln w="9525">
              <a:solidFill>
                <a:schemeClr val="tx1"/>
              </a:solidFill>
              <a:miter lim="800000"/>
              <a:headEnd/>
              <a:tailEnd/>
            </a:ln>
          </p:spPr>
          <p:txBody>
            <a:bodyPr wrap="none" anchor="ctr"/>
            <a:lstStyle/>
            <a:p>
              <a:endParaRPr lang="en-US"/>
            </a:p>
          </p:txBody>
        </p:sp>
        <p:sp>
          <p:nvSpPr>
            <p:cNvPr id="27681" name="AutoShape 7" descr="Green marble"/>
            <p:cNvSpPr>
              <a:spLocks noChangeArrowheads="1"/>
            </p:cNvSpPr>
            <p:nvPr/>
          </p:nvSpPr>
          <p:spPr bwMode="auto">
            <a:xfrm rot="10800000">
              <a:off x="4993" y="3402"/>
              <a:ext cx="336" cy="2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blipFill dpi="0" rotWithShape="1">
              <a:blip r:embed="rId2"/>
              <a:srcRect/>
              <a:tile tx="0" ty="0" sx="100000" sy="100000" flip="none" algn="tl"/>
            </a:blipFill>
            <a:ln w="9525">
              <a:solidFill>
                <a:schemeClr val="tx1"/>
              </a:solidFill>
              <a:miter lim="800000"/>
              <a:headEnd/>
              <a:tailEnd/>
            </a:ln>
          </p:spPr>
          <p:txBody>
            <a:bodyPr rot="10800000" wrap="none" anchor="ctr"/>
            <a:lstStyle/>
            <a:p>
              <a:pPr algn="ctr"/>
              <a:endParaRPr lang="vi-VN" sz="1800" b="0">
                <a:latin typeface="Arial" pitchFamily="34" charset="0"/>
              </a:endParaRPr>
            </a:p>
          </p:txBody>
        </p:sp>
      </p:grpSp>
      <p:sp>
        <p:nvSpPr>
          <p:cNvPr id="27653" name="Line 8"/>
          <p:cNvSpPr>
            <a:spLocks noChangeShapeType="1"/>
          </p:cNvSpPr>
          <p:nvPr/>
        </p:nvSpPr>
        <p:spPr bwMode="auto">
          <a:xfrm flipV="1">
            <a:off x="4800600" y="1905000"/>
            <a:ext cx="1752600" cy="228600"/>
          </a:xfrm>
          <a:prstGeom prst="line">
            <a:avLst/>
          </a:prstGeom>
          <a:noFill/>
          <a:ln w="76200">
            <a:solidFill>
              <a:srgbClr val="800000"/>
            </a:solidFill>
            <a:round/>
            <a:headEnd/>
            <a:tailEnd/>
          </a:ln>
        </p:spPr>
        <p:txBody>
          <a:bodyPr/>
          <a:lstStyle/>
          <a:p>
            <a:endParaRPr lang="en-US"/>
          </a:p>
        </p:txBody>
      </p:sp>
      <p:sp>
        <p:nvSpPr>
          <p:cNvPr id="27654" name="WordArt 9"/>
          <p:cNvSpPr>
            <a:spLocks noChangeArrowheads="1" noChangeShapeType="1" noTextEdit="1"/>
          </p:cNvSpPr>
          <p:nvPr/>
        </p:nvSpPr>
        <p:spPr bwMode="auto">
          <a:xfrm>
            <a:off x="6096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27655" name="Text Box 10"/>
          <p:cNvSpPr txBox="1">
            <a:spLocks noChangeArrowheads="1"/>
          </p:cNvSpPr>
          <p:nvPr/>
        </p:nvSpPr>
        <p:spPr bwMode="auto">
          <a:xfrm>
            <a:off x="304800" y="1066800"/>
            <a:ext cx="1971675" cy="427038"/>
          </a:xfrm>
          <a:prstGeom prst="rect">
            <a:avLst/>
          </a:prstGeom>
          <a:noFill/>
          <a:ln w="9525">
            <a:noFill/>
            <a:miter lim="800000"/>
            <a:headEnd/>
            <a:tailEnd/>
          </a:ln>
        </p:spPr>
        <p:txBody>
          <a:bodyPr wrap="none">
            <a:spAutoFit/>
          </a:bodyPr>
          <a:lstStyle/>
          <a:p>
            <a:r>
              <a:rPr lang="en-US" sz="2200" i="1">
                <a:solidFill>
                  <a:srgbClr val="0000FF"/>
                </a:solidFill>
              </a:rPr>
              <a:t>*Thí nghiệm 1:</a:t>
            </a:r>
            <a:endParaRPr lang="en-US" sz="2600" b="0">
              <a:solidFill>
                <a:srgbClr val="0000FF"/>
              </a:solidFill>
            </a:endParaRPr>
          </a:p>
        </p:txBody>
      </p:sp>
      <p:sp>
        <p:nvSpPr>
          <p:cNvPr id="27656" name="Text Box 11"/>
          <p:cNvSpPr txBox="1">
            <a:spLocks noChangeArrowheads="1"/>
          </p:cNvSpPr>
          <p:nvPr/>
        </p:nvSpPr>
        <p:spPr bwMode="auto">
          <a:xfrm>
            <a:off x="0" y="609600"/>
            <a:ext cx="4572000" cy="488950"/>
          </a:xfrm>
          <a:prstGeom prst="rect">
            <a:avLst/>
          </a:prstGeom>
          <a:noFill/>
          <a:ln w="9525">
            <a:noFill/>
            <a:miter lim="800000"/>
            <a:headEnd/>
            <a:tailEnd/>
          </a:ln>
        </p:spPr>
        <p:txBody>
          <a:bodyPr>
            <a:spAutoFit/>
          </a:bodyPr>
          <a:lstStyle/>
          <a:p>
            <a:pPr algn="just"/>
            <a:r>
              <a:rPr lang="en-US" sz="2600">
                <a:solidFill>
                  <a:srgbClr val="0000FF"/>
                </a:solidFill>
              </a:rPr>
              <a:t>I. </a:t>
            </a:r>
            <a:r>
              <a:rPr lang="en-US" sz="2600" u="sng">
                <a:solidFill>
                  <a:srgbClr val="0000FF"/>
                </a:solidFill>
              </a:rPr>
              <a:t>Hai loại điện tích</a:t>
            </a:r>
            <a:r>
              <a:rPr lang="en-US" sz="2600">
                <a:solidFill>
                  <a:srgbClr val="0000FF"/>
                </a:solidFill>
              </a:rPr>
              <a:t>:</a:t>
            </a:r>
          </a:p>
        </p:txBody>
      </p:sp>
      <p:grpSp>
        <p:nvGrpSpPr>
          <p:cNvPr id="27657" name="Group 12"/>
          <p:cNvGrpSpPr>
            <a:grpSpLocks/>
          </p:cNvGrpSpPr>
          <p:nvPr/>
        </p:nvGrpSpPr>
        <p:grpSpPr bwMode="auto">
          <a:xfrm rot="-557401">
            <a:off x="7086600" y="1219200"/>
            <a:ext cx="1668463" cy="460375"/>
            <a:chOff x="1240" y="1692"/>
            <a:chExt cx="2480" cy="576"/>
          </a:xfrm>
        </p:grpSpPr>
        <p:grpSp>
          <p:nvGrpSpPr>
            <p:cNvPr id="27664" name="Group 13"/>
            <p:cNvGrpSpPr>
              <a:grpSpLocks/>
            </p:cNvGrpSpPr>
            <p:nvPr/>
          </p:nvGrpSpPr>
          <p:grpSpPr bwMode="auto">
            <a:xfrm rot="-2002882">
              <a:off x="3047" y="1839"/>
              <a:ext cx="276" cy="148"/>
              <a:chOff x="2352" y="1488"/>
              <a:chExt cx="276" cy="148"/>
            </a:xfrm>
          </p:grpSpPr>
          <p:sp>
            <p:nvSpPr>
              <p:cNvPr id="27677" name="Freeform 14"/>
              <p:cNvSpPr>
                <a:spLocks/>
              </p:cNvSpPr>
              <p:nvPr/>
            </p:nvSpPr>
            <p:spPr bwMode="auto">
              <a:xfrm rot="-487818">
                <a:off x="2406" y="1516"/>
                <a:ext cx="222" cy="120"/>
              </a:xfrm>
              <a:custGeom>
                <a:avLst/>
                <a:gdLst>
                  <a:gd name="T0" fmla="*/ 14 w 249"/>
                  <a:gd name="T1" fmla="*/ 54 h 141"/>
                  <a:gd name="T2" fmla="*/ 7 w 249"/>
                  <a:gd name="T3" fmla="*/ 60 h 141"/>
                  <a:gd name="T4" fmla="*/ 0 w 249"/>
                  <a:gd name="T5" fmla="*/ 63 h 141"/>
                  <a:gd name="T6" fmla="*/ 13 w 249"/>
                  <a:gd name="T7" fmla="*/ 71 h 141"/>
                  <a:gd name="T8" fmla="*/ 24 w 249"/>
                  <a:gd name="T9" fmla="*/ 74 h 141"/>
                  <a:gd name="T10" fmla="*/ 34 w 249"/>
                  <a:gd name="T11" fmla="*/ 72 h 141"/>
                  <a:gd name="T12" fmla="*/ 44 w 249"/>
                  <a:gd name="T13" fmla="*/ 71 h 141"/>
                  <a:gd name="T14" fmla="*/ 53 w 249"/>
                  <a:gd name="T15" fmla="*/ 66 h 141"/>
                  <a:gd name="T16" fmla="*/ 66 w 249"/>
                  <a:gd name="T17" fmla="*/ 60 h 141"/>
                  <a:gd name="T18" fmla="*/ 76 w 249"/>
                  <a:gd name="T19" fmla="*/ 60 h 141"/>
                  <a:gd name="T20" fmla="*/ 83 w 249"/>
                  <a:gd name="T21" fmla="*/ 58 h 141"/>
                  <a:gd name="T22" fmla="*/ 92 w 249"/>
                  <a:gd name="T23" fmla="*/ 54 h 141"/>
                  <a:gd name="T24" fmla="*/ 101 w 249"/>
                  <a:gd name="T25" fmla="*/ 49 h 141"/>
                  <a:gd name="T26" fmla="*/ 112 w 249"/>
                  <a:gd name="T27" fmla="*/ 46 h 141"/>
                  <a:gd name="T28" fmla="*/ 120 w 249"/>
                  <a:gd name="T29" fmla="*/ 47 h 141"/>
                  <a:gd name="T30" fmla="*/ 131 w 249"/>
                  <a:gd name="T31" fmla="*/ 48 h 141"/>
                  <a:gd name="T32" fmla="*/ 143 w 249"/>
                  <a:gd name="T33" fmla="*/ 50 h 141"/>
                  <a:gd name="T34" fmla="*/ 147 w 249"/>
                  <a:gd name="T35" fmla="*/ 61 h 141"/>
                  <a:gd name="T36" fmla="*/ 158 w 249"/>
                  <a:gd name="T37" fmla="*/ 68 h 141"/>
                  <a:gd name="T38" fmla="*/ 119 w 249"/>
                  <a:gd name="T39" fmla="*/ 0 h 141"/>
                  <a:gd name="T40" fmla="*/ 14 w 249"/>
                  <a:gd name="T41" fmla="*/ 54 h 14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9"/>
                  <a:gd name="T64" fmla="*/ 0 h 141"/>
                  <a:gd name="T65" fmla="*/ 249 w 249"/>
                  <a:gd name="T66" fmla="*/ 141 h 14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9" h="141">
                    <a:moveTo>
                      <a:pt x="22" y="103"/>
                    </a:moveTo>
                    <a:lnTo>
                      <a:pt x="11" y="116"/>
                    </a:lnTo>
                    <a:lnTo>
                      <a:pt x="0" y="120"/>
                    </a:lnTo>
                    <a:lnTo>
                      <a:pt x="21" y="136"/>
                    </a:lnTo>
                    <a:lnTo>
                      <a:pt x="38" y="141"/>
                    </a:lnTo>
                    <a:lnTo>
                      <a:pt x="54" y="139"/>
                    </a:lnTo>
                    <a:lnTo>
                      <a:pt x="69" y="135"/>
                    </a:lnTo>
                    <a:lnTo>
                      <a:pt x="84" y="126"/>
                    </a:lnTo>
                    <a:lnTo>
                      <a:pt x="104" y="114"/>
                    </a:lnTo>
                    <a:lnTo>
                      <a:pt x="120" y="114"/>
                    </a:lnTo>
                    <a:lnTo>
                      <a:pt x="131" y="111"/>
                    </a:lnTo>
                    <a:lnTo>
                      <a:pt x="146" y="102"/>
                    </a:lnTo>
                    <a:lnTo>
                      <a:pt x="159" y="93"/>
                    </a:lnTo>
                    <a:lnTo>
                      <a:pt x="177" y="87"/>
                    </a:lnTo>
                    <a:lnTo>
                      <a:pt x="190" y="89"/>
                    </a:lnTo>
                    <a:lnTo>
                      <a:pt x="208" y="92"/>
                    </a:lnTo>
                    <a:lnTo>
                      <a:pt x="225" y="95"/>
                    </a:lnTo>
                    <a:lnTo>
                      <a:pt x="232" y="118"/>
                    </a:lnTo>
                    <a:lnTo>
                      <a:pt x="249" y="129"/>
                    </a:lnTo>
                    <a:lnTo>
                      <a:pt x="188" y="0"/>
                    </a:lnTo>
                    <a:lnTo>
                      <a:pt x="22" y="103"/>
                    </a:lnTo>
                    <a:close/>
                  </a:path>
                </a:pathLst>
              </a:custGeom>
              <a:solidFill>
                <a:srgbClr val="FFBFBF"/>
              </a:solidFill>
              <a:ln w="9525">
                <a:solidFill>
                  <a:srgbClr val="000000"/>
                </a:solidFill>
                <a:round/>
                <a:headEnd/>
                <a:tailEnd/>
              </a:ln>
            </p:spPr>
            <p:txBody>
              <a:bodyPr/>
              <a:lstStyle/>
              <a:p>
                <a:endParaRPr lang="en-US"/>
              </a:p>
            </p:txBody>
          </p:sp>
          <p:sp>
            <p:nvSpPr>
              <p:cNvPr id="27678" name="Freeform 15"/>
              <p:cNvSpPr>
                <a:spLocks/>
              </p:cNvSpPr>
              <p:nvPr/>
            </p:nvSpPr>
            <p:spPr bwMode="auto">
              <a:xfrm rot="-949943">
                <a:off x="2352" y="1488"/>
                <a:ext cx="220" cy="138"/>
              </a:xfrm>
              <a:custGeom>
                <a:avLst/>
                <a:gdLst>
                  <a:gd name="T0" fmla="*/ 52 w 220"/>
                  <a:gd name="T1" fmla="*/ 68 h 138"/>
                  <a:gd name="T2" fmla="*/ 16 w 220"/>
                  <a:gd name="T3" fmla="*/ 106 h 138"/>
                  <a:gd name="T4" fmla="*/ 0 w 220"/>
                  <a:gd name="T5" fmla="*/ 125 h 138"/>
                  <a:gd name="T6" fmla="*/ 20 w 220"/>
                  <a:gd name="T7" fmla="*/ 136 h 138"/>
                  <a:gd name="T8" fmla="*/ 36 w 220"/>
                  <a:gd name="T9" fmla="*/ 138 h 138"/>
                  <a:gd name="T10" fmla="*/ 49 w 220"/>
                  <a:gd name="T11" fmla="*/ 134 h 138"/>
                  <a:gd name="T12" fmla="*/ 63 w 220"/>
                  <a:gd name="T13" fmla="*/ 129 h 138"/>
                  <a:gd name="T14" fmla="*/ 75 w 220"/>
                  <a:gd name="T15" fmla="*/ 119 h 138"/>
                  <a:gd name="T16" fmla="*/ 91 w 220"/>
                  <a:gd name="T17" fmla="*/ 107 h 138"/>
                  <a:gd name="T18" fmla="*/ 105 w 220"/>
                  <a:gd name="T19" fmla="*/ 105 h 138"/>
                  <a:gd name="T20" fmla="*/ 114 w 220"/>
                  <a:gd name="T21" fmla="*/ 100 h 138"/>
                  <a:gd name="T22" fmla="*/ 126 w 220"/>
                  <a:gd name="T23" fmla="*/ 92 h 138"/>
                  <a:gd name="T24" fmla="*/ 137 w 220"/>
                  <a:gd name="T25" fmla="*/ 82 h 138"/>
                  <a:gd name="T26" fmla="*/ 152 w 220"/>
                  <a:gd name="T27" fmla="*/ 75 h 138"/>
                  <a:gd name="T28" fmla="*/ 163 w 220"/>
                  <a:gd name="T29" fmla="*/ 75 h 138"/>
                  <a:gd name="T30" fmla="*/ 179 w 220"/>
                  <a:gd name="T31" fmla="*/ 75 h 138"/>
                  <a:gd name="T32" fmla="*/ 196 w 220"/>
                  <a:gd name="T33" fmla="*/ 76 h 138"/>
                  <a:gd name="T34" fmla="*/ 204 w 220"/>
                  <a:gd name="T35" fmla="*/ 94 h 138"/>
                  <a:gd name="T36" fmla="*/ 220 w 220"/>
                  <a:gd name="T37" fmla="*/ 101 h 138"/>
                  <a:gd name="T38" fmla="*/ 151 w 220"/>
                  <a:gd name="T39" fmla="*/ 0 h 138"/>
                  <a:gd name="T40" fmla="*/ 52 w 220"/>
                  <a:gd name="T41" fmla="*/ 68 h 13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20"/>
                  <a:gd name="T64" fmla="*/ 0 h 138"/>
                  <a:gd name="T65" fmla="*/ 220 w 220"/>
                  <a:gd name="T66" fmla="*/ 138 h 13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20" h="138">
                    <a:moveTo>
                      <a:pt x="52" y="68"/>
                    </a:moveTo>
                    <a:lnTo>
                      <a:pt x="16" y="106"/>
                    </a:lnTo>
                    <a:lnTo>
                      <a:pt x="0" y="125"/>
                    </a:lnTo>
                    <a:lnTo>
                      <a:pt x="20" y="136"/>
                    </a:lnTo>
                    <a:lnTo>
                      <a:pt x="36" y="138"/>
                    </a:lnTo>
                    <a:lnTo>
                      <a:pt x="49" y="134"/>
                    </a:lnTo>
                    <a:lnTo>
                      <a:pt x="63" y="129"/>
                    </a:lnTo>
                    <a:lnTo>
                      <a:pt x="75" y="119"/>
                    </a:lnTo>
                    <a:lnTo>
                      <a:pt x="91" y="107"/>
                    </a:lnTo>
                    <a:lnTo>
                      <a:pt x="105" y="105"/>
                    </a:lnTo>
                    <a:lnTo>
                      <a:pt x="114" y="100"/>
                    </a:lnTo>
                    <a:lnTo>
                      <a:pt x="126" y="92"/>
                    </a:lnTo>
                    <a:lnTo>
                      <a:pt x="137" y="82"/>
                    </a:lnTo>
                    <a:lnTo>
                      <a:pt x="152" y="75"/>
                    </a:lnTo>
                    <a:lnTo>
                      <a:pt x="163" y="75"/>
                    </a:lnTo>
                    <a:lnTo>
                      <a:pt x="179" y="75"/>
                    </a:lnTo>
                    <a:lnTo>
                      <a:pt x="196" y="76"/>
                    </a:lnTo>
                    <a:lnTo>
                      <a:pt x="204" y="94"/>
                    </a:lnTo>
                    <a:lnTo>
                      <a:pt x="220" y="101"/>
                    </a:lnTo>
                    <a:lnTo>
                      <a:pt x="151" y="0"/>
                    </a:lnTo>
                    <a:lnTo>
                      <a:pt x="52" y="68"/>
                    </a:lnTo>
                    <a:close/>
                  </a:path>
                </a:pathLst>
              </a:custGeom>
              <a:solidFill>
                <a:srgbClr val="FFBFBF"/>
              </a:solidFill>
              <a:ln w="9525">
                <a:solidFill>
                  <a:srgbClr val="000000"/>
                </a:solidFill>
                <a:round/>
                <a:headEnd/>
                <a:tailEnd/>
              </a:ln>
            </p:spPr>
            <p:txBody>
              <a:bodyPr/>
              <a:lstStyle/>
              <a:p>
                <a:endParaRPr lang="en-US"/>
              </a:p>
            </p:txBody>
          </p:sp>
          <p:sp>
            <p:nvSpPr>
              <p:cNvPr id="27679" name="Freeform 16"/>
              <p:cNvSpPr>
                <a:spLocks/>
              </p:cNvSpPr>
              <p:nvPr/>
            </p:nvSpPr>
            <p:spPr bwMode="auto">
              <a:xfrm rot="810451">
                <a:off x="2444" y="1586"/>
                <a:ext cx="13" cy="10"/>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p:spPr>
            <p:txBody>
              <a:bodyPr/>
              <a:lstStyle/>
              <a:p>
                <a:endParaRPr lang="en-US"/>
              </a:p>
            </p:txBody>
          </p:sp>
        </p:grpSp>
        <p:sp>
          <p:nvSpPr>
            <p:cNvPr id="27665" name="Rectangle 17"/>
            <p:cNvSpPr>
              <a:spLocks noChangeArrowheads="1"/>
            </p:cNvSpPr>
            <p:nvPr/>
          </p:nvSpPr>
          <p:spPr bwMode="auto">
            <a:xfrm rot="-161647">
              <a:off x="1240" y="2028"/>
              <a:ext cx="2088" cy="83"/>
            </a:xfrm>
            <a:prstGeom prst="rect">
              <a:avLst/>
            </a:prstGeom>
            <a:solidFill>
              <a:srgbClr val="0000FF"/>
            </a:solidFill>
            <a:ln w="9525" algn="ctr">
              <a:solidFill>
                <a:srgbClr val="0000FF"/>
              </a:solidFill>
              <a:miter lim="800000"/>
              <a:headEnd/>
              <a:tailEnd/>
            </a:ln>
          </p:spPr>
          <p:txBody>
            <a:bodyPr wrap="none" anchor="ctr"/>
            <a:lstStyle/>
            <a:p>
              <a:endParaRPr lang="en-US"/>
            </a:p>
          </p:txBody>
        </p:sp>
        <p:grpSp>
          <p:nvGrpSpPr>
            <p:cNvPr id="27666" name="Group 18"/>
            <p:cNvGrpSpPr>
              <a:grpSpLocks/>
            </p:cNvGrpSpPr>
            <p:nvPr/>
          </p:nvGrpSpPr>
          <p:grpSpPr bwMode="auto">
            <a:xfrm rot="-2002882">
              <a:off x="3048" y="1692"/>
              <a:ext cx="672" cy="576"/>
              <a:chOff x="4032" y="2160"/>
              <a:chExt cx="672" cy="576"/>
            </a:xfrm>
          </p:grpSpPr>
          <p:sp>
            <p:nvSpPr>
              <p:cNvPr id="27667" name="Freeform 19"/>
              <p:cNvSpPr>
                <a:spLocks/>
              </p:cNvSpPr>
              <p:nvPr/>
            </p:nvSpPr>
            <p:spPr bwMode="auto">
              <a:xfrm rot="-487818">
                <a:off x="4032" y="2160"/>
                <a:ext cx="575" cy="536"/>
              </a:xfrm>
              <a:custGeom>
                <a:avLst/>
                <a:gdLst>
                  <a:gd name="T0" fmla="*/ 143 w 648"/>
                  <a:gd name="T1" fmla="*/ 166 h 631"/>
                  <a:gd name="T2" fmla="*/ 117 w 648"/>
                  <a:gd name="T3" fmla="*/ 156 h 631"/>
                  <a:gd name="T4" fmla="*/ 91 w 648"/>
                  <a:gd name="T5" fmla="*/ 144 h 631"/>
                  <a:gd name="T6" fmla="*/ 62 w 648"/>
                  <a:gd name="T7" fmla="*/ 121 h 631"/>
                  <a:gd name="T8" fmla="*/ 36 w 648"/>
                  <a:gd name="T9" fmla="*/ 121 h 631"/>
                  <a:gd name="T10" fmla="*/ 46 w 648"/>
                  <a:gd name="T11" fmla="*/ 144 h 631"/>
                  <a:gd name="T12" fmla="*/ 66 w 648"/>
                  <a:gd name="T13" fmla="*/ 178 h 631"/>
                  <a:gd name="T14" fmla="*/ 98 w 648"/>
                  <a:gd name="T15" fmla="*/ 201 h 631"/>
                  <a:gd name="T16" fmla="*/ 146 w 648"/>
                  <a:gd name="T17" fmla="*/ 234 h 631"/>
                  <a:gd name="T18" fmla="*/ 183 w 648"/>
                  <a:gd name="T19" fmla="*/ 247 h 631"/>
                  <a:gd name="T20" fmla="*/ 202 w 648"/>
                  <a:gd name="T21" fmla="*/ 257 h 631"/>
                  <a:gd name="T22" fmla="*/ 227 w 648"/>
                  <a:gd name="T23" fmla="*/ 266 h 631"/>
                  <a:gd name="T24" fmla="*/ 244 w 648"/>
                  <a:gd name="T25" fmla="*/ 275 h 631"/>
                  <a:gd name="T26" fmla="*/ 267 w 648"/>
                  <a:gd name="T27" fmla="*/ 295 h 631"/>
                  <a:gd name="T28" fmla="*/ 283 w 648"/>
                  <a:gd name="T29" fmla="*/ 312 h 631"/>
                  <a:gd name="T30" fmla="*/ 304 w 648"/>
                  <a:gd name="T31" fmla="*/ 324 h 631"/>
                  <a:gd name="T32" fmla="*/ 313 w 648"/>
                  <a:gd name="T33" fmla="*/ 319 h 631"/>
                  <a:gd name="T34" fmla="*/ 325 w 648"/>
                  <a:gd name="T35" fmla="*/ 295 h 631"/>
                  <a:gd name="T36" fmla="*/ 352 w 648"/>
                  <a:gd name="T37" fmla="*/ 271 h 631"/>
                  <a:gd name="T38" fmla="*/ 379 w 648"/>
                  <a:gd name="T39" fmla="*/ 244 h 631"/>
                  <a:gd name="T40" fmla="*/ 391 w 648"/>
                  <a:gd name="T41" fmla="*/ 228 h 631"/>
                  <a:gd name="T42" fmla="*/ 378 w 648"/>
                  <a:gd name="T43" fmla="*/ 213 h 631"/>
                  <a:gd name="T44" fmla="*/ 357 w 648"/>
                  <a:gd name="T45" fmla="*/ 202 h 631"/>
                  <a:gd name="T46" fmla="*/ 345 w 648"/>
                  <a:gd name="T47" fmla="*/ 193 h 631"/>
                  <a:gd name="T48" fmla="*/ 323 w 648"/>
                  <a:gd name="T49" fmla="*/ 136 h 631"/>
                  <a:gd name="T50" fmla="*/ 304 w 648"/>
                  <a:gd name="T51" fmla="*/ 93 h 631"/>
                  <a:gd name="T52" fmla="*/ 289 w 648"/>
                  <a:gd name="T53" fmla="*/ 70 h 631"/>
                  <a:gd name="T54" fmla="*/ 279 w 648"/>
                  <a:gd name="T55" fmla="*/ 46 h 631"/>
                  <a:gd name="T56" fmla="*/ 265 w 648"/>
                  <a:gd name="T57" fmla="*/ 35 h 631"/>
                  <a:gd name="T58" fmla="*/ 241 w 648"/>
                  <a:gd name="T59" fmla="*/ 24 h 631"/>
                  <a:gd name="T60" fmla="*/ 217 w 648"/>
                  <a:gd name="T61" fmla="*/ 14 h 631"/>
                  <a:gd name="T62" fmla="*/ 185 w 648"/>
                  <a:gd name="T63" fmla="*/ 10 h 631"/>
                  <a:gd name="T64" fmla="*/ 153 w 648"/>
                  <a:gd name="T65" fmla="*/ 3 h 631"/>
                  <a:gd name="T66" fmla="*/ 130 w 648"/>
                  <a:gd name="T67" fmla="*/ 3 h 631"/>
                  <a:gd name="T68" fmla="*/ 101 w 648"/>
                  <a:gd name="T69" fmla="*/ 6 h 631"/>
                  <a:gd name="T70" fmla="*/ 83 w 648"/>
                  <a:gd name="T71" fmla="*/ 10 h 631"/>
                  <a:gd name="T72" fmla="*/ 48 w 648"/>
                  <a:gd name="T73" fmla="*/ 20 h 631"/>
                  <a:gd name="T74" fmla="*/ 20 w 648"/>
                  <a:gd name="T75" fmla="*/ 40 h 631"/>
                  <a:gd name="T76" fmla="*/ 3 w 648"/>
                  <a:gd name="T77" fmla="*/ 56 h 631"/>
                  <a:gd name="T78" fmla="*/ 4 w 648"/>
                  <a:gd name="T79" fmla="*/ 68 h 631"/>
                  <a:gd name="T80" fmla="*/ 28 w 648"/>
                  <a:gd name="T81" fmla="*/ 70 h 631"/>
                  <a:gd name="T82" fmla="*/ 46 w 648"/>
                  <a:gd name="T83" fmla="*/ 60 h 631"/>
                  <a:gd name="T84" fmla="*/ 78 w 648"/>
                  <a:gd name="T85" fmla="*/ 54 h 631"/>
                  <a:gd name="T86" fmla="*/ 112 w 648"/>
                  <a:gd name="T87" fmla="*/ 50 h 631"/>
                  <a:gd name="T88" fmla="*/ 129 w 648"/>
                  <a:gd name="T89" fmla="*/ 55 h 631"/>
                  <a:gd name="T90" fmla="*/ 149 w 648"/>
                  <a:gd name="T91" fmla="*/ 68 h 631"/>
                  <a:gd name="T92" fmla="*/ 165 w 648"/>
                  <a:gd name="T93" fmla="*/ 79 h 631"/>
                  <a:gd name="T94" fmla="*/ 176 w 648"/>
                  <a:gd name="T95" fmla="*/ 97 h 631"/>
                  <a:gd name="T96" fmla="*/ 183 w 648"/>
                  <a:gd name="T97" fmla="*/ 116 h 631"/>
                  <a:gd name="T98" fmla="*/ 182 w 648"/>
                  <a:gd name="T99" fmla="*/ 135 h 631"/>
                  <a:gd name="T100" fmla="*/ 158 w 648"/>
                  <a:gd name="T101" fmla="*/ 161 h 63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648"/>
                  <a:gd name="T154" fmla="*/ 0 h 631"/>
                  <a:gd name="T155" fmla="*/ 648 w 648"/>
                  <a:gd name="T156" fmla="*/ 631 h 63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648" h="631">
                    <a:moveTo>
                      <a:pt x="255" y="310"/>
                    </a:moveTo>
                    <a:lnTo>
                      <a:pt x="231" y="317"/>
                    </a:lnTo>
                    <a:lnTo>
                      <a:pt x="214" y="314"/>
                    </a:lnTo>
                    <a:lnTo>
                      <a:pt x="189" y="301"/>
                    </a:lnTo>
                    <a:lnTo>
                      <a:pt x="162" y="296"/>
                    </a:lnTo>
                    <a:lnTo>
                      <a:pt x="148" y="277"/>
                    </a:lnTo>
                    <a:lnTo>
                      <a:pt x="125" y="247"/>
                    </a:lnTo>
                    <a:lnTo>
                      <a:pt x="100" y="233"/>
                    </a:lnTo>
                    <a:lnTo>
                      <a:pt x="76" y="228"/>
                    </a:lnTo>
                    <a:lnTo>
                      <a:pt x="59" y="233"/>
                    </a:lnTo>
                    <a:lnTo>
                      <a:pt x="66" y="251"/>
                    </a:lnTo>
                    <a:lnTo>
                      <a:pt x="76" y="275"/>
                    </a:lnTo>
                    <a:lnTo>
                      <a:pt x="94" y="312"/>
                    </a:lnTo>
                    <a:lnTo>
                      <a:pt x="106" y="342"/>
                    </a:lnTo>
                    <a:lnTo>
                      <a:pt x="136" y="366"/>
                    </a:lnTo>
                    <a:lnTo>
                      <a:pt x="159" y="387"/>
                    </a:lnTo>
                    <a:lnTo>
                      <a:pt x="177" y="403"/>
                    </a:lnTo>
                    <a:lnTo>
                      <a:pt x="236" y="448"/>
                    </a:lnTo>
                    <a:lnTo>
                      <a:pt x="265" y="460"/>
                    </a:lnTo>
                    <a:lnTo>
                      <a:pt x="295" y="475"/>
                    </a:lnTo>
                    <a:lnTo>
                      <a:pt x="311" y="481"/>
                    </a:lnTo>
                    <a:lnTo>
                      <a:pt x="327" y="493"/>
                    </a:lnTo>
                    <a:lnTo>
                      <a:pt x="349" y="503"/>
                    </a:lnTo>
                    <a:lnTo>
                      <a:pt x="365" y="511"/>
                    </a:lnTo>
                    <a:lnTo>
                      <a:pt x="382" y="519"/>
                    </a:lnTo>
                    <a:lnTo>
                      <a:pt x="393" y="530"/>
                    </a:lnTo>
                    <a:lnTo>
                      <a:pt x="412" y="543"/>
                    </a:lnTo>
                    <a:lnTo>
                      <a:pt x="431" y="566"/>
                    </a:lnTo>
                    <a:lnTo>
                      <a:pt x="445" y="583"/>
                    </a:lnTo>
                    <a:lnTo>
                      <a:pt x="457" y="599"/>
                    </a:lnTo>
                    <a:lnTo>
                      <a:pt x="472" y="612"/>
                    </a:lnTo>
                    <a:lnTo>
                      <a:pt x="490" y="624"/>
                    </a:lnTo>
                    <a:lnTo>
                      <a:pt x="500" y="631"/>
                    </a:lnTo>
                    <a:lnTo>
                      <a:pt x="505" y="614"/>
                    </a:lnTo>
                    <a:lnTo>
                      <a:pt x="510" y="597"/>
                    </a:lnTo>
                    <a:lnTo>
                      <a:pt x="523" y="568"/>
                    </a:lnTo>
                    <a:lnTo>
                      <a:pt x="553" y="539"/>
                    </a:lnTo>
                    <a:lnTo>
                      <a:pt x="568" y="522"/>
                    </a:lnTo>
                    <a:lnTo>
                      <a:pt x="596" y="489"/>
                    </a:lnTo>
                    <a:lnTo>
                      <a:pt x="611" y="469"/>
                    </a:lnTo>
                    <a:lnTo>
                      <a:pt x="626" y="451"/>
                    </a:lnTo>
                    <a:lnTo>
                      <a:pt x="631" y="437"/>
                    </a:lnTo>
                    <a:lnTo>
                      <a:pt x="648" y="435"/>
                    </a:lnTo>
                    <a:lnTo>
                      <a:pt x="610" y="409"/>
                    </a:lnTo>
                    <a:lnTo>
                      <a:pt x="597" y="398"/>
                    </a:lnTo>
                    <a:lnTo>
                      <a:pt x="576" y="388"/>
                    </a:lnTo>
                    <a:lnTo>
                      <a:pt x="565" y="379"/>
                    </a:lnTo>
                    <a:lnTo>
                      <a:pt x="557" y="370"/>
                    </a:lnTo>
                    <a:lnTo>
                      <a:pt x="549" y="343"/>
                    </a:lnTo>
                    <a:lnTo>
                      <a:pt x="521" y="260"/>
                    </a:lnTo>
                    <a:lnTo>
                      <a:pt x="507" y="216"/>
                    </a:lnTo>
                    <a:lnTo>
                      <a:pt x="491" y="178"/>
                    </a:lnTo>
                    <a:lnTo>
                      <a:pt x="478" y="158"/>
                    </a:lnTo>
                    <a:lnTo>
                      <a:pt x="466" y="134"/>
                    </a:lnTo>
                    <a:lnTo>
                      <a:pt x="458" y="112"/>
                    </a:lnTo>
                    <a:lnTo>
                      <a:pt x="450" y="88"/>
                    </a:lnTo>
                    <a:lnTo>
                      <a:pt x="442" y="74"/>
                    </a:lnTo>
                    <a:lnTo>
                      <a:pt x="428" y="66"/>
                    </a:lnTo>
                    <a:lnTo>
                      <a:pt x="404" y="58"/>
                    </a:lnTo>
                    <a:lnTo>
                      <a:pt x="390" y="46"/>
                    </a:lnTo>
                    <a:lnTo>
                      <a:pt x="374" y="32"/>
                    </a:lnTo>
                    <a:lnTo>
                      <a:pt x="350" y="28"/>
                    </a:lnTo>
                    <a:lnTo>
                      <a:pt x="320" y="28"/>
                    </a:lnTo>
                    <a:lnTo>
                      <a:pt x="298" y="20"/>
                    </a:lnTo>
                    <a:lnTo>
                      <a:pt x="266" y="14"/>
                    </a:lnTo>
                    <a:lnTo>
                      <a:pt x="247" y="6"/>
                    </a:lnTo>
                    <a:lnTo>
                      <a:pt x="234" y="0"/>
                    </a:lnTo>
                    <a:lnTo>
                      <a:pt x="208" y="5"/>
                    </a:lnTo>
                    <a:lnTo>
                      <a:pt x="184" y="9"/>
                    </a:lnTo>
                    <a:lnTo>
                      <a:pt x="163" y="12"/>
                    </a:lnTo>
                    <a:lnTo>
                      <a:pt x="150" y="14"/>
                    </a:lnTo>
                    <a:lnTo>
                      <a:pt x="133" y="20"/>
                    </a:lnTo>
                    <a:lnTo>
                      <a:pt x="117" y="26"/>
                    </a:lnTo>
                    <a:lnTo>
                      <a:pt x="78" y="38"/>
                    </a:lnTo>
                    <a:lnTo>
                      <a:pt x="55" y="57"/>
                    </a:lnTo>
                    <a:lnTo>
                      <a:pt x="33" y="77"/>
                    </a:lnTo>
                    <a:lnTo>
                      <a:pt x="16" y="93"/>
                    </a:lnTo>
                    <a:lnTo>
                      <a:pt x="3" y="108"/>
                    </a:lnTo>
                    <a:lnTo>
                      <a:pt x="0" y="120"/>
                    </a:lnTo>
                    <a:lnTo>
                      <a:pt x="7" y="131"/>
                    </a:lnTo>
                    <a:lnTo>
                      <a:pt x="28" y="137"/>
                    </a:lnTo>
                    <a:lnTo>
                      <a:pt x="46" y="134"/>
                    </a:lnTo>
                    <a:lnTo>
                      <a:pt x="60" y="128"/>
                    </a:lnTo>
                    <a:lnTo>
                      <a:pt x="76" y="117"/>
                    </a:lnTo>
                    <a:lnTo>
                      <a:pt x="91" y="104"/>
                    </a:lnTo>
                    <a:lnTo>
                      <a:pt x="126" y="102"/>
                    </a:lnTo>
                    <a:lnTo>
                      <a:pt x="160" y="101"/>
                    </a:lnTo>
                    <a:lnTo>
                      <a:pt x="180" y="96"/>
                    </a:lnTo>
                    <a:lnTo>
                      <a:pt x="195" y="95"/>
                    </a:lnTo>
                    <a:lnTo>
                      <a:pt x="207" y="107"/>
                    </a:lnTo>
                    <a:lnTo>
                      <a:pt x="222" y="117"/>
                    </a:lnTo>
                    <a:lnTo>
                      <a:pt x="240" y="131"/>
                    </a:lnTo>
                    <a:lnTo>
                      <a:pt x="255" y="138"/>
                    </a:lnTo>
                    <a:lnTo>
                      <a:pt x="267" y="153"/>
                    </a:lnTo>
                    <a:lnTo>
                      <a:pt x="273" y="165"/>
                    </a:lnTo>
                    <a:lnTo>
                      <a:pt x="283" y="186"/>
                    </a:lnTo>
                    <a:lnTo>
                      <a:pt x="288" y="207"/>
                    </a:lnTo>
                    <a:lnTo>
                      <a:pt x="294" y="224"/>
                    </a:lnTo>
                    <a:lnTo>
                      <a:pt x="293" y="238"/>
                    </a:lnTo>
                    <a:lnTo>
                      <a:pt x="293" y="259"/>
                    </a:lnTo>
                    <a:lnTo>
                      <a:pt x="287" y="286"/>
                    </a:lnTo>
                    <a:lnTo>
                      <a:pt x="255" y="310"/>
                    </a:lnTo>
                    <a:close/>
                  </a:path>
                </a:pathLst>
              </a:custGeom>
              <a:solidFill>
                <a:srgbClr val="FFBFBF"/>
              </a:solidFill>
              <a:ln w="9525">
                <a:solidFill>
                  <a:srgbClr val="000000"/>
                </a:solidFill>
                <a:round/>
                <a:headEnd/>
                <a:tailEnd/>
              </a:ln>
            </p:spPr>
            <p:txBody>
              <a:bodyPr/>
              <a:lstStyle/>
              <a:p>
                <a:endParaRPr lang="en-US"/>
              </a:p>
            </p:txBody>
          </p:sp>
          <p:sp>
            <p:nvSpPr>
              <p:cNvPr id="27668" name="Freeform 20"/>
              <p:cNvSpPr>
                <a:spLocks/>
              </p:cNvSpPr>
              <p:nvPr/>
            </p:nvSpPr>
            <p:spPr bwMode="auto">
              <a:xfrm>
                <a:off x="4202" y="2173"/>
                <a:ext cx="103" cy="46"/>
              </a:xfrm>
              <a:custGeom>
                <a:avLst/>
                <a:gdLst>
                  <a:gd name="T0" fmla="*/ 0 w 138"/>
                  <a:gd name="T1" fmla="*/ 0 h 66"/>
                  <a:gd name="T2" fmla="*/ 21 w 138"/>
                  <a:gd name="T3" fmla="*/ 6 h 66"/>
                  <a:gd name="T4" fmla="*/ 43 w 138"/>
                  <a:gd name="T5" fmla="*/ 15 h 66"/>
                  <a:gd name="T6" fmla="*/ 0 60000 65536"/>
                  <a:gd name="T7" fmla="*/ 0 60000 65536"/>
                  <a:gd name="T8" fmla="*/ 0 60000 65536"/>
                  <a:gd name="T9" fmla="*/ 0 w 138"/>
                  <a:gd name="T10" fmla="*/ 0 h 66"/>
                  <a:gd name="T11" fmla="*/ 138 w 138"/>
                  <a:gd name="T12" fmla="*/ 66 h 66"/>
                </a:gdLst>
                <a:ahLst/>
                <a:cxnLst>
                  <a:cxn ang="T6">
                    <a:pos x="T0" y="T1"/>
                  </a:cxn>
                  <a:cxn ang="T7">
                    <a:pos x="T2" y="T3"/>
                  </a:cxn>
                  <a:cxn ang="T8">
                    <a:pos x="T4" y="T5"/>
                  </a:cxn>
                </a:cxnLst>
                <a:rect l="T9" t="T10" r="T11" b="T12"/>
                <a:pathLst>
                  <a:path w="138" h="66">
                    <a:moveTo>
                      <a:pt x="0" y="0"/>
                    </a:moveTo>
                    <a:lnTo>
                      <a:pt x="66" y="27"/>
                    </a:lnTo>
                    <a:lnTo>
                      <a:pt x="138" y="66"/>
                    </a:lnTo>
                  </a:path>
                </a:pathLst>
              </a:custGeom>
              <a:noFill/>
              <a:ln w="9525">
                <a:solidFill>
                  <a:srgbClr val="000000"/>
                </a:solidFill>
                <a:round/>
                <a:headEnd/>
                <a:tailEnd/>
              </a:ln>
            </p:spPr>
            <p:txBody>
              <a:bodyPr/>
              <a:lstStyle/>
              <a:p>
                <a:endParaRPr lang="en-US"/>
              </a:p>
            </p:txBody>
          </p:sp>
          <p:sp>
            <p:nvSpPr>
              <p:cNvPr id="27669" name="Freeform 21"/>
              <p:cNvSpPr>
                <a:spLocks/>
              </p:cNvSpPr>
              <p:nvPr/>
            </p:nvSpPr>
            <p:spPr bwMode="auto">
              <a:xfrm rot="-1242821">
                <a:off x="4093" y="2384"/>
                <a:ext cx="15" cy="48"/>
              </a:xfrm>
              <a:custGeom>
                <a:avLst/>
                <a:gdLst>
                  <a:gd name="T0" fmla="*/ 0 w 70"/>
                  <a:gd name="T1" fmla="*/ 0 h 169"/>
                  <a:gd name="T2" fmla="*/ 0 w 70"/>
                  <a:gd name="T3" fmla="*/ 0 h 169"/>
                  <a:gd name="T4" fmla="*/ 0 w 70"/>
                  <a:gd name="T5" fmla="*/ 1 h 169"/>
                  <a:gd name="T6" fmla="*/ 0 w 70"/>
                  <a:gd name="T7" fmla="*/ 1 h 169"/>
                  <a:gd name="T8" fmla="*/ 0 w 70"/>
                  <a:gd name="T9" fmla="*/ 1 h 169"/>
                  <a:gd name="T10" fmla="*/ 0 w 70"/>
                  <a:gd name="T11" fmla="*/ 1 h 169"/>
                  <a:gd name="T12" fmla="*/ 0 w 70"/>
                  <a:gd name="T13" fmla="*/ 1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p:spPr>
            <p:txBody>
              <a:bodyPr/>
              <a:lstStyle/>
              <a:p>
                <a:endParaRPr lang="en-US"/>
              </a:p>
            </p:txBody>
          </p:sp>
          <p:sp>
            <p:nvSpPr>
              <p:cNvPr id="27670" name="Freeform 22"/>
              <p:cNvSpPr>
                <a:spLocks/>
              </p:cNvSpPr>
              <p:nvPr/>
            </p:nvSpPr>
            <p:spPr bwMode="auto">
              <a:xfrm rot="-832342">
                <a:off x="4167" y="2231"/>
                <a:ext cx="12" cy="29"/>
              </a:xfrm>
              <a:custGeom>
                <a:avLst/>
                <a:gdLst>
                  <a:gd name="T0" fmla="*/ 0 w 50"/>
                  <a:gd name="T1" fmla="*/ 0 h 93"/>
                  <a:gd name="T2" fmla="*/ 0 w 50"/>
                  <a:gd name="T3" fmla="*/ 0 h 93"/>
                  <a:gd name="T4" fmla="*/ 0 w 50"/>
                  <a:gd name="T5" fmla="*/ 1 h 93"/>
                  <a:gd name="T6" fmla="*/ 0 w 50"/>
                  <a:gd name="T7" fmla="*/ 1 h 93"/>
                  <a:gd name="T8" fmla="*/ 0 w 50"/>
                  <a:gd name="T9" fmla="*/ 1 h 93"/>
                  <a:gd name="T10" fmla="*/ 0 60000 65536"/>
                  <a:gd name="T11" fmla="*/ 0 60000 65536"/>
                  <a:gd name="T12" fmla="*/ 0 60000 65536"/>
                  <a:gd name="T13" fmla="*/ 0 60000 65536"/>
                  <a:gd name="T14" fmla="*/ 0 60000 65536"/>
                  <a:gd name="T15" fmla="*/ 0 w 50"/>
                  <a:gd name="T16" fmla="*/ 0 h 93"/>
                  <a:gd name="T17" fmla="*/ 50 w 50"/>
                  <a:gd name="T18" fmla="*/ 93 h 93"/>
                </a:gdLst>
                <a:ahLst/>
                <a:cxnLst>
                  <a:cxn ang="T10">
                    <a:pos x="T0" y="T1"/>
                  </a:cxn>
                  <a:cxn ang="T11">
                    <a:pos x="T2" y="T3"/>
                  </a:cxn>
                  <a:cxn ang="T12">
                    <a:pos x="T4" y="T5"/>
                  </a:cxn>
                  <a:cxn ang="T13">
                    <a:pos x="T6" y="T7"/>
                  </a:cxn>
                  <a:cxn ang="T14">
                    <a:pos x="T8" y="T9"/>
                  </a:cxn>
                </a:cxnLst>
                <a:rect l="T15" t="T16" r="T17" b="T18"/>
                <a:pathLst>
                  <a:path w="50" h="93">
                    <a:moveTo>
                      <a:pt x="0" y="0"/>
                    </a:moveTo>
                    <a:lnTo>
                      <a:pt x="0" y="32"/>
                    </a:lnTo>
                    <a:lnTo>
                      <a:pt x="6" y="57"/>
                    </a:lnTo>
                    <a:lnTo>
                      <a:pt x="25" y="82"/>
                    </a:lnTo>
                    <a:lnTo>
                      <a:pt x="50" y="93"/>
                    </a:lnTo>
                  </a:path>
                </a:pathLst>
              </a:custGeom>
              <a:noFill/>
              <a:ln w="9525">
                <a:solidFill>
                  <a:srgbClr val="000000"/>
                </a:solidFill>
                <a:round/>
                <a:headEnd/>
                <a:tailEnd/>
              </a:ln>
            </p:spPr>
            <p:txBody>
              <a:bodyPr/>
              <a:lstStyle/>
              <a:p>
                <a:endParaRPr lang="en-US"/>
              </a:p>
            </p:txBody>
          </p:sp>
          <p:sp>
            <p:nvSpPr>
              <p:cNvPr id="27671" name="Freeform 23"/>
              <p:cNvSpPr>
                <a:spLocks/>
              </p:cNvSpPr>
              <p:nvPr/>
            </p:nvSpPr>
            <p:spPr bwMode="auto">
              <a:xfrm rot="-1712274">
                <a:off x="4076" y="2259"/>
                <a:ext cx="9" cy="22"/>
              </a:xfrm>
              <a:custGeom>
                <a:avLst/>
                <a:gdLst>
                  <a:gd name="T0" fmla="*/ 0 w 19"/>
                  <a:gd name="T1" fmla="*/ 0 h 43"/>
                  <a:gd name="T2" fmla="*/ 0 w 19"/>
                  <a:gd name="T3" fmla="*/ 1 h 43"/>
                  <a:gd name="T4" fmla="*/ 0 w 19"/>
                  <a:gd name="T5" fmla="*/ 2 h 43"/>
                  <a:gd name="T6" fmla="*/ 1 w 19"/>
                  <a:gd name="T7" fmla="*/ 3 h 43"/>
                  <a:gd name="T8" fmla="*/ 0 60000 65536"/>
                  <a:gd name="T9" fmla="*/ 0 60000 65536"/>
                  <a:gd name="T10" fmla="*/ 0 60000 65536"/>
                  <a:gd name="T11" fmla="*/ 0 60000 65536"/>
                  <a:gd name="T12" fmla="*/ 0 w 19"/>
                  <a:gd name="T13" fmla="*/ 0 h 43"/>
                  <a:gd name="T14" fmla="*/ 19 w 19"/>
                  <a:gd name="T15" fmla="*/ 43 h 43"/>
                </a:gdLst>
                <a:ahLst/>
                <a:cxnLst>
                  <a:cxn ang="T8">
                    <a:pos x="T0" y="T1"/>
                  </a:cxn>
                  <a:cxn ang="T9">
                    <a:pos x="T2" y="T3"/>
                  </a:cxn>
                  <a:cxn ang="T10">
                    <a:pos x="T4" y="T5"/>
                  </a:cxn>
                  <a:cxn ang="T11">
                    <a:pos x="T6" y="T7"/>
                  </a:cxn>
                </a:cxnLst>
                <a:rect l="T12" t="T13" r="T14" b="T15"/>
                <a:pathLst>
                  <a:path w="19" h="43">
                    <a:moveTo>
                      <a:pt x="0" y="0"/>
                    </a:moveTo>
                    <a:lnTo>
                      <a:pt x="0" y="14"/>
                    </a:lnTo>
                    <a:lnTo>
                      <a:pt x="4" y="28"/>
                    </a:lnTo>
                    <a:lnTo>
                      <a:pt x="19" y="43"/>
                    </a:lnTo>
                  </a:path>
                </a:pathLst>
              </a:custGeom>
              <a:noFill/>
              <a:ln w="9525">
                <a:solidFill>
                  <a:srgbClr val="000000"/>
                </a:solidFill>
                <a:round/>
                <a:headEnd/>
                <a:tailEnd/>
              </a:ln>
            </p:spPr>
            <p:txBody>
              <a:bodyPr/>
              <a:lstStyle/>
              <a:p>
                <a:endParaRPr lang="en-US"/>
              </a:p>
            </p:txBody>
          </p:sp>
          <p:grpSp>
            <p:nvGrpSpPr>
              <p:cNvPr id="27672" name="Group 24"/>
              <p:cNvGrpSpPr>
                <a:grpSpLocks/>
              </p:cNvGrpSpPr>
              <p:nvPr/>
            </p:nvGrpSpPr>
            <p:grpSpPr bwMode="auto">
              <a:xfrm rot="-9224892">
                <a:off x="4462" y="2466"/>
                <a:ext cx="242" cy="270"/>
                <a:chOff x="2457" y="2549"/>
                <a:chExt cx="557" cy="547"/>
              </a:xfrm>
            </p:grpSpPr>
            <p:sp>
              <p:nvSpPr>
                <p:cNvPr id="27675" name="Freeform 25"/>
                <p:cNvSpPr>
                  <a:spLocks/>
                </p:cNvSpPr>
                <p:nvPr/>
              </p:nvSpPr>
              <p:spPr bwMode="auto">
                <a:xfrm>
                  <a:off x="2457" y="2549"/>
                  <a:ext cx="557" cy="547"/>
                </a:xfrm>
                <a:custGeom>
                  <a:avLst/>
                  <a:gdLst>
                    <a:gd name="T0" fmla="*/ 70 w 1112"/>
                    <a:gd name="T1" fmla="*/ 9 h 1094"/>
                    <a:gd name="T2" fmla="*/ 67 w 1112"/>
                    <a:gd name="T3" fmla="*/ 17 h 1094"/>
                    <a:gd name="T4" fmla="*/ 64 w 1112"/>
                    <a:gd name="T5" fmla="*/ 23 h 1094"/>
                    <a:gd name="T6" fmla="*/ 61 w 1112"/>
                    <a:gd name="T7" fmla="*/ 29 h 1094"/>
                    <a:gd name="T8" fmla="*/ 59 w 1112"/>
                    <a:gd name="T9" fmla="*/ 36 h 1094"/>
                    <a:gd name="T10" fmla="*/ 58 w 1112"/>
                    <a:gd name="T11" fmla="*/ 43 h 1094"/>
                    <a:gd name="T12" fmla="*/ 57 w 1112"/>
                    <a:gd name="T13" fmla="*/ 50 h 1094"/>
                    <a:gd name="T14" fmla="*/ 57 w 1112"/>
                    <a:gd name="T15" fmla="*/ 57 h 1094"/>
                    <a:gd name="T16" fmla="*/ 57 w 1112"/>
                    <a:gd name="T17" fmla="*/ 62 h 1094"/>
                    <a:gd name="T18" fmla="*/ 57 w 1112"/>
                    <a:gd name="T19" fmla="*/ 65 h 1094"/>
                    <a:gd name="T20" fmla="*/ 16 w 1112"/>
                    <a:gd name="T21" fmla="*/ 68 h 1094"/>
                    <a:gd name="T22" fmla="*/ 9 w 1112"/>
                    <a:gd name="T23" fmla="*/ 28 h 1094"/>
                    <a:gd name="T24" fmla="*/ 2 w 1112"/>
                    <a:gd name="T25" fmla="*/ 4 h 1094"/>
                    <a:gd name="T26" fmla="*/ 0 w 1112"/>
                    <a:gd name="T27" fmla="*/ 0 h 1094"/>
                    <a:gd name="T28" fmla="*/ 27 w 1112"/>
                    <a:gd name="T29" fmla="*/ 4 h 1094"/>
                    <a:gd name="T30" fmla="*/ 48 w 1112"/>
                    <a:gd name="T31" fmla="*/ 6 h 1094"/>
                    <a:gd name="T32" fmla="*/ 62 w 1112"/>
                    <a:gd name="T33" fmla="*/ 6 h 1094"/>
                    <a:gd name="T34" fmla="*/ 70 w 1112"/>
                    <a:gd name="T35" fmla="*/ 9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CC0000"/>
                  </a:solidFill>
                  <a:round/>
                  <a:headEnd/>
                  <a:tailEnd/>
                </a:ln>
              </p:spPr>
              <p:txBody>
                <a:bodyPr/>
                <a:lstStyle/>
                <a:p>
                  <a:endParaRPr lang="en-US"/>
                </a:p>
              </p:txBody>
            </p:sp>
            <p:sp>
              <p:nvSpPr>
                <p:cNvPr id="27676" name="Oval 26"/>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p>
                  <a:endParaRPr lang="en-US"/>
                </a:p>
              </p:txBody>
            </p:sp>
          </p:grpSp>
          <p:sp>
            <p:nvSpPr>
              <p:cNvPr id="27673" name="Freeform 27"/>
              <p:cNvSpPr>
                <a:spLocks/>
              </p:cNvSpPr>
              <p:nvPr/>
            </p:nvSpPr>
            <p:spPr bwMode="auto">
              <a:xfrm rot="-5887819">
                <a:off x="4165" y="2435"/>
                <a:ext cx="13" cy="9"/>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p:spPr>
            <p:txBody>
              <a:bodyPr/>
              <a:lstStyle/>
              <a:p>
                <a:endParaRPr lang="en-US"/>
              </a:p>
            </p:txBody>
          </p:sp>
          <p:sp>
            <p:nvSpPr>
              <p:cNvPr id="27674" name="Freeform 28"/>
              <p:cNvSpPr>
                <a:spLocks/>
              </p:cNvSpPr>
              <p:nvPr/>
            </p:nvSpPr>
            <p:spPr bwMode="auto">
              <a:xfrm rot="-487818">
                <a:off x="4282" y="2181"/>
                <a:ext cx="47" cy="29"/>
              </a:xfrm>
              <a:custGeom>
                <a:avLst/>
                <a:gdLst>
                  <a:gd name="T0" fmla="*/ 0 w 53"/>
                  <a:gd name="T1" fmla="*/ 0 h 34"/>
                  <a:gd name="T2" fmla="*/ 11 w 53"/>
                  <a:gd name="T3" fmla="*/ 4 h 34"/>
                  <a:gd name="T4" fmla="*/ 33 w 53"/>
                  <a:gd name="T5" fmla="*/ 18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p:spPr>
            <p:txBody>
              <a:bodyPr/>
              <a:lstStyle/>
              <a:p>
                <a:endParaRPr lang="en-US"/>
              </a:p>
            </p:txBody>
          </p:sp>
        </p:grpSp>
      </p:grpSp>
      <p:sp>
        <p:nvSpPr>
          <p:cNvPr id="27658" name="Text Box 29"/>
          <p:cNvSpPr txBox="1">
            <a:spLocks noChangeArrowheads="1"/>
          </p:cNvSpPr>
          <p:nvPr/>
        </p:nvSpPr>
        <p:spPr bwMode="auto">
          <a:xfrm>
            <a:off x="228600" y="1447800"/>
            <a:ext cx="1971675" cy="427038"/>
          </a:xfrm>
          <a:prstGeom prst="rect">
            <a:avLst/>
          </a:prstGeom>
          <a:noFill/>
          <a:ln w="9525">
            <a:noFill/>
            <a:miter lim="800000"/>
            <a:headEnd/>
            <a:tailEnd/>
          </a:ln>
        </p:spPr>
        <p:txBody>
          <a:bodyPr wrap="none">
            <a:spAutoFit/>
          </a:bodyPr>
          <a:lstStyle/>
          <a:p>
            <a:r>
              <a:rPr lang="en-US" sz="2200" i="1">
                <a:solidFill>
                  <a:srgbClr val="0000FF"/>
                </a:solidFill>
              </a:rPr>
              <a:t>*Thí nghiệm 2:</a:t>
            </a:r>
            <a:endParaRPr lang="en-US" sz="2600" b="0">
              <a:solidFill>
                <a:srgbClr val="0000FF"/>
              </a:solidFill>
            </a:endParaRPr>
          </a:p>
        </p:txBody>
      </p:sp>
      <p:sp>
        <p:nvSpPr>
          <p:cNvPr id="27659" name="Text Box 30"/>
          <p:cNvSpPr txBox="1">
            <a:spLocks noChangeArrowheads="1"/>
          </p:cNvSpPr>
          <p:nvPr/>
        </p:nvSpPr>
        <p:spPr bwMode="auto">
          <a:xfrm>
            <a:off x="381000" y="1905000"/>
            <a:ext cx="4191000" cy="396875"/>
          </a:xfrm>
          <a:prstGeom prst="rect">
            <a:avLst/>
          </a:prstGeom>
          <a:noFill/>
          <a:ln w="9525">
            <a:noFill/>
            <a:miter lim="800000"/>
            <a:headEnd/>
            <a:tailEnd/>
          </a:ln>
        </p:spPr>
        <p:txBody>
          <a:bodyPr>
            <a:spAutoFit/>
          </a:bodyPr>
          <a:lstStyle/>
          <a:p>
            <a:pPr algn="just"/>
            <a:r>
              <a:rPr lang="en-US">
                <a:solidFill>
                  <a:srgbClr val="0000FF"/>
                </a:solidFill>
              </a:rPr>
              <a:t>    </a:t>
            </a:r>
          </a:p>
        </p:txBody>
      </p:sp>
      <p:sp>
        <p:nvSpPr>
          <p:cNvPr id="27660" name="Text Box 31"/>
          <p:cNvSpPr txBox="1">
            <a:spLocks noChangeArrowheads="1"/>
          </p:cNvSpPr>
          <p:nvPr/>
        </p:nvSpPr>
        <p:spPr bwMode="auto">
          <a:xfrm>
            <a:off x="228600" y="1828800"/>
            <a:ext cx="4267200" cy="2987675"/>
          </a:xfrm>
          <a:prstGeom prst="rect">
            <a:avLst/>
          </a:prstGeom>
          <a:noFill/>
          <a:ln w="9525">
            <a:noFill/>
            <a:miter lim="800000"/>
            <a:headEnd/>
            <a:tailEnd/>
          </a:ln>
        </p:spPr>
        <p:txBody>
          <a:bodyPr>
            <a:spAutoFit/>
          </a:bodyPr>
          <a:lstStyle/>
          <a:p>
            <a:pPr>
              <a:spcBef>
                <a:spcPct val="50000"/>
              </a:spcBef>
            </a:pPr>
            <a:r>
              <a:rPr lang="en-US">
                <a:solidFill>
                  <a:srgbClr val="0000FF"/>
                </a:solidFill>
              </a:rPr>
              <a:t>     Bố trí thí nghiệm như hình 18.3, trong đó thanh nhựa sẫm màu được cọ xát bằng vải khô và được đặt vào trục quay. Đưa đầu thanh thủy tinh đã được cọ xát bằng mảnh lụa lại gần đầu đã được cọ xát của thanh nhựa sẫm màu. Quan sát xem chúng đẩy hay hút nhau.</a:t>
            </a:r>
          </a:p>
          <a:p>
            <a:pPr>
              <a:spcBef>
                <a:spcPct val="50000"/>
              </a:spcBef>
            </a:pPr>
            <a:endParaRPr lang="en-US"/>
          </a:p>
        </p:txBody>
      </p:sp>
      <p:sp>
        <p:nvSpPr>
          <p:cNvPr id="27661" name="Text Box 32"/>
          <p:cNvSpPr txBox="1">
            <a:spLocks noChangeArrowheads="1"/>
          </p:cNvSpPr>
          <p:nvPr/>
        </p:nvSpPr>
        <p:spPr bwMode="auto">
          <a:xfrm>
            <a:off x="6400800" y="2971800"/>
            <a:ext cx="2438400" cy="396875"/>
          </a:xfrm>
          <a:prstGeom prst="rect">
            <a:avLst/>
          </a:prstGeom>
          <a:noFill/>
          <a:ln w="9525">
            <a:noFill/>
            <a:miter lim="800000"/>
            <a:headEnd/>
            <a:tailEnd/>
          </a:ln>
        </p:spPr>
        <p:txBody>
          <a:bodyPr>
            <a:spAutoFit/>
          </a:bodyPr>
          <a:lstStyle/>
          <a:p>
            <a:pPr>
              <a:spcBef>
                <a:spcPct val="50000"/>
              </a:spcBef>
            </a:pPr>
            <a:r>
              <a:rPr lang="en-US">
                <a:solidFill>
                  <a:srgbClr val="0000FF"/>
                </a:solidFill>
              </a:rPr>
              <a:t>Hình 18.3</a:t>
            </a:r>
          </a:p>
        </p:txBody>
      </p:sp>
      <p:sp>
        <p:nvSpPr>
          <p:cNvPr id="27662" name="Text Box 33"/>
          <p:cNvSpPr txBox="1">
            <a:spLocks noChangeArrowheads="1"/>
          </p:cNvSpPr>
          <p:nvPr/>
        </p:nvSpPr>
        <p:spPr bwMode="auto">
          <a:xfrm>
            <a:off x="4572000" y="1447800"/>
            <a:ext cx="1600200" cy="396875"/>
          </a:xfrm>
          <a:prstGeom prst="rect">
            <a:avLst/>
          </a:prstGeom>
          <a:noFill/>
          <a:ln w="9525">
            <a:noFill/>
            <a:miter lim="800000"/>
            <a:headEnd/>
            <a:tailEnd/>
          </a:ln>
        </p:spPr>
        <p:txBody>
          <a:bodyPr>
            <a:spAutoFit/>
          </a:bodyPr>
          <a:lstStyle/>
          <a:p>
            <a:pPr>
              <a:spcBef>
                <a:spcPct val="50000"/>
              </a:spcBef>
            </a:pPr>
            <a:r>
              <a:rPr lang="en-US">
                <a:solidFill>
                  <a:srgbClr val="0000FF"/>
                </a:solidFill>
              </a:rPr>
              <a:t>Thanh nhựa</a:t>
            </a:r>
          </a:p>
        </p:txBody>
      </p:sp>
      <p:sp>
        <p:nvSpPr>
          <p:cNvPr id="27663" name="Text Box 34"/>
          <p:cNvSpPr txBox="1">
            <a:spLocks noChangeArrowheads="1"/>
          </p:cNvSpPr>
          <p:nvPr/>
        </p:nvSpPr>
        <p:spPr bwMode="auto">
          <a:xfrm>
            <a:off x="6705600" y="914400"/>
            <a:ext cx="2133600" cy="396875"/>
          </a:xfrm>
          <a:prstGeom prst="rect">
            <a:avLst/>
          </a:prstGeom>
          <a:noFill/>
          <a:ln w="9525">
            <a:noFill/>
            <a:miter lim="800000"/>
            <a:headEnd/>
            <a:tailEnd/>
          </a:ln>
        </p:spPr>
        <p:txBody>
          <a:bodyPr>
            <a:spAutoFit/>
          </a:bodyPr>
          <a:lstStyle/>
          <a:p>
            <a:pPr>
              <a:spcBef>
                <a:spcPct val="50000"/>
              </a:spcBef>
            </a:pPr>
            <a:r>
              <a:rPr lang="en-US">
                <a:solidFill>
                  <a:srgbClr val="0000FF"/>
                </a:solidFill>
              </a:rPr>
              <a:t>Thanh thủy tinh</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Line 2"/>
          <p:cNvSpPr>
            <a:spLocks noChangeShapeType="1"/>
          </p:cNvSpPr>
          <p:nvPr/>
        </p:nvSpPr>
        <p:spPr bwMode="auto">
          <a:xfrm>
            <a:off x="4648200" y="838200"/>
            <a:ext cx="0" cy="6019800"/>
          </a:xfrm>
          <a:prstGeom prst="line">
            <a:avLst/>
          </a:prstGeom>
          <a:noFill/>
          <a:ln w="38100">
            <a:solidFill>
              <a:srgbClr val="0000FF"/>
            </a:solidFill>
            <a:round/>
            <a:headEnd/>
            <a:tailEnd/>
          </a:ln>
        </p:spPr>
        <p:txBody>
          <a:bodyPr/>
          <a:lstStyle/>
          <a:p>
            <a:endParaRPr lang="en-US"/>
          </a:p>
        </p:txBody>
      </p:sp>
      <p:sp>
        <p:nvSpPr>
          <p:cNvPr id="28675" name="Line 12"/>
          <p:cNvSpPr>
            <a:spLocks noChangeShapeType="1"/>
          </p:cNvSpPr>
          <p:nvPr/>
        </p:nvSpPr>
        <p:spPr bwMode="auto">
          <a:xfrm>
            <a:off x="5486400" y="3962400"/>
            <a:ext cx="0" cy="0"/>
          </a:xfrm>
          <a:prstGeom prst="line">
            <a:avLst/>
          </a:prstGeom>
          <a:noFill/>
          <a:ln w="9525">
            <a:solidFill>
              <a:schemeClr val="tx1"/>
            </a:solidFill>
            <a:round/>
            <a:headEnd/>
            <a:tailEnd type="triangle" w="med" len="med"/>
          </a:ln>
        </p:spPr>
        <p:txBody>
          <a:bodyPr/>
          <a:lstStyle/>
          <a:p>
            <a:endParaRPr lang="en-US"/>
          </a:p>
        </p:txBody>
      </p:sp>
      <p:sp>
        <p:nvSpPr>
          <p:cNvPr id="28676" name="WordArt 17"/>
          <p:cNvSpPr>
            <a:spLocks noChangeArrowheads="1" noChangeShapeType="1" noTextEdit="1"/>
          </p:cNvSpPr>
          <p:nvPr/>
        </p:nvSpPr>
        <p:spPr bwMode="auto">
          <a:xfrm>
            <a:off x="5334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28677" name="Text Box 18"/>
          <p:cNvSpPr txBox="1">
            <a:spLocks noChangeArrowheads="1"/>
          </p:cNvSpPr>
          <p:nvPr/>
        </p:nvSpPr>
        <p:spPr bwMode="auto">
          <a:xfrm>
            <a:off x="304800" y="1066800"/>
            <a:ext cx="1971675" cy="427038"/>
          </a:xfrm>
          <a:prstGeom prst="rect">
            <a:avLst/>
          </a:prstGeom>
          <a:noFill/>
          <a:ln w="9525">
            <a:noFill/>
            <a:miter lim="800000"/>
            <a:headEnd/>
            <a:tailEnd/>
          </a:ln>
        </p:spPr>
        <p:txBody>
          <a:bodyPr wrap="none">
            <a:spAutoFit/>
          </a:bodyPr>
          <a:lstStyle/>
          <a:p>
            <a:r>
              <a:rPr lang="en-US" sz="2200" i="1">
                <a:solidFill>
                  <a:srgbClr val="0000FF"/>
                </a:solidFill>
              </a:rPr>
              <a:t>*Thí nghiệm 1:</a:t>
            </a:r>
            <a:endParaRPr lang="en-US" sz="2600" b="0">
              <a:solidFill>
                <a:srgbClr val="0000FF"/>
              </a:solidFill>
            </a:endParaRPr>
          </a:p>
        </p:txBody>
      </p:sp>
      <p:sp>
        <p:nvSpPr>
          <p:cNvPr id="28678" name="Text Box 19"/>
          <p:cNvSpPr txBox="1">
            <a:spLocks noChangeArrowheads="1"/>
          </p:cNvSpPr>
          <p:nvPr/>
        </p:nvSpPr>
        <p:spPr bwMode="auto">
          <a:xfrm>
            <a:off x="0" y="609600"/>
            <a:ext cx="4572000" cy="488950"/>
          </a:xfrm>
          <a:prstGeom prst="rect">
            <a:avLst/>
          </a:prstGeom>
          <a:noFill/>
          <a:ln w="9525">
            <a:noFill/>
            <a:miter lim="800000"/>
            <a:headEnd/>
            <a:tailEnd/>
          </a:ln>
        </p:spPr>
        <p:txBody>
          <a:bodyPr>
            <a:spAutoFit/>
          </a:bodyPr>
          <a:lstStyle/>
          <a:p>
            <a:pPr algn="just"/>
            <a:r>
              <a:rPr lang="en-US" sz="2600">
                <a:solidFill>
                  <a:srgbClr val="0000FF"/>
                </a:solidFill>
              </a:rPr>
              <a:t>I. </a:t>
            </a:r>
            <a:r>
              <a:rPr lang="en-US" sz="2600" u="sng">
                <a:solidFill>
                  <a:srgbClr val="0000FF"/>
                </a:solidFill>
              </a:rPr>
              <a:t>Hai loại điện tích</a:t>
            </a:r>
            <a:r>
              <a:rPr lang="en-US" sz="2600">
                <a:solidFill>
                  <a:srgbClr val="0000FF"/>
                </a:solidFill>
              </a:rPr>
              <a:t>:</a:t>
            </a:r>
          </a:p>
        </p:txBody>
      </p:sp>
      <p:sp>
        <p:nvSpPr>
          <p:cNvPr id="28679" name="Text Box 37"/>
          <p:cNvSpPr txBox="1">
            <a:spLocks noChangeArrowheads="1"/>
          </p:cNvSpPr>
          <p:nvPr/>
        </p:nvSpPr>
        <p:spPr bwMode="auto">
          <a:xfrm>
            <a:off x="228600" y="1447800"/>
            <a:ext cx="1971675" cy="427038"/>
          </a:xfrm>
          <a:prstGeom prst="rect">
            <a:avLst/>
          </a:prstGeom>
          <a:noFill/>
          <a:ln w="9525">
            <a:noFill/>
            <a:miter lim="800000"/>
            <a:headEnd/>
            <a:tailEnd/>
          </a:ln>
        </p:spPr>
        <p:txBody>
          <a:bodyPr wrap="none">
            <a:spAutoFit/>
          </a:bodyPr>
          <a:lstStyle/>
          <a:p>
            <a:r>
              <a:rPr lang="en-US" sz="2200" i="1">
                <a:solidFill>
                  <a:srgbClr val="0000FF"/>
                </a:solidFill>
              </a:rPr>
              <a:t>*Thí nghiệm 2:</a:t>
            </a:r>
            <a:endParaRPr lang="en-US" sz="2600" b="0">
              <a:solidFill>
                <a:srgbClr val="0000FF"/>
              </a:solidFill>
            </a:endParaRPr>
          </a:p>
        </p:txBody>
      </p:sp>
      <p:grpSp>
        <p:nvGrpSpPr>
          <p:cNvPr id="2" name="Group 57"/>
          <p:cNvGrpSpPr>
            <a:grpSpLocks/>
          </p:cNvGrpSpPr>
          <p:nvPr/>
        </p:nvGrpSpPr>
        <p:grpSpPr bwMode="auto">
          <a:xfrm>
            <a:off x="4648200" y="1249363"/>
            <a:ext cx="2076450" cy="1189037"/>
            <a:chOff x="2532" y="3015"/>
            <a:chExt cx="1309" cy="712"/>
          </a:xfrm>
        </p:grpSpPr>
        <p:sp>
          <p:nvSpPr>
            <p:cNvPr id="28690" name="Line 58"/>
            <p:cNvSpPr>
              <a:spLocks noChangeShapeType="1"/>
            </p:cNvSpPr>
            <p:nvPr/>
          </p:nvSpPr>
          <p:spPr bwMode="auto">
            <a:xfrm rot="-136360">
              <a:off x="2736" y="3286"/>
              <a:ext cx="1105" cy="74"/>
            </a:xfrm>
            <a:prstGeom prst="line">
              <a:avLst/>
            </a:prstGeom>
            <a:noFill/>
            <a:ln w="88900">
              <a:solidFill>
                <a:srgbClr val="800000"/>
              </a:solidFill>
              <a:round/>
              <a:headEnd/>
              <a:tailEnd/>
            </a:ln>
          </p:spPr>
          <p:txBody>
            <a:bodyPr/>
            <a:lstStyle/>
            <a:p>
              <a:endParaRPr lang="en-US"/>
            </a:p>
          </p:txBody>
        </p:sp>
        <p:sp>
          <p:nvSpPr>
            <p:cNvPr id="28691" name="Text Box 59"/>
            <p:cNvSpPr txBox="1">
              <a:spLocks noChangeArrowheads="1"/>
            </p:cNvSpPr>
            <p:nvPr/>
          </p:nvSpPr>
          <p:spPr bwMode="auto">
            <a:xfrm>
              <a:off x="2532" y="3015"/>
              <a:ext cx="720" cy="712"/>
            </a:xfrm>
            <a:prstGeom prst="rect">
              <a:avLst/>
            </a:prstGeom>
            <a:noFill/>
            <a:ln w="9525">
              <a:noFill/>
              <a:miter lim="800000"/>
              <a:headEnd/>
              <a:tailEnd/>
            </a:ln>
          </p:spPr>
          <p:txBody>
            <a:bodyPr>
              <a:spAutoFit/>
            </a:bodyPr>
            <a:lstStyle/>
            <a:p>
              <a:pPr>
                <a:spcBef>
                  <a:spcPct val="50000"/>
                </a:spcBef>
              </a:pPr>
              <a:r>
                <a:rPr lang="en-US" sz="7200" b="0">
                  <a:latin typeface="Arial" pitchFamily="34" charset="0"/>
                  <a:sym typeface="Wingdings" pitchFamily="2" charset="2"/>
                </a:rPr>
                <a:t></a:t>
              </a:r>
            </a:p>
          </p:txBody>
        </p:sp>
      </p:grpSp>
      <p:sp>
        <p:nvSpPr>
          <p:cNvPr id="315452" name="Text Box 60"/>
          <p:cNvSpPr txBox="1">
            <a:spLocks noChangeArrowheads="1"/>
          </p:cNvSpPr>
          <p:nvPr/>
        </p:nvSpPr>
        <p:spPr bwMode="auto">
          <a:xfrm>
            <a:off x="8001000" y="2163763"/>
            <a:ext cx="1143000" cy="1189037"/>
          </a:xfrm>
          <a:prstGeom prst="rect">
            <a:avLst/>
          </a:prstGeom>
          <a:noFill/>
          <a:ln w="9525">
            <a:noFill/>
            <a:miter lim="800000"/>
            <a:headEnd/>
            <a:tailEnd/>
          </a:ln>
        </p:spPr>
        <p:txBody>
          <a:bodyPr>
            <a:spAutoFit/>
          </a:bodyPr>
          <a:lstStyle/>
          <a:p>
            <a:pPr>
              <a:spcBef>
                <a:spcPct val="50000"/>
              </a:spcBef>
            </a:pPr>
            <a:r>
              <a:rPr lang="en-US" sz="7200" b="0">
                <a:latin typeface="Arial" pitchFamily="34" charset="0"/>
                <a:sym typeface="Wingdings" pitchFamily="2" charset="2"/>
              </a:rPr>
              <a:t></a:t>
            </a:r>
          </a:p>
        </p:txBody>
      </p:sp>
      <p:sp>
        <p:nvSpPr>
          <p:cNvPr id="315453" name="Line 61"/>
          <p:cNvSpPr>
            <a:spLocks noChangeShapeType="1"/>
          </p:cNvSpPr>
          <p:nvPr/>
        </p:nvSpPr>
        <p:spPr bwMode="auto">
          <a:xfrm>
            <a:off x="6629400" y="2667000"/>
            <a:ext cx="1905000" cy="0"/>
          </a:xfrm>
          <a:prstGeom prst="line">
            <a:avLst/>
          </a:prstGeom>
          <a:noFill/>
          <a:ln w="76200">
            <a:solidFill>
              <a:srgbClr val="0000FF"/>
            </a:solidFill>
            <a:round/>
            <a:headEnd/>
            <a:tailEnd/>
          </a:ln>
        </p:spPr>
        <p:txBody>
          <a:bodyPr/>
          <a:lstStyle/>
          <a:p>
            <a:endParaRPr lang="en-US"/>
          </a:p>
        </p:txBody>
      </p:sp>
      <p:sp>
        <p:nvSpPr>
          <p:cNvPr id="315454" name="AutoShape 62" descr="Denim"/>
          <p:cNvSpPr>
            <a:spLocks noChangeArrowheads="1"/>
          </p:cNvSpPr>
          <p:nvPr/>
        </p:nvSpPr>
        <p:spPr bwMode="auto">
          <a:xfrm>
            <a:off x="5943600" y="1371600"/>
            <a:ext cx="762000" cy="685800"/>
          </a:xfrm>
          <a:prstGeom prst="wave">
            <a:avLst>
              <a:gd name="adj1" fmla="val 13005"/>
              <a:gd name="adj2" fmla="val 0"/>
            </a:avLst>
          </a:prstGeom>
          <a:blipFill dpi="0" rotWithShape="1">
            <a:blip r:embed="rId2"/>
            <a:srcRect/>
            <a:tile tx="0" ty="0" sx="100000" sy="100000" flip="none" algn="tl"/>
          </a:blipFill>
          <a:ln w="9525">
            <a:solidFill>
              <a:schemeClr val="tx1"/>
            </a:solidFill>
            <a:round/>
            <a:headEnd/>
            <a:tailEnd/>
          </a:ln>
        </p:spPr>
        <p:txBody>
          <a:bodyPr wrap="none" anchor="ctr"/>
          <a:lstStyle/>
          <a:p>
            <a:endParaRPr lang="en-US"/>
          </a:p>
        </p:txBody>
      </p:sp>
      <p:sp>
        <p:nvSpPr>
          <p:cNvPr id="315455" name="AutoShape 63"/>
          <p:cNvSpPr>
            <a:spLocks noChangeArrowheads="1"/>
          </p:cNvSpPr>
          <p:nvPr/>
        </p:nvSpPr>
        <p:spPr bwMode="auto">
          <a:xfrm>
            <a:off x="6934200" y="2286000"/>
            <a:ext cx="762000" cy="685800"/>
          </a:xfrm>
          <a:prstGeom prst="wave">
            <a:avLst>
              <a:gd name="adj1" fmla="val 13005"/>
              <a:gd name="adj2" fmla="val 0"/>
            </a:avLst>
          </a:prstGeom>
          <a:solidFill>
            <a:srgbClr val="FF0000"/>
          </a:solidFill>
          <a:ln w="9525">
            <a:solidFill>
              <a:srgbClr val="99FF33"/>
            </a:solidFill>
            <a:round/>
            <a:headEnd/>
            <a:tailEnd/>
          </a:ln>
        </p:spPr>
        <p:txBody>
          <a:bodyPr wrap="none" anchor="ctr"/>
          <a:lstStyle/>
          <a:p>
            <a:pPr algn="ctr"/>
            <a:endParaRPr lang="en-US">
              <a:solidFill>
                <a:srgbClr val="99FF33"/>
              </a:solidFill>
            </a:endParaRPr>
          </a:p>
        </p:txBody>
      </p:sp>
      <p:sp>
        <p:nvSpPr>
          <p:cNvPr id="28685" name="Text Box 64"/>
          <p:cNvSpPr txBox="1">
            <a:spLocks noChangeArrowheads="1"/>
          </p:cNvSpPr>
          <p:nvPr/>
        </p:nvSpPr>
        <p:spPr bwMode="auto">
          <a:xfrm>
            <a:off x="381000" y="1828800"/>
            <a:ext cx="4191000" cy="2987675"/>
          </a:xfrm>
          <a:prstGeom prst="rect">
            <a:avLst/>
          </a:prstGeom>
          <a:noFill/>
          <a:ln w="9525">
            <a:noFill/>
            <a:miter lim="800000"/>
            <a:headEnd/>
            <a:tailEnd/>
          </a:ln>
        </p:spPr>
        <p:txBody>
          <a:bodyPr>
            <a:spAutoFit/>
          </a:bodyPr>
          <a:lstStyle/>
          <a:p>
            <a:pPr>
              <a:spcBef>
                <a:spcPct val="50000"/>
              </a:spcBef>
            </a:pPr>
            <a:r>
              <a:rPr lang="en-US">
                <a:solidFill>
                  <a:srgbClr val="0000FF"/>
                </a:solidFill>
              </a:rPr>
              <a:t>      Bố trí thí nghiệm như hình 18.3, trong đó thanh nhựa sẫm màu được cọ xát bằng vải khô và được đặt vào trục quay. Đưa đầu thanh thủy tinh đã được cọ xát bằng mảnh lụa lại gần đầu đã được cọ xát của thanh nhựa sẫm màu. Quan sát xem chúng đẩy hay hút nhau.</a:t>
            </a:r>
          </a:p>
          <a:p>
            <a:pPr>
              <a:spcBef>
                <a:spcPct val="50000"/>
              </a:spcBef>
            </a:pPr>
            <a:endParaRPr lang="en-US"/>
          </a:p>
        </p:txBody>
      </p:sp>
      <p:sp>
        <p:nvSpPr>
          <p:cNvPr id="315459" name="Text Box 67"/>
          <p:cNvSpPr txBox="1">
            <a:spLocks noChangeArrowheads="1"/>
          </p:cNvSpPr>
          <p:nvPr/>
        </p:nvSpPr>
        <p:spPr bwMode="auto">
          <a:xfrm>
            <a:off x="4648200" y="838200"/>
            <a:ext cx="1600200" cy="396875"/>
          </a:xfrm>
          <a:prstGeom prst="rect">
            <a:avLst/>
          </a:prstGeom>
          <a:noFill/>
          <a:ln w="9525">
            <a:noFill/>
            <a:miter lim="800000"/>
            <a:headEnd/>
            <a:tailEnd/>
          </a:ln>
        </p:spPr>
        <p:txBody>
          <a:bodyPr>
            <a:spAutoFit/>
          </a:bodyPr>
          <a:lstStyle/>
          <a:p>
            <a:pPr>
              <a:spcBef>
                <a:spcPct val="50000"/>
              </a:spcBef>
            </a:pPr>
            <a:r>
              <a:rPr lang="en-US">
                <a:solidFill>
                  <a:srgbClr val="0000FF"/>
                </a:solidFill>
              </a:rPr>
              <a:t>Mảnh vải</a:t>
            </a:r>
          </a:p>
        </p:txBody>
      </p:sp>
      <p:sp>
        <p:nvSpPr>
          <p:cNvPr id="315460" name="Text Box 68"/>
          <p:cNvSpPr txBox="1">
            <a:spLocks noChangeArrowheads="1"/>
          </p:cNvSpPr>
          <p:nvPr/>
        </p:nvSpPr>
        <p:spPr bwMode="auto">
          <a:xfrm>
            <a:off x="6705600" y="3200400"/>
            <a:ext cx="2133600" cy="396875"/>
          </a:xfrm>
          <a:prstGeom prst="rect">
            <a:avLst/>
          </a:prstGeom>
          <a:noFill/>
          <a:ln w="9525">
            <a:noFill/>
            <a:miter lim="800000"/>
            <a:headEnd/>
            <a:tailEnd/>
          </a:ln>
        </p:spPr>
        <p:txBody>
          <a:bodyPr>
            <a:spAutoFit/>
          </a:bodyPr>
          <a:lstStyle/>
          <a:p>
            <a:pPr>
              <a:spcBef>
                <a:spcPct val="50000"/>
              </a:spcBef>
            </a:pPr>
            <a:r>
              <a:rPr lang="en-US">
                <a:solidFill>
                  <a:srgbClr val="0000FF"/>
                </a:solidFill>
              </a:rPr>
              <a:t>Mảnh nilông</a:t>
            </a:r>
          </a:p>
        </p:txBody>
      </p:sp>
      <p:sp>
        <p:nvSpPr>
          <p:cNvPr id="315461" name="Line 69"/>
          <p:cNvSpPr>
            <a:spLocks noChangeShapeType="1"/>
          </p:cNvSpPr>
          <p:nvPr/>
        </p:nvSpPr>
        <p:spPr bwMode="auto">
          <a:xfrm>
            <a:off x="5181600" y="1143000"/>
            <a:ext cx="609600" cy="228600"/>
          </a:xfrm>
          <a:prstGeom prst="line">
            <a:avLst/>
          </a:prstGeom>
          <a:noFill/>
          <a:ln w="9525">
            <a:solidFill>
              <a:schemeClr val="tx1"/>
            </a:solidFill>
            <a:round/>
            <a:headEnd/>
            <a:tailEnd type="triangle" w="med" len="med"/>
          </a:ln>
        </p:spPr>
        <p:txBody>
          <a:bodyPr/>
          <a:lstStyle/>
          <a:p>
            <a:endParaRPr lang="en-US"/>
          </a:p>
        </p:txBody>
      </p:sp>
      <p:sp>
        <p:nvSpPr>
          <p:cNvPr id="315463" name="Line 71"/>
          <p:cNvSpPr>
            <a:spLocks noChangeShapeType="1"/>
          </p:cNvSpPr>
          <p:nvPr/>
        </p:nvSpPr>
        <p:spPr bwMode="auto">
          <a:xfrm flipH="1" flipV="1">
            <a:off x="7620000" y="2971800"/>
            <a:ext cx="533400" cy="4572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315459"/>
                                        </p:tgtEl>
                                        <p:attrNameLst>
                                          <p:attrName>style.visibility</p:attrName>
                                        </p:attrNameLst>
                                      </p:cBhvr>
                                      <p:to>
                                        <p:strVal val="visible"/>
                                      </p:to>
                                    </p:set>
                                    <p:animEffect transition="in" filter="checkerboard(across)">
                                      <p:cBhvr>
                                        <p:cTn id="7" dur="500"/>
                                        <p:tgtEl>
                                          <p:spTgt spid="315459"/>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15461"/>
                                        </p:tgtEl>
                                        <p:attrNameLst>
                                          <p:attrName>style.visibility</p:attrName>
                                        </p:attrNameLst>
                                      </p:cBhvr>
                                      <p:to>
                                        <p:strVal val="visible"/>
                                      </p:to>
                                    </p:set>
                                    <p:animEffect transition="in" filter="checkerboard(across)">
                                      <p:cBhvr>
                                        <p:cTn id="10" dur="500"/>
                                        <p:tgtEl>
                                          <p:spTgt spid="315461"/>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315460"/>
                                        </p:tgtEl>
                                        <p:attrNameLst>
                                          <p:attrName>style.visibility</p:attrName>
                                        </p:attrNameLst>
                                      </p:cBhvr>
                                      <p:to>
                                        <p:strVal val="visible"/>
                                      </p:to>
                                    </p:set>
                                    <p:animEffect transition="in" filter="checkerboard(across)">
                                      <p:cBhvr>
                                        <p:cTn id="13" dur="500"/>
                                        <p:tgtEl>
                                          <p:spTgt spid="315460"/>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315463"/>
                                        </p:tgtEl>
                                        <p:attrNameLst>
                                          <p:attrName>style.visibility</p:attrName>
                                        </p:attrNameLst>
                                      </p:cBhvr>
                                      <p:to>
                                        <p:strVal val="visible"/>
                                      </p:to>
                                    </p:set>
                                    <p:animEffect transition="in" filter="checkerboard(across)">
                                      <p:cBhvr>
                                        <p:cTn id="16" dur="500"/>
                                        <p:tgtEl>
                                          <p:spTgt spid="315463"/>
                                        </p:tgtEl>
                                      </p:cBhvr>
                                    </p:animEffect>
                                  </p:childTnLst>
                                </p:cTn>
                              </p:par>
                              <p:par>
                                <p:cTn id="17" presetID="10"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2000"/>
                                        <p:tgtEl>
                                          <p:spTgt spid="2"/>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315455"/>
                                        </p:tgtEl>
                                        <p:attrNameLst>
                                          <p:attrName>style.visibility</p:attrName>
                                        </p:attrNameLst>
                                      </p:cBhvr>
                                      <p:to>
                                        <p:strVal val="visible"/>
                                      </p:to>
                                    </p:set>
                                    <p:animEffect transition="in" filter="fade">
                                      <p:cBhvr>
                                        <p:cTn id="22" dur="1000"/>
                                        <p:tgtEl>
                                          <p:spTgt spid="31545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15454"/>
                                        </p:tgtEl>
                                        <p:attrNameLst>
                                          <p:attrName>style.visibility</p:attrName>
                                        </p:attrNameLst>
                                      </p:cBhvr>
                                      <p:to>
                                        <p:strVal val="visible"/>
                                      </p:to>
                                    </p:set>
                                    <p:animEffect transition="in" filter="fade">
                                      <p:cBhvr>
                                        <p:cTn id="25" dur="1000"/>
                                        <p:tgtEl>
                                          <p:spTgt spid="31545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15453"/>
                                        </p:tgtEl>
                                        <p:attrNameLst>
                                          <p:attrName>style.visibility</p:attrName>
                                        </p:attrNameLst>
                                      </p:cBhvr>
                                      <p:to>
                                        <p:strVal val="visible"/>
                                      </p:to>
                                    </p:set>
                                    <p:animEffect transition="in" filter="fade">
                                      <p:cBhvr>
                                        <p:cTn id="28" dur="2000"/>
                                        <p:tgtEl>
                                          <p:spTgt spid="31545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15452"/>
                                        </p:tgtEl>
                                        <p:attrNameLst>
                                          <p:attrName>style.visibility</p:attrName>
                                        </p:attrNameLst>
                                      </p:cBhvr>
                                      <p:to>
                                        <p:strVal val="visible"/>
                                      </p:to>
                                    </p:set>
                                    <p:animEffect transition="in" filter="fade">
                                      <p:cBhvr>
                                        <p:cTn id="31" dur="2000"/>
                                        <p:tgtEl>
                                          <p:spTgt spid="315452"/>
                                        </p:tgtEl>
                                      </p:cBhvr>
                                    </p:animEffect>
                                  </p:childTnLst>
                                </p:cTn>
                              </p:par>
                            </p:childTnLst>
                          </p:cTn>
                        </p:par>
                      </p:childTnLst>
                    </p:cTn>
                  </p:par>
                  <p:par>
                    <p:cTn id="32" fill="hold">
                      <p:stCondLst>
                        <p:cond delay="indefinite"/>
                      </p:stCondLst>
                      <p:childTnLst>
                        <p:par>
                          <p:cTn id="33" fill="hold">
                            <p:stCondLst>
                              <p:cond delay="0"/>
                            </p:stCondLst>
                            <p:childTnLst>
                              <p:par>
                                <p:cTn id="34" presetID="35" presetClass="path" presetSubtype="0" repeatCount="indefinite" accel="50000" decel="50000" fill="hold" grpId="1" nodeType="clickEffect">
                                  <p:stCondLst>
                                    <p:cond delay="0"/>
                                  </p:stCondLst>
                                  <p:endCondLst>
                                    <p:cond evt="onNext" delay="0">
                                      <p:tgtEl>
                                        <p:sldTgt/>
                                      </p:tgtEl>
                                    </p:cond>
                                  </p:endCondLst>
                                  <p:childTnLst>
                                    <p:animMotion origin="layout" path="M -0.05 -4.44444E-6 L -3.33333E-6 -4.44444E-6 " pathEditMode="relative" rAng="0" ptsTypes="AA">
                                      <p:cBhvr>
                                        <p:cTn id="35" dur="1000" fill="hold"/>
                                        <p:tgtEl>
                                          <p:spTgt spid="315454"/>
                                        </p:tgtEl>
                                        <p:attrNameLst>
                                          <p:attrName>ppt_x</p:attrName>
                                          <p:attrName>ppt_y</p:attrName>
                                        </p:attrNameLst>
                                      </p:cBhvr>
                                      <p:rCtr x="25" y="0"/>
                                    </p:animMotion>
                                  </p:childTnLst>
                                </p:cTn>
                              </p:par>
                              <p:par>
                                <p:cTn id="36" presetID="35" presetClass="path" presetSubtype="0" repeatCount="indefinite" accel="50000" decel="50000" fill="hold" grpId="0" nodeType="withEffect">
                                  <p:stCondLst>
                                    <p:cond delay="0"/>
                                  </p:stCondLst>
                                  <p:endCondLst>
                                    <p:cond evt="onNext" delay="0">
                                      <p:tgtEl>
                                        <p:sldTgt/>
                                      </p:tgtEl>
                                    </p:cond>
                                  </p:endCondLst>
                                  <p:childTnLst>
                                    <p:animMotion origin="layout" path="M 3.33333E-6 0 L -0.08334 -0.00556 " pathEditMode="relative" rAng="0" ptsTypes="AA">
                                      <p:cBhvr>
                                        <p:cTn id="37" dur="1000" fill="hold"/>
                                        <p:tgtEl>
                                          <p:spTgt spid="315455"/>
                                        </p:tgtEl>
                                        <p:attrNameLst>
                                          <p:attrName>ppt_x</p:attrName>
                                          <p:attrName>ppt_y</p:attrName>
                                        </p:attrNameLst>
                                      </p:cBhvr>
                                      <p:rCtr x="-42" y="-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5452" grpId="0"/>
      <p:bldP spid="315453" grpId="0" animBg="1"/>
      <p:bldP spid="315454" grpId="0" animBg="1"/>
      <p:bldP spid="315454" grpId="1" animBg="1"/>
      <p:bldP spid="315455" grpId="0" animBg="1"/>
      <p:bldP spid="315455" grpId="1" animBg="1"/>
      <p:bldP spid="315459" grpId="0"/>
      <p:bldP spid="315460" grpId="0"/>
      <p:bldP spid="315461" grpId="0" animBg="1"/>
      <p:bldP spid="31546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Line 2"/>
          <p:cNvSpPr>
            <a:spLocks noChangeShapeType="1"/>
          </p:cNvSpPr>
          <p:nvPr/>
        </p:nvSpPr>
        <p:spPr bwMode="auto">
          <a:xfrm>
            <a:off x="4648200" y="838200"/>
            <a:ext cx="0" cy="6019800"/>
          </a:xfrm>
          <a:prstGeom prst="line">
            <a:avLst/>
          </a:prstGeom>
          <a:noFill/>
          <a:ln w="38100">
            <a:solidFill>
              <a:srgbClr val="0000FF"/>
            </a:solidFill>
            <a:round/>
            <a:headEnd/>
            <a:tailEnd/>
          </a:ln>
        </p:spPr>
        <p:txBody>
          <a:bodyPr/>
          <a:lstStyle/>
          <a:p>
            <a:endParaRPr lang="en-US"/>
          </a:p>
        </p:txBody>
      </p:sp>
      <p:sp>
        <p:nvSpPr>
          <p:cNvPr id="29699" name="Line 12"/>
          <p:cNvSpPr>
            <a:spLocks noChangeShapeType="1"/>
          </p:cNvSpPr>
          <p:nvPr/>
        </p:nvSpPr>
        <p:spPr bwMode="auto">
          <a:xfrm>
            <a:off x="5410200" y="838200"/>
            <a:ext cx="0" cy="0"/>
          </a:xfrm>
          <a:prstGeom prst="line">
            <a:avLst/>
          </a:prstGeom>
          <a:noFill/>
          <a:ln w="9525">
            <a:solidFill>
              <a:schemeClr val="tx1"/>
            </a:solidFill>
            <a:round/>
            <a:headEnd/>
            <a:tailEnd type="triangle" w="med" len="med"/>
          </a:ln>
        </p:spPr>
        <p:txBody>
          <a:bodyPr/>
          <a:lstStyle/>
          <a:p>
            <a:endParaRPr lang="en-US"/>
          </a:p>
        </p:txBody>
      </p:sp>
      <p:grpSp>
        <p:nvGrpSpPr>
          <p:cNvPr id="2" name="Group 13"/>
          <p:cNvGrpSpPr>
            <a:grpSpLocks/>
          </p:cNvGrpSpPr>
          <p:nvPr/>
        </p:nvGrpSpPr>
        <p:grpSpPr bwMode="auto">
          <a:xfrm>
            <a:off x="5334000" y="1981200"/>
            <a:ext cx="533400" cy="720725"/>
            <a:chOff x="4993" y="3236"/>
            <a:chExt cx="336" cy="454"/>
          </a:xfrm>
        </p:grpSpPr>
        <p:sp>
          <p:nvSpPr>
            <p:cNvPr id="29727" name="AutoShape 14" descr="Green marble"/>
            <p:cNvSpPr>
              <a:spLocks noChangeArrowheads="1"/>
            </p:cNvSpPr>
            <p:nvPr/>
          </p:nvSpPr>
          <p:spPr bwMode="auto">
            <a:xfrm>
              <a:off x="5111" y="3236"/>
              <a:ext cx="96" cy="192"/>
            </a:xfrm>
            <a:prstGeom prst="triangle">
              <a:avLst>
                <a:gd name="adj" fmla="val 50000"/>
              </a:avLst>
            </a:prstGeom>
            <a:blipFill dpi="0" rotWithShape="1">
              <a:blip r:embed="rId2"/>
              <a:srcRect/>
              <a:tile tx="0" ty="0" sx="100000" sy="100000" flip="none" algn="tl"/>
            </a:blipFill>
            <a:ln w="9525">
              <a:solidFill>
                <a:schemeClr val="tx1"/>
              </a:solidFill>
              <a:miter lim="800000"/>
              <a:headEnd/>
              <a:tailEnd/>
            </a:ln>
          </p:spPr>
          <p:txBody>
            <a:bodyPr wrap="none" anchor="ctr"/>
            <a:lstStyle/>
            <a:p>
              <a:endParaRPr lang="en-US"/>
            </a:p>
          </p:txBody>
        </p:sp>
        <p:sp>
          <p:nvSpPr>
            <p:cNvPr id="29728" name="AutoShape 15" descr="Green marble"/>
            <p:cNvSpPr>
              <a:spLocks noChangeArrowheads="1"/>
            </p:cNvSpPr>
            <p:nvPr/>
          </p:nvSpPr>
          <p:spPr bwMode="auto">
            <a:xfrm rot="10800000">
              <a:off x="4993" y="3402"/>
              <a:ext cx="336" cy="2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blipFill dpi="0" rotWithShape="1">
              <a:blip r:embed="rId2"/>
              <a:srcRect/>
              <a:tile tx="0" ty="0" sx="100000" sy="100000" flip="none" algn="tl"/>
            </a:blipFill>
            <a:ln w="9525">
              <a:solidFill>
                <a:schemeClr val="tx1"/>
              </a:solidFill>
              <a:miter lim="800000"/>
              <a:headEnd/>
              <a:tailEnd/>
            </a:ln>
          </p:spPr>
          <p:txBody>
            <a:bodyPr rot="10800000" wrap="none" anchor="ctr"/>
            <a:lstStyle/>
            <a:p>
              <a:pPr algn="ctr"/>
              <a:endParaRPr lang="vi-VN" sz="1800" b="0">
                <a:latin typeface="Arial" pitchFamily="34" charset="0"/>
              </a:endParaRPr>
            </a:p>
          </p:txBody>
        </p:sp>
      </p:grpSp>
      <p:sp>
        <p:nvSpPr>
          <p:cNvPr id="316432" name="Line 16"/>
          <p:cNvSpPr>
            <a:spLocks noChangeShapeType="1"/>
          </p:cNvSpPr>
          <p:nvPr/>
        </p:nvSpPr>
        <p:spPr bwMode="auto">
          <a:xfrm flipV="1">
            <a:off x="4800600" y="1524000"/>
            <a:ext cx="1600200" cy="914400"/>
          </a:xfrm>
          <a:prstGeom prst="line">
            <a:avLst/>
          </a:prstGeom>
          <a:noFill/>
          <a:ln w="76200">
            <a:solidFill>
              <a:srgbClr val="800000"/>
            </a:solidFill>
            <a:round/>
            <a:headEnd/>
            <a:tailEnd/>
          </a:ln>
        </p:spPr>
        <p:txBody>
          <a:bodyPr/>
          <a:lstStyle/>
          <a:p>
            <a:endParaRPr lang="en-US"/>
          </a:p>
        </p:txBody>
      </p:sp>
      <p:sp>
        <p:nvSpPr>
          <p:cNvPr id="29702" name="WordArt 17"/>
          <p:cNvSpPr>
            <a:spLocks noChangeArrowheads="1" noChangeShapeType="1" noTextEdit="1"/>
          </p:cNvSpPr>
          <p:nvPr/>
        </p:nvSpPr>
        <p:spPr bwMode="auto">
          <a:xfrm>
            <a:off x="609600" y="666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29703" name="Text Box 18"/>
          <p:cNvSpPr txBox="1">
            <a:spLocks noChangeArrowheads="1"/>
          </p:cNvSpPr>
          <p:nvPr/>
        </p:nvSpPr>
        <p:spPr bwMode="auto">
          <a:xfrm>
            <a:off x="304800" y="1066800"/>
            <a:ext cx="1971675" cy="427038"/>
          </a:xfrm>
          <a:prstGeom prst="rect">
            <a:avLst/>
          </a:prstGeom>
          <a:noFill/>
          <a:ln w="9525">
            <a:noFill/>
            <a:miter lim="800000"/>
            <a:headEnd/>
            <a:tailEnd/>
          </a:ln>
        </p:spPr>
        <p:txBody>
          <a:bodyPr wrap="none">
            <a:spAutoFit/>
          </a:bodyPr>
          <a:lstStyle/>
          <a:p>
            <a:r>
              <a:rPr lang="en-US" sz="2200" i="1">
                <a:solidFill>
                  <a:srgbClr val="0000FF"/>
                </a:solidFill>
              </a:rPr>
              <a:t>*Thí nghiệm 1:</a:t>
            </a:r>
            <a:endParaRPr lang="en-US" sz="2600" b="0">
              <a:solidFill>
                <a:srgbClr val="0000FF"/>
              </a:solidFill>
            </a:endParaRPr>
          </a:p>
        </p:txBody>
      </p:sp>
      <p:sp>
        <p:nvSpPr>
          <p:cNvPr id="29704" name="Text Box 19"/>
          <p:cNvSpPr txBox="1">
            <a:spLocks noChangeArrowheads="1"/>
          </p:cNvSpPr>
          <p:nvPr/>
        </p:nvSpPr>
        <p:spPr bwMode="auto">
          <a:xfrm>
            <a:off x="0" y="609600"/>
            <a:ext cx="4572000" cy="488950"/>
          </a:xfrm>
          <a:prstGeom prst="rect">
            <a:avLst/>
          </a:prstGeom>
          <a:noFill/>
          <a:ln w="9525">
            <a:noFill/>
            <a:miter lim="800000"/>
            <a:headEnd/>
            <a:tailEnd/>
          </a:ln>
        </p:spPr>
        <p:txBody>
          <a:bodyPr>
            <a:spAutoFit/>
          </a:bodyPr>
          <a:lstStyle/>
          <a:p>
            <a:pPr algn="just"/>
            <a:r>
              <a:rPr lang="en-US" sz="2600">
                <a:solidFill>
                  <a:srgbClr val="0000FF"/>
                </a:solidFill>
              </a:rPr>
              <a:t>I. </a:t>
            </a:r>
            <a:r>
              <a:rPr lang="en-US" sz="2600" u="sng">
                <a:solidFill>
                  <a:srgbClr val="0000FF"/>
                </a:solidFill>
              </a:rPr>
              <a:t>Hai loại điện tích</a:t>
            </a:r>
            <a:r>
              <a:rPr lang="en-US" sz="2600">
                <a:solidFill>
                  <a:srgbClr val="0000FF"/>
                </a:solidFill>
              </a:rPr>
              <a:t>:</a:t>
            </a:r>
          </a:p>
        </p:txBody>
      </p:sp>
      <p:grpSp>
        <p:nvGrpSpPr>
          <p:cNvPr id="3" name="Group 20"/>
          <p:cNvGrpSpPr>
            <a:grpSpLocks/>
          </p:cNvGrpSpPr>
          <p:nvPr/>
        </p:nvGrpSpPr>
        <p:grpSpPr bwMode="auto">
          <a:xfrm rot="-557401">
            <a:off x="7086600" y="1219200"/>
            <a:ext cx="1668463" cy="460375"/>
            <a:chOff x="1240" y="1692"/>
            <a:chExt cx="2480" cy="576"/>
          </a:xfrm>
        </p:grpSpPr>
        <p:grpSp>
          <p:nvGrpSpPr>
            <p:cNvPr id="29711" name="Group 21"/>
            <p:cNvGrpSpPr>
              <a:grpSpLocks/>
            </p:cNvGrpSpPr>
            <p:nvPr/>
          </p:nvGrpSpPr>
          <p:grpSpPr bwMode="auto">
            <a:xfrm rot="-2002882">
              <a:off x="3047" y="1839"/>
              <a:ext cx="276" cy="148"/>
              <a:chOff x="2352" y="1488"/>
              <a:chExt cx="276" cy="148"/>
            </a:xfrm>
          </p:grpSpPr>
          <p:sp>
            <p:nvSpPr>
              <p:cNvPr id="29724" name="Freeform 22"/>
              <p:cNvSpPr>
                <a:spLocks/>
              </p:cNvSpPr>
              <p:nvPr/>
            </p:nvSpPr>
            <p:spPr bwMode="auto">
              <a:xfrm rot="-487818">
                <a:off x="2406" y="1516"/>
                <a:ext cx="222" cy="120"/>
              </a:xfrm>
              <a:custGeom>
                <a:avLst/>
                <a:gdLst>
                  <a:gd name="T0" fmla="*/ 14 w 249"/>
                  <a:gd name="T1" fmla="*/ 54 h 141"/>
                  <a:gd name="T2" fmla="*/ 7 w 249"/>
                  <a:gd name="T3" fmla="*/ 60 h 141"/>
                  <a:gd name="T4" fmla="*/ 0 w 249"/>
                  <a:gd name="T5" fmla="*/ 63 h 141"/>
                  <a:gd name="T6" fmla="*/ 13 w 249"/>
                  <a:gd name="T7" fmla="*/ 71 h 141"/>
                  <a:gd name="T8" fmla="*/ 24 w 249"/>
                  <a:gd name="T9" fmla="*/ 74 h 141"/>
                  <a:gd name="T10" fmla="*/ 34 w 249"/>
                  <a:gd name="T11" fmla="*/ 72 h 141"/>
                  <a:gd name="T12" fmla="*/ 44 w 249"/>
                  <a:gd name="T13" fmla="*/ 71 h 141"/>
                  <a:gd name="T14" fmla="*/ 53 w 249"/>
                  <a:gd name="T15" fmla="*/ 66 h 141"/>
                  <a:gd name="T16" fmla="*/ 66 w 249"/>
                  <a:gd name="T17" fmla="*/ 60 h 141"/>
                  <a:gd name="T18" fmla="*/ 76 w 249"/>
                  <a:gd name="T19" fmla="*/ 60 h 141"/>
                  <a:gd name="T20" fmla="*/ 83 w 249"/>
                  <a:gd name="T21" fmla="*/ 58 h 141"/>
                  <a:gd name="T22" fmla="*/ 92 w 249"/>
                  <a:gd name="T23" fmla="*/ 54 h 141"/>
                  <a:gd name="T24" fmla="*/ 101 w 249"/>
                  <a:gd name="T25" fmla="*/ 49 h 141"/>
                  <a:gd name="T26" fmla="*/ 112 w 249"/>
                  <a:gd name="T27" fmla="*/ 46 h 141"/>
                  <a:gd name="T28" fmla="*/ 120 w 249"/>
                  <a:gd name="T29" fmla="*/ 47 h 141"/>
                  <a:gd name="T30" fmla="*/ 131 w 249"/>
                  <a:gd name="T31" fmla="*/ 48 h 141"/>
                  <a:gd name="T32" fmla="*/ 143 w 249"/>
                  <a:gd name="T33" fmla="*/ 50 h 141"/>
                  <a:gd name="T34" fmla="*/ 147 w 249"/>
                  <a:gd name="T35" fmla="*/ 61 h 141"/>
                  <a:gd name="T36" fmla="*/ 158 w 249"/>
                  <a:gd name="T37" fmla="*/ 68 h 141"/>
                  <a:gd name="T38" fmla="*/ 119 w 249"/>
                  <a:gd name="T39" fmla="*/ 0 h 141"/>
                  <a:gd name="T40" fmla="*/ 14 w 249"/>
                  <a:gd name="T41" fmla="*/ 54 h 14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9"/>
                  <a:gd name="T64" fmla="*/ 0 h 141"/>
                  <a:gd name="T65" fmla="*/ 249 w 249"/>
                  <a:gd name="T66" fmla="*/ 141 h 14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9" h="141">
                    <a:moveTo>
                      <a:pt x="22" y="103"/>
                    </a:moveTo>
                    <a:lnTo>
                      <a:pt x="11" y="116"/>
                    </a:lnTo>
                    <a:lnTo>
                      <a:pt x="0" y="120"/>
                    </a:lnTo>
                    <a:lnTo>
                      <a:pt x="21" y="136"/>
                    </a:lnTo>
                    <a:lnTo>
                      <a:pt x="38" y="141"/>
                    </a:lnTo>
                    <a:lnTo>
                      <a:pt x="54" y="139"/>
                    </a:lnTo>
                    <a:lnTo>
                      <a:pt x="69" y="135"/>
                    </a:lnTo>
                    <a:lnTo>
                      <a:pt x="84" y="126"/>
                    </a:lnTo>
                    <a:lnTo>
                      <a:pt x="104" y="114"/>
                    </a:lnTo>
                    <a:lnTo>
                      <a:pt x="120" y="114"/>
                    </a:lnTo>
                    <a:lnTo>
                      <a:pt x="131" y="111"/>
                    </a:lnTo>
                    <a:lnTo>
                      <a:pt x="146" y="102"/>
                    </a:lnTo>
                    <a:lnTo>
                      <a:pt x="159" y="93"/>
                    </a:lnTo>
                    <a:lnTo>
                      <a:pt x="177" y="87"/>
                    </a:lnTo>
                    <a:lnTo>
                      <a:pt x="190" y="89"/>
                    </a:lnTo>
                    <a:lnTo>
                      <a:pt x="208" y="92"/>
                    </a:lnTo>
                    <a:lnTo>
                      <a:pt x="225" y="95"/>
                    </a:lnTo>
                    <a:lnTo>
                      <a:pt x="232" y="118"/>
                    </a:lnTo>
                    <a:lnTo>
                      <a:pt x="249" y="129"/>
                    </a:lnTo>
                    <a:lnTo>
                      <a:pt x="188" y="0"/>
                    </a:lnTo>
                    <a:lnTo>
                      <a:pt x="22" y="103"/>
                    </a:lnTo>
                    <a:close/>
                  </a:path>
                </a:pathLst>
              </a:custGeom>
              <a:solidFill>
                <a:srgbClr val="FFBFBF"/>
              </a:solidFill>
              <a:ln w="9525">
                <a:solidFill>
                  <a:srgbClr val="000000"/>
                </a:solidFill>
                <a:round/>
                <a:headEnd/>
                <a:tailEnd/>
              </a:ln>
            </p:spPr>
            <p:txBody>
              <a:bodyPr/>
              <a:lstStyle/>
              <a:p>
                <a:endParaRPr lang="en-US"/>
              </a:p>
            </p:txBody>
          </p:sp>
          <p:sp>
            <p:nvSpPr>
              <p:cNvPr id="29725" name="Freeform 23"/>
              <p:cNvSpPr>
                <a:spLocks/>
              </p:cNvSpPr>
              <p:nvPr/>
            </p:nvSpPr>
            <p:spPr bwMode="auto">
              <a:xfrm rot="-949943">
                <a:off x="2352" y="1488"/>
                <a:ext cx="220" cy="138"/>
              </a:xfrm>
              <a:custGeom>
                <a:avLst/>
                <a:gdLst>
                  <a:gd name="T0" fmla="*/ 52 w 220"/>
                  <a:gd name="T1" fmla="*/ 68 h 138"/>
                  <a:gd name="T2" fmla="*/ 16 w 220"/>
                  <a:gd name="T3" fmla="*/ 106 h 138"/>
                  <a:gd name="T4" fmla="*/ 0 w 220"/>
                  <a:gd name="T5" fmla="*/ 125 h 138"/>
                  <a:gd name="T6" fmla="*/ 20 w 220"/>
                  <a:gd name="T7" fmla="*/ 136 h 138"/>
                  <a:gd name="T8" fmla="*/ 36 w 220"/>
                  <a:gd name="T9" fmla="*/ 138 h 138"/>
                  <a:gd name="T10" fmla="*/ 49 w 220"/>
                  <a:gd name="T11" fmla="*/ 134 h 138"/>
                  <a:gd name="T12" fmla="*/ 63 w 220"/>
                  <a:gd name="T13" fmla="*/ 129 h 138"/>
                  <a:gd name="T14" fmla="*/ 75 w 220"/>
                  <a:gd name="T15" fmla="*/ 119 h 138"/>
                  <a:gd name="T16" fmla="*/ 91 w 220"/>
                  <a:gd name="T17" fmla="*/ 107 h 138"/>
                  <a:gd name="T18" fmla="*/ 105 w 220"/>
                  <a:gd name="T19" fmla="*/ 105 h 138"/>
                  <a:gd name="T20" fmla="*/ 114 w 220"/>
                  <a:gd name="T21" fmla="*/ 100 h 138"/>
                  <a:gd name="T22" fmla="*/ 126 w 220"/>
                  <a:gd name="T23" fmla="*/ 92 h 138"/>
                  <a:gd name="T24" fmla="*/ 137 w 220"/>
                  <a:gd name="T25" fmla="*/ 82 h 138"/>
                  <a:gd name="T26" fmla="*/ 152 w 220"/>
                  <a:gd name="T27" fmla="*/ 75 h 138"/>
                  <a:gd name="T28" fmla="*/ 163 w 220"/>
                  <a:gd name="T29" fmla="*/ 75 h 138"/>
                  <a:gd name="T30" fmla="*/ 179 w 220"/>
                  <a:gd name="T31" fmla="*/ 75 h 138"/>
                  <a:gd name="T32" fmla="*/ 196 w 220"/>
                  <a:gd name="T33" fmla="*/ 76 h 138"/>
                  <a:gd name="T34" fmla="*/ 204 w 220"/>
                  <a:gd name="T35" fmla="*/ 94 h 138"/>
                  <a:gd name="T36" fmla="*/ 220 w 220"/>
                  <a:gd name="T37" fmla="*/ 101 h 138"/>
                  <a:gd name="T38" fmla="*/ 151 w 220"/>
                  <a:gd name="T39" fmla="*/ 0 h 138"/>
                  <a:gd name="T40" fmla="*/ 52 w 220"/>
                  <a:gd name="T41" fmla="*/ 68 h 13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20"/>
                  <a:gd name="T64" fmla="*/ 0 h 138"/>
                  <a:gd name="T65" fmla="*/ 220 w 220"/>
                  <a:gd name="T66" fmla="*/ 138 h 13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20" h="138">
                    <a:moveTo>
                      <a:pt x="52" y="68"/>
                    </a:moveTo>
                    <a:lnTo>
                      <a:pt x="16" y="106"/>
                    </a:lnTo>
                    <a:lnTo>
                      <a:pt x="0" y="125"/>
                    </a:lnTo>
                    <a:lnTo>
                      <a:pt x="20" y="136"/>
                    </a:lnTo>
                    <a:lnTo>
                      <a:pt x="36" y="138"/>
                    </a:lnTo>
                    <a:lnTo>
                      <a:pt x="49" y="134"/>
                    </a:lnTo>
                    <a:lnTo>
                      <a:pt x="63" y="129"/>
                    </a:lnTo>
                    <a:lnTo>
                      <a:pt x="75" y="119"/>
                    </a:lnTo>
                    <a:lnTo>
                      <a:pt x="91" y="107"/>
                    </a:lnTo>
                    <a:lnTo>
                      <a:pt x="105" y="105"/>
                    </a:lnTo>
                    <a:lnTo>
                      <a:pt x="114" y="100"/>
                    </a:lnTo>
                    <a:lnTo>
                      <a:pt x="126" y="92"/>
                    </a:lnTo>
                    <a:lnTo>
                      <a:pt x="137" y="82"/>
                    </a:lnTo>
                    <a:lnTo>
                      <a:pt x="152" y="75"/>
                    </a:lnTo>
                    <a:lnTo>
                      <a:pt x="163" y="75"/>
                    </a:lnTo>
                    <a:lnTo>
                      <a:pt x="179" y="75"/>
                    </a:lnTo>
                    <a:lnTo>
                      <a:pt x="196" y="76"/>
                    </a:lnTo>
                    <a:lnTo>
                      <a:pt x="204" y="94"/>
                    </a:lnTo>
                    <a:lnTo>
                      <a:pt x="220" y="101"/>
                    </a:lnTo>
                    <a:lnTo>
                      <a:pt x="151" y="0"/>
                    </a:lnTo>
                    <a:lnTo>
                      <a:pt x="52" y="68"/>
                    </a:lnTo>
                    <a:close/>
                  </a:path>
                </a:pathLst>
              </a:custGeom>
              <a:solidFill>
                <a:srgbClr val="FFBFBF"/>
              </a:solidFill>
              <a:ln w="9525">
                <a:solidFill>
                  <a:srgbClr val="000000"/>
                </a:solidFill>
                <a:round/>
                <a:headEnd/>
                <a:tailEnd/>
              </a:ln>
            </p:spPr>
            <p:txBody>
              <a:bodyPr/>
              <a:lstStyle/>
              <a:p>
                <a:endParaRPr lang="en-US"/>
              </a:p>
            </p:txBody>
          </p:sp>
          <p:sp>
            <p:nvSpPr>
              <p:cNvPr id="29726" name="Freeform 24"/>
              <p:cNvSpPr>
                <a:spLocks/>
              </p:cNvSpPr>
              <p:nvPr/>
            </p:nvSpPr>
            <p:spPr bwMode="auto">
              <a:xfrm rot="810451">
                <a:off x="2444" y="1586"/>
                <a:ext cx="13" cy="10"/>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p:spPr>
            <p:txBody>
              <a:bodyPr/>
              <a:lstStyle/>
              <a:p>
                <a:endParaRPr lang="en-US"/>
              </a:p>
            </p:txBody>
          </p:sp>
        </p:grpSp>
        <p:sp>
          <p:nvSpPr>
            <p:cNvPr id="29712" name="Rectangle 25"/>
            <p:cNvSpPr>
              <a:spLocks noChangeArrowheads="1"/>
            </p:cNvSpPr>
            <p:nvPr/>
          </p:nvSpPr>
          <p:spPr bwMode="auto">
            <a:xfrm rot="-161647">
              <a:off x="1240" y="2028"/>
              <a:ext cx="2088" cy="83"/>
            </a:xfrm>
            <a:prstGeom prst="rect">
              <a:avLst/>
            </a:prstGeom>
            <a:solidFill>
              <a:srgbClr val="0000FF"/>
            </a:solidFill>
            <a:ln w="9525" algn="ctr">
              <a:solidFill>
                <a:srgbClr val="0000FF"/>
              </a:solidFill>
              <a:miter lim="800000"/>
              <a:headEnd/>
              <a:tailEnd/>
            </a:ln>
          </p:spPr>
          <p:txBody>
            <a:bodyPr wrap="none" anchor="ctr"/>
            <a:lstStyle/>
            <a:p>
              <a:endParaRPr lang="en-US"/>
            </a:p>
          </p:txBody>
        </p:sp>
        <p:grpSp>
          <p:nvGrpSpPr>
            <p:cNvPr id="29713" name="Group 26"/>
            <p:cNvGrpSpPr>
              <a:grpSpLocks/>
            </p:cNvGrpSpPr>
            <p:nvPr/>
          </p:nvGrpSpPr>
          <p:grpSpPr bwMode="auto">
            <a:xfrm rot="-2002882">
              <a:off x="3048" y="1692"/>
              <a:ext cx="672" cy="576"/>
              <a:chOff x="4032" y="2160"/>
              <a:chExt cx="672" cy="576"/>
            </a:xfrm>
          </p:grpSpPr>
          <p:sp>
            <p:nvSpPr>
              <p:cNvPr id="29714" name="Freeform 27"/>
              <p:cNvSpPr>
                <a:spLocks/>
              </p:cNvSpPr>
              <p:nvPr/>
            </p:nvSpPr>
            <p:spPr bwMode="auto">
              <a:xfrm rot="-487818">
                <a:off x="4032" y="2160"/>
                <a:ext cx="575" cy="536"/>
              </a:xfrm>
              <a:custGeom>
                <a:avLst/>
                <a:gdLst>
                  <a:gd name="T0" fmla="*/ 143 w 648"/>
                  <a:gd name="T1" fmla="*/ 166 h 631"/>
                  <a:gd name="T2" fmla="*/ 117 w 648"/>
                  <a:gd name="T3" fmla="*/ 156 h 631"/>
                  <a:gd name="T4" fmla="*/ 91 w 648"/>
                  <a:gd name="T5" fmla="*/ 144 h 631"/>
                  <a:gd name="T6" fmla="*/ 62 w 648"/>
                  <a:gd name="T7" fmla="*/ 121 h 631"/>
                  <a:gd name="T8" fmla="*/ 36 w 648"/>
                  <a:gd name="T9" fmla="*/ 121 h 631"/>
                  <a:gd name="T10" fmla="*/ 46 w 648"/>
                  <a:gd name="T11" fmla="*/ 144 h 631"/>
                  <a:gd name="T12" fmla="*/ 66 w 648"/>
                  <a:gd name="T13" fmla="*/ 178 h 631"/>
                  <a:gd name="T14" fmla="*/ 98 w 648"/>
                  <a:gd name="T15" fmla="*/ 201 h 631"/>
                  <a:gd name="T16" fmla="*/ 146 w 648"/>
                  <a:gd name="T17" fmla="*/ 234 h 631"/>
                  <a:gd name="T18" fmla="*/ 183 w 648"/>
                  <a:gd name="T19" fmla="*/ 247 h 631"/>
                  <a:gd name="T20" fmla="*/ 202 w 648"/>
                  <a:gd name="T21" fmla="*/ 257 h 631"/>
                  <a:gd name="T22" fmla="*/ 227 w 648"/>
                  <a:gd name="T23" fmla="*/ 266 h 631"/>
                  <a:gd name="T24" fmla="*/ 244 w 648"/>
                  <a:gd name="T25" fmla="*/ 275 h 631"/>
                  <a:gd name="T26" fmla="*/ 267 w 648"/>
                  <a:gd name="T27" fmla="*/ 295 h 631"/>
                  <a:gd name="T28" fmla="*/ 283 w 648"/>
                  <a:gd name="T29" fmla="*/ 312 h 631"/>
                  <a:gd name="T30" fmla="*/ 304 w 648"/>
                  <a:gd name="T31" fmla="*/ 324 h 631"/>
                  <a:gd name="T32" fmla="*/ 313 w 648"/>
                  <a:gd name="T33" fmla="*/ 319 h 631"/>
                  <a:gd name="T34" fmla="*/ 325 w 648"/>
                  <a:gd name="T35" fmla="*/ 295 h 631"/>
                  <a:gd name="T36" fmla="*/ 352 w 648"/>
                  <a:gd name="T37" fmla="*/ 271 h 631"/>
                  <a:gd name="T38" fmla="*/ 379 w 648"/>
                  <a:gd name="T39" fmla="*/ 244 h 631"/>
                  <a:gd name="T40" fmla="*/ 391 w 648"/>
                  <a:gd name="T41" fmla="*/ 228 h 631"/>
                  <a:gd name="T42" fmla="*/ 378 w 648"/>
                  <a:gd name="T43" fmla="*/ 213 h 631"/>
                  <a:gd name="T44" fmla="*/ 357 w 648"/>
                  <a:gd name="T45" fmla="*/ 202 h 631"/>
                  <a:gd name="T46" fmla="*/ 345 w 648"/>
                  <a:gd name="T47" fmla="*/ 193 h 631"/>
                  <a:gd name="T48" fmla="*/ 323 w 648"/>
                  <a:gd name="T49" fmla="*/ 136 h 631"/>
                  <a:gd name="T50" fmla="*/ 304 w 648"/>
                  <a:gd name="T51" fmla="*/ 93 h 631"/>
                  <a:gd name="T52" fmla="*/ 289 w 648"/>
                  <a:gd name="T53" fmla="*/ 70 h 631"/>
                  <a:gd name="T54" fmla="*/ 279 w 648"/>
                  <a:gd name="T55" fmla="*/ 46 h 631"/>
                  <a:gd name="T56" fmla="*/ 265 w 648"/>
                  <a:gd name="T57" fmla="*/ 35 h 631"/>
                  <a:gd name="T58" fmla="*/ 241 w 648"/>
                  <a:gd name="T59" fmla="*/ 24 h 631"/>
                  <a:gd name="T60" fmla="*/ 217 w 648"/>
                  <a:gd name="T61" fmla="*/ 14 h 631"/>
                  <a:gd name="T62" fmla="*/ 185 w 648"/>
                  <a:gd name="T63" fmla="*/ 10 h 631"/>
                  <a:gd name="T64" fmla="*/ 153 w 648"/>
                  <a:gd name="T65" fmla="*/ 3 h 631"/>
                  <a:gd name="T66" fmla="*/ 130 w 648"/>
                  <a:gd name="T67" fmla="*/ 3 h 631"/>
                  <a:gd name="T68" fmla="*/ 101 w 648"/>
                  <a:gd name="T69" fmla="*/ 6 h 631"/>
                  <a:gd name="T70" fmla="*/ 83 w 648"/>
                  <a:gd name="T71" fmla="*/ 10 h 631"/>
                  <a:gd name="T72" fmla="*/ 48 w 648"/>
                  <a:gd name="T73" fmla="*/ 20 h 631"/>
                  <a:gd name="T74" fmla="*/ 20 w 648"/>
                  <a:gd name="T75" fmla="*/ 40 h 631"/>
                  <a:gd name="T76" fmla="*/ 3 w 648"/>
                  <a:gd name="T77" fmla="*/ 56 h 631"/>
                  <a:gd name="T78" fmla="*/ 4 w 648"/>
                  <a:gd name="T79" fmla="*/ 68 h 631"/>
                  <a:gd name="T80" fmla="*/ 28 w 648"/>
                  <a:gd name="T81" fmla="*/ 70 h 631"/>
                  <a:gd name="T82" fmla="*/ 46 w 648"/>
                  <a:gd name="T83" fmla="*/ 60 h 631"/>
                  <a:gd name="T84" fmla="*/ 78 w 648"/>
                  <a:gd name="T85" fmla="*/ 54 h 631"/>
                  <a:gd name="T86" fmla="*/ 112 w 648"/>
                  <a:gd name="T87" fmla="*/ 50 h 631"/>
                  <a:gd name="T88" fmla="*/ 129 w 648"/>
                  <a:gd name="T89" fmla="*/ 55 h 631"/>
                  <a:gd name="T90" fmla="*/ 149 w 648"/>
                  <a:gd name="T91" fmla="*/ 68 h 631"/>
                  <a:gd name="T92" fmla="*/ 165 w 648"/>
                  <a:gd name="T93" fmla="*/ 79 h 631"/>
                  <a:gd name="T94" fmla="*/ 176 w 648"/>
                  <a:gd name="T95" fmla="*/ 97 h 631"/>
                  <a:gd name="T96" fmla="*/ 183 w 648"/>
                  <a:gd name="T97" fmla="*/ 116 h 631"/>
                  <a:gd name="T98" fmla="*/ 182 w 648"/>
                  <a:gd name="T99" fmla="*/ 135 h 631"/>
                  <a:gd name="T100" fmla="*/ 158 w 648"/>
                  <a:gd name="T101" fmla="*/ 161 h 63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648"/>
                  <a:gd name="T154" fmla="*/ 0 h 631"/>
                  <a:gd name="T155" fmla="*/ 648 w 648"/>
                  <a:gd name="T156" fmla="*/ 631 h 63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648" h="631">
                    <a:moveTo>
                      <a:pt x="255" y="310"/>
                    </a:moveTo>
                    <a:lnTo>
                      <a:pt x="231" y="317"/>
                    </a:lnTo>
                    <a:lnTo>
                      <a:pt x="214" y="314"/>
                    </a:lnTo>
                    <a:lnTo>
                      <a:pt x="189" y="301"/>
                    </a:lnTo>
                    <a:lnTo>
                      <a:pt x="162" y="296"/>
                    </a:lnTo>
                    <a:lnTo>
                      <a:pt x="148" y="277"/>
                    </a:lnTo>
                    <a:lnTo>
                      <a:pt x="125" y="247"/>
                    </a:lnTo>
                    <a:lnTo>
                      <a:pt x="100" y="233"/>
                    </a:lnTo>
                    <a:lnTo>
                      <a:pt x="76" y="228"/>
                    </a:lnTo>
                    <a:lnTo>
                      <a:pt x="59" y="233"/>
                    </a:lnTo>
                    <a:lnTo>
                      <a:pt x="66" y="251"/>
                    </a:lnTo>
                    <a:lnTo>
                      <a:pt x="76" y="275"/>
                    </a:lnTo>
                    <a:lnTo>
                      <a:pt x="94" y="312"/>
                    </a:lnTo>
                    <a:lnTo>
                      <a:pt x="106" y="342"/>
                    </a:lnTo>
                    <a:lnTo>
                      <a:pt x="136" y="366"/>
                    </a:lnTo>
                    <a:lnTo>
                      <a:pt x="159" y="387"/>
                    </a:lnTo>
                    <a:lnTo>
                      <a:pt x="177" y="403"/>
                    </a:lnTo>
                    <a:lnTo>
                      <a:pt x="236" y="448"/>
                    </a:lnTo>
                    <a:lnTo>
                      <a:pt x="265" y="460"/>
                    </a:lnTo>
                    <a:lnTo>
                      <a:pt x="295" y="475"/>
                    </a:lnTo>
                    <a:lnTo>
                      <a:pt x="311" y="481"/>
                    </a:lnTo>
                    <a:lnTo>
                      <a:pt x="327" y="493"/>
                    </a:lnTo>
                    <a:lnTo>
                      <a:pt x="349" y="503"/>
                    </a:lnTo>
                    <a:lnTo>
                      <a:pt x="365" y="511"/>
                    </a:lnTo>
                    <a:lnTo>
                      <a:pt x="382" y="519"/>
                    </a:lnTo>
                    <a:lnTo>
                      <a:pt x="393" y="530"/>
                    </a:lnTo>
                    <a:lnTo>
                      <a:pt x="412" y="543"/>
                    </a:lnTo>
                    <a:lnTo>
                      <a:pt x="431" y="566"/>
                    </a:lnTo>
                    <a:lnTo>
                      <a:pt x="445" y="583"/>
                    </a:lnTo>
                    <a:lnTo>
                      <a:pt x="457" y="599"/>
                    </a:lnTo>
                    <a:lnTo>
                      <a:pt x="472" y="612"/>
                    </a:lnTo>
                    <a:lnTo>
                      <a:pt x="490" y="624"/>
                    </a:lnTo>
                    <a:lnTo>
                      <a:pt x="500" y="631"/>
                    </a:lnTo>
                    <a:lnTo>
                      <a:pt x="505" y="614"/>
                    </a:lnTo>
                    <a:lnTo>
                      <a:pt x="510" y="597"/>
                    </a:lnTo>
                    <a:lnTo>
                      <a:pt x="523" y="568"/>
                    </a:lnTo>
                    <a:lnTo>
                      <a:pt x="553" y="539"/>
                    </a:lnTo>
                    <a:lnTo>
                      <a:pt x="568" y="522"/>
                    </a:lnTo>
                    <a:lnTo>
                      <a:pt x="596" y="489"/>
                    </a:lnTo>
                    <a:lnTo>
                      <a:pt x="611" y="469"/>
                    </a:lnTo>
                    <a:lnTo>
                      <a:pt x="626" y="451"/>
                    </a:lnTo>
                    <a:lnTo>
                      <a:pt x="631" y="437"/>
                    </a:lnTo>
                    <a:lnTo>
                      <a:pt x="648" y="435"/>
                    </a:lnTo>
                    <a:lnTo>
                      <a:pt x="610" y="409"/>
                    </a:lnTo>
                    <a:lnTo>
                      <a:pt x="597" y="398"/>
                    </a:lnTo>
                    <a:lnTo>
                      <a:pt x="576" y="388"/>
                    </a:lnTo>
                    <a:lnTo>
                      <a:pt x="565" y="379"/>
                    </a:lnTo>
                    <a:lnTo>
                      <a:pt x="557" y="370"/>
                    </a:lnTo>
                    <a:lnTo>
                      <a:pt x="549" y="343"/>
                    </a:lnTo>
                    <a:lnTo>
                      <a:pt x="521" y="260"/>
                    </a:lnTo>
                    <a:lnTo>
                      <a:pt x="507" y="216"/>
                    </a:lnTo>
                    <a:lnTo>
                      <a:pt x="491" y="178"/>
                    </a:lnTo>
                    <a:lnTo>
                      <a:pt x="478" y="158"/>
                    </a:lnTo>
                    <a:lnTo>
                      <a:pt x="466" y="134"/>
                    </a:lnTo>
                    <a:lnTo>
                      <a:pt x="458" y="112"/>
                    </a:lnTo>
                    <a:lnTo>
                      <a:pt x="450" y="88"/>
                    </a:lnTo>
                    <a:lnTo>
                      <a:pt x="442" y="74"/>
                    </a:lnTo>
                    <a:lnTo>
                      <a:pt x="428" y="66"/>
                    </a:lnTo>
                    <a:lnTo>
                      <a:pt x="404" y="58"/>
                    </a:lnTo>
                    <a:lnTo>
                      <a:pt x="390" y="46"/>
                    </a:lnTo>
                    <a:lnTo>
                      <a:pt x="374" y="32"/>
                    </a:lnTo>
                    <a:lnTo>
                      <a:pt x="350" y="28"/>
                    </a:lnTo>
                    <a:lnTo>
                      <a:pt x="320" y="28"/>
                    </a:lnTo>
                    <a:lnTo>
                      <a:pt x="298" y="20"/>
                    </a:lnTo>
                    <a:lnTo>
                      <a:pt x="266" y="14"/>
                    </a:lnTo>
                    <a:lnTo>
                      <a:pt x="247" y="6"/>
                    </a:lnTo>
                    <a:lnTo>
                      <a:pt x="234" y="0"/>
                    </a:lnTo>
                    <a:lnTo>
                      <a:pt x="208" y="5"/>
                    </a:lnTo>
                    <a:lnTo>
                      <a:pt x="184" y="9"/>
                    </a:lnTo>
                    <a:lnTo>
                      <a:pt x="163" y="12"/>
                    </a:lnTo>
                    <a:lnTo>
                      <a:pt x="150" y="14"/>
                    </a:lnTo>
                    <a:lnTo>
                      <a:pt x="133" y="20"/>
                    </a:lnTo>
                    <a:lnTo>
                      <a:pt x="117" y="26"/>
                    </a:lnTo>
                    <a:lnTo>
                      <a:pt x="78" y="38"/>
                    </a:lnTo>
                    <a:lnTo>
                      <a:pt x="55" y="57"/>
                    </a:lnTo>
                    <a:lnTo>
                      <a:pt x="33" y="77"/>
                    </a:lnTo>
                    <a:lnTo>
                      <a:pt x="16" y="93"/>
                    </a:lnTo>
                    <a:lnTo>
                      <a:pt x="3" y="108"/>
                    </a:lnTo>
                    <a:lnTo>
                      <a:pt x="0" y="120"/>
                    </a:lnTo>
                    <a:lnTo>
                      <a:pt x="7" y="131"/>
                    </a:lnTo>
                    <a:lnTo>
                      <a:pt x="28" y="137"/>
                    </a:lnTo>
                    <a:lnTo>
                      <a:pt x="46" y="134"/>
                    </a:lnTo>
                    <a:lnTo>
                      <a:pt x="60" y="128"/>
                    </a:lnTo>
                    <a:lnTo>
                      <a:pt x="76" y="117"/>
                    </a:lnTo>
                    <a:lnTo>
                      <a:pt x="91" y="104"/>
                    </a:lnTo>
                    <a:lnTo>
                      <a:pt x="126" y="102"/>
                    </a:lnTo>
                    <a:lnTo>
                      <a:pt x="160" y="101"/>
                    </a:lnTo>
                    <a:lnTo>
                      <a:pt x="180" y="96"/>
                    </a:lnTo>
                    <a:lnTo>
                      <a:pt x="195" y="95"/>
                    </a:lnTo>
                    <a:lnTo>
                      <a:pt x="207" y="107"/>
                    </a:lnTo>
                    <a:lnTo>
                      <a:pt x="222" y="117"/>
                    </a:lnTo>
                    <a:lnTo>
                      <a:pt x="240" y="131"/>
                    </a:lnTo>
                    <a:lnTo>
                      <a:pt x="255" y="138"/>
                    </a:lnTo>
                    <a:lnTo>
                      <a:pt x="267" y="153"/>
                    </a:lnTo>
                    <a:lnTo>
                      <a:pt x="273" y="165"/>
                    </a:lnTo>
                    <a:lnTo>
                      <a:pt x="283" y="186"/>
                    </a:lnTo>
                    <a:lnTo>
                      <a:pt x="288" y="207"/>
                    </a:lnTo>
                    <a:lnTo>
                      <a:pt x="294" y="224"/>
                    </a:lnTo>
                    <a:lnTo>
                      <a:pt x="293" y="238"/>
                    </a:lnTo>
                    <a:lnTo>
                      <a:pt x="293" y="259"/>
                    </a:lnTo>
                    <a:lnTo>
                      <a:pt x="287" y="286"/>
                    </a:lnTo>
                    <a:lnTo>
                      <a:pt x="255" y="310"/>
                    </a:lnTo>
                    <a:close/>
                  </a:path>
                </a:pathLst>
              </a:custGeom>
              <a:solidFill>
                <a:srgbClr val="FFBFBF"/>
              </a:solidFill>
              <a:ln w="9525">
                <a:solidFill>
                  <a:srgbClr val="000000"/>
                </a:solidFill>
                <a:round/>
                <a:headEnd/>
                <a:tailEnd/>
              </a:ln>
            </p:spPr>
            <p:txBody>
              <a:bodyPr/>
              <a:lstStyle/>
              <a:p>
                <a:endParaRPr lang="en-US"/>
              </a:p>
            </p:txBody>
          </p:sp>
          <p:sp>
            <p:nvSpPr>
              <p:cNvPr id="29715" name="Freeform 28"/>
              <p:cNvSpPr>
                <a:spLocks/>
              </p:cNvSpPr>
              <p:nvPr/>
            </p:nvSpPr>
            <p:spPr bwMode="auto">
              <a:xfrm>
                <a:off x="4202" y="2173"/>
                <a:ext cx="103" cy="46"/>
              </a:xfrm>
              <a:custGeom>
                <a:avLst/>
                <a:gdLst>
                  <a:gd name="T0" fmla="*/ 0 w 138"/>
                  <a:gd name="T1" fmla="*/ 0 h 66"/>
                  <a:gd name="T2" fmla="*/ 21 w 138"/>
                  <a:gd name="T3" fmla="*/ 6 h 66"/>
                  <a:gd name="T4" fmla="*/ 43 w 138"/>
                  <a:gd name="T5" fmla="*/ 15 h 66"/>
                  <a:gd name="T6" fmla="*/ 0 60000 65536"/>
                  <a:gd name="T7" fmla="*/ 0 60000 65536"/>
                  <a:gd name="T8" fmla="*/ 0 60000 65536"/>
                  <a:gd name="T9" fmla="*/ 0 w 138"/>
                  <a:gd name="T10" fmla="*/ 0 h 66"/>
                  <a:gd name="T11" fmla="*/ 138 w 138"/>
                  <a:gd name="T12" fmla="*/ 66 h 66"/>
                </a:gdLst>
                <a:ahLst/>
                <a:cxnLst>
                  <a:cxn ang="T6">
                    <a:pos x="T0" y="T1"/>
                  </a:cxn>
                  <a:cxn ang="T7">
                    <a:pos x="T2" y="T3"/>
                  </a:cxn>
                  <a:cxn ang="T8">
                    <a:pos x="T4" y="T5"/>
                  </a:cxn>
                </a:cxnLst>
                <a:rect l="T9" t="T10" r="T11" b="T12"/>
                <a:pathLst>
                  <a:path w="138" h="66">
                    <a:moveTo>
                      <a:pt x="0" y="0"/>
                    </a:moveTo>
                    <a:lnTo>
                      <a:pt x="66" y="27"/>
                    </a:lnTo>
                    <a:lnTo>
                      <a:pt x="138" y="66"/>
                    </a:lnTo>
                  </a:path>
                </a:pathLst>
              </a:custGeom>
              <a:noFill/>
              <a:ln w="9525">
                <a:solidFill>
                  <a:srgbClr val="000000"/>
                </a:solidFill>
                <a:round/>
                <a:headEnd/>
                <a:tailEnd/>
              </a:ln>
            </p:spPr>
            <p:txBody>
              <a:bodyPr/>
              <a:lstStyle/>
              <a:p>
                <a:endParaRPr lang="en-US"/>
              </a:p>
            </p:txBody>
          </p:sp>
          <p:sp>
            <p:nvSpPr>
              <p:cNvPr id="29716" name="Freeform 29"/>
              <p:cNvSpPr>
                <a:spLocks/>
              </p:cNvSpPr>
              <p:nvPr/>
            </p:nvSpPr>
            <p:spPr bwMode="auto">
              <a:xfrm rot="-1242821">
                <a:off x="4093" y="2384"/>
                <a:ext cx="15" cy="48"/>
              </a:xfrm>
              <a:custGeom>
                <a:avLst/>
                <a:gdLst>
                  <a:gd name="T0" fmla="*/ 0 w 70"/>
                  <a:gd name="T1" fmla="*/ 0 h 169"/>
                  <a:gd name="T2" fmla="*/ 0 w 70"/>
                  <a:gd name="T3" fmla="*/ 0 h 169"/>
                  <a:gd name="T4" fmla="*/ 0 w 70"/>
                  <a:gd name="T5" fmla="*/ 1 h 169"/>
                  <a:gd name="T6" fmla="*/ 0 w 70"/>
                  <a:gd name="T7" fmla="*/ 1 h 169"/>
                  <a:gd name="T8" fmla="*/ 0 w 70"/>
                  <a:gd name="T9" fmla="*/ 1 h 169"/>
                  <a:gd name="T10" fmla="*/ 0 w 70"/>
                  <a:gd name="T11" fmla="*/ 1 h 169"/>
                  <a:gd name="T12" fmla="*/ 0 w 70"/>
                  <a:gd name="T13" fmla="*/ 1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p:spPr>
            <p:txBody>
              <a:bodyPr/>
              <a:lstStyle/>
              <a:p>
                <a:endParaRPr lang="en-US"/>
              </a:p>
            </p:txBody>
          </p:sp>
          <p:sp>
            <p:nvSpPr>
              <p:cNvPr id="29717" name="Freeform 30"/>
              <p:cNvSpPr>
                <a:spLocks/>
              </p:cNvSpPr>
              <p:nvPr/>
            </p:nvSpPr>
            <p:spPr bwMode="auto">
              <a:xfrm rot="-832342">
                <a:off x="4167" y="2231"/>
                <a:ext cx="12" cy="29"/>
              </a:xfrm>
              <a:custGeom>
                <a:avLst/>
                <a:gdLst>
                  <a:gd name="T0" fmla="*/ 0 w 50"/>
                  <a:gd name="T1" fmla="*/ 0 h 93"/>
                  <a:gd name="T2" fmla="*/ 0 w 50"/>
                  <a:gd name="T3" fmla="*/ 0 h 93"/>
                  <a:gd name="T4" fmla="*/ 0 w 50"/>
                  <a:gd name="T5" fmla="*/ 1 h 93"/>
                  <a:gd name="T6" fmla="*/ 0 w 50"/>
                  <a:gd name="T7" fmla="*/ 1 h 93"/>
                  <a:gd name="T8" fmla="*/ 0 w 50"/>
                  <a:gd name="T9" fmla="*/ 1 h 93"/>
                  <a:gd name="T10" fmla="*/ 0 60000 65536"/>
                  <a:gd name="T11" fmla="*/ 0 60000 65536"/>
                  <a:gd name="T12" fmla="*/ 0 60000 65536"/>
                  <a:gd name="T13" fmla="*/ 0 60000 65536"/>
                  <a:gd name="T14" fmla="*/ 0 60000 65536"/>
                  <a:gd name="T15" fmla="*/ 0 w 50"/>
                  <a:gd name="T16" fmla="*/ 0 h 93"/>
                  <a:gd name="T17" fmla="*/ 50 w 50"/>
                  <a:gd name="T18" fmla="*/ 93 h 93"/>
                </a:gdLst>
                <a:ahLst/>
                <a:cxnLst>
                  <a:cxn ang="T10">
                    <a:pos x="T0" y="T1"/>
                  </a:cxn>
                  <a:cxn ang="T11">
                    <a:pos x="T2" y="T3"/>
                  </a:cxn>
                  <a:cxn ang="T12">
                    <a:pos x="T4" y="T5"/>
                  </a:cxn>
                  <a:cxn ang="T13">
                    <a:pos x="T6" y="T7"/>
                  </a:cxn>
                  <a:cxn ang="T14">
                    <a:pos x="T8" y="T9"/>
                  </a:cxn>
                </a:cxnLst>
                <a:rect l="T15" t="T16" r="T17" b="T18"/>
                <a:pathLst>
                  <a:path w="50" h="93">
                    <a:moveTo>
                      <a:pt x="0" y="0"/>
                    </a:moveTo>
                    <a:lnTo>
                      <a:pt x="0" y="32"/>
                    </a:lnTo>
                    <a:lnTo>
                      <a:pt x="6" y="57"/>
                    </a:lnTo>
                    <a:lnTo>
                      <a:pt x="25" y="82"/>
                    </a:lnTo>
                    <a:lnTo>
                      <a:pt x="50" y="93"/>
                    </a:lnTo>
                  </a:path>
                </a:pathLst>
              </a:custGeom>
              <a:noFill/>
              <a:ln w="9525">
                <a:solidFill>
                  <a:srgbClr val="000000"/>
                </a:solidFill>
                <a:round/>
                <a:headEnd/>
                <a:tailEnd/>
              </a:ln>
            </p:spPr>
            <p:txBody>
              <a:bodyPr/>
              <a:lstStyle/>
              <a:p>
                <a:endParaRPr lang="en-US"/>
              </a:p>
            </p:txBody>
          </p:sp>
          <p:sp>
            <p:nvSpPr>
              <p:cNvPr id="29718" name="Freeform 31"/>
              <p:cNvSpPr>
                <a:spLocks/>
              </p:cNvSpPr>
              <p:nvPr/>
            </p:nvSpPr>
            <p:spPr bwMode="auto">
              <a:xfrm rot="-1712274">
                <a:off x="4076" y="2259"/>
                <a:ext cx="9" cy="22"/>
              </a:xfrm>
              <a:custGeom>
                <a:avLst/>
                <a:gdLst>
                  <a:gd name="T0" fmla="*/ 0 w 19"/>
                  <a:gd name="T1" fmla="*/ 0 h 43"/>
                  <a:gd name="T2" fmla="*/ 0 w 19"/>
                  <a:gd name="T3" fmla="*/ 1 h 43"/>
                  <a:gd name="T4" fmla="*/ 0 w 19"/>
                  <a:gd name="T5" fmla="*/ 2 h 43"/>
                  <a:gd name="T6" fmla="*/ 1 w 19"/>
                  <a:gd name="T7" fmla="*/ 3 h 43"/>
                  <a:gd name="T8" fmla="*/ 0 60000 65536"/>
                  <a:gd name="T9" fmla="*/ 0 60000 65536"/>
                  <a:gd name="T10" fmla="*/ 0 60000 65536"/>
                  <a:gd name="T11" fmla="*/ 0 60000 65536"/>
                  <a:gd name="T12" fmla="*/ 0 w 19"/>
                  <a:gd name="T13" fmla="*/ 0 h 43"/>
                  <a:gd name="T14" fmla="*/ 19 w 19"/>
                  <a:gd name="T15" fmla="*/ 43 h 43"/>
                </a:gdLst>
                <a:ahLst/>
                <a:cxnLst>
                  <a:cxn ang="T8">
                    <a:pos x="T0" y="T1"/>
                  </a:cxn>
                  <a:cxn ang="T9">
                    <a:pos x="T2" y="T3"/>
                  </a:cxn>
                  <a:cxn ang="T10">
                    <a:pos x="T4" y="T5"/>
                  </a:cxn>
                  <a:cxn ang="T11">
                    <a:pos x="T6" y="T7"/>
                  </a:cxn>
                </a:cxnLst>
                <a:rect l="T12" t="T13" r="T14" b="T15"/>
                <a:pathLst>
                  <a:path w="19" h="43">
                    <a:moveTo>
                      <a:pt x="0" y="0"/>
                    </a:moveTo>
                    <a:lnTo>
                      <a:pt x="0" y="14"/>
                    </a:lnTo>
                    <a:lnTo>
                      <a:pt x="4" y="28"/>
                    </a:lnTo>
                    <a:lnTo>
                      <a:pt x="19" y="43"/>
                    </a:lnTo>
                  </a:path>
                </a:pathLst>
              </a:custGeom>
              <a:noFill/>
              <a:ln w="9525">
                <a:solidFill>
                  <a:srgbClr val="000000"/>
                </a:solidFill>
                <a:round/>
                <a:headEnd/>
                <a:tailEnd/>
              </a:ln>
            </p:spPr>
            <p:txBody>
              <a:bodyPr/>
              <a:lstStyle/>
              <a:p>
                <a:endParaRPr lang="en-US"/>
              </a:p>
            </p:txBody>
          </p:sp>
          <p:grpSp>
            <p:nvGrpSpPr>
              <p:cNvPr id="29719" name="Group 32"/>
              <p:cNvGrpSpPr>
                <a:grpSpLocks/>
              </p:cNvGrpSpPr>
              <p:nvPr/>
            </p:nvGrpSpPr>
            <p:grpSpPr bwMode="auto">
              <a:xfrm rot="-9224892">
                <a:off x="4462" y="2466"/>
                <a:ext cx="242" cy="270"/>
                <a:chOff x="2457" y="2549"/>
                <a:chExt cx="557" cy="547"/>
              </a:xfrm>
            </p:grpSpPr>
            <p:sp>
              <p:nvSpPr>
                <p:cNvPr id="29722" name="Freeform 33"/>
                <p:cNvSpPr>
                  <a:spLocks/>
                </p:cNvSpPr>
                <p:nvPr/>
              </p:nvSpPr>
              <p:spPr bwMode="auto">
                <a:xfrm>
                  <a:off x="2457" y="2549"/>
                  <a:ext cx="557" cy="547"/>
                </a:xfrm>
                <a:custGeom>
                  <a:avLst/>
                  <a:gdLst>
                    <a:gd name="T0" fmla="*/ 70 w 1112"/>
                    <a:gd name="T1" fmla="*/ 9 h 1094"/>
                    <a:gd name="T2" fmla="*/ 67 w 1112"/>
                    <a:gd name="T3" fmla="*/ 17 h 1094"/>
                    <a:gd name="T4" fmla="*/ 64 w 1112"/>
                    <a:gd name="T5" fmla="*/ 23 h 1094"/>
                    <a:gd name="T6" fmla="*/ 61 w 1112"/>
                    <a:gd name="T7" fmla="*/ 29 h 1094"/>
                    <a:gd name="T8" fmla="*/ 59 w 1112"/>
                    <a:gd name="T9" fmla="*/ 36 h 1094"/>
                    <a:gd name="T10" fmla="*/ 58 w 1112"/>
                    <a:gd name="T11" fmla="*/ 43 h 1094"/>
                    <a:gd name="T12" fmla="*/ 57 w 1112"/>
                    <a:gd name="T13" fmla="*/ 50 h 1094"/>
                    <a:gd name="T14" fmla="*/ 57 w 1112"/>
                    <a:gd name="T15" fmla="*/ 57 h 1094"/>
                    <a:gd name="T16" fmla="*/ 57 w 1112"/>
                    <a:gd name="T17" fmla="*/ 62 h 1094"/>
                    <a:gd name="T18" fmla="*/ 57 w 1112"/>
                    <a:gd name="T19" fmla="*/ 65 h 1094"/>
                    <a:gd name="T20" fmla="*/ 16 w 1112"/>
                    <a:gd name="T21" fmla="*/ 68 h 1094"/>
                    <a:gd name="T22" fmla="*/ 9 w 1112"/>
                    <a:gd name="T23" fmla="*/ 28 h 1094"/>
                    <a:gd name="T24" fmla="*/ 2 w 1112"/>
                    <a:gd name="T25" fmla="*/ 4 h 1094"/>
                    <a:gd name="T26" fmla="*/ 0 w 1112"/>
                    <a:gd name="T27" fmla="*/ 0 h 1094"/>
                    <a:gd name="T28" fmla="*/ 27 w 1112"/>
                    <a:gd name="T29" fmla="*/ 4 h 1094"/>
                    <a:gd name="T30" fmla="*/ 48 w 1112"/>
                    <a:gd name="T31" fmla="*/ 6 h 1094"/>
                    <a:gd name="T32" fmla="*/ 62 w 1112"/>
                    <a:gd name="T33" fmla="*/ 6 h 1094"/>
                    <a:gd name="T34" fmla="*/ 70 w 1112"/>
                    <a:gd name="T35" fmla="*/ 9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CC0000"/>
                  </a:solidFill>
                  <a:round/>
                  <a:headEnd/>
                  <a:tailEnd/>
                </a:ln>
              </p:spPr>
              <p:txBody>
                <a:bodyPr/>
                <a:lstStyle/>
                <a:p>
                  <a:endParaRPr lang="en-US"/>
                </a:p>
              </p:txBody>
            </p:sp>
            <p:sp>
              <p:nvSpPr>
                <p:cNvPr id="29723" name="Oval 34"/>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p>
                  <a:endParaRPr lang="en-US"/>
                </a:p>
              </p:txBody>
            </p:sp>
          </p:grpSp>
          <p:sp>
            <p:nvSpPr>
              <p:cNvPr id="29720" name="Freeform 35"/>
              <p:cNvSpPr>
                <a:spLocks/>
              </p:cNvSpPr>
              <p:nvPr/>
            </p:nvSpPr>
            <p:spPr bwMode="auto">
              <a:xfrm rot="-5887819">
                <a:off x="4165" y="2435"/>
                <a:ext cx="13" cy="9"/>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p:spPr>
            <p:txBody>
              <a:bodyPr/>
              <a:lstStyle/>
              <a:p>
                <a:endParaRPr lang="en-US"/>
              </a:p>
            </p:txBody>
          </p:sp>
          <p:sp>
            <p:nvSpPr>
              <p:cNvPr id="29721" name="Freeform 36"/>
              <p:cNvSpPr>
                <a:spLocks/>
              </p:cNvSpPr>
              <p:nvPr/>
            </p:nvSpPr>
            <p:spPr bwMode="auto">
              <a:xfrm rot="-487818">
                <a:off x="4282" y="2181"/>
                <a:ext cx="47" cy="29"/>
              </a:xfrm>
              <a:custGeom>
                <a:avLst/>
                <a:gdLst>
                  <a:gd name="T0" fmla="*/ 0 w 53"/>
                  <a:gd name="T1" fmla="*/ 0 h 34"/>
                  <a:gd name="T2" fmla="*/ 11 w 53"/>
                  <a:gd name="T3" fmla="*/ 4 h 34"/>
                  <a:gd name="T4" fmla="*/ 33 w 53"/>
                  <a:gd name="T5" fmla="*/ 18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p:spPr>
            <p:txBody>
              <a:bodyPr/>
              <a:lstStyle/>
              <a:p>
                <a:endParaRPr lang="en-US"/>
              </a:p>
            </p:txBody>
          </p:sp>
        </p:grpSp>
      </p:grpSp>
      <p:sp>
        <p:nvSpPr>
          <p:cNvPr id="29706" name="Text Box 37"/>
          <p:cNvSpPr txBox="1">
            <a:spLocks noChangeArrowheads="1"/>
          </p:cNvSpPr>
          <p:nvPr/>
        </p:nvSpPr>
        <p:spPr bwMode="auto">
          <a:xfrm>
            <a:off x="228600" y="1447800"/>
            <a:ext cx="1971675" cy="427038"/>
          </a:xfrm>
          <a:prstGeom prst="rect">
            <a:avLst/>
          </a:prstGeom>
          <a:noFill/>
          <a:ln w="9525">
            <a:noFill/>
            <a:miter lim="800000"/>
            <a:headEnd/>
            <a:tailEnd/>
          </a:ln>
        </p:spPr>
        <p:txBody>
          <a:bodyPr wrap="none">
            <a:spAutoFit/>
          </a:bodyPr>
          <a:lstStyle/>
          <a:p>
            <a:r>
              <a:rPr lang="en-US" sz="2200" i="1">
                <a:solidFill>
                  <a:srgbClr val="0000FF"/>
                </a:solidFill>
              </a:rPr>
              <a:t>*Thí nghiệm 2:</a:t>
            </a:r>
            <a:endParaRPr lang="en-US" sz="2600" b="0">
              <a:solidFill>
                <a:srgbClr val="0000FF"/>
              </a:solidFill>
            </a:endParaRPr>
          </a:p>
        </p:txBody>
      </p:sp>
      <p:sp>
        <p:nvSpPr>
          <p:cNvPr id="29707" name="Text Box 38"/>
          <p:cNvSpPr txBox="1">
            <a:spLocks noChangeArrowheads="1"/>
          </p:cNvSpPr>
          <p:nvPr/>
        </p:nvSpPr>
        <p:spPr bwMode="auto">
          <a:xfrm>
            <a:off x="381000" y="1905000"/>
            <a:ext cx="4191000" cy="396875"/>
          </a:xfrm>
          <a:prstGeom prst="rect">
            <a:avLst/>
          </a:prstGeom>
          <a:noFill/>
          <a:ln w="9525">
            <a:noFill/>
            <a:miter lim="800000"/>
            <a:headEnd/>
            <a:tailEnd/>
          </a:ln>
        </p:spPr>
        <p:txBody>
          <a:bodyPr>
            <a:spAutoFit/>
          </a:bodyPr>
          <a:lstStyle/>
          <a:p>
            <a:pPr algn="just"/>
            <a:r>
              <a:rPr lang="en-US">
                <a:solidFill>
                  <a:srgbClr val="0000FF"/>
                </a:solidFill>
              </a:rPr>
              <a:t>    </a:t>
            </a:r>
          </a:p>
        </p:txBody>
      </p:sp>
      <p:sp>
        <p:nvSpPr>
          <p:cNvPr id="29708" name="Text Box 39"/>
          <p:cNvSpPr txBox="1">
            <a:spLocks noChangeArrowheads="1"/>
          </p:cNvSpPr>
          <p:nvPr/>
        </p:nvSpPr>
        <p:spPr bwMode="auto">
          <a:xfrm>
            <a:off x="228600" y="1828800"/>
            <a:ext cx="4267200" cy="2987675"/>
          </a:xfrm>
          <a:prstGeom prst="rect">
            <a:avLst/>
          </a:prstGeom>
          <a:noFill/>
          <a:ln w="9525">
            <a:noFill/>
            <a:miter lim="800000"/>
            <a:headEnd/>
            <a:tailEnd/>
          </a:ln>
        </p:spPr>
        <p:txBody>
          <a:bodyPr>
            <a:spAutoFit/>
          </a:bodyPr>
          <a:lstStyle/>
          <a:p>
            <a:pPr>
              <a:spcBef>
                <a:spcPct val="50000"/>
              </a:spcBef>
            </a:pPr>
            <a:r>
              <a:rPr lang="en-US">
                <a:solidFill>
                  <a:srgbClr val="0000FF"/>
                </a:solidFill>
              </a:rPr>
              <a:t>     Bố trí thí nghiệm như hình 18.3, trong đó thanh nhựa sẫm màu được cọ xát bằng vải khô và được đặt vào trục quay. Đưa đầu thanh thủy tinh đã được cọ xát bằng mảnh lụa lại gần đầu đã được cọ xát của thanh nhựa sẫm màu. Quan sát xem chúng đẩy hay hút nhau.</a:t>
            </a:r>
          </a:p>
          <a:p>
            <a:pPr>
              <a:spcBef>
                <a:spcPct val="50000"/>
              </a:spcBef>
            </a:pPr>
            <a:endParaRPr lang="en-US"/>
          </a:p>
        </p:txBody>
      </p:sp>
      <p:sp>
        <p:nvSpPr>
          <p:cNvPr id="316456" name="Text Box 40"/>
          <p:cNvSpPr txBox="1">
            <a:spLocks noChangeArrowheads="1"/>
          </p:cNvSpPr>
          <p:nvPr/>
        </p:nvSpPr>
        <p:spPr bwMode="auto">
          <a:xfrm>
            <a:off x="4572000" y="1371600"/>
            <a:ext cx="1600200" cy="366713"/>
          </a:xfrm>
          <a:prstGeom prst="rect">
            <a:avLst/>
          </a:prstGeom>
          <a:noFill/>
          <a:ln w="9525">
            <a:noFill/>
            <a:miter lim="800000"/>
            <a:headEnd/>
            <a:tailEnd/>
          </a:ln>
        </p:spPr>
        <p:txBody>
          <a:bodyPr>
            <a:spAutoFit/>
          </a:bodyPr>
          <a:lstStyle/>
          <a:p>
            <a:pPr>
              <a:spcBef>
                <a:spcPct val="50000"/>
              </a:spcBef>
            </a:pPr>
            <a:r>
              <a:rPr lang="en-US" sz="1800">
                <a:solidFill>
                  <a:srgbClr val="0000FF"/>
                </a:solidFill>
              </a:rPr>
              <a:t>Thanh nhựa</a:t>
            </a:r>
          </a:p>
        </p:txBody>
      </p:sp>
      <p:sp>
        <p:nvSpPr>
          <p:cNvPr id="316457" name="Text Box 41"/>
          <p:cNvSpPr txBox="1">
            <a:spLocks noChangeArrowheads="1"/>
          </p:cNvSpPr>
          <p:nvPr/>
        </p:nvSpPr>
        <p:spPr bwMode="auto">
          <a:xfrm>
            <a:off x="7315200" y="1752600"/>
            <a:ext cx="2133600" cy="366713"/>
          </a:xfrm>
          <a:prstGeom prst="rect">
            <a:avLst/>
          </a:prstGeom>
          <a:noFill/>
          <a:ln w="9525">
            <a:noFill/>
            <a:miter lim="800000"/>
            <a:headEnd/>
            <a:tailEnd/>
          </a:ln>
        </p:spPr>
        <p:txBody>
          <a:bodyPr>
            <a:spAutoFit/>
          </a:bodyPr>
          <a:lstStyle/>
          <a:p>
            <a:pPr>
              <a:spcBef>
                <a:spcPct val="50000"/>
              </a:spcBef>
            </a:pPr>
            <a:r>
              <a:rPr lang="en-US" sz="1800">
                <a:solidFill>
                  <a:srgbClr val="0000FF"/>
                </a:solidFill>
              </a:rPr>
              <a:t>Thanh thủy tinh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16432"/>
                                        </p:tgtEl>
                                        <p:attrNameLst>
                                          <p:attrName>style.visibility</p:attrName>
                                        </p:attrNameLst>
                                      </p:cBhvr>
                                      <p:to>
                                        <p:strVal val="visible"/>
                                      </p:to>
                                    </p:set>
                                    <p:animEffect transition="in" filter="fade">
                                      <p:cBhvr>
                                        <p:cTn id="10" dur="2000"/>
                                        <p:tgtEl>
                                          <p:spTgt spid="316432"/>
                                        </p:tgtEl>
                                      </p:cBhvr>
                                    </p:animEffect>
                                  </p:childTnLst>
                                </p:cTn>
                              </p:par>
                              <p:par>
                                <p:cTn id="11" presetID="4" presetClass="entr" presetSubtype="32" fill="hold" nodeType="withEffect">
                                  <p:stCondLst>
                                    <p:cond delay="0"/>
                                  </p:stCondLst>
                                  <p:childTnLst>
                                    <p:set>
                                      <p:cBhvr>
                                        <p:cTn id="12" dur="1" fill="hold">
                                          <p:stCondLst>
                                            <p:cond delay="0"/>
                                          </p:stCondLst>
                                        </p:cTn>
                                        <p:tgtEl>
                                          <p:spTgt spid="316456">
                                            <p:txEl>
                                              <p:pRg st="0" end="0"/>
                                            </p:txEl>
                                          </p:spTgt>
                                        </p:tgtEl>
                                        <p:attrNameLst>
                                          <p:attrName>style.visibility</p:attrName>
                                        </p:attrNameLst>
                                      </p:cBhvr>
                                      <p:to>
                                        <p:strVal val="visible"/>
                                      </p:to>
                                    </p:set>
                                    <p:animEffect transition="in" filter="box(out)">
                                      <p:cBhvr>
                                        <p:cTn id="13" dur="500"/>
                                        <p:tgtEl>
                                          <p:spTgt spid="316456">
                                            <p:txEl>
                                              <p:pRg st="0" end="0"/>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ox(in)">
                                      <p:cBhvr>
                                        <p:cTn id="16" dur="500"/>
                                        <p:tgtEl>
                                          <p:spTgt spid="3"/>
                                        </p:tgtEl>
                                      </p:cBhvr>
                                    </p:animEffect>
                                  </p:childTnLst>
                                </p:cTn>
                              </p:par>
                              <p:par>
                                <p:cTn id="17" presetID="4" presetClass="entr" presetSubtype="32" fill="hold" grpId="0" nodeType="withEffect">
                                  <p:stCondLst>
                                    <p:cond delay="0"/>
                                  </p:stCondLst>
                                  <p:childTnLst>
                                    <p:set>
                                      <p:cBhvr>
                                        <p:cTn id="18" dur="1" fill="hold">
                                          <p:stCondLst>
                                            <p:cond delay="0"/>
                                          </p:stCondLst>
                                        </p:cTn>
                                        <p:tgtEl>
                                          <p:spTgt spid="316457"/>
                                        </p:tgtEl>
                                        <p:attrNameLst>
                                          <p:attrName>style.visibility</p:attrName>
                                        </p:attrNameLst>
                                      </p:cBhvr>
                                      <p:to>
                                        <p:strVal val="visible"/>
                                      </p:to>
                                    </p:set>
                                    <p:animEffect transition="in" filter="box(out)">
                                      <p:cBhvr>
                                        <p:cTn id="19" dur="500"/>
                                        <p:tgtEl>
                                          <p:spTgt spid="316457"/>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mph" presetSubtype="0" fill="hold" grpId="1" nodeType="clickEffect">
                                  <p:stCondLst>
                                    <p:cond delay="0"/>
                                  </p:stCondLst>
                                  <p:childTnLst>
                                    <p:animRot by="600000">
                                      <p:cBhvr>
                                        <p:cTn id="23" dur="2000" fill="hold"/>
                                        <p:tgtEl>
                                          <p:spTgt spid="316432"/>
                                        </p:tgtEl>
                                        <p:attrNameLst>
                                          <p:attrName>r</p:attrName>
                                        </p:attrNameLst>
                                      </p:cBhvr>
                                    </p:animRot>
                                  </p:childTnLst>
                                </p:cTn>
                              </p:par>
                              <p:par>
                                <p:cTn id="24" presetID="35" presetClass="path" presetSubtype="0" accel="50000" decel="50000" fill="hold" nodeType="withEffect">
                                  <p:stCondLst>
                                    <p:cond delay="0"/>
                                  </p:stCondLst>
                                  <p:childTnLst>
                                    <p:animMotion origin="layout" path="M -3.05556E-6 4.44444E-6 L -0.08732 0.01041 " pathEditMode="relative" rAng="0" ptsTypes="AA">
                                      <p:cBhvr>
                                        <p:cTn id="25" dur="2000" fill="hold"/>
                                        <p:tgtEl>
                                          <p:spTgt spid="3"/>
                                        </p:tgtEl>
                                        <p:attrNameLst>
                                          <p:attrName>ppt_x</p:attrName>
                                          <p:attrName>ppt_y</p:attrName>
                                        </p:attrNameLst>
                                      </p:cBhvr>
                                      <p:rCtr x="-44" y="5"/>
                                    </p:animMotion>
                                  </p:childTnLst>
                                </p:cTn>
                              </p:par>
                            </p:childTnLst>
                          </p:cTn>
                        </p:par>
                        <p:par>
                          <p:cTn id="26" fill="hold">
                            <p:stCondLst>
                              <p:cond delay="2000"/>
                            </p:stCondLst>
                            <p:childTnLst>
                              <p:par>
                                <p:cTn id="27" presetID="4" presetClass="exit" presetSubtype="16" fill="hold" grpId="0" nodeType="afterEffect">
                                  <p:stCondLst>
                                    <p:cond delay="0"/>
                                  </p:stCondLst>
                                  <p:childTnLst>
                                    <p:animEffect transition="out" filter="box(in)">
                                      <p:cBhvr>
                                        <p:cTn id="28" dur="500"/>
                                        <p:tgtEl>
                                          <p:spTgt spid="316456">
                                            <p:txEl>
                                              <p:pRg st="0" end="0"/>
                                            </p:txEl>
                                          </p:spTgt>
                                        </p:tgtEl>
                                      </p:cBhvr>
                                    </p:animEffect>
                                    <p:set>
                                      <p:cBhvr>
                                        <p:cTn id="29" dur="1" fill="hold">
                                          <p:stCondLst>
                                            <p:cond delay="499"/>
                                          </p:stCondLst>
                                        </p:cTn>
                                        <p:tgtEl>
                                          <p:spTgt spid="316456">
                                            <p:txEl>
                                              <p:pRg st="0" end="0"/>
                                            </p:txEl>
                                          </p:spTgt>
                                        </p:tgtEl>
                                        <p:attrNameLst>
                                          <p:attrName>style.visibility</p:attrName>
                                        </p:attrNameLst>
                                      </p:cBhvr>
                                      <p:to>
                                        <p:strVal val="hidden"/>
                                      </p:to>
                                    </p:set>
                                  </p:childTnLst>
                                </p:cTn>
                              </p:par>
                              <p:par>
                                <p:cTn id="30" presetID="4" presetClass="exit" presetSubtype="16" fill="hold" grpId="1" nodeType="withEffect">
                                  <p:stCondLst>
                                    <p:cond delay="0"/>
                                  </p:stCondLst>
                                  <p:childTnLst>
                                    <p:animEffect transition="out" filter="box(in)">
                                      <p:cBhvr>
                                        <p:cTn id="31" dur="500"/>
                                        <p:tgtEl>
                                          <p:spTgt spid="316457"/>
                                        </p:tgtEl>
                                      </p:cBhvr>
                                    </p:animEffect>
                                    <p:set>
                                      <p:cBhvr>
                                        <p:cTn id="32" dur="1" fill="hold">
                                          <p:stCondLst>
                                            <p:cond delay="499"/>
                                          </p:stCondLst>
                                        </p:cTn>
                                        <p:tgtEl>
                                          <p:spTgt spid="31645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6432" grpId="0" animBg="1"/>
      <p:bldP spid="316432" grpId="1" animBg="1"/>
      <p:bldP spid="316456" grpId="0" build="allAtOnce"/>
      <p:bldP spid="316457" grpId="0"/>
      <p:bldP spid="316457"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Line 2"/>
          <p:cNvSpPr>
            <a:spLocks noChangeShapeType="1"/>
          </p:cNvSpPr>
          <p:nvPr/>
        </p:nvSpPr>
        <p:spPr bwMode="auto">
          <a:xfrm>
            <a:off x="5257800" y="838200"/>
            <a:ext cx="76200" cy="6019800"/>
          </a:xfrm>
          <a:prstGeom prst="line">
            <a:avLst/>
          </a:prstGeom>
          <a:noFill/>
          <a:ln w="38100">
            <a:solidFill>
              <a:srgbClr val="0000FF"/>
            </a:solidFill>
            <a:round/>
            <a:headEnd/>
            <a:tailEnd/>
          </a:ln>
        </p:spPr>
        <p:txBody>
          <a:bodyPr/>
          <a:lstStyle/>
          <a:p>
            <a:endParaRPr lang="en-US"/>
          </a:p>
        </p:txBody>
      </p:sp>
      <p:sp>
        <p:nvSpPr>
          <p:cNvPr id="30723" name="Line 4"/>
          <p:cNvSpPr>
            <a:spLocks noChangeShapeType="1"/>
          </p:cNvSpPr>
          <p:nvPr/>
        </p:nvSpPr>
        <p:spPr bwMode="auto">
          <a:xfrm>
            <a:off x="5410200" y="838200"/>
            <a:ext cx="0" cy="0"/>
          </a:xfrm>
          <a:prstGeom prst="line">
            <a:avLst/>
          </a:prstGeom>
          <a:noFill/>
          <a:ln w="9525">
            <a:solidFill>
              <a:schemeClr val="tx1"/>
            </a:solidFill>
            <a:round/>
            <a:headEnd/>
            <a:tailEnd type="triangle" w="med" len="med"/>
          </a:ln>
        </p:spPr>
        <p:txBody>
          <a:bodyPr/>
          <a:lstStyle/>
          <a:p>
            <a:endParaRPr lang="en-US"/>
          </a:p>
        </p:txBody>
      </p:sp>
      <p:sp>
        <p:nvSpPr>
          <p:cNvPr id="30724" name="WordArt 9"/>
          <p:cNvSpPr>
            <a:spLocks noChangeArrowheads="1" noChangeShapeType="1" noTextEdit="1"/>
          </p:cNvSpPr>
          <p:nvPr/>
        </p:nvSpPr>
        <p:spPr bwMode="auto">
          <a:xfrm>
            <a:off x="685800" y="0"/>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30725" name="Text Box 10"/>
          <p:cNvSpPr txBox="1">
            <a:spLocks noChangeArrowheads="1"/>
          </p:cNvSpPr>
          <p:nvPr/>
        </p:nvSpPr>
        <p:spPr bwMode="auto">
          <a:xfrm>
            <a:off x="304800" y="1066800"/>
            <a:ext cx="1971675" cy="427038"/>
          </a:xfrm>
          <a:prstGeom prst="rect">
            <a:avLst/>
          </a:prstGeom>
          <a:noFill/>
          <a:ln w="9525">
            <a:noFill/>
            <a:miter lim="800000"/>
            <a:headEnd/>
            <a:tailEnd/>
          </a:ln>
        </p:spPr>
        <p:txBody>
          <a:bodyPr wrap="none">
            <a:spAutoFit/>
          </a:bodyPr>
          <a:lstStyle/>
          <a:p>
            <a:r>
              <a:rPr lang="en-US" sz="2200" i="1">
                <a:solidFill>
                  <a:srgbClr val="0000FF"/>
                </a:solidFill>
              </a:rPr>
              <a:t>*Thí nghiệm 1:</a:t>
            </a:r>
            <a:endParaRPr lang="en-US" sz="2600" b="0">
              <a:solidFill>
                <a:srgbClr val="0000FF"/>
              </a:solidFill>
            </a:endParaRPr>
          </a:p>
        </p:txBody>
      </p:sp>
      <p:sp>
        <p:nvSpPr>
          <p:cNvPr id="30726" name="Text Box 11"/>
          <p:cNvSpPr txBox="1">
            <a:spLocks noChangeArrowheads="1"/>
          </p:cNvSpPr>
          <p:nvPr/>
        </p:nvSpPr>
        <p:spPr bwMode="auto">
          <a:xfrm>
            <a:off x="0" y="609600"/>
            <a:ext cx="4572000" cy="488950"/>
          </a:xfrm>
          <a:prstGeom prst="rect">
            <a:avLst/>
          </a:prstGeom>
          <a:noFill/>
          <a:ln w="9525">
            <a:noFill/>
            <a:miter lim="800000"/>
            <a:headEnd/>
            <a:tailEnd/>
          </a:ln>
        </p:spPr>
        <p:txBody>
          <a:bodyPr>
            <a:spAutoFit/>
          </a:bodyPr>
          <a:lstStyle/>
          <a:p>
            <a:pPr algn="just"/>
            <a:r>
              <a:rPr lang="en-US" sz="2600">
                <a:solidFill>
                  <a:srgbClr val="0000FF"/>
                </a:solidFill>
              </a:rPr>
              <a:t>I. </a:t>
            </a:r>
            <a:r>
              <a:rPr lang="en-US" sz="2600" u="sng">
                <a:solidFill>
                  <a:srgbClr val="0000FF"/>
                </a:solidFill>
              </a:rPr>
              <a:t>Hai loại điện tích</a:t>
            </a:r>
            <a:r>
              <a:rPr lang="en-US" sz="2600">
                <a:solidFill>
                  <a:srgbClr val="0000FF"/>
                </a:solidFill>
              </a:rPr>
              <a:t>:</a:t>
            </a:r>
          </a:p>
        </p:txBody>
      </p:sp>
      <p:sp>
        <p:nvSpPr>
          <p:cNvPr id="30727" name="Text Box 29"/>
          <p:cNvSpPr txBox="1">
            <a:spLocks noChangeArrowheads="1"/>
          </p:cNvSpPr>
          <p:nvPr/>
        </p:nvSpPr>
        <p:spPr bwMode="auto">
          <a:xfrm>
            <a:off x="228600" y="1447800"/>
            <a:ext cx="1971675" cy="427038"/>
          </a:xfrm>
          <a:prstGeom prst="rect">
            <a:avLst/>
          </a:prstGeom>
          <a:noFill/>
          <a:ln w="9525">
            <a:noFill/>
            <a:miter lim="800000"/>
            <a:headEnd/>
            <a:tailEnd/>
          </a:ln>
        </p:spPr>
        <p:txBody>
          <a:bodyPr wrap="none">
            <a:spAutoFit/>
          </a:bodyPr>
          <a:lstStyle/>
          <a:p>
            <a:r>
              <a:rPr lang="en-US" sz="2200" i="1">
                <a:solidFill>
                  <a:srgbClr val="0000FF"/>
                </a:solidFill>
              </a:rPr>
              <a:t>*Thí nghiệm 2:</a:t>
            </a:r>
            <a:endParaRPr lang="en-US" sz="2600" b="0">
              <a:solidFill>
                <a:srgbClr val="0000FF"/>
              </a:solidFill>
            </a:endParaRPr>
          </a:p>
        </p:txBody>
      </p:sp>
      <p:sp>
        <p:nvSpPr>
          <p:cNvPr id="317472" name="Text Box 32"/>
          <p:cNvSpPr txBox="1">
            <a:spLocks noChangeArrowheads="1"/>
          </p:cNvSpPr>
          <p:nvPr/>
        </p:nvSpPr>
        <p:spPr bwMode="auto">
          <a:xfrm>
            <a:off x="304800" y="2286000"/>
            <a:ext cx="4876800" cy="1006475"/>
          </a:xfrm>
          <a:prstGeom prst="rect">
            <a:avLst/>
          </a:prstGeom>
          <a:noFill/>
          <a:ln w="9525">
            <a:noFill/>
            <a:miter lim="800000"/>
            <a:headEnd/>
            <a:tailEnd/>
          </a:ln>
        </p:spPr>
        <p:txBody>
          <a:bodyPr>
            <a:spAutoFit/>
          </a:bodyPr>
          <a:lstStyle/>
          <a:p>
            <a:pPr algn="just">
              <a:spcBef>
                <a:spcPct val="50000"/>
              </a:spcBef>
            </a:pPr>
            <a:r>
              <a:rPr lang="en-US">
                <a:solidFill>
                  <a:srgbClr val="000099"/>
                </a:solidFill>
              </a:rPr>
              <a:t>     </a:t>
            </a:r>
            <a:r>
              <a:rPr lang="en-US">
                <a:solidFill>
                  <a:srgbClr val="0000FF"/>
                </a:solidFill>
              </a:rPr>
              <a:t>Thanh nhựa sẫm màu và thanh thủy tinh khi được cọ xát thì chúng. . . . . nhau do chúng mang điện tích . . . . . . loại. </a:t>
            </a:r>
            <a:endParaRPr lang="en-US" b="0">
              <a:solidFill>
                <a:srgbClr val="0000FF"/>
              </a:solidFill>
              <a:latin typeface="Arial" pitchFamily="34" charset="0"/>
            </a:endParaRPr>
          </a:p>
        </p:txBody>
      </p:sp>
      <p:sp>
        <p:nvSpPr>
          <p:cNvPr id="317478" name="Text Box 38"/>
          <p:cNvSpPr txBox="1">
            <a:spLocks noChangeArrowheads="1"/>
          </p:cNvSpPr>
          <p:nvPr/>
        </p:nvSpPr>
        <p:spPr bwMode="auto">
          <a:xfrm>
            <a:off x="457200" y="1828800"/>
            <a:ext cx="1600200" cy="396875"/>
          </a:xfrm>
          <a:prstGeom prst="rect">
            <a:avLst/>
          </a:prstGeom>
          <a:noFill/>
          <a:ln w="9525">
            <a:noFill/>
            <a:miter lim="800000"/>
            <a:headEnd/>
            <a:tailEnd/>
          </a:ln>
        </p:spPr>
        <p:txBody>
          <a:bodyPr>
            <a:spAutoFit/>
          </a:bodyPr>
          <a:lstStyle/>
          <a:p>
            <a:pPr>
              <a:spcBef>
                <a:spcPct val="50000"/>
              </a:spcBef>
            </a:pPr>
            <a:r>
              <a:rPr lang="en-US" u="sng">
                <a:solidFill>
                  <a:srgbClr val="FF3300"/>
                </a:solidFill>
              </a:rPr>
              <a:t>Nhận xét:</a:t>
            </a:r>
            <a:r>
              <a:rPr lang="en-US"/>
              <a:t> </a:t>
            </a:r>
          </a:p>
        </p:txBody>
      </p:sp>
      <p:sp>
        <p:nvSpPr>
          <p:cNvPr id="317479" name="Text Box 39"/>
          <p:cNvSpPr txBox="1">
            <a:spLocks noChangeArrowheads="1"/>
          </p:cNvSpPr>
          <p:nvPr/>
        </p:nvSpPr>
        <p:spPr bwMode="auto">
          <a:xfrm>
            <a:off x="685800" y="3733800"/>
            <a:ext cx="1143000" cy="396875"/>
          </a:xfrm>
          <a:prstGeom prst="rect">
            <a:avLst/>
          </a:prstGeom>
          <a:noFill/>
          <a:ln w="9525">
            <a:noFill/>
            <a:miter lim="800000"/>
            <a:headEnd/>
            <a:tailEnd/>
          </a:ln>
        </p:spPr>
        <p:txBody>
          <a:bodyPr>
            <a:spAutoFit/>
          </a:bodyPr>
          <a:lstStyle/>
          <a:p>
            <a:pPr>
              <a:spcBef>
                <a:spcPct val="50000"/>
              </a:spcBef>
            </a:pPr>
            <a:r>
              <a:rPr lang="en-US">
                <a:solidFill>
                  <a:srgbClr val="FF0000"/>
                </a:solidFill>
              </a:rPr>
              <a:t>cùng</a:t>
            </a:r>
            <a:endParaRPr lang="en-US">
              <a:solidFill>
                <a:srgbClr val="FF0000"/>
              </a:solidFill>
              <a:latin typeface="Arial" pitchFamily="34" charset="0"/>
            </a:endParaRPr>
          </a:p>
        </p:txBody>
      </p:sp>
      <p:sp>
        <p:nvSpPr>
          <p:cNvPr id="317480" name="Text Box 40"/>
          <p:cNvSpPr txBox="1">
            <a:spLocks noChangeArrowheads="1"/>
          </p:cNvSpPr>
          <p:nvPr/>
        </p:nvSpPr>
        <p:spPr bwMode="auto">
          <a:xfrm>
            <a:off x="3962400" y="3733800"/>
            <a:ext cx="1143000" cy="396875"/>
          </a:xfrm>
          <a:prstGeom prst="rect">
            <a:avLst/>
          </a:prstGeom>
          <a:noFill/>
          <a:ln w="9525">
            <a:noFill/>
            <a:miter lim="800000"/>
            <a:headEnd/>
            <a:tailEnd/>
          </a:ln>
        </p:spPr>
        <p:txBody>
          <a:bodyPr>
            <a:spAutoFit/>
          </a:bodyPr>
          <a:lstStyle/>
          <a:p>
            <a:pPr>
              <a:spcBef>
                <a:spcPct val="50000"/>
              </a:spcBef>
            </a:pPr>
            <a:r>
              <a:rPr lang="en-US">
                <a:solidFill>
                  <a:srgbClr val="FF0000"/>
                </a:solidFill>
              </a:rPr>
              <a:t>hút</a:t>
            </a:r>
            <a:endParaRPr lang="en-US">
              <a:solidFill>
                <a:srgbClr val="FF0000"/>
              </a:solidFill>
              <a:latin typeface="Arial" pitchFamily="34" charset="0"/>
            </a:endParaRPr>
          </a:p>
        </p:txBody>
      </p:sp>
      <p:sp>
        <p:nvSpPr>
          <p:cNvPr id="317481" name="Text Box 41"/>
          <p:cNvSpPr txBox="1">
            <a:spLocks noChangeArrowheads="1"/>
          </p:cNvSpPr>
          <p:nvPr/>
        </p:nvSpPr>
        <p:spPr bwMode="auto">
          <a:xfrm>
            <a:off x="1865313" y="3733800"/>
            <a:ext cx="1143000" cy="396875"/>
          </a:xfrm>
          <a:prstGeom prst="rect">
            <a:avLst/>
          </a:prstGeom>
          <a:noFill/>
          <a:ln w="9525">
            <a:noFill/>
            <a:miter lim="800000"/>
            <a:headEnd/>
            <a:tailEnd/>
          </a:ln>
        </p:spPr>
        <p:txBody>
          <a:bodyPr>
            <a:spAutoFit/>
          </a:bodyPr>
          <a:lstStyle/>
          <a:p>
            <a:pPr>
              <a:spcBef>
                <a:spcPct val="50000"/>
              </a:spcBef>
            </a:pPr>
            <a:r>
              <a:rPr lang="en-US">
                <a:solidFill>
                  <a:srgbClr val="FF0000"/>
                </a:solidFill>
              </a:rPr>
              <a:t>khác</a:t>
            </a:r>
            <a:endParaRPr lang="en-US">
              <a:solidFill>
                <a:srgbClr val="FF0000"/>
              </a:solidFill>
              <a:latin typeface="Arial" pitchFamily="34" charset="0"/>
            </a:endParaRPr>
          </a:p>
        </p:txBody>
      </p:sp>
      <p:sp>
        <p:nvSpPr>
          <p:cNvPr id="317482" name="Text Box 42"/>
          <p:cNvSpPr txBox="1">
            <a:spLocks noChangeArrowheads="1"/>
          </p:cNvSpPr>
          <p:nvPr/>
        </p:nvSpPr>
        <p:spPr bwMode="auto">
          <a:xfrm>
            <a:off x="2971800" y="3733800"/>
            <a:ext cx="1143000" cy="396875"/>
          </a:xfrm>
          <a:prstGeom prst="rect">
            <a:avLst/>
          </a:prstGeom>
          <a:noFill/>
          <a:ln w="9525">
            <a:noFill/>
            <a:miter lim="800000"/>
            <a:headEnd/>
            <a:tailEnd/>
          </a:ln>
        </p:spPr>
        <p:txBody>
          <a:bodyPr>
            <a:spAutoFit/>
          </a:bodyPr>
          <a:lstStyle/>
          <a:p>
            <a:pPr>
              <a:spcBef>
                <a:spcPct val="50000"/>
              </a:spcBef>
            </a:pPr>
            <a:r>
              <a:rPr lang="en-US">
                <a:solidFill>
                  <a:srgbClr val="FF0000"/>
                </a:solidFill>
              </a:rPr>
              <a:t>đẩy</a:t>
            </a:r>
            <a:endParaRPr lang="en-US">
              <a:solidFill>
                <a:srgbClr val="FF0000"/>
              </a:solidFill>
              <a:latin typeface="Arial" pitchFamily="34" charset="0"/>
            </a:endParaRPr>
          </a:p>
        </p:txBody>
      </p:sp>
      <p:sp>
        <p:nvSpPr>
          <p:cNvPr id="317483" name="Rectangle 43"/>
          <p:cNvSpPr>
            <a:spLocks noChangeArrowheads="1"/>
          </p:cNvSpPr>
          <p:nvPr/>
        </p:nvSpPr>
        <p:spPr bwMode="auto">
          <a:xfrm>
            <a:off x="381000" y="3657600"/>
            <a:ext cx="4648200" cy="533400"/>
          </a:xfrm>
          <a:prstGeom prst="rect">
            <a:avLst/>
          </a:prstGeom>
          <a:no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317478"/>
                                        </p:tgtEl>
                                        <p:attrNameLst>
                                          <p:attrName>style.visibility</p:attrName>
                                        </p:attrNameLst>
                                      </p:cBhvr>
                                      <p:to>
                                        <p:strVal val="visible"/>
                                      </p:to>
                                    </p:set>
                                    <p:animEffect transition="in" filter="checkerboard(across)">
                                      <p:cBhvr>
                                        <p:cTn id="7" dur="500"/>
                                        <p:tgtEl>
                                          <p:spTgt spid="317478"/>
                                        </p:tgtEl>
                                      </p:cBhvr>
                                    </p:animEffect>
                                  </p:childTnLst>
                                </p:cTn>
                              </p:par>
                              <p:par>
                                <p:cTn id="8" presetID="27" presetClass="entr" presetSubtype="0" fill="hold" grpId="0" nodeType="withEffect">
                                  <p:stCondLst>
                                    <p:cond delay="0"/>
                                  </p:stCondLst>
                                  <p:iterate type="lt">
                                    <p:tmPct val="50000"/>
                                  </p:iterate>
                                  <p:childTnLst>
                                    <p:set>
                                      <p:cBhvr>
                                        <p:cTn id="9" dur="1" fill="hold">
                                          <p:stCondLst>
                                            <p:cond delay="0"/>
                                          </p:stCondLst>
                                        </p:cTn>
                                        <p:tgtEl>
                                          <p:spTgt spid="317472"/>
                                        </p:tgtEl>
                                        <p:attrNameLst>
                                          <p:attrName>style.visibility</p:attrName>
                                        </p:attrNameLst>
                                      </p:cBhvr>
                                      <p:to>
                                        <p:strVal val="visible"/>
                                      </p:to>
                                    </p:set>
                                    <p:anim calcmode="discrete" valueType="clr">
                                      <p:cBhvr override="childStyle">
                                        <p:cTn id="10" dur="80"/>
                                        <p:tgtEl>
                                          <p:spTgt spid="317472"/>
                                        </p:tgtEl>
                                        <p:attrNameLst>
                                          <p:attrName>style.color</p:attrName>
                                        </p:attrNameLst>
                                      </p:cBhvr>
                                      <p:tavLst>
                                        <p:tav tm="0">
                                          <p:val>
                                            <p:clrVal>
                                              <a:schemeClr val="accent2"/>
                                            </p:clrVal>
                                          </p:val>
                                        </p:tav>
                                        <p:tav tm="50000">
                                          <p:val>
                                            <p:clrVal>
                                              <a:schemeClr val="hlink"/>
                                            </p:clrVal>
                                          </p:val>
                                        </p:tav>
                                      </p:tavLst>
                                    </p:anim>
                                    <p:anim calcmode="discrete" valueType="clr">
                                      <p:cBhvr>
                                        <p:cTn id="11" dur="80"/>
                                        <p:tgtEl>
                                          <p:spTgt spid="317472"/>
                                        </p:tgtEl>
                                        <p:attrNameLst>
                                          <p:attrName>fillcolor</p:attrName>
                                        </p:attrNameLst>
                                      </p:cBhvr>
                                      <p:tavLst>
                                        <p:tav tm="0">
                                          <p:val>
                                            <p:clrVal>
                                              <a:schemeClr val="accent2"/>
                                            </p:clrVal>
                                          </p:val>
                                        </p:tav>
                                        <p:tav tm="50000">
                                          <p:val>
                                            <p:clrVal>
                                              <a:schemeClr val="hlink"/>
                                            </p:clrVal>
                                          </p:val>
                                        </p:tav>
                                      </p:tavLst>
                                    </p:anim>
                                    <p:set>
                                      <p:cBhvr>
                                        <p:cTn id="12" dur="80"/>
                                        <p:tgtEl>
                                          <p:spTgt spid="317472"/>
                                        </p:tgtEl>
                                        <p:attrNameLst>
                                          <p:attrName>fill.type</p:attrName>
                                        </p:attrNameLst>
                                      </p:cBhvr>
                                      <p:to>
                                        <p:strVal val="solid"/>
                                      </p:to>
                                    </p:set>
                                  </p:childTnLst>
                                </p:cTn>
                              </p:par>
                            </p:childTnLst>
                          </p:cTn>
                        </p:par>
                        <p:par>
                          <p:cTn id="13" fill="hold">
                            <p:stCondLst>
                              <p:cond delay="3600"/>
                            </p:stCondLst>
                            <p:childTnLst>
                              <p:par>
                                <p:cTn id="14" presetID="3" presetClass="entr" presetSubtype="10" fill="hold" grpId="0" nodeType="afterEffect">
                                  <p:stCondLst>
                                    <p:cond delay="0"/>
                                  </p:stCondLst>
                                  <p:childTnLst>
                                    <p:set>
                                      <p:cBhvr>
                                        <p:cTn id="15" dur="1" fill="hold">
                                          <p:stCondLst>
                                            <p:cond delay="0"/>
                                          </p:stCondLst>
                                        </p:cTn>
                                        <p:tgtEl>
                                          <p:spTgt spid="317479"/>
                                        </p:tgtEl>
                                        <p:attrNameLst>
                                          <p:attrName>style.visibility</p:attrName>
                                        </p:attrNameLst>
                                      </p:cBhvr>
                                      <p:to>
                                        <p:strVal val="visible"/>
                                      </p:to>
                                    </p:set>
                                    <p:animEffect transition="in" filter="blinds(horizontal)">
                                      <p:cBhvr>
                                        <p:cTn id="16" dur="500"/>
                                        <p:tgtEl>
                                          <p:spTgt spid="317479"/>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17481"/>
                                        </p:tgtEl>
                                        <p:attrNameLst>
                                          <p:attrName>style.visibility</p:attrName>
                                        </p:attrNameLst>
                                      </p:cBhvr>
                                      <p:to>
                                        <p:strVal val="visible"/>
                                      </p:to>
                                    </p:set>
                                    <p:animEffect transition="in" filter="blinds(horizontal)">
                                      <p:cBhvr>
                                        <p:cTn id="19" dur="500"/>
                                        <p:tgtEl>
                                          <p:spTgt spid="317481"/>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17482"/>
                                        </p:tgtEl>
                                        <p:attrNameLst>
                                          <p:attrName>style.visibility</p:attrName>
                                        </p:attrNameLst>
                                      </p:cBhvr>
                                      <p:to>
                                        <p:strVal val="visible"/>
                                      </p:to>
                                    </p:set>
                                    <p:animEffect transition="in" filter="blinds(horizontal)">
                                      <p:cBhvr>
                                        <p:cTn id="22" dur="500"/>
                                        <p:tgtEl>
                                          <p:spTgt spid="317482"/>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17480"/>
                                        </p:tgtEl>
                                        <p:attrNameLst>
                                          <p:attrName>style.visibility</p:attrName>
                                        </p:attrNameLst>
                                      </p:cBhvr>
                                      <p:to>
                                        <p:strVal val="visible"/>
                                      </p:to>
                                    </p:set>
                                    <p:animEffect transition="in" filter="blinds(horizontal)">
                                      <p:cBhvr>
                                        <p:cTn id="25" dur="500"/>
                                        <p:tgtEl>
                                          <p:spTgt spid="317480"/>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17483"/>
                                        </p:tgtEl>
                                        <p:attrNameLst>
                                          <p:attrName>style.visibility</p:attrName>
                                        </p:attrNameLst>
                                      </p:cBhvr>
                                      <p:to>
                                        <p:strVal val="visible"/>
                                      </p:to>
                                    </p:set>
                                    <p:animEffect transition="in" filter="blinds(horizontal)">
                                      <p:cBhvr>
                                        <p:cTn id="28" dur="500"/>
                                        <p:tgtEl>
                                          <p:spTgt spid="317483"/>
                                        </p:tgtEl>
                                      </p:cBhvr>
                                    </p:animEffect>
                                  </p:childTnLst>
                                </p:cTn>
                              </p:par>
                            </p:childTnLst>
                          </p:cTn>
                        </p:par>
                      </p:childTnLst>
                    </p:cTn>
                  </p:par>
                  <p:par>
                    <p:cTn id="29" fill="hold">
                      <p:stCondLst>
                        <p:cond delay="indefinite"/>
                      </p:stCondLst>
                      <p:childTnLst>
                        <p:par>
                          <p:cTn id="30" fill="hold">
                            <p:stCondLst>
                              <p:cond delay="0"/>
                            </p:stCondLst>
                            <p:childTnLst>
                              <p:par>
                                <p:cTn id="31" presetID="0" presetClass="path" presetSubtype="0" accel="50000" decel="50000" fill="hold" grpId="1" nodeType="clickEffect">
                                  <p:stCondLst>
                                    <p:cond delay="0"/>
                                  </p:stCondLst>
                                  <p:childTnLst>
                                    <p:animMotion origin="layout" path="M -3.33333E-6 3.7037E-7 L -0.02083 -0.17338 " pathEditMode="relative" rAng="0" ptsTypes="AA">
                                      <p:cBhvr>
                                        <p:cTn id="32" dur="2000" fill="hold"/>
                                        <p:tgtEl>
                                          <p:spTgt spid="317480"/>
                                        </p:tgtEl>
                                        <p:attrNameLst>
                                          <p:attrName>ppt_x</p:attrName>
                                          <p:attrName>ppt_y</p:attrName>
                                        </p:attrNameLst>
                                      </p:cBhvr>
                                      <p:rCtr x="-10" y="-87"/>
                                    </p:animMotion>
                                  </p:childTnLst>
                                </p:cTn>
                              </p:par>
                              <p:par>
                                <p:cTn id="33" presetID="0" presetClass="path" presetSubtype="0" accel="50000" decel="50000" fill="hold" grpId="1" nodeType="withEffect">
                                  <p:stCondLst>
                                    <p:cond delay="0"/>
                                  </p:stCondLst>
                                  <p:childTnLst>
                                    <p:animMotion origin="layout" path="M -3.05556E-6 3.7037E-7 L 0.12518 -0.12894 " pathEditMode="relative" rAng="0" ptsTypes="AA">
                                      <p:cBhvr>
                                        <p:cTn id="34" dur="3000" fill="hold"/>
                                        <p:tgtEl>
                                          <p:spTgt spid="317481"/>
                                        </p:tgtEl>
                                        <p:attrNameLst>
                                          <p:attrName>ppt_x</p:attrName>
                                          <p:attrName>ppt_y</p:attrName>
                                        </p:attrNameLst>
                                      </p:cBhvr>
                                      <p:rCtr x="63" y="-65"/>
                                    </p:animMotion>
                                  </p:childTnLst>
                                </p:cTn>
                              </p:par>
                              <p:par>
                                <p:cTn id="35" presetID="3" presetClass="exit" presetSubtype="10" fill="hold" grpId="1" nodeType="withEffect">
                                  <p:stCondLst>
                                    <p:cond delay="0"/>
                                  </p:stCondLst>
                                  <p:childTnLst>
                                    <p:animEffect transition="out" filter="blinds(horizontal)">
                                      <p:cBhvr>
                                        <p:cTn id="36" dur="500"/>
                                        <p:tgtEl>
                                          <p:spTgt spid="317479"/>
                                        </p:tgtEl>
                                      </p:cBhvr>
                                    </p:animEffect>
                                    <p:set>
                                      <p:cBhvr>
                                        <p:cTn id="37" dur="1" fill="hold">
                                          <p:stCondLst>
                                            <p:cond delay="499"/>
                                          </p:stCondLst>
                                        </p:cTn>
                                        <p:tgtEl>
                                          <p:spTgt spid="317479"/>
                                        </p:tgtEl>
                                        <p:attrNameLst>
                                          <p:attrName>style.visibility</p:attrName>
                                        </p:attrNameLst>
                                      </p:cBhvr>
                                      <p:to>
                                        <p:strVal val="hidden"/>
                                      </p:to>
                                    </p:set>
                                  </p:childTnLst>
                                </p:cTn>
                              </p:par>
                              <p:par>
                                <p:cTn id="38" presetID="3" presetClass="exit" presetSubtype="10" fill="hold" grpId="1" nodeType="withEffect">
                                  <p:stCondLst>
                                    <p:cond delay="0"/>
                                  </p:stCondLst>
                                  <p:childTnLst>
                                    <p:animEffect transition="out" filter="blinds(horizontal)">
                                      <p:cBhvr>
                                        <p:cTn id="39" dur="500"/>
                                        <p:tgtEl>
                                          <p:spTgt spid="317482"/>
                                        </p:tgtEl>
                                      </p:cBhvr>
                                    </p:animEffect>
                                    <p:set>
                                      <p:cBhvr>
                                        <p:cTn id="40" dur="1" fill="hold">
                                          <p:stCondLst>
                                            <p:cond delay="499"/>
                                          </p:stCondLst>
                                        </p:cTn>
                                        <p:tgtEl>
                                          <p:spTgt spid="317482"/>
                                        </p:tgtEl>
                                        <p:attrNameLst>
                                          <p:attrName>style.visibility</p:attrName>
                                        </p:attrNameLst>
                                      </p:cBhvr>
                                      <p:to>
                                        <p:strVal val="hidden"/>
                                      </p:to>
                                    </p:set>
                                  </p:childTnLst>
                                </p:cTn>
                              </p:par>
                              <p:par>
                                <p:cTn id="41" presetID="3" presetClass="exit" presetSubtype="10" fill="hold" grpId="1" nodeType="withEffect">
                                  <p:stCondLst>
                                    <p:cond delay="0"/>
                                  </p:stCondLst>
                                  <p:childTnLst>
                                    <p:animEffect transition="out" filter="blinds(horizontal)">
                                      <p:cBhvr>
                                        <p:cTn id="42" dur="500"/>
                                        <p:tgtEl>
                                          <p:spTgt spid="317483"/>
                                        </p:tgtEl>
                                      </p:cBhvr>
                                    </p:animEffect>
                                    <p:set>
                                      <p:cBhvr>
                                        <p:cTn id="43" dur="1" fill="hold">
                                          <p:stCondLst>
                                            <p:cond delay="499"/>
                                          </p:stCondLst>
                                        </p:cTn>
                                        <p:tgtEl>
                                          <p:spTgt spid="31748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2" grpId="0"/>
      <p:bldP spid="317478" grpId="0"/>
      <p:bldP spid="317479" grpId="0"/>
      <p:bldP spid="317479" grpId="1"/>
      <p:bldP spid="317480" grpId="0"/>
      <p:bldP spid="317480" grpId="1"/>
      <p:bldP spid="317481" grpId="0"/>
      <p:bldP spid="317481" grpId="1"/>
      <p:bldP spid="317482" grpId="0"/>
      <p:bldP spid="317482" grpId="1"/>
      <p:bldP spid="317483" grpId="0" animBg="1"/>
      <p:bldP spid="317483" grpId="1"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9493" name="Rectangle 5"/>
          <p:cNvSpPr>
            <a:spLocks noChangeArrowheads="1"/>
          </p:cNvSpPr>
          <p:nvPr/>
        </p:nvSpPr>
        <p:spPr bwMode="auto">
          <a:xfrm>
            <a:off x="228600" y="1828800"/>
            <a:ext cx="1524000" cy="457200"/>
          </a:xfrm>
          <a:prstGeom prst="rect">
            <a:avLst/>
          </a:prstGeom>
          <a:noFill/>
          <a:ln w="9525">
            <a:noFill/>
            <a:miter lim="800000"/>
            <a:headEnd/>
            <a:tailEnd/>
          </a:ln>
        </p:spPr>
        <p:txBody>
          <a:bodyPr wrap="none" anchor="ctr">
            <a:spAutoFit/>
          </a:bodyPr>
          <a:lstStyle/>
          <a:p>
            <a:pPr eaLnBrk="0" hangingPunct="0"/>
            <a:r>
              <a:rPr lang="en-US" sz="2400" b="0">
                <a:solidFill>
                  <a:srgbClr val="FF0000"/>
                </a:solidFill>
              </a:rPr>
              <a:t>*</a:t>
            </a:r>
            <a:r>
              <a:rPr lang="en-US" sz="2400" b="0" u="sng">
                <a:solidFill>
                  <a:srgbClr val="FF0000"/>
                </a:solidFill>
              </a:rPr>
              <a:t>Kết luận:</a:t>
            </a:r>
            <a:r>
              <a:rPr lang="en-US" b="0">
                <a:solidFill>
                  <a:srgbClr val="FF0000"/>
                </a:solidFill>
              </a:rPr>
              <a:t> </a:t>
            </a:r>
          </a:p>
        </p:txBody>
      </p:sp>
      <p:sp>
        <p:nvSpPr>
          <p:cNvPr id="319494" name="Text Box 6"/>
          <p:cNvSpPr txBox="1">
            <a:spLocks noChangeArrowheads="1"/>
          </p:cNvSpPr>
          <p:nvPr/>
        </p:nvSpPr>
        <p:spPr bwMode="auto">
          <a:xfrm>
            <a:off x="228600" y="2057400"/>
            <a:ext cx="8153400" cy="1077913"/>
          </a:xfrm>
          <a:prstGeom prst="rect">
            <a:avLst/>
          </a:prstGeom>
          <a:noFill/>
          <a:ln w="9525">
            <a:noFill/>
            <a:miter lim="800000"/>
            <a:headEnd/>
            <a:tailEnd/>
          </a:ln>
        </p:spPr>
        <p:txBody>
          <a:bodyPr>
            <a:spAutoFit/>
          </a:bodyPr>
          <a:lstStyle/>
          <a:p>
            <a:r>
              <a:rPr lang="en-US" sz="4000" b="0"/>
              <a:t>   </a:t>
            </a:r>
            <a:r>
              <a:rPr lang="en-US" sz="2400">
                <a:solidFill>
                  <a:srgbClr val="0000FF"/>
                </a:solidFill>
              </a:rPr>
              <a:t>Có…...loại điện tích. Các vật mang điện tích cùng loại thì…….nhau, mang điện tích khác loại thì………nhau.</a:t>
            </a:r>
          </a:p>
        </p:txBody>
      </p:sp>
      <p:sp>
        <p:nvSpPr>
          <p:cNvPr id="319495" name="Text Box 7"/>
          <p:cNvSpPr txBox="1">
            <a:spLocks noChangeArrowheads="1"/>
          </p:cNvSpPr>
          <p:nvPr/>
        </p:nvSpPr>
        <p:spPr bwMode="auto">
          <a:xfrm>
            <a:off x="1066800" y="2209800"/>
            <a:ext cx="590550" cy="457200"/>
          </a:xfrm>
          <a:prstGeom prst="rect">
            <a:avLst/>
          </a:prstGeom>
          <a:noFill/>
          <a:ln w="9525">
            <a:noFill/>
            <a:miter lim="800000"/>
            <a:headEnd/>
            <a:tailEnd/>
          </a:ln>
        </p:spPr>
        <p:txBody>
          <a:bodyPr wrap="none">
            <a:spAutoFit/>
          </a:bodyPr>
          <a:lstStyle/>
          <a:p>
            <a:r>
              <a:rPr lang="en-US" sz="2400">
                <a:solidFill>
                  <a:srgbClr val="FF0000"/>
                </a:solidFill>
              </a:rPr>
              <a:t>hai</a:t>
            </a:r>
          </a:p>
        </p:txBody>
      </p:sp>
      <p:sp>
        <p:nvSpPr>
          <p:cNvPr id="319496" name="Text Box 8"/>
          <p:cNvSpPr txBox="1">
            <a:spLocks noChangeArrowheads="1"/>
          </p:cNvSpPr>
          <p:nvPr/>
        </p:nvSpPr>
        <p:spPr bwMode="auto">
          <a:xfrm>
            <a:off x="5943600" y="2590800"/>
            <a:ext cx="625475" cy="457200"/>
          </a:xfrm>
          <a:prstGeom prst="rect">
            <a:avLst/>
          </a:prstGeom>
          <a:noFill/>
          <a:ln w="9525">
            <a:noFill/>
            <a:miter lim="800000"/>
            <a:headEnd/>
            <a:tailEnd/>
          </a:ln>
        </p:spPr>
        <p:txBody>
          <a:bodyPr wrap="none">
            <a:spAutoFit/>
          </a:bodyPr>
          <a:lstStyle/>
          <a:p>
            <a:r>
              <a:rPr lang="en-US" sz="2400">
                <a:solidFill>
                  <a:srgbClr val="FF0000"/>
                </a:solidFill>
              </a:rPr>
              <a:t>hút</a:t>
            </a:r>
          </a:p>
        </p:txBody>
      </p:sp>
      <p:sp>
        <p:nvSpPr>
          <p:cNvPr id="319497" name="Text Box 9"/>
          <p:cNvSpPr txBox="1">
            <a:spLocks noChangeArrowheads="1"/>
          </p:cNvSpPr>
          <p:nvPr/>
        </p:nvSpPr>
        <p:spPr bwMode="auto">
          <a:xfrm>
            <a:off x="762000" y="2667000"/>
            <a:ext cx="658813" cy="457200"/>
          </a:xfrm>
          <a:prstGeom prst="rect">
            <a:avLst/>
          </a:prstGeom>
          <a:noFill/>
          <a:ln w="9525">
            <a:noFill/>
            <a:miter lim="800000"/>
            <a:headEnd/>
            <a:tailEnd/>
          </a:ln>
        </p:spPr>
        <p:txBody>
          <a:bodyPr>
            <a:spAutoFit/>
          </a:bodyPr>
          <a:lstStyle/>
          <a:p>
            <a:r>
              <a:rPr lang="en-US" sz="2400">
                <a:solidFill>
                  <a:srgbClr val="FF0000"/>
                </a:solidFill>
              </a:rPr>
              <a:t>đẩy</a:t>
            </a:r>
          </a:p>
        </p:txBody>
      </p:sp>
      <p:sp>
        <p:nvSpPr>
          <p:cNvPr id="319498" name="Rectangle 10"/>
          <p:cNvSpPr>
            <a:spLocks noChangeArrowheads="1"/>
          </p:cNvSpPr>
          <p:nvPr/>
        </p:nvSpPr>
        <p:spPr bwMode="auto">
          <a:xfrm>
            <a:off x="228600" y="3429000"/>
            <a:ext cx="1635125" cy="822325"/>
          </a:xfrm>
          <a:prstGeom prst="rect">
            <a:avLst/>
          </a:prstGeom>
          <a:noFill/>
          <a:ln w="9525">
            <a:noFill/>
            <a:miter lim="800000"/>
            <a:headEnd/>
            <a:tailEnd/>
          </a:ln>
        </p:spPr>
        <p:txBody>
          <a:bodyPr wrap="none" anchor="ctr">
            <a:spAutoFit/>
          </a:bodyPr>
          <a:lstStyle/>
          <a:p>
            <a:r>
              <a:rPr lang="en-US" sz="2400">
                <a:solidFill>
                  <a:srgbClr val="FF0000"/>
                </a:solidFill>
              </a:rPr>
              <a:t>*</a:t>
            </a:r>
            <a:r>
              <a:rPr lang="en-US" sz="2400" u="sng">
                <a:solidFill>
                  <a:srgbClr val="FF0000"/>
                </a:solidFill>
              </a:rPr>
              <a:t>Quy ước:</a:t>
            </a:r>
            <a:r>
              <a:rPr lang="en-US" sz="2400" b="0"/>
              <a:t> </a:t>
            </a:r>
          </a:p>
          <a:p>
            <a:pPr eaLnBrk="0" hangingPunct="0"/>
            <a:endParaRPr lang="en-US" sz="2400" b="0">
              <a:latin typeface="Arial" pitchFamily="34" charset="0"/>
            </a:endParaRPr>
          </a:p>
        </p:txBody>
      </p:sp>
      <p:sp>
        <p:nvSpPr>
          <p:cNvPr id="319499" name="Rectangle 11"/>
          <p:cNvSpPr>
            <a:spLocks noChangeArrowheads="1"/>
          </p:cNvSpPr>
          <p:nvPr/>
        </p:nvSpPr>
        <p:spPr bwMode="auto">
          <a:xfrm>
            <a:off x="76200" y="3779838"/>
            <a:ext cx="8534400" cy="1262062"/>
          </a:xfrm>
          <a:prstGeom prst="rect">
            <a:avLst/>
          </a:prstGeom>
          <a:noFill/>
          <a:ln w="9525">
            <a:noFill/>
            <a:miter lim="800000"/>
            <a:headEnd/>
            <a:tailEnd/>
          </a:ln>
        </p:spPr>
        <p:txBody>
          <a:bodyPr anchor="ctr">
            <a:spAutoFit/>
          </a:bodyPr>
          <a:lstStyle/>
          <a:p>
            <a:pPr>
              <a:spcBef>
                <a:spcPct val="50000"/>
              </a:spcBef>
            </a:pPr>
            <a:r>
              <a:rPr lang="en-US" sz="2400">
                <a:solidFill>
                  <a:srgbClr val="0000FF"/>
                </a:solidFill>
              </a:rPr>
              <a:t>- Điện tích của thuỷ tinh khi cọ xát vào lụa là điện tích dương (</a:t>
            </a:r>
            <a:r>
              <a:rPr lang="en-US" sz="2800">
                <a:solidFill>
                  <a:srgbClr val="FF0000"/>
                </a:solidFill>
              </a:rPr>
              <a:t>+</a:t>
            </a:r>
            <a:r>
              <a:rPr lang="en-US" sz="2400">
                <a:solidFill>
                  <a:srgbClr val="0000FF"/>
                </a:solidFill>
              </a:rPr>
              <a:t>).</a:t>
            </a:r>
          </a:p>
          <a:p>
            <a:pPr eaLnBrk="0" hangingPunct="0"/>
            <a:endParaRPr lang="en-US" sz="2400" b="0">
              <a:latin typeface="Arial" pitchFamily="34" charset="0"/>
            </a:endParaRPr>
          </a:p>
        </p:txBody>
      </p:sp>
      <p:sp>
        <p:nvSpPr>
          <p:cNvPr id="319502" name="Rectangle 14"/>
          <p:cNvSpPr>
            <a:spLocks noChangeArrowheads="1"/>
          </p:cNvSpPr>
          <p:nvPr/>
        </p:nvSpPr>
        <p:spPr bwMode="auto">
          <a:xfrm>
            <a:off x="76200" y="4648200"/>
            <a:ext cx="8153400" cy="884238"/>
          </a:xfrm>
          <a:prstGeom prst="rect">
            <a:avLst/>
          </a:prstGeom>
          <a:noFill/>
          <a:ln w="9525">
            <a:noFill/>
            <a:miter lim="800000"/>
            <a:headEnd/>
            <a:tailEnd/>
          </a:ln>
        </p:spPr>
        <p:txBody>
          <a:bodyPr anchor="ctr">
            <a:spAutoFit/>
          </a:bodyPr>
          <a:lstStyle/>
          <a:p>
            <a:pPr eaLnBrk="0" hangingPunct="0"/>
            <a:r>
              <a:rPr lang="en-US" sz="2400">
                <a:solidFill>
                  <a:srgbClr val="0000FF"/>
                </a:solidFill>
              </a:rPr>
              <a:t>- Điện tích của thanh nhựa sẫm màu khi cọ xát vào vải khô là điện tích âm (</a:t>
            </a:r>
            <a:r>
              <a:rPr lang="en-US" sz="2800" b="0">
                <a:solidFill>
                  <a:srgbClr val="FF0000"/>
                </a:solidFill>
              </a:rPr>
              <a:t>-</a:t>
            </a:r>
            <a:r>
              <a:rPr lang="en-US" sz="2400">
                <a:solidFill>
                  <a:srgbClr val="0000FF"/>
                </a:solidFill>
              </a:rPr>
              <a:t>).</a:t>
            </a:r>
          </a:p>
        </p:txBody>
      </p:sp>
      <p:sp>
        <p:nvSpPr>
          <p:cNvPr id="31754" name="WordArt 17"/>
          <p:cNvSpPr>
            <a:spLocks noChangeArrowheads="1" noChangeShapeType="1" noTextEdit="1"/>
          </p:cNvSpPr>
          <p:nvPr/>
        </p:nvSpPr>
        <p:spPr bwMode="auto">
          <a:xfrm>
            <a:off x="6096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31755" name="Text Box 18"/>
          <p:cNvSpPr txBox="1">
            <a:spLocks noChangeArrowheads="1"/>
          </p:cNvSpPr>
          <p:nvPr/>
        </p:nvSpPr>
        <p:spPr bwMode="auto">
          <a:xfrm>
            <a:off x="304800" y="1066800"/>
            <a:ext cx="1971675" cy="427038"/>
          </a:xfrm>
          <a:prstGeom prst="rect">
            <a:avLst/>
          </a:prstGeom>
          <a:noFill/>
          <a:ln w="9525">
            <a:noFill/>
            <a:miter lim="800000"/>
            <a:headEnd/>
            <a:tailEnd/>
          </a:ln>
        </p:spPr>
        <p:txBody>
          <a:bodyPr wrap="none">
            <a:spAutoFit/>
          </a:bodyPr>
          <a:lstStyle/>
          <a:p>
            <a:r>
              <a:rPr lang="en-US" sz="2200" i="1">
                <a:solidFill>
                  <a:srgbClr val="0000FF"/>
                </a:solidFill>
              </a:rPr>
              <a:t>*Thí nghiệm 1:</a:t>
            </a:r>
            <a:endParaRPr lang="en-US" sz="2600" b="0">
              <a:solidFill>
                <a:srgbClr val="0000FF"/>
              </a:solidFill>
            </a:endParaRPr>
          </a:p>
        </p:txBody>
      </p:sp>
      <p:sp>
        <p:nvSpPr>
          <p:cNvPr id="31756" name="Text Box 19"/>
          <p:cNvSpPr txBox="1">
            <a:spLocks noChangeArrowheads="1"/>
          </p:cNvSpPr>
          <p:nvPr/>
        </p:nvSpPr>
        <p:spPr bwMode="auto">
          <a:xfrm>
            <a:off x="0" y="609600"/>
            <a:ext cx="4572000" cy="488950"/>
          </a:xfrm>
          <a:prstGeom prst="rect">
            <a:avLst/>
          </a:prstGeom>
          <a:noFill/>
          <a:ln w="9525">
            <a:noFill/>
            <a:miter lim="800000"/>
            <a:headEnd/>
            <a:tailEnd/>
          </a:ln>
        </p:spPr>
        <p:txBody>
          <a:bodyPr>
            <a:spAutoFit/>
          </a:bodyPr>
          <a:lstStyle/>
          <a:p>
            <a:pPr algn="just"/>
            <a:r>
              <a:rPr lang="en-US" sz="2600">
                <a:solidFill>
                  <a:srgbClr val="0000FF"/>
                </a:solidFill>
              </a:rPr>
              <a:t>I. </a:t>
            </a:r>
            <a:r>
              <a:rPr lang="en-US" sz="2600" u="sng">
                <a:solidFill>
                  <a:srgbClr val="0000FF"/>
                </a:solidFill>
              </a:rPr>
              <a:t>Hai loại điện tích</a:t>
            </a:r>
            <a:r>
              <a:rPr lang="en-US" sz="2600">
                <a:solidFill>
                  <a:srgbClr val="0000FF"/>
                </a:solidFill>
              </a:rPr>
              <a:t>:</a:t>
            </a:r>
          </a:p>
        </p:txBody>
      </p:sp>
      <p:sp>
        <p:nvSpPr>
          <p:cNvPr id="31757" name="Text Box 20"/>
          <p:cNvSpPr txBox="1">
            <a:spLocks noChangeArrowheads="1"/>
          </p:cNvSpPr>
          <p:nvPr/>
        </p:nvSpPr>
        <p:spPr bwMode="auto">
          <a:xfrm>
            <a:off x="228600" y="1447800"/>
            <a:ext cx="1971675" cy="427038"/>
          </a:xfrm>
          <a:prstGeom prst="rect">
            <a:avLst/>
          </a:prstGeom>
          <a:noFill/>
          <a:ln w="9525">
            <a:noFill/>
            <a:miter lim="800000"/>
            <a:headEnd/>
            <a:tailEnd/>
          </a:ln>
        </p:spPr>
        <p:txBody>
          <a:bodyPr wrap="none">
            <a:spAutoFit/>
          </a:bodyPr>
          <a:lstStyle/>
          <a:p>
            <a:r>
              <a:rPr lang="en-US" sz="2200" i="1">
                <a:solidFill>
                  <a:srgbClr val="0000FF"/>
                </a:solidFill>
              </a:rPr>
              <a:t>*Thí nghiệm 2:</a:t>
            </a:r>
            <a:endParaRPr lang="en-US" sz="2600" b="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19493"/>
                                        </p:tgtEl>
                                        <p:attrNameLst>
                                          <p:attrName>style.visibility</p:attrName>
                                        </p:attrNameLst>
                                      </p:cBhvr>
                                      <p:to>
                                        <p:strVal val="visible"/>
                                      </p:to>
                                    </p:set>
                                    <p:animEffect transition="in" filter="dissolve">
                                      <p:cBhvr>
                                        <p:cTn id="7" dur="500"/>
                                        <p:tgtEl>
                                          <p:spTgt spid="319493"/>
                                        </p:tgtEl>
                                      </p:cBhvr>
                                    </p:animEffect>
                                  </p:childTnLst>
                                </p:cTn>
                              </p:par>
                            </p:childTnLst>
                          </p:cTn>
                        </p:par>
                        <p:par>
                          <p:cTn id="8" fill="hold">
                            <p:stCondLst>
                              <p:cond delay="500"/>
                            </p:stCondLst>
                            <p:childTnLst>
                              <p:par>
                                <p:cTn id="9" presetID="8" presetClass="entr" presetSubtype="16" fill="hold" grpId="0" nodeType="afterEffect">
                                  <p:stCondLst>
                                    <p:cond delay="0"/>
                                  </p:stCondLst>
                                  <p:childTnLst>
                                    <p:set>
                                      <p:cBhvr>
                                        <p:cTn id="10" dur="1" fill="hold">
                                          <p:stCondLst>
                                            <p:cond delay="0"/>
                                          </p:stCondLst>
                                        </p:cTn>
                                        <p:tgtEl>
                                          <p:spTgt spid="319494"/>
                                        </p:tgtEl>
                                        <p:attrNameLst>
                                          <p:attrName>style.visibility</p:attrName>
                                        </p:attrNameLst>
                                      </p:cBhvr>
                                      <p:to>
                                        <p:strVal val="visible"/>
                                      </p:to>
                                    </p:set>
                                    <p:animEffect transition="in" filter="diamond(in)">
                                      <p:cBhvr>
                                        <p:cTn id="11" dur="2000"/>
                                        <p:tgtEl>
                                          <p:spTgt spid="319494"/>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319495"/>
                                        </p:tgtEl>
                                        <p:attrNameLst>
                                          <p:attrName>style.visibility</p:attrName>
                                        </p:attrNameLst>
                                      </p:cBhvr>
                                      <p:to>
                                        <p:strVal val="visible"/>
                                      </p:to>
                                    </p:set>
                                    <p:animEffect transition="in" filter="box(in)">
                                      <p:cBhvr>
                                        <p:cTn id="16" dur="500"/>
                                        <p:tgtEl>
                                          <p:spTgt spid="319495"/>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319497"/>
                                        </p:tgtEl>
                                        <p:attrNameLst>
                                          <p:attrName>style.visibility</p:attrName>
                                        </p:attrNameLst>
                                      </p:cBhvr>
                                      <p:to>
                                        <p:strVal val="visible"/>
                                      </p:to>
                                    </p:set>
                                    <p:animEffect transition="in" filter="box(in)">
                                      <p:cBhvr>
                                        <p:cTn id="21" dur="500"/>
                                        <p:tgtEl>
                                          <p:spTgt spid="319497"/>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319496"/>
                                        </p:tgtEl>
                                        <p:attrNameLst>
                                          <p:attrName>style.visibility</p:attrName>
                                        </p:attrNameLst>
                                      </p:cBhvr>
                                      <p:to>
                                        <p:strVal val="visible"/>
                                      </p:to>
                                    </p:set>
                                    <p:animEffect transition="in" filter="box(in)">
                                      <p:cBhvr>
                                        <p:cTn id="26" dur="500"/>
                                        <p:tgtEl>
                                          <p:spTgt spid="319496"/>
                                        </p:tgtEl>
                                      </p:cBhvr>
                                    </p:animEffect>
                                  </p:childTnLst>
                                </p:cTn>
                              </p:par>
                            </p:childTnLst>
                          </p:cTn>
                        </p:par>
                      </p:childTnLst>
                    </p:cTn>
                  </p:par>
                  <p:par>
                    <p:cTn id="27" fill="hold">
                      <p:stCondLst>
                        <p:cond delay="indefinite"/>
                      </p:stCondLst>
                      <p:childTnLst>
                        <p:par>
                          <p:cTn id="28" fill="hold">
                            <p:stCondLst>
                              <p:cond delay="0"/>
                            </p:stCondLst>
                            <p:childTnLst>
                              <p:par>
                                <p:cTn id="29" presetID="20" presetClass="entr" presetSubtype="0" fill="hold" grpId="0" nodeType="clickEffect">
                                  <p:stCondLst>
                                    <p:cond delay="0"/>
                                  </p:stCondLst>
                                  <p:childTnLst>
                                    <p:set>
                                      <p:cBhvr>
                                        <p:cTn id="30" dur="1" fill="hold">
                                          <p:stCondLst>
                                            <p:cond delay="0"/>
                                          </p:stCondLst>
                                        </p:cTn>
                                        <p:tgtEl>
                                          <p:spTgt spid="319498"/>
                                        </p:tgtEl>
                                        <p:attrNameLst>
                                          <p:attrName>style.visibility</p:attrName>
                                        </p:attrNameLst>
                                      </p:cBhvr>
                                      <p:to>
                                        <p:strVal val="visible"/>
                                      </p:to>
                                    </p:set>
                                    <p:animEffect transition="in" filter="wedge">
                                      <p:cBhvr>
                                        <p:cTn id="31" dur="2000"/>
                                        <p:tgtEl>
                                          <p:spTgt spid="319498"/>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319499"/>
                                        </p:tgtEl>
                                        <p:attrNameLst>
                                          <p:attrName>style.visibility</p:attrName>
                                        </p:attrNameLst>
                                      </p:cBhvr>
                                      <p:to>
                                        <p:strVal val="visible"/>
                                      </p:to>
                                    </p:set>
                                    <p:animEffect transition="in" filter="box(in)">
                                      <p:cBhvr>
                                        <p:cTn id="36" dur="500"/>
                                        <p:tgtEl>
                                          <p:spTgt spid="319499"/>
                                        </p:tgtEl>
                                      </p:cBhvr>
                                    </p:animEffect>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319502"/>
                                        </p:tgtEl>
                                        <p:attrNameLst>
                                          <p:attrName>style.visibility</p:attrName>
                                        </p:attrNameLst>
                                      </p:cBhvr>
                                      <p:to>
                                        <p:strVal val="visible"/>
                                      </p:to>
                                    </p:set>
                                    <p:animEffect transition="in" filter="box(in)">
                                      <p:cBhvr>
                                        <p:cTn id="41" dur="500"/>
                                        <p:tgtEl>
                                          <p:spTgt spid="3195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9493" grpId="0"/>
      <p:bldP spid="319494" grpId="0"/>
      <p:bldP spid="319495" grpId="0"/>
      <p:bldP spid="319496" grpId="0"/>
      <p:bldP spid="319497" grpId="0"/>
      <p:bldP spid="319498" grpId="0"/>
      <p:bldP spid="319499" grpId="0"/>
      <p:bldP spid="31950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9" name="Text Box 5"/>
          <p:cNvSpPr txBox="1">
            <a:spLocks noChangeArrowheads="1"/>
          </p:cNvSpPr>
          <p:nvPr/>
        </p:nvSpPr>
        <p:spPr bwMode="auto">
          <a:xfrm>
            <a:off x="0" y="304800"/>
            <a:ext cx="4267200" cy="3387725"/>
          </a:xfrm>
          <a:prstGeom prst="rect">
            <a:avLst/>
          </a:prstGeom>
          <a:solidFill>
            <a:schemeClr val="hlink"/>
          </a:solidFill>
          <a:ln w="9525">
            <a:solidFill>
              <a:schemeClr val="bg1"/>
            </a:solidFill>
            <a:miter lim="800000"/>
            <a:headEnd/>
            <a:tailEnd/>
          </a:ln>
        </p:spPr>
        <p:txBody>
          <a:bodyPr>
            <a:spAutoFit/>
          </a:bodyPr>
          <a:lstStyle/>
          <a:p>
            <a:pPr algn="just">
              <a:spcBef>
                <a:spcPct val="50000"/>
              </a:spcBef>
            </a:pPr>
            <a:r>
              <a:rPr lang="en-US" sz="2400">
                <a:solidFill>
                  <a:srgbClr val="FF0000"/>
                </a:solidFill>
              </a:rPr>
              <a:t>C1.</a:t>
            </a:r>
            <a:r>
              <a:rPr lang="en-US" sz="2400">
                <a:solidFill>
                  <a:schemeClr val="bg1"/>
                </a:solidFill>
              </a:rPr>
              <a:t> Đặt thanh nhựa sẫm mầu lên trục quay sau khi đã được cọ xát bằng mảnh vải khô. Đưa mảnh vải lại gần đầu thanh nhựa được cọ xát thì chúng hút nhau. Biết rằng mảnh vải cũng bị nhiễm điện, hỏi mảnh vải mang điện tích dương hay điện tích âm? Tại sao?</a:t>
            </a:r>
          </a:p>
        </p:txBody>
      </p:sp>
      <p:grpSp>
        <p:nvGrpSpPr>
          <p:cNvPr id="2" name="Group 6"/>
          <p:cNvGrpSpPr>
            <a:grpSpLocks/>
          </p:cNvGrpSpPr>
          <p:nvPr/>
        </p:nvGrpSpPr>
        <p:grpSpPr bwMode="auto">
          <a:xfrm>
            <a:off x="7162800" y="1447800"/>
            <a:ext cx="533400" cy="720725"/>
            <a:chOff x="4136" y="2858"/>
            <a:chExt cx="336" cy="454"/>
          </a:xfrm>
        </p:grpSpPr>
        <p:sp>
          <p:nvSpPr>
            <p:cNvPr id="32777" name="AutoShape 7"/>
            <p:cNvSpPr>
              <a:spLocks noChangeArrowheads="1"/>
            </p:cNvSpPr>
            <p:nvPr/>
          </p:nvSpPr>
          <p:spPr bwMode="auto">
            <a:xfrm>
              <a:off x="4254" y="2858"/>
              <a:ext cx="96" cy="192"/>
            </a:xfrm>
            <a:prstGeom prst="triangle">
              <a:avLst>
                <a:gd name="adj" fmla="val 50000"/>
              </a:avLst>
            </a:prstGeom>
            <a:solidFill>
              <a:schemeClr val="tx1"/>
            </a:solidFill>
            <a:ln w="9525">
              <a:solidFill>
                <a:schemeClr val="tx1"/>
              </a:solidFill>
              <a:miter lim="800000"/>
              <a:headEnd/>
              <a:tailEnd/>
            </a:ln>
          </p:spPr>
          <p:txBody>
            <a:bodyPr wrap="none" anchor="ctr"/>
            <a:lstStyle/>
            <a:p>
              <a:endParaRPr lang="en-US"/>
            </a:p>
          </p:txBody>
        </p:sp>
        <p:sp>
          <p:nvSpPr>
            <p:cNvPr id="210952" name="AutoShape 8"/>
            <p:cNvSpPr>
              <a:spLocks noChangeArrowheads="1"/>
            </p:cNvSpPr>
            <p:nvPr/>
          </p:nvSpPr>
          <p:spPr bwMode="auto">
            <a:xfrm rot="10800000">
              <a:off x="4136" y="3024"/>
              <a:ext cx="336" cy="288"/>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1">
              <a:gsLst>
                <a:gs pos="0">
                  <a:schemeClr val="tx2">
                    <a:gamma/>
                    <a:tint val="0"/>
                    <a:invGamma/>
                  </a:schemeClr>
                </a:gs>
                <a:gs pos="50000">
                  <a:schemeClr val="tx2"/>
                </a:gs>
                <a:gs pos="100000">
                  <a:schemeClr val="tx2">
                    <a:gamma/>
                    <a:tint val="0"/>
                    <a:invGamma/>
                  </a:schemeClr>
                </a:gs>
              </a:gsLst>
              <a:lin ang="0" scaled="1"/>
            </a:gradFill>
            <a:ln w="9525">
              <a:solidFill>
                <a:schemeClr val="tx1"/>
              </a:solidFill>
              <a:miter lim="800000"/>
              <a:headEnd/>
              <a:tailEnd/>
            </a:ln>
            <a:effectLst/>
          </p:spPr>
          <p:txBody>
            <a:bodyPr rot="10800000" wrap="none" anchor="ctr"/>
            <a:lstStyle/>
            <a:p>
              <a:pPr algn="ctr">
                <a:defRPr/>
              </a:pPr>
              <a:endParaRPr lang="vi-VN" sz="1800"/>
            </a:p>
          </p:txBody>
        </p:sp>
      </p:grpSp>
      <p:sp>
        <p:nvSpPr>
          <p:cNvPr id="210953" name="Line 9"/>
          <p:cNvSpPr>
            <a:spLocks noChangeShapeType="1"/>
          </p:cNvSpPr>
          <p:nvPr/>
        </p:nvSpPr>
        <p:spPr bwMode="auto">
          <a:xfrm flipH="1">
            <a:off x="6477000" y="838200"/>
            <a:ext cx="1905000" cy="1219200"/>
          </a:xfrm>
          <a:prstGeom prst="line">
            <a:avLst/>
          </a:prstGeom>
          <a:noFill/>
          <a:ln w="57150">
            <a:solidFill>
              <a:srgbClr val="800000"/>
            </a:solidFill>
            <a:round/>
            <a:headEnd/>
            <a:tailEnd/>
          </a:ln>
        </p:spPr>
        <p:txBody>
          <a:bodyPr/>
          <a:lstStyle/>
          <a:p>
            <a:endParaRPr lang="en-US"/>
          </a:p>
        </p:txBody>
      </p:sp>
      <p:sp>
        <p:nvSpPr>
          <p:cNvPr id="210954" name="AutoShape 10" descr="Woven mat"/>
          <p:cNvSpPr>
            <a:spLocks noChangeArrowheads="1"/>
          </p:cNvSpPr>
          <p:nvPr/>
        </p:nvSpPr>
        <p:spPr bwMode="auto">
          <a:xfrm>
            <a:off x="4800600" y="304800"/>
            <a:ext cx="838200" cy="990600"/>
          </a:xfrm>
          <a:prstGeom prst="flowChartPunchedTape">
            <a:avLst/>
          </a:prstGeom>
          <a:blipFill dpi="0" rotWithShape="1">
            <a:blip r:embed="rId2"/>
            <a:srcRect/>
            <a:tile tx="0" ty="0" sx="100000" sy="100000" flip="none" algn="tl"/>
          </a:blipFill>
          <a:ln w="9525">
            <a:solidFill>
              <a:schemeClr val="tx1"/>
            </a:solidFill>
            <a:miter lim="800000"/>
            <a:headEnd/>
            <a:tailEnd/>
          </a:ln>
        </p:spPr>
        <p:txBody>
          <a:bodyPr wrap="none" anchor="ctr"/>
          <a:lstStyle/>
          <a:p>
            <a:endParaRPr lang="en-US"/>
          </a:p>
        </p:txBody>
      </p:sp>
      <p:sp>
        <p:nvSpPr>
          <p:cNvPr id="210955" name="Text Box 11"/>
          <p:cNvSpPr txBox="1">
            <a:spLocks noChangeArrowheads="1"/>
          </p:cNvSpPr>
          <p:nvPr/>
        </p:nvSpPr>
        <p:spPr bwMode="auto">
          <a:xfrm>
            <a:off x="228600" y="4191000"/>
            <a:ext cx="8839200" cy="1917700"/>
          </a:xfrm>
          <a:prstGeom prst="rect">
            <a:avLst/>
          </a:prstGeom>
          <a:solidFill>
            <a:schemeClr val="bg1"/>
          </a:solidFill>
          <a:ln w="9525">
            <a:noFill/>
            <a:miter lim="800000"/>
            <a:headEnd/>
            <a:tailEnd/>
          </a:ln>
        </p:spPr>
        <p:txBody>
          <a:bodyPr>
            <a:spAutoFit/>
          </a:bodyPr>
          <a:lstStyle/>
          <a:p>
            <a:pPr>
              <a:spcBef>
                <a:spcPct val="50000"/>
              </a:spcBef>
            </a:pPr>
            <a:r>
              <a:rPr lang="en-US" sz="2400">
                <a:solidFill>
                  <a:srgbClr val="FF0000"/>
                </a:solidFill>
              </a:rPr>
              <a:t>C1.</a:t>
            </a:r>
            <a:r>
              <a:rPr lang="en-US" sz="2400">
                <a:solidFill>
                  <a:srgbClr val="000066"/>
                </a:solidFill>
              </a:rPr>
              <a:t> Mảnh vải  và thanh nhựa khi cọ xát đều bị nhiễm điện.</a:t>
            </a:r>
            <a:endParaRPr lang="en-US">
              <a:solidFill>
                <a:srgbClr val="000066"/>
              </a:solidFill>
            </a:endParaRPr>
          </a:p>
          <a:p>
            <a:pPr algn="just">
              <a:spcBef>
                <a:spcPct val="50000"/>
              </a:spcBef>
            </a:pPr>
            <a:r>
              <a:rPr lang="en-US" sz="2400">
                <a:solidFill>
                  <a:srgbClr val="000066"/>
                </a:solidFill>
              </a:rPr>
              <a:t>Vì mảnh vải và thanh nhựa hút nhau nên </a:t>
            </a:r>
            <a:r>
              <a:rPr lang="en-US" sz="2400">
                <a:solidFill>
                  <a:srgbClr val="006600"/>
                </a:solidFill>
              </a:rPr>
              <a:t>nhiễm điện khác loại</a:t>
            </a:r>
            <a:r>
              <a:rPr lang="en-US" sz="2400">
                <a:solidFill>
                  <a:srgbClr val="000066"/>
                </a:solidFill>
              </a:rPr>
              <a:t>.</a:t>
            </a:r>
          </a:p>
          <a:p>
            <a:pPr algn="just">
              <a:spcBef>
                <a:spcPct val="50000"/>
              </a:spcBef>
            </a:pPr>
            <a:r>
              <a:rPr lang="en-US" sz="2400">
                <a:solidFill>
                  <a:srgbClr val="000066"/>
                </a:solidFill>
              </a:rPr>
              <a:t>Thanh nhựa sẫm màu khi được cọ xát bằng vải khô thì mang </a:t>
            </a:r>
            <a:r>
              <a:rPr lang="en-US" sz="2400">
                <a:solidFill>
                  <a:srgbClr val="006600"/>
                </a:solidFill>
              </a:rPr>
              <a:t>điện tích âm</a:t>
            </a:r>
            <a:r>
              <a:rPr lang="en-US" sz="2400">
                <a:solidFill>
                  <a:srgbClr val="000066"/>
                </a:solidFill>
              </a:rPr>
              <a:t> nên </a:t>
            </a:r>
            <a:r>
              <a:rPr lang="en-US" sz="2400">
                <a:solidFill>
                  <a:srgbClr val="006600"/>
                </a:solidFill>
              </a:rPr>
              <a:t>mảnh</a:t>
            </a:r>
            <a:r>
              <a:rPr lang="en-US" sz="2400">
                <a:solidFill>
                  <a:srgbClr val="000066"/>
                </a:solidFill>
              </a:rPr>
              <a:t> </a:t>
            </a:r>
            <a:r>
              <a:rPr lang="en-US" sz="2400">
                <a:solidFill>
                  <a:srgbClr val="006600"/>
                </a:solidFill>
              </a:rPr>
              <a:t>vải mang điện tích dương</a:t>
            </a:r>
            <a:r>
              <a:rPr lang="en-US" sz="2400">
                <a:solidFill>
                  <a:srgbClr val="000066"/>
                </a:solidFill>
              </a:rPr>
              <a:t>.</a:t>
            </a:r>
          </a:p>
        </p:txBody>
      </p:sp>
      <p:sp>
        <p:nvSpPr>
          <p:cNvPr id="210956" name="AutoShape 12"/>
          <p:cNvSpPr>
            <a:spLocks noChangeArrowheads="1"/>
          </p:cNvSpPr>
          <p:nvPr/>
        </p:nvSpPr>
        <p:spPr bwMode="auto">
          <a:xfrm>
            <a:off x="5867400" y="1447800"/>
            <a:ext cx="457200" cy="381000"/>
          </a:xfrm>
          <a:prstGeom prst="flowChartOr">
            <a:avLst/>
          </a:prstGeom>
          <a:solidFill>
            <a:srgbClr val="FF3300"/>
          </a:solidFill>
          <a:ln w="38100">
            <a:solidFill>
              <a:srgbClr val="000000"/>
            </a:solidFill>
            <a:round/>
            <a:headEnd/>
            <a:tailEnd/>
          </a:ln>
        </p:spPr>
        <p:txBody>
          <a:bodyPr wrap="none" anchor="ctr"/>
          <a:lstStyle/>
          <a:p>
            <a:endParaRPr lang="en-US"/>
          </a:p>
        </p:txBody>
      </p:sp>
      <p:sp>
        <p:nvSpPr>
          <p:cNvPr id="210959" name="AutoShape 15"/>
          <p:cNvSpPr>
            <a:spLocks noChangeArrowheads="1"/>
          </p:cNvSpPr>
          <p:nvPr/>
        </p:nvSpPr>
        <p:spPr bwMode="auto">
          <a:xfrm>
            <a:off x="6477000" y="1714500"/>
            <a:ext cx="457200" cy="381000"/>
          </a:xfrm>
          <a:prstGeom prst="flowChartConnector">
            <a:avLst/>
          </a:prstGeom>
          <a:solidFill>
            <a:schemeClr val="accent1"/>
          </a:solidFill>
          <a:ln w="9525">
            <a:solidFill>
              <a:schemeClr val="tx1"/>
            </a:solidFill>
            <a:round/>
            <a:headEnd/>
            <a:tailEnd/>
          </a:ln>
        </p:spPr>
        <p:txBody>
          <a:bodyPr wrap="none" anchor="ctr"/>
          <a:lstStyle/>
          <a:p>
            <a:pPr algn="ctr"/>
            <a:r>
              <a:rPr lang="en-US" sz="600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0949"/>
                                        </p:tgtEl>
                                        <p:attrNameLst>
                                          <p:attrName>style.visibility</p:attrName>
                                        </p:attrNameLst>
                                      </p:cBhvr>
                                      <p:to>
                                        <p:strVal val="visible"/>
                                      </p:to>
                                    </p:set>
                                    <p:animEffect transition="in" filter="fade">
                                      <p:cBhvr>
                                        <p:cTn id="7" dur="2000"/>
                                        <p:tgtEl>
                                          <p:spTgt spid="2109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0954"/>
                                        </p:tgtEl>
                                        <p:attrNameLst>
                                          <p:attrName>style.visibility</p:attrName>
                                        </p:attrNameLst>
                                      </p:cBhvr>
                                      <p:to>
                                        <p:strVal val="visible"/>
                                      </p:to>
                                    </p:set>
                                    <p:animEffect transition="in" filter="fade">
                                      <p:cBhvr>
                                        <p:cTn id="12" dur="2000"/>
                                        <p:tgtEl>
                                          <p:spTgt spid="21095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10953"/>
                                        </p:tgtEl>
                                        <p:attrNameLst>
                                          <p:attrName>style.visibility</p:attrName>
                                        </p:attrNameLst>
                                      </p:cBhvr>
                                      <p:to>
                                        <p:strVal val="visible"/>
                                      </p:to>
                                    </p:set>
                                    <p:animEffect transition="in" filter="fade">
                                      <p:cBhvr>
                                        <p:cTn id="15" dur="2000"/>
                                        <p:tgtEl>
                                          <p:spTgt spid="210953"/>
                                        </p:tgtEl>
                                      </p:cBhvr>
                                    </p:animEffect>
                                  </p:childTnLst>
                                </p:cTn>
                              </p:par>
                            </p:childTnLst>
                          </p:cTn>
                        </p:par>
                        <p:par>
                          <p:cTn id="16" fill="hold">
                            <p:stCondLst>
                              <p:cond delay="2000"/>
                            </p:stCondLst>
                            <p:childTnLst>
                              <p:par>
                                <p:cTn id="17" presetID="12" presetClass="entr" presetSubtype="4" fill="hold"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slide(fromBottom)">
                                      <p:cBhvr>
                                        <p:cTn id="19" dur="500"/>
                                        <p:tgtEl>
                                          <p:spTgt spid="2"/>
                                        </p:tgtEl>
                                      </p:cBhvr>
                                    </p:animEffect>
                                  </p:childTnLst>
                                </p:cTn>
                              </p:par>
                            </p:childTnLst>
                          </p:cTn>
                        </p:par>
                        <p:par>
                          <p:cTn id="20" fill="hold">
                            <p:stCondLst>
                              <p:cond delay="2500"/>
                            </p:stCondLst>
                            <p:childTnLst>
                              <p:par>
                                <p:cTn id="21" presetID="0" presetClass="path" presetSubtype="0" accel="50000" decel="50000" fill="hold" grpId="1" nodeType="afterEffect">
                                  <p:stCondLst>
                                    <p:cond delay="0"/>
                                  </p:stCondLst>
                                  <p:childTnLst>
                                    <p:animMotion origin="layout" path="M -0.00417 0.01667 C 0.03038 0.04861 0.0651 0.08102 0.07917 0.09445 " pathEditMode="relative" rAng="0" ptsTypes="aA">
                                      <p:cBhvr>
                                        <p:cTn id="22" dur="2000" fill="hold"/>
                                        <p:tgtEl>
                                          <p:spTgt spid="210954"/>
                                        </p:tgtEl>
                                        <p:attrNameLst>
                                          <p:attrName>ppt_x</p:attrName>
                                          <p:attrName>ppt_y</p:attrName>
                                        </p:attrNameLst>
                                      </p:cBhvr>
                                      <p:rCtr x="42" y="39"/>
                                    </p:animMotion>
                                  </p:childTnLst>
                                </p:cTn>
                              </p:par>
                            </p:childTnLst>
                          </p:cTn>
                        </p:par>
                        <p:par>
                          <p:cTn id="23" fill="hold">
                            <p:stCondLst>
                              <p:cond delay="4500"/>
                            </p:stCondLst>
                            <p:childTnLst>
                              <p:par>
                                <p:cTn id="24" presetID="8" presetClass="emph" presetSubtype="0" fill="hold" grpId="1" nodeType="afterEffect">
                                  <p:stCondLst>
                                    <p:cond delay="0"/>
                                  </p:stCondLst>
                                  <p:childTnLst>
                                    <p:animRot by="900000">
                                      <p:cBhvr>
                                        <p:cTn id="25" dur="2000" fill="hold"/>
                                        <p:tgtEl>
                                          <p:spTgt spid="210953"/>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10955"/>
                                        </p:tgtEl>
                                        <p:attrNameLst>
                                          <p:attrName>style.visibility</p:attrName>
                                        </p:attrNameLst>
                                      </p:cBhvr>
                                      <p:to>
                                        <p:strVal val="visible"/>
                                      </p:to>
                                    </p:set>
                                    <p:animEffect transition="in" filter="fade">
                                      <p:cBhvr>
                                        <p:cTn id="30" dur="2000"/>
                                        <p:tgtEl>
                                          <p:spTgt spid="210955"/>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3" fill="hold" grpId="0" nodeType="clickEffect">
                                  <p:stCondLst>
                                    <p:cond delay="0"/>
                                  </p:stCondLst>
                                  <p:childTnLst>
                                    <p:set>
                                      <p:cBhvr>
                                        <p:cTn id="34" dur="1" fill="hold">
                                          <p:stCondLst>
                                            <p:cond delay="0"/>
                                          </p:stCondLst>
                                        </p:cTn>
                                        <p:tgtEl>
                                          <p:spTgt spid="210956"/>
                                        </p:tgtEl>
                                        <p:attrNameLst>
                                          <p:attrName>style.visibility</p:attrName>
                                        </p:attrNameLst>
                                      </p:cBhvr>
                                      <p:to>
                                        <p:strVal val="visible"/>
                                      </p:to>
                                    </p:set>
                                    <p:anim calcmode="lin" valueType="num">
                                      <p:cBhvr additive="base">
                                        <p:cTn id="35" dur="500" fill="hold"/>
                                        <p:tgtEl>
                                          <p:spTgt spid="210956"/>
                                        </p:tgtEl>
                                        <p:attrNameLst>
                                          <p:attrName>ppt_x</p:attrName>
                                        </p:attrNameLst>
                                      </p:cBhvr>
                                      <p:tavLst>
                                        <p:tav tm="0">
                                          <p:val>
                                            <p:strVal val="1+#ppt_w/2"/>
                                          </p:val>
                                        </p:tav>
                                        <p:tav tm="100000">
                                          <p:val>
                                            <p:strVal val="#ppt_x"/>
                                          </p:val>
                                        </p:tav>
                                      </p:tavLst>
                                    </p:anim>
                                    <p:anim calcmode="lin" valueType="num">
                                      <p:cBhvr additive="base">
                                        <p:cTn id="36" dur="500" fill="hold"/>
                                        <p:tgtEl>
                                          <p:spTgt spid="210956"/>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9" fill="hold" grpId="0" nodeType="clickEffect">
                                  <p:stCondLst>
                                    <p:cond delay="0"/>
                                  </p:stCondLst>
                                  <p:childTnLst>
                                    <p:set>
                                      <p:cBhvr>
                                        <p:cTn id="40" dur="1" fill="hold">
                                          <p:stCondLst>
                                            <p:cond delay="0"/>
                                          </p:stCondLst>
                                        </p:cTn>
                                        <p:tgtEl>
                                          <p:spTgt spid="210959"/>
                                        </p:tgtEl>
                                        <p:attrNameLst>
                                          <p:attrName>style.visibility</p:attrName>
                                        </p:attrNameLst>
                                      </p:cBhvr>
                                      <p:to>
                                        <p:strVal val="visible"/>
                                      </p:to>
                                    </p:set>
                                    <p:anim calcmode="lin" valueType="num">
                                      <p:cBhvr additive="base">
                                        <p:cTn id="41" dur="500" fill="hold"/>
                                        <p:tgtEl>
                                          <p:spTgt spid="210959"/>
                                        </p:tgtEl>
                                        <p:attrNameLst>
                                          <p:attrName>ppt_x</p:attrName>
                                        </p:attrNameLst>
                                      </p:cBhvr>
                                      <p:tavLst>
                                        <p:tav tm="0">
                                          <p:val>
                                            <p:strVal val="0-#ppt_w/2"/>
                                          </p:val>
                                        </p:tav>
                                        <p:tav tm="100000">
                                          <p:val>
                                            <p:strVal val="#ppt_x"/>
                                          </p:val>
                                        </p:tav>
                                      </p:tavLst>
                                    </p:anim>
                                    <p:anim calcmode="lin" valueType="num">
                                      <p:cBhvr additive="base">
                                        <p:cTn id="42" dur="500" fill="hold"/>
                                        <p:tgtEl>
                                          <p:spTgt spid="21095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9" grpId="0" animBg="1"/>
      <p:bldP spid="210953" grpId="0" animBg="1"/>
      <p:bldP spid="210953" grpId="1" animBg="1"/>
      <p:bldP spid="210954" grpId="0" animBg="1"/>
      <p:bldP spid="210954" grpId="1" animBg="1"/>
      <p:bldP spid="210955" grpId="0" animBg="1"/>
      <p:bldP spid="210956" grpId="0" animBg="1"/>
      <p:bldP spid="21095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9" name="Oval 3"/>
          <p:cNvSpPr>
            <a:spLocks noChangeArrowheads="1"/>
          </p:cNvSpPr>
          <p:nvPr/>
        </p:nvSpPr>
        <p:spPr bwMode="auto">
          <a:xfrm rot="-1008446">
            <a:off x="5334000" y="3352800"/>
            <a:ext cx="3733800" cy="1447800"/>
          </a:xfrm>
          <a:prstGeom prst="ellipse">
            <a:avLst/>
          </a:prstGeom>
          <a:noFill/>
          <a:ln w="9525">
            <a:solidFill>
              <a:schemeClr val="tx1"/>
            </a:solidFill>
            <a:round/>
            <a:headEnd/>
            <a:tailEnd/>
          </a:ln>
        </p:spPr>
        <p:txBody>
          <a:bodyPr wrap="none" anchor="ctr"/>
          <a:lstStyle/>
          <a:p>
            <a:endParaRPr lang="en-US"/>
          </a:p>
        </p:txBody>
      </p:sp>
      <p:sp>
        <p:nvSpPr>
          <p:cNvPr id="321540" name="Oval 4"/>
          <p:cNvSpPr>
            <a:spLocks noChangeArrowheads="1"/>
          </p:cNvSpPr>
          <p:nvPr/>
        </p:nvSpPr>
        <p:spPr bwMode="auto">
          <a:xfrm rot="4263170">
            <a:off x="5334000" y="3352800"/>
            <a:ext cx="3733800" cy="1447800"/>
          </a:xfrm>
          <a:prstGeom prst="ellipse">
            <a:avLst/>
          </a:prstGeom>
          <a:noFill/>
          <a:ln w="9525">
            <a:solidFill>
              <a:schemeClr val="tx1"/>
            </a:solidFill>
            <a:round/>
            <a:headEnd/>
            <a:tailEnd/>
          </a:ln>
        </p:spPr>
        <p:txBody>
          <a:bodyPr wrap="none" anchor="ctr"/>
          <a:lstStyle/>
          <a:p>
            <a:endParaRPr lang="en-US"/>
          </a:p>
        </p:txBody>
      </p:sp>
      <p:sp>
        <p:nvSpPr>
          <p:cNvPr id="321541" name="Oval 5"/>
          <p:cNvSpPr>
            <a:spLocks noChangeArrowheads="1"/>
          </p:cNvSpPr>
          <p:nvPr/>
        </p:nvSpPr>
        <p:spPr bwMode="auto">
          <a:xfrm rot="879115">
            <a:off x="5410200" y="3352800"/>
            <a:ext cx="3733800" cy="1447800"/>
          </a:xfrm>
          <a:prstGeom prst="ellipse">
            <a:avLst/>
          </a:prstGeom>
          <a:noFill/>
          <a:ln w="9525">
            <a:solidFill>
              <a:schemeClr val="tx1"/>
            </a:solidFill>
            <a:round/>
            <a:headEnd/>
            <a:tailEnd/>
          </a:ln>
        </p:spPr>
        <p:txBody>
          <a:bodyPr wrap="none" anchor="ctr"/>
          <a:lstStyle/>
          <a:p>
            <a:endParaRPr lang="en-US"/>
          </a:p>
        </p:txBody>
      </p:sp>
      <p:sp>
        <p:nvSpPr>
          <p:cNvPr id="321542" name="Text Box 6"/>
          <p:cNvSpPr txBox="1">
            <a:spLocks noChangeArrowheads="1"/>
          </p:cNvSpPr>
          <p:nvPr/>
        </p:nvSpPr>
        <p:spPr bwMode="auto">
          <a:xfrm>
            <a:off x="7834313" y="2605088"/>
            <a:ext cx="1524000" cy="336550"/>
          </a:xfrm>
          <a:prstGeom prst="rect">
            <a:avLst/>
          </a:prstGeom>
          <a:noFill/>
          <a:ln w="9525">
            <a:noFill/>
            <a:miter lim="800000"/>
            <a:headEnd/>
            <a:tailEnd/>
          </a:ln>
        </p:spPr>
        <p:txBody>
          <a:bodyPr>
            <a:spAutoFit/>
          </a:bodyPr>
          <a:lstStyle/>
          <a:p>
            <a:pPr>
              <a:lnSpc>
                <a:spcPct val="80000"/>
              </a:lnSpc>
              <a:spcBef>
                <a:spcPct val="50000"/>
              </a:spcBef>
            </a:pPr>
            <a:r>
              <a:rPr lang="en-US">
                <a:solidFill>
                  <a:srgbClr val="0000FF"/>
                </a:solidFill>
              </a:rPr>
              <a:t>Hạt nhân</a:t>
            </a:r>
            <a:endParaRPr lang="en-US" b="0">
              <a:latin typeface="Arial" pitchFamily="34" charset="0"/>
            </a:endParaRPr>
          </a:p>
        </p:txBody>
      </p:sp>
      <p:sp>
        <p:nvSpPr>
          <p:cNvPr id="321543" name="Oval 7"/>
          <p:cNvSpPr>
            <a:spLocks noChangeArrowheads="1"/>
          </p:cNvSpPr>
          <p:nvPr/>
        </p:nvSpPr>
        <p:spPr bwMode="auto">
          <a:xfrm>
            <a:off x="5334000" y="4495800"/>
            <a:ext cx="182563" cy="182563"/>
          </a:xfrm>
          <a:prstGeom prst="ellipse">
            <a:avLst/>
          </a:prstGeom>
          <a:solidFill>
            <a:schemeClr val="accent1"/>
          </a:solidFill>
          <a:ln w="9525">
            <a:solidFill>
              <a:schemeClr val="tx1"/>
            </a:solidFill>
            <a:round/>
            <a:headEnd/>
            <a:tailEnd/>
          </a:ln>
        </p:spPr>
        <p:txBody>
          <a:bodyPr wrap="none" anchor="ctr"/>
          <a:lstStyle/>
          <a:p>
            <a:pPr algn="ctr">
              <a:lnSpc>
                <a:spcPct val="70000"/>
              </a:lnSpc>
            </a:pPr>
            <a:r>
              <a:rPr lang="en-US" sz="1800" b="0">
                <a:latin typeface=".VnTime" pitchFamily="34" charset="0"/>
              </a:rPr>
              <a:t>-</a:t>
            </a:r>
          </a:p>
        </p:txBody>
      </p:sp>
      <p:sp>
        <p:nvSpPr>
          <p:cNvPr id="321544" name="Oval 8"/>
          <p:cNvSpPr>
            <a:spLocks noChangeArrowheads="1"/>
          </p:cNvSpPr>
          <p:nvPr/>
        </p:nvSpPr>
        <p:spPr bwMode="auto">
          <a:xfrm>
            <a:off x="7391400" y="3276600"/>
            <a:ext cx="182563" cy="182563"/>
          </a:xfrm>
          <a:prstGeom prst="ellipse">
            <a:avLst/>
          </a:prstGeom>
          <a:solidFill>
            <a:schemeClr val="accent1"/>
          </a:solidFill>
          <a:ln w="9525">
            <a:solidFill>
              <a:schemeClr val="tx1"/>
            </a:solidFill>
            <a:round/>
            <a:headEnd/>
            <a:tailEnd/>
          </a:ln>
        </p:spPr>
        <p:txBody>
          <a:bodyPr wrap="none" anchor="ctr"/>
          <a:lstStyle/>
          <a:p>
            <a:pPr algn="ctr">
              <a:lnSpc>
                <a:spcPct val="80000"/>
              </a:lnSpc>
            </a:pPr>
            <a:r>
              <a:rPr lang="en-US" sz="1800" b="0">
                <a:latin typeface=".VnTime" pitchFamily="34" charset="0"/>
              </a:rPr>
              <a:t>-</a:t>
            </a:r>
          </a:p>
        </p:txBody>
      </p:sp>
      <p:sp>
        <p:nvSpPr>
          <p:cNvPr id="321545" name="Oval 9"/>
          <p:cNvSpPr>
            <a:spLocks noChangeArrowheads="1"/>
          </p:cNvSpPr>
          <p:nvPr/>
        </p:nvSpPr>
        <p:spPr bwMode="auto">
          <a:xfrm>
            <a:off x="6553200" y="2209800"/>
            <a:ext cx="182563" cy="182563"/>
          </a:xfrm>
          <a:prstGeom prst="ellipse">
            <a:avLst/>
          </a:prstGeom>
          <a:solidFill>
            <a:schemeClr val="accent1"/>
          </a:solidFill>
          <a:ln w="9525">
            <a:solidFill>
              <a:schemeClr val="tx1"/>
            </a:solidFill>
            <a:round/>
            <a:headEnd/>
            <a:tailEnd/>
          </a:ln>
        </p:spPr>
        <p:txBody>
          <a:bodyPr wrap="none" anchor="ctr"/>
          <a:lstStyle/>
          <a:p>
            <a:pPr algn="ctr">
              <a:lnSpc>
                <a:spcPct val="80000"/>
              </a:lnSpc>
            </a:pPr>
            <a:r>
              <a:rPr lang="en-US" sz="1800" b="0">
                <a:latin typeface=".VnTime" pitchFamily="34" charset="0"/>
              </a:rPr>
              <a:t>-</a:t>
            </a:r>
          </a:p>
        </p:txBody>
      </p:sp>
      <p:sp>
        <p:nvSpPr>
          <p:cNvPr id="321546" name="Text Box 10"/>
          <p:cNvSpPr txBox="1">
            <a:spLocks noChangeArrowheads="1"/>
          </p:cNvSpPr>
          <p:nvPr/>
        </p:nvSpPr>
        <p:spPr bwMode="auto">
          <a:xfrm>
            <a:off x="7010400" y="1371600"/>
            <a:ext cx="1752600" cy="366713"/>
          </a:xfrm>
          <a:prstGeom prst="rect">
            <a:avLst/>
          </a:prstGeom>
          <a:noFill/>
          <a:ln w="9525">
            <a:noFill/>
            <a:miter lim="800000"/>
            <a:headEnd/>
            <a:tailEnd/>
          </a:ln>
        </p:spPr>
        <p:txBody>
          <a:bodyPr>
            <a:spAutoFit/>
          </a:bodyPr>
          <a:lstStyle/>
          <a:p>
            <a:pPr>
              <a:lnSpc>
                <a:spcPct val="90000"/>
              </a:lnSpc>
              <a:spcBef>
                <a:spcPct val="50000"/>
              </a:spcBef>
            </a:pPr>
            <a:r>
              <a:rPr lang="en-US">
                <a:solidFill>
                  <a:srgbClr val="0000FF"/>
                </a:solidFill>
              </a:rPr>
              <a:t>Êlectrôn</a:t>
            </a:r>
            <a:endParaRPr lang="en-US" b="0">
              <a:latin typeface="Arial" pitchFamily="34" charset="0"/>
            </a:endParaRPr>
          </a:p>
        </p:txBody>
      </p:sp>
      <p:sp>
        <p:nvSpPr>
          <p:cNvPr id="321547" name="Line 11"/>
          <p:cNvSpPr>
            <a:spLocks noChangeShapeType="1"/>
          </p:cNvSpPr>
          <p:nvPr/>
        </p:nvSpPr>
        <p:spPr bwMode="auto">
          <a:xfrm>
            <a:off x="7391400" y="1795463"/>
            <a:ext cx="76200" cy="1447800"/>
          </a:xfrm>
          <a:prstGeom prst="line">
            <a:avLst/>
          </a:prstGeom>
          <a:noFill/>
          <a:ln w="12700">
            <a:solidFill>
              <a:srgbClr val="CC0000"/>
            </a:solidFill>
            <a:round/>
            <a:headEnd/>
            <a:tailEnd/>
          </a:ln>
        </p:spPr>
        <p:txBody>
          <a:bodyPr/>
          <a:lstStyle/>
          <a:p>
            <a:endParaRPr lang="en-US"/>
          </a:p>
        </p:txBody>
      </p:sp>
      <p:sp>
        <p:nvSpPr>
          <p:cNvPr id="321548" name="Line 12"/>
          <p:cNvSpPr>
            <a:spLocks noChangeShapeType="1"/>
          </p:cNvSpPr>
          <p:nvPr/>
        </p:nvSpPr>
        <p:spPr bwMode="auto">
          <a:xfrm flipH="1">
            <a:off x="6781800" y="1828800"/>
            <a:ext cx="457200" cy="381000"/>
          </a:xfrm>
          <a:prstGeom prst="line">
            <a:avLst/>
          </a:prstGeom>
          <a:noFill/>
          <a:ln w="12700">
            <a:solidFill>
              <a:srgbClr val="CC0000"/>
            </a:solidFill>
            <a:round/>
            <a:headEnd/>
            <a:tailEnd/>
          </a:ln>
        </p:spPr>
        <p:txBody>
          <a:bodyPr/>
          <a:lstStyle/>
          <a:p>
            <a:endParaRPr lang="en-US"/>
          </a:p>
        </p:txBody>
      </p:sp>
      <p:sp>
        <p:nvSpPr>
          <p:cNvPr id="321549" name="Line 13"/>
          <p:cNvSpPr>
            <a:spLocks noChangeShapeType="1"/>
          </p:cNvSpPr>
          <p:nvPr/>
        </p:nvSpPr>
        <p:spPr bwMode="auto">
          <a:xfrm flipV="1">
            <a:off x="5334000" y="1676400"/>
            <a:ext cx="0" cy="2819400"/>
          </a:xfrm>
          <a:prstGeom prst="line">
            <a:avLst/>
          </a:prstGeom>
          <a:noFill/>
          <a:ln w="12700">
            <a:solidFill>
              <a:srgbClr val="CC0000"/>
            </a:solidFill>
            <a:round/>
            <a:headEnd/>
            <a:tailEnd/>
          </a:ln>
        </p:spPr>
        <p:txBody>
          <a:bodyPr/>
          <a:lstStyle/>
          <a:p>
            <a:endParaRPr lang="en-US"/>
          </a:p>
        </p:txBody>
      </p:sp>
      <p:sp>
        <p:nvSpPr>
          <p:cNvPr id="321550" name="Line 14"/>
          <p:cNvSpPr>
            <a:spLocks noChangeShapeType="1"/>
          </p:cNvSpPr>
          <p:nvPr/>
        </p:nvSpPr>
        <p:spPr bwMode="auto">
          <a:xfrm>
            <a:off x="5334000" y="1676400"/>
            <a:ext cx="1600200" cy="0"/>
          </a:xfrm>
          <a:prstGeom prst="line">
            <a:avLst/>
          </a:prstGeom>
          <a:noFill/>
          <a:ln w="12700">
            <a:solidFill>
              <a:srgbClr val="CC0000"/>
            </a:solidFill>
            <a:round/>
            <a:headEnd/>
            <a:tailEnd/>
          </a:ln>
        </p:spPr>
        <p:txBody>
          <a:bodyPr/>
          <a:lstStyle/>
          <a:p>
            <a:endParaRPr lang="en-US"/>
          </a:p>
        </p:txBody>
      </p:sp>
      <p:sp>
        <p:nvSpPr>
          <p:cNvPr id="321551" name="Line 15"/>
          <p:cNvSpPr>
            <a:spLocks noChangeShapeType="1"/>
          </p:cNvSpPr>
          <p:nvPr/>
        </p:nvSpPr>
        <p:spPr bwMode="auto">
          <a:xfrm>
            <a:off x="7467600" y="4114800"/>
            <a:ext cx="990600" cy="0"/>
          </a:xfrm>
          <a:prstGeom prst="line">
            <a:avLst/>
          </a:prstGeom>
          <a:noFill/>
          <a:ln w="12700">
            <a:solidFill>
              <a:srgbClr val="CC0000"/>
            </a:solidFill>
            <a:round/>
            <a:headEnd/>
            <a:tailEnd/>
          </a:ln>
        </p:spPr>
        <p:txBody>
          <a:bodyPr/>
          <a:lstStyle/>
          <a:p>
            <a:endParaRPr lang="en-US"/>
          </a:p>
        </p:txBody>
      </p:sp>
      <p:sp>
        <p:nvSpPr>
          <p:cNvPr id="321552" name="Line 16"/>
          <p:cNvSpPr>
            <a:spLocks noChangeShapeType="1"/>
          </p:cNvSpPr>
          <p:nvPr/>
        </p:nvSpPr>
        <p:spPr bwMode="auto">
          <a:xfrm flipV="1">
            <a:off x="8458200" y="2971800"/>
            <a:ext cx="0" cy="1143000"/>
          </a:xfrm>
          <a:prstGeom prst="line">
            <a:avLst/>
          </a:prstGeom>
          <a:noFill/>
          <a:ln w="12700">
            <a:solidFill>
              <a:srgbClr val="CC0000"/>
            </a:solidFill>
            <a:round/>
            <a:headEnd/>
            <a:tailEnd/>
          </a:ln>
        </p:spPr>
        <p:txBody>
          <a:bodyPr/>
          <a:lstStyle/>
          <a:p>
            <a:endParaRPr lang="en-US"/>
          </a:p>
        </p:txBody>
      </p:sp>
      <p:sp>
        <p:nvSpPr>
          <p:cNvPr id="321559" name="Text Box 23"/>
          <p:cNvSpPr txBox="1">
            <a:spLocks noChangeArrowheads="1"/>
          </p:cNvSpPr>
          <p:nvPr/>
        </p:nvSpPr>
        <p:spPr bwMode="auto">
          <a:xfrm>
            <a:off x="5562600" y="5867400"/>
            <a:ext cx="3200400" cy="701675"/>
          </a:xfrm>
          <a:prstGeom prst="rect">
            <a:avLst/>
          </a:prstGeom>
          <a:noFill/>
          <a:ln w="9525">
            <a:noFill/>
            <a:miter lim="800000"/>
            <a:headEnd/>
            <a:tailEnd/>
          </a:ln>
        </p:spPr>
        <p:txBody>
          <a:bodyPr>
            <a:spAutoFit/>
          </a:bodyPr>
          <a:lstStyle/>
          <a:p>
            <a:pPr algn="ctr">
              <a:spcBef>
                <a:spcPct val="50000"/>
              </a:spcBef>
            </a:pPr>
            <a:r>
              <a:rPr lang="en-US">
                <a:solidFill>
                  <a:srgbClr val="FF0000"/>
                </a:solidFill>
              </a:rPr>
              <a:t>Mô hình đơn giản của nguyên tử.</a:t>
            </a:r>
            <a:endParaRPr lang="en-US">
              <a:solidFill>
                <a:srgbClr val="FF0000"/>
              </a:solidFill>
              <a:latin typeface="Arial" pitchFamily="34" charset="0"/>
            </a:endParaRPr>
          </a:p>
        </p:txBody>
      </p:sp>
      <p:sp>
        <p:nvSpPr>
          <p:cNvPr id="321560" name="Oval 24"/>
          <p:cNvSpPr>
            <a:spLocks noChangeArrowheads="1"/>
          </p:cNvSpPr>
          <p:nvPr/>
        </p:nvSpPr>
        <p:spPr bwMode="auto">
          <a:xfrm>
            <a:off x="6781800" y="3733800"/>
            <a:ext cx="609600" cy="609600"/>
          </a:xfrm>
          <a:prstGeom prst="ellipse">
            <a:avLst/>
          </a:prstGeom>
          <a:solidFill>
            <a:srgbClr val="FF3300"/>
          </a:solidFill>
          <a:ln w="9525">
            <a:solidFill>
              <a:schemeClr val="tx1"/>
            </a:solidFill>
            <a:round/>
            <a:headEnd/>
            <a:tailEnd/>
          </a:ln>
        </p:spPr>
        <p:txBody>
          <a:bodyPr wrap="none" anchor="ctr"/>
          <a:lstStyle/>
          <a:p>
            <a:pPr algn="ctr"/>
            <a:r>
              <a:rPr lang="en-US" b="0">
                <a:latin typeface="Arial" pitchFamily="34" charset="0"/>
              </a:rPr>
              <a:t>+ +</a:t>
            </a:r>
          </a:p>
          <a:p>
            <a:pPr algn="ctr"/>
            <a:r>
              <a:rPr lang="en-US" b="0">
                <a:latin typeface="Arial" pitchFamily="34" charset="0"/>
              </a:rPr>
              <a:t>+</a:t>
            </a:r>
          </a:p>
        </p:txBody>
      </p:sp>
      <p:sp>
        <p:nvSpPr>
          <p:cNvPr id="321562" name="Text Box 26"/>
          <p:cNvSpPr txBox="1">
            <a:spLocks noChangeArrowheads="1"/>
          </p:cNvSpPr>
          <p:nvPr/>
        </p:nvSpPr>
        <p:spPr bwMode="auto">
          <a:xfrm>
            <a:off x="0" y="939800"/>
            <a:ext cx="4779963" cy="488950"/>
          </a:xfrm>
          <a:prstGeom prst="rect">
            <a:avLst/>
          </a:prstGeom>
          <a:noFill/>
          <a:ln w="9525">
            <a:noFill/>
            <a:miter lim="800000"/>
            <a:headEnd/>
            <a:tailEnd/>
          </a:ln>
        </p:spPr>
        <p:txBody>
          <a:bodyPr wrap="none">
            <a:spAutoFit/>
          </a:bodyPr>
          <a:lstStyle/>
          <a:p>
            <a:r>
              <a:rPr lang="en-US" sz="2600">
                <a:solidFill>
                  <a:srgbClr val="0000FF"/>
                </a:solidFill>
              </a:rPr>
              <a:t>II. </a:t>
            </a:r>
            <a:r>
              <a:rPr lang="en-US" sz="2600" u="sng">
                <a:solidFill>
                  <a:srgbClr val="0000FF"/>
                </a:solidFill>
              </a:rPr>
              <a:t>Sơ lược về cấu tạo nguyên tử:</a:t>
            </a:r>
          </a:p>
        </p:txBody>
      </p:sp>
      <p:sp>
        <p:nvSpPr>
          <p:cNvPr id="33811" name="Text Box 27"/>
          <p:cNvSpPr txBox="1">
            <a:spLocks noChangeArrowheads="1"/>
          </p:cNvSpPr>
          <p:nvPr/>
        </p:nvSpPr>
        <p:spPr bwMode="auto">
          <a:xfrm>
            <a:off x="0" y="533400"/>
            <a:ext cx="4572000" cy="488950"/>
          </a:xfrm>
          <a:prstGeom prst="rect">
            <a:avLst/>
          </a:prstGeom>
          <a:noFill/>
          <a:ln w="9525">
            <a:noFill/>
            <a:miter lim="800000"/>
            <a:headEnd/>
            <a:tailEnd/>
          </a:ln>
        </p:spPr>
        <p:txBody>
          <a:bodyPr>
            <a:spAutoFit/>
          </a:bodyPr>
          <a:lstStyle/>
          <a:p>
            <a:pPr algn="just"/>
            <a:r>
              <a:rPr lang="en-US" sz="2600">
                <a:solidFill>
                  <a:srgbClr val="0000FF"/>
                </a:solidFill>
              </a:rPr>
              <a:t>I.</a:t>
            </a:r>
            <a:r>
              <a:rPr lang="en-US" sz="2600" b="0">
                <a:solidFill>
                  <a:srgbClr val="0000FF"/>
                </a:solidFill>
              </a:rPr>
              <a:t> </a:t>
            </a:r>
            <a:r>
              <a:rPr lang="en-US" sz="2600" u="sng">
                <a:solidFill>
                  <a:srgbClr val="0000FF"/>
                </a:solidFill>
              </a:rPr>
              <a:t>Hai loại điện tích:</a:t>
            </a:r>
            <a:endParaRPr lang="en-US" sz="2600" b="0">
              <a:solidFill>
                <a:srgbClr val="0000FF"/>
              </a:solidFill>
            </a:endParaRPr>
          </a:p>
        </p:txBody>
      </p:sp>
      <p:sp>
        <p:nvSpPr>
          <p:cNvPr id="33812" name="WordArt 28"/>
          <p:cNvSpPr>
            <a:spLocks noChangeArrowheads="1" noChangeShapeType="1" noTextEdit="1"/>
          </p:cNvSpPr>
          <p:nvPr/>
        </p:nvSpPr>
        <p:spPr bwMode="auto">
          <a:xfrm>
            <a:off x="6096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321565" name="Text Box 29"/>
          <p:cNvSpPr txBox="1">
            <a:spLocks noChangeArrowheads="1"/>
          </p:cNvSpPr>
          <p:nvPr/>
        </p:nvSpPr>
        <p:spPr bwMode="auto">
          <a:xfrm>
            <a:off x="0" y="1447800"/>
            <a:ext cx="5181600" cy="701675"/>
          </a:xfrm>
          <a:prstGeom prst="rect">
            <a:avLst/>
          </a:prstGeom>
          <a:noFill/>
          <a:ln w="9525">
            <a:noFill/>
            <a:miter lim="800000"/>
            <a:headEnd/>
            <a:tailEnd/>
          </a:ln>
        </p:spPr>
        <p:txBody>
          <a:bodyPr>
            <a:spAutoFit/>
          </a:bodyPr>
          <a:lstStyle/>
          <a:p>
            <a:r>
              <a:rPr lang="en-US">
                <a:solidFill>
                  <a:srgbClr val="0000FF"/>
                </a:solidFill>
              </a:rPr>
              <a:t>1. Ở tâm nguyên tử có một hạt nhân mang điện tích dương.</a:t>
            </a:r>
          </a:p>
        </p:txBody>
      </p:sp>
      <p:sp>
        <p:nvSpPr>
          <p:cNvPr id="321566" name="Text Box 30"/>
          <p:cNvSpPr txBox="1">
            <a:spLocks noChangeArrowheads="1"/>
          </p:cNvSpPr>
          <p:nvPr/>
        </p:nvSpPr>
        <p:spPr bwMode="auto">
          <a:xfrm>
            <a:off x="0" y="2057400"/>
            <a:ext cx="5105400" cy="1006475"/>
          </a:xfrm>
          <a:prstGeom prst="rect">
            <a:avLst/>
          </a:prstGeom>
          <a:noFill/>
          <a:ln w="9525">
            <a:noFill/>
            <a:miter lim="800000"/>
            <a:headEnd/>
            <a:tailEnd/>
          </a:ln>
        </p:spPr>
        <p:txBody>
          <a:bodyPr>
            <a:spAutoFit/>
          </a:bodyPr>
          <a:lstStyle/>
          <a:p>
            <a:r>
              <a:rPr lang="en-US">
                <a:solidFill>
                  <a:srgbClr val="0000FF"/>
                </a:solidFill>
              </a:rPr>
              <a:t>2. Xung quanh hạt nhân có các êlectrôn mang điện tích âm chuyển động tạo thành lớp vỏ của nguyên tử.</a:t>
            </a:r>
          </a:p>
        </p:txBody>
      </p:sp>
      <p:sp>
        <p:nvSpPr>
          <p:cNvPr id="33815" name="Line 33"/>
          <p:cNvSpPr>
            <a:spLocks noChangeShapeType="1"/>
          </p:cNvSpPr>
          <p:nvPr/>
        </p:nvSpPr>
        <p:spPr bwMode="auto">
          <a:xfrm>
            <a:off x="5105400" y="990600"/>
            <a:ext cx="0" cy="5867400"/>
          </a:xfrm>
          <a:prstGeom prst="line">
            <a:avLst/>
          </a:prstGeom>
          <a:noFill/>
          <a:ln w="38100">
            <a:solidFill>
              <a:srgbClr val="0000FF"/>
            </a:solidFill>
            <a:round/>
            <a:headEnd/>
            <a:tailEnd/>
          </a:ln>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321562"/>
                                        </p:tgtEl>
                                        <p:attrNameLst>
                                          <p:attrName>style.visibility</p:attrName>
                                        </p:attrNameLst>
                                      </p:cBhvr>
                                      <p:to>
                                        <p:strVal val="visible"/>
                                      </p:to>
                                    </p:set>
                                    <p:animEffect transition="in" filter="checkerboard(across)">
                                      <p:cBhvr>
                                        <p:cTn id="7" dur="500"/>
                                        <p:tgtEl>
                                          <p:spTgt spid="32156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21560"/>
                                        </p:tgtEl>
                                        <p:attrNameLst>
                                          <p:attrName>style.visibility</p:attrName>
                                        </p:attrNameLst>
                                      </p:cBhvr>
                                      <p:to>
                                        <p:strVal val="visible"/>
                                      </p:to>
                                    </p:set>
                                    <p:anim calcmode="lin" valueType="num">
                                      <p:cBhvr>
                                        <p:cTn id="12" dur="500" fill="hold"/>
                                        <p:tgtEl>
                                          <p:spTgt spid="321560"/>
                                        </p:tgtEl>
                                        <p:attrNameLst>
                                          <p:attrName>ppt_w</p:attrName>
                                        </p:attrNameLst>
                                      </p:cBhvr>
                                      <p:tavLst>
                                        <p:tav tm="0">
                                          <p:val>
                                            <p:fltVal val="0"/>
                                          </p:val>
                                        </p:tav>
                                        <p:tav tm="100000">
                                          <p:val>
                                            <p:strVal val="#ppt_w"/>
                                          </p:val>
                                        </p:tav>
                                      </p:tavLst>
                                    </p:anim>
                                    <p:anim calcmode="lin" valueType="num">
                                      <p:cBhvr>
                                        <p:cTn id="13" dur="500" fill="hold"/>
                                        <p:tgtEl>
                                          <p:spTgt spid="321560"/>
                                        </p:tgtEl>
                                        <p:attrNameLst>
                                          <p:attrName>ppt_h</p:attrName>
                                        </p:attrNameLst>
                                      </p:cBhvr>
                                      <p:tavLst>
                                        <p:tav tm="0">
                                          <p:val>
                                            <p:fltVal val="0"/>
                                          </p:val>
                                        </p:tav>
                                        <p:tav tm="100000">
                                          <p:val>
                                            <p:strVal val="#ppt_h"/>
                                          </p:val>
                                        </p:tav>
                                      </p:tavLst>
                                    </p:anim>
                                    <p:animEffect transition="in" filter="fade">
                                      <p:cBhvr>
                                        <p:cTn id="14" dur="500"/>
                                        <p:tgtEl>
                                          <p:spTgt spid="321560"/>
                                        </p:tgtEl>
                                      </p:cBhvr>
                                    </p:animEffect>
                                  </p:childTnLst>
                                </p:cTn>
                              </p:par>
                              <p:par>
                                <p:cTn id="15" presetID="12" presetClass="entr" presetSubtype="4" fill="hold" grpId="0" nodeType="withEffect">
                                  <p:stCondLst>
                                    <p:cond delay="0"/>
                                  </p:stCondLst>
                                  <p:childTnLst>
                                    <p:set>
                                      <p:cBhvr>
                                        <p:cTn id="16" dur="1" fill="hold">
                                          <p:stCondLst>
                                            <p:cond delay="0"/>
                                          </p:stCondLst>
                                        </p:cTn>
                                        <p:tgtEl>
                                          <p:spTgt spid="321539"/>
                                        </p:tgtEl>
                                        <p:attrNameLst>
                                          <p:attrName>style.visibility</p:attrName>
                                        </p:attrNameLst>
                                      </p:cBhvr>
                                      <p:to>
                                        <p:strVal val="visible"/>
                                      </p:to>
                                    </p:set>
                                    <p:animEffect transition="in" filter="slide(fromBottom)">
                                      <p:cBhvr>
                                        <p:cTn id="17" dur="500"/>
                                        <p:tgtEl>
                                          <p:spTgt spid="321539"/>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321540"/>
                                        </p:tgtEl>
                                        <p:attrNameLst>
                                          <p:attrName>style.visibility</p:attrName>
                                        </p:attrNameLst>
                                      </p:cBhvr>
                                      <p:to>
                                        <p:strVal val="visible"/>
                                      </p:to>
                                    </p:set>
                                    <p:animEffect transition="in" filter="slide(fromBottom)">
                                      <p:cBhvr>
                                        <p:cTn id="20" dur="500"/>
                                        <p:tgtEl>
                                          <p:spTgt spid="321540"/>
                                        </p:tgtEl>
                                      </p:cBhvr>
                                    </p:animEffect>
                                  </p:childTnLst>
                                </p:cTn>
                              </p:par>
                              <p:par>
                                <p:cTn id="21" presetID="12" presetClass="entr" presetSubtype="4" fill="hold" grpId="0" nodeType="withEffect">
                                  <p:stCondLst>
                                    <p:cond delay="0"/>
                                  </p:stCondLst>
                                  <p:childTnLst>
                                    <p:set>
                                      <p:cBhvr>
                                        <p:cTn id="22" dur="1" fill="hold">
                                          <p:stCondLst>
                                            <p:cond delay="0"/>
                                          </p:stCondLst>
                                        </p:cTn>
                                        <p:tgtEl>
                                          <p:spTgt spid="321541"/>
                                        </p:tgtEl>
                                        <p:attrNameLst>
                                          <p:attrName>style.visibility</p:attrName>
                                        </p:attrNameLst>
                                      </p:cBhvr>
                                      <p:to>
                                        <p:strVal val="visible"/>
                                      </p:to>
                                    </p:set>
                                    <p:animEffect transition="in" filter="slide(fromBottom)">
                                      <p:cBhvr>
                                        <p:cTn id="23" dur="500"/>
                                        <p:tgtEl>
                                          <p:spTgt spid="321541"/>
                                        </p:tgtEl>
                                      </p:cBhvr>
                                    </p:animEffect>
                                  </p:childTnLst>
                                </p:cTn>
                              </p:par>
                              <p:par>
                                <p:cTn id="24" presetID="12" presetClass="entr" presetSubtype="4" fill="hold" grpId="1" nodeType="withEffect">
                                  <p:stCondLst>
                                    <p:cond delay="0"/>
                                  </p:stCondLst>
                                  <p:childTnLst>
                                    <p:set>
                                      <p:cBhvr>
                                        <p:cTn id="25" dur="1" fill="hold">
                                          <p:stCondLst>
                                            <p:cond delay="0"/>
                                          </p:stCondLst>
                                        </p:cTn>
                                        <p:tgtEl>
                                          <p:spTgt spid="321543"/>
                                        </p:tgtEl>
                                        <p:attrNameLst>
                                          <p:attrName>style.visibility</p:attrName>
                                        </p:attrNameLst>
                                      </p:cBhvr>
                                      <p:to>
                                        <p:strVal val="visible"/>
                                      </p:to>
                                    </p:set>
                                    <p:animEffect transition="in" filter="slide(fromBottom)">
                                      <p:cBhvr>
                                        <p:cTn id="26" dur="500"/>
                                        <p:tgtEl>
                                          <p:spTgt spid="321543"/>
                                        </p:tgtEl>
                                      </p:cBhvr>
                                    </p:animEffect>
                                  </p:childTnLst>
                                </p:cTn>
                              </p:par>
                              <p:par>
                                <p:cTn id="27" presetID="12" presetClass="entr" presetSubtype="4" fill="hold" grpId="1" nodeType="withEffect">
                                  <p:stCondLst>
                                    <p:cond delay="0"/>
                                  </p:stCondLst>
                                  <p:childTnLst>
                                    <p:set>
                                      <p:cBhvr>
                                        <p:cTn id="28" dur="1" fill="hold">
                                          <p:stCondLst>
                                            <p:cond delay="0"/>
                                          </p:stCondLst>
                                        </p:cTn>
                                        <p:tgtEl>
                                          <p:spTgt spid="321544"/>
                                        </p:tgtEl>
                                        <p:attrNameLst>
                                          <p:attrName>style.visibility</p:attrName>
                                        </p:attrNameLst>
                                      </p:cBhvr>
                                      <p:to>
                                        <p:strVal val="visible"/>
                                      </p:to>
                                    </p:set>
                                    <p:animEffect transition="in" filter="slide(fromBottom)">
                                      <p:cBhvr>
                                        <p:cTn id="29" dur="500"/>
                                        <p:tgtEl>
                                          <p:spTgt spid="321544"/>
                                        </p:tgtEl>
                                      </p:cBhvr>
                                    </p:animEffect>
                                  </p:childTnLst>
                                </p:cTn>
                              </p:par>
                              <p:par>
                                <p:cTn id="30" presetID="12" presetClass="entr" presetSubtype="4" fill="hold" grpId="1" nodeType="withEffect">
                                  <p:stCondLst>
                                    <p:cond delay="0"/>
                                  </p:stCondLst>
                                  <p:childTnLst>
                                    <p:set>
                                      <p:cBhvr>
                                        <p:cTn id="31" dur="1" fill="hold">
                                          <p:stCondLst>
                                            <p:cond delay="0"/>
                                          </p:stCondLst>
                                        </p:cTn>
                                        <p:tgtEl>
                                          <p:spTgt spid="321545"/>
                                        </p:tgtEl>
                                        <p:attrNameLst>
                                          <p:attrName>style.visibility</p:attrName>
                                        </p:attrNameLst>
                                      </p:cBhvr>
                                      <p:to>
                                        <p:strVal val="visible"/>
                                      </p:to>
                                    </p:set>
                                    <p:animEffect transition="in" filter="slide(fromBottom)">
                                      <p:cBhvr>
                                        <p:cTn id="32" dur="500"/>
                                        <p:tgtEl>
                                          <p:spTgt spid="321545"/>
                                        </p:tgtEl>
                                      </p:cBhvr>
                                    </p:animEffect>
                                  </p:childTnLst>
                                </p:cTn>
                              </p:par>
                              <p:par>
                                <p:cTn id="33" presetID="12" presetClass="entr" presetSubtype="4" fill="hold" nodeType="withEffect">
                                  <p:stCondLst>
                                    <p:cond delay="0"/>
                                  </p:stCondLst>
                                  <p:childTnLst>
                                    <p:set>
                                      <p:cBhvr>
                                        <p:cTn id="34" dur="1" fill="hold">
                                          <p:stCondLst>
                                            <p:cond delay="0"/>
                                          </p:stCondLst>
                                        </p:cTn>
                                        <p:tgtEl>
                                          <p:spTgt spid="321559"/>
                                        </p:tgtEl>
                                        <p:attrNameLst>
                                          <p:attrName>style.visibility</p:attrName>
                                        </p:attrNameLst>
                                      </p:cBhvr>
                                      <p:to>
                                        <p:strVal val="visible"/>
                                      </p:to>
                                    </p:set>
                                    <p:animEffect transition="in" filter="slide(fromBottom)">
                                      <p:cBhvr>
                                        <p:cTn id="35" dur="500"/>
                                        <p:tgtEl>
                                          <p:spTgt spid="321559"/>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321549"/>
                                        </p:tgtEl>
                                        <p:attrNameLst>
                                          <p:attrName>style.visibility</p:attrName>
                                        </p:attrNameLst>
                                      </p:cBhvr>
                                      <p:to>
                                        <p:strVal val="visible"/>
                                      </p:to>
                                    </p:set>
                                    <p:animEffect transition="in" filter="wipe(down)">
                                      <p:cBhvr>
                                        <p:cTn id="38" dur="500"/>
                                        <p:tgtEl>
                                          <p:spTgt spid="321549"/>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321547"/>
                                        </p:tgtEl>
                                        <p:attrNameLst>
                                          <p:attrName>style.visibility</p:attrName>
                                        </p:attrNameLst>
                                      </p:cBhvr>
                                      <p:to>
                                        <p:strVal val="visible"/>
                                      </p:to>
                                    </p:set>
                                    <p:animEffect transition="in" filter="wipe(down)">
                                      <p:cBhvr>
                                        <p:cTn id="41" dur="500"/>
                                        <p:tgtEl>
                                          <p:spTgt spid="321547"/>
                                        </p:tgtEl>
                                      </p:cBhvr>
                                    </p:animEffect>
                                  </p:childTnLst>
                                </p:cTn>
                              </p:par>
                            </p:childTnLst>
                          </p:cTn>
                        </p:par>
                        <p:par>
                          <p:cTn id="42" fill="hold">
                            <p:stCondLst>
                              <p:cond delay="500"/>
                            </p:stCondLst>
                            <p:childTnLst>
                              <p:par>
                                <p:cTn id="43" presetID="22" presetClass="entr" presetSubtype="8" fill="hold" grpId="0" nodeType="afterEffect">
                                  <p:stCondLst>
                                    <p:cond delay="0"/>
                                  </p:stCondLst>
                                  <p:childTnLst>
                                    <p:set>
                                      <p:cBhvr>
                                        <p:cTn id="44" dur="1" fill="hold">
                                          <p:stCondLst>
                                            <p:cond delay="0"/>
                                          </p:stCondLst>
                                        </p:cTn>
                                        <p:tgtEl>
                                          <p:spTgt spid="321550"/>
                                        </p:tgtEl>
                                        <p:attrNameLst>
                                          <p:attrName>style.visibility</p:attrName>
                                        </p:attrNameLst>
                                      </p:cBhvr>
                                      <p:to>
                                        <p:strVal val="visible"/>
                                      </p:to>
                                    </p:set>
                                    <p:animEffect transition="in" filter="wipe(left)">
                                      <p:cBhvr>
                                        <p:cTn id="45" dur="500"/>
                                        <p:tgtEl>
                                          <p:spTgt spid="321550"/>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321548"/>
                                        </p:tgtEl>
                                        <p:attrNameLst>
                                          <p:attrName>style.visibility</p:attrName>
                                        </p:attrNameLst>
                                      </p:cBhvr>
                                      <p:to>
                                        <p:strVal val="visible"/>
                                      </p:to>
                                    </p:set>
                                    <p:animEffect transition="in" filter="wipe(down)">
                                      <p:cBhvr>
                                        <p:cTn id="48" dur="500"/>
                                        <p:tgtEl>
                                          <p:spTgt spid="321548"/>
                                        </p:tgtEl>
                                      </p:cBhvr>
                                    </p:animEffect>
                                  </p:childTnLst>
                                </p:cTn>
                              </p:par>
                            </p:childTnLst>
                          </p:cTn>
                        </p:par>
                        <p:par>
                          <p:cTn id="49" fill="hold">
                            <p:stCondLst>
                              <p:cond delay="1000"/>
                            </p:stCondLst>
                            <p:childTnLst>
                              <p:par>
                                <p:cTn id="50" presetID="22" presetClass="entr" presetSubtype="8" fill="hold" grpId="0" nodeType="afterEffect">
                                  <p:stCondLst>
                                    <p:cond delay="0"/>
                                  </p:stCondLst>
                                  <p:childTnLst>
                                    <p:set>
                                      <p:cBhvr>
                                        <p:cTn id="51" dur="1" fill="hold">
                                          <p:stCondLst>
                                            <p:cond delay="0"/>
                                          </p:stCondLst>
                                        </p:cTn>
                                        <p:tgtEl>
                                          <p:spTgt spid="321546"/>
                                        </p:tgtEl>
                                        <p:attrNameLst>
                                          <p:attrName>style.visibility</p:attrName>
                                        </p:attrNameLst>
                                      </p:cBhvr>
                                      <p:to>
                                        <p:strVal val="visible"/>
                                      </p:to>
                                    </p:set>
                                    <p:animEffect transition="in" filter="wipe(left)">
                                      <p:cBhvr>
                                        <p:cTn id="52" dur="500"/>
                                        <p:tgtEl>
                                          <p:spTgt spid="321546"/>
                                        </p:tgtEl>
                                      </p:cBhvr>
                                    </p:animEffect>
                                  </p:childTnLst>
                                </p:cTn>
                              </p:par>
                            </p:childTnLst>
                          </p:cTn>
                        </p:par>
                        <p:par>
                          <p:cTn id="53" fill="hold">
                            <p:stCondLst>
                              <p:cond delay="1500"/>
                            </p:stCondLst>
                            <p:childTnLst>
                              <p:par>
                                <p:cTn id="54" presetID="22" presetClass="entr" presetSubtype="8" fill="hold" grpId="0" nodeType="afterEffect">
                                  <p:stCondLst>
                                    <p:cond delay="0"/>
                                  </p:stCondLst>
                                  <p:childTnLst>
                                    <p:set>
                                      <p:cBhvr>
                                        <p:cTn id="55" dur="1" fill="hold">
                                          <p:stCondLst>
                                            <p:cond delay="0"/>
                                          </p:stCondLst>
                                        </p:cTn>
                                        <p:tgtEl>
                                          <p:spTgt spid="321551"/>
                                        </p:tgtEl>
                                        <p:attrNameLst>
                                          <p:attrName>style.visibility</p:attrName>
                                        </p:attrNameLst>
                                      </p:cBhvr>
                                      <p:to>
                                        <p:strVal val="visible"/>
                                      </p:to>
                                    </p:set>
                                    <p:animEffect transition="in" filter="wipe(left)">
                                      <p:cBhvr>
                                        <p:cTn id="56" dur="500"/>
                                        <p:tgtEl>
                                          <p:spTgt spid="321551"/>
                                        </p:tgtEl>
                                      </p:cBhvr>
                                    </p:animEffect>
                                  </p:childTnLst>
                                </p:cTn>
                              </p:par>
                            </p:childTnLst>
                          </p:cTn>
                        </p:par>
                        <p:par>
                          <p:cTn id="57" fill="hold">
                            <p:stCondLst>
                              <p:cond delay="2000"/>
                            </p:stCondLst>
                            <p:childTnLst>
                              <p:par>
                                <p:cTn id="58" presetID="22" presetClass="entr" presetSubtype="4" fill="hold" grpId="0" nodeType="afterEffect">
                                  <p:stCondLst>
                                    <p:cond delay="0"/>
                                  </p:stCondLst>
                                  <p:childTnLst>
                                    <p:set>
                                      <p:cBhvr>
                                        <p:cTn id="59" dur="1" fill="hold">
                                          <p:stCondLst>
                                            <p:cond delay="0"/>
                                          </p:stCondLst>
                                        </p:cTn>
                                        <p:tgtEl>
                                          <p:spTgt spid="321552"/>
                                        </p:tgtEl>
                                        <p:attrNameLst>
                                          <p:attrName>style.visibility</p:attrName>
                                        </p:attrNameLst>
                                      </p:cBhvr>
                                      <p:to>
                                        <p:strVal val="visible"/>
                                      </p:to>
                                    </p:set>
                                    <p:animEffect transition="in" filter="wipe(down)">
                                      <p:cBhvr>
                                        <p:cTn id="60" dur="500"/>
                                        <p:tgtEl>
                                          <p:spTgt spid="321552"/>
                                        </p:tgtEl>
                                      </p:cBhvr>
                                    </p:animEffect>
                                  </p:childTnLst>
                                </p:cTn>
                              </p:par>
                            </p:childTnLst>
                          </p:cTn>
                        </p:par>
                        <p:par>
                          <p:cTn id="61" fill="hold">
                            <p:stCondLst>
                              <p:cond delay="2500"/>
                            </p:stCondLst>
                            <p:childTnLst>
                              <p:par>
                                <p:cTn id="62" presetID="22" presetClass="entr" presetSubtype="1" fill="hold" grpId="0" nodeType="afterEffect">
                                  <p:stCondLst>
                                    <p:cond delay="0"/>
                                  </p:stCondLst>
                                  <p:childTnLst>
                                    <p:set>
                                      <p:cBhvr>
                                        <p:cTn id="63" dur="1" fill="hold">
                                          <p:stCondLst>
                                            <p:cond delay="0"/>
                                          </p:stCondLst>
                                        </p:cTn>
                                        <p:tgtEl>
                                          <p:spTgt spid="321542"/>
                                        </p:tgtEl>
                                        <p:attrNameLst>
                                          <p:attrName>style.visibility</p:attrName>
                                        </p:attrNameLst>
                                      </p:cBhvr>
                                      <p:to>
                                        <p:strVal val="visible"/>
                                      </p:to>
                                    </p:set>
                                    <p:animEffect transition="in" filter="wipe(up)">
                                      <p:cBhvr>
                                        <p:cTn id="64" dur="500"/>
                                        <p:tgtEl>
                                          <p:spTgt spid="321542"/>
                                        </p:tgtEl>
                                      </p:cBhvr>
                                    </p:animEffect>
                                  </p:childTnLst>
                                </p:cTn>
                              </p:par>
                            </p:childTnLst>
                          </p:cTn>
                        </p:par>
                      </p:childTnLst>
                    </p:cTn>
                  </p:par>
                  <p:par>
                    <p:cTn id="65" fill="hold">
                      <p:stCondLst>
                        <p:cond delay="indefinite"/>
                      </p:stCondLst>
                      <p:childTnLst>
                        <p:par>
                          <p:cTn id="66" fill="hold">
                            <p:stCondLst>
                              <p:cond delay="0"/>
                            </p:stCondLst>
                            <p:childTnLst>
                              <p:par>
                                <p:cTn id="67" presetID="4" presetClass="entr" presetSubtype="16" fill="hold" grpId="0" nodeType="clickEffect">
                                  <p:stCondLst>
                                    <p:cond delay="0"/>
                                  </p:stCondLst>
                                  <p:childTnLst>
                                    <p:set>
                                      <p:cBhvr>
                                        <p:cTn id="68" dur="1" fill="hold">
                                          <p:stCondLst>
                                            <p:cond delay="0"/>
                                          </p:stCondLst>
                                        </p:cTn>
                                        <p:tgtEl>
                                          <p:spTgt spid="321565"/>
                                        </p:tgtEl>
                                        <p:attrNameLst>
                                          <p:attrName>style.visibility</p:attrName>
                                        </p:attrNameLst>
                                      </p:cBhvr>
                                      <p:to>
                                        <p:strVal val="visible"/>
                                      </p:to>
                                    </p:set>
                                    <p:animEffect transition="in" filter="box(in)">
                                      <p:cBhvr>
                                        <p:cTn id="69" dur="500"/>
                                        <p:tgtEl>
                                          <p:spTgt spid="321565"/>
                                        </p:tgtEl>
                                      </p:cBhvr>
                                    </p:animEffect>
                                  </p:childTnLst>
                                </p:cTn>
                              </p:par>
                            </p:childTnLst>
                          </p:cTn>
                        </p:par>
                      </p:childTnLst>
                    </p:cTn>
                  </p:par>
                  <p:par>
                    <p:cTn id="70" fill="hold">
                      <p:stCondLst>
                        <p:cond delay="indefinite"/>
                      </p:stCondLst>
                      <p:childTnLst>
                        <p:par>
                          <p:cTn id="71" fill="hold">
                            <p:stCondLst>
                              <p:cond delay="0"/>
                            </p:stCondLst>
                            <p:childTnLst>
                              <p:par>
                                <p:cTn id="72" presetID="4" presetClass="entr" presetSubtype="16" fill="hold" grpId="0" nodeType="clickEffect">
                                  <p:stCondLst>
                                    <p:cond delay="0"/>
                                  </p:stCondLst>
                                  <p:childTnLst>
                                    <p:set>
                                      <p:cBhvr>
                                        <p:cTn id="73" dur="1" fill="hold">
                                          <p:stCondLst>
                                            <p:cond delay="0"/>
                                          </p:stCondLst>
                                        </p:cTn>
                                        <p:tgtEl>
                                          <p:spTgt spid="321566"/>
                                        </p:tgtEl>
                                        <p:attrNameLst>
                                          <p:attrName>style.visibility</p:attrName>
                                        </p:attrNameLst>
                                      </p:cBhvr>
                                      <p:to>
                                        <p:strVal val="visible"/>
                                      </p:to>
                                    </p:set>
                                    <p:animEffect transition="in" filter="box(in)">
                                      <p:cBhvr>
                                        <p:cTn id="74" dur="500"/>
                                        <p:tgtEl>
                                          <p:spTgt spid="321566"/>
                                        </p:tgtEl>
                                      </p:cBhvr>
                                    </p:animEffect>
                                  </p:childTnLst>
                                </p:cTn>
                              </p:par>
                            </p:childTnLst>
                          </p:cTn>
                        </p:par>
                      </p:childTnLst>
                    </p:cTn>
                  </p:par>
                  <p:par>
                    <p:cTn id="75" fill="hold">
                      <p:stCondLst>
                        <p:cond delay="indefinite"/>
                      </p:stCondLst>
                      <p:childTnLst>
                        <p:par>
                          <p:cTn id="76" fill="hold">
                            <p:stCondLst>
                              <p:cond delay="0"/>
                            </p:stCondLst>
                            <p:childTnLst>
                              <p:par>
                                <p:cTn id="77" presetID="9" presetClass="exit" presetSubtype="0" fill="hold" grpId="1" nodeType="clickEffect">
                                  <p:stCondLst>
                                    <p:cond delay="0"/>
                                  </p:stCondLst>
                                  <p:childTnLst>
                                    <p:animEffect transition="out" filter="dissolve">
                                      <p:cBhvr>
                                        <p:cTn id="78" dur="500"/>
                                        <p:tgtEl>
                                          <p:spTgt spid="321549"/>
                                        </p:tgtEl>
                                      </p:cBhvr>
                                    </p:animEffect>
                                    <p:set>
                                      <p:cBhvr>
                                        <p:cTn id="79" dur="1" fill="hold">
                                          <p:stCondLst>
                                            <p:cond delay="499"/>
                                          </p:stCondLst>
                                        </p:cTn>
                                        <p:tgtEl>
                                          <p:spTgt spid="321549"/>
                                        </p:tgtEl>
                                        <p:attrNameLst>
                                          <p:attrName>style.visibility</p:attrName>
                                        </p:attrNameLst>
                                      </p:cBhvr>
                                      <p:to>
                                        <p:strVal val="hidden"/>
                                      </p:to>
                                    </p:set>
                                  </p:childTnLst>
                                </p:cTn>
                              </p:par>
                              <p:par>
                                <p:cTn id="80" presetID="9" presetClass="exit" presetSubtype="0" fill="hold" grpId="1" nodeType="withEffect">
                                  <p:stCondLst>
                                    <p:cond delay="0"/>
                                  </p:stCondLst>
                                  <p:childTnLst>
                                    <p:animEffect transition="out" filter="dissolve">
                                      <p:cBhvr>
                                        <p:cTn id="81" dur="500"/>
                                        <p:tgtEl>
                                          <p:spTgt spid="321550"/>
                                        </p:tgtEl>
                                      </p:cBhvr>
                                    </p:animEffect>
                                    <p:set>
                                      <p:cBhvr>
                                        <p:cTn id="82" dur="1" fill="hold">
                                          <p:stCondLst>
                                            <p:cond delay="499"/>
                                          </p:stCondLst>
                                        </p:cTn>
                                        <p:tgtEl>
                                          <p:spTgt spid="321550"/>
                                        </p:tgtEl>
                                        <p:attrNameLst>
                                          <p:attrName>style.visibility</p:attrName>
                                        </p:attrNameLst>
                                      </p:cBhvr>
                                      <p:to>
                                        <p:strVal val="hidden"/>
                                      </p:to>
                                    </p:set>
                                  </p:childTnLst>
                                </p:cTn>
                              </p:par>
                              <p:par>
                                <p:cTn id="83" presetID="9" presetClass="exit" presetSubtype="0" fill="hold" grpId="1" nodeType="withEffect">
                                  <p:stCondLst>
                                    <p:cond delay="0"/>
                                  </p:stCondLst>
                                  <p:childTnLst>
                                    <p:animEffect transition="out" filter="dissolve">
                                      <p:cBhvr>
                                        <p:cTn id="84" dur="500"/>
                                        <p:tgtEl>
                                          <p:spTgt spid="321548"/>
                                        </p:tgtEl>
                                      </p:cBhvr>
                                    </p:animEffect>
                                    <p:set>
                                      <p:cBhvr>
                                        <p:cTn id="85" dur="1" fill="hold">
                                          <p:stCondLst>
                                            <p:cond delay="499"/>
                                          </p:stCondLst>
                                        </p:cTn>
                                        <p:tgtEl>
                                          <p:spTgt spid="321548"/>
                                        </p:tgtEl>
                                        <p:attrNameLst>
                                          <p:attrName>style.visibility</p:attrName>
                                        </p:attrNameLst>
                                      </p:cBhvr>
                                      <p:to>
                                        <p:strVal val="hidden"/>
                                      </p:to>
                                    </p:set>
                                  </p:childTnLst>
                                </p:cTn>
                              </p:par>
                              <p:par>
                                <p:cTn id="86" presetID="9" presetClass="exit" presetSubtype="0" fill="hold" grpId="1" nodeType="withEffect">
                                  <p:stCondLst>
                                    <p:cond delay="0"/>
                                  </p:stCondLst>
                                  <p:childTnLst>
                                    <p:animEffect transition="out" filter="dissolve">
                                      <p:cBhvr>
                                        <p:cTn id="87" dur="500"/>
                                        <p:tgtEl>
                                          <p:spTgt spid="321547"/>
                                        </p:tgtEl>
                                      </p:cBhvr>
                                    </p:animEffect>
                                    <p:set>
                                      <p:cBhvr>
                                        <p:cTn id="88" dur="1" fill="hold">
                                          <p:stCondLst>
                                            <p:cond delay="499"/>
                                          </p:stCondLst>
                                        </p:cTn>
                                        <p:tgtEl>
                                          <p:spTgt spid="321547"/>
                                        </p:tgtEl>
                                        <p:attrNameLst>
                                          <p:attrName>style.visibility</p:attrName>
                                        </p:attrNameLst>
                                      </p:cBhvr>
                                      <p:to>
                                        <p:strVal val="hidden"/>
                                      </p:to>
                                    </p:set>
                                  </p:childTnLst>
                                </p:cTn>
                              </p:par>
                              <p:par>
                                <p:cTn id="89" presetID="9" presetClass="exit" presetSubtype="0" fill="hold" grpId="1" nodeType="withEffect">
                                  <p:stCondLst>
                                    <p:cond delay="0"/>
                                  </p:stCondLst>
                                  <p:childTnLst>
                                    <p:animEffect transition="out" filter="dissolve">
                                      <p:cBhvr>
                                        <p:cTn id="90" dur="500"/>
                                        <p:tgtEl>
                                          <p:spTgt spid="321551"/>
                                        </p:tgtEl>
                                      </p:cBhvr>
                                    </p:animEffect>
                                    <p:set>
                                      <p:cBhvr>
                                        <p:cTn id="91" dur="1" fill="hold">
                                          <p:stCondLst>
                                            <p:cond delay="499"/>
                                          </p:stCondLst>
                                        </p:cTn>
                                        <p:tgtEl>
                                          <p:spTgt spid="321551"/>
                                        </p:tgtEl>
                                        <p:attrNameLst>
                                          <p:attrName>style.visibility</p:attrName>
                                        </p:attrNameLst>
                                      </p:cBhvr>
                                      <p:to>
                                        <p:strVal val="hidden"/>
                                      </p:to>
                                    </p:set>
                                  </p:childTnLst>
                                </p:cTn>
                              </p:par>
                              <p:par>
                                <p:cTn id="92" presetID="9" presetClass="exit" presetSubtype="0" fill="hold" grpId="1" nodeType="withEffect">
                                  <p:stCondLst>
                                    <p:cond delay="0"/>
                                  </p:stCondLst>
                                  <p:childTnLst>
                                    <p:animEffect transition="out" filter="dissolve">
                                      <p:cBhvr>
                                        <p:cTn id="93" dur="500"/>
                                        <p:tgtEl>
                                          <p:spTgt spid="321552"/>
                                        </p:tgtEl>
                                      </p:cBhvr>
                                    </p:animEffect>
                                    <p:set>
                                      <p:cBhvr>
                                        <p:cTn id="94" dur="1" fill="hold">
                                          <p:stCondLst>
                                            <p:cond delay="499"/>
                                          </p:stCondLst>
                                        </p:cTn>
                                        <p:tgtEl>
                                          <p:spTgt spid="321552"/>
                                        </p:tgtEl>
                                        <p:attrNameLst>
                                          <p:attrName>style.visibility</p:attrName>
                                        </p:attrNameLst>
                                      </p:cBhvr>
                                      <p:to>
                                        <p:strVal val="hidden"/>
                                      </p:to>
                                    </p:set>
                                  </p:childTnLst>
                                </p:cTn>
                              </p:par>
                              <p:par>
                                <p:cTn id="95" presetID="9" presetClass="exit" presetSubtype="0" fill="hold" grpId="1" nodeType="withEffect">
                                  <p:stCondLst>
                                    <p:cond delay="0"/>
                                  </p:stCondLst>
                                  <p:childTnLst>
                                    <p:animEffect transition="out" filter="dissolve">
                                      <p:cBhvr>
                                        <p:cTn id="96" dur="500"/>
                                        <p:tgtEl>
                                          <p:spTgt spid="321546"/>
                                        </p:tgtEl>
                                      </p:cBhvr>
                                    </p:animEffect>
                                    <p:set>
                                      <p:cBhvr>
                                        <p:cTn id="97" dur="1" fill="hold">
                                          <p:stCondLst>
                                            <p:cond delay="499"/>
                                          </p:stCondLst>
                                        </p:cTn>
                                        <p:tgtEl>
                                          <p:spTgt spid="321546"/>
                                        </p:tgtEl>
                                        <p:attrNameLst>
                                          <p:attrName>style.visibility</p:attrName>
                                        </p:attrNameLst>
                                      </p:cBhvr>
                                      <p:to>
                                        <p:strVal val="hidden"/>
                                      </p:to>
                                    </p:set>
                                  </p:childTnLst>
                                </p:cTn>
                              </p:par>
                              <p:par>
                                <p:cTn id="98" presetID="9" presetClass="exit" presetSubtype="0" fill="hold" grpId="1" nodeType="withEffect">
                                  <p:stCondLst>
                                    <p:cond delay="0"/>
                                  </p:stCondLst>
                                  <p:childTnLst>
                                    <p:animEffect transition="out" filter="dissolve">
                                      <p:cBhvr>
                                        <p:cTn id="99" dur="500"/>
                                        <p:tgtEl>
                                          <p:spTgt spid="321542"/>
                                        </p:tgtEl>
                                      </p:cBhvr>
                                    </p:animEffect>
                                    <p:set>
                                      <p:cBhvr>
                                        <p:cTn id="100" dur="1" fill="hold">
                                          <p:stCondLst>
                                            <p:cond delay="499"/>
                                          </p:stCondLst>
                                        </p:cTn>
                                        <p:tgtEl>
                                          <p:spTgt spid="321542"/>
                                        </p:tgtEl>
                                        <p:attrNameLst>
                                          <p:attrName>style.visibility</p:attrName>
                                        </p:attrNameLst>
                                      </p:cBhvr>
                                      <p:to>
                                        <p:strVal val="hidden"/>
                                      </p:to>
                                    </p:set>
                                  </p:childTnLst>
                                </p:cTn>
                              </p:par>
                            </p:childTnLst>
                          </p:cTn>
                        </p:par>
                        <p:par>
                          <p:cTn id="101" fill="hold">
                            <p:stCondLst>
                              <p:cond delay="500"/>
                            </p:stCondLst>
                            <p:childTnLst>
                              <p:par>
                                <p:cTn id="102" presetID="0" presetClass="path" presetSubtype="0" repeatCount="indefinite" fill="hold" grpId="0" nodeType="afterEffect">
                                  <p:stCondLst>
                                    <p:cond delay="0"/>
                                  </p:stCondLst>
                                  <p:childTnLst>
                                    <p:animMotion origin="layout" path="M -7.5E-6 -3.7037E-7 C -0.00122 -0.00672 -0.00209 -0.01181 -0.0007 -0.01945 C 0.00069 -0.02709 0.00399 -0.03727 0.00833 -0.0463 C 0.01267 -0.05533 0.01822 -0.06459 0.02569 -0.07408 C 0.03315 -0.08357 0.0401 -0.09213 0.05347 -0.10371 C 0.06683 -0.11528 0.08333 -0.13033 0.10555 -0.14352 C 0.12777 -0.15672 0.16128 -0.17385 0.1868 -0.18334 C 0.21232 -0.19283 0.23801 -0.19746 0.25902 -0.20093 C 0.28003 -0.2044 0.29669 -0.20463 0.31249 -0.20371 C 0.32829 -0.20278 0.34322 -0.19931 0.35416 -0.19537 C 0.3651 -0.19144 0.37239 -0.18635 0.37847 -0.17963 C 0.38454 -0.17292 0.38888 -0.16435 0.39097 -0.15556 C 0.39305 -0.14676 0.39322 -0.13635 0.39097 -0.12593 C 0.38871 -0.11551 0.38281 -0.10348 0.37708 -0.09352 C 0.37135 -0.08357 0.3644 -0.0757 0.35624 -0.06667 C 0.34808 -0.05764 0.33975 -0.04931 0.32847 -0.03982 C 0.31718 -0.03033 0.30086 -0.01829 0.28819 -0.01019 C 0.27551 -0.00209 0.26649 0.00208 0.25208 0.00926 C 0.23767 0.01643 0.21909 0.02615 0.20138 0.0324 C 0.18367 0.03865 0.16371 0.04375 0.14583 0.04722 C 0.12794 0.05069 0.10746 0.05231 0.09374 0.05277 C 0.08003 0.05324 0.07326 0.05185 0.06319 0.05 C 0.05312 0.04815 0.04079 0.04467 0.03333 0.04166 C 0.02586 0.03865 0.02326 0.03495 0.01874 0.03148 C 0.01423 0.02801 0.00954 0.02523 0.00624 0.02037 C 0.00294 0.01551 0.00121 0.00671 -7.5E-6 -3.7037E-7 Z " pathEditMode="relative" rAng="0" ptsTypes="aaaaaaaaaaaaaaaaaaaaaaaaaa">
                                      <p:cBhvr>
                                        <p:cTn id="103" dur="1000" fill="hold"/>
                                        <p:tgtEl>
                                          <p:spTgt spid="321543"/>
                                        </p:tgtEl>
                                        <p:attrNameLst>
                                          <p:attrName>ppt_x</p:attrName>
                                          <p:attrName>ppt_y</p:attrName>
                                        </p:attrNameLst>
                                      </p:cBhvr>
                                      <p:rCtr x="0" y="0"/>
                                    </p:animMotion>
                                  </p:childTnLst>
                                </p:cTn>
                              </p:par>
                              <p:par>
                                <p:cTn id="104" presetID="1" presetClass="path" presetSubtype="0" repeatCount="indefinite" fill="hold" grpId="0" nodeType="withEffect">
                                  <p:stCondLst>
                                    <p:cond delay="500"/>
                                  </p:stCondLst>
                                  <p:childTnLst>
                                    <p:animMotion origin="layout" path="M -0.00157 0.00162 C 0.09722 0.04051 0.18871 0.11713 0.17656 0.17292 C 0.16475 0.22824 0.04913 0.24097 -0.05018 0.20255 C -0.14966 0.16366 -0.23143 0.09005 -0.21962 0.03403 C -0.20764 -0.02222 -0.10191 -0.03704 -0.00157 0.00162 Z " pathEditMode="relative" rAng="0" ptsTypes="fffff">
                                      <p:cBhvr>
                                        <p:cTn id="105" dur="1000" spd="-100000" fill="hold"/>
                                        <p:tgtEl>
                                          <p:spTgt spid="321544"/>
                                        </p:tgtEl>
                                        <p:attrNameLst>
                                          <p:attrName>ppt_x</p:attrName>
                                          <p:attrName>ppt_y</p:attrName>
                                        </p:attrNameLst>
                                      </p:cBhvr>
                                      <p:rCtr x="-20" y="100"/>
                                    </p:animMotion>
                                  </p:childTnLst>
                                </p:cTn>
                              </p:par>
                              <p:par>
                                <p:cTn id="106" presetID="1" presetClass="path" presetSubtype="0" repeatCount="indefinite" fill="hold" grpId="0" nodeType="withEffect">
                                  <p:stCondLst>
                                    <p:cond delay="0"/>
                                  </p:stCondLst>
                                  <p:childTnLst>
                                    <p:animMotion origin="layout" path="M -0.0066 0.00278 C 0.03437 -0.01597 0.09809 0.08334 0.1342 0.2257 C 0.17083 0.36736 0.16684 0.49723 0.12465 0.51644 C 0.0842 0.53565 0.02153 0.43565 -0.01493 0.29375 C -0.05243 0.15209 -0.04774 0.02176 -0.0066 0.00278 Z " pathEditMode="relative" rAng="-1136822" ptsTypes="fffff">
                                      <p:cBhvr>
                                        <p:cTn id="107" dur="1000" fill="hold"/>
                                        <p:tgtEl>
                                          <p:spTgt spid="321545"/>
                                        </p:tgtEl>
                                        <p:attrNameLst>
                                          <p:attrName>ppt_x</p:attrName>
                                          <p:attrName>ppt_y</p:attrName>
                                        </p:attrNameLst>
                                      </p:cBhvr>
                                      <p:rCtr x="66" y="25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1539" grpId="0" animBg="1"/>
      <p:bldP spid="321540" grpId="0" animBg="1"/>
      <p:bldP spid="321541" grpId="0" animBg="1"/>
      <p:bldP spid="321542" grpId="0"/>
      <p:bldP spid="321542" grpId="1"/>
      <p:bldP spid="321543" grpId="0" animBg="1"/>
      <p:bldP spid="321543" grpId="1" animBg="1"/>
      <p:bldP spid="321544" grpId="0" animBg="1"/>
      <p:bldP spid="321544" grpId="1" animBg="1"/>
      <p:bldP spid="321545" grpId="0" animBg="1"/>
      <p:bldP spid="321545" grpId="1" animBg="1"/>
      <p:bldP spid="321546" grpId="0"/>
      <p:bldP spid="321546" grpId="1"/>
      <p:bldP spid="321547" grpId="0" animBg="1"/>
      <p:bldP spid="321547" grpId="1" animBg="1"/>
      <p:bldP spid="321548" grpId="0" animBg="1"/>
      <p:bldP spid="321548" grpId="1" animBg="1"/>
      <p:bldP spid="321549" grpId="0" animBg="1"/>
      <p:bldP spid="321549" grpId="1" animBg="1"/>
      <p:bldP spid="321550" grpId="0" animBg="1"/>
      <p:bldP spid="321550" grpId="1" animBg="1"/>
      <p:bldP spid="321551" grpId="0" animBg="1"/>
      <p:bldP spid="321551" grpId="1" animBg="1"/>
      <p:bldP spid="321552" grpId="0" animBg="1"/>
      <p:bldP spid="321552" grpId="1" animBg="1"/>
      <p:bldP spid="321560" grpId="0" animBg="1"/>
      <p:bldP spid="321562" grpId="0"/>
      <p:bldP spid="321565" grpId="0"/>
      <p:bldP spid="32156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Oval 2"/>
          <p:cNvSpPr>
            <a:spLocks noChangeArrowheads="1"/>
          </p:cNvSpPr>
          <p:nvPr/>
        </p:nvSpPr>
        <p:spPr bwMode="auto">
          <a:xfrm rot="-1008446">
            <a:off x="5334000" y="3352800"/>
            <a:ext cx="3733800" cy="1447800"/>
          </a:xfrm>
          <a:prstGeom prst="ellipse">
            <a:avLst/>
          </a:prstGeom>
          <a:noFill/>
          <a:ln w="9525">
            <a:solidFill>
              <a:schemeClr val="tx1"/>
            </a:solidFill>
            <a:round/>
            <a:headEnd/>
            <a:tailEnd/>
          </a:ln>
        </p:spPr>
        <p:txBody>
          <a:bodyPr wrap="none" anchor="ctr"/>
          <a:lstStyle/>
          <a:p>
            <a:endParaRPr lang="en-US"/>
          </a:p>
        </p:txBody>
      </p:sp>
      <p:sp>
        <p:nvSpPr>
          <p:cNvPr id="34819" name="Oval 3"/>
          <p:cNvSpPr>
            <a:spLocks noChangeArrowheads="1"/>
          </p:cNvSpPr>
          <p:nvPr/>
        </p:nvSpPr>
        <p:spPr bwMode="auto">
          <a:xfrm rot="4263170">
            <a:off x="5334000" y="3352800"/>
            <a:ext cx="3733800" cy="1447800"/>
          </a:xfrm>
          <a:prstGeom prst="ellipse">
            <a:avLst/>
          </a:prstGeom>
          <a:noFill/>
          <a:ln w="9525">
            <a:solidFill>
              <a:schemeClr val="tx1"/>
            </a:solidFill>
            <a:round/>
            <a:headEnd/>
            <a:tailEnd/>
          </a:ln>
        </p:spPr>
        <p:txBody>
          <a:bodyPr wrap="none" anchor="ctr"/>
          <a:lstStyle/>
          <a:p>
            <a:endParaRPr lang="en-US"/>
          </a:p>
        </p:txBody>
      </p:sp>
      <p:sp>
        <p:nvSpPr>
          <p:cNvPr id="34820" name="Oval 4"/>
          <p:cNvSpPr>
            <a:spLocks noChangeArrowheads="1"/>
          </p:cNvSpPr>
          <p:nvPr/>
        </p:nvSpPr>
        <p:spPr bwMode="auto">
          <a:xfrm rot="879115">
            <a:off x="5410200" y="3352800"/>
            <a:ext cx="3733800" cy="1447800"/>
          </a:xfrm>
          <a:prstGeom prst="ellipse">
            <a:avLst/>
          </a:prstGeom>
          <a:noFill/>
          <a:ln w="9525">
            <a:solidFill>
              <a:schemeClr val="tx1"/>
            </a:solidFill>
            <a:round/>
            <a:headEnd/>
            <a:tailEnd/>
          </a:ln>
        </p:spPr>
        <p:txBody>
          <a:bodyPr wrap="none" anchor="ctr"/>
          <a:lstStyle/>
          <a:p>
            <a:endParaRPr lang="en-US"/>
          </a:p>
        </p:txBody>
      </p:sp>
      <p:sp>
        <p:nvSpPr>
          <p:cNvPr id="34821" name="Text Box 5"/>
          <p:cNvSpPr txBox="1">
            <a:spLocks noChangeArrowheads="1"/>
          </p:cNvSpPr>
          <p:nvPr/>
        </p:nvSpPr>
        <p:spPr bwMode="auto">
          <a:xfrm>
            <a:off x="7834313" y="2605088"/>
            <a:ext cx="1524000" cy="336550"/>
          </a:xfrm>
          <a:prstGeom prst="rect">
            <a:avLst/>
          </a:prstGeom>
          <a:noFill/>
          <a:ln w="9525">
            <a:noFill/>
            <a:miter lim="800000"/>
            <a:headEnd/>
            <a:tailEnd/>
          </a:ln>
        </p:spPr>
        <p:txBody>
          <a:bodyPr>
            <a:spAutoFit/>
          </a:bodyPr>
          <a:lstStyle/>
          <a:p>
            <a:pPr>
              <a:lnSpc>
                <a:spcPct val="80000"/>
              </a:lnSpc>
              <a:spcBef>
                <a:spcPct val="50000"/>
              </a:spcBef>
            </a:pPr>
            <a:r>
              <a:rPr lang="en-US">
                <a:solidFill>
                  <a:srgbClr val="0000FF"/>
                </a:solidFill>
              </a:rPr>
              <a:t>Hạt nhân</a:t>
            </a:r>
            <a:endParaRPr lang="en-US" b="0">
              <a:latin typeface="Arial" pitchFamily="34" charset="0"/>
            </a:endParaRPr>
          </a:p>
        </p:txBody>
      </p:sp>
      <p:sp>
        <p:nvSpPr>
          <p:cNvPr id="34822" name="Oval 6"/>
          <p:cNvSpPr>
            <a:spLocks noChangeArrowheads="1"/>
          </p:cNvSpPr>
          <p:nvPr/>
        </p:nvSpPr>
        <p:spPr bwMode="auto">
          <a:xfrm>
            <a:off x="5334000" y="4495800"/>
            <a:ext cx="182563" cy="182563"/>
          </a:xfrm>
          <a:prstGeom prst="ellipse">
            <a:avLst/>
          </a:prstGeom>
          <a:solidFill>
            <a:schemeClr val="accent1"/>
          </a:solidFill>
          <a:ln w="9525">
            <a:solidFill>
              <a:schemeClr val="tx1"/>
            </a:solidFill>
            <a:round/>
            <a:headEnd/>
            <a:tailEnd/>
          </a:ln>
        </p:spPr>
        <p:txBody>
          <a:bodyPr wrap="none" anchor="ctr"/>
          <a:lstStyle/>
          <a:p>
            <a:pPr algn="ctr">
              <a:lnSpc>
                <a:spcPct val="70000"/>
              </a:lnSpc>
            </a:pPr>
            <a:r>
              <a:rPr lang="en-US" sz="1800" b="0">
                <a:latin typeface=".VnTime" pitchFamily="34" charset="0"/>
              </a:rPr>
              <a:t>-</a:t>
            </a:r>
          </a:p>
        </p:txBody>
      </p:sp>
      <p:sp>
        <p:nvSpPr>
          <p:cNvPr id="34823" name="Oval 7"/>
          <p:cNvSpPr>
            <a:spLocks noChangeArrowheads="1"/>
          </p:cNvSpPr>
          <p:nvPr/>
        </p:nvSpPr>
        <p:spPr bwMode="auto">
          <a:xfrm>
            <a:off x="7391400" y="3276600"/>
            <a:ext cx="182563" cy="182563"/>
          </a:xfrm>
          <a:prstGeom prst="ellipse">
            <a:avLst/>
          </a:prstGeom>
          <a:solidFill>
            <a:schemeClr val="accent1"/>
          </a:solidFill>
          <a:ln w="9525">
            <a:solidFill>
              <a:schemeClr val="tx1"/>
            </a:solidFill>
            <a:round/>
            <a:headEnd/>
            <a:tailEnd/>
          </a:ln>
        </p:spPr>
        <p:txBody>
          <a:bodyPr wrap="none" anchor="ctr"/>
          <a:lstStyle/>
          <a:p>
            <a:pPr algn="ctr">
              <a:lnSpc>
                <a:spcPct val="80000"/>
              </a:lnSpc>
            </a:pPr>
            <a:r>
              <a:rPr lang="en-US" sz="1800" b="0">
                <a:latin typeface=".VnTime" pitchFamily="34" charset="0"/>
              </a:rPr>
              <a:t>-</a:t>
            </a:r>
          </a:p>
        </p:txBody>
      </p:sp>
      <p:sp>
        <p:nvSpPr>
          <p:cNvPr id="34824" name="Oval 8"/>
          <p:cNvSpPr>
            <a:spLocks noChangeArrowheads="1"/>
          </p:cNvSpPr>
          <p:nvPr/>
        </p:nvSpPr>
        <p:spPr bwMode="auto">
          <a:xfrm>
            <a:off x="6553200" y="2209800"/>
            <a:ext cx="182563" cy="182563"/>
          </a:xfrm>
          <a:prstGeom prst="ellipse">
            <a:avLst/>
          </a:prstGeom>
          <a:solidFill>
            <a:schemeClr val="accent1"/>
          </a:solidFill>
          <a:ln w="9525">
            <a:solidFill>
              <a:schemeClr val="tx1"/>
            </a:solidFill>
            <a:round/>
            <a:headEnd/>
            <a:tailEnd/>
          </a:ln>
        </p:spPr>
        <p:txBody>
          <a:bodyPr wrap="none" anchor="ctr"/>
          <a:lstStyle/>
          <a:p>
            <a:pPr algn="ctr">
              <a:lnSpc>
                <a:spcPct val="80000"/>
              </a:lnSpc>
            </a:pPr>
            <a:r>
              <a:rPr lang="en-US" sz="1800" b="0">
                <a:latin typeface=".VnTime" pitchFamily="34" charset="0"/>
              </a:rPr>
              <a:t>-</a:t>
            </a:r>
          </a:p>
        </p:txBody>
      </p:sp>
      <p:sp>
        <p:nvSpPr>
          <p:cNvPr id="34825" name="Text Box 9"/>
          <p:cNvSpPr txBox="1">
            <a:spLocks noChangeArrowheads="1"/>
          </p:cNvSpPr>
          <p:nvPr/>
        </p:nvSpPr>
        <p:spPr bwMode="auto">
          <a:xfrm>
            <a:off x="7010400" y="1371600"/>
            <a:ext cx="1752600" cy="366713"/>
          </a:xfrm>
          <a:prstGeom prst="rect">
            <a:avLst/>
          </a:prstGeom>
          <a:noFill/>
          <a:ln w="9525">
            <a:noFill/>
            <a:miter lim="800000"/>
            <a:headEnd/>
            <a:tailEnd/>
          </a:ln>
        </p:spPr>
        <p:txBody>
          <a:bodyPr>
            <a:spAutoFit/>
          </a:bodyPr>
          <a:lstStyle/>
          <a:p>
            <a:pPr>
              <a:lnSpc>
                <a:spcPct val="90000"/>
              </a:lnSpc>
              <a:spcBef>
                <a:spcPct val="50000"/>
              </a:spcBef>
            </a:pPr>
            <a:r>
              <a:rPr lang="en-US">
                <a:solidFill>
                  <a:srgbClr val="0000FF"/>
                </a:solidFill>
              </a:rPr>
              <a:t>Êlectrôn</a:t>
            </a:r>
            <a:endParaRPr lang="en-US" b="0">
              <a:latin typeface="Arial" pitchFamily="34" charset="0"/>
            </a:endParaRPr>
          </a:p>
        </p:txBody>
      </p:sp>
      <p:sp>
        <p:nvSpPr>
          <p:cNvPr id="34826" name="Line 10"/>
          <p:cNvSpPr>
            <a:spLocks noChangeShapeType="1"/>
          </p:cNvSpPr>
          <p:nvPr/>
        </p:nvSpPr>
        <p:spPr bwMode="auto">
          <a:xfrm>
            <a:off x="7391400" y="1795463"/>
            <a:ext cx="76200" cy="1447800"/>
          </a:xfrm>
          <a:prstGeom prst="line">
            <a:avLst/>
          </a:prstGeom>
          <a:noFill/>
          <a:ln w="12700">
            <a:solidFill>
              <a:srgbClr val="CC0000"/>
            </a:solidFill>
            <a:round/>
            <a:headEnd/>
            <a:tailEnd/>
          </a:ln>
        </p:spPr>
        <p:txBody>
          <a:bodyPr/>
          <a:lstStyle/>
          <a:p>
            <a:endParaRPr lang="en-US"/>
          </a:p>
        </p:txBody>
      </p:sp>
      <p:sp>
        <p:nvSpPr>
          <p:cNvPr id="34827" name="Line 11"/>
          <p:cNvSpPr>
            <a:spLocks noChangeShapeType="1"/>
          </p:cNvSpPr>
          <p:nvPr/>
        </p:nvSpPr>
        <p:spPr bwMode="auto">
          <a:xfrm flipH="1">
            <a:off x="6781800" y="1828800"/>
            <a:ext cx="457200" cy="381000"/>
          </a:xfrm>
          <a:prstGeom prst="line">
            <a:avLst/>
          </a:prstGeom>
          <a:noFill/>
          <a:ln w="12700">
            <a:solidFill>
              <a:srgbClr val="CC0000"/>
            </a:solidFill>
            <a:round/>
            <a:headEnd/>
            <a:tailEnd/>
          </a:ln>
        </p:spPr>
        <p:txBody>
          <a:bodyPr/>
          <a:lstStyle/>
          <a:p>
            <a:endParaRPr lang="en-US"/>
          </a:p>
        </p:txBody>
      </p:sp>
      <p:sp>
        <p:nvSpPr>
          <p:cNvPr id="34828" name="Line 12"/>
          <p:cNvSpPr>
            <a:spLocks noChangeShapeType="1"/>
          </p:cNvSpPr>
          <p:nvPr/>
        </p:nvSpPr>
        <p:spPr bwMode="auto">
          <a:xfrm flipV="1">
            <a:off x="5334000" y="1676400"/>
            <a:ext cx="0" cy="2819400"/>
          </a:xfrm>
          <a:prstGeom prst="line">
            <a:avLst/>
          </a:prstGeom>
          <a:noFill/>
          <a:ln w="12700">
            <a:solidFill>
              <a:srgbClr val="CC0000"/>
            </a:solidFill>
            <a:round/>
            <a:headEnd/>
            <a:tailEnd/>
          </a:ln>
        </p:spPr>
        <p:txBody>
          <a:bodyPr/>
          <a:lstStyle/>
          <a:p>
            <a:endParaRPr lang="en-US"/>
          </a:p>
        </p:txBody>
      </p:sp>
      <p:sp>
        <p:nvSpPr>
          <p:cNvPr id="34829" name="Line 13"/>
          <p:cNvSpPr>
            <a:spLocks noChangeShapeType="1"/>
          </p:cNvSpPr>
          <p:nvPr/>
        </p:nvSpPr>
        <p:spPr bwMode="auto">
          <a:xfrm>
            <a:off x="5334000" y="1676400"/>
            <a:ext cx="1600200" cy="0"/>
          </a:xfrm>
          <a:prstGeom prst="line">
            <a:avLst/>
          </a:prstGeom>
          <a:noFill/>
          <a:ln w="12700">
            <a:solidFill>
              <a:srgbClr val="CC0000"/>
            </a:solidFill>
            <a:round/>
            <a:headEnd/>
            <a:tailEnd/>
          </a:ln>
        </p:spPr>
        <p:txBody>
          <a:bodyPr/>
          <a:lstStyle/>
          <a:p>
            <a:endParaRPr lang="en-US"/>
          </a:p>
        </p:txBody>
      </p:sp>
      <p:sp>
        <p:nvSpPr>
          <p:cNvPr id="34830" name="Line 14"/>
          <p:cNvSpPr>
            <a:spLocks noChangeShapeType="1"/>
          </p:cNvSpPr>
          <p:nvPr/>
        </p:nvSpPr>
        <p:spPr bwMode="auto">
          <a:xfrm>
            <a:off x="7467600" y="4114800"/>
            <a:ext cx="990600" cy="0"/>
          </a:xfrm>
          <a:prstGeom prst="line">
            <a:avLst/>
          </a:prstGeom>
          <a:noFill/>
          <a:ln w="12700">
            <a:solidFill>
              <a:srgbClr val="CC0000"/>
            </a:solidFill>
            <a:round/>
            <a:headEnd/>
            <a:tailEnd/>
          </a:ln>
        </p:spPr>
        <p:txBody>
          <a:bodyPr/>
          <a:lstStyle/>
          <a:p>
            <a:endParaRPr lang="en-US"/>
          </a:p>
        </p:txBody>
      </p:sp>
      <p:sp>
        <p:nvSpPr>
          <p:cNvPr id="34831" name="Line 15"/>
          <p:cNvSpPr>
            <a:spLocks noChangeShapeType="1"/>
          </p:cNvSpPr>
          <p:nvPr/>
        </p:nvSpPr>
        <p:spPr bwMode="auto">
          <a:xfrm flipV="1">
            <a:off x="8458200" y="2971800"/>
            <a:ext cx="0" cy="1143000"/>
          </a:xfrm>
          <a:prstGeom prst="line">
            <a:avLst/>
          </a:prstGeom>
          <a:noFill/>
          <a:ln w="12700">
            <a:solidFill>
              <a:srgbClr val="CC0000"/>
            </a:solidFill>
            <a:round/>
            <a:headEnd/>
            <a:tailEnd/>
          </a:ln>
        </p:spPr>
        <p:txBody>
          <a:bodyPr/>
          <a:lstStyle/>
          <a:p>
            <a:endParaRPr lang="en-US"/>
          </a:p>
        </p:txBody>
      </p:sp>
      <p:sp>
        <p:nvSpPr>
          <p:cNvPr id="34832" name="Text Box 16"/>
          <p:cNvSpPr txBox="1">
            <a:spLocks noChangeArrowheads="1"/>
          </p:cNvSpPr>
          <p:nvPr/>
        </p:nvSpPr>
        <p:spPr bwMode="auto">
          <a:xfrm>
            <a:off x="5562600" y="5867400"/>
            <a:ext cx="3200400" cy="701675"/>
          </a:xfrm>
          <a:prstGeom prst="rect">
            <a:avLst/>
          </a:prstGeom>
          <a:noFill/>
          <a:ln w="9525">
            <a:noFill/>
            <a:miter lim="800000"/>
            <a:headEnd/>
            <a:tailEnd/>
          </a:ln>
        </p:spPr>
        <p:txBody>
          <a:bodyPr>
            <a:spAutoFit/>
          </a:bodyPr>
          <a:lstStyle/>
          <a:p>
            <a:pPr algn="ctr">
              <a:spcBef>
                <a:spcPct val="50000"/>
              </a:spcBef>
            </a:pPr>
            <a:r>
              <a:rPr lang="en-US">
                <a:solidFill>
                  <a:srgbClr val="FF0000"/>
                </a:solidFill>
              </a:rPr>
              <a:t>Mô hình đơn giản của nguyên tử.</a:t>
            </a:r>
            <a:endParaRPr lang="en-US">
              <a:solidFill>
                <a:srgbClr val="FF0000"/>
              </a:solidFill>
              <a:latin typeface="Arial" pitchFamily="34" charset="0"/>
            </a:endParaRPr>
          </a:p>
        </p:txBody>
      </p:sp>
      <p:sp>
        <p:nvSpPr>
          <p:cNvPr id="34833" name="Oval 17"/>
          <p:cNvSpPr>
            <a:spLocks noChangeArrowheads="1"/>
          </p:cNvSpPr>
          <p:nvPr/>
        </p:nvSpPr>
        <p:spPr bwMode="auto">
          <a:xfrm>
            <a:off x="6781800" y="3733800"/>
            <a:ext cx="609600" cy="609600"/>
          </a:xfrm>
          <a:prstGeom prst="ellipse">
            <a:avLst/>
          </a:prstGeom>
          <a:solidFill>
            <a:srgbClr val="FF3300"/>
          </a:solidFill>
          <a:ln w="9525">
            <a:solidFill>
              <a:schemeClr val="tx1"/>
            </a:solidFill>
            <a:round/>
            <a:headEnd/>
            <a:tailEnd/>
          </a:ln>
        </p:spPr>
        <p:txBody>
          <a:bodyPr wrap="none" anchor="ctr"/>
          <a:lstStyle/>
          <a:p>
            <a:pPr algn="ctr"/>
            <a:r>
              <a:rPr lang="en-US" b="0">
                <a:latin typeface="Arial" pitchFamily="34" charset="0"/>
              </a:rPr>
              <a:t>+ +</a:t>
            </a:r>
          </a:p>
          <a:p>
            <a:pPr algn="ctr"/>
            <a:r>
              <a:rPr lang="en-US" b="0">
                <a:latin typeface="Arial" pitchFamily="34" charset="0"/>
              </a:rPr>
              <a:t>+</a:t>
            </a:r>
          </a:p>
        </p:txBody>
      </p:sp>
      <p:sp>
        <p:nvSpPr>
          <p:cNvPr id="34834" name="Text Box 18"/>
          <p:cNvSpPr txBox="1">
            <a:spLocks noChangeArrowheads="1"/>
          </p:cNvSpPr>
          <p:nvPr/>
        </p:nvSpPr>
        <p:spPr bwMode="auto">
          <a:xfrm>
            <a:off x="0" y="939800"/>
            <a:ext cx="4779963" cy="488950"/>
          </a:xfrm>
          <a:prstGeom prst="rect">
            <a:avLst/>
          </a:prstGeom>
          <a:noFill/>
          <a:ln w="9525">
            <a:noFill/>
            <a:miter lim="800000"/>
            <a:headEnd/>
            <a:tailEnd/>
          </a:ln>
        </p:spPr>
        <p:txBody>
          <a:bodyPr wrap="none">
            <a:spAutoFit/>
          </a:bodyPr>
          <a:lstStyle/>
          <a:p>
            <a:r>
              <a:rPr lang="en-US" sz="2600">
                <a:solidFill>
                  <a:srgbClr val="0000FF"/>
                </a:solidFill>
              </a:rPr>
              <a:t>II. </a:t>
            </a:r>
            <a:r>
              <a:rPr lang="en-US" sz="2600" u="sng">
                <a:solidFill>
                  <a:srgbClr val="0000FF"/>
                </a:solidFill>
              </a:rPr>
              <a:t>Sơ lược về cấu tạo nguyên tử:</a:t>
            </a:r>
          </a:p>
        </p:txBody>
      </p:sp>
      <p:sp>
        <p:nvSpPr>
          <p:cNvPr id="34835" name="Text Box 19"/>
          <p:cNvSpPr txBox="1">
            <a:spLocks noChangeArrowheads="1"/>
          </p:cNvSpPr>
          <p:nvPr/>
        </p:nvSpPr>
        <p:spPr bwMode="auto">
          <a:xfrm>
            <a:off x="0" y="533400"/>
            <a:ext cx="4572000" cy="488950"/>
          </a:xfrm>
          <a:prstGeom prst="rect">
            <a:avLst/>
          </a:prstGeom>
          <a:noFill/>
          <a:ln w="9525">
            <a:noFill/>
            <a:miter lim="800000"/>
            <a:headEnd/>
            <a:tailEnd/>
          </a:ln>
        </p:spPr>
        <p:txBody>
          <a:bodyPr>
            <a:spAutoFit/>
          </a:bodyPr>
          <a:lstStyle/>
          <a:p>
            <a:pPr algn="just"/>
            <a:r>
              <a:rPr lang="en-US" sz="2600">
                <a:solidFill>
                  <a:srgbClr val="0000FF"/>
                </a:solidFill>
              </a:rPr>
              <a:t>I.</a:t>
            </a:r>
            <a:r>
              <a:rPr lang="en-US" sz="2600" b="0">
                <a:solidFill>
                  <a:srgbClr val="0000FF"/>
                </a:solidFill>
              </a:rPr>
              <a:t> </a:t>
            </a:r>
            <a:r>
              <a:rPr lang="en-US" sz="2600" u="sng">
                <a:solidFill>
                  <a:srgbClr val="0000FF"/>
                </a:solidFill>
              </a:rPr>
              <a:t>Hai loại điện tích</a:t>
            </a:r>
            <a:r>
              <a:rPr lang="en-US" sz="2600">
                <a:solidFill>
                  <a:srgbClr val="0000FF"/>
                </a:solidFill>
              </a:rPr>
              <a:t>:</a:t>
            </a:r>
            <a:endParaRPr lang="en-US" sz="2600" b="0">
              <a:solidFill>
                <a:srgbClr val="0000FF"/>
              </a:solidFill>
            </a:endParaRPr>
          </a:p>
        </p:txBody>
      </p:sp>
      <p:sp>
        <p:nvSpPr>
          <p:cNvPr id="34836" name="WordArt 20"/>
          <p:cNvSpPr>
            <a:spLocks noChangeArrowheads="1" noChangeShapeType="1" noTextEdit="1"/>
          </p:cNvSpPr>
          <p:nvPr/>
        </p:nvSpPr>
        <p:spPr bwMode="auto">
          <a:xfrm>
            <a:off x="5334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34837" name="Text Box 21"/>
          <p:cNvSpPr txBox="1">
            <a:spLocks noChangeArrowheads="1"/>
          </p:cNvSpPr>
          <p:nvPr/>
        </p:nvSpPr>
        <p:spPr bwMode="auto">
          <a:xfrm>
            <a:off x="0" y="1447800"/>
            <a:ext cx="5181600" cy="701675"/>
          </a:xfrm>
          <a:prstGeom prst="rect">
            <a:avLst/>
          </a:prstGeom>
          <a:noFill/>
          <a:ln w="9525">
            <a:noFill/>
            <a:miter lim="800000"/>
            <a:headEnd/>
            <a:tailEnd/>
          </a:ln>
        </p:spPr>
        <p:txBody>
          <a:bodyPr>
            <a:spAutoFit/>
          </a:bodyPr>
          <a:lstStyle/>
          <a:p>
            <a:r>
              <a:rPr lang="en-US">
                <a:solidFill>
                  <a:srgbClr val="0000FF"/>
                </a:solidFill>
              </a:rPr>
              <a:t>1. Ở tâm nguyên tử có một hạt nhân mang điện tích dương.</a:t>
            </a:r>
          </a:p>
        </p:txBody>
      </p:sp>
      <p:sp>
        <p:nvSpPr>
          <p:cNvPr id="34838" name="Text Box 22"/>
          <p:cNvSpPr txBox="1">
            <a:spLocks noChangeArrowheads="1"/>
          </p:cNvSpPr>
          <p:nvPr/>
        </p:nvSpPr>
        <p:spPr bwMode="auto">
          <a:xfrm>
            <a:off x="0" y="2057400"/>
            <a:ext cx="5334000" cy="1006475"/>
          </a:xfrm>
          <a:prstGeom prst="rect">
            <a:avLst/>
          </a:prstGeom>
          <a:noFill/>
          <a:ln w="9525">
            <a:noFill/>
            <a:miter lim="800000"/>
            <a:headEnd/>
            <a:tailEnd/>
          </a:ln>
        </p:spPr>
        <p:txBody>
          <a:bodyPr>
            <a:spAutoFit/>
          </a:bodyPr>
          <a:lstStyle/>
          <a:p>
            <a:r>
              <a:rPr lang="en-US">
                <a:solidFill>
                  <a:srgbClr val="0000FF"/>
                </a:solidFill>
              </a:rPr>
              <a:t>2. Xung quanh hạt nhân có các êlectrôn mang điện tích âm chuyển động tạo thành lớp vỏ của nguyên tử.</a:t>
            </a:r>
          </a:p>
        </p:txBody>
      </p:sp>
      <p:sp>
        <p:nvSpPr>
          <p:cNvPr id="337943" name="Text Box 23"/>
          <p:cNvSpPr txBox="1">
            <a:spLocks noChangeArrowheads="1"/>
          </p:cNvSpPr>
          <p:nvPr/>
        </p:nvSpPr>
        <p:spPr bwMode="auto">
          <a:xfrm>
            <a:off x="0" y="2971800"/>
            <a:ext cx="5257800" cy="1311275"/>
          </a:xfrm>
          <a:prstGeom prst="rect">
            <a:avLst/>
          </a:prstGeom>
          <a:noFill/>
          <a:ln w="9525">
            <a:noFill/>
            <a:miter lim="800000"/>
            <a:headEnd/>
            <a:tailEnd/>
          </a:ln>
        </p:spPr>
        <p:txBody>
          <a:bodyPr>
            <a:spAutoFit/>
          </a:bodyPr>
          <a:lstStyle/>
          <a:p>
            <a:r>
              <a:rPr lang="en-US">
                <a:solidFill>
                  <a:srgbClr val="0000FF"/>
                </a:solidFill>
              </a:rPr>
              <a:t>3. Tổng điện tích âm của các êlectrôn có trị số tuyệt đối bằng điện tích dương của hạt nhân. Do đó bình thường nguyên tử trung hoà về điện.</a:t>
            </a:r>
            <a:endParaRPr lang="en-US" b="0"/>
          </a:p>
        </p:txBody>
      </p:sp>
      <p:sp>
        <p:nvSpPr>
          <p:cNvPr id="337944" name="Text Box 24"/>
          <p:cNvSpPr txBox="1">
            <a:spLocks noChangeArrowheads="1"/>
          </p:cNvSpPr>
          <p:nvPr/>
        </p:nvSpPr>
        <p:spPr bwMode="auto">
          <a:xfrm>
            <a:off x="0" y="4191000"/>
            <a:ext cx="5334000" cy="1006475"/>
          </a:xfrm>
          <a:prstGeom prst="rect">
            <a:avLst/>
          </a:prstGeom>
          <a:noFill/>
          <a:ln w="9525">
            <a:noFill/>
            <a:miter lim="800000"/>
            <a:headEnd/>
            <a:tailEnd/>
          </a:ln>
        </p:spPr>
        <p:txBody>
          <a:bodyPr>
            <a:spAutoFit/>
          </a:bodyPr>
          <a:lstStyle/>
          <a:p>
            <a:r>
              <a:rPr lang="en-US">
                <a:solidFill>
                  <a:srgbClr val="0000FF"/>
                </a:solidFill>
              </a:rPr>
              <a:t>4. Êlectrôn có thể dịch chuyển từ nguyên tử này sang nguyên tử khác, từ vật này sang vật khác.</a:t>
            </a:r>
          </a:p>
        </p:txBody>
      </p:sp>
      <p:sp>
        <p:nvSpPr>
          <p:cNvPr id="34841" name="Line 25"/>
          <p:cNvSpPr>
            <a:spLocks noChangeShapeType="1"/>
          </p:cNvSpPr>
          <p:nvPr/>
        </p:nvSpPr>
        <p:spPr bwMode="auto">
          <a:xfrm>
            <a:off x="5181600" y="762000"/>
            <a:ext cx="0" cy="6019800"/>
          </a:xfrm>
          <a:prstGeom prst="line">
            <a:avLst/>
          </a:prstGeom>
          <a:noFill/>
          <a:ln w="38100">
            <a:solidFill>
              <a:srgbClr val="0000FF"/>
            </a:solidFill>
            <a:round/>
            <a:headEnd/>
            <a:tailEnd/>
          </a:ln>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37943"/>
                                        </p:tgtEl>
                                        <p:attrNameLst>
                                          <p:attrName>style.visibility</p:attrName>
                                        </p:attrNameLst>
                                      </p:cBhvr>
                                      <p:to>
                                        <p:strVal val="visible"/>
                                      </p:to>
                                    </p:set>
                                    <p:animEffect transition="in" filter="checkerboard(across)">
                                      <p:cBhvr>
                                        <p:cTn id="7" dur="500"/>
                                        <p:tgtEl>
                                          <p:spTgt spid="33794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37944"/>
                                        </p:tgtEl>
                                        <p:attrNameLst>
                                          <p:attrName>style.visibility</p:attrName>
                                        </p:attrNameLst>
                                      </p:cBhvr>
                                      <p:to>
                                        <p:strVal val="visible"/>
                                      </p:to>
                                    </p:set>
                                    <p:animEffect transition="in" filter="checkerboard(across)">
                                      <p:cBhvr>
                                        <p:cTn id="12" dur="500"/>
                                        <p:tgtEl>
                                          <p:spTgt spid="3379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3" grpId="0"/>
      <p:bldP spid="33794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12"/>
          <p:cNvSpPr txBox="1">
            <a:spLocks noChangeArrowheads="1"/>
          </p:cNvSpPr>
          <p:nvPr/>
        </p:nvSpPr>
        <p:spPr bwMode="auto">
          <a:xfrm>
            <a:off x="0" y="2743200"/>
            <a:ext cx="4779963" cy="488950"/>
          </a:xfrm>
          <a:prstGeom prst="rect">
            <a:avLst/>
          </a:prstGeom>
          <a:noFill/>
          <a:ln w="9525">
            <a:noFill/>
            <a:miter lim="800000"/>
            <a:headEnd/>
            <a:tailEnd/>
          </a:ln>
        </p:spPr>
        <p:txBody>
          <a:bodyPr wrap="none">
            <a:spAutoFit/>
          </a:bodyPr>
          <a:lstStyle/>
          <a:p>
            <a:r>
              <a:rPr lang="en-US" sz="2600">
                <a:solidFill>
                  <a:srgbClr val="0000FF"/>
                </a:solidFill>
              </a:rPr>
              <a:t>II. </a:t>
            </a:r>
            <a:r>
              <a:rPr lang="en-US" sz="2600" u="sng">
                <a:solidFill>
                  <a:srgbClr val="0000FF"/>
                </a:solidFill>
              </a:rPr>
              <a:t>Sơ lược về cấu tạo nguyên tử:</a:t>
            </a:r>
          </a:p>
        </p:txBody>
      </p:sp>
      <p:sp>
        <p:nvSpPr>
          <p:cNvPr id="35843" name="Text Box 13"/>
          <p:cNvSpPr txBox="1">
            <a:spLocks noChangeArrowheads="1"/>
          </p:cNvSpPr>
          <p:nvPr/>
        </p:nvSpPr>
        <p:spPr bwMode="auto">
          <a:xfrm>
            <a:off x="-76200" y="533400"/>
            <a:ext cx="4572000" cy="488950"/>
          </a:xfrm>
          <a:prstGeom prst="rect">
            <a:avLst/>
          </a:prstGeom>
          <a:noFill/>
          <a:ln w="9525">
            <a:noFill/>
            <a:miter lim="800000"/>
            <a:headEnd/>
            <a:tailEnd/>
          </a:ln>
        </p:spPr>
        <p:txBody>
          <a:bodyPr>
            <a:spAutoFit/>
          </a:bodyPr>
          <a:lstStyle/>
          <a:p>
            <a:pPr algn="just"/>
            <a:r>
              <a:rPr lang="en-US" sz="2600">
                <a:solidFill>
                  <a:srgbClr val="0000FF"/>
                </a:solidFill>
              </a:rPr>
              <a:t>I.</a:t>
            </a:r>
            <a:r>
              <a:rPr lang="en-US" sz="2600" b="0">
                <a:solidFill>
                  <a:srgbClr val="0000FF"/>
                </a:solidFill>
              </a:rPr>
              <a:t> </a:t>
            </a:r>
            <a:r>
              <a:rPr lang="en-US" sz="2600" u="sng">
                <a:solidFill>
                  <a:srgbClr val="0000FF"/>
                </a:solidFill>
              </a:rPr>
              <a:t>Hai loại điện tích</a:t>
            </a:r>
            <a:r>
              <a:rPr lang="en-US" sz="2600">
                <a:solidFill>
                  <a:srgbClr val="0000FF"/>
                </a:solidFill>
              </a:rPr>
              <a:t>:</a:t>
            </a:r>
            <a:endParaRPr lang="en-US" sz="2600" b="0">
              <a:solidFill>
                <a:srgbClr val="0000FF"/>
              </a:solidFill>
            </a:endParaRPr>
          </a:p>
        </p:txBody>
      </p:sp>
      <p:sp>
        <p:nvSpPr>
          <p:cNvPr id="35844" name="WordArt 14"/>
          <p:cNvSpPr>
            <a:spLocks noChangeArrowheads="1" noChangeShapeType="1" noTextEdit="1"/>
          </p:cNvSpPr>
          <p:nvPr/>
        </p:nvSpPr>
        <p:spPr bwMode="auto">
          <a:xfrm>
            <a:off x="685800" y="76200"/>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35845" name="TextBox 8"/>
          <p:cNvSpPr txBox="1">
            <a:spLocks noChangeArrowheads="1"/>
          </p:cNvSpPr>
          <p:nvPr/>
        </p:nvSpPr>
        <p:spPr bwMode="auto">
          <a:xfrm>
            <a:off x="228600" y="1219200"/>
            <a:ext cx="8686800" cy="1384300"/>
          </a:xfrm>
          <a:prstGeom prst="rect">
            <a:avLst/>
          </a:prstGeom>
          <a:noFill/>
          <a:ln w="9525">
            <a:noFill/>
            <a:miter lim="800000"/>
            <a:headEnd/>
            <a:tailEnd/>
          </a:ln>
        </p:spPr>
        <p:txBody>
          <a:bodyPr>
            <a:spAutoFit/>
          </a:bodyPr>
          <a:lstStyle/>
          <a:p>
            <a:pPr algn="just"/>
            <a:r>
              <a:rPr lang="en-US" sz="2800"/>
              <a:t>- Có hai loại điện tích là điện tích âm và điện tích dương. Các vật nhiễm điện cùng loại thì đẩy nhau, khác loại thì hút nhau.</a:t>
            </a:r>
          </a:p>
        </p:txBody>
      </p:sp>
      <p:sp>
        <p:nvSpPr>
          <p:cNvPr id="35846" name="TextBox 9"/>
          <p:cNvSpPr txBox="1">
            <a:spLocks noChangeArrowheads="1"/>
          </p:cNvSpPr>
          <p:nvPr/>
        </p:nvSpPr>
        <p:spPr bwMode="auto">
          <a:xfrm>
            <a:off x="381000" y="3429000"/>
            <a:ext cx="8458200" cy="1816100"/>
          </a:xfrm>
          <a:prstGeom prst="rect">
            <a:avLst/>
          </a:prstGeom>
          <a:noFill/>
          <a:ln w="9525">
            <a:noFill/>
            <a:miter lim="800000"/>
            <a:headEnd/>
            <a:tailEnd/>
          </a:ln>
        </p:spPr>
        <p:txBody>
          <a:bodyPr>
            <a:spAutoFit/>
          </a:bodyPr>
          <a:lstStyle/>
          <a:p>
            <a:pPr algn="just">
              <a:buFontTx/>
              <a:buChar char="-"/>
            </a:pPr>
            <a:r>
              <a:rPr lang="en-US" sz="2800"/>
              <a:t> Nguyên tử gồm hạt nhân mang điện dương và các êlectrôn mang điện âm chuyển động quanh hạt nhân.</a:t>
            </a:r>
          </a:p>
          <a:p>
            <a:pPr algn="just">
              <a:buFontTx/>
              <a:buChar char="-"/>
            </a:pPr>
            <a:r>
              <a:rPr lang="en-US" sz="2800"/>
              <a:t> Một vật nhiễm điện âm nếu nhận thêm êlectrôn, nhiễm điện dương nếu mất bớt êlectrôn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Boy Thinking 1">
            <a:hlinkClick r:id="" action="ppaction://hlinkshowjump?jump=nextslide"/>
          </p:cNvPr>
          <p:cNvPicPr>
            <a:picLocks noChangeAspect="1" noChangeArrowheads="1"/>
          </p:cNvPicPr>
          <p:nvPr/>
        </p:nvPicPr>
        <p:blipFill>
          <a:blip r:embed="rId2"/>
          <a:srcRect/>
          <a:stretch>
            <a:fillRect/>
          </a:stretch>
        </p:blipFill>
        <p:spPr bwMode="auto">
          <a:xfrm>
            <a:off x="406400" y="3429000"/>
            <a:ext cx="2184400" cy="3276600"/>
          </a:xfrm>
          <a:prstGeom prst="rect">
            <a:avLst/>
          </a:prstGeom>
          <a:noFill/>
          <a:ln w="9525">
            <a:noFill/>
            <a:miter lim="800000"/>
            <a:headEnd/>
            <a:tailEnd/>
          </a:ln>
        </p:spPr>
      </p:pic>
      <p:sp>
        <p:nvSpPr>
          <p:cNvPr id="18435" name="AutoShape 3"/>
          <p:cNvSpPr>
            <a:spLocks noChangeArrowheads="1"/>
          </p:cNvSpPr>
          <p:nvPr/>
        </p:nvSpPr>
        <p:spPr bwMode="auto">
          <a:xfrm>
            <a:off x="1752600" y="0"/>
            <a:ext cx="7391400" cy="4191000"/>
          </a:xfrm>
          <a:prstGeom prst="cloudCallout">
            <a:avLst>
              <a:gd name="adj1" fmla="val -39907"/>
              <a:gd name="adj2" fmla="val 54884"/>
            </a:avLst>
          </a:prstGeom>
          <a:solidFill>
            <a:srgbClr val="FFFF99"/>
          </a:solidFill>
          <a:ln w="9525">
            <a:solidFill>
              <a:schemeClr val="tx1"/>
            </a:solidFill>
            <a:round/>
            <a:headEnd/>
            <a:tailEnd/>
          </a:ln>
        </p:spPr>
        <p:txBody>
          <a:bodyPr/>
          <a:lstStyle/>
          <a:p>
            <a:pPr algn="ctr"/>
            <a:endParaRPr lang="en-US" b="0">
              <a:latin typeface="Arial" pitchFamily="34" charset="0"/>
            </a:endParaRPr>
          </a:p>
        </p:txBody>
      </p:sp>
      <p:sp>
        <p:nvSpPr>
          <p:cNvPr id="18436" name="Text Box 4"/>
          <p:cNvSpPr txBox="1">
            <a:spLocks noChangeArrowheads="1"/>
          </p:cNvSpPr>
          <p:nvPr/>
        </p:nvSpPr>
        <p:spPr bwMode="auto">
          <a:xfrm>
            <a:off x="2667000" y="762000"/>
            <a:ext cx="5638800" cy="2227263"/>
          </a:xfrm>
          <a:prstGeom prst="rect">
            <a:avLst/>
          </a:prstGeom>
          <a:noFill/>
          <a:ln w="9525">
            <a:noFill/>
            <a:miter lim="800000"/>
            <a:headEnd/>
            <a:tailEnd/>
          </a:ln>
        </p:spPr>
        <p:txBody>
          <a:bodyPr>
            <a:spAutoFit/>
          </a:bodyPr>
          <a:lstStyle/>
          <a:p>
            <a:pPr algn="just" eaLnBrk="0" hangingPunct="0">
              <a:spcBef>
                <a:spcPct val="50000"/>
              </a:spcBef>
            </a:pPr>
            <a:r>
              <a:rPr lang="en-US" sz="2800">
                <a:solidFill>
                  <a:srgbClr val="0000FF"/>
                </a:solidFill>
              </a:rPr>
              <a:t>Một vật bị nhiễm điện (mang điện tích) có khả năng hút các vật khác.</a:t>
            </a:r>
            <a:r>
              <a:rPr lang="en-US" sz="2800"/>
              <a:t> </a:t>
            </a:r>
            <a:r>
              <a:rPr lang="en-US" sz="2800">
                <a:solidFill>
                  <a:srgbClr val="FF0000"/>
                </a:solidFill>
              </a:rPr>
              <a:t>Nếu hai vật đều bị nhiễm điện đặt gần nhau thì chúng hút hay đẩy nhau?</a:t>
            </a:r>
            <a:endParaRPr lang="en-US" sz="3600">
              <a:latin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Line 2"/>
          <p:cNvSpPr>
            <a:spLocks noChangeShapeType="1"/>
          </p:cNvSpPr>
          <p:nvPr/>
        </p:nvSpPr>
        <p:spPr bwMode="auto">
          <a:xfrm>
            <a:off x="4572000" y="685800"/>
            <a:ext cx="0" cy="6172200"/>
          </a:xfrm>
          <a:prstGeom prst="line">
            <a:avLst/>
          </a:prstGeom>
          <a:noFill/>
          <a:ln w="38100">
            <a:solidFill>
              <a:srgbClr val="0000FF"/>
            </a:solidFill>
            <a:round/>
            <a:headEnd/>
            <a:tailEnd/>
          </a:ln>
        </p:spPr>
        <p:txBody>
          <a:bodyPr/>
          <a:lstStyle/>
          <a:p>
            <a:endParaRPr lang="en-US"/>
          </a:p>
        </p:txBody>
      </p:sp>
      <p:sp>
        <p:nvSpPr>
          <p:cNvPr id="36867" name="Text Box 12"/>
          <p:cNvSpPr txBox="1">
            <a:spLocks noChangeArrowheads="1"/>
          </p:cNvSpPr>
          <p:nvPr/>
        </p:nvSpPr>
        <p:spPr bwMode="auto">
          <a:xfrm>
            <a:off x="-76200" y="939800"/>
            <a:ext cx="4779963" cy="488950"/>
          </a:xfrm>
          <a:prstGeom prst="rect">
            <a:avLst/>
          </a:prstGeom>
          <a:noFill/>
          <a:ln w="9525">
            <a:noFill/>
            <a:miter lim="800000"/>
            <a:headEnd/>
            <a:tailEnd/>
          </a:ln>
        </p:spPr>
        <p:txBody>
          <a:bodyPr wrap="none">
            <a:spAutoFit/>
          </a:bodyPr>
          <a:lstStyle/>
          <a:p>
            <a:r>
              <a:rPr lang="en-US" sz="2600">
                <a:solidFill>
                  <a:srgbClr val="0000FF"/>
                </a:solidFill>
              </a:rPr>
              <a:t>II. </a:t>
            </a:r>
            <a:r>
              <a:rPr lang="en-US" sz="2600" u="sng">
                <a:solidFill>
                  <a:srgbClr val="0000FF"/>
                </a:solidFill>
              </a:rPr>
              <a:t>Sơ lược về cấu tạo nguyên tử:</a:t>
            </a:r>
          </a:p>
        </p:txBody>
      </p:sp>
      <p:sp>
        <p:nvSpPr>
          <p:cNvPr id="36868" name="Text Box 13"/>
          <p:cNvSpPr txBox="1">
            <a:spLocks noChangeArrowheads="1"/>
          </p:cNvSpPr>
          <p:nvPr/>
        </p:nvSpPr>
        <p:spPr bwMode="auto">
          <a:xfrm>
            <a:off x="-76200" y="533400"/>
            <a:ext cx="4572000" cy="488950"/>
          </a:xfrm>
          <a:prstGeom prst="rect">
            <a:avLst/>
          </a:prstGeom>
          <a:noFill/>
          <a:ln w="9525">
            <a:noFill/>
            <a:miter lim="800000"/>
            <a:headEnd/>
            <a:tailEnd/>
          </a:ln>
        </p:spPr>
        <p:txBody>
          <a:bodyPr>
            <a:spAutoFit/>
          </a:bodyPr>
          <a:lstStyle/>
          <a:p>
            <a:pPr algn="just"/>
            <a:r>
              <a:rPr lang="en-US" sz="2600">
                <a:solidFill>
                  <a:srgbClr val="0000FF"/>
                </a:solidFill>
              </a:rPr>
              <a:t>I.</a:t>
            </a:r>
            <a:r>
              <a:rPr lang="en-US" sz="2600" b="0">
                <a:solidFill>
                  <a:srgbClr val="0000FF"/>
                </a:solidFill>
              </a:rPr>
              <a:t> </a:t>
            </a:r>
            <a:r>
              <a:rPr lang="en-US" sz="2600" u="sng">
                <a:solidFill>
                  <a:srgbClr val="0000FF"/>
                </a:solidFill>
              </a:rPr>
              <a:t>Hai loại điện tích</a:t>
            </a:r>
            <a:r>
              <a:rPr lang="en-US" sz="2600">
                <a:solidFill>
                  <a:srgbClr val="0000FF"/>
                </a:solidFill>
              </a:rPr>
              <a:t>:</a:t>
            </a:r>
            <a:endParaRPr lang="en-US" sz="2600" b="0">
              <a:solidFill>
                <a:srgbClr val="0000FF"/>
              </a:solidFill>
            </a:endParaRPr>
          </a:p>
        </p:txBody>
      </p:sp>
      <p:sp>
        <p:nvSpPr>
          <p:cNvPr id="36869" name="WordArt 14"/>
          <p:cNvSpPr>
            <a:spLocks noChangeArrowheads="1" noChangeShapeType="1" noTextEdit="1"/>
          </p:cNvSpPr>
          <p:nvPr/>
        </p:nvSpPr>
        <p:spPr bwMode="auto">
          <a:xfrm>
            <a:off x="685800" y="76200"/>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294927" name="Text Box 15"/>
          <p:cNvSpPr txBox="1">
            <a:spLocks noChangeArrowheads="1"/>
          </p:cNvSpPr>
          <p:nvPr/>
        </p:nvSpPr>
        <p:spPr bwMode="auto">
          <a:xfrm>
            <a:off x="-76200" y="1371600"/>
            <a:ext cx="2895600" cy="488950"/>
          </a:xfrm>
          <a:prstGeom prst="rect">
            <a:avLst/>
          </a:prstGeom>
          <a:noFill/>
          <a:ln w="9525">
            <a:noFill/>
            <a:miter lim="800000"/>
            <a:headEnd/>
            <a:tailEnd/>
          </a:ln>
        </p:spPr>
        <p:txBody>
          <a:bodyPr>
            <a:spAutoFit/>
          </a:bodyPr>
          <a:lstStyle/>
          <a:p>
            <a:pPr algn="just"/>
            <a:r>
              <a:rPr lang="en-US" sz="2600">
                <a:solidFill>
                  <a:srgbClr val="0000FF"/>
                </a:solidFill>
              </a:rPr>
              <a:t>III. </a:t>
            </a:r>
            <a:r>
              <a:rPr lang="en-US" sz="2600" u="sng">
                <a:solidFill>
                  <a:srgbClr val="0000FF"/>
                </a:solidFill>
              </a:rPr>
              <a:t>Vận dụng:</a:t>
            </a:r>
            <a:endParaRPr lang="en-US" sz="2600" b="0" u="sng">
              <a:solidFill>
                <a:srgbClr val="0000FF"/>
              </a:solidFill>
            </a:endParaRPr>
          </a:p>
        </p:txBody>
      </p:sp>
      <p:sp>
        <p:nvSpPr>
          <p:cNvPr id="294928" name="Text Box 16"/>
          <p:cNvSpPr txBox="1">
            <a:spLocks noChangeArrowheads="1"/>
          </p:cNvSpPr>
          <p:nvPr/>
        </p:nvSpPr>
        <p:spPr bwMode="auto">
          <a:xfrm>
            <a:off x="4572000" y="457200"/>
            <a:ext cx="4572000" cy="1493838"/>
          </a:xfrm>
          <a:prstGeom prst="rect">
            <a:avLst/>
          </a:prstGeom>
          <a:noFill/>
          <a:ln w="9525">
            <a:noFill/>
            <a:miter lim="800000"/>
            <a:headEnd/>
            <a:tailEnd/>
          </a:ln>
        </p:spPr>
        <p:txBody>
          <a:bodyPr>
            <a:spAutoFit/>
          </a:bodyPr>
          <a:lstStyle/>
          <a:p>
            <a:pPr algn="just"/>
            <a:r>
              <a:rPr lang="en-US" sz="3200">
                <a:solidFill>
                  <a:srgbClr val="0000FF"/>
                </a:solidFill>
              </a:rPr>
              <a:t>C2:</a:t>
            </a:r>
            <a:r>
              <a:rPr lang="en-US" sz="2400" b="0"/>
              <a:t> </a:t>
            </a:r>
            <a:r>
              <a:rPr lang="en-US">
                <a:solidFill>
                  <a:srgbClr val="FF0000"/>
                </a:solidFill>
              </a:rPr>
              <a:t>Trước khi cọ xát, có phải mỗi vật đều có điện tích dương và điện tích âm hay không? Nếu có thì chúng tồn tại ở những loại hạt nào cấu tạo nên vật?</a:t>
            </a:r>
          </a:p>
        </p:txBody>
      </p:sp>
      <p:sp>
        <p:nvSpPr>
          <p:cNvPr id="294929" name="Text Box 17"/>
          <p:cNvSpPr txBox="1">
            <a:spLocks noChangeArrowheads="1"/>
          </p:cNvSpPr>
          <p:nvPr/>
        </p:nvSpPr>
        <p:spPr bwMode="auto">
          <a:xfrm>
            <a:off x="0" y="1828800"/>
            <a:ext cx="4495800" cy="2043113"/>
          </a:xfrm>
          <a:prstGeom prst="rect">
            <a:avLst/>
          </a:prstGeom>
          <a:noFill/>
          <a:ln w="9525">
            <a:noFill/>
            <a:miter lim="800000"/>
            <a:headEnd/>
            <a:tailEnd/>
          </a:ln>
        </p:spPr>
        <p:txBody>
          <a:bodyPr>
            <a:spAutoFit/>
          </a:bodyPr>
          <a:lstStyle/>
          <a:p>
            <a:pPr algn="just">
              <a:spcBef>
                <a:spcPct val="50000"/>
              </a:spcBef>
            </a:pPr>
            <a:r>
              <a:rPr lang="en-US" sz="2800">
                <a:solidFill>
                  <a:srgbClr val="0000FF"/>
                </a:solidFill>
              </a:rPr>
              <a:t>   C2: </a:t>
            </a:r>
            <a:r>
              <a:rPr lang="en-US">
                <a:solidFill>
                  <a:srgbClr val="0000FF"/>
                </a:solidFill>
              </a:rPr>
              <a:t>Trước khi cọ xát, trong mỗi vật đều có điện tích dương và điện tích âm. Các điện tích dương tồn tại ở hạt nhân nguyên tử, còn các điện tích âm tồn tại ở các êlectrôn chuyển động xung quanh hạt nhân.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94927"/>
                                        </p:tgtEl>
                                        <p:attrNameLst>
                                          <p:attrName>style.visibility</p:attrName>
                                        </p:attrNameLst>
                                      </p:cBhvr>
                                      <p:to>
                                        <p:strVal val="visible"/>
                                      </p:to>
                                    </p:set>
                                    <p:animEffect transition="in" filter="checkerboard(across)">
                                      <p:cBhvr>
                                        <p:cTn id="7" dur="500"/>
                                        <p:tgtEl>
                                          <p:spTgt spid="29492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94928"/>
                                        </p:tgtEl>
                                        <p:attrNameLst>
                                          <p:attrName>style.visibility</p:attrName>
                                        </p:attrNameLst>
                                      </p:cBhvr>
                                      <p:to>
                                        <p:strVal val="visible"/>
                                      </p:to>
                                    </p:set>
                                    <p:animEffect transition="in" filter="checkerboard(across)">
                                      <p:cBhvr>
                                        <p:cTn id="12" dur="500"/>
                                        <p:tgtEl>
                                          <p:spTgt spid="29492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94929"/>
                                        </p:tgtEl>
                                        <p:attrNameLst>
                                          <p:attrName>style.visibility</p:attrName>
                                        </p:attrNameLst>
                                      </p:cBhvr>
                                      <p:to>
                                        <p:strVal val="visible"/>
                                      </p:to>
                                    </p:set>
                                    <p:animEffect transition="in" filter="checkerboard(across)">
                                      <p:cBhvr>
                                        <p:cTn id="17" dur="500"/>
                                        <p:tgtEl>
                                          <p:spTgt spid="294929"/>
                                        </p:tgtEl>
                                      </p:cBhvr>
                                    </p:animEffect>
                                  </p:childTnLst>
                                </p:cTn>
                              </p:par>
                              <p:par>
                                <p:cTn id="18" presetID="4" presetClass="exit" presetSubtype="16" fill="hold" grpId="1" nodeType="withEffect">
                                  <p:stCondLst>
                                    <p:cond delay="0"/>
                                  </p:stCondLst>
                                  <p:childTnLst>
                                    <p:animEffect transition="out" filter="box(in)">
                                      <p:cBhvr>
                                        <p:cTn id="19" dur="500"/>
                                        <p:tgtEl>
                                          <p:spTgt spid="294928"/>
                                        </p:tgtEl>
                                      </p:cBhvr>
                                    </p:animEffect>
                                    <p:set>
                                      <p:cBhvr>
                                        <p:cTn id="20" dur="1" fill="hold">
                                          <p:stCondLst>
                                            <p:cond delay="499"/>
                                          </p:stCondLst>
                                        </p:cTn>
                                        <p:tgtEl>
                                          <p:spTgt spid="2949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27" grpId="0"/>
      <p:bldP spid="294928" grpId="0"/>
      <p:bldP spid="294928" grpId="1"/>
      <p:bldP spid="29492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Line 2"/>
          <p:cNvSpPr>
            <a:spLocks noChangeShapeType="1"/>
          </p:cNvSpPr>
          <p:nvPr/>
        </p:nvSpPr>
        <p:spPr bwMode="auto">
          <a:xfrm>
            <a:off x="4724400" y="685800"/>
            <a:ext cx="0" cy="6172200"/>
          </a:xfrm>
          <a:prstGeom prst="line">
            <a:avLst/>
          </a:prstGeom>
          <a:noFill/>
          <a:ln w="38100">
            <a:solidFill>
              <a:srgbClr val="0000FF"/>
            </a:solidFill>
            <a:round/>
            <a:headEnd/>
            <a:tailEnd/>
          </a:ln>
        </p:spPr>
        <p:txBody>
          <a:bodyPr/>
          <a:lstStyle/>
          <a:p>
            <a:endParaRPr lang="en-US"/>
          </a:p>
        </p:txBody>
      </p:sp>
      <p:sp>
        <p:nvSpPr>
          <p:cNvPr id="37891" name="Text Box 3"/>
          <p:cNvSpPr txBox="1">
            <a:spLocks noChangeArrowheads="1"/>
          </p:cNvSpPr>
          <p:nvPr/>
        </p:nvSpPr>
        <p:spPr bwMode="auto">
          <a:xfrm>
            <a:off x="0" y="939800"/>
            <a:ext cx="4779963" cy="488950"/>
          </a:xfrm>
          <a:prstGeom prst="rect">
            <a:avLst/>
          </a:prstGeom>
          <a:noFill/>
          <a:ln w="9525">
            <a:noFill/>
            <a:miter lim="800000"/>
            <a:headEnd/>
            <a:tailEnd/>
          </a:ln>
        </p:spPr>
        <p:txBody>
          <a:bodyPr wrap="none">
            <a:spAutoFit/>
          </a:bodyPr>
          <a:lstStyle/>
          <a:p>
            <a:r>
              <a:rPr lang="en-US" sz="2600">
                <a:solidFill>
                  <a:srgbClr val="0000FF"/>
                </a:solidFill>
              </a:rPr>
              <a:t>II. </a:t>
            </a:r>
            <a:r>
              <a:rPr lang="en-US" sz="2600" u="sng">
                <a:solidFill>
                  <a:srgbClr val="0000FF"/>
                </a:solidFill>
              </a:rPr>
              <a:t>Sơ lược về cấu tạo nguyên tử:</a:t>
            </a:r>
          </a:p>
        </p:txBody>
      </p:sp>
      <p:sp>
        <p:nvSpPr>
          <p:cNvPr id="37892" name="Text Box 4"/>
          <p:cNvSpPr txBox="1">
            <a:spLocks noChangeArrowheads="1"/>
          </p:cNvSpPr>
          <p:nvPr/>
        </p:nvSpPr>
        <p:spPr bwMode="auto">
          <a:xfrm>
            <a:off x="0" y="533400"/>
            <a:ext cx="4572000" cy="488950"/>
          </a:xfrm>
          <a:prstGeom prst="rect">
            <a:avLst/>
          </a:prstGeom>
          <a:noFill/>
          <a:ln w="9525">
            <a:noFill/>
            <a:miter lim="800000"/>
            <a:headEnd/>
            <a:tailEnd/>
          </a:ln>
        </p:spPr>
        <p:txBody>
          <a:bodyPr>
            <a:spAutoFit/>
          </a:bodyPr>
          <a:lstStyle/>
          <a:p>
            <a:pPr algn="just"/>
            <a:r>
              <a:rPr lang="en-US" sz="2600">
                <a:solidFill>
                  <a:srgbClr val="0000FF"/>
                </a:solidFill>
              </a:rPr>
              <a:t>I.</a:t>
            </a:r>
            <a:r>
              <a:rPr lang="en-US" sz="2600" b="0">
                <a:solidFill>
                  <a:srgbClr val="0000FF"/>
                </a:solidFill>
              </a:rPr>
              <a:t> </a:t>
            </a:r>
            <a:r>
              <a:rPr lang="en-US" sz="2600" u="sng">
                <a:solidFill>
                  <a:srgbClr val="0000FF"/>
                </a:solidFill>
              </a:rPr>
              <a:t>Hai loại điện tích</a:t>
            </a:r>
            <a:r>
              <a:rPr lang="en-US" sz="2600">
                <a:solidFill>
                  <a:srgbClr val="0000FF"/>
                </a:solidFill>
              </a:rPr>
              <a:t>:</a:t>
            </a:r>
            <a:endParaRPr lang="en-US" sz="2600" b="0">
              <a:solidFill>
                <a:srgbClr val="0000FF"/>
              </a:solidFill>
            </a:endParaRPr>
          </a:p>
        </p:txBody>
      </p:sp>
      <p:sp>
        <p:nvSpPr>
          <p:cNvPr id="37893" name="WordArt 5"/>
          <p:cNvSpPr>
            <a:spLocks noChangeArrowheads="1" noChangeShapeType="1" noTextEdit="1"/>
          </p:cNvSpPr>
          <p:nvPr/>
        </p:nvSpPr>
        <p:spPr bwMode="auto">
          <a:xfrm>
            <a:off x="6858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37894" name="Text Box 6"/>
          <p:cNvSpPr txBox="1">
            <a:spLocks noChangeArrowheads="1"/>
          </p:cNvSpPr>
          <p:nvPr/>
        </p:nvSpPr>
        <p:spPr bwMode="auto">
          <a:xfrm>
            <a:off x="0" y="1371600"/>
            <a:ext cx="2514600" cy="488950"/>
          </a:xfrm>
          <a:prstGeom prst="rect">
            <a:avLst/>
          </a:prstGeom>
          <a:noFill/>
          <a:ln w="9525">
            <a:noFill/>
            <a:miter lim="800000"/>
            <a:headEnd/>
            <a:tailEnd/>
          </a:ln>
        </p:spPr>
        <p:txBody>
          <a:bodyPr>
            <a:spAutoFit/>
          </a:bodyPr>
          <a:lstStyle/>
          <a:p>
            <a:pPr algn="just"/>
            <a:r>
              <a:rPr lang="en-US" sz="2600">
                <a:solidFill>
                  <a:srgbClr val="0000FF"/>
                </a:solidFill>
              </a:rPr>
              <a:t>III. </a:t>
            </a:r>
            <a:r>
              <a:rPr lang="en-US" sz="2600" u="sng">
                <a:solidFill>
                  <a:srgbClr val="0000FF"/>
                </a:solidFill>
              </a:rPr>
              <a:t>Vận dụng</a:t>
            </a:r>
            <a:r>
              <a:rPr lang="en-US" sz="2600" u="sng"/>
              <a:t>:</a:t>
            </a:r>
            <a:endParaRPr lang="en-US" sz="2600" b="0" u="sng"/>
          </a:p>
        </p:txBody>
      </p:sp>
      <p:sp>
        <p:nvSpPr>
          <p:cNvPr id="37895" name="Text Box 8"/>
          <p:cNvSpPr txBox="1">
            <a:spLocks noChangeArrowheads="1"/>
          </p:cNvSpPr>
          <p:nvPr/>
        </p:nvSpPr>
        <p:spPr bwMode="auto">
          <a:xfrm>
            <a:off x="304800" y="1828800"/>
            <a:ext cx="1066800" cy="519113"/>
          </a:xfrm>
          <a:prstGeom prst="rect">
            <a:avLst/>
          </a:prstGeom>
          <a:noFill/>
          <a:ln w="9525">
            <a:noFill/>
            <a:miter lim="800000"/>
            <a:headEnd/>
            <a:tailEnd/>
          </a:ln>
        </p:spPr>
        <p:txBody>
          <a:bodyPr>
            <a:spAutoFit/>
          </a:bodyPr>
          <a:lstStyle/>
          <a:p>
            <a:pPr algn="just">
              <a:spcBef>
                <a:spcPct val="50000"/>
              </a:spcBef>
            </a:pPr>
            <a:r>
              <a:rPr lang="en-US" sz="2800">
                <a:solidFill>
                  <a:srgbClr val="0000FF"/>
                </a:solidFill>
              </a:rPr>
              <a:t>C2:</a:t>
            </a:r>
          </a:p>
        </p:txBody>
      </p:sp>
      <p:sp>
        <p:nvSpPr>
          <p:cNvPr id="327689" name="Text Box 9"/>
          <p:cNvSpPr txBox="1">
            <a:spLocks noChangeArrowheads="1"/>
          </p:cNvSpPr>
          <p:nvPr/>
        </p:nvSpPr>
        <p:spPr bwMode="auto">
          <a:xfrm>
            <a:off x="4800600" y="1143000"/>
            <a:ext cx="4419600" cy="823913"/>
          </a:xfrm>
          <a:prstGeom prst="rect">
            <a:avLst/>
          </a:prstGeom>
          <a:noFill/>
          <a:ln w="9525">
            <a:noFill/>
            <a:miter lim="800000"/>
            <a:headEnd/>
            <a:tailEnd/>
          </a:ln>
        </p:spPr>
        <p:txBody>
          <a:bodyPr>
            <a:spAutoFit/>
          </a:bodyPr>
          <a:lstStyle/>
          <a:p>
            <a:pPr algn="just"/>
            <a:r>
              <a:rPr lang="en-US" sz="2800">
                <a:solidFill>
                  <a:srgbClr val="FF0000"/>
                </a:solidFill>
              </a:rPr>
              <a:t>C3:</a:t>
            </a:r>
            <a:r>
              <a:rPr lang="en-US" sz="2400"/>
              <a:t> </a:t>
            </a:r>
            <a:r>
              <a:rPr lang="en-US">
                <a:solidFill>
                  <a:srgbClr val="0000FF"/>
                </a:solidFill>
              </a:rPr>
              <a:t>Tại sao trước khi cọ xát, các vật không hút các vụn giấy nhỏ?</a:t>
            </a:r>
          </a:p>
        </p:txBody>
      </p:sp>
      <p:sp>
        <p:nvSpPr>
          <p:cNvPr id="327690" name="Text Box 10"/>
          <p:cNvSpPr txBox="1">
            <a:spLocks noChangeArrowheads="1"/>
          </p:cNvSpPr>
          <p:nvPr/>
        </p:nvSpPr>
        <p:spPr bwMode="auto">
          <a:xfrm>
            <a:off x="0" y="2286000"/>
            <a:ext cx="4378325" cy="1798638"/>
          </a:xfrm>
          <a:prstGeom prst="rect">
            <a:avLst/>
          </a:prstGeom>
          <a:noFill/>
          <a:ln w="9525">
            <a:noFill/>
            <a:miter lim="800000"/>
            <a:headEnd/>
            <a:tailEnd/>
          </a:ln>
        </p:spPr>
        <p:txBody>
          <a:bodyPr>
            <a:spAutoFit/>
          </a:bodyPr>
          <a:lstStyle/>
          <a:p>
            <a:pPr algn="just">
              <a:spcBef>
                <a:spcPct val="50000"/>
              </a:spcBef>
            </a:pPr>
            <a:r>
              <a:rPr lang="en-US" sz="3200">
                <a:solidFill>
                  <a:srgbClr val="0000FF"/>
                </a:solidFill>
              </a:rPr>
              <a:t>   </a:t>
            </a:r>
            <a:r>
              <a:rPr lang="en-US" sz="2800">
                <a:solidFill>
                  <a:srgbClr val="0000FF"/>
                </a:solidFill>
              </a:rPr>
              <a:t>C3: </a:t>
            </a:r>
            <a:r>
              <a:rPr lang="en-US">
                <a:solidFill>
                  <a:srgbClr val="0000FF"/>
                </a:solidFill>
              </a:rPr>
              <a:t>Trước khi cọ xát, các vật không hút các vụn giấy nhỏ vì rằng các vật đó chưa bị nhiễm điện, các điện tích dương và âm trung hòa lẫn nhau.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327689"/>
                                        </p:tgtEl>
                                        <p:attrNameLst>
                                          <p:attrName>style.visibility</p:attrName>
                                        </p:attrNameLst>
                                      </p:cBhvr>
                                      <p:to>
                                        <p:strVal val="visible"/>
                                      </p:to>
                                    </p:set>
                                    <p:animEffect transition="in" filter="checkerboard(across)">
                                      <p:cBhvr>
                                        <p:cTn id="7" dur="500"/>
                                        <p:tgtEl>
                                          <p:spTgt spid="32768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27690"/>
                                        </p:tgtEl>
                                        <p:attrNameLst>
                                          <p:attrName>style.visibility</p:attrName>
                                        </p:attrNameLst>
                                      </p:cBhvr>
                                      <p:to>
                                        <p:strVal val="visible"/>
                                      </p:to>
                                    </p:set>
                                    <p:animEffect transition="in" filter="checkerboard(across)">
                                      <p:cBhvr>
                                        <p:cTn id="12" dur="500"/>
                                        <p:tgtEl>
                                          <p:spTgt spid="327690"/>
                                        </p:tgtEl>
                                      </p:cBhvr>
                                    </p:animEffect>
                                  </p:childTnLst>
                                </p:cTn>
                              </p:par>
                              <p:par>
                                <p:cTn id="13" presetID="4" presetClass="exit" presetSubtype="16" fill="hold" grpId="1" nodeType="withEffect">
                                  <p:stCondLst>
                                    <p:cond delay="0"/>
                                  </p:stCondLst>
                                  <p:childTnLst>
                                    <p:animEffect transition="out" filter="box(in)">
                                      <p:cBhvr>
                                        <p:cTn id="14" dur="500"/>
                                        <p:tgtEl>
                                          <p:spTgt spid="327689"/>
                                        </p:tgtEl>
                                      </p:cBhvr>
                                    </p:animEffect>
                                    <p:set>
                                      <p:cBhvr>
                                        <p:cTn id="15" dur="1" fill="hold">
                                          <p:stCondLst>
                                            <p:cond delay="499"/>
                                          </p:stCondLst>
                                        </p:cTn>
                                        <p:tgtEl>
                                          <p:spTgt spid="32768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89" grpId="0"/>
      <p:bldP spid="327689" grpId="1"/>
      <p:bldP spid="32769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4" name="Group 2"/>
          <p:cNvGrpSpPr>
            <a:grpSpLocks/>
          </p:cNvGrpSpPr>
          <p:nvPr/>
        </p:nvGrpSpPr>
        <p:grpSpPr bwMode="auto">
          <a:xfrm>
            <a:off x="685800" y="3962400"/>
            <a:ext cx="3124200" cy="2057400"/>
            <a:chOff x="480" y="768"/>
            <a:chExt cx="1968" cy="1584"/>
          </a:xfrm>
        </p:grpSpPr>
        <p:sp>
          <p:nvSpPr>
            <p:cNvPr id="38961" name="Freeform 3"/>
            <p:cNvSpPr>
              <a:spLocks/>
            </p:cNvSpPr>
            <p:nvPr/>
          </p:nvSpPr>
          <p:spPr bwMode="auto">
            <a:xfrm>
              <a:off x="672" y="768"/>
              <a:ext cx="1717" cy="936"/>
            </a:xfrm>
            <a:custGeom>
              <a:avLst/>
              <a:gdLst>
                <a:gd name="T0" fmla="*/ 565 w 1717"/>
                <a:gd name="T1" fmla="*/ 0 h 936"/>
                <a:gd name="T2" fmla="*/ 843 w 1717"/>
                <a:gd name="T3" fmla="*/ 31 h 936"/>
                <a:gd name="T4" fmla="*/ 1100 w 1717"/>
                <a:gd name="T5" fmla="*/ 114 h 936"/>
                <a:gd name="T6" fmla="*/ 1357 w 1717"/>
                <a:gd name="T7" fmla="*/ 103 h 936"/>
                <a:gd name="T8" fmla="*/ 1460 w 1717"/>
                <a:gd name="T9" fmla="*/ 93 h 936"/>
                <a:gd name="T10" fmla="*/ 1584 w 1717"/>
                <a:gd name="T11" fmla="*/ 114 h 936"/>
                <a:gd name="T12" fmla="*/ 1645 w 1717"/>
                <a:gd name="T13" fmla="*/ 134 h 936"/>
                <a:gd name="T14" fmla="*/ 1676 w 1717"/>
                <a:gd name="T15" fmla="*/ 155 h 936"/>
                <a:gd name="T16" fmla="*/ 1717 w 1717"/>
                <a:gd name="T17" fmla="*/ 216 h 936"/>
                <a:gd name="T18" fmla="*/ 1676 w 1717"/>
                <a:gd name="T19" fmla="*/ 360 h 936"/>
                <a:gd name="T20" fmla="*/ 1666 w 1717"/>
                <a:gd name="T21" fmla="*/ 391 h 936"/>
                <a:gd name="T22" fmla="*/ 1542 w 1717"/>
                <a:gd name="T23" fmla="*/ 484 h 936"/>
                <a:gd name="T24" fmla="*/ 1501 w 1717"/>
                <a:gd name="T25" fmla="*/ 576 h 936"/>
                <a:gd name="T26" fmla="*/ 1460 w 1717"/>
                <a:gd name="T27" fmla="*/ 638 h 936"/>
                <a:gd name="T28" fmla="*/ 1398 w 1717"/>
                <a:gd name="T29" fmla="*/ 782 h 936"/>
                <a:gd name="T30" fmla="*/ 1337 w 1717"/>
                <a:gd name="T31" fmla="*/ 834 h 936"/>
                <a:gd name="T32" fmla="*/ 1316 w 1717"/>
                <a:gd name="T33" fmla="*/ 864 h 936"/>
                <a:gd name="T34" fmla="*/ 1193 w 1717"/>
                <a:gd name="T35" fmla="*/ 926 h 936"/>
                <a:gd name="T36" fmla="*/ 1162 w 1717"/>
                <a:gd name="T37" fmla="*/ 936 h 936"/>
                <a:gd name="T38" fmla="*/ 689 w 1717"/>
                <a:gd name="T39" fmla="*/ 926 h 936"/>
                <a:gd name="T40" fmla="*/ 493 w 1717"/>
                <a:gd name="T41" fmla="*/ 875 h 936"/>
                <a:gd name="T42" fmla="*/ 236 w 1717"/>
                <a:gd name="T43" fmla="*/ 834 h 936"/>
                <a:gd name="T44" fmla="*/ 133 w 1717"/>
                <a:gd name="T45" fmla="*/ 772 h 936"/>
                <a:gd name="T46" fmla="*/ 51 w 1717"/>
                <a:gd name="T47" fmla="*/ 710 h 936"/>
                <a:gd name="T48" fmla="*/ 0 w 1717"/>
                <a:gd name="T49" fmla="*/ 618 h 936"/>
                <a:gd name="T50" fmla="*/ 10 w 1717"/>
                <a:gd name="T51" fmla="*/ 546 h 936"/>
                <a:gd name="T52" fmla="*/ 277 w 1717"/>
                <a:gd name="T53" fmla="*/ 412 h 936"/>
                <a:gd name="T54" fmla="*/ 339 w 1717"/>
                <a:gd name="T55" fmla="*/ 319 h 936"/>
                <a:gd name="T56" fmla="*/ 360 w 1717"/>
                <a:gd name="T57" fmla="*/ 288 h 936"/>
                <a:gd name="T58" fmla="*/ 411 w 1717"/>
                <a:gd name="T59" fmla="*/ 134 h 936"/>
                <a:gd name="T60" fmla="*/ 473 w 1717"/>
                <a:gd name="T61" fmla="*/ 103 h 936"/>
                <a:gd name="T62" fmla="*/ 493 w 1717"/>
                <a:gd name="T63" fmla="*/ 72 h 936"/>
                <a:gd name="T64" fmla="*/ 504 w 1717"/>
                <a:gd name="T65" fmla="*/ 42 h 936"/>
                <a:gd name="T66" fmla="*/ 565 w 1717"/>
                <a:gd name="T67" fmla="*/ 0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717"/>
                <a:gd name="T103" fmla="*/ 0 h 936"/>
                <a:gd name="T104" fmla="*/ 1717 w 1717"/>
                <a:gd name="T105" fmla="*/ 936 h 9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717" h="936">
                  <a:moveTo>
                    <a:pt x="565" y="0"/>
                  </a:moveTo>
                  <a:cubicBezTo>
                    <a:pt x="669" y="6"/>
                    <a:pt x="750" y="1"/>
                    <a:pt x="843" y="31"/>
                  </a:cubicBezTo>
                  <a:cubicBezTo>
                    <a:pt x="914" y="79"/>
                    <a:pt x="1016" y="99"/>
                    <a:pt x="1100" y="114"/>
                  </a:cubicBezTo>
                  <a:cubicBezTo>
                    <a:pt x="1186" y="110"/>
                    <a:pt x="1271" y="108"/>
                    <a:pt x="1357" y="103"/>
                  </a:cubicBezTo>
                  <a:cubicBezTo>
                    <a:pt x="1391" y="101"/>
                    <a:pt x="1426" y="91"/>
                    <a:pt x="1460" y="93"/>
                  </a:cubicBezTo>
                  <a:cubicBezTo>
                    <a:pt x="1502" y="95"/>
                    <a:pt x="1544" y="101"/>
                    <a:pt x="1584" y="114"/>
                  </a:cubicBezTo>
                  <a:cubicBezTo>
                    <a:pt x="1604" y="121"/>
                    <a:pt x="1645" y="134"/>
                    <a:pt x="1645" y="134"/>
                  </a:cubicBezTo>
                  <a:cubicBezTo>
                    <a:pt x="1655" y="141"/>
                    <a:pt x="1668" y="146"/>
                    <a:pt x="1676" y="155"/>
                  </a:cubicBezTo>
                  <a:cubicBezTo>
                    <a:pt x="1692" y="173"/>
                    <a:pt x="1717" y="216"/>
                    <a:pt x="1717" y="216"/>
                  </a:cubicBezTo>
                  <a:cubicBezTo>
                    <a:pt x="1709" y="282"/>
                    <a:pt x="1711" y="310"/>
                    <a:pt x="1676" y="360"/>
                  </a:cubicBezTo>
                  <a:cubicBezTo>
                    <a:pt x="1673" y="370"/>
                    <a:pt x="1674" y="383"/>
                    <a:pt x="1666" y="391"/>
                  </a:cubicBezTo>
                  <a:cubicBezTo>
                    <a:pt x="1661" y="396"/>
                    <a:pt x="1555" y="475"/>
                    <a:pt x="1542" y="484"/>
                  </a:cubicBezTo>
                  <a:cubicBezTo>
                    <a:pt x="1522" y="514"/>
                    <a:pt x="1518" y="545"/>
                    <a:pt x="1501" y="576"/>
                  </a:cubicBezTo>
                  <a:cubicBezTo>
                    <a:pt x="1489" y="598"/>
                    <a:pt x="1460" y="638"/>
                    <a:pt x="1460" y="638"/>
                  </a:cubicBezTo>
                  <a:cubicBezTo>
                    <a:pt x="1451" y="685"/>
                    <a:pt x="1442" y="751"/>
                    <a:pt x="1398" y="782"/>
                  </a:cubicBezTo>
                  <a:cubicBezTo>
                    <a:pt x="1368" y="803"/>
                    <a:pt x="1362" y="805"/>
                    <a:pt x="1337" y="834"/>
                  </a:cubicBezTo>
                  <a:cubicBezTo>
                    <a:pt x="1329" y="843"/>
                    <a:pt x="1325" y="856"/>
                    <a:pt x="1316" y="864"/>
                  </a:cubicBezTo>
                  <a:cubicBezTo>
                    <a:pt x="1265" y="909"/>
                    <a:pt x="1253" y="906"/>
                    <a:pt x="1193" y="926"/>
                  </a:cubicBezTo>
                  <a:cubicBezTo>
                    <a:pt x="1183" y="929"/>
                    <a:pt x="1162" y="936"/>
                    <a:pt x="1162" y="936"/>
                  </a:cubicBezTo>
                  <a:cubicBezTo>
                    <a:pt x="1004" y="933"/>
                    <a:pt x="847" y="932"/>
                    <a:pt x="689" y="926"/>
                  </a:cubicBezTo>
                  <a:cubicBezTo>
                    <a:pt x="619" y="923"/>
                    <a:pt x="560" y="882"/>
                    <a:pt x="493" y="875"/>
                  </a:cubicBezTo>
                  <a:cubicBezTo>
                    <a:pt x="406" y="866"/>
                    <a:pt x="320" y="861"/>
                    <a:pt x="236" y="834"/>
                  </a:cubicBezTo>
                  <a:cubicBezTo>
                    <a:pt x="193" y="805"/>
                    <a:pt x="186" y="785"/>
                    <a:pt x="133" y="772"/>
                  </a:cubicBezTo>
                  <a:cubicBezTo>
                    <a:pt x="106" y="730"/>
                    <a:pt x="91" y="737"/>
                    <a:pt x="51" y="710"/>
                  </a:cubicBezTo>
                  <a:cubicBezTo>
                    <a:pt x="4" y="639"/>
                    <a:pt x="18" y="672"/>
                    <a:pt x="0" y="618"/>
                  </a:cubicBezTo>
                  <a:cubicBezTo>
                    <a:pt x="3" y="594"/>
                    <a:pt x="1" y="569"/>
                    <a:pt x="10" y="546"/>
                  </a:cubicBezTo>
                  <a:cubicBezTo>
                    <a:pt x="53" y="433"/>
                    <a:pt x="181" y="443"/>
                    <a:pt x="277" y="412"/>
                  </a:cubicBezTo>
                  <a:cubicBezTo>
                    <a:pt x="325" y="340"/>
                    <a:pt x="304" y="371"/>
                    <a:pt x="339" y="319"/>
                  </a:cubicBezTo>
                  <a:cubicBezTo>
                    <a:pt x="346" y="309"/>
                    <a:pt x="360" y="288"/>
                    <a:pt x="360" y="288"/>
                  </a:cubicBezTo>
                  <a:cubicBezTo>
                    <a:pt x="377" y="237"/>
                    <a:pt x="394" y="185"/>
                    <a:pt x="411" y="134"/>
                  </a:cubicBezTo>
                  <a:cubicBezTo>
                    <a:pt x="415" y="121"/>
                    <a:pt x="462" y="107"/>
                    <a:pt x="473" y="103"/>
                  </a:cubicBezTo>
                  <a:cubicBezTo>
                    <a:pt x="480" y="93"/>
                    <a:pt x="487" y="83"/>
                    <a:pt x="493" y="72"/>
                  </a:cubicBezTo>
                  <a:cubicBezTo>
                    <a:pt x="498" y="63"/>
                    <a:pt x="496" y="50"/>
                    <a:pt x="504" y="42"/>
                  </a:cubicBezTo>
                  <a:cubicBezTo>
                    <a:pt x="531" y="15"/>
                    <a:pt x="565" y="53"/>
                    <a:pt x="565" y="0"/>
                  </a:cubicBezTo>
                  <a:close/>
                </a:path>
              </a:pathLst>
            </a:custGeom>
            <a:solidFill>
              <a:srgbClr val="FFFF00"/>
            </a:solidFill>
            <a:ln w="9525">
              <a:solidFill>
                <a:schemeClr val="tx1"/>
              </a:solidFill>
              <a:round/>
              <a:headEnd/>
              <a:tailEnd/>
            </a:ln>
          </p:spPr>
          <p:txBody>
            <a:bodyPr/>
            <a:lstStyle/>
            <a:p>
              <a:endParaRPr lang="en-US"/>
            </a:p>
          </p:txBody>
        </p:sp>
        <p:sp>
          <p:nvSpPr>
            <p:cNvPr id="38962" name="Oval 4"/>
            <p:cNvSpPr>
              <a:spLocks noChangeArrowheads="1"/>
            </p:cNvSpPr>
            <p:nvPr/>
          </p:nvSpPr>
          <p:spPr bwMode="auto">
            <a:xfrm>
              <a:off x="1248" y="1152"/>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63" name="Oval 5"/>
            <p:cNvSpPr>
              <a:spLocks noChangeArrowheads="1"/>
            </p:cNvSpPr>
            <p:nvPr/>
          </p:nvSpPr>
          <p:spPr bwMode="auto">
            <a:xfrm>
              <a:off x="1336" y="1104"/>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64" name="Oval 6"/>
            <p:cNvSpPr>
              <a:spLocks noChangeArrowheads="1"/>
            </p:cNvSpPr>
            <p:nvPr/>
          </p:nvSpPr>
          <p:spPr bwMode="auto">
            <a:xfrm>
              <a:off x="2064" y="960"/>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65" name="Oval 7"/>
            <p:cNvSpPr>
              <a:spLocks noChangeArrowheads="1"/>
            </p:cNvSpPr>
            <p:nvPr/>
          </p:nvSpPr>
          <p:spPr bwMode="auto">
            <a:xfrm>
              <a:off x="2152" y="912"/>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66" name="Oval 8"/>
            <p:cNvSpPr>
              <a:spLocks noChangeArrowheads="1"/>
            </p:cNvSpPr>
            <p:nvPr/>
          </p:nvSpPr>
          <p:spPr bwMode="auto">
            <a:xfrm>
              <a:off x="1632" y="1008"/>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67" name="Oval 9"/>
            <p:cNvSpPr>
              <a:spLocks noChangeArrowheads="1"/>
            </p:cNvSpPr>
            <p:nvPr/>
          </p:nvSpPr>
          <p:spPr bwMode="auto">
            <a:xfrm>
              <a:off x="1720" y="960"/>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68" name="Oval 10"/>
            <p:cNvSpPr>
              <a:spLocks noChangeArrowheads="1"/>
            </p:cNvSpPr>
            <p:nvPr/>
          </p:nvSpPr>
          <p:spPr bwMode="auto">
            <a:xfrm>
              <a:off x="1824" y="1315"/>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69" name="Oval 11"/>
            <p:cNvSpPr>
              <a:spLocks noChangeArrowheads="1"/>
            </p:cNvSpPr>
            <p:nvPr/>
          </p:nvSpPr>
          <p:spPr bwMode="auto">
            <a:xfrm>
              <a:off x="1912" y="1267"/>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70" name="Oval 12"/>
            <p:cNvSpPr>
              <a:spLocks noChangeArrowheads="1"/>
            </p:cNvSpPr>
            <p:nvPr/>
          </p:nvSpPr>
          <p:spPr bwMode="auto">
            <a:xfrm>
              <a:off x="1440" y="1363"/>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71" name="Oval 13"/>
            <p:cNvSpPr>
              <a:spLocks noChangeArrowheads="1"/>
            </p:cNvSpPr>
            <p:nvPr/>
          </p:nvSpPr>
          <p:spPr bwMode="auto">
            <a:xfrm>
              <a:off x="1528" y="1315"/>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72" name="Oval 14"/>
            <p:cNvSpPr>
              <a:spLocks noChangeArrowheads="1"/>
            </p:cNvSpPr>
            <p:nvPr/>
          </p:nvSpPr>
          <p:spPr bwMode="auto">
            <a:xfrm>
              <a:off x="960" y="1248"/>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73" name="Oval 15"/>
            <p:cNvSpPr>
              <a:spLocks noChangeArrowheads="1"/>
            </p:cNvSpPr>
            <p:nvPr/>
          </p:nvSpPr>
          <p:spPr bwMode="auto">
            <a:xfrm>
              <a:off x="1048" y="1200"/>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74" name="Oval 16"/>
            <p:cNvSpPr>
              <a:spLocks noChangeArrowheads="1"/>
            </p:cNvSpPr>
            <p:nvPr/>
          </p:nvSpPr>
          <p:spPr bwMode="auto">
            <a:xfrm>
              <a:off x="1152" y="864"/>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75" name="Oval 17"/>
            <p:cNvSpPr>
              <a:spLocks noChangeArrowheads="1"/>
            </p:cNvSpPr>
            <p:nvPr/>
          </p:nvSpPr>
          <p:spPr bwMode="auto">
            <a:xfrm>
              <a:off x="1240" y="816"/>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76" name="Freeform 18"/>
            <p:cNvSpPr>
              <a:spLocks/>
            </p:cNvSpPr>
            <p:nvPr/>
          </p:nvSpPr>
          <p:spPr bwMode="auto">
            <a:xfrm>
              <a:off x="480" y="2016"/>
              <a:ext cx="1968" cy="336"/>
            </a:xfrm>
            <a:custGeom>
              <a:avLst/>
              <a:gdLst>
                <a:gd name="T0" fmla="*/ 192 w 1968"/>
                <a:gd name="T1" fmla="*/ 0 h 336"/>
                <a:gd name="T2" fmla="*/ 1968 w 1968"/>
                <a:gd name="T3" fmla="*/ 0 h 336"/>
                <a:gd name="T4" fmla="*/ 1968 w 1968"/>
                <a:gd name="T5" fmla="*/ 336 h 336"/>
                <a:gd name="T6" fmla="*/ 0 w 1968"/>
                <a:gd name="T7" fmla="*/ 336 h 336"/>
                <a:gd name="T8" fmla="*/ 24 w 1968"/>
                <a:gd name="T9" fmla="*/ 288 h 336"/>
                <a:gd name="T10" fmla="*/ 52 w 1968"/>
                <a:gd name="T11" fmla="*/ 268 h 336"/>
                <a:gd name="T12" fmla="*/ 40 w 1968"/>
                <a:gd name="T13" fmla="*/ 232 h 336"/>
                <a:gd name="T14" fmla="*/ 48 w 1968"/>
                <a:gd name="T15" fmla="*/ 192 h 336"/>
                <a:gd name="T16" fmla="*/ 40 w 1968"/>
                <a:gd name="T17" fmla="*/ 116 h 336"/>
                <a:gd name="T18" fmla="*/ 72 w 1968"/>
                <a:gd name="T19" fmla="*/ 52 h 336"/>
                <a:gd name="T20" fmla="*/ 120 w 1968"/>
                <a:gd name="T21" fmla="*/ 16 h 336"/>
                <a:gd name="T22" fmla="*/ 192 w 1968"/>
                <a:gd name="T23" fmla="*/ 0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68"/>
                <a:gd name="T37" fmla="*/ 0 h 336"/>
                <a:gd name="T38" fmla="*/ 1968 w 1968"/>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68" h="336">
                  <a:moveTo>
                    <a:pt x="192" y="0"/>
                  </a:moveTo>
                  <a:lnTo>
                    <a:pt x="1968" y="0"/>
                  </a:lnTo>
                  <a:lnTo>
                    <a:pt x="1968" y="336"/>
                  </a:lnTo>
                  <a:lnTo>
                    <a:pt x="0" y="336"/>
                  </a:lnTo>
                  <a:lnTo>
                    <a:pt x="24" y="288"/>
                  </a:lnTo>
                  <a:lnTo>
                    <a:pt x="52" y="268"/>
                  </a:lnTo>
                  <a:lnTo>
                    <a:pt x="40" y="232"/>
                  </a:lnTo>
                  <a:lnTo>
                    <a:pt x="48" y="192"/>
                  </a:lnTo>
                  <a:lnTo>
                    <a:pt x="40" y="116"/>
                  </a:lnTo>
                  <a:lnTo>
                    <a:pt x="72" y="52"/>
                  </a:lnTo>
                  <a:lnTo>
                    <a:pt x="120" y="16"/>
                  </a:lnTo>
                  <a:lnTo>
                    <a:pt x="192" y="0"/>
                  </a:lnTo>
                  <a:close/>
                </a:path>
              </a:pathLst>
            </a:custGeom>
            <a:solidFill>
              <a:schemeClr val="accent1"/>
            </a:solidFill>
            <a:ln w="9525">
              <a:solidFill>
                <a:schemeClr val="tx1"/>
              </a:solidFill>
              <a:round/>
              <a:headEnd/>
              <a:tailEnd/>
            </a:ln>
          </p:spPr>
          <p:txBody>
            <a:bodyPr/>
            <a:lstStyle/>
            <a:p>
              <a:endParaRPr lang="en-US"/>
            </a:p>
          </p:txBody>
        </p:sp>
        <p:sp>
          <p:nvSpPr>
            <p:cNvPr id="38977" name="Oval 19"/>
            <p:cNvSpPr>
              <a:spLocks noChangeArrowheads="1"/>
            </p:cNvSpPr>
            <p:nvPr/>
          </p:nvSpPr>
          <p:spPr bwMode="auto">
            <a:xfrm>
              <a:off x="2208" y="2112"/>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78" name="Oval 20"/>
            <p:cNvSpPr>
              <a:spLocks noChangeArrowheads="1"/>
            </p:cNvSpPr>
            <p:nvPr/>
          </p:nvSpPr>
          <p:spPr bwMode="auto">
            <a:xfrm>
              <a:off x="2296" y="2064"/>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79" name="Oval 21"/>
            <p:cNvSpPr>
              <a:spLocks noChangeArrowheads="1"/>
            </p:cNvSpPr>
            <p:nvPr/>
          </p:nvSpPr>
          <p:spPr bwMode="auto">
            <a:xfrm>
              <a:off x="672" y="2112"/>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80" name="Oval 22"/>
            <p:cNvSpPr>
              <a:spLocks noChangeArrowheads="1"/>
            </p:cNvSpPr>
            <p:nvPr/>
          </p:nvSpPr>
          <p:spPr bwMode="auto">
            <a:xfrm>
              <a:off x="760" y="2064"/>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81" name="Oval 23"/>
            <p:cNvSpPr>
              <a:spLocks noChangeArrowheads="1"/>
            </p:cNvSpPr>
            <p:nvPr/>
          </p:nvSpPr>
          <p:spPr bwMode="auto">
            <a:xfrm>
              <a:off x="1056" y="2112"/>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82" name="Oval 24"/>
            <p:cNvSpPr>
              <a:spLocks noChangeArrowheads="1"/>
            </p:cNvSpPr>
            <p:nvPr/>
          </p:nvSpPr>
          <p:spPr bwMode="auto">
            <a:xfrm>
              <a:off x="1144" y="2064"/>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83" name="Oval 25"/>
            <p:cNvSpPr>
              <a:spLocks noChangeArrowheads="1"/>
            </p:cNvSpPr>
            <p:nvPr/>
          </p:nvSpPr>
          <p:spPr bwMode="auto">
            <a:xfrm>
              <a:off x="1488" y="2112"/>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84" name="Oval 26"/>
            <p:cNvSpPr>
              <a:spLocks noChangeArrowheads="1"/>
            </p:cNvSpPr>
            <p:nvPr/>
          </p:nvSpPr>
          <p:spPr bwMode="auto">
            <a:xfrm>
              <a:off x="1576" y="2064"/>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85" name="Oval 27"/>
            <p:cNvSpPr>
              <a:spLocks noChangeArrowheads="1"/>
            </p:cNvSpPr>
            <p:nvPr/>
          </p:nvSpPr>
          <p:spPr bwMode="auto">
            <a:xfrm>
              <a:off x="1824" y="2112"/>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86" name="Oval 28"/>
            <p:cNvSpPr>
              <a:spLocks noChangeArrowheads="1"/>
            </p:cNvSpPr>
            <p:nvPr/>
          </p:nvSpPr>
          <p:spPr bwMode="auto">
            <a:xfrm>
              <a:off x="1912" y="2064"/>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grpSp>
      <p:sp>
        <p:nvSpPr>
          <p:cNvPr id="338973" name="Freeform 29"/>
          <p:cNvSpPr>
            <a:spLocks/>
          </p:cNvSpPr>
          <p:nvPr/>
        </p:nvSpPr>
        <p:spPr bwMode="auto">
          <a:xfrm>
            <a:off x="5867400" y="4038600"/>
            <a:ext cx="2438400" cy="1162050"/>
          </a:xfrm>
          <a:custGeom>
            <a:avLst/>
            <a:gdLst>
              <a:gd name="T0" fmla="*/ 2147483647 w 1717"/>
              <a:gd name="T1" fmla="*/ 0 h 936"/>
              <a:gd name="T2" fmla="*/ 2147483647 w 1717"/>
              <a:gd name="T3" fmla="*/ 2147483647 h 936"/>
              <a:gd name="T4" fmla="*/ 2147483647 w 1717"/>
              <a:gd name="T5" fmla="*/ 2147483647 h 936"/>
              <a:gd name="T6" fmla="*/ 2147483647 w 1717"/>
              <a:gd name="T7" fmla="*/ 2147483647 h 936"/>
              <a:gd name="T8" fmla="*/ 2147483647 w 1717"/>
              <a:gd name="T9" fmla="*/ 2147483647 h 936"/>
              <a:gd name="T10" fmla="*/ 2147483647 w 1717"/>
              <a:gd name="T11" fmla="*/ 2147483647 h 936"/>
              <a:gd name="T12" fmla="*/ 2147483647 w 1717"/>
              <a:gd name="T13" fmla="*/ 2147483647 h 936"/>
              <a:gd name="T14" fmla="*/ 2147483647 w 1717"/>
              <a:gd name="T15" fmla="*/ 2147483647 h 936"/>
              <a:gd name="T16" fmla="*/ 2147483647 w 1717"/>
              <a:gd name="T17" fmla="*/ 2147483647 h 936"/>
              <a:gd name="T18" fmla="*/ 2147483647 w 1717"/>
              <a:gd name="T19" fmla="*/ 2147483647 h 936"/>
              <a:gd name="T20" fmla="*/ 2147483647 w 1717"/>
              <a:gd name="T21" fmla="*/ 2147483647 h 936"/>
              <a:gd name="T22" fmla="*/ 2147483647 w 1717"/>
              <a:gd name="T23" fmla="*/ 2147483647 h 936"/>
              <a:gd name="T24" fmla="*/ 2147483647 w 1717"/>
              <a:gd name="T25" fmla="*/ 2147483647 h 936"/>
              <a:gd name="T26" fmla="*/ 2147483647 w 1717"/>
              <a:gd name="T27" fmla="*/ 2147483647 h 936"/>
              <a:gd name="T28" fmla="*/ 2147483647 w 1717"/>
              <a:gd name="T29" fmla="*/ 2147483647 h 936"/>
              <a:gd name="T30" fmla="*/ 2147483647 w 1717"/>
              <a:gd name="T31" fmla="*/ 2147483647 h 936"/>
              <a:gd name="T32" fmla="*/ 2147483647 w 1717"/>
              <a:gd name="T33" fmla="*/ 2147483647 h 936"/>
              <a:gd name="T34" fmla="*/ 2147483647 w 1717"/>
              <a:gd name="T35" fmla="*/ 2147483647 h 936"/>
              <a:gd name="T36" fmla="*/ 2147483647 w 1717"/>
              <a:gd name="T37" fmla="*/ 2147483647 h 936"/>
              <a:gd name="T38" fmla="*/ 2147483647 w 1717"/>
              <a:gd name="T39" fmla="*/ 2147483647 h 936"/>
              <a:gd name="T40" fmla="*/ 2147483647 w 1717"/>
              <a:gd name="T41" fmla="*/ 2147483647 h 936"/>
              <a:gd name="T42" fmla="*/ 2147483647 w 1717"/>
              <a:gd name="T43" fmla="*/ 2147483647 h 936"/>
              <a:gd name="T44" fmla="*/ 2147483647 w 1717"/>
              <a:gd name="T45" fmla="*/ 2147483647 h 936"/>
              <a:gd name="T46" fmla="*/ 2147483647 w 1717"/>
              <a:gd name="T47" fmla="*/ 2147483647 h 936"/>
              <a:gd name="T48" fmla="*/ 0 w 1717"/>
              <a:gd name="T49" fmla="*/ 2147483647 h 936"/>
              <a:gd name="T50" fmla="*/ 2147483647 w 1717"/>
              <a:gd name="T51" fmla="*/ 2147483647 h 936"/>
              <a:gd name="T52" fmla="*/ 2147483647 w 1717"/>
              <a:gd name="T53" fmla="*/ 2147483647 h 936"/>
              <a:gd name="T54" fmla="*/ 2147483647 w 1717"/>
              <a:gd name="T55" fmla="*/ 2147483647 h 936"/>
              <a:gd name="T56" fmla="*/ 2147483647 w 1717"/>
              <a:gd name="T57" fmla="*/ 2147483647 h 936"/>
              <a:gd name="T58" fmla="*/ 2147483647 w 1717"/>
              <a:gd name="T59" fmla="*/ 2147483647 h 936"/>
              <a:gd name="T60" fmla="*/ 2147483647 w 1717"/>
              <a:gd name="T61" fmla="*/ 2147483647 h 936"/>
              <a:gd name="T62" fmla="*/ 2147483647 w 1717"/>
              <a:gd name="T63" fmla="*/ 2147483647 h 936"/>
              <a:gd name="T64" fmla="*/ 2147483647 w 1717"/>
              <a:gd name="T65" fmla="*/ 2147483647 h 936"/>
              <a:gd name="T66" fmla="*/ 2147483647 w 1717"/>
              <a:gd name="T67" fmla="*/ 0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717"/>
              <a:gd name="T103" fmla="*/ 0 h 936"/>
              <a:gd name="T104" fmla="*/ 1717 w 1717"/>
              <a:gd name="T105" fmla="*/ 936 h 9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717" h="936">
                <a:moveTo>
                  <a:pt x="565" y="0"/>
                </a:moveTo>
                <a:cubicBezTo>
                  <a:pt x="669" y="6"/>
                  <a:pt x="750" y="1"/>
                  <a:pt x="843" y="31"/>
                </a:cubicBezTo>
                <a:cubicBezTo>
                  <a:pt x="914" y="79"/>
                  <a:pt x="1016" y="99"/>
                  <a:pt x="1100" y="114"/>
                </a:cubicBezTo>
                <a:cubicBezTo>
                  <a:pt x="1186" y="110"/>
                  <a:pt x="1271" y="108"/>
                  <a:pt x="1357" y="103"/>
                </a:cubicBezTo>
                <a:cubicBezTo>
                  <a:pt x="1391" y="101"/>
                  <a:pt x="1426" y="91"/>
                  <a:pt x="1460" y="93"/>
                </a:cubicBezTo>
                <a:cubicBezTo>
                  <a:pt x="1502" y="95"/>
                  <a:pt x="1544" y="101"/>
                  <a:pt x="1584" y="114"/>
                </a:cubicBezTo>
                <a:cubicBezTo>
                  <a:pt x="1604" y="121"/>
                  <a:pt x="1645" y="134"/>
                  <a:pt x="1645" y="134"/>
                </a:cubicBezTo>
                <a:cubicBezTo>
                  <a:pt x="1655" y="141"/>
                  <a:pt x="1668" y="146"/>
                  <a:pt x="1676" y="155"/>
                </a:cubicBezTo>
                <a:cubicBezTo>
                  <a:pt x="1692" y="173"/>
                  <a:pt x="1717" y="216"/>
                  <a:pt x="1717" y="216"/>
                </a:cubicBezTo>
                <a:cubicBezTo>
                  <a:pt x="1709" y="282"/>
                  <a:pt x="1711" y="310"/>
                  <a:pt x="1676" y="360"/>
                </a:cubicBezTo>
                <a:cubicBezTo>
                  <a:pt x="1673" y="370"/>
                  <a:pt x="1674" y="383"/>
                  <a:pt x="1666" y="391"/>
                </a:cubicBezTo>
                <a:cubicBezTo>
                  <a:pt x="1661" y="396"/>
                  <a:pt x="1555" y="475"/>
                  <a:pt x="1542" y="484"/>
                </a:cubicBezTo>
                <a:cubicBezTo>
                  <a:pt x="1522" y="514"/>
                  <a:pt x="1518" y="545"/>
                  <a:pt x="1501" y="576"/>
                </a:cubicBezTo>
                <a:cubicBezTo>
                  <a:pt x="1489" y="598"/>
                  <a:pt x="1460" y="638"/>
                  <a:pt x="1460" y="638"/>
                </a:cubicBezTo>
                <a:cubicBezTo>
                  <a:pt x="1451" y="685"/>
                  <a:pt x="1442" y="751"/>
                  <a:pt x="1398" y="782"/>
                </a:cubicBezTo>
                <a:cubicBezTo>
                  <a:pt x="1368" y="803"/>
                  <a:pt x="1362" y="805"/>
                  <a:pt x="1337" y="834"/>
                </a:cubicBezTo>
                <a:cubicBezTo>
                  <a:pt x="1329" y="843"/>
                  <a:pt x="1325" y="856"/>
                  <a:pt x="1316" y="864"/>
                </a:cubicBezTo>
                <a:cubicBezTo>
                  <a:pt x="1265" y="909"/>
                  <a:pt x="1253" y="906"/>
                  <a:pt x="1193" y="926"/>
                </a:cubicBezTo>
                <a:cubicBezTo>
                  <a:pt x="1183" y="929"/>
                  <a:pt x="1162" y="936"/>
                  <a:pt x="1162" y="936"/>
                </a:cubicBezTo>
                <a:cubicBezTo>
                  <a:pt x="1004" y="933"/>
                  <a:pt x="847" y="932"/>
                  <a:pt x="689" y="926"/>
                </a:cubicBezTo>
                <a:cubicBezTo>
                  <a:pt x="619" y="923"/>
                  <a:pt x="560" y="882"/>
                  <a:pt x="493" y="875"/>
                </a:cubicBezTo>
                <a:cubicBezTo>
                  <a:pt x="406" y="866"/>
                  <a:pt x="320" y="861"/>
                  <a:pt x="236" y="834"/>
                </a:cubicBezTo>
                <a:cubicBezTo>
                  <a:pt x="193" y="805"/>
                  <a:pt x="186" y="785"/>
                  <a:pt x="133" y="772"/>
                </a:cubicBezTo>
                <a:cubicBezTo>
                  <a:pt x="106" y="730"/>
                  <a:pt x="91" y="737"/>
                  <a:pt x="51" y="710"/>
                </a:cubicBezTo>
                <a:cubicBezTo>
                  <a:pt x="4" y="639"/>
                  <a:pt x="18" y="672"/>
                  <a:pt x="0" y="618"/>
                </a:cubicBezTo>
                <a:cubicBezTo>
                  <a:pt x="3" y="594"/>
                  <a:pt x="1" y="569"/>
                  <a:pt x="10" y="546"/>
                </a:cubicBezTo>
                <a:cubicBezTo>
                  <a:pt x="53" y="433"/>
                  <a:pt x="181" y="443"/>
                  <a:pt x="277" y="412"/>
                </a:cubicBezTo>
                <a:cubicBezTo>
                  <a:pt x="325" y="340"/>
                  <a:pt x="304" y="371"/>
                  <a:pt x="339" y="319"/>
                </a:cubicBezTo>
                <a:cubicBezTo>
                  <a:pt x="346" y="309"/>
                  <a:pt x="360" y="288"/>
                  <a:pt x="360" y="288"/>
                </a:cubicBezTo>
                <a:cubicBezTo>
                  <a:pt x="377" y="237"/>
                  <a:pt x="394" y="185"/>
                  <a:pt x="411" y="134"/>
                </a:cubicBezTo>
                <a:cubicBezTo>
                  <a:pt x="415" y="121"/>
                  <a:pt x="462" y="107"/>
                  <a:pt x="473" y="103"/>
                </a:cubicBezTo>
                <a:cubicBezTo>
                  <a:pt x="480" y="93"/>
                  <a:pt x="487" y="83"/>
                  <a:pt x="493" y="72"/>
                </a:cubicBezTo>
                <a:cubicBezTo>
                  <a:pt x="498" y="63"/>
                  <a:pt x="496" y="50"/>
                  <a:pt x="504" y="42"/>
                </a:cubicBezTo>
                <a:cubicBezTo>
                  <a:pt x="531" y="15"/>
                  <a:pt x="565" y="53"/>
                  <a:pt x="565" y="0"/>
                </a:cubicBezTo>
                <a:close/>
              </a:path>
            </a:pathLst>
          </a:custGeom>
          <a:solidFill>
            <a:srgbClr val="FFFF00"/>
          </a:solidFill>
          <a:ln w="9525">
            <a:solidFill>
              <a:schemeClr val="tx1"/>
            </a:solidFill>
            <a:round/>
            <a:headEnd/>
            <a:tailEnd/>
          </a:ln>
        </p:spPr>
        <p:txBody>
          <a:bodyPr/>
          <a:lstStyle/>
          <a:p>
            <a:endParaRPr lang="en-US"/>
          </a:p>
        </p:txBody>
      </p:sp>
      <p:sp>
        <p:nvSpPr>
          <p:cNvPr id="338974" name="Oval 30"/>
          <p:cNvSpPr>
            <a:spLocks noChangeArrowheads="1"/>
          </p:cNvSpPr>
          <p:nvPr/>
        </p:nvSpPr>
        <p:spPr bwMode="auto">
          <a:xfrm>
            <a:off x="6629400" y="4324350"/>
            <a:ext cx="274638" cy="274638"/>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38975" name="Oval 31"/>
          <p:cNvSpPr>
            <a:spLocks noChangeArrowheads="1"/>
          </p:cNvSpPr>
          <p:nvPr/>
        </p:nvSpPr>
        <p:spPr bwMode="auto">
          <a:xfrm>
            <a:off x="6769100" y="4248150"/>
            <a:ext cx="165100" cy="165100"/>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38976" name="Oval 32"/>
          <p:cNvSpPr>
            <a:spLocks noChangeArrowheads="1"/>
          </p:cNvSpPr>
          <p:nvPr/>
        </p:nvSpPr>
        <p:spPr bwMode="auto">
          <a:xfrm>
            <a:off x="7848600" y="4343400"/>
            <a:ext cx="274638" cy="274638"/>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38977" name="Oval 33"/>
          <p:cNvSpPr>
            <a:spLocks noChangeArrowheads="1"/>
          </p:cNvSpPr>
          <p:nvPr/>
        </p:nvSpPr>
        <p:spPr bwMode="auto">
          <a:xfrm>
            <a:off x="7924800" y="4267200"/>
            <a:ext cx="165100" cy="165100"/>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38978" name="Oval 34"/>
          <p:cNvSpPr>
            <a:spLocks noChangeArrowheads="1"/>
          </p:cNvSpPr>
          <p:nvPr/>
        </p:nvSpPr>
        <p:spPr bwMode="auto">
          <a:xfrm>
            <a:off x="7239000" y="4343400"/>
            <a:ext cx="274638" cy="274638"/>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38979" name="Oval 35"/>
          <p:cNvSpPr>
            <a:spLocks noChangeArrowheads="1"/>
          </p:cNvSpPr>
          <p:nvPr/>
        </p:nvSpPr>
        <p:spPr bwMode="auto">
          <a:xfrm>
            <a:off x="7315200" y="4267200"/>
            <a:ext cx="165100" cy="165100"/>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38980" name="Oval 36"/>
          <p:cNvSpPr>
            <a:spLocks noChangeArrowheads="1"/>
          </p:cNvSpPr>
          <p:nvPr/>
        </p:nvSpPr>
        <p:spPr bwMode="auto">
          <a:xfrm>
            <a:off x="7543800" y="4583113"/>
            <a:ext cx="274638" cy="274637"/>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38981" name="Oval 37"/>
          <p:cNvSpPr>
            <a:spLocks noChangeArrowheads="1"/>
          </p:cNvSpPr>
          <p:nvPr/>
        </p:nvSpPr>
        <p:spPr bwMode="auto">
          <a:xfrm>
            <a:off x="7683500" y="4506913"/>
            <a:ext cx="165100" cy="165100"/>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38982" name="Oval 38"/>
          <p:cNvSpPr>
            <a:spLocks noChangeArrowheads="1"/>
          </p:cNvSpPr>
          <p:nvPr/>
        </p:nvSpPr>
        <p:spPr bwMode="auto">
          <a:xfrm>
            <a:off x="6934200" y="4659313"/>
            <a:ext cx="274638" cy="274637"/>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38983" name="Oval 39"/>
          <p:cNvSpPr>
            <a:spLocks noChangeArrowheads="1"/>
          </p:cNvSpPr>
          <p:nvPr/>
        </p:nvSpPr>
        <p:spPr bwMode="auto">
          <a:xfrm>
            <a:off x="7073900" y="4583113"/>
            <a:ext cx="165100" cy="165100"/>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38984" name="Oval 40"/>
          <p:cNvSpPr>
            <a:spLocks noChangeArrowheads="1"/>
          </p:cNvSpPr>
          <p:nvPr/>
        </p:nvSpPr>
        <p:spPr bwMode="auto">
          <a:xfrm>
            <a:off x="6172200" y="4476750"/>
            <a:ext cx="274638" cy="274638"/>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38985" name="Oval 41"/>
          <p:cNvSpPr>
            <a:spLocks noChangeArrowheads="1"/>
          </p:cNvSpPr>
          <p:nvPr/>
        </p:nvSpPr>
        <p:spPr bwMode="auto">
          <a:xfrm>
            <a:off x="6311900" y="4400550"/>
            <a:ext cx="165100" cy="165100"/>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38986" name="Oval 42"/>
          <p:cNvSpPr>
            <a:spLocks noChangeArrowheads="1"/>
          </p:cNvSpPr>
          <p:nvPr/>
        </p:nvSpPr>
        <p:spPr bwMode="auto">
          <a:xfrm>
            <a:off x="6553200" y="4724400"/>
            <a:ext cx="274638" cy="274638"/>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38987" name="Oval 43"/>
          <p:cNvSpPr>
            <a:spLocks noChangeArrowheads="1"/>
          </p:cNvSpPr>
          <p:nvPr/>
        </p:nvSpPr>
        <p:spPr bwMode="auto">
          <a:xfrm>
            <a:off x="6629400" y="4876800"/>
            <a:ext cx="165100" cy="165100"/>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grpSp>
        <p:nvGrpSpPr>
          <p:cNvPr id="38930" name="Group 44"/>
          <p:cNvGrpSpPr>
            <a:grpSpLocks/>
          </p:cNvGrpSpPr>
          <p:nvPr/>
        </p:nvGrpSpPr>
        <p:grpSpPr bwMode="auto">
          <a:xfrm>
            <a:off x="5410200" y="5410200"/>
            <a:ext cx="3124200" cy="457200"/>
            <a:chOff x="3168" y="2304"/>
            <a:chExt cx="1968" cy="336"/>
          </a:xfrm>
        </p:grpSpPr>
        <p:sp>
          <p:nvSpPr>
            <p:cNvPr id="38950" name="Freeform 45"/>
            <p:cNvSpPr>
              <a:spLocks/>
            </p:cNvSpPr>
            <p:nvPr/>
          </p:nvSpPr>
          <p:spPr bwMode="auto">
            <a:xfrm>
              <a:off x="3168" y="2304"/>
              <a:ext cx="1968" cy="336"/>
            </a:xfrm>
            <a:custGeom>
              <a:avLst/>
              <a:gdLst>
                <a:gd name="T0" fmla="*/ 192 w 1968"/>
                <a:gd name="T1" fmla="*/ 0 h 336"/>
                <a:gd name="T2" fmla="*/ 1968 w 1968"/>
                <a:gd name="T3" fmla="*/ 0 h 336"/>
                <a:gd name="T4" fmla="*/ 1968 w 1968"/>
                <a:gd name="T5" fmla="*/ 336 h 336"/>
                <a:gd name="T6" fmla="*/ 0 w 1968"/>
                <a:gd name="T7" fmla="*/ 336 h 336"/>
                <a:gd name="T8" fmla="*/ 24 w 1968"/>
                <a:gd name="T9" fmla="*/ 288 h 336"/>
                <a:gd name="T10" fmla="*/ 52 w 1968"/>
                <a:gd name="T11" fmla="*/ 268 h 336"/>
                <a:gd name="T12" fmla="*/ 40 w 1968"/>
                <a:gd name="T13" fmla="*/ 232 h 336"/>
                <a:gd name="T14" fmla="*/ 48 w 1968"/>
                <a:gd name="T15" fmla="*/ 192 h 336"/>
                <a:gd name="T16" fmla="*/ 40 w 1968"/>
                <a:gd name="T17" fmla="*/ 116 h 336"/>
                <a:gd name="T18" fmla="*/ 72 w 1968"/>
                <a:gd name="T19" fmla="*/ 52 h 336"/>
                <a:gd name="T20" fmla="*/ 120 w 1968"/>
                <a:gd name="T21" fmla="*/ 16 h 336"/>
                <a:gd name="T22" fmla="*/ 192 w 1968"/>
                <a:gd name="T23" fmla="*/ 0 h 3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68"/>
                <a:gd name="T37" fmla="*/ 0 h 336"/>
                <a:gd name="T38" fmla="*/ 1968 w 1968"/>
                <a:gd name="T39" fmla="*/ 336 h 3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68" h="336">
                  <a:moveTo>
                    <a:pt x="192" y="0"/>
                  </a:moveTo>
                  <a:lnTo>
                    <a:pt x="1968" y="0"/>
                  </a:lnTo>
                  <a:lnTo>
                    <a:pt x="1968" y="336"/>
                  </a:lnTo>
                  <a:lnTo>
                    <a:pt x="0" y="336"/>
                  </a:lnTo>
                  <a:lnTo>
                    <a:pt x="24" y="288"/>
                  </a:lnTo>
                  <a:lnTo>
                    <a:pt x="52" y="268"/>
                  </a:lnTo>
                  <a:lnTo>
                    <a:pt x="40" y="232"/>
                  </a:lnTo>
                  <a:lnTo>
                    <a:pt x="48" y="192"/>
                  </a:lnTo>
                  <a:lnTo>
                    <a:pt x="40" y="116"/>
                  </a:lnTo>
                  <a:lnTo>
                    <a:pt x="72" y="52"/>
                  </a:lnTo>
                  <a:lnTo>
                    <a:pt x="120" y="16"/>
                  </a:lnTo>
                  <a:lnTo>
                    <a:pt x="192" y="0"/>
                  </a:lnTo>
                  <a:close/>
                </a:path>
              </a:pathLst>
            </a:custGeom>
            <a:solidFill>
              <a:schemeClr val="accent1"/>
            </a:solidFill>
            <a:ln w="9525">
              <a:solidFill>
                <a:schemeClr val="tx1"/>
              </a:solidFill>
              <a:round/>
              <a:headEnd/>
              <a:tailEnd/>
            </a:ln>
          </p:spPr>
          <p:txBody>
            <a:bodyPr/>
            <a:lstStyle/>
            <a:p>
              <a:endParaRPr lang="en-US"/>
            </a:p>
          </p:txBody>
        </p:sp>
        <p:sp>
          <p:nvSpPr>
            <p:cNvPr id="38951" name="Oval 46"/>
            <p:cNvSpPr>
              <a:spLocks noChangeArrowheads="1"/>
            </p:cNvSpPr>
            <p:nvPr/>
          </p:nvSpPr>
          <p:spPr bwMode="auto">
            <a:xfrm>
              <a:off x="4896" y="2400"/>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52" name="Oval 47"/>
            <p:cNvSpPr>
              <a:spLocks noChangeArrowheads="1"/>
            </p:cNvSpPr>
            <p:nvPr/>
          </p:nvSpPr>
          <p:spPr bwMode="auto">
            <a:xfrm>
              <a:off x="4984" y="2352"/>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53" name="Oval 48"/>
            <p:cNvSpPr>
              <a:spLocks noChangeArrowheads="1"/>
            </p:cNvSpPr>
            <p:nvPr/>
          </p:nvSpPr>
          <p:spPr bwMode="auto">
            <a:xfrm>
              <a:off x="3360" y="2400"/>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54" name="Oval 49"/>
            <p:cNvSpPr>
              <a:spLocks noChangeArrowheads="1"/>
            </p:cNvSpPr>
            <p:nvPr/>
          </p:nvSpPr>
          <p:spPr bwMode="auto">
            <a:xfrm>
              <a:off x="3448" y="2352"/>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55" name="Oval 50"/>
            <p:cNvSpPr>
              <a:spLocks noChangeArrowheads="1"/>
            </p:cNvSpPr>
            <p:nvPr/>
          </p:nvSpPr>
          <p:spPr bwMode="auto">
            <a:xfrm>
              <a:off x="3744" y="2400"/>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56" name="Oval 51"/>
            <p:cNvSpPr>
              <a:spLocks noChangeArrowheads="1"/>
            </p:cNvSpPr>
            <p:nvPr/>
          </p:nvSpPr>
          <p:spPr bwMode="auto">
            <a:xfrm>
              <a:off x="3832" y="2352"/>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57" name="Oval 52"/>
            <p:cNvSpPr>
              <a:spLocks noChangeArrowheads="1"/>
            </p:cNvSpPr>
            <p:nvPr/>
          </p:nvSpPr>
          <p:spPr bwMode="auto">
            <a:xfrm>
              <a:off x="4176" y="2400"/>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58" name="Oval 53"/>
            <p:cNvSpPr>
              <a:spLocks noChangeArrowheads="1"/>
            </p:cNvSpPr>
            <p:nvPr/>
          </p:nvSpPr>
          <p:spPr bwMode="auto">
            <a:xfrm>
              <a:off x="4264" y="2352"/>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59" name="Oval 54"/>
            <p:cNvSpPr>
              <a:spLocks noChangeArrowheads="1"/>
            </p:cNvSpPr>
            <p:nvPr/>
          </p:nvSpPr>
          <p:spPr bwMode="auto">
            <a:xfrm>
              <a:off x="4512" y="2400"/>
              <a:ext cx="173" cy="173"/>
            </a:xfrm>
            <a:prstGeom prst="ellipse">
              <a:avLst/>
            </a:prstGeom>
            <a:solidFill>
              <a:schemeClr val="bg1"/>
            </a:solidFill>
            <a:ln w="9525">
              <a:solidFill>
                <a:schemeClr val="tx1"/>
              </a:solidFill>
              <a:round/>
              <a:headEnd/>
              <a:tailEnd/>
            </a:ln>
          </p:spPr>
          <p:txBody>
            <a:bodyPr wrap="none" anchor="ctr"/>
            <a:lstStyle/>
            <a:p>
              <a:pPr algn="ctr">
                <a:lnSpc>
                  <a:spcPct val="80000"/>
                </a:lnSpc>
              </a:pPr>
              <a:r>
                <a:rPr lang="en-US" sz="1800">
                  <a:solidFill>
                    <a:srgbClr val="FF0000"/>
                  </a:solidFill>
                  <a:latin typeface=".VnTime" pitchFamily="34" charset="0"/>
                </a:rPr>
                <a:t>+</a:t>
              </a:r>
            </a:p>
          </p:txBody>
        </p:sp>
        <p:sp>
          <p:nvSpPr>
            <p:cNvPr id="38960" name="Oval 55"/>
            <p:cNvSpPr>
              <a:spLocks noChangeArrowheads="1"/>
            </p:cNvSpPr>
            <p:nvPr/>
          </p:nvSpPr>
          <p:spPr bwMode="auto">
            <a:xfrm>
              <a:off x="4600" y="2352"/>
              <a:ext cx="104" cy="104"/>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grpSp>
      <p:sp>
        <p:nvSpPr>
          <p:cNvPr id="339000" name="Oval 56"/>
          <p:cNvSpPr>
            <a:spLocks noChangeArrowheads="1"/>
          </p:cNvSpPr>
          <p:nvPr/>
        </p:nvSpPr>
        <p:spPr bwMode="auto">
          <a:xfrm>
            <a:off x="7924800" y="5486400"/>
            <a:ext cx="165100" cy="165100"/>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39001" name="Oval 57"/>
          <p:cNvSpPr>
            <a:spLocks noChangeArrowheads="1"/>
          </p:cNvSpPr>
          <p:nvPr/>
        </p:nvSpPr>
        <p:spPr bwMode="auto">
          <a:xfrm>
            <a:off x="6781800" y="5486400"/>
            <a:ext cx="165100" cy="165100"/>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39002" name="Oval 58"/>
          <p:cNvSpPr>
            <a:spLocks noChangeArrowheads="1"/>
          </p:cNvSpPr>
          <p:nvPr/>
        </p:nvSpPr>
        <p:spPr bwMode="auto">
          <a:xfrm>
            <a:off x="6096000" y="5486400"/>
            <a:ext cx="165100" cy="165100"/>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2400" b="0">
                <a:solidFill>
                  <a:schemeClr val="bg1"/>
                </a:solidFill>
                <a:latin typeface=".VnTime" pitchFamily="34" charset="0"/>
              </a:rPr>
              <a:t>-</a:t>
            </a:r>
          </a:p>
        </p:txBody>
      </p:sp>
      <p:sp>
        <p:nvSpPr>
          <p:cNvPr id="38934" name="Text Box 59"/>
          <p:cNvSpPr txBox="1">
            <a:spLocks noChangeArrowheads="1"/>
          </p:cNvSpPr>
          <p:nvPr/>
        </p:nvSpPr>
        <p:spPr bwMode="auto">
          <a:xfrm>
            <a:off x="533400" y="6096000"/>
            <a:ext cx="2971800" cy="457200"/>
          </a:xfrm>
          <a:prstGeom prst="rect">
            <a:avLst/>
          </a:prstGeom>
          <a:noFill/>
          <a:ln w="9525">
            <a:noFill/>
            <a:miter lim="800000"/>
            <a:headEnd/>
            <a:tailEnd/>
          </a:ln>
        </p:spPr>
        <p:txBody>
          <a:bodyPr>
            <a:spAutoFit/>
          </a:bodyPr>
          <a:lstStyle/>
          <a:p>
            <a:pPr algn="ctr">
              <a:spcBef>
                <a:spcPct val="50000"/>
              </a:spcBef>
            </a:pPr>
            <a:r>
              <a:rPr lang="en-US" sz="2400">
                <a:solidFill>
                  <a:srgbClr val="800080"/>
                </a:solidFill>
              </a:rPr>
              <a:t>Trước khi cọ xát</a:t>
            </a:r>
          </a:p>
        </p:txBody>
      </p:sp>
      <p:sp>
        <p:nvSpPr>
          <p:cNvPr id="339004" name="Text Box 60"/>
          <p:cNvSpPr txBox="1">
            <a:spLocks noChangeArrowheads="1"/>
          </p:cNvSpPr>
          <p:nvPr/>
        </p:nvSpPr>
        <p:spPr bwMode="auto">
          <a:xfrm>
            <a:off x="5562600" y="5867400"/>
            <a:ext cx="2971800" cy="457200"/>
          </a:xfrm>
          <a:prstGeom prst="rect">
            <a:avLst/>
          </a:prstGeom>
          <a:noFill/>
          <a:ln w="9525">
            <a:noFill/>
            <a:miter lim="800000"/>
            <a:headEnd/>
            <a:tailEnd/>
          </a:ln>
        </p:spPr>
        <p:txBody>
          <a:bodyPr>
            <a:spAutoFit/>
          </a:bodyPr>
          <a:lstStyle/>
          <a:p>
            <a:pPr algn="ctr">
              <a:spcBef>
                <a:spcPct val="50000"/>
              </a:spcBef>
            </a:pPr>
            <a:r>
              <a:rPr lang="en-US" sz="2400">
                <a:solidFill>
                  <a:srgbClr val="0000FF"/>
                </a:solidFill>
              </a:rPr>
              <a:t>Sau khi cọ xát</a:t>
            </a:r>
          </a:p>
        </p:txBody>
      </p:sp>
      <p:sp>
        <p:nvSpPr>
          <p:cNvPr id="38936" name="Text Box 61"/>
          <p:cNvSpPr txBox="1">
            <a:spLocks noChangeArrowheads="1"/>
          </p:cNvSpPr>
          <p:nvPr/>
        </p:nvSpPr>
        <p:spPr bwMode="auto">
          <a:xfrm>
            <a:off x="4419600" y="3733800"/>
            <a:ext cx="1433513" cy="396875"/>
          </a:xfrm>
          <a:prstGeom prst="rect">
            <a:avLst/>
          </a:prstGeom>
          <a:noFill/>
          <a:ln w="9525">
            <a:noFill/>
            <a:miter lim="800000"/>
            <a:headEnd/>
            <a:tailEnd/>
          </a:ln>
        </p:spPr>
        <p:txBody>
          <a:bodyPr>
            <a:spAutoFit/>
          </a:bodyPr>
          <a:lstStyle/>
          <a:p>
            <a:pPr>
              <a:spcBef>
                <a:spcPct val="50000"/>
              </a:spcBef>
            </a:pPr>
            <a:r>
              <a:rPr lang="en-US">
                <a:solidFill>
                  <a:srgbClr val="FF0000"/>
                </a:solidFill>
              </a:rPr>
              <a:t>Mảnh vải</a:t>
            </a:r>
          </a:p>
        </p:txBody>
      </p:sp>
      <p:sp>
        <p:nvSpPr>
          <p:cNvPr id="38937" name="Line 62"/>
          <p:cNvSpPr>
            <a:spLocks noChangeShapeType="1"/>
          </p:cNvSpPr>
          <p:nvPr/>
        </p:nvSpPr>
        <p:spPr bwMode="auto">
          <a:xfrm>
            <a:off x="5562600" y="3962400"/>
            <a:ext cx="890588" cy="309563"/>
          </a:xfrm>
          <a:prstGeom prst="line">
            <a:avLst/>
          </a:prstGeom>
          <a:noFill/>
          <a:ln w="9525">
            <a:solidFill>
              <a:schemeClr val="tx1"/>
            </a:solidFill>
            <a:round/>
            <a:headEnd/>
            <a:tailEnd/>
          </a:ln>
        </p:spPr>
        <p:txBody>
          <a:bodyPr/>
          <a:lstStyle/>
          <a:p>
            <a:endParaRPr lang="en-US"/>
          </a:p>
        </p:txBody>
      </p:sp>
      <p:sp>
        <p:nvSpPr>
          <p:cNvPr id="38938" name="Text Box 63"/>
          <p:cNvSpPr txBox="1">
            <a:spLocks noChangeArrowheads="1"/>
          </p:cNvSpPr>
          <p:nvPr/>
        </p:nvSpPr>
        <p:spPr bwMode="auto">
          <a:xfrm>
            <a:off x="3810000" y="4876800"/>
            <a:ext cx="1676400" cy="396875"/>
          </a:xfrm>
          <a:prstGeom prst="rect">
            <a:avLst/>
          </a:prstGeom>
          <a:noFill/>
          <a:ln w="9525">
            <a:noFill/>
            <a:miter lim="800000"/>
            <a:headEnd/>
            <a:tailEnd/>
          </a:ln>
        </p:spPr>
        <p:txBody>
          <a:bodyPr>
            <a:spAutoFit/>
          </a:bodyPr>
          <a:lstStyle/>
          <a:p>
            <a:pPr>
              <a:spcBef>
                <a:spcPct val="50000"/>
              </a:spcBef>
            </a:pPr>
            <a:r>
              <a:rPr lang="en-US"/>
              <a:t>Thước nhựa</a:t>
            </a:r>
          </a:p>
        </p:txBody>
      </p:sp>
      <p:sp>
        <p:nvSpPr>
          <p:cNvPr id="38939" name="Line 64"/>
          <p:cNvSpPr>
            <a:spLocks noChangeShapeType="1"/>
          </p:cNvSpPr>
          <p:nvPr/>
        </p:nvSpPr>
        <p:spPr bwMode="auto">
          <a:xfrm>
            <a:off x="5105400" y="5181600"/>
            <a:ext cx="457200" cy="304800"/>
          </a:xfrm>
          <a:prstGeom prst="line">
            <a:avLst/>
          </a:prstGeom>
          <a:noFill/>
          <a:ln w="9525">
            <a:solidFill>
              <a:schemeClr val="tx1"/>
            </a:solidFill>
            <a:round/>
            <a:headEnd/>
            <a:tailEnd/>
          </a:ln>
        </p:spPr>
        <p:txBody>
          <a:bodyPr/>
          <a:lstStyle/>
          <a:p>
            <a:endParaRPr lang="en-US"/>
          </a:p>
        </p:txBody>
      </p:sp>
      <p:sp>
        <p:nvSpPr>
          <p:cNvPr id="38940" name="Line 65"/>
          <p:cNvSpPr>
            <a:spLocks noChangeShapeType="1"/>
          </p:cNvSpPr>
          <p:nvPr/>
        </p:nvSpPr>
        <p:spPr bwMode="auto">
          <a:xfrm flipH="1">
            <a:off x="3581400" y="3962400"/>
            <a:ext cx="914400" cy="152400"/>
          </a:xfrm>
          <a:prstGeom prst="line">
            <a:avLst/>
          </a:prstGeom>
          <a:noFill/>
          <a:ln w="9525">
            <a:solidFill>
              <a:schemeClr val="tx1"/>
            </a:solidFill>
            <a:round/>
            <a:headEnd/>
            <a:tailEnd/>
          </a:ln>
        </p:spPr>
        <p:txBody>
          <a:bodyPr/>
          <a:lstStyle/>
          <a:p>
            <a:endParaRPr lang="en-US"/>
          </a:p>
        </p:txBody>
      </p:sp>
      <p:sp>
        <p:nvSpPr>
          <p:cNvPr id="38941" name="Line 66"/>
          <p:cNvSpPr>
            <a:spLocks noChangeShapeType="1"/>
          </p:cNvSpPr>
          <p:nvPr/>
        </p:nvSpPr>
        <p:spPr bwMode="auto">
          <a:xfrm flipH="1">
            <a:off x="3505200" y="5181600"/>
            <a:ext cx="533400" cy="381000"/>
          </a:xfrm>
          <a:prstGeom prst="line">
            <a:avLst/>
          </a:prstGeom>
          <a:noFill/>
          <a:ln w="9525">
            <a:solidFill>
              <a:schemeClr val="tx1"/>
            </a:solidFill>
            <a:round/>
            <a:headEnd/>
            <a:tailEnd/>
          </a:ln>
        </p:spPr>
        <p:txBody>
          <a:bodyPr/>
          <a:lstStyle/>
          <a:p>
            <a:endParaRPr lang="en-US"/>
          </a:p>
        </p:txBody>
      </p:sp>
      <p:sp>
        <p:nvSpPr>
          <p:cNvPr id="38942" name="Text Box 67"/>
          <p:cNvSpPr txBox="1">
            <a:spLocks noChangeArrowheads="1"/>
          </p:cNvSpPr>
          <p:nvPr/>
        </p:nvSpPr>
        <p:spPr bwMode="auto">
          <a:xfrm>
            <a:off x="3962400" y="6172200"/>
            <a:ext cx="1752600" cy="457200"/>
          </a:xfrm>
          <a:prstGeom prst="rect">
            <a:avLst/>
          </a:prstGeom>
          <a:gradFill rotWithShape="1">
            <a:gsLst>
              <a:gs pos="0">
                <a:srgbClr val="FFFF66"/>
              </a:gs>
              <a:gs pos="100000">
                <a:schemeClr val="bg1"/>
              </a:gs>
            </a:gsLst>
            <a:lin ang="5400000" scaled="1"/>
          </a:gradFill>
          <a:ln w="9525">
            <a:noFill/>
            <a:miter lim="800000"/>
            <a:headEnd/>
            <a:tailEnd/>
          </a:ln>
        </p:spPr>
        <p:txBody>
          <a:bodyPr>
            <a:spAutoFit/>
          </a:bodyPr>
          <a:lstStyle/>
          <a:p>
            <a:pPr algn="ctr">
              <a:spcBef>
                <a:spcPct val="50000"/>
              </a:spcBef>
            </a:pPr>
            <a:r>
              <a:rPr lang="en-US" sz="2400">
                <a:solidFill>
                  <a:srgbClr val="0000FF"/>
                </a:solidFill>
              </a:rPr>
              <a:t>Hình 18.5 b</a:t>
            </a:r>
          </a:p>
        </p:txBody>
      </p:sp>
      <p:sp>
        <p:nvSpPr>
          <p:cNvPr id="339013" name="Text Box 69"/>
          <p:cNvSpPr txBox="1">
            <a:spLocks noChangeArrowheads="1"/>
          </p:cNvSpPr>
          <p:nvPr/>
        </p:nvSpPr>
        <p:spPr bwMode="auto">
          <a:xfrm>
            <a:off x="304800" y="2667000"/>
            <a:ext cx="8458200" cy="823913"/>
          </a:xfrm>
          <a:prstGeom prst="rect">
            <a:avLst/>
          </a:prstGeom>
          <a:noFill/>
          <a:ln w="9525">
            <a:noFill/>
            <a:miter lim="800000"/>
            <a:headEnd/>
            <a:tailEnd/>
          </a:ln>
        </p:spPr>
        <p:txBody>
          <a:bodyPr>
            <a:spAutoFit/>
          </a:bodyPr>
          <a:lstStyle/>
          <a:p>
            <a:pPr algn="just"/>
            <a:r>
              <a:rPr lang="en-US" sz="2800">
                <a:solidFill>
                  <a:srgbClr val="0000FF"/>
                </a:solidFill>
              </a:rPr>
              <a:t>C4:</a:t>
            </a:r>
            <a:r>
              <a:rPr lang="en-US">
                <a:solidFill>
                  <a:srgbClr val="0000FF"/>
                </a:solidFill>
              </a:rPr>
              <a:t> Sau khi cọ xát, vật nào trong hình 18.5b nhận thêm êlectrôn, vật nào    mất bớt êlectrôn? Vật nào nhiễm điện dương, vật nào nhiễm điện âm?</a:t>
            </a:r>
          </a:p>
        </p:txBody>
      </p:sp>
      <p:sp>
        <p:nvSpPr>
          <p:cNvPr id="38944" name="Text Box 70"/>
          <p:cNvSpPr txBox="1">
            <a:spLocks noChangeArrowheads="1"/>
          </p:cNvSpPr>
          <p:nvPr/>
        </p:nvSpPr>
        <p:spPr bwMode="auto">
          <a:xfrm>
            <a:off x="0" y="939800"/>
            <a:ext cx="4779963" cy="488950"/>
          </a:xfrm>
          <a:prstGeom prst="rect">
            <a:avLst/>
          </a:prstGeom>
          <a:noFill/>
          <a:ln w="9525">
            <a:noFill/>
            <a:miter lim="800000"/>
            <a:headEnd/>
            <a:tailEnd/>
          </a:ln>
        </p:spPr>
        <p:txBody>
          <a:bodyPr wrap="none">
            <a:spAutoFit/>
          </a:bodyPr>
          <a:lstStyle/>
          <a:p>
            <a:r>
              <a:rPr lang="en-US" sz="2600">
                <a:solidFill>
                  <a:srgbClr val="0000FF"/>
                </a:solidFill>
              </a:rPr>
              <a:t>II. </a:t>
            </a:r>
            <a:r>
              <a:rPr lang="en-US" sz="2600" u="sng">
                <a:solidFill>
                  <a:srgbClr val="0000FF"/>
                </a:solidFill>
              </a:rPr>
              <a:t>Sơ lược về cấu tạo nguyên tử:</a:t>
            </a:r>
          </a:p>
        </p:txBody>
      </p:sp>
      <p:sp>
        <p:nvSpPr>
          <p:cNvPr id="38945" name="Text Box 71"/>
          <p:cNvSpPr txBox="1">
            <a:spLocks noChangeArrowheads="1"/>
          </p:cNvSpPr>
          <p:nvPr/>
        </p:nvSpPr>
        <p:spPr bwMode="auto">
          <a:xfrm>
            <a:off x="0" y="533400"/>
            <a:ext cx="4572000" cy="488950"/>
          </a:xfrm>
          <a:prstGeom prst="rect">
            <a:avLst/>
          </a:prstGeom>
          <a:noFill/>
          <a:ln w="9525">
            <a:noFill/>
            <a:miter lim="800000"/>
            <a:headEnd/>
            <a:tailEnd/>
          </a:ln>
        </p:spPr>
        <p:txBody>
          <a:bodyPr>
            <a:spAutoFit/>
          </a:bodyPr>
          <a:lstStyle/>
          <a:p>
            <a:pPr algn="just"/>
            <a:r>
              <a:rPr lang="en-US" sz="2600">
                <a:solidFill>
                  <a:srgbClr val="0000FF"/>
                </a:solidFill>
              </a:rPr>
              <a:t>I.</a:t>
            </a:r>
            <a:r>
              <a:rPr lang="en-US" sz="2600" b="0">
                <a:solidFill>
                  <a:srgbClr val="0000FF"/>
                </a:solidFill>
              </a:rPr>
              <a:t> </a:t>
            </a:r>
            <a:r>
              <a:rPr lang="en-US" sz="2600" u="sng">
                <a:solidFill>
                  <a:srgbClr val="0000FF"/>
                </a:solidFill>
              </a:rPr>
              <a:t>Hai loại điện tích</a:t>
            </a:r>
            <a:r>
              <a:rPr lang="en-US" sz="2600">
                <a:solidFill>
                  <a:srgbClr val="0000FF"/>
                </a:solidFill>
              </a:rPr>
              <a:t>:</a:t>
            </a:r>
            <a:endParaRPr lang="en-US" sz="2600" b="0">
              <a:solidFill>
                <a:srgbClr val="0000FF"/>
              </a:solidFill>
            </a:endParaRPr>
          </a:p>
        </p:txBody>
      </p:sp>
      <p:sp>
        <p:nvSpPr>
          <p:cNvPr id="38946" name="WordArt 72"/>
          <p:cNvSpPr>
            <a:spLocks noChangeArrowheads="1" noChangeShapeType="1" noTextEdit="1"/>
          </p:cNvSpPr>
          <p:nvPr/>
        </p:nvSpPr>
        <p:spPr bwMode="auto">
          <a:xfrm>
            <a:off x="6858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38947" name="Text Box 73"/>
          <p:cNvSpPr txBox="1">
            <a:spLocks noChangeArrowheads="1"/>
          </p:cNvSpPr>
          <p:nvPr/>
        </p:nvSpPr>
        <p:spPr bwMode="auto">
          <a:xfrm>
            <a:off x="0" y="1371600"/>
            <a:ext cx="2514600" cy="488950"/>
          </a:xfrm>
          <a:prstGeom prst="rect">
            <a:avLst/>
          </a:prstGeom>
          <a:noFill/>
          <a:ln w="9525">
            <a:noFill/>
            <a:miter lim="800000"/>
            <a:headEnd/>
            <a:tailEnd/>
          </a:ln>
        </p:spPr>
        <p:txBody>
          <a:bodyPr>
            <a:spAutoFit/>
          </a:bodyPr>
          <a:lstStyle/>
          <a:p>
            <a:pPr algn="just"/>
            <a:r>
              <a:rPr lang="en-US" sz="2600">
                <a:solidFill>
                  <a:srgbClr val="0000FF"/>
                </a:solidFill>
              </a:rPr>
              <a:t>III. </a:t>
            </a:r>
            <a:r>
              <a:rPr lang="en-US" sz="2600" u="sng">
                <a:solidFill>
                  <a:srgbClr val="0000FF"/>
                </a:solidFill>
              </a:rPr>
              <a:t>Vận dụng</a:t>
            </a:r>
            <a:r>
              <a:rPr lang="en-US" sz="2600" u="sng"/>
              <a:t>:</a:t>
            </a:r>
            <a:endParaRPr lang="en-US" sz="2600" b="0" u="sng"/>
          </a:p>
        </p:txBody>
      </p:sp>
      <p:sp>
        <p:nvSpPr>
          <p:cNvPr id="38948" name="Text Box 74"/>
          <p:cNvSpPr txBox="1">
            <a:spLocks noChangeArrowheads="1"/>
          </p:cNvSpPr>
          <p:nvPr/>
        </p:nvSpPr>
        <p:spPr bwMode="auto">
          <a:xfrm>
            <a:off x="304800" y="1828800"/>
            <a:ext cx="1143000" cy="519113"/>
          </a:xfrm>
          <a:prstGeom prst="rect">
            <a:avLst/>
          </a:prstGeom>
          <a:noFill/>
          <a:ln w="9525">
            <a:noFill/>
            <a:miter lim="800000"/>
            <a:headEnd/>
            <a:tailEnd/>
          </a:ln>
        </p:spPr>
        <p:txBody>
          <a:bodyPr>
            <a:spAutoFit/>
          </a:bodyPr>
          <a:lstStyle/>
          <a:p>
            <a:pPr algn="just">
              <a:spcBef>
                <a:spcPct val="50000"/>
              </a:spcBef>
            </a:pPr>
            <a:r>
              <a:rPr lang="en-US" sz="2800">
                <a:solidFill>
                  <a:srgbClr val="0000FF"/>
                </a:solidFill>
              </a:rPr>
              <a:t>C2:</a:t>
            </a:r>
          </a:p>
        </p:txBody>
      </p:sp>
      <p:sp>
        <p:nvSpPr>
          <p:cNvPr id="38949" name="Text Box 75"/>
          <p:cNvSpPr txBox="1">
            <a:spLocks noChangeArrowheads="1"/>
          </p:cNvSpPr>
          <p:nvPr/>
        </p:nvSpPr>
        <p:spPr bwMode="auto">
          <a:xfrm>
            <a:off x="0" y="2209800"/>
            <a:ext cx="1524000" cy="579438"/>
          </a:xfrm>
          <a:prstGeom prst="rect">
            <a:avLst/>
          </a:prstGeom>
          <a:noFill/>
          <a:ln w="9525">
            <a:noFill/>
            <a:miter lim="800000"/>
            <a:headEnd/>
            <a:tailEnd/>
          </a:ln>
        </p:spPr>
        <p:txBody>
          <a:bodyPr>
            <a:spAutoFit/>
          </a:bodyPr>
          <a:lstStyle/>
          <a:p>
            <a:pPr algn="just">
              <a:spcBef>
                <a:spcPct val="50000"/>
              </a:spcBef>
            </a:pPr>
            <a:r>
              <a:rPr lang="en-US" sz="3200">
                <a:solidFill>
                  <a:srgbClr val="0000FF"/>
                </a:solidFill>
              </a:rPr>
              <a:t>   </a:t>
            </a:r>
            <a:r>
              <a:rPr lang="en-US" sz="2800">
                <a:solidFill>
                  <a:srgbClr val="0000FF"/>
                </a:solidFill>
              </a:rPr>
              <a:t>C3:</a:t>
            </a:r>
            <a:endParaRPr lang="en-US">
              <a:solidFill>
                <a:srgbClr val="0000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39013"/>
                                        </p:tgtEl>
                                        <p:attrNameLst>
                                          <p:attrName>style.visibility</p:attrName>
                                        </p:attrNameLst>
                                      </p:cBhvr>
                                      <p:to>
                                        <p:strVal val="visible"/>
                                      </p:to>
                                    </p:set>
                                    <p:animEffect transition="in" filter="checkerboard(across)">
                                      <p:cBhvr>
                                        <p:cTn id="7" dur="500"/>
                                        <p:tgtEl>
                                          <p:spTgt spid="339013"/>
                                        </p:tgtEl>
                                      </p:cBhvr>
                                    </p:animEffect>
                                  </p:childTnLst>
                                </p:cTn>
                              </p:par>
                            </p:childTnLst>
                          </p:cTn>
                        </p:par>
                      </p:childTnLst>
                    </p:cTn>
                  </p:par>
                  <p:par>
                    <p:cTn id="8" fill="hold">
                      <p:stCondLst>
                        <p:cond delay="indefinite"/>
                      </p:stCondLst>
                      <p:childTnLst>
                        <p:par>
                          <p:cTn id="9" fill="hold">
                            <p:stCondLst>
                              <p:cond delay="0"/>
                            </p:stCondLst>
                            <p:childTnLst>
                              <p:par>
                                <p:cTn id="10" presetID="0" presetClass="path" presetSubtype="0" fill="hold" grpId="0" nodeType="click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11" dur="6000" fill="hold"/>
                                        <p:tgtEl>
                                          <p:spTgt spid="338973"/>
                                        </p:tgtEl>
                                        <p:attrNameLst>
                                          <p:attrName>ppt_x</p:attrName>
                                          <p:attrName>ppt_y</p:attrName>
                                        </p:attrNameLst>
                                      </p:cBhvr>
                                    </p:animMotion>
                                  </p:childTnLst>
                                  <p:subTnLst>
                                    <p:audio>
                                      <p:cMediaNode>
                                        <p:cTn display="0" masterRel="sameClick">
                                          <p:stCondLst>
                                            <p:cond evt="begin" delay="0">
                                              <p:tn val="10"/>
                                            </p:cond>
                                          </p:stCondLst>
                                          <p:endCondLst>
                                            <p:cond evt="onStopAudio" delay="0">
                                              <p:tgtEl>
                                                <p:sldTgt/>
                                              </p:tgtEl>
                                            </p:cond>
                                          </p:endCondLst>
                                        </p:cTn>
                                        <p:tgtEl>
                                          <p:sndTgt r:embed="rId2" name="wind.wav" builtIn="1"/>
                                        </p:tgtEl>
                                      </p:cMediaNode>
                                    </p:audio>
                                  </p:subTnLst>
                                </p:cTn>
                              </p:par>
                              <p:par>
                                <p:cTn id="12" presetID="0" presetClass="path" presetSubtype="0" fill="hold" grpId="0"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13" dur="6000" fill="hold"/>
                                        <p:tgtEl>
                                          <p:spTgt spid="338974"/>
                                        </p:tgtEl>
                                        <p:attrNameLst>
                                          <p:attrName>ppt_x</p:attrName>
                                          <p:attrName>ppt_y</p:attrName>
                                        </p:attrNameLst>
                                      </p:cBhvr>
                                    </p:animMotion>
                                  </p:childTnLst>
                                  <p:subTnLst>
                                    <p:audio>
                                      <p:cMediaNode>
                                        <p:cTn display="0" masterRel="sameClick">
                                          <p:stCondLst>
                                            <p:cond evt="begin" delay="0">
                                              <p:tn val="12"/>
                                            </p:cond>
                                          </p:stCondLst>
                                          <p:endCondLst>
                                            <p:cond evt="onStopAudio" delay="0">
                                              <p:tgtEl>
                                                <p:sldTgt/>
                                              </p:tgtEl>
                                            </p:cond>
                                          </p:endCondLst>
                                        </p:cTn>
                                        <p:tgtEl>
                                          <p:sndTgt r:embed="rId2" name="wind.wav" builtIn="1"/>
                                        </p:tgtEl>
                                      </p:cMediaNode>
                                    </p:audio>
                                  </p:subTnLst>
                                </p:cTn>
                              </p:par>
                              <p:par>
                                <p:cTn id="14" presetID="0" presetClass="path" presetSubtype="0" fill="hold" grpId="0"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15" dur="6000" fill="hold"/>
                                        <p:tgtEl>
                                          <p:spTgt spid="338975"/>
                                        </p:tgtEl>
                                        <p:attrNameLst>
                                          <p:attrName>ppt_x</p:attrName>
                                          <p:attrName>ppt_y</p:attrName>
                                        </p:attrNameLst>
                                      </p:cBhvr>
                                    </p:animMotion>
                                  </p:childTnLst>
                                  <p:subTnLst>
                                    <p:audio>
                                      <p:cMediaNode>
                                        <p:cTn display="0" masterRel="sameClick">
                                          <p:stCondLst>
                                            <p:cond evt="begin" delay="0">
                                              <p:tn val="14"/>
                                            </p:cond>
                                          </p:stCondLst>
                                          <p:endCondLst>
                                            <p:cond evt="onStopAudio" delay="0">
                                              <p:tgtEl>
                                                <p:sldTgt/>
                                              </p:tgtEl>
                                            </p:cond>
                                          </p:endCondLst>
                                        </p:cTn>
                                        <p:tgtEl>
                                          <p:sndTgt r:embed="rId2" name="wind.wav" builtIn="1"/>
                                        </p:tgtEl>
                                      </p:cMediaNode>
                                    </p:audio>
                                  </p:subTnLst>
                                </p:cTn>
                              </p:par>
                              <p:par>
                                <p:cTn id="16" presetID="0" presetClass="path" presetSubtype="0" fill="hold" grpId="0"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17" dur="6000" fill="hold"/>
                                        <p:tgtEl>
                                          <p:spTgt spid="338976"/>
                                        </p:tgtEl>
                                        <p:attrNameLst>
                                          <p:attrName>ppt_x</p:attrName>
                                          <p:attrName>ppt_y</p:attrName>
                                        </p:attrNameLst>
                                      </p:cBhvr>
                                    </p:animMotion>
                                  </p:childTnLst>
                                  <p:subTnLst>
                                    <p:audio>
                                      <p:cMediaNode>
                                        <p:cTn display="0" masterRel="sameClick">
                                          <p:stCondLst>
                                            <p:cond evt="begin" delay="0">
                                              <p:tn val="16"/>
                                            </p:cond>
                                          </p:stCondLst>
                                          <p:endCondLst>
                                            <p:cond evt="onStopAudio" delay="0">
                                              <p:tgtEl>
                                                <p:sldTgt/>
                                              </p:tgtEl>
                                            </p:cond>
                                          </p:endCondLst>
                                        </p:cTn>
                                        <p:tgtEl>
                                          <p:sndTgt r:embed="rId2" name="wind.wav" builtIn="1"/>
                                        </p:tgtEl>
                                      </p:cMediaNode>
                                    </p:audio>
                                  </p:subTnLst>
                                </p:cTn>
                              </p:par>
                              <p:par>
                                <p:cTn id="18" presetID="0" presetClass="path" presetSubtype="0" fill="hold" grpId="0"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19" dur="6000" fill="hold"/>
                                        <p:tgtEl>
                                          <p:spTgt spid="338977"/>
                                        </p:tgtEl>
                                        <p:attrNameLst>
                                          <p:attrName>ppt_x</p:attrName>
                                          <p:attrName>ppt_y</p:attrName>
                                        </p:attrNameLst>
                                      </p:cBhvr>
                                    </p:animMotion>
                                  </p:childTnLst>
                                  <p:subTnLst>
                                    <p:audio>
                                      <p:cMediaNode>
                                        <p:cTn display="0" masterRel="sameClick">
                                          <p:stCondLst>
                                            <p:cond evt="begin" delay="0">
                                              <p:tn val="18"/>
                                            </p:cond>
                                          </p:stCondLst>
                                          <p:endCondLst>
                                            <p:cond evt="onStopAudio" delay="0">
                                              <p:tgtEl>
                                                <p:sldTgt/>
                                              </p:tgtEl>
                                            </p:cond>
                                          </p:endCondLst>
                                        </p:cTn>
                                        <p:tgtEl>
                                          <p:sndTgt r:embed="rId2" name="wind.wav" builtIn="1"/>
                                        </p:tgtEl>
                                      </p:cMediaNode>
                                    </p:audio>
                                  </p:subTnLst>
                                </p:cTn>
                              </p:par>
                              <p:par>
                                <p:cTn id="20" presetID="0" presetClass="path" presetSubtype="0" fill="hold" grpId="0"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21" dur="6000" fill="hold"/>
                                        <p:tgtEl>
                                          <p:spTgt spid="338978"/>
                                        </p:tgtEl>
                                        <p:attrNameLst>
                                          <p:attrName>ppt_x</p:attrName>
                                          <p:attrName>ppt_y</p:attrName>
                                        </p:attrNameLst>
                                      </p:cBhvr>
                                    </p:animMotion>
                                  </p:childTnLst>
                                  <p:subTnLst>
                                    <p:audio>
                                      <p:cMediaNode>
                                        <p:cTn display="0" masterRel="sameClick">
                                          <p:stCondLst>
                                            <p:cond evt="begin" delay="0">
                                              <p:tn val="20"/>
                                            </p:cond>
                                          </p:stCondLst>
                                          <p:endCondLst>
                                            <p:cond evt="onStopAudio" delay="0">
                                              <p:tgtEl>
                                                <p:sldTgt/>
                                              </p:tgtEl>
                                            </p:cond>
                                          </p:endCondLst>
                                        </p:cTn>
                                        <p:tgtEl>
                                          <p:sndTgt r:embed="rId2" name="wind.wav" builtIn="1"/>
                                        </p:tgtEl>
                                      </p:cMediaNode>
                                    </p:audio>
                                  </p:subTnLst>
                                </p:cTn>
                              </p:par>
                              <p:par>
                                <p:cTn id="22" presetID="0" presetClass="path" presetSubtype="0" fill="hold" grpId="1"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23" dur="6000" fill="hold"/>
                                        <p:tgtEl>
                                          <p:spTgt spid="338979"/>
                                        </p:tgtEl>
                                        <p:attrNameLst>
                                          <p:attrName>ppt_x</p:attrName>
                                          <p:attrName>ppt_y</p:attrName>
                                        </p:attrNameLst>
                                      </p:cBhvr>
                                    </p:animMotion>
                                  </p:childTnLst>
                                  <p:subTnLst>
                                    <p:audio>
                                      <p:cMediaNode>
                                        <p:cTn display="0" masterRel="sameClick">
                                          <p:stCondLst>
                                            <p:cond evt="begin" delay="0">
                                              <p:tn val="22"/>
                                            </p:cond>
                                          </p:stCondLst>
                                          <p:endCondLst>
                                            <p:cond evt="onStopAudio" delay="0">
                                              <p:tgtEl>
                                                <p:sldTgt/>
                                              </p:tgtEl>
                                            </p:cond>
                                          </p:endCondLst>
                                        </p:cTn>
                                        <p:tgtEl>
                                          <p:sndTgt r:embed="rId2" name="wind.wav" builtIn="1"/>
                                        </p:tgtEl>
                                      </p:cMediaNode>
                                    </p:audio>
                                  </p:subTnLst>
                                </p:cTn>
                              </p:par>
                              <p:par>
                                <p:cTn id="24" presetID="0" presetClass="path" presetSubtype="0" fill="hold" grpId="0"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25" dur="6000" fill="hold"/>
                                        <p:tgtEl>
                                          <p:spTgt spid="338980"/>
                                        </p:tgtEl>
                                        <p:attrNameLst>
                                          <p:attrName>ppt_x</p:attrName>
                                          <p:attrName>ppt_y</p:attrName>
                                        </p:attrNameLst>
                                      </p:cBhvr>
                                    </p:animMotion>
                                  </p:childTnLst>
                                  <p:subTnLst>
                                    <p:audio>
                                      <p:cMediaNode>
                                        <p:cTn display="0" masterRel="sameClick">
                                          <p:stCondLst>
                                            <p:cond evt="begin" delay="0">
                                              <p:tn val="24"/>
                                            </p:cond>
                                          </p:stCondLst>
                                          <p:endCondLst>
                                            <p:cond evt="onStopAudio" delay="0">
                                              <p:tgtEl>
                                                <p:sldTgt/>
                                              </p:tgtEl>
                                            </p:cond>
                                          </p:endCondLst>
                                        </p:cTn>
                                        <p:tgtEl>
                                          <p:sndTgt r:embed="rId2" name="wind.wav" builtIn="1"/>
                                        </p:tgtEl>
                                      </p:cMediaNode>
                                    </p:audio>
                                  </p:subTnLst>
                                </p:cTn>
                              </p:par>
                              <p:par>
                                <p:cTn id="26" presetID="0" presetClass="path" presetSubtype="0" fill="hold" grpId="1"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27" dur="6000" fill="hold"/>
                                        <p:tgtEl>
                                          <p:spTgt spid="338981"/>
                                        </p:tgtEl>
                                        <p:attrNameLst>
                                          <p:attrName>ppt_x</p:attrName>
                                          <p:attrName>ppt_y</p:attrName>
                                        </p:attrNameLst>
                                      </p:cBhvr>
                                    </p:animMotion>
                                  </p:childTnLst>
                                  <p:subTnLst>
                                    <p:audio>
                                      <p:cMediaNode>
                                        <p:cTn display="0" masterRel="sameClick">
                                          <p:stCondLst>
                                            <p:cond evt="begin" delay="0">
                                              <p:tn val="26"/>
                                            </p:cond>
                                          </p:stCondLst>
                                          <p:endCondLst>
                                            <p:cond evt="onStopAudio" delay="0">
                                              <p:tgtEl>
                                                <p:sldTgt/>
                                              </p:tgtEl>
                                            </p:cond>
                                          </p:endCondLst>
                                        </p:cTn>
                                        <p:tgtEl>
                                          <p:sndTgt r:embed="rId2" name="wind.wav" builtIn="1"/>
                                        </p:tgtEl>
                                      </p:cMediaNode>
                                    </p:audio>
                                  </p:subTnLst>
                                </p:cTn>
                              </p:par>
                              <p:par>
                                <p:cTn id="28" presetID="0" presetClass="path" presetSubtype="0" fill="hold" grpId="0"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29" dur="6000" fill="hold"/>
                                        <p:tgtEl>
                                          <p:spTgt spid="338982"/>
                                        </p:tgtEl>
                                        <p:attrNameLst>
                                          <p:attrName>ppt_x</p:attrName>
                                          <p:attrName>ppt_y</p:attrName>
                                        </p:attrNameLst>
                                      </p:cBhvr>
                                    </p:animMotion>
                                  </p:childTnLst>
                                  <p:subTnLst>
                                    <p:audio>
                                      <p:cMediaNode>
                                        <p:cTn display="0" masterRel="sameClick">
                                          <p:stCondLst>
                                            <p:cond evt="begin" delay="0">
                                              <p:tn val="28"/>
                                            </p:cond>
                                          </p:stCondLst>
                                          <p:endCondLst>
                                            <p:cond evt="onStopAudio" delay="0">
                                              <p:tgtEl>
                                                <p:sldTgt/>
                                              </p:tgtEl>
                                            </p:cond>
                                          </p:endCondLst>
                                        </p:cTn>
                                        <p:tgtEl>
                                          <p:sndTgt r:embed="rId2" name="wind.wav" builtIn="1"/>
                                        </p:tgtEl>
                                      </p:cMediaNode>
                                    </p:audio>
                                  </p:subTnLst>
                                </p:cTn>
                              </p:par>
                              <p:par>
                                <p:cTn id="30" presetID="0" presetClass="path" presetSubtype="0" fill="hold" grpId="0"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31" dur="6000" fill="hold"/>
                                        <p:tgtEl>
                                          <p:spTgt spid="338983"/>
                                        </p:tgtEl>
                                        <p:attrNameLst>
                                          <p:attrName>ppt_x</p:attrName>
                                          <p:attrName>ppt_y</p:attrName>
                                        </p:attrNameLst>
                                      </p:cBhvr>
                                    </p:animMotion>
                                  </p:childTnLst>
                                  <p:subTnLst>
                                    <p:audio>
                                      <p:cMediaNode>
                                        <p:cTn display="0" masterRel="sameClick">
                                          <p:stCondLst>
                                            <p:cond evt="begin" delay="0">
                                              <p:tn val="30"/>
                                            </p:cond>
                                          </p:stCondLst>
                                          <p:endCondLst>
                                            <p:cond evt="onStopAudio" delay="0">
                                              <p:tgtEl>
                                                <p:sldTgt/>
                                              </p:tgtEl>
                                            </p:cond>
                                          </p:endCondLst>
                                        </p:cTn>
                                        <p:tgtEl>
                                          <p:sndTgt r:embed="rId2" name="wind.wav" builtIn="1"/>
                                        </p:tgtEl>
                                      </p:cMediaNode>
                                    </p:audio>
                                  </p:subTnLst>
                                </p:cTn>
                              </p:par>
                              <p:par>
                                <p:cTn id="32" presetID="0" presetClass="path" presetSubtype="0" fill="hold" grpId="0"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33" dur="6000" fill="hold"/>
                                        <p:tgtEl>
                                          <p:spTgt spid="338984"/>
                                        </p:tgtEl>
                                        <p:attrNameLst>
                                          <p:attrName>ppt_x</p:attrName>
                                          <p:attrName>ppt_y</p:attrName>
                                        </p:attrNameLst>
                                      </p:cBhvr>
                                    </p:animMotion>
                                  </p:childTnLst>
                                  <p:subTnLst>
                                    <p:audio>
                                      <p:cMediaNode>
                                        <p:cTn display="0" masterRel="sameClick">
                                          <p:stCondLst>
                                            <p:cond evt="begin" delay="0">
                                              <p:tn val="32"/>
                                            </p:cond>
                                          </p:stCondLst>
                                          <p:endCondLst>
                                            <p:cond evt="onStopAudio" delay="0">
                                              <p:tgtEl>
                                                <p:sldTgt/>
                                              </p:tgtEl>
                                            </p:cond>
                                          </p:endCondLst>
                                        </p:cTn>
                                        <p:tgtEl>
                                          <p:sndTgt r:embed="rId2" name="wind.wav" builtIn="1"/>
                                        </p:tgtEl>
                                      </p:cMediaNode>
                                    </p:audio>
                                  </p:subTnLst>
                                </p:cTn>
                              </p:par>
                              <p:par>
                                <p:cTn id="34" presetID="0" presetClass="path" presetSubtype="0" fill="hold" grpId="1"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35" dur="6000" fill="hold"/>
                                        <p:tgtEl>
                                          <p:spTgt spid="338985"/>
                                        </p:tgtEl>
                                        <p:attrNameLst>
                                          <p:attrName>ppt_x</p:attrName>
                                          <p:attrName>ppt_y</p:attrName>
                                        </p:attrNameLst>
                                      </p:cBhvr>
                                    </p:animMotion>
                                  </p:childTnLst>
                                  <p:subTnLst>
                                    <p:audio>
                                      <p:cMediaNode>
                                        <p:cTn display="0" masterRel="sameClick">
                                          <p:stCondLst>
                                            <p:cond evt="begin" delay="0">
                                              <p:tn val="34"/>
                                            </p:cond>
                                          </p:stCondLst>
                                          <p:endCondLst>
                                            <p:cond evt="onStopAudio" delay="0">
                                              <p:tgtEl>
                                                <p:sldTgt/>
                                              </p:tgtEl>
                                            </p:cond>
                                          </p:endCondLst>
                                        </p:cTn>
                                        <p:tgtEl>
                                          <p:sndTgt r:embed="rId2" name="wind.wav" builtIn="1"/>
                                        </p:tgtEl>
                                      </p:cMediaNode>
                                    </p:audio>
                                  </p:subTnLst>
                                </p:cTn>
                              </p:par>
                              <p:par>
                                <p:cTn id="36" presetID="0" presetClass="path" presetSubtype="0" fill="hold" grpId="0"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37" dur="6000" fill="hold"/>
                                        <p:tgtEl>
                                          <p:spTgt spid="338986"/>
                                        </p:tgtEl>
                                        <p:attrNameLst>
                                          <p:attrName>ppt_x</p:attrName>
                                          <p:attrName>ppt_y</p:attrName>
                                        </p:attrNameLst>
                                      </p:cBhvr>
                                    </p:animMotion>
                                  </p:childTnLst>
                                  <p:subTnLst>
                                    <p:audio>
                                      <p:cMediaNode>
                                        <p:cTn display="0" masterRel="sameClick">
                                          <p:stCondLst>
                                            <p:cond evt="begin" delay="0">
                                              <p:tn val="36"/>
                                            </p:cond>
                                          </p:stCondLst>
                                          <p:endCondLst>
                                            <p:cond evt="onStopAudio" delay="0">
                                              <p:tgtEl>
                                                <p:sldTgt/>
                                              </p:tgtEl>
                                            </p:cond>
                                          </p:endCondLst>
                                        </p:cTn>
                                        <p:tgtEl>
                                          <p:sndTgt r:embed="rId2" name="wind.wav" builtIn="1"/>
                                        </p:tgtEl>
                                      </p:cMediaNode>
                                    </p:audio>
                                  </p:subTnLst>
                                </p:cTn>
                              </p:par>
                              <p:par>
                                <p:cTn id="38" presetID="0" presetClass="path" presetSubtype="0" fill="hold" grpId="0" nodeType="withEffect">
                                  <p:stCondLst>
                                    <p:cond delay="0"/>
                                  </p:stCondLst>
                                  <p:childTnLst>
                                    <p:animMotion origin="layout" path="M 0.0 0.0 C -0.00156 0.00648 -0.00243 0.01505 -0.00556 0.02037 C -0.01215 0.03172 -0.02326 0.03658 -0.03333 0.03982 C -0.04201 0.0426 -0.05017 0.04653 -0.05903 0.04815 C -0.06597 0.05116 -0.07326 0.05139 -0.08056 0.05278 C -0.08576 0.0551 -0.09097 0.05579 -0.09653 0.05648 C -0.10521 0.05949 -0.11372 0.06204 -0.12222 0.06574 C -0.12517 0.06713 -0.12778 0.06875 -0.13056 0.07037 C -0.13194 0.07107 -0.13472 0.07223 -0.13472 0.07223 C -0.13628 0.07547 -0.13715 0.0757 -0.13542 0.08056 C -0.13472 0.08241 -0.12951 0.08403 -0.12917 0.08426 C -0.12378 0.08658 -0.11892 0.09121 -0.11319 0.0926 C -0.08524 0.09954 -0.05625 0.1 -0.02778 0.10093 C -0.01458 0.10139 -0.00139 0.10162 0.01181 0.10186 C 0.03212 0.10139 0.04931 0.10047 0.06875 0.09908 C 0.07708 0.09838 0.09375 0.09723 0.09375 0.09723 C 0.10052 0.09561 0.10712 0.09306 0.11389 0.09167 C 0.12014 0.09028 0.12656 0.08982 0.13264 0.08704 C 0.13542 0.08148 0.13733 0.07477 0.14028 0.06945 C 0.14201 0.06621 0.1434 0.06505 0.14444 0.06111 C 0.14427 0.05787 0.1441 0.04977 0.14236 0.0463 C 0.13993 0.04144 0.13785 0.03473 0.13403 0.03148 C 0.12517 0.02361 0.11372 0.02361 0.10347 0.0213 C 0.06875 0.01366 0.03299 0.01042 -0.00208 0.00741 C -0.02899 0.00764 -0.05573 0.00764 -0.08264 0.00834 C -0.08819 0.00857 -0.09931 0.01019 -0.09931 0.01019 C -0.10451 0.01181 -0.10937 0.01297 -0.11458 0.01389 C -0.11684 0.01551 -0.11927 0.0169 -0.12153 0.01852 C -0.12396 0.02014 -0.125 0.02292 -0.12778 0.02408 C -0.12917 0.02593 -0.13073 0.02755 -0.13194 0.02963 C -0.13385 0.03264 -0.13542 0.03611 -0.1375 0.03889 C -0.14097 0.04375 -0.14497 0.04653 -0.14792 0.05186 C -0.14913 0.05417 -0.15052 0.05741 -0.15139 0.06019 C -0.15226 0.06297 -0.15347 0.06852 -0.15347 0.06852 C -0.15208 0.08565 -0.14392 0.08334 -0.13333 0.08611 C -0.1092 0.09213 -0.08559 0.09584 -0.06111 0.09723 C -0.04931 0.09792 -0.02569 0.09908 -0.02569 0.09908 C 0.0151 0.09861 0.05295 0.09746 0.09306 0.0963 C 0.10399 0.09676 0.11424 0.09792 0.125 0.09908 C 0.12795 0.09885 0.13108 0.09885 0.13403 0.09815 C 0.13542 0.09792 0.13819 0.0963 0.13819 0.0963 C 0.14306 0.08681 0.14809 0.08588 0.15 0.07315 C 0.14983 0.06505 0.14983 0.05718 0.14931 0.04908 C 0.14878 0.04213 0.14653 0.04005 0.14306 0.03611 C 0.13281 0.02477 0.12205 0.02292 0.10903 0.02037 C 0.10122 0.01898 0.0941 0.01528 0.08611 0.01389 C 0.08247 0.0132 0.075 0.01204 0.075 0.01204 C 0.06823 0.00903 0.06302 0.00903 0.05556 0.00834 C 0.04774 0.00672 0.03194 0.00556 0.03194 0.00556 C 0.01875 0.00255 0.00486 0.00162 -0.00833 0.00093 C -0.01684 -0.00092 -0.02587 0.00186 -0.03403 -0.00185 C -0.05122 0.00093 -0.06875 0.0007 -0.08611 0.00278 C -0.09201 0.00811 -0.10087 0.00764 -0.10764 0.00834 C -0.11128 0.00926 -0.11528 0.00926 -0.11875 0.01111 C -0.12066 0.01227 -0.12222 0.01436 -0.12431 0.01482 C -0.12899 0.01598 -0.13681 0.01644 -0.14097 0.02037 C -0.1441 0.02338 -0.14583 0.02871 -0.14861 0.03241 C -0.15017 0.03843 -0.15243 0.04028 -0.15486 0.04537 C -0.15625 0.04815 -0.15764 0.05463 -0.15764 0.05463 C -0.1559 0.07477 -0.14479 0.07963 -0.13125 0.08426 C -0.11823 0.08866 -0.10503 0.09398 -0.09167 0.09537 C -0.07847 0.09676 -0.06528 0.09746 -0.05208 0.09908 C -0.04253 0.10023 -0.03316 0.10116 -0.02361 0.10186 C -0.00295 0.10533 0.01806 0.10625 0.03889 0.10741 C 0.05556 0.10672 0.07222 0.10533 0.08889 0.10371 C 0.09722 0.10093 0.10608 0.09954 0.11458 0.09815 C 0.11753 0.09676 0.12083 0.09468 0.12361 0.0926 C 0.125 0.09144 0.12639 0.09005 0.12778 0.08889 C 0.12847 0.0882 0.12986 0.08704 0.12986 0.08704 C 0.13142 0.08079 0.13611 0.07686 0.1375 0.07037 C 0.13802 0.06783 0.13837 0.06528 0.13889 0.06297 C 0.13941 0.06111 0.14028 0.05741 0.14028 0.05741 C 0.14028 0.05579 0.14167 0.03889 0.13681 0.03611 C 0.13559 0.03542 0.13403 0.03565 0.13264 0.03519 C 0.12465 0.03218 0.11701 0.02848 0.10903 0.02593 C 0.10365 0.02431 0.10399 0.02385 0.09861 0.02037 C 0.09167 0.01574 0.08247 0.01667 0.075 0.01482 C 0.06892 0.0132 0.06458 0.00926 0.05903 0.00556 C 0.05608 0.00371 0.0526 0.00417 0.04931 0.00371 C 0.04167 0.00023 0.04653 0.00209 0.03403 0.0 C 0.03212 -0.00023 0.02847 -0.00092 0.02847 -0.00092 C 0.01997 -0.00671 0.00833 -0.00509 -0.00069 -0.00555 C -0.03646 -0.00486 -0.07135 -0.00254 -0.10694 -0.00092 C -0.11354 0.00139 -0.12031 0.00139 -0.12708 0.00371 C -0.13056 0.01088 -0.13542 0.01343 -0.14167 0.01482 C -0.1441 0.01898 -0.14583 0.02338 -0.14792 0.02778 C -0.14774 0.03542 -0.14809 0.04329 -0.14722 0.05093 C -0.14653 0.05648 -0.13958 0.06436 -0.13681 0.0676 C -0.11875 0.08912 -0.10174 0.09398 -0.07778 0.0963 C -0.04583 0.10348 -0.01354 0.10463 0.01875 0.10556 C 0.02899 0.1051 0.03906 0.10417 0.04931 0.10371 C 0.06788 0.10301 0.10486 0.10186 0.10486 0.10186 C 0.10885 0.1007 0.11146 0.09746 0.11528 0.0963 C 0.11806 0.09537 0.12361 0.09445 0.12361 0.09445 C 0.12708 0.09144 0.12917 0.08843 0.13333 0.08704 C 0.13715 0.0838 0.14063 0.0801 0.14375 0.07593 C 0.15 0.0507 0.13854 0.03449 0.12292 0.02408 C 0.12066 0.02269 0.11736 0.02269 0.11528 0.02223 C 0.10521 0.01991 0.12014 0.02292 0.10972 0.01945 C 0.10313 0.01713 0.09722 0.01713 0.09028 0.01667 C 0.08681 0.01598 0.08299 0.01598 0.07986 0.01389 C 0.07778 0.0125 0.07813 0.01158 0.07569 0.01111 C 0.07101 0.01019 0.06649 0.00996 0.06181 0.00926 C 0.05243 0.0051 0.04288 0.00301 0.03333 0.00093 C 0.02639 -0.0037 0.03142 -0.00092 0.01667 -0.00185 C -0.00208 -0.00301 -0.0026 -0.00277 -0.02361 -0.0037 C -0.03802 -0.00277 -0.05226 -0.00069 -0.06667 0.0 C -0.08524 0.00255 -0.10365 0.00301 -0.12222 0.00371 C -0.12639 0.00417 -0.13108 0.00278 -0.13472 0.00556 C -0.14062 0.00996 -0.14722 0.01852 -0.15 0.02686 C -0.1533 0.03681 -0.14965 0.02894 -0.15278 0.03519 C -0.15365 0.03982 -0.15469 0.04445 -0.15556 0.04908 C -0.15573 0.05023 -0.15625 0.05278 -0.15625 0.05278 C -0.15503 0.06204 -0.15486 0.0632 -0.14792 0.06667 C -0.13646 0.08195 -0.11997 0.08287 -0.10486 0.08797 C -0.08611 0.09422 -0.06701 0.09584 -0.04792 0.09908 C -0.01545 0.09838 0.0151 0.09954 0.04722 0.10186 C 0.06406 0.10116 0.07865 0.09931 0.09514 0.09723 C 0.10434 0.09607 0.11285 0.09167 0.12222 0.09074 C 0.12674 0.08866 0.12986 0.08704 0.13472 0.08611 C 0.14045 0.08218 0.14444 0.07477 0.14653 0.06667 C 0.14618 0.06135 0.1467 0.0551 0.14375 0.05093 C 0.14201 0.04838 0.13941 0.04653 0.13819 0.04352 C 0.12899 0.01875 0.11875 0.01598 0.09931 0.01204 C 0.09219 0.01065 0.0875 0.0088 0.08056 0.00648 C 0.07569 0.00486 0.07031 0.00579 0.06528 0.00556 C 0.0533 0.00394 0.04149 0.00116 0.02917 0.0 C 0.01354 -0.00347 -0.00226 -0.00254 -0.01806 -0.0037 C -0.03715 -0.00277 -0.05573 -0.00162 -0.075 -0.00092 C -0.09028 0.00209 -0.10608 0.00301 -0.12153 0.00371 C -0.12448 0.00417 -0.12795 0.00324 -0.13056 0.00556 C -0.13403 0.0088 -0.13524 0.01111 -0.13958 0.01297 C -0.14653 0.02223 -0.15347 0.0301 -0.15556 0.04352 C -0.15521 0.05 -0.1566 0.05718 -0.15417 0.06297 C -0.14757 0.07871 -0.12917 0.08311 -0.11667 0.08519 C -0.10017 0.0926 -0.08056 0.09051 -0.06319 0.0926 C -0.0184 0.09792 0.02569 0.1051 0.07083 0.10648 C 0.08299 0.10579 0.09479 0.10417 0.10694 0.10278 C 0.1099 0.10023 0.11285 0.1 0.11597 0.09815 C 0.11979 0.09607 0.12361 0.09283 0.12708 0.08982 C 0.12917 0.08797 0.13125 0.08611 0.13333 0.08426 C 0.13403 0.08357 0.13542 0.08241 0.13542 0.08241 C 0.13837 0.07639 0.13958 0.07107 0.14097 0.06389 C 0.1408 0.05533 0.14063 0.04653 0.14028 0.03797 C 0.13924 0.01459 0.12708 -0.00162 0.11389 -0.01481 C 0.10764 -0.02106 0.10156 -0.02731 0.09375 -0.0287 C 0.09184 -0.02916 0.0901 -0.02916 0.08819 -0.02963 C 0.08542 -0.03009 0.07986 -0.03148 0.07986 -0.03148 C 0.07431 -0.03634 0.06597 -0.03588 0.05972 -0.03703 C 0.05052 -0.03865 0.04115 -0.03958 0.03194 -0.04074 C 0.0283 -0.03981 0.00781 -0.03889 0.01458 -0.03889 " pathEditMode="relative" ptsTypes="ffffffffffffffffffffffffffffffffffffffffffffffffffffffffffffffffffffffffffffffffffffffffffffffffffffffffffffffffffffffffffffffffffffffffffffffffffffffA">
                                      <p:cBhvr>
                                        <p:cTn id="39" dur="6000" fill="hold"/>
                                        <p:tgtEl>
                                          <p:spTgt spid="338987"/>
                                        </p:tgtEl>
                                        <p:attrNameLst>
                                          <p:attrName>ppt_x</p:attrName>
                                          <p:attrName>ppt_y</p:attrName>
                                        </p:attrNameLst>
                                      </p:cBhvr>
                                    </p:animMotion>
                                  </p:childTnLst>
                                  <p:subTnLst>
                                    <p:audio>
                                      <p:cMediaNode>
                                        <p:cTn display="0" masterRel="sameClick">
                                          <p:stCondLst>
                                            <p:cond evt="begin" delay="0">
                                              <p:tn val="38"/>
                                            </p:cond>
                                          </p:stCondLst>
                                          <p:endCondLst>
                                            <p:cond evt="onStopAudio" delay="0">
                                              <p:tgtEl>
                                                <p:sldTgt/>
                                              </p:tgtEl>
                                            </p:cond>
                                          </p:endCondLst>
                                        </p:cTn>
                                        <p:tgtEl>
                                          <p:sndTgt r:embed="rId2" name="wind.wav" builtIn="1"/>
                                        </p:tgtEl>
                                      </p:cMediaNode>
                                    </p:audio>
                                  </p:subTnLst>
                                </p:cTn>
                              </p:par>
                              <p:par>
                                <p:cTn id="40" presetID="12" presetClass="exit" presetSubtype="4" fill="hold" grpId="0" nodeType="withEffect">
                                  <p:stCondLst>
                                    <p:cond delay="2000"/>
                                  </p:stCondLst>
                                  <p:childTnLst>
                                    <p:animEffect transition="out" filter="slide(fromBottom)">
                                      <p:cBhvr>
                                        <p:cTn id="41" dur="500"/>
                                        <p:tgtEl>
                                          <p:spTgt spid="338981"/>
                                        </p:tgtEl>
                                      </p:cBhvr>
                                    </p:animEffect>
                                    <p:set>
                                      <p:cBhvr>
                                        <p:cTn id="42" dur="1" fill="hold">
                                          <p:stCondLst>
                                            <p:cond delay="499"/>
                                          </p:stCondLst>
                                        </p:cTn>
                                        <p:tgtEl>
                                          <p:spTgt spid="338981"/>
                                        </p:tgtEl>
                                        <p:attrNameLst>
                                          <p:attrName>style.visibility</p:attrName>
                                        </p:attrNameLst>
                                      </p:cBhvr>
                                      <p:to>
                                        <p:strVal val="hidden"/>
                                      </p:to>
                                    </p:set>
                                  </p:childTnLst>
                                  <p:subTnLst>
                                    <p:audio>
                                      <p:cMediaNode>
                                        <p:cTn display="0" masterRel="sameClick">
                                          <p:stCondLst>
                                            <p:cond evt="begin" delay="0">
                                              <p:tn val="40"/>
                                            </p:cond>
                                          </p:stCondLst>
                                          <p:endCondLst>
                                            <p:cond evt="onStopAudio" delay="0">
                                              <p:tgtEl>
                                                <p:sldTgt/>
                                              </p:tgtEl>
                                            </p:cond>
                                          </p:endCondLst>
                                        </p:cTn>
                                        <p:tgtEl>
                                          <p:sndTgt r:embed="rId2" name="wind.wav" builtIn="1"/>
                                        </p:tgtEl>
                                      </p:cMediaNode>
                                    </p:audio>
                                  </p:subTnLst>
                                </p:cTn>
                              </p:par>
                              <p:par>
                                <p:cTn id="43" presetID="12" presetClass="exit" presetSubtype="4" fill="hold" grpId="0" nodeType="withEffect">
                                  <p:stCondLst>
                                    <p:cond delay="3000"/>
                                  </p:stCondLst>
                                  <p:childTnLst>
                                    <p:animEffect transition="out" filter="slide(fromBottom)">
                                      <p:cBhvr>
                                        <p:cTn id="44" dur="500"/>
                                        <p:tgtEl>
                                          <p:spTgt spid="338985"/>
                                        </p:tgtEl>
                                      </p:cBhvr>
                                    </p:animEffect>
                                    <p:set>
                                      <p:cBhvr>
                                        <p:cTn id="45" dur="1" fill="hold">
                                          <p:stCondLst>
                                            <p:cond delay="499"/>
                                          </p:stCondLst>
                                        </p:cTn>
                                        <p:tgtEl>
                                          <p:spTgt spid="338985"/>
                                        </p:tgtEl>
                                        <p:attrNameLst>
                                          <p:attrName>style.visibility</p:attrName>
                                        </p:attrNameLst>
                                      </p:cBhvr>
                                      <p:to>
                                        <p:strVal val="hidden"/>
                                      </p:to>
                                    </p:set>
                                  </p:childTnLst>
                                  <p:subTnLst>
                                    <p:audio>
                                      <p:cMediaNode>
                                        <p:cTn display="0" masterRel="sameClick">
                                          <p:stCondLst>
                                            <p:cond evt="begin" delay="0">
                                              <p:tn val="43"/>
                                            </p:cond>
                                          </p:stCondLst>
                                          <p:endCondLst>
                                            <p:cond evt="onStopAudio" delay="0">
                                              <p:tgtEl>
                                                <p:sldTgt/>
                                              </p:tgtEl>
                                            </p:cond>
                                          </p:endCondLst>
                                        </p:cTn>
                                        <p:tgtEl>
                                          <p:sndTgt r:embed="rId2" name="wind.wav" builtIn="1"/>
                                        </p:tgtEl>
                                      </p:cMediaNode>
                                    </p:audio>
                                  </p:subTnLst>
                                </p:cTn>
                              </p:par>
                              <p:par>
                                <p:cTn id="46" presetID="12" presetClass="exit" presetSubtype="4" fill="hold" grpId="0" nodeType="withEffect">
                                  <p:stCondLst>
                                    <p:cond delay="4000"/>
                                  </p:stCondLst>
                                  <p:childTnLst>
                                    <p:animEffect transition="out" filter="slide(fromBottom)">
                                      <p:cBhvr>
                                        <p:cTn id="47" dur="500"/>
                                        <p:tgtEl>
                                          <p:spTgt spid="338979"/>
                                        </p:tgtEl>
                                      </p:cBhvr>
                                    </p:animEffect>
                                    <p:set>
                                      <p:cBhvr>
                                        <p:cTn id="48" dur="1" fill="hold">
                                          <p:stCondLst>
                                            <p:cond delay="499"/>
                                          </p:stCondLst>
                                        </p:cTn>
                                        <p:tgtEl>
                                          <p:spTgt spid="338979"/>
                                        </p:tgtEl>
                                        <p:attrNameLst>
                                          <p:attrName>style.visibility</p:attrName>
                                        </p:attrNameLst>
                                      </p:cBhvr>
                                      <p:to>
                                        <p:strVal val="hidden"/>
                                      </p:to>
                                    </p:set>
                                  </p:childTnLst>
                                  <p:subTnLst>
                                    <p:audio>
                                      <p:cMediaNode>
                                        <p:cTn display="0" masterRel="sameClick">
                                          <p:stCondLst>
                                            <p:cond evt="begin" delay="0">
                                              <p:tn val="46"/>
                                            </p:cond>
                                          </p:stCondLst>
                                          <p:endCondLst>
                                            <p:cond evt="onStopAudio" delay="0">
                                              <p:tgtEl>
                                                <p:sldTgt/>
                                              </p:tgtEl>
                                            </p:cond>
                                          </p:endCondLst>
                                        </p:cTn>
                                        <p:tgtEl>
                                          <p:sndTgt r:embed="rId2" name="wind.wav" builtIn="1"/>
                                        </p:tgtEl>
                                      </p:cMediaNode>
                                    </p:audio>
                                  </p:subTnLst>
                                </p:cTn>
                              </p:par>
                              <p:par>
                                <p:cTn id="49" presetID="12" presetClass="entr" presetSubtype="1" fill="hold" grpId="0" nodeType="withEffect">
                                  <p:stCondLst>
                                    <p:cond delay="2000"/>
                                  </p:stCondLst>
                                  <p:childTnLst>
                                    <p:set>
                                      <p:cBhvr>
                                        <p:cTn id="50" dur="1" fill="hold">
                                          <p:stCondLst>
                                            <p:cond delay="0"/>
                                          </p:stCondLst>
                                        </p:cTn>
                                        <p:tgtEl>
                                          <p:spTgt spid="339000"/>
                                        </p:tgtEl>
                                        <p:attrNameLst>
                                          <p:attrName>style.visibility</p:attrName>
                                        </p:attrNameLst>
                                      </p:cBhvr>
                                      <p:to>
                                        <p:strVal val="visible"/>
                                      </p:to>
                                    </p:set>
                                    <p:animEffect transition="in" filter="slide(fromTop)">
                                      <p:cBhvr>
                                        <p:cTn id="51" dur="500"/>
                                        <p:tgtEl>
                                          <p:spTgt spid="339000"/>
                                        </p:tgtEl>
                                      </p:cBhvr>
                                    </p:animEffect>
                                  </p:childTnLst>
                                </p:cTn>
                              </p:par>
                              <p:par>
                                <p:cTn id="52" presetID="12" presetClass="entr" presetSubtype="1" fill="hold" grpId="0" nodeType="withEffect">
                                  <p:stCondLst>
                                    <p:cond delay="3000"/>
                                  </p:stCondLst>
                                  <p:childTnLst>
                                    <p:set>
                                      <p:cBhvr>
                                        <p:cTn id="53" dur="1" fill="hold">
                                          <p:stCondLst>
                                            <p:cond delay="0"/>
                                          </p:stCondLst>
                                        </p:cTn>
                                        <p:tgtEl>
                                          <p:spTgt spid="339002"/>
                                        </p:tgtEl>
                                        <p:attrNameLst>
                                          <p:attrName>style.visibility</p:attrName>
                                        </p:attrNameLst>
                                      </p:cBhvr>
                                      <p:to>
                                        <p:strVal val="visible"/>
                                      </p:to>
                                    </p:set>
                                    <p:animEffect transition="in" filter="slide(fromTop)">
                                      <p:cBhvr>
                                        <p:cTn id="54" dur="500"/>
                                        <p:tgtEl>
                                          <p:spTgt spid="339002"/>
                                        </p:tgtEl>
                                      </p:cBhvr>
                                    </p:animEffect>
                                  </p:childTnLst>
                                </p:cTn>
                              </p:par>
                              <p:par>
                                <p:cTn id="55" presetID="12" presetClass="entr" presetSubtype="1" fill="hold" grpId="0" nodeType="withEffect">
                                  <p:stCondLst>
                                    <p:cond delay="4000"/>
                                  </p:stCondLst>
                                  <p:childTnLst>
                                    <p:set>
                                      <p:cBhvr>
                                        <p:cTn id="56" dur="1" fill="hold">
                                          <p:stCondLst>
                                            <p:cond delay="0"/>
                                          </p:stCondLst>
                                        </p:cTn>
                                        <p:tgtEl>
                                          <p:spTgt spid="339001"/>
                                        </p:tgtEl>
                                        <p:attrNameLst>
                                          <p:attrName>style.visibility</p:attrName>
                                        </p:attrNameLst>
                                      </p:cBhvr>
                                      <p:to>
                                        <p:strVal val="visible"/>
                                      </p:to>
                                    </p:set>
                                    <p:animEffect transition="in" filter="slide(fromTop)">
                                      <p:cBhvr>
                                        <p:cTn id="57" dur="500"/>
                                        <p:tgtEl>
                                          <p:spTgt spid="339001"/>
                                        </p:tgtEl>
                                      </p:cBhvr>
                                    </p:animEffect>
                                  </p:childTnLst>
                                </p:cTn>
                              </p:par>
                            </p:childTnLst>
                          </p:cTn>
                        </p:par>
                        <p:par>
                          <p:cTn id="58" fill="hold">
                            <p:stCondLst>
                              <p:cond delay="6000"/>
                            </p:stCondLst>
                            <p:childTnLst>
                              <p:par>
                                <p:cTn id="59" presetID="29" presetClass="entr" presetSubtype="0" fill="hold" grpId="0" nodeType="afterEffect">
                                  <p:stCondLst>
                                    <p:cond delay="0"/>
                                  </p:stCondLst>
                                  <p:childTnLst>
                                    <p:set>
                                      <p:cBhvr>
                                        <p:cTn id="60" dur="1" fill="hold">
                                          <p:stCondLst>
                                            <p:cond delay="0"/>
                                          </p:stCondLst>
                                        </p:cTn>
                                        <p:tgtEl>
                                          <p:spTgt spid="339004"/>
                                        </p:tgtEl>
                                        <p:attrNameLst>
                                          <p:attrName>style.visibility</p:attrName>
                                        </p:attrNameLst>
                                      </p:cBhvr>
                                      <p:to>
                                        <p:strVal val="visible"/>
                                      </p:to>
                                    </p:set>
                                    <p:anim calcmode="lin" valueType="num">
                                      <p:cBhvr>
                                        <p:cTn id="61" dur="1000" fill="hold"/>
                                        <p:tgtEl>
                                          <p:spTgt spid="339004"/>
                                        </p:tgtEl>
                                        <p:attrNameLst>
                                          <p:attrName>ppt_x</p:attrName>
                                        </p:attrNameLst>
                                      </p:cBhvr>
                                      <p:tavLst>
                                        <p:tav tm="0">
                                          <p:val>
                                            <p:strVal val="#ppt_x-.2"/>
                                          </p:val>
                                        </p:tav>
                                        <p:tav tm="100000">
                                          <p:val>
                                            <p:strVal val="#ppt_x"/>
                                          </p:val>
                                        </p:tav>
                                      </p:tavLst>
                                    </p:anim>
                                    <p:anim calcmode="lin" valueType="num">
                                      <p:cBhvr>
                                        <p:cTn id="62" dur="1000" fill="hold"/>
                                        <p:tgtEl>
                                          <p:spTgt spid="339004"/>
                                        </p:tgtEl>
                                        <p:attrNameLst>
                                          <p:attrName>ppt_y</p:attrName>
                                        </p:attrNameLst>
                                      </p:cBhvr>
                                      <p:tavLst>
                                        <p:tav tm="0">
                                          <p:val>
                                            <p:strVal val="#ppt_y"/>
                                          </p:val>
                                        </p:tav>
                                        <p:tav tm="100000">
                                          <p:val>
                                            <p:strVal val="#ppt_y"/>
                                          </p:val>
                                        </p:tav>
                                      </p:tavLst>
                                    </p:anim>
                                    <p:animEffect transition="in" filter="wipe(right)" prLst="gradientSize: 0.1">
                                      <p:cBhvr>
                                        <p:cTn id="63" dur="1000"/>
                                        <p:tgtEl>
                                          <p:spTgt spid="3390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973" grpId="0" animBg="1"/>
      <p:bldP spid="338974" grpId="0" animBg="1"/>
      <p:bldP spid="338975" grpId="0" animBg="1"/>
      <p:bldP spid="338976" grpId="0" animBg="1"/>
      <p:bldP spid="338977" grpId="0" animBg="1"/>
      <p:bldP spid="338978" grpId="0" animBg="1"/>
      <p:bldP spid="338979" grpId="0" animBg="1"/>
      <p:bldP spid="338979" grpId="1" animBg="1"/>
      <p:bldP spid="338980" grpId="0" animBg="1"/>
      <p:bldP spid="338981" grpId="0" animBg="1"/>
      <p:bldP spid="338981" grpId="1" animBg="1"/>
      <p:bldP spid="338982" grpId="0" animBg="1"/>
      <p:bldP spid="338983" grpId="0" animBg="1"/>
      <p:bldP spid="338984" grpId="0" animBg="1"/>
      <p:bldP spid="338985" grpId="0" animBg="1"/>
      <p:bldP spid="338985" grpId="1" animBg="1"/>
      <p:bldP spid="338986" grpId="0" animBg="1"/>
      <p:bldP spid="338987" grpId="0" animBg="1"/>
      <p:bldP spid="339000" grpId="0" animBg="1"/>
      <p:bldP spid="339001" grpId="0" animBg="1"/>
      <p:bldP spid="339002" grpId="0" animBg="1"/>
      <p:bldP spid="339004" grpId="0"/>
      <p:bldP spid="3390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Line 2"/>
          <p:cNvSpPr>
            <a:spLocks noChangeShapeType="1"/>
          </p:cNvSpPr>
          <p:nvPr/>
        </p:nvSpPr>
        <p:spPr bwMode="auto">
          <a:xfrm>
            <a:off x="4876800" y="685800"/>
            <a:ext cx="0" cy="6172200"/>
          </a:xfrm>
          <a:prstGeom prst="line">
            <a:avLst/>
          </a:prstGeom>
          <a:noFill/>
          <a:ln w="38100">
            <a:solidFill>
              <a:srgbClr val="0000FF"/>
            </a:solidFill>
            <a:round/>
            <a:headEnd/>
            <a:tailEnd/>
          </a:ln>
        </p:spPr>
        <p:txBody>
          <a:bodyPr/>
          <a:lstStyle/>
          <a:p>
            <a:endParaRPr lang="en-US"/>
          </a:p>
        </p:txBody>
      </p:sp>
      <p:sp>
        <p:nvSpPr>
          <p:cNvPr id="39939" name="Text Box 3"/>
          <p:cNvSpPr txBox="1">
            <a:spLocks noChangeArrowheads="1"/>
          </p:cNvSpPr>
          <p:nvPr/>
        </p:nvSpPr>
        <p:spPr bwMode="auto">
          <a:xfrm>
            <a:off x="0" y="939800"/>
            <a:ext cx="4779963" cy="488950"/>
          </a:xfrm>
          <a:prstGeom prst="rect">
            <a:avLst/>
          </a:prstGeom>
          <a:noFill/>
          <a:ln w="9525">
            <a:noFill/>
            <a:miter lim="800000"/>
            <a:headEnd/>
            <a:tailEnd/>
          </a:ln>
        </p:spPr>
        <p:txBody>
          <a:bodyPr wrap="none">
            <a:spAutoFit/>
          </a:bodyPr>
          <a:lstStyle/>
          <a:p>
            <a:r>
              <a:rPr lang="en-US" sz="2600">
                <a:solidFill>
                  <a:srgbClr val="0000FF"/>
                </a:solidFill>
              </a:rPr>
              <a:t>II. </a:t>
            </a:r>
            <a:r>
              <a:rPr lang="en-US" sz="2600" u="sng">
                <a:solidFill>
                  <a:srgbClr val="0000FF"/>
                </a:solidFill>
              </a:rPr>
              <a:t>Sơ lược về cấu tạo nguyên tử:</a:t>
            </a:r>
          </a:p>
        </p:txBody>
      </p:sp>
      <p:sp>
        <p:nvSpPr>
          <p:cNvPr id="39940" name="Text Box 4"/>
          <p:cNvSpPr txBox="1">
            <a:spLocks noChangeArrowheads="1"/>
          </p:cNvSpPr>
          <p:nvPr/>
        </p:nvSpPr>
        <p:spPr bwMode="auto">
          <a:xfrm>
            <a:off x="0" y="533400"/>
            <a:ext cx="4572000" cy="488950"/>
          </a:xfrm>
          <a:prstGeom prst="rect">
            <a:avLst/>
          </a:prstGeom>
          <a:noFill/>
          <a:ln w="9525">
            <a:noFill/>
            <a:miter lim="800000"/>
            <a:headEnd/>
            <a:tailEnd/>
          </a:ln>
        </p:spPr>
        <p:txBody>
          <a:bodyPr>
            <a:spAutoFit/>
          </a:bodyPr>
          <a:lstStyle/>
          <a:p>
            <a:pPr algn="just"/>
            <a:r>
              <a:rPr lang="en-US" sz="2600">
                <a:solidFill>
                  <a:srgbClr val="0000FF"/>
                </a:solidFill>
              </a:rPr>
              <a:t>I.</a:t>
            </a:r>
            <a:r>
              <a:rPr lang="en-US" sz="2600" b="0">
                <a:solidFill>
                  <a:srgbClr val="0000FF"/>
                </a:solidFill>
              </a:rPr>
              <a:t> </a:t>
            </a:r>
            <a:r>
              <a:rPr lang="en-US" sz="2600" u="sng">
                <a:solidFill>
                  <a:srgbClr val="0000FF"/>
                </a:solidFill>
              </a:rPr>
              <a:t>Hai loại điện tích</a:t>
            </a:r>
            <a:r>
              <a:rPr lang="en-US" sz="2600" b="0">
                <a:solidFill>
                  <a:srgbClr val="0000FF"/>
                </a:solidFill>
              </a:rPr>
              <a:t>:</a:t>
            </a:r>
          </a:p>
        </p:txBody>
      </p:sp>
      <p:sp>
        <p:nvSpPr>
          <p:cNvPr id="39941" name="WordArt 5"/>
          <p:cNvSpPr>
            <a:spLocks noChangeArrowheads="1" noChangeShapeType="1" noTextEdit="1"/>
          </p:cNvSpPr>
          <p:nvPr/>
        </p:nvSpPr>
        <p:spPr bwMode="auto">
          <a:xfrm>
            <a:off x="685800" y="666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39942" name="Text Box 6"/>
          <p:cNvSpPr txBox="1">
            <a:spLocks noChangeArrowheads="1"/>
          </p:cNvSpPr>
          <p:nvPr/>
        </p:nvSpPr>
        <p:spPr bwMode="auto">
          <a:xfrm>
            <a:off x="0" y="1371600"/>
            <a:ext cx="2514600" cy="488950"/>
          </a:xfrm>
          <a:prstGeom prst="rect">
            <a:avLst/>
          </a:prstGeom>
          <a:noFill/>
          <a:ln w="9525">
            <a:noFill/>
            <a:miter lim="800000"/>
            <a:headEnd/>
            <a:tailEnd/>
          </a:ln>
        </p:spPr>
        <p:txBody>
          <a:bodyPr>
            <a:spAutoFit/>
          </a:bodyPr>
          <a:lstStyle/>
          <a:p>
            <a:pPr algn="just"/>
            <a:r>
              <a:rPr lang="en-US" sz="2600">
                <a:solidFill>
                  <a:srgbClr val="0000FF"/>
                </a:solidFill>
              </a:rPr>
              <a:t>III. </a:t>
            </a:r>
            <a:r>
              <a:rPr lang="en-US" sz="2600" u="sng">
                <a:solidFill>
                  <a:srgbClr val="0000FF"/>
                </a:solidFill>
              </a:rPr>
              <a:t>Vận dụng</a:t>
            </a:r>
            <a:r>
              <a:rPr lang="en-US" sz="2600" b="0" u="sng"/>
              <a:t>:</a:t>
            </a:r>
          </a:p>
        </p:txBody>
      </p:sp>
      <p:sp>
        <p:nvSpPr>
          <p:cNvPr id="39943" name="Text Box 7"/>
          <p:cNvSpPr txBox="1">
            <a:spLocks noChangeArrowheads="1"/>
          </p:cNvSpPr>
          <p:nvPr/>
        </p:nvSpPr>
        <p:spPr bwMode="auto">
          <a:xfrm>
            <a:off x="304800" y="1828800"/>
            <a:ext cx="1066800" cy="519113"/>
          </a:xfrm>
          <a:prstGeom prst="rect">
            <a:avLst/>
          </a:prstGeom>
          <a:noFill/>
          <a:ln w="9525">
            <a:noFill/>
            <a:miter lim="800000"/>
            <a:headEnd/>
            <a:tailEnd/>
          </a:ln>
        </p:spPr>
        <p:txBody>
          <a:bodyPr>
            <a:spAutoFit/>
          </a:bodyPr>
          <a:lstStyle/>
          <a:p>
            <a:pPr algn="just">
              <a:spcBef>
                <a:spcPct val="50000"/>
              </a:spcBef>
            </a:pPr>
            <a:r>
              <a:rPr lang="en-US" sz="2800">
                <a:solidFill>
                  <a:srgbClr val="0000FF"/>
                </a:solidFill>
              </a:rPr>
              <a:t>C2:</a:t>
            </a:r>
          </a:p>
        </p:txBody>
      </p:sp>
      <p:sp>
        <p:nvSpPr>
          <p:cNvPr id="39944" name="Text Box 8"/>
          <p:cNvSpPr txBox="1">
            <a:spLocks noChangeArrowheads="1"/>
          </p:cNvSpPr>
          <p:nvPr/>
        </p:nvSpPr>
        <p:spPr bwMode="auto">
          <a:xfrm>
            <a:off x="0" y="2286000"/>
            <a:ext cx="1371600" cy="579438"/>
          </a:xfrm>
          <a:prstGeom prst="rect">
            <a:avLst/>
          </a:prstGeom>
          <a:noFill/>
          <a:ln w="9525">
            <a:noFill/>
            <a:miter lim="800000"/>
            <a:headEnd/>
            <a:tailEnd/>
          </a:ln>
        </p:spPr>
        <p:txBody>
          <a:bodyPr>
            <a:spAutoFit/>
          </a:bodyPr>
          <a:lstStyle/>
          <a:p>
            <a:pPr algn="just">
              <a:spcBef>
                <a:spcPct val="50000"/>
              </a:spcBef>
            </a:pPr>
            <a:r>
              <a:rPr lang="en-US" sz="3200">
                <a:solidFill>
                  <a:srgbClr val="0000FF"/>
                </a:solidFill>
              </a:rPr>
              <a:t>   </a:t>
            </a:r>
            <a:r>
              <a:rPr lang="en-US" sz="2800">
                <a:solidFill>
                  <a:srgbClr val="0000FF"/>
                </a:solidFill>
              </a:rPr>
              <a:t>C3:</a:t>
            </a:r>
            <a:endParaRPr lang="en-US">
              <a:solidFill>
                <a:srgbClr val="0000FF"/>
              </a:solidFill>
            </a:endParaRPr>
          </a:p>
        </p:txBody>
      </p:sp>
      <p:sp>
        <p:nvSpPr>
          <p:cNvPr id="341001" name="Text Box 9"/>
          <p:cNvSpPr txBox="1">
            <a:spLocks noChangeArrowheads="1"/>
          </p:cNvSpPr>
          <p:nvPr/>
        </p:nvSpPr>
        <p:spPr bwMode="auto">
          <a:xfrm>
            <a:off x="0" y="2743200"/>
            <a:ext cx="4572000" cy="2862263"/>
          </a:xfrm>
          <a:prstGeom prst="rect">
            <a:avLst/>
          </a:prstGeom>
          <a:noFill/>
          <a:ln w="9525">
            <a:noFill/>
            <a:miter lim="800000"/>
            <a:headEnd/>
            <a:tailEnd/>
          </a:ln>
        </p:spPr>
        <p:txBody>
          <a:bodyPr>
            <a:spAutoFit/>
          </a:bodyPr>
          <a:lstStyle/>
          <a:p>
            <a:pPr algn="just">
              <a:spcBef>
                <a:spcPct val="50000"/>
              </a:spcBef>
            </a:pPr>
            <a:r>
              <a:rPr lang="en-US" sz="2400" b="0">
                <a:solidFill>
                  <a:srgbClr val="CC6600"/>
                </a:solidFill>
              </a:rPr>
              <a:t>   </a:t>
            </a:r>
            <a:r>
              <a:rPr lang="en-US" sz="2400">
                <a:solidFill>
                  <a:srgbClr val="0000FF"/>
                </a:solidFill>
              </a:rPr>
              <a:t>C4: Sau khi cọ xát, thước nhựa nhận thêm êlectrôn, mảnh vải mất bớt êlectrôn. Thước nhựa nhiễm điện âm do nhận thêm êlectrôn, còn mảnh vải nhiễm điện dương do mất bớt êlectrôn.</a:t>
            </a:r>
          </a:p>
          <a:p>
            <a:pPr algn="just">
              <a:spcBef>
                <a:spcPct val="50000"/>
              </a:spcBef>
            </a:pPr>
            <a:endParaRPr lang="en-US" sz="2400">
              <a:solidFill>
                <a:srgbClr val="0000FF"/>
              </a:solidFill>
            </a:endParaRPr>
          </a:p>
        </p:txBody>
      </p:sp>
      <p:sp>
        <p:nvSpPr>
          <p:cNvPr id="12" name="Text Box 167"/>
          <p:cNvSpPr txBox="1">
            <a:spLocks noChangeArrowheads="1"/>
          </p:cNvSpPr>
          <p:nvPr/>
        </p:nvSpPr>
        <p:spPr bwMode="auto">
          <a:xfrm>
            <a:off x="0" y="5041900"/>
            <a:ext cx="4800600" cy="1816100"/>
          </a:xfrm>
          <a:prstGeom prst="rect">
            <a:avLst/>
          </a:prstGeom>
          <a:noFill/>
          <a:ln w="9525">
            <a:noFill/>
            <a:miter lim="800000"/>
            <a:headEnd/>
            <a:tailEnd/>
          </a:ln>
        </p:spPr>
        <p:txBody>
          <a:bodyPr>
            <a:spAutoFit/>
          </a:bodyPr>
          <a:lstStyle/>
          <a:p>
            <a:pPr algn="just">
              <a:spcBef>
                <a:spcPct val="50000"/>
              </a:spcBef>
              <a:buFont typeface="Wingdings" pitchFamily="2" charset="2"/>
              <a:buNone/>
            </a:pPr>
            <a:r>
              <a:rPr lang="en-US" sz="2800" i="1">
                <a:solidFill>
                  <a:srgbClr val="0000FF"/>
                </a:solidFill>
                <a:sym typeface="Wingdings" pitchFamily="2" charset="2"/>
              </a:rPr>
              <a:t>Chú ý:</a:t>
            </a:r>
            <a:r>
              <a:rPr lang="en-US" sz="2800">
                <a:solidFill>
                  <a:srgbClr val="000066"/>
                </a:solidFill>
                <a:sym typeface="Wingdings" pitchFamily="2" charset="2"/>
              </a:rPr>
              <a:t> </a:t>
            </a:r>
            <a:r>
              <a:rPr lang="en-US" sz="2800">
                <a:solidFill>
                  <a:srgbClr val="FF0000"/>
                </a:solidFill>
                <a:sym typeface="Wingdings" pitchFamily="2" charset="2"/>
              </a:rPr>
              <a:t>Một vật nhiễm điện âm nếu nhận thêm êlectron, nhiễm điện dương nếu mất bớt êlectron.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341001"/>
                                        </p:tgtEl>
                                        <p:attrNameLst>
                                          <p:attrName>style.visibility</p:attrName>
                                        </p:attrNameLst>
                                      </p:cBhvr>
                                      <p:to>
                                        <p:strVal val="visible"/>
                                      </p:to>
                                    </p:set>
                                    <p:animEffect transition="in" filter="checkerboard(across)">
                                      <p:cBhvr>
                                        <p:cTn id="7" dur="500"/>
                                        <p:tgtEl>
                                          <p:spTgt spid="341001"/>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500" fill="hold"/>
                                        <p:tgtEl>
                                          <p:spTgt spid="12"/>
                                        </p:tgtEl>
                                        <p:attrNameLst>
                                          <p:attrName>ppt_w</p:attrName>
                                        </p:attrNameLst>
                                      </p:cBhvr>
                                      <p:tavLst>
                                        <p:tav tm="0">
                                          <p:val>
                                            <p:fltVal val="0"/>
                                          </p:val>
                                        </p:tav>
                                        <p:tav tm="100000">
                                          <p:val>
                                            <p:strVal val="#ppt_w"/>
                                          </p:val>
                                        </p:tav>
                                      </p:tavLst>
                                    </p:anim>
                                    <p:anim calcmode="lin" valueType="num">
                                      <p:cBhvr>
                                        <p:cTn id="13" dur="500" fill="hold"/>
                                        <p:tgtEl>
                                          <p:spTgt spid="12"/>
                                        </p:tgtEl>
                                        <p:attrNameLst>
                                          <p:attrName>ppt_h</p:attrName>
                                        </p:attrNameLst>
                                      </p:cBhvr>
                                      <p:tavLst>
                                        <p:tav tm="0">
                                          <p:val>
                                            <p:fltVal val="0"/>
                                          </p:val>
                                        </p:tav>
                                        <p:tav tm="100000">
                                          <p:val>
                                            <p:strVal val="#ppt_h"/>
                                          </p:val>
                                        </p:tav>
                                      </p:tavLst>
                                    </p:anim>
                                    <p:animEffect transition="in" filter="fade">
                                      <p:cBhvr>
                                        <p:cTn id="1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1001" grpId="0"/>
      <p:bldP spid="1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Line 2"/>
          <p:cNvSpPr>
            <a:spLocks noChangeShapeType="1"/>
          </p:cNvSpPr>
          <p:nvPr/>
        </p:nvSpPr>
        <p:spPr bwMode="auto">
          <a:xfrm>
            <a:off x="4724400" y="685800"/>
            <a:ext cx="0" cy="6172200"/>
          </a:xfrm>
          <a:prstGeom prst="line">
            <a:avLst/>
          </a:prstGeom>
          <a:noFill/>
          <a:ln w="38100">
            <a:solidFill>
              <a:srgbClr val="0000FF"/>
            </a:solidFill>
            <a:round/>
            <a:headEnd/>
            <a:tailEnd/>
          </a:ln>
        </p:spPr>
        <p:txBody>
          <a:bodyPr/>
          <a:lstStyle/>
          <a:p>
            <a:endParaRPr lang="en-US"/>
          </a:p>
        </p:txBody>
      </p:sp>
      <p:sp>
        <p:nvSpPr>
          <p:cNvPr id="40963" name="Text Box 3"/>
          <p:cNvSpPr txBox="1">
            <a:spLocks noChangeArrowheads="1"/>
          </p:cNvSpPr>
          <p:nvPr/>
        </p:nvSpPr>
        <p:spPr bwMode="auto">
          <a:xfrm>
            <a:off x="0" y="939800"/>
            <a:ext cx="4779963" cy="488950"/>
          </a:xfrm>
          <a:prstGeom prst="rect">
            <a:avLst/>
          </a:prstGeom>
          <a:noFill/>
          <a:ln w="9525">
            <a:noFill/>
            <a:miter lim="800000"/>
            <a:headEnd/>
            <a:tailEnd/>
          </a:ln>
        </p:spPr>
        <p:txBody>
          <a:bodyPr wrap="none">
            <a:spAutoFit/>
          </a:bodyPr>
          <a:lstStyle/>
          <a:p>
            <a:r>
              <a:rPr lang="en-US" sz="2600">
                <a:solidFill>
                  <a:srgbClr val="0000FF"/>
                </a:solidFill>
              </a:rPr>
              <a:t>II. </a:t>
            </a:r>
            <a:r>
              <a:rPr lang="en-US" sz="2600" u="sng">
                <a:solidFill>
                  <a:srgbClr val="0000FF"/>
                </a:solidFill>
              </a:rPr>
              <a:t>Sơ lược về cấu tạo nguyên tử:</a:t>
            </a:r>
          </a:p>
        </p:txBody>
      </p:sp>
      <p:sp>
        <p:nvSpPr>
          <p:cNvPr id="40964" name="Text Box 4"/>
          <p:cNvSpPr txBox="1">
            <a:spLocks noChangeArrowheads="1"/>
          </p:cNvSpPr>
          <p:nvPr/>
        </p:nvSpPr>
        <p:spPr bwMode="auto">
          <a:xfrm>
            <a:off x="0" y="533400"/>
            <a:ext cx="4572000" cy="488950"/>
          </a:xfrm>
          <a:prstGeom prst="rect">
            <a:avLst/>
          </a:prstGeom>
          <a:noFill/>
          <a:ln w="9525">
            <a:noFill/>
            <a:miter lim="800000"/>
            <a:headEnd/>
            <a:tailEnd/>
          </a:ln>
        </p:spPr>
        <p:txBody>
          <a:bodyPr>
            <a:spAutoFit/>
          </a:bodyPr>
          <a:lstStyle/>
          <a:p>
            <a:pPr algn="just"/>
            <a:r>
              <a:rPr lang="en-US" sz="2600">
                <a:solidFill>
                  <a:srgbClr val="0000FF"/>
                </a:solidFill>
              </a:rPr>
              <a:t>I.</a:t>
            </a:r>
            <a:r>
              <a:rPr lang="en-US" sz="2600" b="0">
                <a:solidFill>
                  <a:srgbClr val="0000FF"/>
                </a:solidFill>
              </a:rPr>
              <a:t> </a:t>
            </a:r>
            <a:r>
              <a:rPr lang="en-US" sz="2600" u="sng">
                <a:solidFill>
                  <a:srgbClr val="0000FF"/>
                </a:solidFill>
              </a:rPr>
              <a:t>Hai loại điện tích</a:t>
            </a:r>
            <a:r>
              <a:rPr lang="en-US" sz="2600" b="0">
                <a:solidFill>
                  <a:srgbClr val="0000FF"/>
                </a:solidFill>
              </a:rPr>
              <a:t>:</a:t>
            </a:r>
          </a:p>
        </p:txBody>
      </p:sp>
      <p:sp>
        <p:nvSpPr>
          <p:cNvPr id="40965" name="WordArt 5"/>
          <p:cNvSpPr>
            <a:spLocks noChangeArrowheads="1" noChangeShapeType="1" noTextEdit="1"/>
          </p:cNvSpPr>
          <p:nvPr/>
        </p:nvSpPr>
        <p:spPr bwMode="auto">
          <a:xfrm>
            <a:off x="6858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40966" name="Text Box 6"/>
          <p:cNvSpPr txBox="1">
            <a:spLocks noChangeArrowheads="1"/>
          </p:cNvSpPr>
          <p:nvPr/>
        </p:nvSpPr>
        <p:spPr bwMode="auto">
          <a:xfrm>
            <a:off x="0" y="1371600"/>
            <a:ext cx="2667000" cy="488950"/>
          </a:xfrm>
          <a:prstGeom prst="rect">
            <a:avLst/>
          </a:prstGeom>
          <a:noFill/>
          <a:ln w="9525">
            <a:noFill/>
            <a:miter lim="800000"/>
            <a:headEnd/>
            <a:tailEnd/>
          </a:ln>
        </p:spPr>
        <p:txBody>
          <a:bodyPr>
            <a:spAutoFit/>
          </a:bodyPr>
          <a:lstStyle/>
          <a:p>
            <a:pPr algn="just"/>
            <a:r>
              <a:rPr lang="en-US" sz="2600">
                <a:solidFill>
                  <a:srgbClr val="0000FF"/>
                </a:solidFill>
              </a:rPr>
              <a:t>III. </a:t>
            </a:r>
            <a:r>
              <a:rPr lang="en-US" sz="2600" u="sng">
                <a:solidFill>
                  <a:srgbClr val="0000FF"/>
                </a:solidFill>
              </a:rPr>
              <a:t>Vận dụng</a:t>
            </a:r>
            <a:r>
              <a:rPr lang="en-US" sz="2600" b="0" u="sng"/>
              <a:t>:</a:t>
            </a:r>
          </a:p>
        </p:txBody>
      </p:sp>
      <p:sp>
        <p:nvSpPr>
          <p:cNvPr id="40967" name="Text Box 7"/>
          <p:cNvSpPr txBox="1">
            <a:spLocks noChangeArrowheads="1"/>
          </p:cNvSpPr>
          <p:nvPr/>
        </p:nvSpPr>
        <p:spPr bwMode="auto">
          <a:xfrm>
            <a:off x="304800" y="1828800"/>
            <a:ext cx="990600" cy="519113"/>
          </a:xfrm>
          <a:prstGeom prst="rect">
            <a:avLst/>
          </a:prstGeom>
          <a:noFill/>
          <a:ln w="9525">
            <a:noFill/>
            <a:miter lim="800000"/>
            <a:headEnd/>
            <a:tailEnd/>
          </a:ln>
        </p:spPr>
        <p:txBody>
          <a:bodyPr>
            <a:spAutoFit/>
          </a:bodyPr>
          <a:lstStyle/>
          <a:p>
            <a:pPr algn="just">
              <a:spcBef>
                <a:spcPct val="50000"/>
              </a:spcBef>
            </a:pPr>
            <a:r>
              <a:rPr lang="en-US" sz="2800">
                <a:solidFill>
                  <a:srgbClr val="0000FF"/>
                </a:solidFill>
              </a:rPr>
              <a:t>C2:</a:t>
            </a:r>
          </a:p>
        </p:txBody>
      </p:sp>
      <p:sp>
        <p:nvSpPr>
          <p:cNvPr id="40968" name="Text Box 8"/>
          <p:cNvSpPr txBox="1">
            <a:spLocks noChangeArrowheads="1"/>
          </p:cNvSpPr>
          <p:nvPr/>
        </p:nvSpPr>
        <p:spPr bwMode="auto">
          <a:xfrm>
            <a:off x="0" y="2286000"/>
            <a:ext cx="1295400" cy="579438"/>
          </a:xfrm>
          <a:prstGeom prst="rect">
            <a:avLst/>
          </a:prstGeom>
          <a:noFill/>
          <a:ln w="9525">
            <a:noFill/>
            <a:miter lim="800000"/>
            <a:headEnd/>
            <a:tailEnd/>
          </a:ln>
        </p:spPr>
        <p:txBody>
          <a:bodyPr>
            <a:spAutoFit/>
          </a:bodyPr>
          <a:lstStyle/>
          <a:p>
            <a:pPr algn="just">
              <a:spcBef>
                <a:spcPct val="50000"/>
              </a:spcBef>
            </a:pPr>
            <a:r>
              <a:rPr lang="en-US" sz="3200">
                <a:solidFill>
                  <a:srgbClr val="0000FF"/>
                </a:solidFill>
              </a:rPr>
              <a:t>   </a:t>
            </a:r>
            <a:r>
              <a:rPr lang="en-US" sz="2800">
                <a:solidFill>
                  <a:srgbClr val="0000FF"/>
                </a:solidFill>
              </a:rPr>
              <a:t>C3:</a:t>
            </a:r>
            <a:endParaRPr lang="en-US">
              <a:solidFill>
                <a:srgbClr val="0000FF"/>
              </a:solidFill>
            </a:endParaRPr>
          </a:p>
        </p:txBody>
      </p:sp>
      <p:sp>
        <p:nvSpPr>
          <p:cNvPr id="344073" name="Text Box 9"/>
          <p:cNvSpPr txBox="1">
            <a:spLocks noChangeArrowheads="1"/>
          </p:cNvSpPr>
          <p:nvPr/>
        </p:nvSpPr>
        <p:spPr bwMode="auto">
          <a:xfrm>
            <a:off x="0" y="2895600"/>
            <a:ext cx="1143000" cy="519113"/>
          </a:xfrm>
          <a:prstGeom prst="rect">
            <a:avLst/>
          </a:prstGeom>
          <a:noFill/>
          <a:ln w="9525">
            <a:noFill/>
            <a:miter lim="800000"/>
            <a:headEnd/>
            <a:tailEnd/>
          </a:ln>
        </p:spPr>
        <p:txBody>
          <a:bodyPr>
            <a:spAutoFit/>
          </a:bodyPr>
          <a:lstStyle/>
          <a:p>
            <a:pPr algn="just">
              <a:spcBef>
                <a:spcPct val="50000"/>
              </a:spcBef>
            </a:pPr>
            <a:r>
              <a:rPr lang="en-US" sz="2800" b="0">
                <a:solidFill>
                  <a:srgbClr val="CC6600"/>
                </a:solidFill>
              </a:rPr>
              <a:t>   </a:t>
            </a:r>
            <a:r>
              <a:rPr lang="en-US" sz="2800">
                <a:solidFill>
                  <a:srgbClr val="0000FF"/>
                </a:solidFill>
              </a:rPr>
              <a:t>C4: </a:t>
            </a:r>
            <a:endParaRPr lang="en-US">
              <a:solidFill>
                <a:srgbClr val="0000FF"/>
              </a:solidFill>
            </a:endParaRPr>
          </a:p>
        </p:txBody>
      </p:sp>
      <p:sp>
        <p:nvSpPr>
          <p:cNvPr id="344074" name="Oval 10"/>
          <p:cNvSpPr>
            <a:spLocks noChangeArrowheads="1"/>
          </p:cNvSpPr>
          <p:nvPr/>
        </p:nvSpPr>
        <p:spPr bwMode="auto">
          <a:xfrm>
            <a:off x="4724400" y="2209800"/>
            <a:ext cx="381000" cy="381000"/>
          </a:xfrm>
          <a:prstGeom prst="ellipse">
            <a:avLst/>
          </a:prstGeom>
          <a:noFill/>
          <a:ln w="38100">
            <a:solidFill>
              <a:srgbClr val="FF0000"/>
            </a:solidFill>
            <a:round/>
            <a:headEnd/>
            <a:tailEnd/>
          </a:ln>
        </p:spPr>
        <p:txBody>
          <a:bodyPr wrap="none" anchor="ctr"/>
          <a:lstStyle/>
          <a:p>
            <a:pPr algn="ctr"/>
            <a:endParaRPr lang="en-US" sz="2800" b="0">
              <a:solidFill>
                <a:srgbClr val="FF0000"/>
              </a:solidFill>
            </a:endParaRPr>
          </a:p>
        </p:txBody>
      </p:sp>
      <p:sp>
        <p:nvSpPr>
          <p:cNvPr id="344075" name="Text Box 11"/>
          <p:cNvSpPr txBox="1">
            <a:spLocks noChangeArrowheads="1"/>
          </p:cNvSpPr>
          <p:nvPr/>
        </p:nvSpPr>
        <p:spPr bwMode="auto">
          <a:xfrm>
            <a:off x="4800600" y="1219200"/>
            <a:ext cx="4114800" cy="1981200"/>
          </a:xfrm>
          <a:prstGeom prst="rect">
            <a:avLst/>
          </a:prstGeom>
          <a:noFill/>
          <a:ln w="9525">
            <a:noFill/>
            <a:miter lim="800000"/>
            <a:headEnd/>
            <a:tailEnd/>
          </a:ln>
        </p:spPr>
        <p:txBody>
          <a:bodyPr>
            <a:spAutoFit/>
          </a:bodyPr>
          <a:lstStyle/>
          <a:p>
            <a:pPr>
              <a:spcBef>
                <a:spcPct val="50000"/>
              </a:spcBef>
            </a:pPr>
            <a:r>
              <a:rPr lang="en-US" sz="2400">
                <a:solidFill>
                  <a:srgbClr val="0000FF"/>
                </a:solidFill>
              </a:rPr>
              <a:t>1.</a:t>
            </a:r>
            <a:r>
              <a:rPr lang="en-US">
                <a:solidFill>
                  <a:srgbClr val="0000FF"/>
                </a:solidFill>
              </a:rPr>
              <a:t> Các vật nhiễm điện cùng loại khi để gần nhau thì sẽ:</a:t>
            </a:r>
            <a:br>
              <a:rPr lang="en-US">
                <a:solidFill>
                  <a:srgbClr val="0000FF"/>
                </a:solidFill>
              </a:rPr>
            </a:br>
            <a:r>
              <a:rPr lang="en-US" b="0">
                <a:solidFill>
                  <a:srgbClr val="0000FF"/>
                </a:solidFill>
              </a:rPr>
              <a:t>A.Hút nhau.</a:t>
            </a:r>
            <a:br>
              <a:rPr lang="en-US" b="0">
                <a:solidFill>
                  <a:srgbClr val="0000FF"/>
                </a:solidFill>
              </a:rPr>
            </a:br>
            <a:r>
              <a:rPr lang="en-US" b="0">
                <a:solidFill>
                  <a:srgbClr val="0000FF"/>
                </a:solidFill>
              </a:rPr>
              <a:t>B.Đẩy nhau.</a:t>
            </a:r>
            <a:br>
              <a:rPr lang="en-US" b="0">
                <a:solidFill>
                  <a:srgbClr val="0000FF"/>
                </a:solidFill>
              </a:rPr>
            </a:br>
            <a:r>
              <a:rPr lang="en-US" b="0">
                <a:solidFill>
                  <a:srgbClr val="0000FF"/>
                </a:solidFill>
              </a:rPr>
              <a:t>C.Không có tác dụng lên nhau.</a:t>
            </a:r>
            <a:br>
              <a:rPr lang="en-US" b="0">
                <a:solidFill>
                  <a:srgbClr val="0000FF"/>
                </a:solidFill>
              </a:rPr>
            </a:br>
            <a:r>
              <a:rPr lang="en-US" b="0">
                <a:solidFill>
                  <a:srgbClr val="0000FF"/>
                </a:solidFill>
              </a:rPr>
              <a:t>D.Vừa hút vừa đẩy.</a:t>
            </a:r>
          </a:p>
        </p:txBody>
      </p:sp>
      <p:sp>
        <p:nvSpPr>
          <p:cNvPr id="344076" name="Text Box 12"/>
          <p:cNvSpPr txBox="1">
            <a:spLocks noChangeArrowheads="1"/>
          </p:cNvSpPr>
          <p:nvPr/>
        </p:nvSpPr>
        <p:spPr bwMode="auto">
          <a:xfrm>
            <a:off x="5715000" y="685800"/>
            <a:ext cx="1600200" cy="396875"/>
          </a:xfrm>
          <a:prstGeom prst="rect">
            <a:avLst/>
          </a:prstGeom>
          <a:noFill/>
          <a:ln w="9525">
            <a:noFill/>
            <a:miter lim="800000"/>
            <a:headEnd/>
            <a:tailEnd/>
          </a:ln>
        </p:spPr>
        <p:txBody>
          <a:bodyPr>
            <a:spAutoFit/>
          </a:bodyPr>
          <a:lstStyle/>
          <a:p>
            <a:pPr>
              <a:spcBef>
                <a:spcPct val="50000"/>
              </a:spcBef>
            </a:pPr>
            <a:r>
              <a:rPr lang="en-US">
                <a:solidFill>
                  <a:srgbClr val="FF0000"/>
                </a:solidFill>
              </a:rPr>
              <a:t>BÀI TẬP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344073"/>
                                        </p:tgtEl>
                                        <p:attrNameLst>
                                          <p:attrName>style.visibility</p:attrName>
                                        </p:attrNameLst>
                                      </p:cBhvr>
                                      <p:to>
                                        <p:strVal val="visible"/>
                                      </p:to>
                                    </p:set>
                                    <p:animEffect transition="in" filter="checkerboard(across)">
                                      <p:cBhvr>
                                        <p:cTn id="7" dur="500"/>
                                        <p:tgtEl>
                                          <p:spTgt spid="344073"/>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344076"/>
                                        </p:tgtEl>
                                        <p:attrNameLst>
                                          <p:attrName>style.visibility</p:attrName>
                                        </p:attrNameLst>
                                      </p:cBhvr>
                                      <p:to>
                                        <p:strVal val="visible"/>
                                      </p:to>
                                    </p:set>
                                    <p:animEffect transition="in" filter="checkerboard(across)">
                                      <p:cBhvr>
                                        <p:cTn id="11" dur="500"/>
                                        <p:tgtEl>
                                          <p:spTgt spid="344076"/>
                                        </p:tgtEl>
                                      </p:cBhvr>
                                    </p:animEffect>
                                  </p:childTnLst>
                                </p:cTn>
                              </p:par>
                            </p:childTnLst>
                          </p:cTn>
                        </p:par>
                        <p:par>
                          <p:cTn id="12" fill="hold">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344075"/>
                                        </p:tgtEl>
                                        <p:attrNameLst>
                                          <p:attrName>style.visibility</p:attrName>
                                        </p:attrNameLst>
                                      </p:cBhvr>
                                      <p:to>
                                        <p:strVal val="visible"/>
                                      </p:to>
                                    </p:set>
                                    <p:animEffect transition="in" filter="checkerboard(across)">
                                      <p:cBhvr>
                                        <p:cTn id="15" dur="500"/>
                                        <p:tgtEl>
                                          <p:spTgt spid="344075"/>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6" fill="hold" grpId="0" nodeType="clickEffect">
                                  <p:stCondLst>
                                    <p:cond delay="0"/>
                                  </p:stCondLst>
                                  <p:childTnLst>
                                    <p:set>
                                      <p:cBhvr>
                                        <p:cTn id="19" dur="1" fill="hold">
                                          <p:stCondLst>
                                            <p:cond delay="0"/>
                                          </p:stCondLst>
                                        </p:cTn>
                                        <p:tgtEl>
                                          <p:spTgt spid="344074"/>
                                        </p:tgtEl>
                                        <p:attrNameLst>
                                          <p:attrName>style.visibility</p:attrName>
                                        </p:attrNameLst>
                                      </p:cBhvr>
                                      <p:to>
                                        <p:strVal val="visible"/>
                                      </p:to>
                                    </p:set>
                                    <p:animEffect transition="in" filter="barn(inHorizontal)">
                                      <p:cBhvr>
                                        <p:cTn id="20" dur="500"/>
                                        <p:tgtEl>
                                          <p:spTgt spid="344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4073" grpId="0"/>
      <p:bldP spid="344074" grpId="0" animBg="1"/>
      <p:bldP spid="344075" grpId="0"/>
      <p:bldP spid="34407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Line 2"/>
          <p:cNvSpPr>
            <a:spLocks noChangeShapeType="1"/>
          </p:cNvSpPr>
          <p:nvPr/>
        </p:nvSpPr>
        <p:spPr bwMode="auto">
          <a:xfrm>
            <a:off x="4648200" y="685800"/>
            <a:ext cx="0" cy="6172200"/>
          </a:xfrm>
          <a:prstGeom prst="line">
            <a:avLst/>
          </a:prstGeom>
          <a:noFill/>
          <a:ln w="38100">
            <a:solidFill>
              <a:srgbClr val="0000FF"/>
            </a:solidFill>
            <a:round/>
            <a:headEnd/>
            <a:tailEnd/>
          </a:ln>
        </p:spPr>
        <p:txBody>
          <a:bodyPr/>
          <a:lstStyle/>
          <a:p>
            <a:endParaRPr lang="en-US"/>
          </a:p>
        </p:txBody>
      </p:sp>
      <p:sp>
        <p:nvSpPr>
          <p:cNvPr id="41987" name="Text Box 3"/>
          <p:cNvSpPr txBox="1">
            <a:spLocks noChangeArrowheads="1"/>
          </p:cNvSpPr>
          <p:nvPr/>
        </p:nvSpPr>
        <p:spPr bwMode="auto">
          <a:xfrm>
            <a:off x="0" y="939800"/>
            <a:ext cx="4779963" cy="488950"/>
          </a:xfrm>
          <a:prstGeom prst="rect">
            <a:avLst/>
          </a:prstGeom>
          <a:noFill/>
          <a:ln w="9525">
            <a:noFill/>
            <a:miter lim="800000"/>
            <a:headEnd/>
            <a:tailEnd/>
          </a:ln>
        </p:spPr>
        <p:txBody>
          <a:bodyPr wrap="none">
            <a:spAutoFit/>
          </a:bodyPr>
          <a:lstStyle/>
          <a:p>
            <a:r>
              <a:rPr lang="en-US" sz="2600">
                <a:solidFill>
                  <a:srgbClr val="0000FF"/>
                </a:solidFill>
              </a:rPr>
              <a:t>II. </a:t>
            </a:r>
            <a:r>
              <a:rPr lang="en-US" sz="2600" u="sng">
                <a:solidFill>
                  <a:srgbClr val="0000FF"/>
                </a:solidFill>
              </a:rPr>
              <a:t>Sơ lược về cấu tạo nguyên tử:</a:t>
            </a:r>
          </a:p>
        </p:txBody>
      </p:sp>
      <p:sp>
        <p:nvSpPr>
          <p:cNvPr id="41988" name="Text Box 4"/>
          <p:cNvSpPr txBox="1">
            <a:spLocks noChangeArrowheads="1"/>
          </p:cNvSpPr>
          <p:nvPr/>
        </p:nvSpPr>
        <p:spPr bwMode="auto">
          <a:xfrm>
            <a:off x="0" y="533400"/>
            <a:ext cx="4572000" cy="488950"/>
          </a:xfrm>
          <a:prstGeom prst="rect">
            <a:avLst/>
          </a:prstGeom>
          <a:noFill/>
          <a:ln w="9525">
            <a:noFill/>
            <a:miter lim="800000"/>
            <a:headEnd/>
            <a:tailEnd/>
          </a:ln>
        </p:spPr>
        <p:txBody>
          <a:bodyPr>
            <a:spAutoFit/>
          </a:bodyPr>
          <a:lstStyle/>
          <a:p>
            <a:pPr algn="just"/>
            <a:r>
              <a:rPr lang="en-US" sz="2600">
                <a:solidFill>
                  <a:srgbClr val="0000FF"/>
                </a:solidFill>
              </a:rPr>
              <a:t>I.</a:t>
            </a:r>
            <a:r>
              <a:rPr lang="en-US" sz="2600" b="0">
                <a:solidFill>
                  <a:srgbClr val="0000FF"/>
                </a:solidFill>
              </a:rPr>
              <a:t> </a:t>
            </a:r>
            <a:r>
              <a:rPr lang="en-US" sz="2600" u="sng">
                <a:solidFill>
                  <a:srgbClr val="0000FF"/>
                </a:solidFill>
              </a:rPr>
              <a:t>Hai loại điện tích</a:t>
            </a:r>
            <a:r>
              <a:rPr lang="en-US" sz="2600" b="0">
                <a:solidFill>
                  <a:srgbClr val="0000FF"/>
                </a:solidFill>
              </a:rPr>
              <a:t>:</a:t>
            </a:r>
          </a:p>
        </p:txBody>
      </p:sp>
      <p:sp>
        <p:nvSpPr>
          <p:cNvPr id="41989" name="WordArt 5"/>
          <p:cNvSpPr>
            <a:spLocks noChangeArrowheads="1" noChangeShapeType="1" noTextEdit="1"/>
          </p:cNvSpPr>
          <p:nvPr/>
        </p:nvSpPr>
        <p:spPr bwMode="auto">
          <a:xfrm>
            <a:off x="6096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41990" name="Text Box 6"/>
          <p:cNvSpPr txBox="1">
            <a:spLocks noChangeArrowheads="1"/>
          </p:cNvSpPr>
          <p:nvPr/>
        </p:nvSpPr>
        <p:spPr bwMode="auto">
          <a:xfrm>
            <a:off x="0" y="1371600"/>
            <a:ext cx="2514600" cy="488950"/>
          </a:xfrm>
          <a:prstGeom prst="rect">
            <a:avLst/>
          </a:prstGeom>
          <a:noFill/>
          <a:ln w="9525">
            <a:noFill/>
            <a:miter lim="800000"/>
            <a:headEnd/>
            <a:tailEnd/>
          </a:ln>
        </p:spPr>
        <p:txBody>
          <a:bodyPr>
            <a:spAutoFit/>
          </a:bodyPr>
          <a:lstStyle/>
          <a:p>
            <a:pPr algn="just"/>
            <a:r>
              <a:rPr lang="en-US" sz="2600">
                <a:solidFill>
                  <a:srgbClr val="0000FF"/>
                </a:solidFill>
              </a:rPr>
              <a:t>III. </a:t>
            </a:r>
            <a:r>
              <a:rPr lang="en-US" sz="2600" u="sng">
                <a:solidFill>
                  <a:srgbClr val="0000FF"/>
                </a:solidFill>
              </a:rPr>
              <a:t>Vận dụng</a:t>
            </a:r>
            <a:r>
              <a:rPr lang="en-US" sz="2600" b="0" u="sng"/>
              <a:t>:</a:t>
            </a:r>
          </a:p>
        </p:txBody>
      </p:sp>
      <p:sp>
        <p:nvSpPr>
          <p:cNvPr id="41991" name="Text Box 7"/>
          <p:cNvSpPr txBox="1">
            <a:spLocks noChangeArrowheads="1"/>
          </p:cNvSpPr>
          <p:nvPr/>
        </p:nvSpPr>
        <p:spPr bwMode="auto">
          <a:xfrm>
            <a:off x="304800" y="1828800"/>
            <a:ext cx="990600" cy="519113"/>
          </a:xfrm>
          <a:prstGeom prst="rect">
            <a:avLst/>
          </a:prstGeom>
          <a:noFill/>
          <a:ln w="9525">
            <a:noFill/>
            <a:miter lim="800000"/>
            <a:headEnd/>
            <a:tailEnd/>
          </a:ln>
        </p:spPr>
        <p:txBody>
          <a:bodyPr>
            <a:spAutoFit/>
          </a:bodyPr>
          <a:lstStyle/>
          <a:p>
            <a:pPr algn="just">
              <a:spcBef>
                <a:spcPct val="50000"/>
              </a:spcBef>
            </a:pPr>
            <a:r>
              <a:rPr lang="en-US" sz="2800">
                <a:solidFill>
                  <a:srgbClr val="0000FF"/>
                </a:solidFill>
              </a:rPr>
              <a:t>C2:</a:t>
            </a:r>
          </a:p>
        </p:txBody>
      </p:sp>
      <p:sp>
        <p:nvSpPr>
          <p:cNvPr id="41992" name="Text Box 8"/>
          <p:cNvSpPr txBox="1">
            <a:spLocks noChangeArrowheads="1"/>
          </p:cNvSpPr>
          <p:nvPr/>
        </p:nvSpPr>
        <p:spPr bwMode="auto">
          <a:xfrm>
            <a:off x="0" y="2286000"/>
            <a:ext cx="1371600" cy="579438"/>
          </a:xfrm>
          <a:prstGeom prst="rect">
            <a:avLst/>
          </a:prstGeom>
          <a:noFill/>
          <a:ln w="9525">
            <a:noFill/>
            <a:miter lim="800000"/>
            <a:headEnd/>
            <a:tailEnd/>
          </a:ln>
        </p:spPr>
        <p:txBody>
          <a:bodyPr>
            <a:spAutoFit/>
          </a:bodyPr>
          <a:lstStyle/>
          <a:p>
            <a:pPr algn="just">
              <a:spcBef>
                <a:spcPct val="50000"/>
              </a:spcBef>
            </a:pPr>
            <a:r>
              <a:rPr lang="en-US" sz="3200">
                <a:solidFill>
                  <a:srgbClr val="0000FF"/>
                </a:solidFill>
              </a:rPr>
              <a:t>   </a:t>
            </a:r>
            <a:r>
              <a:rPr lang="en-US" sz="2800">
                <a:solidFill>
                  <a:srgbClr val="0000FF"/>
                </a:solidFill>
              </a:rPr>
              <a:t>C3:</a:t>
            </a:r>
            <a:endParaRPr lang="en-US">
              <a:solidFill>
                <a:srgbClr val="0000FF"/>
              </a:solidFill>
            </a:endParaRPr>
          </a:p>
        </p:txBody>
      </p:sp>
      <p:sp>
        <p:nvSpPr>
          <p:cNvPr id="41993" name="Text Box 9"/>
          <p:cNvSpPr txBox="1">
            <a:spLocks noChangeArrowheads="1"/>
          </p:cNvSpPr>
          <p:nvPr/>
        </p:nvSpPr>
        <p:spPr bwMode="auto">
          <a:xfrm>
            <a:off x="0" y="2819400"/>
            <a:ext cx="1295400" cy="519113"/>
          </a:xfrm>
          <a:prstGeom prst="rect">
            <a:avLst/>
          </a:prstGeom>
          <a:noFill/>
          <a:ln w="9525">
            <a:noFill/>
            <a:miter lim="800000"/>
            <a:headEnd/>
            <a:tailEnd/>
          </a:ln>
        </p:spPr>
        <p:txBody>
          <a:bodyPr>
            <a:spAutoFit/>
          </a:bodyPr>
          <a:lstStyle/>
          <a:p>
            <a:pPr algn="just">
              <a:spcBef>
                <a:spcPct val="50000"/>
              </a:spcBef>
            </a:pPr>
            <a:r>
              <a:rPr lang="en-US" sz="2800" b="0">
                <a:solidFill>
                  <a:srgbClr val="CC6600"/>
                </a:solidFill>
              </a:rPr>
              <a:t>   </a:t>
            </a:r>
            <a:r>
              <a:rPr lang="en-US" sz="2800">
                <a:solidFill>
                  <a:srgbClr val="0000FF"/>
                </a:solidFill>
              </a:rPr>
              <a:t>C4:</a:t>
            </a:r>
            <a:endParaRPr lang="en-US">
              <a:solidFill>
                <a:srgbClr val="0000FF"/>
              </a:solidFill>
            </a:endParaRPr>
          </a:p>
        </p:txBody>
      </p:sp>
      <p:sp>
        <p:nvSpPr>
          <p:cNvPr id="342026" name="Oval 10"/>
          <p:cNvSpPr>
            <a:spLocks noChangeArrowheads="1"/>
          </p:cNvSpPr>
          <p:nvPr/>
        </p:nvSpPr>
        <p:spPr bwMode="auto">
          <a:xfrm>
            <a:off x="4648200" y="1676400"/>
            <a:ext cx="381000" cy="381000"/>
          </a:xfrm>
          <a:prstGeom prst="ellipse">
            <a:avLst/>
          </a:prstGeom>
          <a:noFill/>
          <a:ln w="38100">
            <a:solidFill>
              <a:srgbClr val="FF0000"/>
            </a:solidFill>
            <a:round/>
            <a:headEnd/>
            <a:tailEnd/>
          </a:ln>
        </p:spPr>
        <p:txBody>
          <a:bodyPr wrap="none" anchor="ctr"/>
          <a:lstStyle/>
          <a:p>
            <a:pPr algn="ctr"/>
            <a:endParaRPr lang="en-US" sz="2800" b="0">
              <a:solidFill>
                <a:srgbClr val="FF0000"/>
              </a:solidFill>
            </a:endParaRPr>
          </a:p>
        </p:txBody>
      </p:sp>
      <p:sp>
        <p:nvSpPr>
          <p:cNvPr id="342027" name="Text Box 11"/>
          <p:cNvSpPr txBox="1">
            <a:spLocks noChangeArrowheads="1"/>
          </p:cNvSpPr>
          <p:nvPr/>
        </p:nvSpPr>
        <p:spPr bwMode="auto">
          <a:xfrm>
            <a:off x="4648200" y="990600"/>
            <a:ext cx="4114800" cy="1981200"/>
          </a:xfrm>
          <a:prstGeom prst="rect">
            <a:avLst/>
          </a:prstGeom>
          <a:noFill/>
          <a:ln w="9525">
            <a:noFill/>
            <a:miter lim="800000"/>
            <a:headEnd/>
            <a:tailEnd/>
          </a:ln>
        </p:spPr>
        <p:txBody>
          <a:bodyPr>
            <a:spAutoFit/>
          </a:bodyPr>
          <a:lstStyle/>
          <a:p>
            <a:pPr>
              <a:spcBef>
                <a:spcPct val="50000"/>
              </a:spcBef>
            </a:pPr>
            <a:r>
              <a:rPr lang="en-US" sz="2400">
                <a:solidFill>
                  <a:srgbClr val="0000FF"/>
                </a:solidFill>
              </a:rPr>
              <a:t>2.</a:t>
            </a:r>
            <a:r>
              <a:rPr lang="en-US">
                <a:solidFill>
                  <a:srgbClr val="0000FF"/>
                </a:solidFill>
              </a:rPr>
              <a:t> Các vật nhiễm điện khác loại khi để gần nhau thì sẽ:</a:t>
            </a:r>
            <a:br>
              <a:rPr lang="en-US">
                <a:solidFill>
                  <a:srgbClr val="0000FF"/>
                </a:solidFill>
              </a:rPr>
            </a:br>
            <a:r>
              <a:rPr lang="en-US" b="0">
                <a:solidFill>
                  <a:srgbClr val="0000FF"/>
                </a:solidFill>
              </a:rPr>
              <a:t>A.Hút nhau.</a:t>
            </a:r>
            <a:br>
              <a:rPr lang="en-US" b="0">
                <a:solidFill>
                  <a:srgbClr val="0000FF"/>
                </a:solidFill>
              </a:rPr>
            </a:br>
            <a:r>
              <a:rPr lang="en-US" b="0">
                <a:solidFill>
                  <a:srgbClr val="0000FF"/>
                </a:solidFill>
              </a:rPr>
              <a:t>B.Đẩy nhau.</a:t>
            </a:r>
            <a:br>
              <a:rPr lang="en-US" b="0">
                <a:solidFill>
                  <a:srgbClr val="0000FF"/>
                </a:solidFill>
              </a:rPr>
            </a:br>
            <a:r>
              <a:rPr lang="en-US" b="0">
                <a:solidFill>
                  <a:srgbClr val="0000FF"/>
                </a:solidFill>
              </a:rPr>
              <a:t>C.Không có tác dụng lên nhau.</a:t>
            </a:r>
            <a:br>
              <a:rPr lang="en-US" b="0">
                <a:solidFill>
                  <a:srgbClr val="0000FF"/>
                </a:solidFill>
              </a:rPr>
            </a:br>
            <a:r>
              <a:rPr lang="en-US" b="0">
                <a:solidFill>
                  <a:srgbClr val="0000FF"/>
                </a:solidFill>
              </a:rPr>
              <a:t>D.Vừa hút vừa đẩy.</a:t>
            </a:r>
          </a:p>
        </p:txBody>
      </p:sp>
      <p:sp>
        <p:nvSpPr>
          <p:cNvPr id="41996" name="Text Box 12"/>
          <p:cNvSpPr txBox="1">
            <a:spLocks noChangeArrowheads="1"/>
          </p:cNvSpPr>
          <p:nvPr/>
        </p:nvSpPr>
        <p:spPr bwMode="auto">
          <a:xfrm>
            <a:off x="5715000" y="685800"/>
            <a:ext cx="1600200" cy="396875"/>
          </a:xfrm>
          <a:prstGeom prst="rect">
            <a:avLst/>
          </a:prstGeom>
          <a:noFill/>
          <a:ln w="9525">
            <a:noFill/>
            <a:miter lim="800000"/>
            <a:headEnd/>
            <a:tailEnd/>
          </a:ln>
        </p:spPr>
        <p:txBody>
          <a:bodyPr>
            <a:spAutoFit/>
          </a:bodyPr>
          <a:lstStyle/>
          <a:p>
            <a:pPr>
              <a:spcBef>
                <a:spcPct val="50000"/>
              </a:spcBef>
            </a:pPr>
            <a:r>
              <a:rPr lang="en-US">
                <a:solidFill>
                  <a:srgbClr val="FF0000"/>
                </a:solidFill>
              </a:rPr>
              <a:t>BÀI TẬP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342027"/>
                                        </p:tgtEl>
                                        <p:attrNameLst>
                                          <p:attrName>style.visibility</p:attrName>
                                        </p:attrNameLst>
                                      </p:cBhvr>
                                      <p:to>
                                        <p:strVal val="visible"/>
                                      </p:to>
                                    </p:set>
                                    <p:animEffect transition="in" filter="checkerboard(across)">
                                      <p:cBhvr>
                                        <p:cTn id="7" dur="500"/>
                                        <p:tgtEl>
                                          <p:spTgt spid="34202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42026"/>
                                        </p:tgtEl>
                                        <p:attrNameLst>
                                          <p:attrName>style.visibility</p:attrName>
                                        </p:attrNameLst>
                                      </p:cBhvr>
                                      <p:to>
                                        <p:strVal val="visible"/>
                                      </p:to>
                                    </p:set>
                                    <p:animEffect transition="in" filter="barn(inHorizontal)">
                                      <p:cBhvr>
                                        <p:cTn id="12" dur="500"/>
                                        <p:tgtEl>
                                          <p:spTgt spid="342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26" grpId="0" animBg="1"/>
      <p:bldP spid="34202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3"/>
          <p:cNvGrpSpPr>
            <a:grpSpLocks/>
          </p:cNvGrpSpPr>
          <p:nvPr/>
        </p:nvGrpSpPr>
        <p:grpSpPr bwMode="auto">
          <a:xfrm>
            <a:off x="3175000" y="2489200"/>
            <a:ext cx="238125" cy="254000"/>
            <a:chOff x="1680" y="3072"/>
            <a:chExt cx="192" cy="192"/>
          </a:xfrm>
        </p:grpSpPr>
        <p:sp>
          <p:nvSpPr>
            <p:cNvPr id="43059" name="Line 11"/>
            <p:cNvSpPr>
              <a:spLocks noChangeShapeType="1"/>
            </p:cNvSpPr>
            <p:nvPr/>
          </p:nvSpPr>
          <p:spPr bwMode="auto">
            <a:xfrm>
              <a:off x="1680" y="3168"/>
              <a:ext cx="192" cy="0"/>
            </a:xfrm>
            <a:prstGeom prst="line">
              <a:avLst/>
            </a:prstGeom>
            <a:noFill/>
            <a:ln w="38100">
              <a:solidFill>
                <a:srgbClr val="FF3300"/>
              </a:solidFill>
              <a:round/>
              <a:headEnd/>
              <a:tailEnd/>
            </a:ln>
          </p:spPr>
          <p:txBody>
            <a:bodyPr/>
            <a:lstStyle/>
            <a:p>
              <a:endParaRPr lang="en-US"/>
            </a:p>
          </p:txBody>
        </p:sp>
        <p:sp>
          <p:nvSpPr>
            <p:cNvPr id="43060" name="Line 12"/>
            <p:cNvSpPr>
              <a:spLocks noChangeShapeType="1"/>
            </p:cNvSpPr>
            <p:nvPr/>
          </p:nvSpPr>
          <p:spPr bwMode="auto">
            <a:xfrm rot="-5400000">
              <a:off x="1680" y="3168"/>
              <a:ext cx="192" cy="0"/>
            </a:xfrm>
            <a:prstGeom prst="line">
              <a:avLst/>
            </a:prstGeom>
            <a:noFill/>
            <a:ln w="38100">
              <a:solidFill>
                <a:srgbClr val="FF3300"/>
              </a:solidFill>
              <a:round/>
              <a:headEnd/>
              <a:tailEnd/>
            </a:ln>
          </p:spPr>
          <p:txBody>
            <a:bodyPr/>
            <a:lstStyle/>
            <a:p>
              <a:endParaRPr lang="en-US"/>
            </a:p>
          </p:txBody>
        </p:sp>
      </p:grpSp>
      <p:grpSp>
        <p:nvGrpSpPr>
          <p:cNvPr id="3" name="Group 63"/>
          <p:cNvGrpSpPr>
            <a:grpSpLocks/>
          </p:cNvGrpSpPr>
          <p:nvPr/>
        </p:nvGrpSpPr>
        <p:grpSpPr bwMode="auto">
          <a:xfrm>
            <a:off x="1244600" y="1981200"/>
            <a:ext cx="2438400" cy="1981200"/>
            <a:chOff x="1152" y="1248"/>
            <a:chExt cx="1536" cy="1248"/>
          </a:xfrm>
        </p:grpSpPr>
        <p:sp>
          <p:nvSpPr>
            <p:cNvPr id="43050" name="Rectangle 5"/>
            <p:cNvSpPr>
              <a:spLocks noChangeArrowheads="1"/>
            </p:cNvSpPr>
            <p:nvPr/>
          </p:nvSpPr>
          <p:spPr bwMode="auto">
            <a:xfrm>
              <a:off x="1152" y="1248"/>
              <a:ext cx="1536" cy="960"/>
            </a:xfrm>
            <a:prstGeom prst="rect">
              <a:avLst/>
            </a:prstGeom>
            <a:noFill/>
            <a:ln w="9525">
              <a:solidFill>
                <a:srgbClr val="000000"/>
              </a:solidFill>
              <a:miter lim="800000"/>
              <a:headEnd/>
              <a:tailEnd/>
            </a:ln>
          </p:spPr>
          <p:txBody>
            <a:bodyPr wrap="none" anchor="ctr"/>
            <a:lstStyle/>
            <a:p>
              <a:endParaRPr lang="en-US"/>
            </a:p>
          </p:txBody>
        </p:sp>
        <p:sp>
          <p:nvSpPr>
            <p:cNvPr id="43051" name="Oval 6"/>
            <p:cNvSpPr>
              <a:spLocks noChangeArrowheads="1"/>
            </p:cNvSpPr>
            <p:nvPr/>
          </p:nvSpPr>
          <p:spPr bwMode="auto">
            <a:xfrm>
              <a:off x="1296" y="1464"/>
              <a:ext cx="300" cy="360"/>
            </a:xfrm>
            <a:prstGeom prst="ellipse">
              <a:avLst/>
            </a:prstGeom>
            <a:noFill/>
            <a:ln w="9525">
              <a:solidFill>
                <a:srgbClr val="000000"/>
              </a:solidFill>
              <a:round/>
              <a:headEnd/>
              <a:tailEnd/>
            </a:ln>
          </p:spPr>
          <p:txBody>
            <a:bodyPr wrap="none" anchor="ctr"/>
            <a:lstStyle/>
            <a:p>
              <a:endParaRPr lang="en-US"/>
            </a:p>
          </p:txBody>
        </p:sp>
        <p:sp>
          <p:nvSpPr>
            <p:cNvPr id="43052" name="Line 7"/>
            <p:cNvSpPr>
              <a:spLocks noChangeShapeType="1"/>
            </p:cNvSpPr>
            <p:nvPr/>
          </p:nvSpPr>
          <p:spPr bwMode="auto">
            <a:xfrm>
              <a:off x="1599" y="1631"/>
              <a:ext cx="225" cy="1"/>
            </a:xfrm>
            <a:prstGeom prst="line">
              <a:avLst/>
            </a:prstGeom>
            <a:noFill/>
            <a:ln w="57150">
              <a:solidFill>
                <a:srgbClr val="000000"/>
              </a:solidFill>
              <a:round/>
              <a:headEnd/>
              <a:tailEnd type="triangle" w="med" len="med"/>
            </a:ln>
          </p:spPr>
          <p:txBody>
            <a:bodyPr/>
            <a:lstStyle/>
            <a:p>
              <a:endParaRPr lang="en-US"/>
            </a:p>
          </p:txBody>
        </p:sp>
        <p:sp>
          <p:nvSpPr>
            <p:cNvPr id="43053" name="Oval 8"/>
            <p:cNvSpPr>
              <a:spLocks noChangeArrowheads="1"/>
            </p:cNvSpPr>
            <p:nvPr/>
          </p:nvSpPr>
          <p:spPr bwMode="auto">
            <a:xfrm>
              <a:off x="2304" y="1464"/>
              <a:ext cx="300" cy="360"/>
            </a:xfrm>
            <a:prstGeom prst="ellipse">
              <a:avLst/>
            </a:prstGeom>
            <a:noFill/>
            <a:ln w="9525">
              <a:solidFill>
                <a:srgbClr val="000000"/>
              </a:solidFill>
              <a:round/>
              <a:headEnd/>
              <a:tailEnd/>
            </a:ln>
          </p:spPr>
          <p:txBody>
            <a:bodyPr wrap="none" anchor="ctr"/>
            <a:lstStyle/>
            <a:p>
              <a:endParaRPr lang="en-US"/>
            </a:p>
          </p:txBody>
        </p:sp>
        <p:sp>
          <p:nvSpPr>
            <p:cNvPr id="43054" name="Line 9"/>
            <p:cNvSpPr>
              <a:spLocks noChangeShapeType="1"/>
            </p:cNvSpPr>
            <p:nvPr/>
          </p:nvSpPr>
          <p:spPr bwMode="auto">
            <a:xfrm flipH="1">
              <a:off x="2064" y="1632"/>
              <a:ext cx="240" cy="0"/>
            </a:xfrm>
            <a:prstGeom prst="line">
              <a:avLst/>
            </a:prstGeom>
            <a:noFill/>
            <a:ln w="57150">
              <a:solidFill>
                <a:srgbClr val="000000"/>
              </a:solidFill>
              <a:round/>
              <a:headEnd/>
              <a:tailEnd type="triangle" w="med" len="med"/>
            </a:ln>
          </p:spPr>
          <p:txBody>
            <a:bodyPr/>
            <a:lstStyle/>
            <a:p>
              <a:endParaRPr lang="en-US"/>
            </a:p>
          </p:txBody>
        </p:sp>
        <p:sp>
          <p:nvSpPr>
            <p:cNvPr id="43055" name="Line 10"/>
            <p:cNvSpPr>
              <a:spLocks noChangeShapeType="1"/>
            </p:cNvSpPr>
            <p:nvPr/>
          </p:nvSpPr>
          <p:spPr bwMode="auto">
            <a:xfrm>
              <a:off x="1392" y="1632"/>
              <a:ext cx="150" cy="1"/>
            </a:xfrm>
            <a:prstGeom prst="line">
              <a:avLst/>
            </a:prstGeom>
            <a:noFill/>
            <a:ln w="38100">
              <a:solidFill>
                <a:schemeClr val="accent2"/>
              </a:solidFill>
              <a:round/>
              <a:headEnd/>
              <a:tailEnd/>
            </a:ln>
          </p:spPr>
          <p:txBody>
            <a:bodyPr/>
            <a:lstStyle/>
            <a:p>
              <a:endParaRPr lang="en-US"/>
            </a:p>
          </p:txBody>
        </p:sp>
        <p:sp>
          <p:nvSpPr>
            <p:cNvPr id="43056" name="Text Box 14"/>
            <p:cNvSpPr txBox="1">
              <a:spLocks noChangeArrowheads="1"/>
            </p:cNvSpPr>
            <p:nvPr/>
          </p:nvSpPr>
          <p:spPr bwMode="auto">
            <a:xfrm>
              <a:off x="1311" y="1872"/>
              <a:ext cx="225" cy="250"/>
            </a:xfrm>
            <a:prstGeom prst="rect">
              <a:avLst/>
            </a:prstGeom>
            <a:noFill/>
            <a:ln w="9525">
              <a:noFill/>
              <a:miter lim="800000"/>
              <a:headEnd/>
              <a:tailEnd/>
            </a:ln>
          </p:spPr>
          <p:txBody>
            <a:bodyPr>
              <a:spAutoFit/>
            </a:bodyPr>
            <a:lstStyle/>
            <a:p>
              <a:pPr>
                <a:spcBef>
                  <a:spcPct val="50000"/>
                </a:spcBef>
              </a:pPr>
              <a:r>
                <a:rPr lang="en-US">
                  <a:solidFill>
                    <a:srgbClr val="0000FF"/>
                  </a:solidFill>
                  <a:latin typeface=".VnTime" pitchFamily="34" charset="0"/>
                </a:rPr>
                <a:t>A</a:t>
              </a:r>
            </a:p>
          </p:txBody>
        </p:sp>
        <p:sp>
          <p:nvSpPr>
            <p:cNvPr id="43057" name="Text Box 15"/>
            <p:cNvSpPr txBox="1">
              <a:spLocks noChangeArrowheads="1"/>
            </p:cNvSpPr>
            <p:nvPr/>
          </p:nvSpPr>
          <p:spPr bwMode="auto">
            <a:xfrm>
              <a:off x="2352" y="1872"/>
              <a:ext cx="225" cy="250"/>
            </a:xfrm>
            <a:prstGeom prst="rect">
              <a:avLst/>
            </a:prstGeom>
            <a:noFill/>
            <a:ln w="9525">
              <a:noFill/>
              <a:miter lim="800000"/>
              <a:headEnd/>
              <a:tailEnd/>
            </a:ln>
          </p:spPr>
          <p:txBody>
            <a:bodyPr>
              <a:spAutoFit/>
            </a:bodyPr>
            <a:lstStyle/>
            <a:p>
              <a:pPr>
                <a:spcBef>
                  <a:spcPct val="50000"/>
                </a:spcBef>
              </a:pPr>
              <a:r>
                <a:rPr lang="en-US">
                  <a:solidFill>
                    <a:srgbClr val="0000FF"/>
                  </a:solidFill>
                  <a:latin typeface=".VnTime" pitchFamily="34" charset="0"/>
                </a:rPr>
                <a:t>B</a:t>
              </a:r>
            </a:p>
          </p:txBody>
        </p:sp>
        <p:sp>
          <p:nvSpPr>
            <p:cNvPr id="43058" name="Text Box 16"/>
            <p:cNvSpPr txBox="1">
              <a:spLocks noChangeArrowheads="1"/>
            </p:cNvSpPr>
            <p:nvPr/>
          </p:nvSpPr>
          <p:spPr bwMode="auto">
            <a:xfrm>
              <a:off x="1728" y="2208"/>
              <a:ext cx="369" cy="288"/>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VnTime" pitchFamily="34" charset="0"/>
                </a:rPr>
                <a:t>a)</a:t>
              </a:r>
            </a:p>
          </p:txBody>
        </p:sp>
      </p:grpSp>
      <p:sp>
        <p:nvSpPr>
          <p:cNvPr id="161814" name="Line 22"/>
          <p:cNvSpPr>
            <a:spLocks noChangeShapeType="1"/>
          </p:cNvSpPr>
          <p:nvPr/>
        </p:nvSpPr>
        <p:spPr bwMode="auto">
          <a:xfrm>
            <a:off x="5629275" y="2667000"/>
            <a:ext cx="238125" cy="1588"/>
          </a:xfrm>
          <a:prstGeom prst="line">
            <a:avLst/>
          </a:prstGeom>
          <a:noFill/>
          <a:ln w="38100">
            <a:solidFill>
              <a:srgbClr val="000000"/>
            </a:solidFill>
            <a:round/>
            <a:headEnd/>
            <a:tailEnd/>
          </a:ln>
        </p:spPr>
        <p:txBody>
          <a:bodyPr/>
          <a:lstStyle/>
          <a:p>
            <a:endParaRPr lang="en-US"/>
          </a:p>
        </p:txBody>
      </p:sp>
      <p:sp>
        <p:nvSpPr>
          <p:cNvPr id="161826" name="Line 34"/>
          <p:cNvSpPr>
            <a:spLocks noChangeShapeType="1"/>
          </p:cNvSpPr>
          <p:nvPr/>
        </p:nvSpPr>
        <p:spPr bwMode="auto">
          <a:xfrm>
            <a:off x="3276600" y="5029200"/>
            <a:ext cx="238125" cy="1588"/>
          </a:xfrm>
          <a:prstGeom prst="line">
            <a:avLst/>
          </a:prstGeom>
          <a:noFill/>
          <a:ln w="38100">
            <a:solidFill>
              <a:schemeClr val="accent2"/>
            </a:solidFill>
            <a:round/>
            <a:headEnd/>
            <a:tailEnd/>
          </a:ln>
        </p:spPr>
        <p:txBody>
          <a:bodyPr/>
          <a:lstStyle/>
          <a:p>
            <a:endParaRPr lang="en-US"/>
          </a:p>
        </p:txBody>
      </p:sp>
      <p:sp>
        <p:nvSpPr>
          <p:cNvPr id="161821" name="Rectangle 29"/>
          <p:cNvSpPr>
            <a:spLocks noChangeArrowheads="1"/>
          </p:cNvSpPr>
          <p:nvPr/>
        </p:nvSpPr>
        <p:spPr bwMode="auto">
          <a:xfrm>
            <a:off x="1371600" y="4419600"/>
            <a:ext cx="2438400" cy="1524000"/>
          </a:xfrm>
          <a:prstGeom prst="rect">
            <a:avLst/>
          </a:prstGeom>
          <a:noFill/>
          <a:ln w="9525">
            <a:solidFill>
              <a:srgbClr val="000000"/>
            </a:solidFill>
            <a:miter lim="800000"/>
            <a:headEnd/>
            <a:tailEnd/>
          </a:ln>
        </p:spPr>
        <p:txBody>
          <a:bodyPr wrap="none" anchor="ctr"/>
          <a:lstStyle/>
          <a:p>
            <a:endParaRPr lang="en-US"/>
          </a:p>
        </p:txBody>
      </p:sp>
      <p:sp>
        <p:nvSpPr>
          <p:cNvPr id="161822" name="Oval 30"/>
          <p:cNvSpPr>
            <a:spLocks noChangeArrowheads="1"/>
          </p:cNvSpPr>
          <p:nvPr/>
        </p:nvSpPr>
        <p:spPr bwMode="auto">
          <a:xfrm>
            <a:off x="1600200" y="4762500"/>
            <a:ext cx="476250" cy="571500"/>
          </a:xfrm>
          <a:prstGeom prst="ellipse">
            <a:avLst/>
          </a:prstGeom>
          <a:noFill/>
          <a:ln w="9525">
            <a:solidFill>
              <a:srgbClr val="000000"/>
            </a:solidFill>
            <a:round/>
            <a:headEnd/>
            <a:tailEnd/>
          </a:ln>
        </p:spPr>
        <p:txBody>
          <a:bodyPr wrap="none" anchor="ctr"/>
          <a:lstStyle/>
          <a:p>
            <a:endParaRPr lang="en-US"/>
          </a:p>
        </p:txBody>
      </p:sp>
      <p:sp>
        <p:nvSpPr>
          <p:cNvPr id="161823" name="Line 31"/>
          <p:cNvSpPr>
            <a:spLocks noChangeShapeType="1"/>
          </p:cNvSpPr>
          <p:nvPr/>
        </p:nvSpPr>
        <p:spPr bwMode="auto">
          <a:xfrm>
            <a:off x="2057400" y="5027613"/>
            <a:ext cx="357188" cy="1587"/>
          </a:xfrm>
          <a:prstGeom prst="line">
            <a:avLst/>
          </a:prstGeom>
          <a:noFill/>
          <a:ln w="57150">
            <a:solidFill>
              <a:srgbClr val="000000"/>
            </a:solidFill>
            <a:round/>
            <a:headEnd/>
            <a:tailEnd type="triangle" w="med" len="med"/>
          </a:ln>
        </p:spPr>
        <p:txBody>
          <a:bodyPr/>
          <a:lstStyle/>
          <a:p>
            <a:endParaRPr lang="en-US"/>
          </a:p>
        </p:txBody>
      </p:sp>
      <p:sp>
        <p:nvSpPr>
          <p:cNvPr id="161824" name="Oval 32"/>
          <p:cNvSpPr>
            <a:spLocks noChangeArrowheads="1"/>
          </p:cNvSpPr>
          <p:nvPr/>
        </p:nvSpPr>
        <p:spPr bwMode="auto">
          <a:xfrm>
            <a:off x="3124200" y="4762500"/>
            <a:ext cx="476250" cy="571500"/>
          </a:xfrm>
          <a:prstGeom prst="ellipse">
            <a:avLst/>
          </a:prstGeom>
          <a:noFill/>
          <a:ln w="9525">
            <a:solidFill>
              <a:srgbClr val="000000"/>
            </a:solidFill>
            <a:round/>
            <a:headEnd/>
            <a:tailEnd/>
          </a:ln>
        </p:spPr>
        <p:txBody>
          <a:bodyPr wrap="none" anchor="ctr"/>
          <a:lstStyle/>
          <a:p>
            <a:endParaRPr lang="en-US"/>
          </a:p>
        </p:txBody>
      </p:sp>
      <p:sp>
        <p:nvSpPr>
          <p:cNvPr id="161825" name="Line 33"/>
          <p:cNvSpPr>
            <a:spLocks noChangeShapeType="1"/>
          </p:cNvSpPr>
          <p:nvPr/>
        </p:nvSpPr>
        <p:spPr bwMode="auto">
          <a:xfrm flipH="1">
            <a:off x="2743200" y="5029200"/>
            <a:ext cx="381000" cy="0"/>
          </a:xfrm>
          <a:prstGeom prst="line">
            <a:avLst/>
          </a:prstGeom>
          <a:noFill/>
          <a:ln w="57150">
            <a:solidFill>
              <a:srgbClr val="000000"/>
            </a:solidFill>
            <a:round/>
            <a:headEnd/>
            <a:tailEnd type="triangle" w="med" len="med"/>
          </a:ln>
        </p:spPr>
        <p:txBody>
          <a:bodyPr/>
          <a:lstStyle/>
          <a:p>
            <a:endParaRPr lang="en-US"/>
          </a:p>
        </p:txBody>
      </p:sp>
      <p:grpSp>
        <p:nvGrpSpPr>
          <p:cNvPr id="4" name="Group 35"/>
          <p:cNvGrpSpPr>
            <a:grpSpLocks/>
          </p:cNvGrpSpPr>
          <p:nvPr/>
        </p:nvGrpSpPr>
        <p:grpSpPr bwMode="auto">
          <a:xfrm>
            <a:off x="1752600" y="4876800"/>
            <a:ext cx="238125" cy="254000"/>
            <a:chOff x="1680" y="3072"/>
            <a:chExt cx="192" cy="192"/>
          </a:xfrm>
        </p:grpSpPr>
        <p:sp>
          <p:nvSpPr>
            <p:cNvPr id="43048" name="Line 36"/>
            <p:cNvSpPr>
              <a:spLocks noChangeShapeType="1"/>
            </p:cNvSpPr>
            <p:nvPr/>
          </p:nvSpPr>
          <p:spPr bwMode="auto">
            <a:xfrm>
              <a:off x="1680" y="3168"/>
              <a:ext cx="192" cy="0"/>
            </a:xfrm>
            <a:prstGeom prst="line">
              <a:avLst/>
            </a:prstGeom>
            <a:noFill/>
            <a:ln w="38100">
              <a:solidFill>
                <a:srgbClr val="FF3300"/>
              </a:solidFill>
              <a:round/>
              <a:headEnd/>
              <a:tailEnd/>
            </a:ln>
          </p:spPr>
          <p:txBody>
            <a:bodyPr/>
            <a:lstStyle/>
            <a:p>
              <a:endParaRPr lang="en-US"/>
            </a:p>
          </p:txBody>
        </p:sp>
        <p:sp>
          <p:nvSpPr>
            <p:cNvPr id="43049" name="Line 37"/>
            <p:cNvSpPr>
              <a:spLocks noChangeShapeType="1"/>
            </p:cNvSpPr>
            <p:nvPr/>
          </p:nvSpPr>
          <p:spPr bwMode="auto">
            <a:xfrm rot="-5400000">
              <a:off x="1680" y="3168"/>
              <a:ext cx="192" cy="0"/>
            </a:xfrm>
            <a:prstGeom prst="line">
              <a:avLst/>
            </a:prstGeom>
            <a:noFill/>
            <a:ln w="38100">
              <a:solidFill>
                <a:srgbClr val="FF3300"/>
              </a:solidFill>
              <a:round/>
              <a:headEnd/>
              <a:tailEnd/>
            </a:ln>
          </p:spPr>
          <p:txBody>
            <a:bodyPr/>
            <a:lstStyle/>
            <a:p>
              <a:endParaRPr lang="en-US"/>
            </a:p>
          </p:txBody>
        </p:sp>
      </p:grpSp>
      <p:sp>
        <p:nvSpPr>
          <p:cNvPr id="161830" name="Text Box 38"/>
          <p:cNvSpPr txBox="1">
            <a:spLocks noChangeArrowheads="1"/>
          </p:cNvSpPr>
          <p:nvPr/>
        </p:nvSpPr>
        <p:spPr bwMode="auto">
          <a:xfrm>
            <a:off x="1676400" y="5410200"/>
            <a:ext cx="357188" cy="396875"/>
          </a:xfrm>
          <a:prstGeom prst="rect">
            <a:avLst/>
          </a:prstGeom>
          <a:noFill/>
          <a:ln w="9525">
            <a:noFill/>
            <a:miter lim="800000"/>
            <a:headEnd/>
            <a:tailEnd/>
          </a:ln>
        </p:spPr>
        <p:txBody>
          <a:bodyPr>
            <a:spAutoFit/>
          </a:bodyPr>
          <a:lstStyle/>
          <a:p>
            <a:pPr>
              <a:spcBef>
                <a:spcPct val="50000"/>
              </a:spcBef>
            </a:pPr>
            <a:r>
              <a:rPr lang="en-US">
                <a:solidFill>
                  <a:srgbClr val="0000FF"/>
                </a:solidFill>
                <a:latin typeface=".VnTime" pitchFamily="34" charset="0"/>
              </a:rPr>
              <a:t>E</a:t>
            </a:r>
          </a:p>
        </p:txBody>
      </p:sp>
      <p:sp>
        <p:nvSpPr>
          <p:cNvPr id="161831" name="Text Box 39"/>
          <p:cNvSpPr txBox="1">
            <a:spLocks noChangeArrowheads="1"/>
          </p:cNvSpPr>
          <p:nvPr/>
        </p:nvSpPr>
        <p:spPr bwMode="auto">
          <a:xfrm>
            <a:off x="3200400" y="5410200"/>
            <a:ext cx="357188" cy="396875"/>
          </a:xfrm>
          <a:prstGeom prst="rect">
            <a:avLst/>
          </a:prstGeom>
          <a:noFill/>
          <a:ln w="9525">
            <a:noFill/>
            <a:miter lim="800000"/>
            <a:headEnd/>
            <a:tailEnd/>
          </a:ln>
        </p:spPr>
        <p:txBody>
          <a:bodyPr>
            <a:spAutoFit/>
          </a:bodyPr>
          <a:lstStyle/>
          <a:p>
            <a:pPr>
              <a:spcBef>
                <a:spcPct val="50000"/>
              </a:spcBef>
            </a:pPr>
            <a:r>
              <a:rPr lang="en-US">
                <a:solidFill>
                  <a:srgbClr val="0000FF"/>
                </a:solidFill>
                <a:latin typeface=".VnTime" pitchFamily="34" charset="0"/>
              </a:rPr>
              <a:t>F</a:t>
            </a:r>
          </a:p>
        </p:txBody>
      </p:sp>
      <p:sp>
        <p:nvSpPr>
          <p:cNvPr id="161832" name="Text Box 40"/>
          <p:cNvSpPr txBox="1">
            <a:spLocks noChangeArrowheads="1"/>
          </p:cNvSpPr>
          <p:nvPr/>
        </p:nvSpPr>
        <p:spPr bwMode="auto">
          <a:xfrm>
            <a:off x="2286000" y="5943600"/>
            <a:ext cx="585788" cy="457200"/>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VnTime" pitchFamily="34" charset="0"/>
              </a:rPr>
              <a:t>c)</a:t>
            </a:r>
          </a:p>
        </p:txBody>
      </p:sp>
      <p:grpSp>
        <p:nvGrpSpPr>
          <p:cNvPr id="5" name="Group 64"/>
          <p:cNvGrpSpPr>
            <a:grpSpLocks/>
          </p:cNvGrpSpPr>
          <p:nvPr/>
        </p:nvGrpSpPr>
        <p:grpSpPr bwMode="auto">
          <a:xfrm>
            <a:off x="5029200" y="1981200"/>
            <a:ext cx="2438400" cy="1981200"/>
            <a:chOff x="2817" y="1248"/>
            <a:chExt cx="1536" cy="1248"/>
          </a:xfrm>
        </p:grpSpPr>
        <p:sp>
          <p:nvSpPr>
            <p:cNvPr id="43039" name="Rectangle 17"/>
            <p:cNvSpPr>
              <a:spLocks noChangeArrowheads="1"/>
            </p:cNvSpPr>
            <p:nvPr/>
          </p:nvSpPr>
          <p:spPr bwMode="auto">
            <a:xfrm>
              <a:off x="2817" y="1248"/>
              <a:ext cx="1536" cy="960"/>
            </a:xfrm>
            <a:prstGeom prst="rect">
              <a:avLst/>
            </a:prstGeom>
            <a:noFill/>
            <a:ln w="9525">
              <a:solidFill>
                <a:srgbClr val="000000"/>
              </a:solidFill>
              <a:miter lim="800000"/>
              <a:headEnd/>
              <a:tailEnd/>
            </a:ln>
          </p:spPr>
          <p:txBody>
            <a:bodyPr wrap="none" anchor="ctr"/>
            <a:lstStyle/>
            <a:p>
              <a:endParaRPr lang="en-US"/>
            </a:p>
          </p:txBody>
        </p:sp>
        <p:sp>
          <p:nvSpPr>
            <p:cNvPr id="43040" name="Oval 18"/>
            <p:cNvSpPr>
              <a:spLocks noChangeArrowheads="1"/>
            </p:cNvSpPr>
            <p:nvPr/>
          </p:nvSpPr>
          <p:spPr bwMode="auto">
            <a:xfrm>
              <a:off x="3123" y="1512"/>
              <a:ext cx="300" cy="360"/>
            </a:xfrm>
            <a:prstGeom prst="ellipse">
              <a:avLst/>
            </a:prstGeom>
            <a:noFill/>
            <a:ln w="9525">
              <a:solidFill>
                <a:srgbClr val="000000"/>
              </a:solidFill>
              <a:round/>
              <a:headEnd/>
              <a:tailEnd/>
            </a:ln>
          </p:spPr>
          <p:txBody>
            <a:bodyPr wrap="none" anchor="ctr"/>
            <a:lstStyle/>
            <a:p>
              <a:endParaRPr lang="en-US"/>
            </a:p>
          </p:txBody>
        </p:sp>
        <p:sp>
          <p:nvSpPr>
            <p:cNvPr id="43041" name="Line 19"/>
            <p:cNvSpPr>
              <a:spLocks noChangeShapeType="1"/>
            </p:cNvSpPr>
            <p:nvPr/>
          </p:nvSpPr>
          <p:spPr bwMode="auto">
            <a:xfrm>
              <a:off x="4047" y="1679"/>
              <a:ext cx="225" cy="1"/>
            </a:xfrm>
            <a:prstGeom prst="line">
              <a:avLst/>
            </a:prstGeom>
            <a:noFill/>
            <a:ln w="57150">
              <a:solidFill>
                <a:srgbClr val="000000"/>
              </a:solidFill>
              <a:round/>
              <a:headEnd/>
              <a:tailEnd type="triangle" w="med" len="med"/>
            </a:ln>
          </p:spPr>
          <p:txBody>
            <a:bodyPr/>
            <a:lstStyle/>
            <a:p>
              <a:endParaRPr lang="en-US"/>
            </a:p>
          </p:txBody>
        </p:sp>
        <p:sp>
          <p:nvSpPr>
            <p:cNvPr id="43042" name="Oval 20"/>
            <p:cNvSpPr>
              <a:spLocks noChangeArrowheads="1"/>
            </p:cNvSpPr>
            <p:nvPr/>
          </p:nvSpPr>
          <p:spPr bwMode="auto">
            <a:xfrm>
              <a:off x="3759" y="1512"/>
              <a:ext cx="300" cy="360"/>
            </a:xfrm>
            <a:prstGeom prst="ellipse">
              <a:avLst/>
            </a:prstGeom>
            <a:noFill/>
            <a:ln w="9525">
              <a:solidFill>
                <a:srgbClr val="000000"/>
              </a:solidFill>
              <a:round/>
              <a:headEnd/>
              <a:tailEnd/>
            </a:ln>
          </p:spPr>
          <p:txBody>
            <a:bodyPr wrap="none" anchor="ctr"/>
            <a:lstStyle/>
            <a:p>
              <a:endParaRPr lang="en-US"/>
            </a:p>
          </p:txBody>
        </p:sp>
        <p:sp>
          <p:nvSpPr>
            <p:cNvPr id="43043" name="Line 21"/>
            <p:cNvSpPr>
              <a:spLocks noChangeShapeType="1"/>
            </p:cNvSpPr>
            <p:nvPr/>
          </p:nvSpPr>
          <p:spPr bwMode="auto">
            <a:xfrm flipH="1">
              <a:off x="2895" y="1680"/>
              <a:ext cx="240" cy="0"/>
            </a:xfrm>
            <a:prstGeom prst="line">
              <a:avLst/>
            </a:prstGeom>
            <a:noFill/>
            <a:ln w="57150">
              <a:solidFill>
                <a:srgbClr val="000000"/>
              </a:solidFill>
              <a:round/>
              <a:headEnd/>
              <a:tailEnd type="triangle" w="med" len="med"/>
            </a:ln>
          </p:spPr>
          <p:txBody>
            <a:bodyPr/>
            <a:lstStyle/>
            <a:p>
              <a:endParaRPr lang="en-US"/>
            </a:p>
          </p:txBody>
        </p:sp>
        <p:sp>
          <p:nvSpPr>
            <p:cNvPr id="43044" name="Text Box 26"/>
            <p:cNvSpPr txBox="1">
              <a:spLocks noChangeArrowheads="1"/>
            </p:cNvSpPr>
            <p:nvPr/>
          </p:nvSpPr>
          <p:spPr bwMode="auto">
            <a:xfrm>
              <a:off x="3150" y="1872"/>
              <a:ext cx="225" cy="250"/>
            </a:xfrm>
            <a:prstGeom prst="rect">
              <a:avLst/>
            </a:prstGeom>
            <a:noFill/>
            <a:ln w="9525">
              <a:noFill/>
              <a:miter lim="800000"/>
              <a:headEnd/>
              <a:tailEnd/>
            </a:ln>
          </p:spPr>
          <p:txBody>
            <a:bodyPr>
              <a:spAutoFit/>
            </a:bodyPr>
            <a:lstStyle/>
            <a:p>
              <a:pPr>
                <a:spcBef>
                  <a:spcPct val="50000"/>
                </a:spcBef>
              </a:pPr>
              <a:r>
                <a:rPr lang="en-US">
                  <a:solidFill>
                    <a:srgbClr val="0000FF"/>
                  </a:solidFill>
                  <a:latin typeface=".VnTime" pitchFamily="34" charset="0"/>
                </a:rPr>
                <a:t>C</a:t>
              </a:r>
            </a:p>
          </p:txBody>
        </p:sp>
        <p:sp>
          <p:nvSpPr>
            <p:cNvPr id="43045" name="Text Box 27"/>
            <p:cNvSpPr txBox="1">
              <a:spLocks noChangeArrowheads="1"/>
            </p:cNvSpPr>
            <p:nvPr/>
          </p:nvSpPr>
          <p:spPr bwMode="auto">
            <a:xfrm>
              <a:off x="3807" y="1872"/>
              <a:ext cx="225" cy="250"/>
            </a:xfrm>
            <a:prstGeom prst="rect">
              <a:avLst/>
            </a:prstGeom>
            <a:noFill/>
            <a:ln w="9525">
              <a:noFill/>
              <a:miter lim="800000"/>
              <a:headEnd/>
              <a:tailEnd/>
            </a:ln>
          </p:spPr>
          <p:txBody>
            <a:bodyPr>
              <a:spAutoFit/>
            </a:bodyPr>
            <a:lstStyle/>
            <a:p>
              <a:pPr>
                <a:spcBef>
                  <a:spcPct val="50000"/>
                </a:spcBef>
              </a:pPr>
              <a:r>
                <a:rPr lang="en-US">
                  <a:solidFill>
                    <a:srgbClr val="0000FF"/>
                  </a:solidFill>
                  <a:latin typeface=".VnTime" pitchFamily="34" charset="0"/>
                </a:rPr>
                <a:t>D</a:t>
              </a:r>
            </a:p>
          </p:txBody>
        </p:sp>
        <p:sp>
          <p:nvSpPr>
            <p:cNvPr id="43046" name="Text Box 28"/>
            <p:cNvSpPr txBox="1">
              <a:spLocks noChangeArrowheads="1"/>
            </p:cNvSpPr>
            <p:nvPr/>
          </p:nvSpPr>
          <p:spPr bwMode="auto">
            <a:xfrm>
              <a:off x="3393" y="2208"/>
              <a:ext cx="369" cy="288"/>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VnTime" pitchFamily="34" charset="0"/>
                </a:rPr>
                <a:t>b)</a:t>
              </a:r>
            </a:p>
          </p:txBody>
        </p:sp>
        <p:sp>
          <p:nvSpPr>
            <p:cNvPr id="43047" name="Line 53"/>
            <p:cNvSpPr>
              <a:spLocks noChangeShapeType="1"/>
            </p:cNvSpPr>
            <p:nvPr/>
          </p:nvSpPr>
          <p:spPr bwMode="auto">
            <a:xfrm>
              <a:off x="3807" y="1680"/>
              <a:ext cx="150" cy="1"/>
            </a:xfrm>
            <a:prstGeom prst="line">
              <a:avLst/>
            </a:prstGeom>
            <a:noFill/>
            <a:ln w="38100">
              <a:solidFill>
                <a:srgbClr val="000000"/>
              </a:solidFill>
              <a:round/>
              <a:headEnd/>
              <a:tailEnd/>
            </a:ln>
          </p:spPr>
          <p:txBody>
            <a:bodyPr/>
            <a:lstStyle/>
            <a:p>
              <a:endParaRPr lang="en-US"/>
            </a:p>
          </p:txBody>
        </p:sp>
      </p:grpSp>
      <p:grpSp>
        <p:nvGrpSpPr>
          <p:cNvPr id="6" name="Group 23"/>
          <p:cNvGrpSpPr>
            <a:grpSpLocks/>
          </p:cNvGrpSpPr>
          <p:nvPr/>
        </p:nvGrpSpPr>
        <p:grpSpPr bwMode="auto">
          <a:xfrm>
            <a:off x="5476875" y="4927600"/>
            <a:ext cx="238125" cy="254000"/>
            <a:chOff x="1680" y="3072"/>
            <a:chExt cx="192" cy="192"/>
          </a:xfrm>
        </p:grpSpPr>
        <p:sp>
          <p:nvSpPr>
            <p:cNvPr id="43037" name="Line 24"/>
            <p:cNvSpPr>
              <a:spLocks noChangeShapeType="1"/>
            </p:cNvSpPr>
            <p:nvPr/>
          </p:nvSpPr>
          <p:spPr bwMode="auto">
            <a:xfrm>
              <a:off x="1680" y="3168"/>
              <a:ext cx="192" cy="0"/>
            </a:xfrm>
            <a:prstGeom prst="line">
              <a:avLst/>
            </a:prstGeom>
            <a:noFill/>
            <a:ln w="38100">
              <a:solidFill>
                <a:srgbClr val="FF3300"/>
              </a:solidFill>
              <a:round/>
              <a:headEnd/>
              <a:tailEnd/>
            </a:ln>
          </p:spPr>
          <p:txBody>
            <a:bodyPr/>
            <a:lstStyle/>
            <a:p>
              <a:endParaRPr lang="en-US"/>
            </a:p>
          </p:txBody>
        </p:sp>
        <p:sp>
          <p:nvSpPr>
            <p:cNvPr id="43038" name="Line 25"/>
            <p:cNvSpPr>
              <a:spLocks noChangeShapeType="1"/>
            </p:cNvSpPr>
            <p:nvPr/>
          </p:nvSpPr>
          <p:spPr bwMode="auto">
            <a:xfrm rot="-5400000">
              <a:off x="1680" y="3168"/>
              <a:ext cx="192" cy="0"/>
            </a:xfrm>
            <a:prstGeom prst="line">
              <a:avLst/>
            </a:prstGeom>
            <a:noFill/>
            <a:ln w="38100">
              <a:solidFill>
                <a:srgbClr val="FF3300"/>
              </a:solidFill>
              <a:round/>
              <a:headEnd/>
              <a:tailEnd/>
            </a:ln>
          </p:spPr>
          <p:txBody>
            <a:bodyPr/>
            <a:lstStyle/>
            <a:p>
              <a:endParaRPr lang="en-US"/>
            </a:p>
          </p:txBody>
        </p:sp>
      </p:grpSp>
      <p:sp>
        <p:nvSpPr>
          <p:cNvPr id="161833" name="Rectangle 41"/>
          <p:cNvSpPr>
            <a:spLocks noChangeArrowheads="1"/>
          </p:cNvSpPr>
          <p:nvPr/>
        </p:nvSpPr>
        <p:spPr bwMode="auto">
          <a:xfrm>
            <a:off x="4953000" y="4419600"/>
            <a:ext cx="2438400" cy="1524000"/>
          </a:xfrm>
          <a:prstGeom prst="rect">
            <a:avLst/>
          </a:prstGeom>
          <a:noFill/>
          <a:ln w="9525">
            <a:solidFill>
              <a:srgbClr val="000000"/>
            </a:solidFill>
            <a:miter lim="800000"/>
            <a:headEnd/>
            <a:tailEnd/>
          </a:ln>
        </p:spPr>
        <p:txBody>
          <a:bodyPr wrap="none" anchor="ctr"/>
          <a:lstStyle/>
          <a:p>
            <a:endParaRPr lang="en-US"/>
          </a:p>
        </p:txBody>
      </p:sp>
      <p:sp>
        <p:nvSpPr>
          <p:cNvPr id="161842" name="Text Box 50"/>
          <p:cNvSpPr txBox="1">
            <a:spLocks noChangeArrowheads="1"/>
          </p:cNvSpPr>
          <p:nvPr/>
        </p:nvSpPr>
        <p:spPr bwMode="auto">
          <a:xfrm>
            <a:off x="5434013" y="5410200"/>
            <a:ext cx="357187" cy="396875"/>
          </a:xfrm>
          <a:prstGeom prst="rect">
            <a:avLst/>
          </a:prstGeom>
          <a:noFill/>
          <a:ln w="9525">
            <a:noFill/>
            <a:miter lim="800000"/>
            <a:headEnd/>
            <a:tailEnd/>
          </a:ln>
        </p:spPr>
        <p:txBody>
          <a:bodyPr>
            <a:spAutoFit/>
          </a:bodyPr>
          <a:lstStyle/>
          <a:p>
            <a:pPr>
              <a:spcBef>
                <a:spcPct val="50000"/>
              </a:spcBef>
            </a:pPr>
            <a:r>
              <a:rPr lang="en-US">
                <a:solidFill>
                  <a:srgbClr val="0000FF"/>
                </a:solidFill>
                <a:latin typeface=".VnTime" pitchFamily="34" charset="0"/>
              </a:rPr>
              <a:t>G</a:t>
            </a:r>
          </a:p>
        </p:txBody>
      </p:sp>
      <p:sp>
        <p:nvSpPr>
          <p:cNvPr id="161843" name="Text Box 51"/>
          <p:cNvSpPr txBox="1">
            <a:spLocks noChangeArrowheads="1"/>
          </p:cNvSpPr>
          <p:nvPr/>
        </p:nvSpPr>
        <p:spPr bwMode="auto">
          <a:xfrm>
            <a:off x="6500813" y="5410200"/>
            <a:ext cx="357187" cy="396875"/>
          </a:xfrm>
          <a:prstGeom prst="rect">
            <a:avLst/>
          </a:prstGeom>
          <a:noFill/>
          <a:ln w="9525">
            <a:noFill/>
            <a:miter lim="800000"/>
            <a:headEnd/>
            <a:tailEnd/>
          </a:ln>
        </p:spPr>
        <p:txBody>
          <a:bodyPr>
            <a:spAutoFit/>
          </a:bodyPr>
          <a:lstStyle/>
          <a:p>
            <a:pPr>
              <a:spcBef>
                <a:spcPct val="50000"/>
              </a:spcBef>
            </a:pPr>
            <a:r>
              <a:rPr lang="en-US">
                <a:solidFill>
                  <a:srgbClr val="0000FF"/>
                </a:solidFill>
                <a:latin typeface=".VnTime" pitchFamily="34" charset="0"/>
              </a:rPr>
              <a:t>H</a:t>
            </a:r>
          </a:p>
        </p:txBody>
      </p:sp>
      <p:sp>
        <p:nvSpPr>
          <p:cNvPr id="161844" name="Text Box 52"/>
          <p:cNvSpPr txBox="1">
            <a:spLocks noChangeArrowheads="1"/>
          </p:cNvSpPr>
          <p:nvPr/>
        </p:nvSpPr>
        <p:spPr bwMode="auto">
          <a:xfrm>
            <a:off x="5891213" y="5943600"/>
            <a:ext cx="585787" cy="457200"/>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VnTime" pitchFamily="34" charset="0"/>
              </a:rPr>
              <a:t>d)</a:t>
            </a:r>
          </a:p>
        </p:txBody>
      </p:sp>
      <p:sp>
        <p:nvSpPr>
          <p:cNvPr id="161846" name="Oval 54"/>
          <p:cNvSpPr>
            <a:spLocks noChangeArrowheads="1"/>
          </p:cNvSpPr>
          <p:nvPr/>
        </p:nvSpPr>
        <p:spPr bwMode="auto">
          <a:xfrm>
            <a:off x="5391150" y="4762500"/>
            <a:ext cx="476250" cy="571500"/>
          </a:xfrm>
          <a:prstGeom prst="ellipse">
            <a:avLst/>
          </a:prstGeom>
          <a:noFill/>
          <a:ln w="9525">
            <a:solidFill>
              <a:srgbClr val="000000"/>
            </a:solidFill>
            <a:round/>
            <a:headEnd/>
            <a:tailEnd/>
          </a:ln>
        </p:spPr>
        <p:txBody>
          <a:bodyPr wrap="none" anchor="ctr"/>
          <a:lstStyle/>
          <a:p>
            <a:endParaRPr lang="en-US"/>
          </a:p>
        </p:txBody>
      </p:sp>
      <p:sp>
        <p:nvSpPr>
          <p:cNvPr id="161847" name="Line 55"/>
          <p:cNvSpPr>
            <a:spLocks noChangeShapeType="1"/>
          </p:cNvSpPr>
          <p:nvPr/>
        </p:nvSpPr>
        <p:spPr bwMode="auto">
          <a:xfrm>
            <a:off x="6881813" y="5027613"/>
            <a:ext cx="357187" cy="1587"/>
          </a:xfrm>
          <a:prstGeom prst="line">
            <a:avLst/>
          </a:prstGeom>
          <a:noFill/>
          <a:ln w="57150">
            <a:solidFill>
              <a:srgbClr val="000000"/>
            </a:solidFill>
            <a:round/>
            <a:headEnd/>
            <a:tailEnd type="triangle" w="med" len="med"/>
          </a:ln>
        </p:spPr>
        <p:txBody>
          <a:bodyPr/>
          <a:lstStyle/>
          <a:p>
            <a:endParaRPr lang="en-US"/>
          </a:p>
        </p:txBody>
      </p:sp>
      <p:sp>
        <p:nvSpPr>
          <p:cNvPr id="161848" name="Oval 56"/>
          <p:cNvSpPr>
            <a:spLocks noChangeArrowheads="1"/>
          </p:cNvSpPr>
          <p:nvPr/>
        </p:nvSpPr>
        <p:spPr bwMode="auto">
          <a:xfrm>
            <a:off x="6407150" y="4762500"/>
            <a:ext cx="476250" cy="571500"/>
          </a:xfrm>
          <a:prstGeom prst="ellipse">
            <a:avLst/>
          </a:prstGeom>
          <a:noFill/>
          <a:ln w="9525">
            <a:solidFill>
              <a:srgbClr val="000000"/>
            </a:solidFill>
            <a:round/>
            <a:headEnd/>
            <a:tailEnd/>
          </a:ln>
        </p:spPr>
        <p:txBody>
          <a:bodyPr wrap="none" anchor="ctr"/>
          <a:lstStyle/>
          <a:p>
            <a:endParaRPr lang="en-US"/>
          </a:p>
        </p:txBody>
      </p:sp>
      <p:sp>
        <p:nvSpPr>
          <p:cNvPr id="161849" name="Line 57"/>
          <p:cNvSpPr>
            <a:spLocks noChangeShapeType="1"/>
          </p:cNvSpPr>
          <p:nvPr/>
        </p:nvSpPr>
        <p:spPr bwMode="auto">
          <a:xfrm flipH="1">
            <a:off x="5029200" y="5029200"/>
            <a:ext cx="381000" cy="0"/>
          </a:xfrm>
          <a:prstGeom prst="line">
            <a:avLst/>
          </a:prstGeom>
          <a:noFill/>
          <a:ln w="57150">
            <a:solidFill>
              <a:srgbClr val="000000"/>
            </a:solidFill>
            <a:round/>
            <a:headEnd/>
            <a:tailEnd type="triangle" w="med" len="med"/>
          </a:ln>
        </p:spPr>
        <p:txBody>
          <a:bodyPr/>
          <a:lstStyle/>
          <a:p>
            <a:endParaRPr lang="en-US"/>
          </a:p>
        </p:txBody>
      </p:sp>
      <p:grpSp>
        <p:nvGrpSpPr>
          <p:cNvPr id="7" name="Group 60"/>
          <p:cNvGrpSpPr>
            <a:grpSpLocks/>
          </p:cNvGrpSpPr>
          <p:nvPr/>
        </p:nvGrpSpPr>
        <p:grpSpPr bwMode="auto">
          <a:xfrm>
            <a:off x="6543675" y="4953000"/>
            <a:ext cx="238125" cy="254000"/>
            <a:chOff x="1680" y="3072"/>
            <a:chExt cx="192" cy="192"/>
          </a:xfrm>
        </p:grpSpPr>
        <p:sp>
          <p:nvSpPr>
            <p:cNvPr id="43035" name="Line 61"/>
            <p:cNvSpPr>
              <a:spLocks noChangeShapeType="1"/>
            </p:cNvSpPr>
            <p:nvPr/>
          </p:nvSpPr>
          <p:spPr bwMode="auto">
            <a:xfrm>
              <a:off x="1680" y="3168"/>
              <a:ext cx="192" cy="0"/>
            </a:xfrm>
            <a:prstGeom prst="line">
              <a:avLst/>
            </a:prstGeom>
            <a:noFill/>
            <a:ln w="38100">
              <a:solidFill>
                <a:srgbClr val="FF3300"/>
              </a:solidFill>
              <a:round/>
              <a:headEnd/>
              <a:tailEnd/>
            </a:ln>
          </p:spPr>
          <p:txBody>
            <a:bodyPr/>
            <a:lstStyle/>
            <a:p>
              <a:endParaRPr lang="en-US"/>
            </a:p>
          </p:txBody>
        </p:sp>
        <p:sp>
          <p:nvSpPr>
            <p:cNvPr id="43036" name="Line 62"/>
            <p:cNvSpPr>
              <a:spLocks noChangeShapeType="1"/>
            </p:cNvSpPr>
            <p:nvPr/>
          </p:nvSpPr>
          <p:spPr bwMode="auto">
            <a:xfrm rot="-5400000">
              <a:off x="1680" y="3168"/>
              <a:ext cx="192" cy="0"/>
            </a:xfrm>
            <a:prstGeom prst="line">
              <a:avLst/>
            </a:prstGeom>
            <a:noFill/>
            <a:ln w="38100">
              <a:solidFill>
                <a:srgbClr val="FF3300"/>
              </a:solidFill>
              <a:round/>
              <a:headEnd/>
              <a:tailEnd/>
            </a:ln>
          </p:spPr>
          <p:txBody>
            <a:bodyPr/>
            <a:lstStyle/>
            <a:p>
              <a:endParaRPr lang="en-US"/>
            </a:p>
          </p:txBody>
        </p:sp>
      </p:grpSp>
      <p:sp>
        <p:nvSpPr>
          <p:cNvPr id="161860" name="Text Box 68"/>
          <p:cNvSpPr txBox="1">
            <a:spLocks noChangeArrowheads="1"/>
          </p:cNvSpPr>
          <p:nvPr/>
        </p:nvSpPr>
        <p:spPr bwMode="auto">
          <a:xfrm>
            <a:off x="0" y="304800"/>
            <a:ext cx="9144000" cy="1373188"/>
          </a:xfrm>
          <a:prstGeom prst="rect">
            <a:avLst/>
          </a:prstGeom>
          <a:noFill/>
          <a:ln w="9525">
            <a:noFill/>
            <a:miter lim="800000"/>
            <a:headEnd/>
            <a:tailEnd/>
          </a:ln>
        </p:spPr>
        <p:txBody>
          <a:bodyPr>
            <a:spAutoFit/>
          </a:bodyPr>
          <a:lstStyle/>
          <a:p>
            <a:pPr algn="just">
              <a:spcBef>
                <a:spcPct val="50000"/>
              </a:spcBef>
            </a:pPr>
            <a:r>
              <a:rPr lang="en-US" sz="2800">
                <a:solidFill>
                  <a:srgbClr val="000066"/>
                </a:solidFill>
              </a:rPr>
              <a:t>Bài 18.2.</a:t>
            </a:r>
            <a:r>
              <a:rPr lang="en-US" sz="2800">
                <a:solidFill>
                  <a:srgbClr val="006600"/>
                </a:solidFill>
              </a:rPr>
              <a:t> Trong  mỗi hình a, b, c, d, các mũi tên đã cho chỉ lực tác dụng (hút hoặc đẩy) giữa hai vật mang điện tích. Hãy ghi dấu điện tích chưa cho biết của vật thứ hai?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1860"/>
                                        </p:tgtEl>
                                        <p:attrNameLst>
                                          <p:attrName>style.visibility</p:attrName>
                                        </p:attrNameLst>
                                      </p:cBhvr>
                                      <p:to>
                                        <p:strVal val="visible"/>
                                      </p:to>
                                    </p:set>
                                    <p:animEffect transition="in" filter="fade">
                                      <p:cBhvr>
                                        <p:cTn id="7" dur="2000"/>
                                        <p:tgtEl>
                                          <p:spTgt spid="161860"/>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1821"/>
                                        </p:tgtEl>
                                        <p:attrNameLst>
                                          <p:attrName>style.visibility</p:attrName>
                                        </p:attrNameLst>
                                      </p:cBhvr>
                                      <p:to>
                                        <p:strVal val="visible"/>
                                      </p:to>
                                    </p:set>
                                    <p:animEffect transition="in" filter="fade">
                                      <p:cBhvr>
                                        <p:cTn id="13" dur="2000"/>
                                        <p:tgtEl>
                                          <p:spTgt spid="16182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61822"/>
                                        </p:tgtEl>
                                        <p:attrNameLst>
                                          <p:attrName>style.visibility</p:attrName>
                                        </p:attrNameLst>
                                      </p:cBhvr>
                                      <p:to>
                                        <p:strVal val="visible"/>
                                      </p:to>
                                    </p:set>
                                    <p:animEffect transition="in" filter="fade">
                                      <p:cBhvr>
                                        <p:cTn id="16" dur="2000"/>
                                        <p:tgtEl>
                                          <p:spTgt spid="16182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61823"/>
                                        </p:tgtEl>
                                        <p:attrNameLst>
                                          <p:attrName>style.visibility</p:attrName>
                                        </p:attrNameLst>
                                      </p:cBhvr>
                                      <p:to>
                                        <p:strVal val="visible"/>
                                      </p:to>
                                    </p:set>
                                    <p:animEffect transition="in" filter="fade">
                                      <p:cBhvr>
                                        <p:cTn id="19" dur="2000"/>
                                        <p:tgtEl>
                                          <p:spTgt spid="16182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61824"/>
                                        </p:tgtEl>
                                        <p:attrNameLst>
                                          <p:attrName>style.visibility</p:attrName>
                                        </p:attrNameLst>
                                      </p:cBhvr>
                                      <p:to>
                                        <p:strVal val="visible"/>
                                      </p:to>
                                    </p:set>
                                    <p:animEffect transition="in" filter="fade">
                                      <p:cBhvr>
                                        <p:cTn id="22" dur="2000"/>
                                        <p:tgtEl>
                                          <p:spTgt spid="161824"/>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61825"/>
                                        </p:tgtEl>
                                        <p:attrNameLst>
                                          <p:attrName>style.visibility</p:attrName>
                                        </p:attrNameLst>
                                      </p:cBhvr>
                                      <p:to>
                                        <p:strVal val="visible"/>
                                      </p:to>
                                    </p:set>
                                    <p:animEffect transition="in" filter="fade">
                                      <p:cBhvr>
                                        <p:cTn id="25" dur="2000"/>
                                        <p:tgtEl>
                                          <p:spTgt spid="161825"/>
                                        </p:tgtEl>
                                      </p:cBhvr>
                                    </p:animEffect>
                                  </p:childTnLst>
                                </p:cTn>
                              </p:par>
                              <p:par>
                                <p:cTn id="26" presetID="10" presetClass="entr" presetSubtype="0" fill="hold" nodeType="with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2000"/>
                                        <p:tgtEl>
                                          <p:spTgt spid="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61830"/>
                                        </p:tgtEl>
                                        <p:attrNameLst>
                                          <p:attrName>style.visibility</p:attrName>
                                        </p:attrNameLst>
                                      </p:cBhvr>
                                      <p:to>
                                        <p:strVal val="visible"/>
                                      </p:to>
                                    </p:set>
                                    <p:animEffect transition="in" filter="fade">
                                      <p:cBhvr>
                                        <p:cTn id="31" dur="2000"/>
                                        <p:tgtEl>
                                          <p:spTgt spid="16183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61831"/>
                                        </p:tgtEl>
                                        <p:attrNameLst>
                                          <p:attrName>style.visibility</p:attrName>
                                        </p:attrNameLst>
                                      </p:cBhvr>
                                      <p:to>
                                        <p:strVal val="visible"/>
                                      </p:to>
                                    </p:set>
                                    <p:animEffect transition="in" filter="fade">
                                      <p:cBhvr>
                                        <p:cTn id="34" dur="2000"/>
                                        <p:tgtEl>
                                          <p:spTgt spid="161831"/>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61832"/>
                                        </p:tgtEl>
                                        <p:attrNameLst>
                                          <p:attrName>style.visibility</p:attrName>
                                        </p:attrNameLst>
                                      </p:cBhvr>
                                      <p:to>
                                        <p:strVal val="visible"/>
                                      </p:to>
                                    </p:set>
                                    <p:animEffect transition="in" filter="fade">
                                      <p:cBhvr>
                                        <p:cTn id="37" dur="2000"/>
                                        <p:tgtEl>
                                          <p:spTgt spid="161832"/>
                                        </p:tgtEl>
                                      </p:cBhvr>
                                    </p:animEffect>
                                  </p:childTnLst>
                                </p:cTn>
                              </p:par>
                              <p:par>
                                <p:cTn id="38" presetID="10" presetClass="entr" presetSubtype="0" fill="hold" nodeType="with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fade">
                                      <p:cBhvr>
                                        <p:cTn id="40" dur="2000"/>
                                        <p:tgtEl>
                                          <p:spTgt spid="5"/>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61833"/>
                                        </p:tgtEl>
                                        <p:attrNameLst>
                                          <p:attrName>style.visibility</p:attrName>
                                        </p:attrNameLst>
                                      </p:cBhvr>
                                      <p:to>
                                        <p:strVal val="visible"/>
                                      </p:to>
                                    </p:set>
                                    <p:animEffect transition="in" filter="fade">
                                      <p:cBhvr>
                                        <p:cTn id="43" dur="2000"/>
                                        <p:tgtEl>
                                          <p:spTgt spid="161833"/>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61842"/>
                                        </p:tgtEl>
                                        <p:attrNameLst>
                                          <p:attrName>style.visibility</p:attrName>
                                        </p:attrNameLst>
                                      </p:cBhvr>
                                      <p:to>
                                        <p:strVal val="visible"/>
                                      </p:to>
                                    </p:set>
                                    <p:animEffect transition="in" filter="fade">
                                      <p:cBhvr>
                                        <p:cTn id="46" dur="2000"/>
                                        <p:tgtEl>
                                          <p:spTgt spid="161842"/>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61843"/>
                                        </p:tgtEl>
                                        <p:attrNameLst>
                                          <p:attrName>style.visibility</p:attrName>
                                        </p:attrNameLst>
                                      </p:cBhvr>
                                      <p:to>
                                        <p:strVal val="visible"/>
                                      </p:to>
                                    </p:set>
                                    <p:animEffect transition="in" filter="fade">
                                      <p:cBhvr>
                                        <p:cTn id="49" dur="2000"/>
                                        <p:tgtEl>
                                          <p:spTgt spid="161843"/>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61844"/>
                                        </p:tgtEl>
                                        <p:attrNameLst>
                                          <p:attrName>style.visibility</p:attrName>
                                        </p:attrNameLst>
                                      </p:cBhvr>
                                      <p:to>
                                        <p:strVal val="visible"/>
                                      </p:to>
                                    </p:set>
                                    <p:animEffect transition="in" filter="fade">
                                      <p:cBhvr>
                                        <p:cTn id="52" dur="2000"/>
                                        <p:tgtEl>
                                          <p:spTgt spid="161844"/>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61846"/>
                                        </p:tgtEl>
                                        <p:attrNameLst>
                                          <p:attrName>style.visibility</p:attrName>
                                        </p:attrNameLst>
                                      </p:cBhvr>
                                      <p:to>
                                        <p:strVal val="visible"/>
                                      </p:to>
                                    </p:set>
                                    <p:animEffect transition="in" filter="fade">
                                      <p:cBhvr>
                                        <p:cTn id="55" dur="2000"/>
                                        <p:tgtEl>
                                          <p:spTgt spid="161846"/>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161847"/>
                                        </p:tgtEl>
                                        <p:attrNameLst>
                                          <p:attrName>style.visibility</p:attrName>
                                        </p:attrNameLst>
                                      </p:cBhvr>
                                      <p:to>
                                        <p:strVal val="visible"/>
                                      </p:to>
                                    </p:set>
                                    <p:animEffect transition="in" filter="fade">
                                      <p:cBhvr>
                                        <p:cTn id="58" dur="2000"/>
                                        <p:tgtEl>
                                          <p:spTgt spid="161847"/>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161848"/>
                                        </p:tgtEl>
                                        <p:attrNameLst>
                                          <p:attrName>style.visibility</p:attrName>
                                        </p:attrNameLst>
                                      </p:cBhvr>
                                      <p:to>
                                        <p:strVal val="visible"/>
                                      </p:to>
                                    </p:set>
                                    <p:animEffect transition="in" filter="fade">
                                      <p:cBhvr>
                                        <p:cTn id="61" dur="2000"/>
                                        <p:tgtEl>
                                          <p:spTgt spid="161848"/>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161849"/>
                                        </p:tgtEl>
                                        <p:attrNameLst>
                                          <p:attrName>style.visibility</p:attrName>
                                        </p:attrNameLst>
                                      </p:cBhvr>
                                      <p:to>
                                        <p:strVal val="visible"/>
                                      </p:to>
                                    </p:set>
                                    <p:animEffect transition="in" filter="fade">
                                      <p:cBhvr>
                                        <p:cTn id="64" dur="2000"/>
                                        <p:tgtEl>
                                          <p:spTgt spid="161849"/>
                                        </p:tgtEl>
                                      </p:cBhvr>
                                    </p:animEffect>
                                  </p:childTnLst>
                                </p:cTn>
                              </p:par>
                              <p:par>
                                <p:cTn id="65" presetID="10" presetClass="entr" presetSubtype="0" fill="hold" nodeType="with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fade">
                                      <p:cBhvr>
                                        <p:cTn id="67" dur="2000"/>
                                        <p:tgtEl>
                                          <p:spTgt spid="7"/>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
                                        </p:tgtEl>
                                        <p:attrNameLst>
                                          <p:attrName>style.visibility</p:attrName>
                                        </p:attrNameLst>
                                      </p:cBhvr>
                                      <p:to>
                                        <p:strVal val="visible"/>
                                      </p:to>
                                    </p:set>
                                    <p:animEffect transition="in" filter="fade">
                                      <p:cBhvr>
                                        <p:cTn id="72" dur="2000"/>
                                        <p:tgtEl>
                                          <p:spTgt spid="2"/>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61814"/>
                                        </p:tgtEl>
                                        <p:attrNameLst>
                                          <p:attrName>style.visibility</p:attrName>
                                        </p:attrNameLst>
                                      </p:cBhvr>
                                      <p:to>
                                        <p:strVal val="visible"/>
                                      </p:to>
                                    </p:set>
                                    <p:animEffect transition="in" filter="fade">
                                      <p:cBhvr>
                                        <p:cTn id="77" dur="2000"/>
                                        <p:tgtEl>
                                          <p:spTgt spid="161814"/>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61826"/>
                                        </p:tgtEl>
                                        <p:attrNameLst>
                                          <p:attrName>style.visibility</p:attrName>
                                        </p:attrNameLst>
                                      </p:cBhvr>
                                      <p:to>
                                        <p:strVal val="visible"/>
                                      </p:to>
                                    </p:set>
                                    <p:animEffect transition="in" filter="fade">
                                      <p:cBhvr>
                                        <p:cTn id="82" dur="2000"/>
                                        <p:tgtEl>
                                          <p:spTgt spid="161826"/>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6"/>
                                        </p:tgtEl>
                                        <p:attrNameLst>
                                          <p:attrName>style.visibility</p:attrName>
                                        </p:attrNameLst>
                                      </p:cBhvr>
                                      <p:to>
                                        <p:strVal val="visible"/>
                                      </p:to>
                                    </p:set>
                                    <p:animEffect transition="in" filter="fade">
                                      <p:cBhvr>
                                        <p:cTn id="8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814" grpId="0" animBg="1"/>
      <p:bldP spid="161826" grpId="0" animBg="1"/>
      <p:bldP spid="161821" grpId="0" animBg="1"/>
      <p:bldP spid="161822" grpId="0" animBg="1"/>
      <p:bldP spid="161823" grpId="0" animBg="1"/>
      <p:bldP spid="161824" grpId="0" animBg="1"/>
      <p:bldP spid="161825" grpId="0" animBg="1"/>
      <p:bldP spid="161830" grpId="0"/>
      <p:bldP spid="161831" grpId="0"/>
      <p:bldP spid="161832" grpId="0"/>
      <p:bldP spid="161833" grpId="0" animBg="1"/>
      <p:bldP spid="161842" grpId="0"/>
      <p:bldP spid="161843" grpId="0"/>
      <p:bldP spid="161844" grpId="0"/>
      <p:bldP spid="161846" grpId="0" animBg="1"/>
      <p:bldP spid="161847" grpId="0" animBg="1"/>
      <p:bldP spid="161848" grpId="0" animBg="1"/>
      <p:bldP spid="161849" grpId="0" animBg="1"/>
      <p:bldP spid="16186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9186" name="Picture 2" descr="7"/>
          <p:cNvPicPr>
            <a:picLocks noChangeAspect="1" noChangeArrowheads="1"/>
          </p:cNvPicPr>
          <p:nvPr/>
        </p:nvPicPr>
        <p:blipFill>
          <a:blip r:embed="rId2"/>
          <a:srcRect l="49930" t="22891" b="9071"/>
          <a:stretch>
            <a:fillRect/>
          </a:stretch>
        </p:blipFill>
        <p:spPr bwMode="auto">
          <a:xfrm>
            <a:off x="1981200" y="4343400"/>
            <a:ext cx="2667000" cy="1447800"/>
          </a:xfrm>
          <a:prstGeom prst="rect">
            <a:avLst/>
          </a:prstGeom>
          <a:noFill/>
          <a:ln w="9525">
            <a:noFill/>
            <a:miter lim="800000"/>
            <a:headEnd/>
            <a:tailEnd/>
          </a:ln>
        </p:spPr>
      </p:pic>
      <p:pic>
        <p:nvPicPr>
          <p:cNvPr id="349187" name="Picture 3" descr="1"/>
          <p:cNvPicPr>
            <a:picLocks noChangeAspect="1" noChangeArrowheads="1"/>
          </p:cNvPicPr>
          <p:nvPr/>
        </p:nvPicPr>
        <p:blipFill>
          <a:blip r:embed="rId3"/>
          <a:srcRect l="12122" t="28235" b="10997"/>
          <a:stretch>
            <a:fillRect/>
          </a:stretch>
        </p:blipFill>
        <p:spPr bwMode="auto">
          <a:xfrm>
            <a:off x="1905000" y="1447800"/>
            <a:ext cx="2971800" cy="1371600"/>
          </a:xfrm>
          <a:prstGeom prst="rect">
            <a:avLst/>
          </a:prstGeom>
          <a:noFill/>
          <a:ln w="9525">
            <a:noFill/>
            <a:miter lim="800000"/>
            <a:headEnd/>
            <a:tailEnd/>
          </a:ln>
        </p:spPr>
      </p:pic>
      <p:pic>
        <p:nvPicPr>
          <p:cNvPr id="349188" name="Picture 4" descr="1"/>
          <p:cNvPicPr>
            <a:picLocks noChangeAspect="1" noChangeArrowheads="1"/>
          </p:cNvPicPr>
          <p:nvPr/>
        </p:nvPicPr>
        <p:blipFill>
          <a:blip r:embed="rId4"/>
          <a:srcRect l="4944" t="5714" r="13043" b="5714"/>
          <a:stretch>
            <a:fillRect/>
          </a:stretch>
        </p:blipFill>
        <p:spPr bwMode="auto">
          <a:xfrm>
            <a:off x="4876800" y="76200"/>
            <a:ext cx="3962400" cy="3255963"/>
          </a:xfrm>
          <a:prstGeom prst="rect">
            <a:avLst/>
          </a:prstGeom>
          <a:noFill/>
          <a:ln w="9525">
            <a:noFill/>
            <a:miter lim="800000"/>
            <a:headEnd/>
            <a:tailEnd/>
          </a:ln>
        </p:spPr>
      </p:pic>
      <p:pic>
        <p:nvPicPr>
          <p:cNvPr id="349189" name="Picture 5" descr="2"/>
          <p:cNvPicPr>
            <a:picLocks noChangeAspect="1" noChangeArrowheads="1"/>
          </p:cNvPicPr>
          <p:nvPr/>
        </p:nvPicPr>
        <p:blipFill>
          <a:blip r:embed="rId5"/>
          <a:srcRect l="3296" t="14954" r="15942" b="25233"/>
          <a:stretch>
            <a:fillRect/>
          </a:stretch>
        </p:blipFill>
        <p:spPr bwMode="auto">
          <a:xfrm>
            <a:off x="4648200" y="3962400"/>
            <a:ext cx="4495800" cy="2582863"/>
          </a:xfrm>
          <a:prstGeom prst="rect">
            <a:avLst/>
          </a:prstGeom>
          <a:noFill/>
          <a:ln w="9525">
            <a:noFill/>
            <a:miter lim="800000"/>
            <a:headEnd/>
            <a:tailEnd/>
          </a:ln>
        </p:spPr>
      </p:pic>
      <p:pic>
        <p:nvPicPr>
          <p:cNvPr id="349190" name="Picture 6" descr="4"/>
          <p:cNvPicPr>
            <a:picLocks noChangeAspect="1" noChangeArrowheads="1"/>
          </p:cNvPicPr>
          <p:nvPr/>
        </p:nvPicPr>
        <p:blipFill>
          <a:blip r:embed="rId6"/>
          <a:srcRect l="18919" t="9523" r="15202" b="9525"/>
          <a:stretch>
            <a:fillRect/>
          </a:stretch>
        </p:blipFill>
        <p:spPr bwMode="auto">
          <a:xfrm>
            <a:off x="533400" y="2819400"/>
            <a:ext cx="2971800" cy="1524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nodeType="clickEffect">
                                  <p:stCondLst>
                                    <p:cond delay="0"/>
                                  </p:stCondLst>
                                  <p:childTnLst>
                                    <p:set>
                                      <p:cBhvr>
                                        <p:cTn id="6" dur="1" fill="hold">
                                          <p:stCondLst>
                                            <p:cond delay="0"/>
                                          </p:stCondLst>
                                        </p:cTn>
                                        <p:tgtEl>
                                          <p:spTgt spid="349190"/>
                                        </p:tgtEl>
                                        <p:attrNameLst>
                                          <p:attrName>style.visibility</p:attrName>
                                        </p:attrNameLst>
                                      </p:cBhvr>
                                      <p:to>
                                        <p:strVal val="visible"/>
                                      </p:to>
                                    </p:set>
                                    <p:animEffect transition="in" filter="randombar(vertical)">
                                      <p:cBhvr>
                                        <p:cTn id="7" dur="500"/>
                                        <p:tgtEl>
                                          <p:spTgt spid="34919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349187"/>
                                        </p:tgtEl>
                                        <p:attrNameLst>
                                          <p:attrName>style.visibility</p:attrName>
                                        </p:attrNameLst>
                                      </p:cBhvr>
                                      <p:to>
                                        <p:strVal val="visible"/>
                                      </p:to>
                                    </p:set>
                                    <p:animEffect transition="in" filter="strips(downRight)">
                                      <p:cBhvr>
                                        <p:cTn id="12" dur="500"/>
                                        <p:tgtEl>
                                          <p:spTgt spid="349187"/>
                                        </p:tgtEl>
                                      </p:cBhvr>
                                    </p:animEffect>
                                  </p:childTnLst>
                                </p:cTn>
                              </p:par>
                              <p:par>
                                <p:cTn id="13" presetID="18" presetClass="entr" presetSubtype="6" fill="hold" nodeType="withEffect">
                                  <p:stCondLst>
                                    <p:cond delay="0"/>
                                  </p:stCondLst>
                                  <p:childTnLst>
                                    <p:set>
                                      <p:cBhvr>
                                        <p:cTn id="14" dur="1" fill="hold">
                                          <p:stCondLst>
                                            <p:cond delay="0"/>
                                          </p:stCondLst>
                                        </p:cTn>
                                        <p:tgtEl>
                                          <p:spTgt spid="349186"/>
                                        </p:tgtEl>
                                        <p:attrNameLst>
                                          <p:attrName>style.visibility</p:attrName>
                                        </p:attrNameLst>
                                      </p:cBhvr>
                                      <p:to>
                                        <p:strVal val="visible"/>
                                      </p:to>
                                    </p:set>
                                    <p:animEffect transition="in" filter="strips(downRight)">
                                      <p:cBhvr>
                                        <p:cTn id="15" dur="500"/>
                                        <p:tgtEl>
                                          <p:spTgt spid="349186"/>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42" fill="hold" nodeType="clickEffect">
                                  <p:stCondLst>
                                    <p:cond delay="0"/>
                                  </p:stCondLst>
                                  <p:childTnLst>
                                    <p:set>
                                      <p:cBhvr>
                                        <p:cTn id="19" dur="1" fill="hold">
                                          <p:stCondLst>
                                            <p:cond delay="0"/>
                                          </p:stCondLst>
                                        </p:cTn>
                                        <p:tgtEl>
                                          <p:spTgt spid="349188"/>
                                        </p:tgtEl>
                                        <p:attrNameLst>
                                          <p:attrName>style.visibility</p:attrName>
                                        </p:attrNameLst>
                                      </p:cBhvr>
                                      <p:to>
                                        <p:strVal val="visible"/>
                                      </p:to>
                                    </p:set>
                                    <p:animEffect transition="in" filter="barn(outHorizontal)">
                                      <p:cBhvr>
                                        <p:cTn id="20" dur="500"/>
                                        <p:tgtEl>
                                          <p:spTgt spid="349188"/>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349189"/>
                                        </p:tgtEl>
                                        <p:attrNameLst>
                                          <p:attrName>style.visibility</p:attrName>
                                        </p:attrNameLst>
                                      </p:cBhvr>
                                      <p:to>
                                        <p:strVal val="visible"/>
                                      </p:to>
                                    </p:set>
                                    <p:animEffect transition="in" filter="checkerboard(across)">
                                      <p:cBhvr>
                                        <p:cTn id="25" dur="500"/>
                                        <p:tgtEl>
                                          <p:spTgt spid="3491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4"/>
          <p:cNvSpPr txBox="1">
            <a:spLocks noChangeArrowheads="1"/>
          </p:cNvSpPr>
          <p:nvPr/>
        </p:nvSpPr>
        <p:spPr bwMode="auto">
          <a:xfrm>
            <a:off x="1752600" y="304800"/>
            <a:ext cx="6858000" cy="641350"/>
          </a:xfrm>
          <a:prstGeom prst="rect">
            <a:avLst/>
          </a:prstGeom>
          <a:noFill/>
          <a:ln w="9525">
            <a:noFill/>
            <a:miter lim="800000"/>
            <a:headEnd/>
            <a:tailEnd/>
          </a:ln>
        </p:spPr>
        <p:txBody>
          <a:bodyPr>
            <a:spAutoFit/>
          </a:bodyPr>
          <a:lstStyle/>
          <a:p>
            <a:pPr>
              <a:spcBef>
                <a:spcPct val="50000"/>
              </a:spcBef>
            </a:pPr>
            <a:r>
              <a:rPr lang="en-US" sz="3600">
                <a:solidFill>
                  <a:srgbClr val="FF0000"/>
                </a:solidFill>
              </a:rPr>
              <a:t>CÓ THỂ EM CHƯA BIẾT</a:t>
            </a:r>
          </a:p>
        </p:txBody>
      </p:sp>
      <p:sp>
        <p:nvSpPr>
          <p:cNvPr id="45059" name="Text Box 5"/>
          <p:cNvSpPr txBox="1">
            <a:spLocks noChangeArrowheads="1"/>
          </p:cNvSpPr>
          <p:nvPr/>
        </p:nvSpPr>
        <p:spPr bwMode="auto">
          <a:xfrm>
            <a:off x="990600" y="1143000"/>
            <a:ext cx="7391400" cy="2678113"/>
          </a:xfrm>
          <a:prstGeom prst="rect">
            <a:avLst/>
          </a:prstGeom>
          <a:noFill/>
          <a:ln w="9525">
            <a:noFill/>
            <a:miter lim="800000"/>
            <a:headEnd/>
            <a:tailEnd/>
          </a:ln>
        </p:spPr>
        <p:txBody>
          <a:bodyPr>
            <a:spAutoFit/>
          </a:bodyPr>
          <a:lstStyle/>
          <a:p>
            <a:pPr>
              <a:spcBef>
                <a:spcPct val="50000"/>
              </a:spcBef>
            </a:pPr>
            <a:r>
              <a:rPr lang="en-US" sz="2800">
                <a:solidFill>
                  <a:srgbClr val="0000FF"/>
                </a:solidFill>
              </a:rPr>
              <a:t>         Trước đây hơn  2000 năm, người ta đã phát hiện ra sự nhiễm điện của hổ phách khi cọ xát vào lông thú. Theo tiếng Hi Lạp, hổ phách là êlectrôn. Sau này người ta dùng từ êlectrôn để đặt tên cho hạt mang điện tích âm trong nguên tử, tiếng Việt còn gọi là điện tử.</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14"/>
          <p:cNvSpPr txBox="1">
            <a:spLocks noChangeArrowheads="1"/>
          </p:cNvSpPr>
          <p:nvPr/>
        </p:nvSpPr>
        <p:spPr bwMode="auto">
          <a:xfrm>
            <a:off x="2514600" y="381000"/>
            <a:ext cx="4191000" cy="519113"/>
          </a:xfrm>
          <a:prstGeom prst="rect">
            <a:avLst/>
          </a:prstGeom>
          <a:noFill/>
          <a:ln w="9525">
            <a:noFill/>
            <a:miter lim="800000"/>
            <a:headEnd/>
            <a:tailEnd/>
          </a:ln>
        </p:spPr>
        <p:txBody>
          <a:bodyPr>
            <a:spAutoFit/>
          </a:bodyPr>
          <a:lstStyle/>
          <a:p>
            <a:pPr>
              <a:spcBef>
                <a:spcPct val="50000"/>
              </a:spcBef>
            </a:pPr>
            <a:r>
              <a:rPr lang="en-US" sz="2800">
                <a:solidFill>
                  <a:srgbClr val="FF0000"/>
                </a:solidFill>
              </a:rPr>
              <a:t>HƯỚNG DẪN VỀ NHÀ</a:t>
            </a:r>
          </a:p>
        </p:txBody>
      </p:sp>
      <p:sp>
        <p:nvSpPr>
          <p:cNvPr id="326672" name="Text Box 16"/>
          <p:cNvSpPr txBox="1">
            <a:spLocks noChangeArrowheads="1"/>
          </p:cNvSpPr>
          <p:nvPr/>
        </p:nvSpPr>
        <p:spPr bwMode="auto">
          <a:xfrm>
            <a:off x="457200" y="762000"/>
            <a:ext cx="7010400" cy="1938338"/>
          </a:xfrm>
          <a:prstGeom prst="rect">
            <a:avLst/>
          </a:prstGeom>
          <a:noFill/>
          <a:ln w="9525">
            <a:noFill/>
            <a:miter lim="800000"/>
            <a:headEnd/>
            <a:tailEnd/>
          </a:ln>
        </p:spPr>
        <p:txBody>
          <a:bodyPr>
            <a:spAutoFit/>
          </a:bodyPr>
          <a:lstStyle/>
          <a:p>
            <a:r>
              <a:rPr lang="en-US" sz="2400" b="0" dirty="0"/>
              <a:t> </a:t>
            </a:r>
            <a:r>
              <a:rPr lang="en-US" sz="2400" dirty="0">
                <a:solidFill>
                  <a:srgbClr val="FF0000"/>
                </a:solidFill>
              </a:rPr>
              <a:t>*</a:t>
            </a:r>
            <a:r>
              <a:rPr lang="en-US" sz="2400" dirty="0" err="1">
                <a:solidFill>
                  <a:srgbClr val="FF0000"/>
                </a:solidFill>
              </a:rPr>
              <a:t>Bài</a:t>
            </a:r>
            <a:r>
              <a:rPr lang="en-US" sz="2400" dirty="0">
                <a:solidFill>
                  <a:srgbClr val="FF0000"/>
                </a:solidFill>
              </a:rPr>
              <a:t> </a:t>
            </a:r>
            <a:r>
              <a:rPr lang="en-US" sz="2400" dirty="0" err="1">
                <a:solidFill>
                  <a:srgbClr val="FF0000"/>
                </a:solidFill>
              </a:rPr>
              <a:t>vừa</a:t>
            </a:r>
            <a:r>
              <a:rPr lang="en-US" sz="2400" dirty="0">
                <a:solidFill>
                  <a:srgbClr val="FF0000"/>
                </a:solidFill>
              </a:rPr>
              <a:t> </a:t>
            </a:r>
            <a:r>
              <a:rPr lang="en-US" sz="2400" dirty="0" err="1">
                <a:solidFill>
                  <a:srgbClr val="FF0000"/>
                </a:solidFill>
              </a:rPr>
              <a:t>học</a:t>
            </a:r>
            <a:r>
              <a:rPr lang="en-US" sz="2400" dirty="0">
                <a:solidFill>
                  <a:srgbClr val="FF0000"/>
                </a:solidFill>
              </a:rPr>
              <a:t>:</a:t>
            </a:r>
          </a:p>
          <a:p>
            <a:pPr lvl="1"/>
            <a:r>
              <a:rPr lang="en-US" sz="2400" dirty="0">
                <a:solidFill>
                  <a:srgbClr val="0000FF"/>
                </a:solidFill>
              </a:rPr>
              <a:t>- </a:t>
            </a:r>
            <a:r>
              <a:rPr lang="en-US" sz="2400" dirty="0" err="1">
                <a:solidFill>
                  <a:srgbClr val="0000FF"/>
                </a:solidFill>
              </a:rPr>
              <a:t>Học</a:t>
            </a:r>
            <a:r>
              <a:rPr lang="en-US" sz="2400" dirty="0">
                <a:solidFill>
                  <a:srgbClr val="0000FF"/>
                </a:solidFill>
              </a:rPr>
              <a:t> </a:t>
            </a:r>
            <a:r>
              <a:rPr lang="en-US" sz="2400" dirty="0" err="1">
                <a:solidFill>
                  <a:srgbClr val="0000FF"/>
                </a:solidFill>
              </a:rPr>
              <a:t>thuộc</a:t>
            </a:r>
            <a:r>
              <a:rPr lang="en-US" sz="2400" dirty="0">
                <a:solidFill>
                  <a:srgbClr val="0000FF"/>
                </a:solidFill>
              </a:rPr>
              <a:t> </a:t>
            </a:r>
            <a:r>
              <a:rPr lang="en-US" sz="2400" dirty="0" err="1">
                <a:solidFill>
                  <a:srgbClr val="0000FF"/>
                </a:solidFill>
              </a:rPr>
              <a:t>phần</a:t>
            </a:r>
            <a:r>
              <a:rPr lang="en-US" sz="2400" dirty="0">
                <a:solidFill>
                  <a:srgbClr val="0000FF"/>
                </a:solidFill>
              </a:rPr>
              <a:t> </a:t>
            </a:r>
            <a:r>
              <a:rPr lang="en-US" sz="2400" dirty="0" err="1">
                <a:solidFill>
                  <a:srgbClr val="0000FF"/>
                </a:solidFill>
              </a:rPr>
              <a:t>ghi</a:t>
            </a:r>
            <a:r>
              <a:rPr lang="en-US" sz="2400" dirty="0">
                <a:solidFill>
                  <a:srgbClr val="0000FF"/>
                </a:solidFill>
              </a:rPr>
              <a:t> </a:t>
            </a:r>
            <a:r>
              <a:rPr lang="en-US" sz="2400" dirty="0" err="1">
                <a:solidFill>
                  <a:srgbClr val="0000FF"/>
                </a:solidFill>
              </a:rPr>
              <a:t>nhớ</a:t>
            </a:r>
            <a:r>
              <a:rPr lang="en-US" sz="2400" dirty="0">
                <a:solidFill>
                  <a:srgbClr val="0000FF"/>
                </a:solidFill>
              </a:rPr>
              <a:t>.</a:t>
            </a:r>
          </a:p>
          <a:p>
            <a:pPr lvl="1">
              <a:buFontTx/>
              <a:buChar char="-"/>
            </a:pPr>
            <a:r>
              <a:rPr lang="en-US" sz="2400" dirty="0" err="1">
                <a:solidFill>
                  <a:srgbClr val="0000FF"/>
                </a:solidFill>
              </a:rPr>
              <a:t>Tìm</a:t>
            </a:r>
            <a:r>
              <a:rPr lang="en-US" sz="2400" dirty="0">
                <a:solidFill>
                  <a:srgbClr val="0000FF"/>
                </a:solidFill>
              </a:rPr>
              <a:t> </a:t>
            </a:r>
            <a:r>
              <a:rPr lang="en-US" sz="2400" dirty="0" err="1">
                <a:solidFill>
                  <a:srgbClr val="0000FF"/>
                </a:solidFill>
              </a:rPr>
              <a:t>hiểu</a:t>
            </a:r>
            <a:r>
              <a:rPr lang="en-US" sz="2400" dirty="0">
                <a:solidFill>
                  <a:srgbClr val="0000FF"/>
                </a:solidFill>
              </a:rPr>
              <a:t> </a:t>
            </a:r>
            <a:r>
              <a:rPr lang="en-US" sz="2400" dirty="0" err="1">
                <a:solidFill>
                  <a:srgbClr val="0000FF"/>
                </a:solidFill>
              </a:rPr>
              <a:t>sơ</a:t>
            </a:r>
            <a:r>
              <a:rPr lang="en-US" sz="2400" dirty="0">
                <a:solidFill>
                  <a:srgbClr val="0000FF"/>
                </a:solidFill>
              </a:rPr>
              <a:t> </a:t>
            </a:r>
            <a:r>
              <a:rPr lang="en-US" sz="2400" dirty="0" err="1">
                <a:solidFill>
                  <a:srgbClr val="0000FF"/>
                </a:solidFill>
              </a:rPr>
              <a:t>lược</a:t>
            </a:r>
            <a:r>
              <a:rPr lang="en-US" sz="2400" dirty="0">
                <a:solidFill>
                  <a:srgbClr val="0000FF"/>
                </a:solidFill>
              </a:rPr>
              <a:t> </a:t>
            </a:r>
            <a:r>
              <a:rPr lang="en-US" sz="2400" dirty="0" err="1">
                <a:solidFill>
                  <a:srgbClr val="0000FF"/>
                </a:solidFill>
              </a:rPr>
              <a:t>về</a:t>
            </a:r>
            <a:r>
              <a:rPr lang="en-US" sz="2400" dirty="0">
                <a:solidFill>
                  <a:srgbClr val="0000FF"/>
                </a:solidFill>
              </a:rPr>
              <a:t> </a:t>
            </a:r>
            <a:r>
              <a:rPr lang="en-US" sz="2400" dirty="0" err="1">
                <a:solidFill>
                  <a:srgbClr val="0000FF"/>
                </a:solidFill>
              </a:rPr>
              <a:t>cấu</a:t>
            </a:r>
            <a:r>
              <a:rPr lang="en-US" sz="2400" dirty="0">
                <a:solidFill>
                  <a:srgbClr val="0000FF"/>
                </a:solidFill>
              </a:rPr>
              <a:t> </a:t>
            </a:r>
            <a:r>
              <a:rPr lang="en-US" sz="2400" dirty="0" err="1">
                <a:solidFill>
                  <a:srgbClr val="0000FF"/>
                </a:solidFill>
              </a:rPr>
              <a:t>tạo</a:t>
            </a:r>
            <a:r>
              <a:rPr lang="en-US" sz="2400" dirty="0">
                <a:solidFill>
                  <a:srgbClr val="0000FF"/>
                </a:solidFill>
              </a:rPr>
              <a:t> </a:t>
            </a:r>
            <a:r>
              <a:rPr lang="en-US" sz="2400" dirty="0" err="1">
                <a:solidFill>
                  <a:srgbClr val="0000FF"/>
                </a:solidFill>
              </a:rPr>
              <a:t>của</a:t>
            </a:r>
            <a:r>
              <a:rPr lang="en-US" sz="2400" dirty="0">
                <a:solidFill>
                  <a:srgbClr val="0000FF"/>
                </a:solidFill>
              </a:rPr>
              <a:t> </a:t>
            </a:r>
            <a:r>
              <a:rPr lang="en-US" sz="2400" dirty="0" err="1">
                <a:solidFill>
                  <a:srgbClr val="0000FF"/>
                </a:solidFill>
              </a:rPr>
              <a:t>nguyên</a:t>
            </a:r>
            <a:r>
              <a:rPr lang="en-US" sz="2400" dirty="0">
                <a:solidFill>
                  <a:srgbClr val="0000FF"/>
                </a:solidFill>
              </a:rPr>
              <a:t> </a:t>
            </a:r>
            <a:r>
              <a:rPr lang="en-US" sz="2400" dirty="0" err="1">
                <a:solidFill>
                  <a:srgbClr val="0000FF"/>
                </a:solidFill>
              </a:rPr>
              <a:t>tử</a:t>
            </a:r>
            <a:r>
              <a:rPr lang="en-US" sz="2400" dirty="0">
                <a:solidFill>
                  <a:srgbClr val="0000FF"/>
                </a:solidFill>
              </a:rPr>
              <a:t>.</a:t>
            </a:r>
          </a:p>
          <a:p>
            <a:pPr lvl="1">
              <a:buFontTx/>
              <a:buChar char="-"/>
            </a:pPr>
            <a:r>
              <a:rPr lang="en-US" sz="2400" dirty="0">
                <a:solidFill>
                  <a:srgbClr val="0000FF"/>
                </a:solidFill>
              </a:rPr>
              <a:t> </a:t>
            </a:r>
            <a:r>
              <a:rPr lang="en-US" sz="2400" dirty="0" err="1">
                <a:solidFill>
                  <a:srgbClr val="0000FF"/>
                </a:solidFill>
              </a:rPr>
              <a:t>Giải</a:t>
            </a:r>
            <a:r>
              <a:rPr lang="en-US" sz="2400" dirty="0">
                <a:solidFill>
                  <a:srgbClr val="0000FF"/>
                </a:solidFill>
              </a:rPr>
              <a:t> </a:t>
            </a:r>
            <a:r>
              <a:rPr lang="en-US" sz="2400" dirty="0" err="1">
                <a:solidFill>
                  <a:srgbClr val="0000FF"/>
                </a:solidFill>
              </a:rPr>
              <a:t>các</a:t>
            </a:r>
            <a:r>
              <a:rPr lang="en-US" sz="2400" dirty="0">
                <a:solidFill>
                  <a:srgbClr val="0000FF"/>
                </a:solidFill>
              </a:rPr>
              <a:t> </a:t>
            </a:r>
            <a:r>
              <a:rPr lang="en-US" sz="2400" dirty="0" err="1">
                <a:solidFill>
                  <a:srgbClr val="0000FF"/>
                </a:solidFill>
              </a:rPr>
              <a:t>bài</a:t>
            </a:r>
            <a:r>
              <a:rPr lang="en-US" sz="2400" dirty="0">
                <a:solidFill>
                  <a:srgbClr val="0000FF"/>
                </a:solidFill>
              </a:rPr>
              <a:t> </a:t>
            </a:r>
            <a:r>
              <a:rPr lang="en-US" sz="2400" dirty="0" err="1">
                <a:solidFill>
                  <a:srgbClr val="0000FF"/>
                </a:solidFill>
              </a:rPr>
              <a:t>tập</a:t>
            </a:r>
            <a:r>
              <a:rPr lang="en-US" sz="2400" dirty="0">
                <a:solidFill>
                  <a:srgbClr val="0000FF"/>
                </a:solidFill>
              </a:rPr>
              <a:t> </a:t>
            </a:r>
            <a:r>
              <a:rPr lang="en-US" sz="2400" dirty="0" err="1">
                <a:solidFill>
                  <a:srgbClr val="0000FF"/>
                </a:solidFill>
              </a:rPr>
              <a:t>trong</a:t>
            </a:r>
            <a:r>
              <a:rPr lang="en-US" sz="2400" dirty="0">
                <a:solidFill>
                  <a:srgbClr val="0000FF"/>
                </a:solidFill>
              </a:rPr>
              <a:t> </a:t>
            </a:r>
            <a:r>
              <a:rPr lang="en-US" sz="2400" dirty="0" err="1">
                <a:solidFill>
                  <a:srgbClr val="0000FF"/>
                </a:solidFill>
              </a:rPr>
              <a:t>sách</a:t>
            </a:r>
            <a:r>
              <a:rPr lang="en-US" sz="2400" dirty="0">
                <a:solidFill>
                  <a:srgbClr val="0000FF"/>
                </a:solidFill>
              </a:rPr>
              <a:t> </a:t>
            </a:r>
            <a:r>
              <a:rPr lang="en-US" sz="2400" dirty="0" err="1">
                <a:solidFill>
                  <a:srgbClr val="0000FF"/>
                </a:solidFill>
              </a:rPr>
              <a:t>bài</a:t>
            </a:r>
            <a:r>
              <a:rPr lang="en-US" sz="2400" dirty="0">
                <a:solidFill>
                  <a:srgbClr val="0000FF"/>
                </a:solidFill>
              </a:rPr>
              <a:t> </a:t>
            </a:r>
            <a:r>
              <a:rPr lang="en-US" sz="2400" dirty="0" err="1">
                <a:solidFill>
                  <a:srgbClr val="0000FF"/>
                </a:solidFill>
              </a:rPr>
              <a:t>tập</a:t>
            </a:r>
            <a:r>
              <a:rPr lang="en-US" sz="2400" dirty="0">
                <a:solidFill>
                  <a:srgbClr val="0000FF"/>
                </a:solidFill>
              </a:rPr>
              <a:t>.</a:t>
            </a:r>
          </a:p>
          <a:p>
            <a:pPr lvl="1">
              <a:buFontTx/>
              <a:buChar char="-"/>
            </a:pPr>
            <a:endParaRPr lang="en-US" sz="2400" dirty="0">
              <a:solidFill>
                <a:srgbClr val="0000FF"/>
              </a:solidFill>
            </a:endParaRPr>
          </a:p>
        </p:txBody>
      </p:sp>
      <p:sp>
        <p:nvSpPr>
          <p:cNvPr id="326674" name="Text Box 18"/>
          <p:cNvSpPr txBox="1">
            <a:spLocks noChangeArrowheads="1"/>
          </p:cNvSpPr>
          <p:nvPr/>
        </p:nvSpPr>
        <p:spPr bwMode="auto">
          <a:xfrm>
            <a:off x="2819400" y="5364163"/>
            <a:ext cx="7010400" cy="854075"/>
          </a:xfrm>
          <a:prstGeom prst="rect">
            <a:avLst/>
          </a:prstGeom>
          <a:noFill/>
          <a:ln w="9525">
            <a:noFill/>
            <a:miter lim="800000"/>
            <a:headEnd/>
            <a:tailEnd/>
          </a:ln>
        </p:spPr>
        <p:txBody>
          <a:bodyPr>
            <a:spAutoFit/>
          </a:bodyPr>
          <a:lstStyle/>
          <a:p>
            <a:endParaRPr lang="en-US">
              <a:solidFill>
                <a:srgbClr val="0000FF"/>
              </a:solidFill>
            </a:endParaRPr>
          </a:p>
          <a:p>
            <a:pPr lvl="3">
              <a:spcBef>
                <a:spcPct val="50000"/>
              </a:spcBef>
            </a:pPr>
            <a:endParaRPr lang="en-US"/>
          </a:p>
        </p:txBody>
      </p:sp>
      <p:sp>
        <p:nvSpPr>
          <p:cNvPr id="326676" name="Text Box 20"/>
          <p:cNvSpPr txBox="1">
            <a:spLocks noChangeArrowheads="1"/>
          </p:cNvSpPr>
          <p:nvPr/>
        </p:nvSpPr>
        <p:spPr bwMode="auto">
          <a:xfrm>
            <a:off x="533400" y="2486025"/>
            <a:ext cx="7543800" cy="4524375"/>
          </a:xfrm>
          <a:prstGeom prst="rect">
            <a:avLst/>
          </a:prstGeom>
          <a:noFill/>
          <a:ln w="9525">
            <a:noFill/>
            <a:miter lim="800000"/>
            <a:headEnd/>
            <a:tailEnd/>
          </a:ln>
        </p:spPr>
        <p:txBody>
          <a:bodyPr>
            <a:spAutoFit/>
          </a:bodyPr>
          <a:lstStyle/>
          <a:p>
            <a:pPr algn="just"/>
            <a:r>
              <a:rPr lang="en-US" sz="2400" dirty="0">
                <a:solidFill>
                  <a:srgbClr val="FF0000"/>
                </a:solidFill>
              </a:rPr>
              <a:t>*</a:t>
            </a:r>
            <a:r>
              <a:rPr lang="en-US" sz="2400" dirty="0" err="1">
                <a:solidFill>
                  <a:srgbClr val="FF0000"/>
                </a:solidFill>
              </a:rPr>
              <a:t>Bài</a:t>
            </a:r>
            <a:r>
              <a:rPr lang="en-US" sz="2400" dirty="0">
                <a:solidFill>
                  <a:srgbClr val="FF0000"/>
                </a:solidFill>
              </a:rPr>
              <a:t> </a:t>
            </a:r>
            <a:r>
              <a:rPr lang="en-US" sz="2400" dirty="0" err="1">
                <a:solidFill>
                  <a:srgbClr val="FF0000"/>
                </a:solidFill>
              </a:rPr>
              <a:t>sắp</a:t>
            </a:r>
            <a:r>
              <a:rPr lang="en-US" sz="2400" dirty="0">
                <a:solidFill>
                  <a:srgbClr val="FF0000"/>
                </a:solidFill>
              </a:rPr>
              <a:t> </a:t>
            </a:r>
            <a:r>
              <a:rPr lang="en-US" sz="2400" dirty="0" err="1">
                <a:solidFill>
                  <a:srgbClr val="FF0000"/>
                </a:solidFill>
              </a:rPr>
              <a:t>học</a:t>
            </a:r>
            <a:r>
              <a:rPr lang="en-US" sz="2400" dirty="0">
                <a:solidFill>
                  <a:srgbClr val="FF0000"/>
                </a:solidFill>
              </a:rPr>
              <a:t>:</a:t>
            </a:r>
            <a:r>
              <a:rPr lang="en-US" sz="2400" dirty="0">
                <a:solidFill>
                  <a:srgbClr val="0000FF"/>
                </a:solidFill>
              </a:rPr>
              <a:t> </a:t>
            </a:r>
          </a:p>
          <a:p>
            <a:pPr algn="just"/>
            <a:r>
              <a:rPr lang="en-US" sz="2400" dirty="0">
                <a:solidFill>
                  <a:srgbClr val="0000FF"/>
                </a:solidFill>
              </a:rPr>
              <a:t>  - </a:t>
            </a:r>
            <a:r>
              <a:rPr lang="en-US" sz="2400" dirty="0" err="1">
                <a:solidFill>
                  <a:srgbClr val="0000FF"/>
                </a:solidFill>
              </a:rPr>
              <a:t>Đọc</a:t>
            </a:r>
            <a:r>
              <a:rPr lang="en-US" sz="2400" dirty="0">
                <a:solidFill>
                  <a:srgbClr val="0000FF"/>
                </a:solidFill>
              </a:rPr>
              <a:t> </a:t>
            </a:r>
            <a:r>
              <a:rPr lang="en-US" sz="2400" dirty="0" err="1">
                <a:solidFill>
                  <a:srgbClr val="0000FF"/>
                </a:solidFill>
              </a:rPr>
              <a:t>trước</a:t>
            </a:r>
            <a:r>
              <a:rPr lang="en-US" sz="2400" dirty="0">
                <a:solidFill>
                  <a:srgbClr val="0000FF"/>
                </a:solidFill>
              </a:rPr>
              <a:t> </a:t>
            </a:r>
            <a:r>
              <a:rPr lang="en-US" sz="2400" dirty="0" err="1">
                <a:solidFill>
                  <a:srgbClr val="0000FF"/>
                </a:solidFill>
              </a:rPr>
              <a:t>bài</a:t>
            </a:r>
            <a:r>
              <a:rPr lang="en-US" sz="2400" dirty="0">
                <a:solidFill>
                  <a:srgbClr val="0000FF"/>
                </a:solidFill>
              </a:rPr>
              <a:t> 19: </a:t>
            </a:r>
            <a:r>
              <a:rPr lang="en-US" sz="2400" dirty="0" err="1">
                <a:solidFill>
                  <a:srgbClr val="0000FF"/>
                </a:solidFill>
              </a:rPr>
              <a:t>Dòng</a:t>
            </a:r>
            <a:r>
              <a:rPr lang="en-US" sz="2400" dirty="0">
                <a:solidFill>
                  <a:srgbClr val="0000FF"/>
                </a:solidFill>
              </a:rPr>
              <a:t> </a:t>
            </a:r>
            <a:r>
              <a:rPr lang="en-US" sz="2400" dirty="0" err="1">
                <a:solidFill>
                  <a:srgbClr val="0000FF"/>
                </a:solidFill>
              </a:rPr>
              <a:t>điện</a:t>
            </a:r>
            <a:r>
              <a:rPr lang="en-US" sz="2400" dirty="0">
                <a:solidFill>
                  <a:srgbClr val="0000FF"/>
                </a:solidFill>
              </a:rPr>
              <a:t> – </a:t>
            </a:r>
            <a:r>
              <a:rPr lang="en-US" sz="2400" dirty="0" err="1">
                <a:solidFill>
                  <a:srgbClr val="0000FF"/>
                </a:solidFill>
              </a:rPr>
              <a:t>Nguồn</a:t>
            </a:r>
            <a:r>
              <a:rPr lang="en-US" sz="2400" dirty="0">
                <a:solidFill>
                  <a:srgbClr val="0000FF"/>
                </a:solidFill>
              </a:rPr>
              <a:t> </a:t>
            </a:r>
            <a:r>
              <a:rPr lang="en-US" sz="2400" dirty="0" err="1">
                <a:solidFill>
                  <a:srgbClr val="0000FF"/>
                </a:solidFill>
              </a:rPr>
              <a:t>điện</a:t>
            </a:r>
            <a:r>
              <a:rPr lang="en-US" sz="2400" dirty="0">
                <a:solidFill>
                  <a:srgbClr val="0000FF"/>
                </a:solidFill>
              </a:rPr>
              <a:t> </a:t>
            </a:r>
            <a:r>
              <a:rPr lang="en-US" sz="2400" dirty="0" err="1">
                <a:solidFill>
                  <a:srgbClr val="0000FF"/>
                </a:solidFill>
              </a:rPr>
              <a:t>và</a:t>
            </a:r>
            <a:r>
              <a:rPr lang="en-US" sz="2400" dirty="0">
                <a:solidFill>
                  <a:srgbClr val="0000FF"/>
                </a:solidFill>
              </a:rPr>
              <a:t>  </a:t>
            </a:r>
            <a:r>
              <a:rPr lang="en-US" sz="2400" dirty="0" err="1">
                <a:solidFill>
                  <a:srgbClr val="0000FF"/>
                </a:solidFill>
              </a:rPr>
              <a:t>tìm</a:t>
            </a:r>
            <a:r>
              <a:rPr lang="en-US" sz="2400" dirty="0">
                <a:solidFill>
                  <a:srgbClr val="0000FF"/>
                </a:solidFill>
              </a:rPr>
              <a:t> </a:t>
            </a:r>
            <a:r>
              <a:rPr lang="en-US" sz="2400" dirty="0" err="1">
                <a:solidFill>
                  <a:srgbClr val="0000FF"/>
                </a:solidFill>
              </a:rPr>
              <a:t>hiểu</a:t>
            </a:r>
            <a:r>
              <a:rPr lang="en-US" sz="2400" dirty="0">
                <a:solidFill>
                  <a:srgbClr val="0000FF"/>
                </a:solidFill>
              </a:rPr>
              <a:t> </a:t>
            </a:r>
            <a:r>
              <a:rPr lang="en-US" sz="2400" dirty="0" err="1">
                <a:solidFill>
                  <a:srgbClr val="0000FF"/>
                </a:solidFill>
              </a:rPr>
              <a:t>các</a:t>
            </a:r>
            <a:r>
              <a:rPr lang="en-US" sz="2400" dirty="0">
                <a:solidFill>
                  <a:srgbClr val="0000FF"/>
                </a:solidFill>
              </a:rPr>
              <a:t> </a:t>
            </a:r>
            <a:r>
              <a:rPr lang="en-US" sz="2400" dirty="0" err="1">
                <a:solidFill>
                  <a:srgbClr val="0000FF"/>
                </a:solidFill>
              </a:rPr>
              <a:t>vấn</a:t>
            </a:r>
            <a:r>
              <a:rPr lang="en-US" sz="2400" dirty="0">
                <a:solidFill>
                  <a:srgbClr val="0000FF"/>
                </a:solidFill>
              </a:rPr>
              <a:t> </a:t>
            </a:r>
            <a:r>
              <a:rPr lang="en-US" sz="2400" dirty="0" err="1">
                <a:solidFill>
                  <a:srgbClr val="0000FF"/>
                </a:solidFill>
              </a:rPr>
              <a:t>đề</a:t>
            </a:r>
            <a:r>
              <a:rPr lang="en-US" sz="2400" dirty="0">
                <a:solidFill>
                  <a:srgbClr val="0000FF"/>
                </a:solidFill>
              </a:rPr>
              <a:t> </a:t>
            </a:r>
            <a:r>
              <a:rPr lang="en-US" sz="2400" dirty="0" err="1">
                <a:solidFill>
                  <a:srgbClr val="0000FF"/>
                </a:solidFill>
              </a:rPr>
              <a:t>sau</a:t>
            </a:r>
            <a:r>
              <a:rPr lang="en-US" sz="2400" dirty="0">
                <a:solidFill>
                  <a:srgbClr val="0000FF"/>
                </a:solidFill>
              </a:rPr>
              <a:t>:</a:t>
            </a:r>
          </a:p>
          <a:p>
            <a:pPr algn="just">
              <a:spcBef>
                <a:spcPct val="50000"/>
              </a:spcBef>
            </a:pPr>
            <a:r>
              <a:rPr lang="en-US" sz="2400" dirty="0">
                <a:solidFill>
                  <a:srgbClr val="0000FF"/>
                </a:solidFill>
              </a:rPr>
              <a:t>    +</a:t>
            </a:r>
            <a:r>
              <a:rPr lang="en-US" sz="2400" dirty="0" err="1">
                <a:solidFill>
                  <a:srgbClr val="0000FF"/>
                </a:solidFill>
              </a:rPr>
              <a:t>Tìm</a:t>
            </a:r>
            <a:r>
              <a:rPr lang="en-US" sz="2400" dirty="0">
                <a:solidFill>
                  <a:srgbClr val="0000FF"/>
                </a:solidFill>
              </a:rPr>
              <a:t> </a:t>
            </a:r>
            <a:r>
              <a:rPr lang="en-US" sz="2400" dirty="0" err="1">
                <a:solidFill>
                  <a:srgbClr val="0000FF"/>
                </a:solidFill>
              </a:rPr>
              <a:t>hiểu</a:t>
            </a:r>
            <a:r>
              <a:rPr lang="en-US" sz="2400" dirty="0">
                <a:solidFill>
                  <a:srgbClr val="0000FF"/>
                </a:solidFill>
              </a:rPr>
              <a:t> </a:t>
            </a:r>
            <a:r>
              <a:rPr lang="en-US" sz="2400" dirty="0" err="1">
                <a:solidFill>
                  <a:srgbClr val="0000FF"/>
                </a:solidFill>
              </a:rPr>
              <a:t>sự</a:t>
            </a:r>
            <a:r>
              <a:rPr lang="en-US" sz="2400" dirty="0">
                <a:solidFill>
                  <a:srgbClr val="0000FF"/>
                </a:solidFill>
              </a:rPr>
              <a:t> </a:t>
            </a:r>
            <a:r>
              <a:rPr lang="en-US" sz="2400" dirty="0" err="1">
                <a:solidFill>
                  <a:srgbClr val="0000FF"/>
                </a:solidFill>
              </a:rPr>
              <a:t>tương</a:t>
            </a:r>
            <a:r>
              <a:rPr lang="en-US" sz="2400" dirty="0">
                <a:solidFill>
                  <a:srgbClr val="0000FF"/>
                </a:solidFill>
              </a:rPr>
              <a:t> </a:t>
            </a:r>
            <a:r>
              <a:rPr lang="en-US" sz="2400" dirty="0" err="1">
                <a:solidFill>
                  <a:srgbClr val="0000FF"/>
                </a:solidFill>
              </a:rPr>
              <a:t>tự</a:t>
            </a:r>
            <a:r>
              <a:rPr lang="en-US" sz="2400" dirty="0">
                <a:solidFill>
                  <a:srgbClr val="0000FF"/>
                </a:solidFill>
              </a:rPr>
              <a:t> </a:t>
            </a:r>
            <a:r>
              <a:rPr lang="en-US" sz="2400" dirty="0" err="1">
                <a:solidFill>
                  <a:srgbClr val="0000FF"/>
                </a:solidFill>
              </a:rPr>
              <a:t>giữa</a:t>
            </a:r>
            <a:r>
              <a:rPr lang="en-US" sz="2400" dirty="0">
                <a:solidFill>
                  <a:srgbClr val="0000FF"/>
                </a:solidFill>
              </a:rPr>
              <a:t> </a:t>
            </a:r>
            <a:r>
              <a:rPr lang="en-US" sz="2400" dirty="0" err="1">
                <a:solidFill>
                  <a:srgbClr val="0000FF"/>
                </a:solidFill>
              </a:rPr>
              <a:t>dòng</a:t>
            </a:r>
            <a:r>
              <a:rPr lang="en-US" sz="2400" dirty="0">
                <a:solidFill>
                  <a:srgbClr val="0000FF"/>
                </a:solidFill>
              </a:rPr>
              <a:t> </a:t>
            </a:r>
            <a:r>
              <a:rPr lang="en-US" sz="2400" dirty="0" err="1">
                <a:solidFill>
                  <a:srgbClr val="0000FF"/>
                </a:solidFill>
              </a:rPr>
              <a:t>điện</a:t>
            </a:r>
            <a:r>
              <a:rPr lang="en-US" sz="2400" dirty="0">
                <a:solidFill>
                  <a:srgbClr val="0000FF"/>
                </a:solidFill>
              </a:rPr>
              <a:t> </a:t>
            </a:r>
            <a:r>
              <a:rPr lang="en-US" sz="2400" dirty="0" err="1">
                <a:solidFill>
                  <a:srgbClr val="0000FF"/>
                </a:solidFill>
              </a:rPr>
              <a:t>và</a:t>
            </a:r>
            <a:r>
              <a:rPr lang="en-US" sz="2400" dirty="0">
                <a:solidFill>
                  <a:srgbClr val="0000FF"/>
                </a:solidFill>
              </a:rPr>
              <a:t> </a:t>
            </a:r>
            <a:r>
              <a:rPr lang="en-US" sz="2400" dirty="0" err="1">
                <a:solidFill>
                  <a:srgbClr val="0000FF"/>
                </a:solidFill>
              </a:rPr>
              <a:t>dòng</a:t>
            </a:r>
            <a:r>
              <a:rPr lang="en-US" sz="2400" dirty="0">
                <a:solidFill>
                  <a:srgbClr val="0000FF"/>
                </a:solidFill>
              </a:rPr>
              <a:t> </a:t>
            </a:r>
            <a:r>
              <a:rPr lang="en-US" sz="2400" dirty="0" err="1">
                <a:solidFill>
                  <a:srgbClr val="0000FF"/>
                </a:solidFill>
              </a:rPr>
              <a:t>nước</a:t>
            </a:r>
            <a:r>
              <a:rPr lang="en-US" sz="2400" dirty="0">
                <a:solidFill>
                  <a:srgbClr val="0000FF"/>
                </a:solidFill>
              </a:rPr>
              <a:t>.</a:t>
            </a:r>
          </a:p>
          <a:p>
            <a:pPr algn="just">
              <a:spcBef>
                <a:spcPct val="50000"/>
              </a:spcBef>
            </a:pPr>
            <a:r>
              <a:rPr lang="en-US" sz="2400" dirty="0">
                <a:solidFill>
                  <a:srgbClr val="0000FF"/>
                </a:solidFill>
              </a:rPr>
              <a:t>    +</a:t>
            </a:r>
            <a:r>
              <a:rPr lang="en-US" sz="2400" dirty="0" err="1">
                <a:solidFill>
                  <a:srgbClr val="0000FF"/>
                </a:solidFill>
              </a:rPr>
              <a:t>Mỗi</a:t>
            </a:r>
            <a:r>
              <a:rPr lang="en-US" sz="2400" dirty="0">
                <a:solidFill>
                  <a:srgbClr val="0000FF"/>
                </a:solidFill>
              </a:rPr>
              <a:t> </a:t>
            </a:r>
            <a:r>
              <a:rPr lang="en-US" sz="2400" dirty="0" err="1">
                <a:solidFill>
                  <a:srgbClr val="0000FF"/>
                </a:solidFill>
              </a:rPr>
              <a:t>nguồn</a:t>
            </a:r>
            <a:r>
              <a:rPr lang="en-US" sz="2400" dirty="0">
                <a:solidFill>
                  <a:srgbClr val="0000FF"/>
                </a:solidFill>
              </a:rPr>
              <a:t> </a:t>
            </a:r>
            <a:r>
              <a:rPr lang="en-US" sz="2400" dirty="0" err="1">
                <a:solidFill>
                  <a:srgbClr val="0000FF"/>
                </a:solidFill>
              </a:rPr>
              <a:t>điện</a:t>
            </a:r>
            <a:r>
              <a:rPr lang="en-US" sz="2400" dirty="0">
                <a:solidFill>
                  <a:srgbClr val="0000FF"/>
                </a:solidFill>
              </a:rPr>
              <a:t> </a:t>
            </a:r>
            <a:r>
              <a:rPr lang="en-US" sz="2400" dirty="0" err="1">
                <a:solidFill>
                  <a:srgbClr val="0000FF"/>
                </a:solidFill>
              </a:rPr>
              <a:t>có</a:t>
            </a:r>
            <a:r>
              <a:rPr lang="en-US" sz="2400" dirty="0">
                <a:solidFill>
                  <a:srgbClr val="0000FF"/>
                </a:solidFill>
              </a:rPr>
              <a:t> </a:t>
            </a:r>
            <a:r>
              <a:rPr lang="en-US" sz="2400" dirty="0" err="1">
                <a:solidFill>
                  <a:srgbClr val="0000FF"/>
                </a:solidFill>
              </a:rPr>
              <a:t>mấy</a:t>
            </a:r>
            <a:r>
              <a:rPr lang="en-US" sz="2400" dirty="0">
                <a:solidFill>
                  <a:srgbClr val="0000FF"/>
                </a:solidFill>
              </a:rPr>
              <a:t> </a:t>
            </a:r>
            <a:r>
              <a:rPr lang="en-US" sz="2400" dirty="0" err="1">
                <a:solidFill>
                  <a:srgbClr val="0000FF"/>
                </a:solidFill>
              </a:rPr>
              <a:t>cực</a:t>
            </a:r>
            <a:r>
              <a:rPr lang="en-US" sz="2400" dirty="0">
                <a:solidFill>
                  <a:srgbClr val="0000FF"/>
                </a:solidFill>
              </a:rPr>
              <a:t>, </a:t>
            </a:r>
            <a:r>
              <a:rPr lang="en-US" sz="2400" dirty="0" err="1">
                <a:solidFill>
                  <a:srgbClr val="0000FF"/>
                </a:solidFill>
              </a:rPr>
              <a:t>đó</a:t>
            </a:r>
            <a:r>
              <a:rPr lang="en-US" sz="2400" dirty="0">
                <a:solidFill>
                  <a:srgbClr val="0000FF"/>
                </a:solidFill>
              </a:rPr>
              <a:t> </a:t>
            </a:r>
            <a:r>
              <a:rPr lang="en-US" sz="2400" dirty="0" err="1">
                <a:solidFill>
                  <a:srgbClr val="0000FF"/>
                </a:solidFill>
              </a:rPr>
              <a:t>là</a:t>
            </a:r>
            <a:r>
              <a:rPr lang="en-US" sz="2400" dirty="0">
                <a:solidFill>
                  <a:srgbClr val="0000FF"/>
                </a:solidFill>
              </a:rPr>
              <a:t> </a:t>
            </a:r>
            <a:r>
              <a:rPr lang="en-US" sz="2400" dirty="0" err="1">
                <a:solidFill>
                  <a:srgbClr val="0000FF"/>
                </a:solidFill>
              </a:rPr>
              <a:t>những</a:t>
            </a:r>
            <a:r>
              <a:rPr lang="en-US" sz="2400" dirty="0">
                <a:solidFill>
                  <a:srgbClr val="0000FF"/>
                </a:solidFill>
              </a:rPr>
              <a:t> </a:t>
            </a:r>
            <a:r>
              <a:rPr lang="en-US" sz="2400" dirty="0" err="1">
                <a:solidFill>
                  <a:srgbClr val="0000FF"/>
                </a:solidFill>
              </a:rPr>
              <a:t>cực</a:t>
            </a:r>
            <a:r>
              <a:rPr lang="en-US" sz="2400" dirty="0">
                <a:solidFill>
                  <a:srgbClr val="0000FF"/>
                </a:solidFill>
              </a:rPr>
              <a:t> </a:t>
            </a:r>
            <a:r>
              <a:rPr lang="en-US" sz="2400" dirty="0" err="1">
                <a:solidFill>
                  <a:srgbClr val="0000FF"/>
                </a:solidFill>
              </a:rPr>
              <a:t>nào</a:t>
            </a:r>
            <a:r>
              <a:rPr lang="en-US" sz="2400" dirty="0">
                <a:solidFill>
                  <a:srgbClr val="0000FF"/>
                </a:solidFill>
              </a:rPr>
              <a:t>?</a:t>
            </a:r>
          </a:p>
          <a:p>
            <a:pPr algn="just">
              <a:spcBef>
                <a:spcPct val="50000"/>
              </a:spcBef>
            </a:pPr>
            <a:r>
              <a:rPr lang="en-US" sz="2400" dirty="0">
                <a:solidFill>
                  <a:srgbClr val="0000FF"/>
                </a:solidFill>
              </a:rPr>
              <a:t>    +</a:t>
            </a:r>
            <a:r>
              <a:rPr lang="en-US" sz="2400" dirty="0" err="1">
                <a:solidFill>
                  <a:srgbClr val="0000FF"/>
                </a:solidFill>
              </a:rPr>
              <a:t>Kể</a:t>
            </a:r>
            <a:r>
              <a:rPr lang="en-US" sz="2400" dirty="0">
                <a:solidFill>
                  <a:srgbClr val="0000FF"/>
                </a:solidFill>
              </a:rPr>
              <a:t> </a:t>
            </a:r>
            <a:r>
              <a:rPr lang="en-US" sz="2400" dirty="0" err="1">
                <a:solidFill>
                  <a:srgbClr val="0000FF"/>
                </a:solidFill>
              </a:rPr>
              <a:t>tên</a:t>
            </a:r>
            <a:r>
              <a:rPr lang="en-US" sz="2400" dirty="0">
                <a:solidFill>
                  <a:srgbClr val="0000FF"/>
                </a:solidFill>
              </a:rPr>
              <a:t> </a:t>
            </a:r>
            <a:r>
              <a:rPr lang="en-US" sz="2400" dirty="0" err="1">
                <a:solidFill>
                  <a:srgbClr val="0000FF"/>
                </a:solidFill>
              </a:rPr>
              <a:t>các</a:t>
            </a:r>
            <a:r>
              <a:rPr lang="en-US" sz="2400" dirty="0">
                <a:solidFill>
                  <a:srgbClr val="0000FF"/>
                </a:solidFill>
              </a:rPr>
              <a:t> </a:t>
            </a:r>
            <a:r>
              <a:rPr lang="en-US" sz="2400" dirty="0" err="1">
                <a:solidFill>
                  <a:srgbClr val="0000FF"/>
                </a:solidFill>
              </a:rPr>
              <a:t>nguồn</a:t>
            </a:r>
            <a:r>
              <a:rPr lang="en-US" sz="2400" dirty="0">
                <a:solidFill>
                  <a:srgbClr val="0000FF"/>
                </a:solidFill>
              </a:rPr>
              <a:t> </a:t>
            </a:r>
            <a:r>
              <a:rPr lang="en-US" sz="2400" dirty="0" err="1">
                <a:solidFill>
                  <a:srgbClr val="0000FF"/>
                </a:solidFill>
              </a:rPr>
              <a:t>điện</a:t>
            </a:r>
            <a:r>
              <a:rPr lang="en-US" sz="2400" dirty="0">
                <a:solidFill>
                  <a:srgbClr val="0000FF"/>
                </a:solidFill>
              </a:rPr>
              <a:t> </a:t>
            </a:r>
            <a:r>
              <a:rPr lang="en-US" sz="2400" dirty="0" err="1">
                <a:solidFill>
                  <a:srgbClr val="0000FF"/>
                </a:solidFill>
              </a:rPr>
              <a:t>có</a:t>
            </a:r>
            <a:r>
              <a:rPr lang="en-US" sz="2400" dirty="0">
                <a:solidFill>
                  <a:srgbClr val="0000FF"/>
                </a:solidFill>
              </a:rPr>
              <a:t> </a:t>
            </a:r>
            <a:r>
              <a:rPr lang="en-US" sz="2400" dirty="0" err="1">
                <a:solidFill>
                  <a:srgbClr val="0000FF"/>
                </a:solidFill>
              </a:rPr>
              <a:t>trong</a:t>
            </a:r>
            <a:r>
              <a:rPr lang="en-US" sz="2400" dirty="0">
                <a:solidFill>
                  <a:srgbClr val="0000FF"/>
                </a:solidFill>
              </a:rPr>
              <a:t> </a:t>
            </a:r>
            <a:r>
              <a:rPr lang="en-US" sz="2400" dirty="0" err="1">
                <a:solidFill>
                  <a:srgbClr val="0000FF"/>
                </a:solidFill>
              </a:rPr>
              <a:t>hình</a:t>
            </a:r>
            <a:r>
              <a:rPr lang="en-US" sz="2400" dirty="0">
                <a:solidFill>
                  <a:srgbClr val="0000FF"/>
                </a:solidFill>
              </a:rPr>
              <a:t> 19.2 </a:t>
            </a:r>
            <a:r>
              <a:rPr lang="en-US" sz="2400" dirty="0" err="1">
                <a:solidFill>
                  <a:srgbClr val="0000FF"/>
                </a:solidFill>
              </a:rPr>
              <a:t>và</a:t>
            </a:r>
            <a:r>
              <a:rPr lang="en-US" sz="2400" dirty="0">
                <a:solidFill>
                  <a:srgbClr val="0000FF"/>
                </a:solidFill>
              </a:rPr>
              <a:t> </a:t>
            </a:r>
            <a:r>
              <a:rPr lang="en-US" sz="2400" dirty="0" err="1">
                <a:solidFill>
                  <a:srgbClr val="0000FF"/>
                </a:solidFill>
              </a:rPr>
              <a:t>một</a:t>
            </a:r>
            <a:r>
              <a:rPr lang="en-US" sz="2400" dirty="0">
                <a:solidFill>
                  <a:srgbClr val="0000FF"/>
                </a:solidFill>
              </a:rPr>
              <a:t> </a:t>
            </a:r>
            <a:r>
              <a:rPr lang="en-US" sz="2400" dirty="0" err="1">
                <a:solidFill>
                  <a:srgbClr val="0000FF"/>
                </a:solidFill>
              </a:rPr>
              <a:t>số</a:t>
            </a:r>
            <a:r>
              <a:rPr lang="en-US" sz="2400" dirty="0">
                <a:solidFill>
                  <a:srgbClr val="0000FF"/>
                </a:solidFill>
              </a:rPr>
              <a:t> </a:t>
            </a:r>
            <a:r>
              <a:rPr lang="en-US" sz="2400" dirty="0" err="1">
                <a:solidFill>
                  <a:srgbClr val="0000FF"/>
                </a:solidFill>
              </a:rPr>
              <a:t>nguồn</a:t>
            </a:r>
            <a:r>
              <a:rPr lang="en-US" sz="2400" dirty="0">
                <a:solidFill>
                  <a:srgbClr val="0000FF"/>
                </a:solidFill>
              </a:rPr>
              <a:t> </a:t>
            </a:r>
            <a:r>
              <a:rPr lang="en-US" sz="2400" dirty="0" err="1">
                <a:solidFill>
                  <a:srgbClr val="0000FF"/>
                </a:solidFill>
              </a:rPr>
              <a:t>điện</a:t>
            </a:r>
            <a:r>
              <a:rPr lang="en-US" sz="2400" dirty="0">
                <a:solidFill>
                  <a:srgbClr val="0000FF"/>
                </a:solidFill>
              </a:rPr>
              <a:t> </a:t>
            </a:r>
            <a:r>
              <a:rPr lang="en-US" sz="2400" dirty="0" err="1">
                <a:solidFill>
                  <a:srgbClr val="0000FF"/>
                </a:solidFill>
              </a:rPr>
              <a:t>mà</a:t>
            </a:r>
            <a:r>
              <a:rPr lang="en-US" sz="2400" dirty="0">
                <a:solidFill>
                  <a:srgbClr val="0000FF"/>
                </a:solidFill>
              </a:rPr>
              <a:t> </a:t>
            </a:r>
            <a:r>
              <a:rPr lang="en-US" sz="2400" dirty="0" err="1">
                <a:solidFill>
                  <a:srgbClr val="0000FF"/>
                </a:solidFill>
              </a:rPr>
              <a:t>em</a:t>
            </a:r>
            <a:r>
              <a:rPr lang="en-US" sz="2400" dirty="0">
                <a:solidFill>
                  <a:srgbClr val="0000FF"/>
                </a:solidFill>
              </a:rPr>
              <a:t> </a:t>
            </a:r>
            <a:r>
              <a:rPr lang="en-US" sz="2400" dirty="0" err="1">
                <a:solidFill>
                  <a:srgbClr val="0000FF"/>
                </a:solidFill>
              </a:rPr>
              <a:t>biết</a:t>
            </a:r>
            <a:r>
              <a:rPr lang="en-US" sz="2400" dirty="0">
                <a:solidFill>
                  <a:srgbClr val="0000FF"/>
                </a:solidFill>
              </a:rPr>
              <a:t>. </a:t>
            </a:r>
            <a:r>
              <a:rPr lang="en-US" sz="2400" dirty="0" err="1">
                <a:solidFill>
                  <a:srgbClr val="0000FF"/>
                </a:solidFill>
              </a:rPr>
              <a:t>Chỉ</a:t>
            </a:r>
            <a:r>
              <a:rPr lang="en-US" sz="2400" dirty="0">
                <a:solidFill>
                  <a:srgbClr val="0000FF"/>
                </a:solidFill>
              </a:rPr>
              <a:t> </a:t>
            </a:r>
            <a:r>
              <a:rPr lang="en-US" sz="2400" dirty="0" err="1">
                <a:solidFill>
                  <a:srgbClr val="0000FF"/>
                </a:solidFill>
              </a:rPr>
              <a:t>ra</a:t>
            </a:r>
            <a:r>
              <a:rPr lang="en-US" sz="2400" dirty="0">
                <a:solidFill>
                  <a:srgbClr val="0000FF"/>
                </a:solidFill>
              </a:rPr>
              <a:t> </a:t>
            </a:r>
            <a:r>
              <a:rPr lang="en-US" sz="2400" dirty="0" err="1">
                <a:solidFill>
                  <a:srgbClr val="0000FF"/>
                </a:solidFill>
              </a:rPr>
              <a:t>đâu</a:t>
            </a:r>
            <a:r>
              <a:rPr lang="en-US" sz="2400" dirty="0">
                <a:solidFill>
                  <a:srgbClr val="0000FF"/>
                </a:solidFill>
              </a:rPr>
              <a:t> </a:t>
            </a:r>
            <a:r>
              <a:rPr lang="en-US" sz="2400" dirty="0" err="1">
                <a:solidFill>
                  <a:srgbClr val="0000FF"/>
                </a:solidFill>
              </a:rPr>
              <a:t>là</a:t>
            </a:r>
            <a:r>
              <a:rPr lang="en-US" sz="2400" dirty="0">
                <a:solidFill>
                  <a:srgbClr val="0000FF"/>
                </a:solidFill>
              </a:rPr>
              <a:t> </a:t>
            </a:r>
            <a:r>
              <a:rPr lang="en-US" sz="2400" dirty="0" err="1">
                <a:solidFill>
                  <a:srgbClr val="0000FF"/>
                </a:solidFill>
              </a:rPr>
              <a:t>cực</a:t>
            </a:r>
            <a:r>
              <a:rPr lang="en-US" sz="2400" dirty="0">
                <a:solidFill>
                  <a:srgbClr val="0000FF"/>
                </a:solidFill>
              </a:rPr>
              <a:t> </a:t>
            </a:r>
            <a:r>
              <a:rPr lang="en-US" sz="2400" dirty="0" err="1">
                <a:solidFill>
                  <a:srgbClr val="0000FF"/>
                </a:solidFill>
              </a:rPr>
              <a:t>dương</a:t>
            </a:r>
            <a:r>
              <a:rPr lang="en-US" sz="2400" dirty="0">
                <a:solidFill>
                  <a:srgbClr val="0000FF"/>
                </a:solidFill>
              </a:rPr>
              <a:t>, </a:t>
            </a:r>
            <a:r>
              <a:rPr lang="en-US" sz="2400" dirty="0" err="1">
                <a:solidFill>
                  <a:srgbClr val="0000FF"/>
                </a:solidFill>
              </a:rPr>
              <a:t>đâu</a:t>
            </a:r>
            <a:r>
              <a:rPr lang="en-US" sz="2400" dirty="0">
                <a:solidFill>
                  <a:srgbClr val="0000FF"/>
                </a:solidFill>
              </a:rPr>
              <a:t> </a:t>
            </a:r>
            <a:r>
              <a:rPr lang="en-US" sz="2400" dirty="0" err="1">
                <a:solidFill>
                  <a:srgbClr val="0000FF"/>
                </a:solidFill>
              </a:rPr>
              <a:t>là</a:t>
            </a:r>
            <a:r>
              <a:rPr lang="en-US" sz="2400" dirty="0">
                <a:solidFill>
                  <a:srgbClr val="0000FF"/>
                </a:solidFill>
              </a:rPr>
              <a:t> </a:t>
            </a:r>
            <a:r>
              <a:rPr lang="en-US" sz="2400" dirty="0" err="1">
                <a:solidFill>
                  <a:srgbClr val="0000FF"/>
                </a:solidFill>
              </a:rPr>
              <a:t>cực</a:t>
            </a:r>
            <a:r>
              <a:rPr lang="en-US" sz="2400" dirty="0">
                <a:solidFill>
                  <a:srgbClr val="0000FF"/>
                </a:solidFill>
              </a:rPr>
              <a:t> </a:t>
            </a:r>
            <a:r>
              <a:rPr lang="en-US" sz="2400" dirty="0" err="1">
                <a:solidFill>
                  <a:srgbClr val="0000FF"/>
                </a:solidFill>
              </a:rPr>
              <a:t>âm</a:t>
            </a:r>
            <a:r>
              <a:rPr lang="en-US" sz="2400" dirty="0">
                <a:solidFill>
                  <a:srgbClr val="0000FF"/>
                </a:solidFill>
              </a:rPr>
              <a:t> </a:t>
            </a:r>
            <a:r>
              <a:rPr lang="en-US" sz="2400" dirty="0" err="1">
                <a:solidFill>
                  <a:srgbClr val="0000FF"/>
                </a:solidFill>
              </a:rPr>
              <a:t>của</a:t>
            </a:r>
            <a:r>
              <a:rPr lang="en-US" sz="2400" dirty="0">
                <a:solidFill>
                  <a:srgbClr val="0000FF"/>
                </a:solidFill>
              </a:rPr>
              <a:t> </a:t>
            </a:r>
            <a:r>
              <a:rPr lang="en-US" sz="2400" dirty="0" err="1">
                <a:solidFill>
                  <a:srgbClr val="0000FF"/>
                </a:solidFill>
              </a:rPr>
              <a:t>mỗi</a:t>
            </a:r>
            <a:r>
              <a:rPr lang="en-US" sz="2400" dirty="0">
                <a:solidFill>
                  <a:srgbClr val="0000FF"/>
                </a:solidFill>
              </a:rPr>
              <a:t> </a:t>
            </a:r>
            <a:r>
              <a:rPr lang="en-US" sz="2400" dirty="0" err="1">
                <a:solidFill>
                  <a:srgbClr val="0000FF"/>
                </a:solidFill>
              </a:rPr>
              <a:t>nguồnđiện</a:t>
            </a:r>
            <a:r>
              <a:rPr lang="en-US" sz="2400" dirty="0">
                <a:solidFill>
                  <a:srgbClr val="0000FF"/>
                </a:solidFill>
              </a:rPr>
              <a:t> </a:t>
            </a:r>
            <a:r>
              <a:rPr lang="en-US" sz="2400" dirty="0" err="1">
                <a:solidFill>
                  <a:srgbClr val="0000FF"/>
                </a:solidFill>
              </a:rPr>
              <a:t>này</a:t>
            </a:r>
            <a:r>
              <a:rPr lang="en-US" sz="2400" dirty="0">
                <a:solidFill>
                  <a:srgbClr val="0000FF"/>
                </a:solidFill>
              </a:rPr>
              <a:t>. </a:t>
            </a:r>
          </a:p>
          <a:p>
            <a:pPr algn="just">
              <a:spcBef>
                <a:spcPct val="50000"/>
              </a:spcBef>
            </a:pPr>
            <a:r>
              <a:rPr lang="en-US" sz="2400" dirty="0">
                <a:solidFill>
                  <a:srgbClr val="0000FF"/>
                </a:solidFill>
              </a:rPr>
              <a:t>    +</a:t>
            </a:r>
            <a:r>
              <a:rPr lang="en-US" sz="2400" dirty="0" err="1">
                <a:solidFill>
                  <a:srgbClr val="0000FF"/>
                </a:solidFill>
              </a:rPr>
              <a:t>Tìm</a:t>
            </a:r>
            <a:r>
              <a:rPr lang="en-US" sz="2400" dirty="0">
                <a:solidFill>
                  <a:srgbClr val="0000FF"/>
                </a:solidFill>
              </a:rPr>
              <a:t> </a:t>
            </a:r>
            <a:r>
              <a:rPr lang="en-US" sz="2400" dirty="0" err="1">
                <a:solidFill>
                  <a:srgbClr val="0000FF"/>
                </a:solidFill>
              </a:rPr>
              <a:t>hiểu</a:t>
            </a:r>
            <a:r>
              <a:rPr lang="en-US" sz="2400" dirty="0">
                <a:solidFill>
                  <a:srgbClr val="0000FF"/>
                </a:solidFill>
              </a:rPr>
              <a:t> </a:t>
            </a:r>
            <a:r>
              <a:rPr lang="en-US" sz="2400" dirty="0" err="1">
                <a:solidFill>
                  <a:srgbClr val="0000FF"/>
                </a:solidFill>
              </a:rPr>
              <a:t>cách</a:t>
            </a:r>
            <a:r>
              <a:rPr lang="en-US" sz="2400" dirty="0">
                <a:solidFill>
                  <a:srgbClr val="0000FF"/>
                </a:solidFill>
              </a:rPr>
              <a:t> </a:t>
            </a:r>
            <a:r>
              <a:rPr lang="en-US" sz="2400" dirty="0" err="1">
                <a:solidFill>
                  <a:srgbClr val="0000FF"/>
                </a:solidFill>
              </a:rPr>
              <a:t>mắc</a:t>
            </a:r>
            <a:r>
              <a:rPr lang="en-US" sz="2400" dirty="0">
                <a:solidFill>
                  <a:srgbClr val="0000FF"/>
                </a:solidFill>
              </a:rPr>
              <a:t> </a:t>
            </a:r>
            <a:r>
              <a:rPr lang="en-US" sz="2400" dirty="0" err="1">
                <a:solidFill>
                  <a:srgbClr val="0000FF"/>
                </a:solidFill>
              </a:rPr>
              <a:t>mạch</a:t>
            </a:r>
            <a:r>
              <a:rPr lang="en-US" sz="2400" dirty="0">
                <a:solidFill>
                  <a:srgbClr val="0000FF"/>
                </a:solidFill>
              </a:rPr>
              <a:t> </a:t>
            </a:r>
            <a:r>
              <a:rPr lang="en-US" sz="2400" dirty="0" err="1">
                <a:solidFill>
                  <a:srgbClr val="0000FF"/>
                </a:solidFill>
              </a:rPr>
              <a:t>điện</a:t>
            </a:r>
            <a:r>
              <a:rPr lang="en-US" sz="2400" dirty="0">
                <a:solidFill>
                  <a:srgbClr val="0000FF"/>
                </a:solidFill>
              </a:rPr>
              <a:t>.</a:t>
            </a:r>
          </a:p>
          <a:p>
            <a:pPr lvl="4" algn="just"/>
            <a:endParaRPr lang="en-US" sz="2400" dirty="0">
              <a:solidFill>
                <a:srgbClr val="0000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26672"/>
                                        </p:tgtEl>
                                        <p:attrNameLst>
                                          <p:attrName>style.visibility</p:attrName>
                                        </p:attrNameLst>
                                      </p:cBhvr>
                                      <p:to>
                                        <p:strVal val="visible"/>
                                      </p:to>
                                    </p:set>
                                    <p:animEffect transition="in" filter="checkerboard(across)">
                                      <p:cBhvr>
                                        <p:cTn id="7" dur="500"/>
                                        <p:tgtEl>
                                          <p:spTgt spid="32667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nodePh="1">
                                  <p:stCondLst>
                                    <p:cond delay="0"/>
                                  </p:stCondLst>
                                  <p:endCondLst>
                                    <p:cond evt="begin" delay="0">
                                      <p:tn val="10"/>
                                    </p:cond>
                                  </p:endCondLst>
                                  <p:childTnLst>
                                    <p:set>
                                      <p:cBhvr>
                                        <p:cTn id="11" dur="1" fill="hold">
                                          <p:stCondLst>
                                            <p:cond delay="0"/>
                                          </p:stCondLst>
                                        </p:cTn>
                                        <p:tgtEl>
                                          <p:spTgt spid="326674"/>
                                        </p:tgtEl>
                                        <p:attrNameLst>
                                          <p:attrName>style.visibility</p:attrName>
                                        </p:attrNameLst>
                                      </p:cBhvr>
                                      <p:to>
                                        <p:strVal val="visible"/>
                                      </p:to>
                                    </p:set>
                                    <p:animEffect transition="in" filter="checkerboard(across)">
                                      <p:cBhvr>
                                        <p:cTn id="12" dur="500"/>
                                        <p:tgtEl>
                                          <p:spTgt spid="32667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26676"/>
                                        </p:tgtEl>
                                        <p:attrNameLst>
                                          <p:attrName>style.visibility</p:attrName>
                                        </p:attrNameLst>
                                      </p:cBhvr>
                                      <p:to>
                                        <p:strVal val="visible"/>
                                      </p:to>
                                    </p:set>
                                    <p:animEffect transition="in" filter="checkerboard(across)">
                                      <p:cBhvr>
                                        <p:cTn id="17" dur="500"/>
                                        <p:tgtEl>
                                          <p:spTgt spid="326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672" grpId="0"/>
      <p:bldP spid="326674" grpId="0"/>
      <p:bldP spid="32667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Oval 43"/>
          <p:cNvSpPr>
            <a:spLocks noChangeArrowheads="1"/>
          </p:cNvSpPr>
          <p:nvPr/>
        </p:nvSpPr>
        <p:spPr bwMode="auto">
          <a:xfrm rot="4263170">
            <a:off x="2971800" y="3505200"/>
            <a:ext cx="3733800" cy="1447800"/>
          </a:xfrm>
          <a:prstGeom prst="ellipse">
            <a:avLst/>
          </a:prstGeom>
          <a:noFill/>
          <a:ln w="28575">
            <a:solidFill>
              <a:srgbClr val="66FF33"/>
            </a:solidFill>
            <a:round/>
            <a:headEnd/>
            <a:tailEnd/>
          </a:ln>
        </p:spPr>
        <p:txBody>
          <a:bodyPr wrap="none" anchor="ctr"/>
          <a:lstStyle/>
          <a:p>
            <a:endParaRPr lang="en-US"/>
          </a:p>
        </p:txBody>
      </p:sp>
      <p:sp>
        <p:nvSpPr>
          <p:cNvPr id="19459" name="Oval 44"/>
          <p:cNvSpPr>
            <a:spLocks noChangeArrowheads="1"/>
          </p:cNvSpPr>
          <p:nvPr/>
        </p:nvSpPr>
        <p:spPr bwMode="auto">
          <a:xfrm rot="879115">
            <a:off x="2971800" y="3581400"/>
            <a:ext cx="3733800" cy="1447800"/>
          </a:xfrm>
          <a:prstGeom prst="ellipse">
            <a:avLst/>
          </a:prstGeom>
          <a:noFill/>
          <a:ln w="28575">
            <a:solidFill>
              <a:srgbClr val="0000FF"/>
            </a:solidFill>
            <a:round/>
            <a:headEnd/>
            <a:tailEnd/>
          </a:ln>
        </p:spPr>
        <p:txBody>
          <a:bodyPr wrap="none" anchor="ctr"/>
          <a:lstStyle/>
          <a:p>
            <a:endParaRPr lang="en-US"/>
          </a:p>
        </p:txBody>
      </p:sp>
      <p:sp>
        <p:nvSpPr>
          <p:cNvPr id="19460" name="Oval 42"/>
          <p:cNvSpPr>
            <a:spLocks noChangeArrowheads="1"/>
          </p:cNvSpPr>
          <p:nvPr/>
        </p:nvSpPr>
        <p:spPr bwMode="auto">
          <a:xfrm rot="-1008446">
            <a:off x="2971800" y="3581400"/>
            <a:ext cx="3733800" cy="1447800"/>
          </a:xfrm>
          <a:prstGeom prst="ellipse">
            <a:avLst/>
          </a:prstGeom>
          <a:noFill/>
          <a:ln w="38100">
            <a:solidFill>
              <a:srgbClr val="FF0000"/>
            </a:solidFill>
            <a:round/>
            <a:headEnd/>
            <a:tailEnd/>
          </a:ln>
        </p:spPr>
        <p:txBody>
          <a:bodyPr wrap="none" anchor="ctr"/>
          <a:lstStyle/>
          <a:p>
            <a:endParaRPr lang="en-US"/>
          </a:p>
        </p:txBody>
      </p:sp>
      <p:sp>
        <p:nvSpPr>
          <p:cNvPr id="38958" name="Oval 46"/>
          <p:cNvSpPr>
            <a:spLocks noChangeArrowheads="1"/>
          </p:cNvSpPr>
          <p:nvPr/>
        </p:nvSpPr>
        <p:spPr bwMode="auto">
          <a:xfrm>
            <a:off x="3124200" y="4343400"/>
            <a:ext cx="182563" cy="182563"/>
          </a:xfrm>
          <a:prstGeom prst="ellipse">
            <a:avLst/>
          </a:prstGeom>
          <a:solidFill>
            <a:schemeClr val="tx1"/>
          </a:solidFill>
          <a:ln w="9525">
            <a:solidFill>
              <a:schemeClr val="tx1"/>
            </a:solidFill>
            <a:round/>
            <a:headEnd/>
            <a:tailEnd/>
          </a:ln>
        </p:spPr>
        <p:txBody>
          <a:bodyPr wrap="none" anchor="ctr"/>
          <a:lstStyle/>
          <a:p>
            <a:pPr algn="ctr">
              <a:lnSpc>
                <a:spcPct val="70000"/>
              </a:lnSpc>
            </a:pPr>
            <a:r>
              <a:rPr lang="en-US" sz="1800">
                <a:solidFill>
                  <a:schemeClr val="bg1"/>
                </a:solidFill>
                <a:latin typeface=".VnTime" pitchFamily="34" charset="0"/>
              </a:rPr>
              <a:t>-</a:t>
            </a:r>
          </a:p>
        </p:txBody>
      </p:sp>
      <p:sp>
        <p:nvSpPr>
          <p:cNvPr id="38960" name="Oval 48"/>
          <p:cNvSpPr>
            <a:spLocks noChangeArrowheads="1"/>
          </p:cNvSpPr>
          <p:nvPr/>
        </p:nvSpPr>
        <p:spPr bwMode="auto">
          <a:xfrm>
            <a:off x="4114800" y="2438400"/>
            <a:ext cx="182563" cy="182563"/>
          </a:xfrm>
          <a:prstGeom prst="ellipse">
            <a:avLst/>
          </a:prstGeom>
          <a:solidFill>
            <a:srgbClr val="000000"/>
          </a:solidFill>
          <a:ln w="9525">
            <a:solidFill>
              <a:schemeClr val="tx1"/>
            </a:solidFill>
            <a:round/>
            <a:headEnd/>
            <a:tailEnd/>
          </a:ln>
        </p:spPr>
        <p:txBody>
          <a:bodyPr wrap="none" anchor="ctr"/>
          <a:lstStyle/>
          <a:p>
            <a:pPr algn="ctr">
              <a:lnSpc>
                <a:spcPct val="80000"/>
              </a:lnSpc>
            </a:pPr>
            <a:r>
              <a:rPr lang="en-US" sz="1800">
                <a:solidFill>
                  <a:schemeClr val="accent1"/>
                </a:solidFill>
                <a:latin typeface=".VnTime" pitchFamily="34" charset="0"/>
              </a:rPr>
              <a:t>-</a:t>
            </a:r>
          </a:p>
        </p:txBody>
      </p:sp>
      <p:sp>
        <p:nvSpPr>
          <p:cNvPr id="19463" name="AutoShape 56"/>
          <p:cNvSpPr>
            <a:spLocks noChangeArrowheads="1"/>
          </p:cNvSpPr>
          <p:nvPr/>
        </p:nvSpPr>
        <p:spPr bwMode="auto">
          <a:xfrm>
            <a:off x="4572000" y="4038600"/>
            <a:ext cx="381000" cy="381000"/>
          </a:xfrm>
          <a:prstGeom prst="flowChartOr">
            <a:avLst/>
          </a:prstGeom>
          <a:solidFill>
            <a:srgbClr val="FF0000"/>
          </a:solidFill>
          <a:ln w="28575">
            <a:solidFill>
              <a:schemeClr val="tx2"/>
            </a:solidFill>
            <a:round/>
            <a:headEnd/>
            <a:tailEnd/>
          </a:ln>
        </p:spPr>
        <p:txBody>
          <a:bodyPr wrap="none" anchor="ctr"/>
          <a:lstStyle/>
          <a:p>
            <a:endParaRPr lang="en-US"/>
          </a:p>
        </p:txBody>
      </p:sp>
      <p:grpSp>
        <p:nvGrpSpPr>
          <p:cNvPr id="19464" name="Group 69"/>
          <p:cNvGrpSpPr>
            <a:grpSpLocks/>
          </p:cNvGrpSpPr>
          <p:nvPr/>
        </p:nvGrpSpPr>
        <p:grpSpPr bwMode="auto">
          <a:xfrm>
            <a:off x="0" y="0"/>
            <a:ext cx="9144000" cy="1066800"/>
            <a:chOff x="0" y="0"/>
            <a:chExt cx="5760" cy="576"/>
          </a:xfrm>
        </p:grpSpPr>
        <p:sp>
          <p:nvSpPr>
            <p:cNvPr id="19470" name="Rectangle 70"/>
            <p:cNvSpPr>
              <a:spLocks noChangeArrowheads="1"/>
            </p:cNvSpPr>
            <p:nvPr/>
          </p:nvSpPr>
          <p:spPr bwMode="auto">
            <a:xfrm>
              <a:off x="0" y="0"/>
              <a:ext cx="5760" cy="576"/>
            </a:xfrm>
            <a:prstGeom prst="rect">
              <a:avLst/>
            </a:prstGeom>
            <a:gradFill rotWithShape="1">
              <a:gsLst>
                <a:gs pos="0">
                  <a:srgbClr val="FF3300"/>
                </a:gs>
                <a:gs pos="50000">
                  <a:srgbClr val="CCFFCC"/>
                </a:gs>
                <a:gs pos="100000">
                  <a:srgbClr val="FF3300"/>
                </a:gs>
              </a:gsLst>
              <a:lin ang="5400000" scaled="1"/>
            </a:gradFill>
            <a:ln w="38100" cmpd="dbl">
              <a:solidFill>
                <a:srgbClr val="FFFF00"/>
              </a:solidFill>
              <a:miter lim="800000"/>
              <a:headEnd/>
              <a:tailEnd/>
            </a:ln>
          </p:spPr>
          <p:txBody>
            <a:bodyPr wrap="none" anchor="ctr"/>
            <a:lstStyle/>
            <a:p>
              <a:pPr algn="ctr"/>
              <a:endParaRPr lang="vi-VN" sz="2400">
                <a:latin typeface="VNI-Times" pitchFamily="2" charset="0"/>
              </a:endParaRPr>
            </a:p>
          </p:txBody>
        </p:sp>
        <p:grpSp>
          <p:nvGrpSpPr>
            <p:cNvPr id="19471" name="Group 71"/>
            <p:cNvGrpSpPr>
              <a:grpSpLocks/>
            </p:cNvGrpSpPr>
            <p:nvPr/>
          </p:nvGrpSpPr>
          <p:grpSpPr bwMode="auto">
            <a:xfrm>
              <a:off x="0" y="159"/>
              <a:ext cx="5760" cy="405"/>
              <a:chOff x="0" y="159"/>
              <a:chExt cx="5760" cy="405"/>
            </a:xfrm>
          </p:grpSpPr>
          <p:sp>
            <p:nvSpPr>
              <p:cNvPr id="38984" name="Rectangle 72"/>
              <p:cNvSpPr>
                <a:spLocks noChangeArrowheads="1"/>
              </p:cNvSpPr>
              <p:nvPr/>
            </p:nvSpPr>
            <p:spPr bwMode="auto">
              <a:xfrm>
                <a:off x="2779" y="159"/>
                <a:ext cx="156" cy="198"/>
              </a:xfrm>
              <a:prstGeom prst="rect">
                <a:avLst/>
              </a:prstGeom>
              <a:noFill/>
              <a:ln w="9525">
                <a:noFill/>
                <a:miter lim="800000"/>
                <a:headEnd/>
                <a:tailEnd/>
              </a:ln>
              <a:effectLst/>
            </p:spPr>
            <p:txBody>
              <a:bodyPr wrap="none">
                <a:spAutoFit/>
              </a:bodyPr>
              <a:lstStyle/>
              <a:p>
                <a:pPr algn="ctr" eaLnBrk="0" hangingPunct="0">
                  <a:defRPr/>
                </a:pPr>
                <a:r>
                  <a:rPr lang="en-US" sz="1800" i="1">
                    <a:solidFill>
                      <a:srgbClr val="0000FF"/>
                    </a:solidFill>
                    <a:effectLst>
                      <a:outerShdw blurRad="38100" dist="38100" dir="2700000" algn="tl">
                        <a:srgbClr val="C0C0C0"/>
                      </a:outerShdw>
                    </a:effectLst>
                    <a:latin typeface="VNtimes new roman" pitchFamily="34" charset="0"/>
                  </a:rPr>
                  <a:t> </a:t>
                </a:r>
                <a:endParaRPr lang="en-US" sz="2800">
                  <a:solidFill>
                    <a:srgbClr val="0000FF"/>
                  </a:solidFill>
                  <a:effectLst>
                    <a:outerShdw blurRad="38100" dist="38100" dir="2700000" algn="tl">
                      <a:srgbClr val="C0C0C0"/>
                    </a:outerShdw>
                  </a:effectLst>
                  <a:latin typeface="VNtimes new roman" pitchFamily="34" charset="0"/>
                </a:endParaRPr>
              </a:p>
            </p:txBody>
          </p:sp>
          <p:sp>
            <p:nvSpPr>
              <p:cNvPr id="38985" name="Text Box 73"/>
              <p:cNvSpPr txBox="1">
                <a:spLocks noChangeArrowheads="1"/>
              </p:cNvSpPr>
              <p:nvPr/>
            </p:nvSpPr>
            <p:spPr bwMode="auto">
              <a:xfrm>
                <a:off x="0" y="432"/>
                <a:ext cx="5760" cy="132"/>
              </a:xfrm>
              <a:prstGeom prst="rect">
                <a:avLst/>
              </a:prstGeom>
              <a:noFill/>
              <a:ln w="9525">
                <a:noFill/>
                <a:miter lim="800000"/>
                <a:headEnd/>
                <a:tailEnd/>
              </a:ln>
              <a:effectLst/>
            </p:spPr>
            <p:txBody>
              <a:bodyPr>
                <a:spAutoFit/>
              </a:bodyPr>
              <a:lstStyle/>
              <a:p>
                <a:pPr eaLnBrk="0" hangingPunct="0">
                  <a:defRPr/>
                </a:pPr>
                <a:r>
                  <a:rPr lang="en-US" sz="1000">
                    <a:solidFill>
                      <a:srgbClr val="FF33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00FF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CCFFCC"/>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chemeClr val="folHlink"/>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FF00"/>
                    </a:solidFill>
                    <a:effectLst>
                      <a:outerShdw blurRad="38100" dist="38100" dir="2700000" algn="tl">
                        <a:srgbClr val="C0C0C0"/>
                      </a:outerShdw>
                    </a:effectLst>
                    <a:sym typeface="Wingdings" pitchFamily="2" charset="2"/>
                  </a:rPr>
                  <a:t></a:t>
                </a:r>
                <a:r>
                  <a:rPr lang="en-US" sz="1000">
                    <a:solidFill>
                      <a:srgbClr val="FF99FF"/>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FF"/>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rPr>
                  <a:t> </a:t>
                </a:r>
                <a:r>
                  <a:rPr lang="en-US" sz="1000">
                    <a:solidFill>
                      <a:srgbClr val="FF33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00FF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CCFFCC"/>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chemeClr val="folHlink"/>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FF00"/>
                    </a:solidFill>
                    <a:effectLst>
                      <a:outerShdw blurRad="38100" dist="38100" dir="2700000" algn="tl">
                        <a:srgbClr val="C0C0C0"/>
                      </a:outerShdw>
                    </a:effectLst>
                    <a:sym typeface="Wingdings" pitchFamily="2" charset="2"/>
                  </a:rPr>
                  <a:t></a:t>
                </a:r>
                <a:r>
                  <a:rPr lang="en-US" sz="1000">
                    <a:solidFill>
                      <a:srgbClr val="FF99FF"/>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FF"/>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rPr>
                  <a:t> </a:t>
                </a:r>
                <a:r>
                  <a:rPr lang="en-US" sz="1000">
                    <a:solidFill>
                      <a:srgbClr val="FF33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00FF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CCFFCC"/>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chemeClr val="folHlink"/>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FF00"/>
                    </a:solidFill>
                    <a:effectLst>
                      <a:outerShdw blurRad="38100" dist="38100" dir="2700000" algn="tl">
                        <a:srgbClr val="C0C0C0"/>
                      </a:outerShdw>
                    </a:effectLst>
                    <a:sym typeface="Wingdings" pitchFamily="2" charset="2"/>
                  </a:rPr>
                  <a:t></a:t>
                </a:r>
                <a:r>
                  <a:rPr lang="en-US" sz="1000">
                    <a:solidFill>
                      <a:srgbClr val="FF99FF"/>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FF"/>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rPr>
                  <a:t> </a:t>
                </a:r>
                <a:r>
                  <a:rPr lang="en-US" sz="1000">
                    <a:solidFill>
                      <a:srgbClr val="FF33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00FF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CCFFCC"/>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chemeClr val="folHlink"/>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FF00"/>
                    </a:solidFill>
                    <a:effectLst>
                      <a:outerShdw blurRad="38100" dist="38100" dir="2700000" algn="tl">
                        <a:srgbClr val="C0C0C0"/>
                      </a:outerShdw>
                    </a:effectLst>
                    <a:sym typeface="Wingdings" pitchFamily="2" charset="2"/>
                  </a:rPr>
                  <a:t></a:t>
                </a:r>
                <a:r>
                  <a:rPr lang="en-US" sz="1000">
                    <a:solidFill>
                      <a:srgbClr val="FF99FF"/>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FF"/>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00"/>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CCFFCC"/>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chemeClr val="folHlink"/>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FF00"/>
                    </a:solidFill>
                    <a:effectLst>
                      <a:outerShdw blurRad="38100" dist="38100" dir="2700000" algn="tl">
                        <a:srgbClr val="C0C0C0"/>
                      </a:outerShdw>
                    </a:effectLst>
                    <a:sym typeface="Wingdings" pitchFamily="2" charset="2"/>
                  </a:rPr>
                  <a:t></a:t>
                </a:r>
                <a:r>
                  <a:rPr lang="en-US" sz="1000">
                    <a:solidFill>
                      <a:srgbClr val="FF99FF"/>
                    </a:solidFill>
                    <a:effectLst>
                      <a:outerShdw blurRad="38100" dist="38100" dir="2700000" algn="tl">
                        <a:srgbClr val="C0C0C0"/>
                      </a:outerShdw>
                    </a:effectLst>
                    <a:sym typeface="Wingdings" pitchFamily="2" charset="2"/>
                  </a:rPr>
                  <a:t></a:t>
                </a:r>
                <a:r>
                  <a:rPr lang="en-US" sz="1000">
                    <a:solidFill>
                      <a:srgbClr val="FFFF99"/>
                    </a:solidFill>
                    <a:effectLst>
                      <a:outerShdw blurRad="38100" dist="38100" dir="2700000" algn="tl">
                        <a:srgbClr val="C0C0C0"/>
                      </a:outerShdw>
                    </a:effectLst>
                    <a:sym typeface="Wingdings" pitchFamily="2" charset="2"/>
                  </a:rPr>
                  <a:t></a:t>
                </a:r>
                <a:r>
                  <a:rPr lang="en-US" sz="1000">
                    <a:solidFill>
                      <a:srgbClr val="FF99FF"/>
                    </a:solidFill>
                    <a:effectLst>
                      <a:outerShdw blurRad="38100" dist="38100" dir="2700000" algn="tl">
                        <a:srgbClr val="C0C0C0"/>
                      </a:outerShdw>
                    </a:effectLst>
                    <a:sym typeface="Wingdings" pitchFamily="2" charset="2"/>
                  </a:rPr>
                  <a:t></a:t>
                </a:r>
                <a:endParaRPr lang="en-US" sz="1000">
                  <a:solidFill>
                    <a:srgbClr val="FFFF99"/>
                  </a:solidFill>
                  <a:effectLst>
                    <a:outerShdw blurRad="38100" dist="38100" dir="2700000" algn="tl">
                      <a:srgbClr val="C0C0C0"/>
                    </a:outerShdw>
                  </a:effectLst>
                </a:endParaRPr>
              </a:p>
            </p:txBody>
          </p:sp>
        </p:grpSp>
        <p:pic>
          <p:nvPicPr>
            <p:cNvPr id="19472" name="Picture 74" descr="TRAIDAT"/>
            <p:cNvPicPr>
              <a:picLocks noChangeAspect="1" noChangeArrowheads="1" noCrop="1"/>
            </p:cNvPicPr>
            <p:nvPr/>
          </p:nvPicPr>
          <p:blipFill>
            <a:blip r:embed="rId3"/>
            <a:srcRect/>
            <a:stretch>
              <a:fillRect/>
            </a:stretch>
          </p:blipFill>
          <p:spPr bwMode="auto">
            <a:xfrm>
              <a:off x="5280" y="58"/>
              <a:ext cx="432" cy="374"/>
            </a:xfrm>
            <a:prstGeom prst="rect">
              <a:avLst/>
            </a:prstGeom>
            <a:noFill/>
            <a:ln w="9525">
              <a:noFill/>
              <a:miter lim="800000"/>
              <a:headEnd/>
              <a:tailEnd/>
            </a:ln>
          </p:spPr>
        </p:pic>
        <p:pic>
          <p:nvPicPr>
            <p:cNvPr id="19473" name="Picture 75" descr="ringwrlmed2_b"/>
            <p:cNvPicPr>
              <a:picLocks noChangeAspect="1" noChangeArrowheads="1" noCrop="1"/>
            </p:cNvPicPr>
            <p:nvPr/>
          </p:nvPicPr>
          <p:blipFill>
            <a:blip r:embed="rId4"/>
            <a:srcRect/>
            <a:stretch>
              <a:fillRect/>
            </a:stretch>
          </p:blipFill>
          <p:spPr bwMode="auto">
            <a:xfrm>
              <a:off x="0" y="0"/>
              <a:ext cx="516" cy="516"/>
            </a:xfrm>
            <a:prstGeom prst="rect">
              <a:avLst/>
            </a:prstGeom>
            <a:noFill/>
            <a:ln w="9525">
              <a:noFill/>
              <a:miter lim="800000"/>
              <a:headEnd/>
              <a:tailEnd/>
            </a:ln>
          </p:spPr>
        </p:pic>
      </p:grpSp>
      <p:pic>
        <p:nvPicPr>
          <p:cNvPr id="19465" name="Picture 77" descr="hoala"/>
          <p:cNvPicPr>
            <a:picLocks noChangeAspect="1" noChangeArrowheads="1"/>
          </p:cNvPicPr>
          <p:nvPr/>
        </p:nvPicPr>
        <p:blipFill>
          <a:blip r:embed="rId5"/>
          <a:srcRect/>
          <a:stretch>
            <a:fillRect/>
          </a:stretch>
        </p:blipFill>
        <p:spPr bwMode="auto">
          <a:xfrm>
            <a:off x="0" y="1219200"/>
            <a:ext cx="469900" cy="4724400"/>
          </a:xfrm>
          <a:prstGeom prst="rect">
            <a:avLst/>
          </a:prstGeom>
          <a:noFill/>
          <a:ln w="9525">
            <a:noFill/>
            <a:miter lim="800000"/>
            <a:headEnd/>
            <a:tailEnd/>
          </a:ln>
        </p:spPr>
      </p:pic>
      <p:pic>
        <p:nvPicPr>
          <p:cNvPr id="19466" name="Picture 78" descr="273"/>
          <p:cNvPicPr>
            <a:picLocks noChangeAspect="1" noChangeArrowheads="1" noCrop="1"/>
          </p:cNvPicPr>
          <p:nvPr/>
        </p:nvPicPr>
        <p:blipFill>
          <a:blip r:embed="rId6"/>
          <a:srcRect/>
          <a:stretch>
            <a:fillRect/>
          </a:stretch>
        </p:blipFill>
        <p:spPr bwMode="auto">
          <a:xfrm>
            <a:off x="8178800" y="5562600"/>
            <a:ext cx="965200" cy="1295400"/>
          </a:xfrm>
          <a:prstGeom prst="rect">
            <a:avLst/>
          </a:prstGeom>
          <a:noFill/>
          <a:ln w="9525">
            <a:noFill/>
            <a:miter lim="800000"/>
            <a:headEnd/>
            <a:tailEnd/>
          </a:ln>
        </p:spPr>
      </p:pic>
      <p:sp>
        <p:nvSpPr>
          <p:cNvPr id="38991" name="Oval 79"/>
          <p:cNvSpPr>
            <a:spLocks noChangeArrowheads="1"/>
          </p:cNvSpPr>
          <p:nvPr/>
        </p:nvSpPr>
        <p:spPr bwMode="auto">
          <a:xfrm>
            <a:off x="5562600" y="3733800"/>
            <a:ext cx="182563" cy="182563"/>
          </a:xfrm>
          <a:prstGeom prst="ellipse">
            <a:avLst/>
          </a:prstGeom>
          <a:solidFill>
            <a:schemeClr val="tx1"/>
          </a:solidFill>
          <a:ln w="9525">
            <a:solidFill>
              <a:schemeClr val="tx1"/>
            </a:solidFill>
            <a:round/>
            <a:headEnd/>
            <a:tailEnd/>
          </a:ln>
        </p:spPr>
        <p:txBody>
          <a:bodyPr wrap="none" anchor="ctr"/>
          <a:lstStyle/>
          <a:p>
            <a:pPr algn="ctr">
              <a:lnSpc>
                <a:spcPct val="80000"/>
              </a:lnSpc>
            </a:pPr>
            <a:r>
              <a:rPr lang="en-US" sz="1800">
                <a:solidFill>
                  <a:schemeClr val="accent1"/>
                </a:solidFill>
                <a:latin typeface=".VnTime" pitchFamily="34" charset="0"/>
              </a:rPr>
              <a:t>-</a:t>
            </a:r>
          </a:p>
        </p:txBody>
      </p:sp>
      <p:sp>
        <p:nvSpPr>
          <p:cNvPr id="19468" name="WordArt 90" descr="White marble"/>
          <p:cNvSpPr>
            <a:spLocks noChangeArrowheads="1" noChangeShapeType="1" noTextEdit="1"/>
          </p:cNvSpPr>
          <p:nvPr/>
        </p:nvSpPr>
        <p:spPr bwMode="auto">
          <a:xfrm>
            <a:off x="762000" y="1143000"/>
            <a:ext cx="7543800" cy="23622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a:ln w="9525">
                  <a:round/>
                  <a:headEnd/>
                  <a:tailEnd/>
                </a:ln>
                <a:blipFill dpi="0" rotWithShape="0">
                  <a:blip r:embed="rId7"/>
                  <a:srcRect/>
                  <a:tile tx="0" ty="0" sx="100000" sy="100000" flip="none" algn="tl"/>
                </a:blipFill>
                <a:latin typeface="Times New Roman"/>
                <a:cs typeface="Times New Roman"/>
              </a:rPr>
              <a:t>Tiết 21 - Bài 18</a:t>
            </a:r>
          </a:p>
          <a:p>
            <a:pPr algn="ctr"/>
            <a:r>
              <a:rPr lang="vi-VN" sz="3600" kern="10">
                <a:ln w="9525">
                  <a:round/>
                  <a:headEnd/>
                  <a:tailEnd/>
                </a:ln>
                <a:blipFill dpi="0" rotWithShape="0">
                  <a:blip r:embed="rId7"/>
                  <a:srcRect/>
                  <a:tile tx="0" ty="0" sx="100000" sy="100000" flip="none" algn="tl"/>
                </a:blipFill>
                <a:latin typeface="Times New Roman"/>
                <a:cs typeface="Times New Roman"/>
              </a:rPr>
              <a:t>HAI LOẠI ĐIỆN TÍCH</a:t>
            </a:r>
            <a:endParaRPr lang="en-US" sz="3600" kern="10">
              <a:ln w="9525">
                <a:round/>
                <a:headEnd/>
                <a:tailEnd/>
              </a:ln>
              <a:blipFill dpi="0" rotWithShape="0">
                <a:blip r:embed="rId7"/>
                <a:srcRect/>
                <a:tile tx="0" ty="0" sx="100000" sy="100000" flip="none" algn="tl"/>
              </a:blipFill>
              <a:latin typeface="Times New Roman"/>
              <a:cs typeface="Times New Roman"/>
            </a:endParaRPr>
          </a:p>
        </p:txBody>
      </p:sp>
      <p:sp>
        <p:nvSpPr>
          <p:cNvPr id="19469" name="TextBox 19"/>
          <p:cNvSpPr txBox="1">
            <a:spLocks noChangeArrowheads="1"/>
          </p:cNvSpPr>
          <p:nvPr/>
        </p:nvSpPr>
        <p:spPr bwMode="auto">
          <a:xfrm>
            <a:off x="1981200" y="381000"/>
            <a:ext cx="5486400" cy="523875"/>
          </a:xfrm>
          <a:prstGeom prst="rect">
            <a:avLst/>
          </a:prstGeom>
          <a:noFill/>
          <a:ln w="9525">
            <a:noFill/>
            <a:miter lim="800000"/>
            <a:headEnd/>
            <a:tailEnd/>
          </a:ln>
        </p:spPr>
        <p:txBody>
          <a:bodyPr>
            <a:spAutoFit/>
          </a:bodyPr>
          <a:lstStyle/>
          <a:p>
            <a:r>
              <a:rPr lang="en-US" sz="2800">
                <a:solidFill>
                  <a:srgbClr val="0000FF"/>
                </a:solidFill>
              </a:rPr>
              <a:t>Thứ 4 ngày 13 tháng 1 năm 2016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repeatCount="indefinite" fill="hold" grpId="0" nodeType="withEffect">
                                  <p:stCondLst>
                                    <p:cond delay="0"/>
                                  </p:stCondLst>
                                  <p:childTnLst>
                                    <p:animMotion origin="layout" path="M -0.01614 0.0581 C -0.01736 0.05139 -0.01823 0.04629 -0.01684 0.03866 C -0.01545 0.03102 -0.01215 0.02083 -0.00781 0.0118 C -0.00347 0.00278 0.00209 -0.00648 0.00955 -0.01597 C 0.01702 -0.02547 0.02396 -0.03403 0.03733 -0.0456 C 0.0507 -0.05718 0.06719 -0.07222 0.08941 -0.08542 C 0.11163 -0.09861 0.14514 -0.11574 0.17066 -0.12523 C 0.19618 -0.13472 0.22188 -0.13935 0.24288 -0.14283 C 0.26389 -0.1463 0.28056 -0.14653 0.29636 -0.1456 C 0.31216 -0.14468 0.32709 -0.14121 0.33802 -0.13727 C 0.34896 -0.13334 0.35625 -0.12824 0.36233 -0.12153 C 0.36841 -0.11482 0.37275 -0.10625 0.37483 -0.09746 C 0.37691 -0.08866 0.37709 -0.07824 0.37483 -0.06783 C 0.37257 -0.05741 0.36667 -0.04537 0.36094 -0.03542 C 0.35521 -0.02547 0.34827 -0.01759 0.34011 -0.00857 C 0.33195 0.00046 0.32361 0.00879 0.31233 0.01828 C 0.30104 0.02778 0.28472 0.03981 0.27205 0.04791 C 0.25938 0.05602 0.25035 0.06018 0.23594 0.06736 C 0.22153 0.07453 0.20295 0.08426 0.18525 0.09051 C 0.16754 0.09676 0.14757 0.10185 0.12969 0.10532 C 0.11181 0.10879 0.09132 0.11041 0.07761 0.11088 C 0.06389 0.11134 0.05712 0.10995 0.04705 0.1081 C 0.03698 0.10625 0.02466 0.10278 0.01719 0.09977 C 0.00972 0.09676 0.00712 0.09305 0.00261 0.08958 C -0.00191 0.08611 -0.00659 0.08333 -0.00989 0.07847 C -0.01319 0.07361 -0.01493 0.06481 -0.01614 0.0581 Z " pathEditMode="relative" rAng="0" ptsTypes="aaaaaaaaaaaaaaaaaaaaaaaaaa">
                                      <p:cBhvr>
                                        <p:cTn id="6" dur="1000" fill="hold"/>
                                        <p:tgtEl>
                                          <p:spTgt spid="38958"/>
                                        </p:tgtEl>
                                        <p:attrNameLst>
                                          <p:attrName>ppt_x</p:attrName>
                                          <p:attrName>ppt_y</p:attrName>
                                        </p:attrNameLst>
                                      </p:cBhvr>
                                      <p:rCtr x="195" y="-76"/>
                                    </p:animMotion>
                                  </p:childTnLst>
                                </p:cTn>
                              </p:par>
                              <p:par>
                                <p:cTn id="7" presetID="1" presetClass="path" presetSubtype="0" repeatCount="indefinite" fill="hold" grpId="0" nodeType="withEffect">
                                  <p:stCondLst>
                                    <p:cond delay="0"/>
                                  </p:stCondLst>
                                  <p:childTnLst>
                                    <p:animMotion origin="layout" path="M 1.66667E-6 2.22222E-6 C 0.04097 -0.01875 0.10469 0.08055 0.1408 0.22291 C 0.17743 0.36458 0.17344 0.49444 0.13125 0.51366 C 0.0908 0.53287 0.02812 0.43287 -0.00833 0.29097 C -0.04583 0.1493 -0.04115 0.01898 1.66667E-6 2.22222E-6 Z " pathEditMode="relative" rAng="-1136822" ptsTypes="fffff">
                                      <p:cBhvr>
                                        <p:cTn id="8" dur="1000" fill="hold"/>
                                        <p:tgtEl>
                                          <p:spTgt spid="38960"/>
                                        </p:tgtEl>
                                        <p:attrNameLst>
                                          <p:attrName>ppt_x</p:attrName>
                                          <p:attrName>ppt_y</p:attrName>
                                        </p:attrNameLst>
                                      </p:cBhvr>
                                      <p:rCtr x="66" y="257"/>
                                    </p:animMotion>
                                  </p:childTnLst>
                                </p:cTn>
                              </p:par>
                              <p:par>
                                <p:cTn id="9" presetID="1" presetClass="path" presetSubtype="0" repeatCount="indefinite" fill="hold" grpId="0" nodeType="withEffect">
                                  <p:stCondLst>
                                    <p:cond delay="500"/>
                                  </p:stCondLst>
                                  <p:childTnLst>
                                    <p:animMotion origin="layout" path="M -0.0717 -0.03009 C 0.02708 0.0088 0.11858 0.08542 0.10642 0.1412 C 0.09462 0.19653 -0.02101 0.20926 -0.12031 0.17083 C -0.21979 0.13194 -0.30156 0.05833 -0.28976 0.00231 C -0.27778 -0.05394 -0.17205 -0.06875 -0.0717 -0.03009 Z " pathEditMode="relative" rAng="0" ptsTypes="fffff">
                                      <p:cBhvr>
                                        <p:cTn id="10" dur="1000" spd="-100000" fill="hold"/>
                                        <p:tgtEl>
                                          <p:spTgt spid="38991"/>
                                        </p:tgtEl>
                                        <p:attrNameLst>
                                          <p:attrName>ppt_x</p:attrName>
                                          <p:attrName>ppt_y</p:attrName>
                                        </p:attrNameLst>
                                      </p:cBhvr>
                                      <p:rCtr x="-20" y="1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58" grpId="0" animBg="1"/>
      <p:bldP spid="38960" grpId="0" animBg="1"/>
      <p:bldP spid="3899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Line 2"/>
          <p:cNvSpPr>
            <a:spLocks noChangeShapeType="1"/>
          </p:cNvSpPr>
          <p:nvPr/>
        </p:nvSpPr>
        <p:spPr bwMode="auto">
          <a:xfrm>
            <a:off x="4648200" y="838200"/>
            <a:ext cx="0" cy="6019800"/>
          </a:xfrm>
          <a:prstGeom prst="line">
            <a:avLst/>
          </a:prstGeom>
          <a:noFill/>
          <a:ln w="38100">
            <a:solidFill>
              <a:srgbClr val="0000FF"/>
            </a:solidFill>
            <a:round/>
            <a:headEnd/>
            <a:tailEnd/>
          </a:ln>
        </p:spPr>
        <p:txBody>
          <a:bodyPr/>
          <a:lstStyle/>
          <a:p>
            <a:endParaRPr lang="en-US"/>
          </a:p>
        </p:txBody>
      </p:sp>
      <p:grpSp>
        <p:nvGrpSpPr>
          <p:cNvPr id="2" name="Group 3"/>
          <p:cNvGrpSpPr>
            <a:grpSpLocks/>
          </p:cNvGrpSpPr>
          <p:nvPr/>
        </p:nvGrpSpPr>
        <p:grpSpPr bwMode="auto">
          <a:xfrm>
            <a:off x="4953000" y="1295400"/>
            <a:ext cx="4968875" cy="1447800"/>
            <a:chOff x="3120" y="816"/>
            <a:chExt cx="3130" cy="912"/>
          </a:xfrm>
        </p:grpSpPr>
        <p:sp>
          <p:nvSpPr>
            <p:cNvPr id="20491" name="Rectangle 4"/>
            <p:cNvSpPr>
              <a:spLocks noChangeArrowheads="1"/>
            </p:cNvSpPr>
            <p:nvPr/>
          </p:nvSpPr>
          <p:spPr bwMode="auto">
            <a:xfrm rot="328667">
              <a:off x="3288" y="1067"/>
              <a:ext cx="456" cy="651"/>
            </a:xfrm>
            <a:prstGeom prst="rect">
              <a:avLst/>
            </a:prstGeom>
            <a:gradFill rotWithShape="1">
              <a:gsLst>
                <a:gs pos="0">
                  <a:srgbClr val="184776"/>
                </a:gs>
                <a:gs pos="50000">
                  <a:srgbClr val="3399FF"/>
                </a:gs>
                <a:gs pos="100000">
                  <a:srgbClr val="184776"/>
                </a:gs>
              </a:gsLst>
              <a:lin ang="5400000" scaled="1"/>
            </a:gradFill>
            <a:ln w="9525">
              <a:solidFill>
                <a:schemeClr val="tx2"/>
              </a:solidFill>
              <a:miter lim="800000"/>
              <a:headEnd/>
              <a:tailEnd/>
            </a:ln>
          </p:spPr>
          <p:txBody>
            <a:bodyPr wrap="none" anchor="ctr"/>
            <a:lstStyle/>
            <a:p>
              <a:endParaRPr lang="en-US"/>
            </a:p>
          </p:txBody>
        </p:sp>
        <p:sp>
          <p:nvSpPr>
            <p:cNvPr id="20492" name="Line 5"/>
            <p:cNvSpPr>
              <a:spLocks noChangeShapeType="1"/>
            </p:cNvSpPr>
            <p:nvPr/>
          </p:nvSpPr>
          <p:spPr bwMode="auto">
            <a:xfrm rot="-814956">
              <a:off x="3120" y="864"/>
              <a:ext cx="2174" cy="500"/>
            </a:xfrm>
            <a:prstGeom prst="line">
              <a:avLst/>
            </a:prstGeom>
            <a:noFill/>
            <a:ln w="76200">
              <a:solidFill>
                <a:schemeClr val="tx1"/>
              </a:solidFill>
              <a:round/>
              <a:headEnd/>
              <a:tailEnd/>
            </a:ln>
          </p:spPr>
          <p:txBody>
            <a:bodyPr/>
            <a:lstStyle/>
            <a:p>
              <a:endParaRPr lang="en-US"/>
            </a:p>
          </p:txBody>
        </p:sp>
        <p:sp>
          <p:nvSpPr>
            <p:cNvPr id="20493" name="Text Box 6"/>
            <p:cNvSpPr txBox="1">
              <a:spLocks noChangeArrowheads="1"/>
            </p:cNvSpPr>
            <p:nvPr/>
          </p:nvSpPr>
          <p:spPr bwMode="auto">
            <a:xfrm>
              <a:off x="4800" y="816"/>
              <a:ext cx="1450" cy="692"/>
            </a:xfrm>
            <a:prstGeom prst="rect">
              <a:avLst/>
            </a:prstGeom>
            <a:noFill/>
            <a:ln w="9525">
              <a:noFill/>
              <a:miter lim="800000"/>
              <a:headEnd/>
              <a:tailEnd/>
            </a:ln>
          </p:spPr>
          <p:txBody>
            <a:bodyPr>
              <a:spAutoFit/>
            </a:bodyPr>
            <a:lstStyle/>
            <a:p>
              <a:pPr>
                <a:spcBef>
                  <a:spcPct val="50000"/>
                </a:spcBef>
              </a:pPr>
              <a:r>
                <a:rPr lang="en-US" sz="6600" b="0">
                  <a:latin typeface="Arial" pitchFamily="34" charset="0"/>
                  <a:sym typeface="Wingdings" pitchFamily="2" charset="2"/>
                </a:rPr>
                <a:t></a:t>
              </a:r>
            </a:p>
          </p:txBody>
        </p:sp>
        <p:sp>
          <p:nvSpPr>
            <p:cNvPr id="20494" name="Rectangle 7"/>
            <p:cNvSpPr>
              <a:spLocks noChangeArrowheads="1"/>
            </p:cNvSpPr>
            <p:nvPr/>
          </p:nvSpPr>
          <p:spPr bwMode="auto">
            <a:xfrm rot="-38136">
              <a:off x="3408" y="1056"/>
              <a:ext cx="435" cy="672"/>
            </a:xfrm>
            <a:prstGeom prst="rect">
              <a:avLst/>
            </a:prstGeom>
            <a:gradFill rotWithShape="1">
              <a:gsLst>
                <a:gs pos="0">
                  <a:srgbClr val="3399FF"/>
                </a:gs>
                <a:gs pos="100000">
                  <a:srgbClr val="184776"/>
                </a:gs>
              </a:gsLst>
              <a:lin ang="18900000" scaled="1"/>
            </a:gradFill>
            <a:ln w="9525">
              <a:solidFill>
                <a:schemeClr val="tx2"/>
              </a:solidFill>
              <a:miter lim="800000"/>
              <a:headEnd/>
              <a:tailEnd/>
            </a:ln>
          </p:spPr>
          <p:txBody>
            <a:bodyPr wrap="none" anchor="ctr"/>
            <a:lstStyle/>
            <a:p>
              <a:endParaRPr lang="en-US"/>
            </a:p>
          </p:txBody>
        </p:sp>
      </p:grpSp>
      <p:sp>
        <p:nvSpPr>
          <p:cNvPr id="306188" name="Text Box 12"/>
          <p:cNvSpPr txBox="1">
            <a:spLocks noChangeArrowheads="1"/>
          </p:cNvSpPr>
          <p:nvPr/>
        </p:nvSpPr>
        <p:spPr bwMode="auto">
          <a:xfrm>
            <a:off x="9829800" y="-3657600"/>
            <a:ext cx="3352800" cy="701675"/>
          </a:xfrm>
          <a:prstGeom prst="rect">
            <a:avLst/>
          </a:prstGeom>
          <a:solidFill>
            <a:srgbClr val="FFFF99"/>
          </a:solidFill>
          <a:ln w="9525">
            <a:noFill/>
            <a:miter lim="800000"/>
            <a:headEnd/>
            <a:tailEnd/>
          </a:ln>
        </p:spPr>
        <p:txBody>
          <a:bodyPr>
            <a:spAutoFit/>
          </a:bodyPr>
          <a:lstStyle/>
          <a:p>
            <a:pPr>
              <a:spcBef>
                <a:spcPct val="50000"/>
              </a:spcBef>
            </a:pPr>
            <a:r>
              <a:rPr lang="en-US">
                <a:solidFill>
                  <a:srgbClr val="FF0000"/>
                </a:solidFill>
              </a:rPr>
              <a:t>Hai mảnh nilông có hút hay đẩy nhau không?</a:t>
            </a:r>
            <a:endParaRPr lang="en-US" sz="1800" b="0">
              <a:solidFill>
                <a:srgbClr val="FF0000"/>
              </a:solidFill>
              <a:latin typeface="Arial" pitchFamily="34" charset="0"/>
            </a:endParaRPr>
          </a:p>
        </p:txBody>
      </p:sp>
      <p:sp>
        <p:nvSpPr>
          <p:cNvPr id="20485" name="WordArt 17"/>
          <p:cNvSpPr>
            <a:spLocks noChangeArrowheads="1" noChangeShapeType="1" noTextEdit="1"/>
          </p:cNvSpPr>
          <p:nvPr/>
        </p:nvSpPr>
        <p:spPr bwMode="auto">
          <a:xfrm>
            <a:off x="6858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306194" name="Text Box 18"/>
          <p:cNvSpPr txBox="1">
            <a:spLocks noChangeArrowheads="1"/>
          </p:cNvSpPr>
          <p:nvPr/>
        </p:nvSpPr>
        <p:spPr bwMode="auto">
          <a:xfrm>
            <a:off x="304800" y="1524000"/>
            <a:ext cx="3575050" cy="1311275"/>
          </a:xfrm>
          <a:prstGeom prst="rect">
            <a:avLst/>
          </a:prstGeom>
          <a:noFill/>
          <a:ln w="9525">
            <a:noFill/>
            <a:miter lim="800000"/>
            <a:headEnd/>
            <a:tailEnd/>
          </a:ln>
        </p:spPr>
        <p:txBody>
          <a:bodyPr>
            <a:spAutoFit/>
          </a:bodyPr>
          <a:lstStyle/>
          <a:p>
            <a:pPr algn="just"/>
            <a:r>
              <a:rPr lang="en-US">
                <a:solidFill>
                  <a:srgbClr val="0000FF"/>
                </a:solidFill>
              </a:rPr>
              <a:t>1. Kẹp hai mảnh nilông vào thân bút chì rồi nhấc lên. Quan sát xem chúng có hút hay đẩy nhau không.</a:t>
            </a:r>
          </a:p>
        </p:txBody>
      </p:sp>
      <p:sp>
        <p:nvSpPr>
          <p:cNvPr id="306195" name="Text Box 19"/>
          <p:cNvSpPr txBox="1">
            <a:spLocks noChangeArrowheads="1"/>
          </p:cNvSpPr>
          <p:nvPr/>
        </p:nvSpPr>
        <p:spPr bwMode="auto">
          <a:xfrm>
            <a:off x="0" y="609600"/>
            <a:ext cx="4572000" cy="488950"/>
          </a:xfrm>
          <a:prstGeom prst="rect">
            <a:avLst/>
          </a:prstGeom>
          <a:noFill/>
          <a:ln w="9525">
            <a:noFill/>
            <a:miter lim="800000"/>
            <a:headEnd/>
            <a:tailEnd/>
          </a:ln>
        </p:spPr>
        <p:txBody>
          <a:bodyPr>
            <a:spAutoFit/>
          </a:bodyPr>
          <a:lstStyle/>
          <a:p>
            <a:pPr algn="just"/>
            <a:r>
              <a:rPr lang="en-US" sz="2600">
                <a:solidFill>
                  <a:srgbClr val="0000FF"/>
                </a:solidFill>
              </a:rPr>
              <a:t>I. </a:t>
            </a:r>
            <a:r>
              <a:rPr lang="en-US" sz="2600" u="sng">
                <a:solidFill>
                  <a:srgbClr val="0000FF"/>
                </a:solidFill>
              </a:rPr>
              <a:t>Hai loại điện tích</a:t>
            </a:r>
            <a:r>
              <a:rPr lang="en-US" sz="2600">
                <a:solidFill>
                  <a:srgbClr val="0000FF"/>
                </a:solidFill>
              </a:rPr>
              <a:t>:</a:t>
            </a:r>
          </a:p>
        </p:txBody>
      </p:sp>
      <p:sp>
        <p:nvSpPr>
          <p:cNvPr id="306196" name="Text Box 20"/>
          <p:cNvSpPr txBox="1">
            <a:spLocks noChangeArrowheads="1"/>
          </p:cNvSpPr>
          <p:nvPr/>
        </p:nvSpPr>
        <p:spPr bwMode="auto">
          <a:xfrm>
            <a:off x="228600" y="990600"/>
            <a:ext cx="3300413" cy="488950"/>
          </a:xfrm>
          <a:prstGeom prst="rect">
            <a:avLst/>
          </a:prstGeom>
          <a:noFill/>
          <a:ln w="9525">
            <a:noFill/>
            <a:miter lim="800000"/>
            <a:headEnd/>
            <a:tailEnd/>
          </a:ln>
        </p:spPr>
        <p:txBody>
          <a:bodyPr wrap="none">
            <a:spAutoFit/>
          </a:bodyPr>
          <a:lstStyle/>
          <a:p>
            <a:r>
              <a:rPr lang="en-US" sz="2200" i="1">
                <a:solidFill>
                  <a:srgbClr val="0000FF"/>
                </a:solidFill>
              </a:rPr>
              <a:t>*Thí nghiệm 1: </a:t>
            </a:r>
            <a:r>
              <a:rPr lang="en-US" sz="2200" b="0">
                <a:solidFill>
                  <a:srgbClr val="0000FF"/>
                </a:solidFill>
              </a:rPr>
              <a:t>(hình 18.2</a:t>
            </a:r>
            <a:r>
              <a:rPr lang="en-US" sz="2600" b="0">
                <a:solidFill>
                  <a:srgbClr val="0000FF"/>
                </a:solidFill>
              </a:rPr>
              <a:t>)</a:t>
            </a:r>
          </a:p>
        </p:txBody>
      </p:sp>
      <p:sp>
        <p:nvSpPr>
          <p:cNvPr id="306208" name="Text Box 32"/>
          <p:cNvSpPr txBox="1">
            <a:spLocks noChangeArrowheads="1"/>
          </p:cNvSpPr>
          <p:nvPr/>
        </p:nvSpPr>
        <p:spPr bwMode="auto">
          <a:xfrm>
            <a:off x="4953000" y="838200"/>
            <a:ext cx="3352800" cy="701675"/>
          </a:xfrm>
          <a:prstGeom prst="rect">
            <a:avLst/>
          </a:prstGeom>
          <a:solidFill>
            <a:srgbClr val="FFFF99"/>
          </a:solidFill>
          <a:ln w="9525">
            <a:noFill/>
            <a:miter lim="800000"/>
            <a:headEnd/>
            <a:tailEnd/>
          </a:ln>
        </p:spPr>
        <p:txBody>
          <a:bodyPr>
            <a:spAutoFit/>
          </a:bodyPr>
          <a:lstStyle/>
          <a:p>
            <a:pPr>
              <a:spcBef>
                <a:spcPct val="50000"/>
              </a:spcBef>
            </a:pPr>
            <a:r>
              <a:rPr lang="en-US">
                <a:solidFill>
                  <a:srgbClr val="FF0000"/>
                </a:solidFill>
              </a:rPr>
              <a:t>Hai mảnh nilông có hút hay đẩy nhau không?</a:t>
            </a:r>
            <a:endParaRPr lang="en-US" sz="1800" b="0">
              <a:solidFill>
                <a:srgbClr val="FF0000"/>
              </a:solidFill>
              <a:latin typeface="Arial" pitchFamily="34" charset="0"/>
            </a:endParaRPr>
          </a:p>
        </p:txBody>
      </p:sp>
      <p:sp>
        <p:nvSpPr>
          <p:cNvPr id="306209" name="Text Box 33"/>
          <p:cNvSpPr txBox="1">
            <a:spLocks noChangeArrowheads="1"/>
          </p:cNvSpPr>
          <p:nvPr/>
        </p:nvSpPr>
        <p:spPr bwMode="auto">
          <a:xfrm>
            <a:off x="4953000" y="838200"/>
            <a:ext cx="3514725" cy="701675"/>
          </a:xfrm>
          <a:prstGeom prst="rect">
            <a:avLst/>
          </a:prstGeom>
          <a:solidFill>
            <a:srgbClr val="99FF33"/>
          </a:solidFill>
          <a:ln w="9525">
            <a:noFill/>
            <a:miter lim="800000"/>
            <a:headEnd/>
            <a:tailEnd/>
          </a:ln>
        </p:spPr>
        <p:txBody>
          <a:bodyPr>
            <a:spAutoFit/>
          </a:bodyPr>
          <a:lstStyle/>
          <a:p>
            <a:r>
              <a:rPr lang="en-US">
                <a:solidFill>
                  <a:srgbClr val="0000FF"/>
                </a:solidFill>
              </a:rPr>
              <a:t>Hai mảnh nilông không hút, không đẩy nhau.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06195"/>
                                        </p:tgtEl>
                                        <p:attrNameLst>
                                          <p:attrName>style.visibility</p:attrName>
                                        </p:attrNameLst>
                                      </p:cBhvr>
                                      <p:to>
                                        <p:strVal val="visible"/>
                                      </p:to>
                                    </p:set>
                                    <p:animEffect transition="in" filter="checkerboard(across)">
                                      <p:cBhvr>
                                        <p:cTn id="7" dur="500"/>
                                        <p:tgtEl>
                                          <p:spTgt spid="30619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06178"/>
                                        </p:tgtEl>
                                        <p:attrNameLst>
                                          <p:attrName>style.visibility</p:attrName>
                                        </p:attrNameLst>
                                      </p:cBhvr>
                                      <p:to>
                                        <p:strVal val="visible"/>
                                      </p:to>
                                    </p:set>
                                    <p:animEffect transition="in" filter="strips(downLeft)">
                                      <p:cBhvr>
                                        <p:cTn id="12" dur="500"/>
                                        <p:tgtEl>
                                          <p:spTgt spid="306178"/>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306196"/>
                                        </p:tgtEl>
                                        <p:attrNameLst>
                                          <p:attrName>style.visibility</p:attrName>
                                        </p:attrNameLst>
                                      </p:cBhvr>
                                      <p:to>
                                        <p:strVal val="visible"/>
                                      </p:to>
                                    </p:set>
                                    <p:animEffect transition="in" filter="checkerboard(across)">
                                      <p:cBhvr>
                                        <p:cTn id="15" dur="500"/>
                                        <p:tgtEl>
                                          <p:spTgt spid="306196"/>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306194"/>
                                        </p:tgtEl>
                                        <p:attrNameLst>
                                          <p:attrName>style.visibility</p:attrName>
                                        </p:attrNameLst>
                                      </p:cBhvr>
                                      <p:to>
                                        <p:strVal val="visible"/>
                                      </p:to>
                                    </p:set>
                                    <p:animEffect transition="in" filter="checkerboard(across)">
                                      <p:cBhvr>
                                        <p:cTn id="18" dur="500"/>
                                        <p:tgtEl>
                                          <p:spTgt spid="306194"/>
                                        </p:tgtEl>
                                      </p:cBhvr>
                                    </p:animEffect>
                                  </p:childTnLst>
                                </p:cTn>
                              </p:par>
                              <p:par>
                                <p:cTn id="19" presetID="10" presetClass="entr" presetSubtype="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2000"/>
                                        <p:tgtEl>
                                          <p:spTgt spid="2"/>
                                        </p:tgtEl>
                                      </p:cBhvr>
                                    </p:animEffect>
                                  </p:childTnLst>
                                </p:cTn>
                              </p:par>
                              <p:par>
                                <p:cTn id="22" presetID="2" presetClass="entr" presetSubtype="2" fill="hold" nodeType="withEffect">
                                  <p:stCondLst>
                                    <p:cond delay="0"/>
                                  </p:stCondLst>
                                  <p:childTnLst>
                                    <p:set>
                                      <p:cBhvr>
                                        <p:cTn id="23" dur="1" fill="hold">
                                          <p:stCondLst>
                                            <p:cond delay="0"/>
                                          </p:stCondLst>
                                        </p:cTn>
                                        <p:tgtEl>
                                          <p:spTgt spid="306188"/>
                                        </p:tgtEl>
                                        <p:attrNameLst>
                                          <p:attrName>style.visibility</p:attrName>
                                        </p:attrNameLst>
                                      </p:cBhvr>
                                      <p:to>
                                        <p:strVal val="visible"/>
                                      </p:to>
                                    </p:set>
                                    <p:anim calcmode="lin" valueType="num">
                                      <p:cBhvr additive="base">
                                        <p:cTn id="24" dur="500" fill="hold"/>
                                        <p:tgtEl>
                                          <p:spTgt spid="306188"/>
                                        </p:tgtEl>
                                        <p:attrNameLst>
                                          <p:attrName>ppt_x</p:attrName>
                                        </p:attrNameLst>
                                      </p:cBhvr>
                                      <p:tavLst>
                                        <p:tav tm="0">
                                          <p:val>
                                            <p:strVal val="1+#ppt_w/2"/>
                                          </p:val>
                                        </p:tav>
                                        <p:tav tm="100000">
                                          <p:val>
                                            <p:strVal val="#ppt_x"/>
                                          </p:val>
                                        </p:tav>
                                      </p:tavLst>
                                    </p:anim>
                                    <p:anim calcmode="lin" valueType="num">
                                      <p:cBhvr additive="base">
                                        <p:cTn id="25" dur="500" fill="hold"/>
                                        <p:tgtEl>
                                          <p:spTgt spid="306188"/>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306208"/>
                                        </p:tgtEl>
                                        <p:attrNameLst>
                                          <p:attrName>style.visibility</p:attrName>
                                        </p:attrNameLst>
                                      </p:cBhvr>
                                      <p:to>
                                        <p:strVal val="visible"/>
                                      </p:to>
                                    </p:set>
                                    <p:animEffect transition="in" filter="checkerboard(across)">
                                      <p:cBhvr>
                                        <p:cTn id="30" dur="500"/>
                                        <p:tgtEl>
                                          <p:spTgt spid="306208"/>
                                        </p:tgtEl>
                                      </p:cBhvr>
                                    </p:animEffec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306209"/>
                                        </p:tgtEl>
                                        <p:attrNameLst>
                                          <p:attrName>style.visibility</p:attrName>
                                        </p:attrNameLst>
                                      </p:cBhvr>
                                      <p:to>
                                        <p:strVal val="visible"/>
                                      </p:to>
                                    </p:set>
                                    <p:anim calcmode="discrete" valueType="clr">
                                      <p:cBhvr override="childStyle">
                                        <p:cTn id="35" dur="80"/>
                                        <p:tgtEl>
                                          <p:spTgt spid="306209"/>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306209"/>
                                        </p:tgtEl>
                                        <p:attrNameLst>
                                          <p:attrName>fillcolor</p:attrName>
                                        </p:attrNameLst>
                                      </p:cBhvr>
                                      <p:tavLst>
                                        <p:tav tm="0">
                                          <p:val>
                                            <p:clrVal>
                                              <a:schemeClr val="accent2"/>
                                            </p:clrVal>
                                          </p:val>
                                        </p:tav>
                                        <p:tav tm="50000">
                                          <p:val>
                                            <p:clrVal>
                                              <a:schemeClr val="hlink"/>
                                            </p:clrVal>
                                          </p:val>
                                        </p:tav>
                                      </p:tavLst>
                                    </p:anim>
                                    <p:set>
                                      <p:cBhvr>
                                        <p:cTn id="37" dur="80"/>
                                        <p:tgtEl>
                                          <p:spTgt spid="30620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78" grpId="0" animBg="1"/>
      <p:bldP spid="306194" grpId="0"/>
      <p:bldP spid="306195" grpId="0"/>
      <p:bldP spid="306196" grpId="0"/>
      <p:bldP spid="306208" grpId="0" animBg="1"/>
      <p:bldP spid="30620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2"/>
          <p:cNvSpPr>
            <a:spLocks noChangeShapeType="1"/>
          </p:cNvSpPr>
          <p:nvPr/>
        </p:nvSpPr>
        <p:spPr bwMode="auto">
          <a:xfrm>
            <a:off x="4648200" y="838200"/>
            <a:ext cx="0" cy="6019800"/>
          </a:xfrm>
          <a:prstGeom prst="line">
            <a:avLst/>
          </a:prstGeom>
          <a:noFill/>
          <a:ln w="38100">
            <a:solidFill>
              <a:srgbClr val="0000FF"/>
            </a:solidFill>
            <a:round/>
            <a:headEnd/>
            <a:tailEnd/>
          </a:ln>
        </p:spPr>
        <p:txBody>
          <a:bodyPr/>
          <a:lstStyle/>
          <a:p>
            <a:endParaRPr lang="en-US"/>
          </a:p>
        </p:txBody>
      </p:sp>
      <p:sp>
        <p:nvSpPr>
          <p:cNvPr id="308232" name="Rectangle 8"/>
          <p:cNvSpPr>
            <a:spLocks noChangeArrowheads="1"/>
          </p:cNvSpPr>
          <p:nvPr/>
        </p:nvSpPr>
        <p:spPr bwMode="auto">
          <a:xfrm rot="10800000">
            <a:off x="5791200" y="2362200"/>
            <a:ext cx="687388" cy="1144588"/>
          </a:xfrm>
          <a:prstGeom prst="rect">
            <a:avLst/>
          </a:prstGeom>
          <a:gradFill rotWithShape="1">
            <a:gsLst>
              <a:gs pos="0">
                <a:srgbClr val="3399FF"/>
              </a:gs>
              <a:gs pos="100000">
                <a:srgbClr val="184776"/>
              </a:gs>
            </a:gsLst>
            <a:lin ang="18900000" scaled="1"/>
          </a:gradFill>
          <a:ln w="9525">
            <a:solidFill>
              <a:schemeClr val="tx2"/>
            </a:solidFill>
            <a:miter lim="800000"/>
            <a:headEnd/>
            <a:tailEnd/>
          </a:ln>
        </p:spPr>
        <p:txBody>
          <a:bodyPr wrap="none" anchor="ctr"/>
          <a:lstStyle/>
          <a:p>
            <a:endParaRPr lang="en-US"/>
          </a:p>
        </p:txBody>
      </p:sp>
      <p:sp>
        <p:nvSpPr>
          <p:cNvPr id="308233" name="Rectangle 9"/>
          <p:cNvSpPr>
            <a:spLocks noChangeArrowheads="1"/>
          </p:cNvSpPr>
          <p:nvPr/>
        </p:nvSpPr>
        <p:spPr bwMode="auto">
          <a:xfrm rot="10800000">
            <a:off x="5791200" y="990600"/>
            <a:ext cx="684213" cy="1217613"/>
          </a:xfrm>
          <a:prstGeom prst="rect">
            <a:avLst/>
          </a:prstGeom>
          <a:gradFill rotWithShape="1">
            <a:gsLst>
              <a:gs pos="0">
                <a:srgbClr val="3399FF"/>
              </a:gs>
              <a:gs pos="100000">
                <a:srgbClr val="184776"/>
              </a:gs>
            </a:gsLst>
            <a:lin ang="18900000" scaled="1"/>
          </a:gradFill>
          <a:ln w="9525">
            <a:solidFill>
              <a:schemeClr val="tx2"/>
            </a:solidFill>
            <a:miter lim="800000"/>
            <a:headEnd/>
            <a:tailEnd/>
          </a:ln>
        </p:spPr>
        <p:txBody>
          <a:bodyPr rot="10800000" wrap="none" anchor="ctr"/>
          <a:lstStyle/>
          <a:p>
            <a:pPr algn="ctr"/>
            <a:endParaRPr lang="en-US"/>
          </a:p>
        </p:txBody>
      </p:sp>
      <p:sp>
        <p:nvSpPr>
          <p:cNvPr id="308234" name="AutoShape 10"/>
          <p:cNvSpPr>
            <a:spLocks noChangeArrowheads="1"/>
          </p:cNvSpPr>
          <p:nvPr/>
        </p:nvSpPr>
        <p:spPr bwMode="auto">
          <a:xfrm rot="5671257">
            <a:off x="5664200" y="1025525"/>
            <a:ext cx="842963" cy="1065213"/>
          </a:xfrm>
          <a:prstGeom prst="flowChartPunchedTape">
            <a:avLst/>
          </a:prstGeom>
          <a:solidFill>
            <a:srgbClr val="FFFF00"/>
          </a:solidFill>
          <a:ln w="9525">
            <a:solidFill>
              <a:schemeClr val="tx1"/>
            </a:solidFill>
            <a:miter lim="800000"/>
            <a:headEnd/>
            <a:tailEnd/>
          </a:ln>
        </p:spPr>
        <p:txBody>
          <a:bodyPr wrap="none" anchor="ctr"/>
          <a:lstStyle/>
          <a:p>
            <a:endParaRPr lang="en-US"/>
          </a:p>
        </p:txBody>
      </p:sp>
      <p:sp>
        <p:nvSpPr>
          <p:cNvPr id="308235" name="AutoShape 11"/>
          <p:cNvSpPr>
            <a:spLocks noChangeArrowheads="1"/>
          </p:cNvSpPr>
          <p:nvPr/>
        </p:nvSpPr>
        <p:spPr bwMode="auto">
          <a:xfrm rot="5719200">
            <a:off x="5755482" y="2412206"/>
            <a:ext cx="839788" cy="1057275"/>
          </a:xfrm>
          <a:prstGeom prst="flowChartPunchedTape">
            <a:avLst/>
          </a:prstGeom>
          <a:solidFill>
            <a:srgbClr val="FFFF00"/>
          </a:solidFill>
          <a:ln w="9525">
            <a:solidFill>
              <a:schemeClr val="tx1"/>
            </a:solidFill>
            <a:miter lim="800000"/>
            <a:headEnd/>
            <a:tailEnd/>
          </a:ln>
        </p:spPr>
        <p:txBody>
          <a:bodyPr wrap="none" anchor="ctr"/>
          <a:lstStyle/>
          <a:p>
            <a:endParaRPr lang="en-US"/>
          </a:p>
        </p:txBody>
      </p:sp>
      <p:sp>
        <p:nvSpPr>
          <p:cNvPr id="308236" name="Text Box 12"/>
          <p:cNvSpPr txBox="1">
            <a:spLocks noChangeArrowheads="1"/>
          </p:cNvSpPr>
          <p:nvPr/>
        </p:nvSpPr>
        <p:spPr bwMode="auto">
          <a:xfrm>
            <a:off x="9829800" y="-3657600"/>
            <a:ext cx="3352800" cy="701675"/>
          </a:xfrm>
          <a:prstGeom prst="rect">
            <a:avLst/>
          </a:prstGeom>
          <a:solidFill>
            <a:srgbClr val="FFFF99"/>
          </a:solidFill>
          <a:ln w="9525">
            <a:noFill/>
            <a:miter lim="800000"/>
            <a:headEnd/>
            <a:tailEnd/>
          </a:ln>
        </p:spPr>
        <p:txBody>
          <a:bodyPr>
            <a:spAutoFit/>
          </a:bodyPr>
          <a:lstStyle/>
          <a:p>
            <a:pPr>
              <a:spcBef>
                <a:spcPct val="50000"/>
              </a:spcBef>
            </a:pPr>
            <a:r>
              <a:rPr lang="en-US">
                <a:solidFill>
                  <a:srgbClr val="FF0000"/>
                </a:solidFill>
              </a:rPr>
              <a:t>Hai mảnh nilông có hút hay đẩy nhau không?</a:t>
            </a:r>
            <a:endParaRPr lang="en-US" sz="1800" b="0">
              <a:solidFill>
                <a:srgbClr val="FF0000"/>
              </a:solidFill>
              <a:latin typeface="Arial" pitchFamily="34" charset="0"/>
            </a:endParaRPr>
          </a:p>
        </p:txBody>
      </p:sp>
      <p:sp>
        <p:nvSpPr>
          <p:cNvPr id="21512" name="WordArt 17"/>
          <p:cNvSpPr>
            <a:spLocks noChangeArrowheads="1" noChangeShapeType="1" noTextEdit="1"/>
          </p:cNvSpPr>
          <p:nvPr/>
        </p:nvSpPr>
        <p:spPr bwMode="auto">
          <a:xfrm>
            <a:off x="6858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21513" name="Text Box 18"/>
          <p:cNvSpPr txBox="1">
            <a:spLocks noChangeArrowheads="1"/>
          </p:cNvSpPr>
          <p:nvPr/>
        </p:nvSpPr>
        <p:spPr bwMode="auto">
          <a:xfrm>
            <a:off x="304800" y="1524000"/>
            <a:ext cx="4267200" cy="1006475"/>
          </a:xfrm>
          <a:prstGeom prst="rect">
            <a:avLst/>
          </a:prstGeom>
          <a:noFill/>
          <a:ln w="9525">
            <a:noFill/>
            <a:miter lim="800000"/>
            <a:headEnd/>
            <a:tailEnd/>
          </a:ln>
        </p:spPr>
        <p:txBody>
          <a:bodyPr>
            <a:spAutoFit/>
          </a:bodyPr>
          <a:lstStyle/>
          <a:p>
            <a:pPr algn="just"/>
            <a:r>
              <a:rPr lang="en-US">
                <a:solidFill>
                  <a:srgbClr val="0000FF"/>
                </a:solidFill>
              </a:rPr>
              <a:t>1. Kẹp hai mảnh nilông vào thân bút chì rồi nhấc lên. Quan sát xem chúng có hút hay đẩy nhau không.</a:t>
            </a:r>
          </a:p>
        </p:txBody>
      </p:sp>
      <p:sp>
        <p:nvSpPr>
          <p:cNvPr id="21514" name="Text Box 19"/>
          <p:cNvSpPr txBox="1">
            <a:spLocks noChangeArrowheads="1"/>
          </p:cNvSpPr>
          <p:nvPr/>
        </p:nvSpPr>
        <p:spPr bwMode="auto">
          <a:xfrm>
            <a:off x="0" y="609600"/>
            <a:ext cx="4572000" cy="488950"/>
          </a:xfrm>
          <a:prstGeom prst="rect">
            <a:avLst/>
          </a:prstGeom>
          <a:noFill/>
          <a:ln w="9525">
            <a:noFill/>
            <a:miter lim="800000"/>
            <a:headEnd/>
            <a:tailEnd/>
          </a:ln>
        </p:spPr>
        <p:txBody>
          <a:bodyPr>
            <a:spAutoFit/>
          </a:bodyPr>
          <a:lstStyle/>
          <a:p>
            <a:pPr algn="just"/>
            <a:r>
              <a:rPr lang="en-US" sz="2600">
                <a:solidFill>
                  <a:srgbClr val="0000FF"/>
                </a:solidFill>
              </a:rPr>
              <a:t>I. </a:t>
            </a:r>
            <a:r>
              <a:rPr lang="en-US" sz="2600" u="sng">
                <a:solidFill>
                  <a:srgbClr val="0000FF"/>
                </a:solidFill>
              </a:rPr>
              <a:t>Hai loại điện tích</a:t>
            </a:r>
            <a:r>
              <a:rPr lang="en-US" sz="2600">
                <a:solidFill>
                  <a:srgbClr val="0000FF"/>
                </a:solidFill>
              </a:rPr>
              <a:t>:</a:t>
            </a:r>
          </a:p>
        </p:txBody>
      </p:sp>
      <p:sp>
        <p:nvSpPr>
          <p:cNvPr id="21515" name="Text Box 20"/>
          <p:cNvSpPr txBox="1">
            <a:spLocks noChangeArrowheads="1"/>
          </p:cNvSpPr>
          <p:nvPr/>
        </p:nvSpPr>
        <p:spPr bwMode="auto">
          <a:xfrm>
            <a:off x="228600" y="990600"/>
            <a:ext cx="3327400" cy="488950"/>
          </a:xfrm>
          <a:prstGeom prst="rect">
            <a:avLst/>
          </a:prstGeom>
          <a:noFill/>
          <a:ln w="9525">
            <a:noFill/>
            <a:miter lim="800000"/>
            <a:headEnd/>
            <a:tailEnd/>
          </a:ln>
        </p:spPr>
        <p:txBody>
          <a:bodyPr wrap="none">
            <a:spAutoFit/>
          </a:bodyPr>
          <a:lstStyle/>
          <a:p>
            <a:r>
              <a:rPr lang="en-US" sz="2200" i="1">
                <a:solidFill>
                  <a:srgbClr val="0000FF"/>
                </a:solidFill>
              </a:rPr>
              <a:t>Thí nghiệm 1: </a:t>
            </a:r>
            <a:r>
              <a:rPr lang="en-US" sz="2200" b="0">
                <a:solidFill>
                  <a:srgbClr val="0000FF"/>
                </a:solidFill>
              </a:rPr>
              <a:t>(h</a:t>
            </a:r>
            <a:r>
              <a:rPr lang="en-US" sz="2600" b="0">
                <a:solidFill>
                  <a:srgbClr val="0000FF"/>
                </a:solidFill>
              </a:rPr>
              <a:t>ình 18.2)</a:t>
            </a:r>
          </a:p>
        </p:txBody>
      </p:sp>
      <p:sp>
        <p:nvSpPr>
          <p:cNvPr id="308245" name="Text Box 21"/>
          <p:cNvSpPr txBox="1">
            <a:spLocks noChangeArrowheads="1"/>
          </p:cNvSpPr>
          <p:nvPr/>
        </p:nvSpPr>
        <p:spPr bwMode="auto">
          <a:xfrm>
            <a:off x="304800" y="2667000"/>
            <a:ext cx="4184650" cy="1616075"/>
          </a:xfrm>
          <a:prstGeom prst="rect">
            <a:avLst/>
          </a:prstGeom>
          <a:noFill/>
          <a:ln w="9525">
            <a:noFill/>
            <a:miter lim="800000"/>
            <a:headEnd/>
            <a:tailEnd/>
          </a:ln>
        </p:spPr>
        <p:txBody>
          <a:bodyPr>
            <a:spAutoFit/>
          </a:bodyPr>
          <a:lstStyle/>
          <a:p>
            <a:pPr algn="just"/>
            <a:r>
              <a:rPr lang="en-US">
                <a:solidFill>
                  <a:srgbClr val="0000FF"/>
                </a:solidFill>
              </a:rPr>
              <a:t>2. Trải hai mảnh nilông xuống mặt bàn, dùng miếng len cọ xát chúng nhiều lần. Cầm thân bút chì nhấc lên, quan sát xem chúng hút nhau hay đẩy nhau.</a:t>
            </a:r>
          </a:p>
        </p:txBody>
      </p:sp>
      <p:sp>
        <p:nvSpPr>
          <p:cNvPr id="308270" name="Text Box 46"/>
          <p:cNvSpPr txBox="1">
            <a:spLocks noChangeArrowheads="1"/>
          </p:cNvSpPr>
          <p:nvPr/>
        </p:nvSpPr>
        <p:spPr bwMode="auto">
          <a:xfrm>
            <a:off x="7848600" y="1828800"/>
            <a:ext cx="1066800" cy="1098550"/>
          </a:xfrm>
          <a:prstGeom prst="rect">
            <a:avLst/>
          </a:prstGeom>
          <a:noFill/>
          <a:ln w="9525">
            <a:noFill/>
            <a:miter lim="800000"/>
            <a:headEnd/>
            <a:tailEnd/>
          </a:ln>
        </p:spPr>
        <p:txBody>
          <a:bodyPr>
            <a:spAutoFit/>
          </a:bodyPr>
          <a:lstStyle/>
          <a:p>
            <a:pPr>
              <a:spcBef>
                <a:spcPct val="50000"/>
              </a:spcBef>
            </a:pPr>
            <a:r>
              <a:rPr lang="en-US" sz="6600" b="0">
                <a:latin typeface="Arial" pitchFamily="34" charset="0"/>
                <a:sym typeface="Wingdings" pitchFamily="2" charset="2"/>
              </a:rPr>
              <a:t></a:t>
            </a:r>
          </a:p>
        </p:txBody>
      </p:sp>
      <p:sp>
        <p:nvSpPr>
          <p:cNvPr id="308271" name="Line 47"/>
          <p:cNvSpPr>
            <a:spLocks noChangeShapeType="1"/>
          </p:cNvSpPr>
          <p:nvPr/>
        </p:nvSpPr>
        <p:spPr bwMode="auto">
          <a:xfrm rot="-937680">
            <a:off x="5867400" y="1905000"/>
            <a:ext cx="2519363" cy="715963"/>
          </a:xfrm>
          <a:prstGeom prst="line">
            <a:avLst/>
          </a:prstGeom>
          <a:noFill/>
          <a:ln w="76200">
            <a:solidFill>
              <a:schemeClr val="tx1"/>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308236"/>
                                        </p:tgtEl>
                                        <p:attrNameLst>
                                          <p:attrName>style.visibility</p:attrName>
                                        </p:attrNameLst>
                                      </p:cBhvr>
                                      <p:to>
                                        <p:strVal val="visible"/>
                                      </p:to>
                                    </p:set>
                                    <p:anim calcmode="lin" valueType="num">
                                      <p:cBhvr additive="base">
                                        <p:cTn id="7" dur="500" fill="hold"/>
                                        <p:tgtEl>
                                          <p:spTgt spid="308236"/>
                                        </p:tgtEl>
                                        <p:attrNameLst>
                                          <p:attrName>ppt_x</p:attrName>
                                        </p:attrNameLst>
                                      </p:cBhvr>
                                      <p:tavLst>
                                        <p:tav tm="0">
                                          <p:val>
                                            <p:strVal val="1+#ppt_w/2"/>
                                          </p:val>
                                        </p:tav>
                                        <p:tav tm="100000">
                                          <p:val>
                                            <p:strVal val="#ppt_x"/>
                                          </p:val>
                                        </p:tav>
                                      </p:tavLst>
                                    </p:anim>
                                    <p:anim calcmode="lin" valueType="num">
                                      <p:cBhvr additive="base">
                                        <p:cTn id="8" dur="500" fill="hold"/>
                                        <p:tgtEl>
                                          <p:spTgt spid="308236"/>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308232"/>
                                        </p:tgtEl>
                                        <p:attrNameLst>
                                          <p:attrName>style.visibility</p:attrName>
                                        </p:attrNameLst>
                                      </p:cBhvr>
                                      <p:to>
                                        <p:strVal val="visible"/>
                                      </p:to>
                                    </p:set>
                                    <p:animEffect transition="in" filter="fade">
                                      <p:cBhvr>
                                        <p:cTn id="11" dur="2000"/>
                                        <p:tgtEl>
                                          <p:spTgt spid="308232"/>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08235"/>
                                        </p:tgtEl>
                                        <p:attrNameLst>
                                          <p:attrName>style.visibility</p:attrName>
                                        </p:attrNameLst>
                                      </p:cBhvr>
                                      <p:to>
                                        <p:strVal val="visible"/>
                                      </p:to>
                                    </p:set>
                                    <p:animEffect transition="in" filter="fade">
                                      <p:cBhvr>
                                        <p:cTn id="14" dur="2000"/>
                                        <p:tgtEl>
                                          <p:spTgt spid="308235"/>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08233"/>
                                        </p:tgtEl>
                                        <p:attrNameLst>
                                          <p:attrName>style.visibility</p:attrName>
                                        </p:attrNameLst>
                                      </p:cBhvr>
                                      <p:to>
                                        <p:strVal val="visible"/>
                                      </p:to>
                                    </p:set>
                                    <p:animEffect transition="in" filter="fade">
                                      <p:cBhvr>
                                        <p:cTn id="17" dur="2000"/>
                                        <p:tgtEl>
                                          <p:spTgt spid="308233"/>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08234"/>
                                        </p:tgtEl>
                                        <p:attrNameLst>
                                          <p:attrName>style.visibility</p:attrName>
                                        </p:attrNameLst>
                                      </p:cBhvr>
                                      <p:to>
                                        <p:strVal val="visible"/>
                                      </p:to>
                                    </p:set>
                                    <p:animEffect transition="in" filter="fade">
                                      <p:cBhvr>
                                        <p:cTn id="20" dur="1000"/>
                                        <p:tgtEl>
                                          <p:spTgt spid="308234"/>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308245"/>
                                        </p:tgtEl>
                                        <p:attrNameLst>
                                          <p:attrName>style.visibility</p:attrName>
                                        </p:attrNameLst>
                                      </p:cBhvr>
                                      <p:to>
                                        <p:strVal val="visible"/>
                                      </p:to>
                                    </p:set>
                                    <p:animEffect transition="in" filter="checkerboard(across)">
                                      <p:cBhvr>
                                        <p:cTn id="23" dur="500"/>
                                        <p:tgtEl>
                                          <p:spTgt spid="308245"/>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08270"/>
                                        </p:tgtEl>
                                        <p:attrNameLst>
                                          <p:attrName>style.visibility</p:attrName>
                                        </p:attrNameLst>
                                      </p:cBhvr>
                                      <p:to>
                                        <p:strVal val="visible"/>
                                      </p:to>
                                    </p:set>
                                    <p:animEffect transition="in" filter="fade">
                                      <p:cBhvr>
                                        <p:cTn id="26" dur="2000"/>
                                        <p:tgtEl>
                                          <p:spTgt spid="308270"/>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08271"/>
                                        </p:tgtEl>
                                        <p:attrNameLst>
                                          <p:attrName>style.visibility</p:attrName>
                                        </p:attrNameLst>
                                      </p:cBhvr>
                                      <p:to>
                                        <p:strVal val="visible"/>
                                      </p:to>
                                    </p:set>
                                    <p:animEffect transition="in" filter="fade">
                                      <p:cBhvr>
                                        <p:cTn id="29" dur="2000"/>
                                        <p:tgtEl>
                                          <p:spTgt spid="308271"/>
                                        </p:tgtEl>
                                      </p:cBhvr>
                                    </p:animEffect>
                                  </p:childTnLst>
                                </p:cTn>
                              </p:par>
                            </p:childTnLst>
                          </p:cTn>
                        </p:par>
                      </p:childTnLst>
                    </p:cTn>
                  </p:par>
                  <p:par>
                    <p:cTn id="30" fill="hold">
                      <p:stCondLst>
                        <p:cond delay="indefinite"/>
                      </p:stCondLst>
                      <p:childTnLst>
                        <p:par>
                          <p:cTn id="31" fill="hold">
                            <p:stCondLst>
                              <p:cond delay="0"/>
                            </p:stCondLst>
                            <p:childTnLst>
                              <p:par>
                                <p:cTn id="32" presetID="35" presetClass="path" presetSubtype="0" repeatCount="indefinite" accel="50000" decel="50000" fill="hold" grpId="1" nodeType="clickEffect">
                                  <p:stCondLst>
                                    <p:cond delay="0"/>
                                  </p:stCondLst>
                                  <p:endCondLst>
                                    <p:cond evt="onNext" delay="0">
                                      <p:tgtEl>
                                        <p:sldTgt/>
                                      </p:tgtEl>
                                    </p:cond>
                                  </p:endCondLst>
                                  <p:childTnLst>
                                    <p:animMotion origin="layout" path="M 1.11022E-16 -2.22222E-6 L -0.00417 0.06667 " pathEditMode="relative" rAng="0" ptsTypes="AA">
                                      <p:cBhvr>
                                        <p:cTn id="33" dur="1000" fill="hold"/>
                                        <p:tgtEl>
                                          <p:spTgt spid="308235"/>
                                        </p:tgtEl>
                                        <p:attrNameLst>
                                          <p:attrName>ppt_x</p:attrName>
                                          <p:attrName>ppt_y</p:attrName>
                                        </p:attrNameLst>
                                      </p:cBhvr>
                                      <p:rCtr x="-2" y="33"/>
                                    </p:animMotion>
                                  </p:childTnLst>
                                </p:cTn>
                              </p:par>
                              <p:par>
                                <p:cTn id="34" presetID="35" presetClass="path" presetSubtype="0" repeatCount="indefinite" accel="50000" decel="50000" fill="hold" grpId="1" nodeType="withEffect">
                                  <p:stCondLst>
                                    <p:cond delay="0"/>
                                  </p:stCondLst>
                                  <p:endCondLst>
                                    <p:cond evt="onNext" delay="0">
                                      <p:tgtEl>
                                        <p:sldTgt/>
                                      </p:tgtEl>
                                    </p:cond>
                                  </p:endCondLst>
                                  <p:childTnLst>
                                    <p:animMotion origin="layout" path="M 1.11022E-16 -3.33333E-6 L 0.00503 -0.06666 " pathEditMode="relative" rAng="0" ptsTypes="AA">
                                      <p:cBhvr>
                                        <p:cTn id="35" dur="1000" fill="hold"/>
                                        <p:tgtEl>
                                          <p:spTgt spid="308234"/>
                                        </p:tgtEl>
                                        <p:attrNameLst>
                                          <p:attrName>ppt_x</p:attrName>
                                          <p:attrName>ppt_y</p:attrName>
                                        </p:attrNameLst>
                                      </p:cBhvr>
                                      <p:rCtr x="2" y="-33"/>
                                    </p:animMotion>
                                  </p:childTnLst>
                                </p:cTn>
                              </p:par>
                            </p:childTnLst>
                          </p:cTn>
                        </p:par>
                      </p:childTnLst>
                    </p:cTn>
                  </p:par>
                  <p:par>
                    <p:cTn id="36" fill="hold">
                      <p:stCondLst>
                        <p:cond delay="indefinite"/>
                      </p:stCondLst>
                      <p:childTnLst>
                        <p:par>
                          <p:cTn id="37" fill="hold">
                            <p:stCondLst>
                              <p:cond delay="0"/>
                            </p:stCondLst>
                            <p:childTnLst>
                              <p:par>
                                <p:cTn id="38" presetID="4" presetClass="exit" presetSubtype="16" fill="hold" grpId="2" nodeType="clickEffect">
                                  <p:stCondLst>
                                    <p:cond delay="0"/>
                                  </p:stCondLst>
                                  <p:childTnLst>
                                    <p:animEffect transition="out" filter="box(in)">
                                      <p:cBhvr>
                                        <p:cTn id="39" dur="500"/>
                                        <p:tgtEl>
                                          <p:spTgt spid="308235"/>
                                        </p:tgtEl>
                                      </p:cBhvr>
                                    </p:animEffect>
                                    <p:set>
                                      <p:cBhvr>
                                        <p:cTn id="40" dur="1" fill="hold">
                                          <p:stCondLst>
                                            <p:cond delay="499"/>
                                          </p:stCondLst>
                                        </p:cTn>
                                        <p:tgtEl>
                                          <p:spTgt spid="308235"/>
                                        </p:tgtEl>
                                        <p:attrNameLst>
                                          <p:attrName>style.visibility</p:attrName>
                                        </p:attrNameLst>
                                      </p:cBhvr>
                                      <p:to>
                                        <p:strVal val="hidden"/>
                                      </p:to>
                                    </p:set>
                                  </p:childTnLst>
                                </p:cTn>
                              </p:par>
                              <p:par>
                                <p:cTn id="41" presetID="4" presetClass="exit" presetSubtype="16" fill="hold" grpId="2" nodeType="withEffect">
                                  <p:stCondLst>
                                    <p:cond delay="0"/>
                                  </p:stCondLst>
                                  <p:childTnLst>
                                    <p:animEffect transition="out" filter="box(in)">
                                      <p:cBhvr>
                                        <p:cTn id="42" dur="500"/>
                                        <p:tgtEl>
                                          <p:spTgt spid="308234"/>
                                        </p:tgtEl>
                                      </p:cBhvr>
                                    </p:animEffect>
                                    <p:set>
                                      <p:cBhvr>
                                        <p:cTn id="43" dur="1" fill="hold">
                                          <p:stCondLst>
                                            <p:cond delay="499"/>
                                          </p:stCondLst>
                                        </p:cTn>
                                        <p:tgtEl>
                                          <p:spTgt spid="308234"/>
                                        </p:tgtEl>
                                        <p:attrNameLst>
                                          <p:attrName>style.visibility</p:attrName>
                                        </p:attrNameLst>
                                      </p:cBhvr>
                                      <p:to>
                                        <p:strVal val="hidden"/>
                                      </p:to>
                                    </p:set>
                                  </p:childTnLst>
                                </p:cTn>
                              </p:par>
                              <p:par>
                                <p:cTn id="44" presetID="4" presetClass="exit" presetSubtype="16" fill="hold" grpId="3" nodeType="withEffect">
                                  <p:stCondLst>
                                    <p:cond delay="0"/>
                                  </p:stCondLst>
                                  <p:childTnLst>
                                    <p:animEffect transition="out" filter="box(in)">
                                      <p:cBhvr>
                                        <p:cTn id="45" dur="500"/>
                                        <p:tgtEl>
                                          <p:spTgt spid="308234"/>
                                        </p:tgtEl>
                                      </p:cBhvr>
                                    </p:animEffect>
                                    <p:set>
                                      <p:cBhvr>
                                        <p:cTn id="46" dur="1" fill="hold">
                                          <p:stCondLst>
                                            <p:cond delay="499"/>
                                          </p:stCondLst>
                                        </p:cTn>
                                        <p:tgtEl>
                                          <p:spTgt spid="308234"/>
                                        </p:tgtEl>
                                        <p:attrNameLst>
                                          <p:attrName>style.visibility</p:attrName>
                                        </p:attrNameLst>
                                      </p:cBhvr>
                                      <p:to>
                                        <p:strVal val="hidden"/>
                                      </p:to>
                                    </p:set>
                                  </p:childTnLst>
                                </p:cTn>
                              </p:par>
                              <p:par>
                                <p:cTn id="47" presetID="4" presetClass="exit" presetSubtype="16" fill="hold" grpId="1" nodeType="withEffect">
                                  <p:stCondLst>
                                    <p:cond delay="0"/>
                                  </p:stCondLst>
                                  <p:childTnLst>
                                    <p:animEffect transition="out" filter="box(in)">
                                      <p:cBhvr>
                                        <p:cTn id="48" dur="500"/>
                                        <p:tgtEl>
                                          <p:spTgt spid="308232"/>
                                        </p:tgtEl>
                                      </p:cBhvr>
                                    </p:animEffect>
                                    <p:set>
                                      <p:cBhvr>
                                        <p:cTn id="49" dur="1" fill="hold">
                                          <p:stCondLst>
                                            <p:cond delay="499"/>
                                          </p:stCondLst>
                                        </p:cTn>
                                        <p:tgtEl>
                                          <p:spTgt spid="308232"/>
                                        </p:tgtEl>
                                        <p:attrNameLst>
                                          <p:attrName>style.visibility</p:attrName>
                                        </p:attrNameLst>
                                      </p:cBhvr>
                                      <p:to>
                                        <p:strVal val="hidden"/>
                                      </p:to>
                                    </p:set>
                                  </p:childTnLst>
                                </p:cTn>
                              </p:par>
                              <p:par>
                                <p:cTn id="50" presetID="4" presetClass="exit" presetSubtype="16" fill="hold" grpId="1" nodeType="withEffect">
                                  <p:stCondLst>
                                    <p:cond delay="0"/>
                                  </p:stCondLst>
                                  <p:childTnLst>
                                    <p:animEffect transition="out" filter="box(in)">
                                      <p:cBhvr>
                                        <p:cTn id="51" dur="500"/>
                                        <p:tgtEl>
                                          <p:spTgt spid="308233"/>
                                        </p:tgtEl>
                                      </p:cBhvr>
                                    </p:animEffect>
                                    <p:set>
                                      <p:cBhvr>
                                        <p:cTn id="52" dur="1" fill="hold">
                                          <p:stCondLst>
                                            <p:cond delay="499"/>
                                          </p:stCondLst>
                                        </p:cTn>
                                        <p:tgtEl>
                                          <p:spTgt spid="308233"/>
                                        </p:tgtEl>
                                        <p:attrNameLst>
                                          <p:attrName>style.visibility</p:attrName>
                                        </p:attrNameLst>
                                      </p:cBhvr>
                                      <p:to>
                                        <p:strVal val="hidden"/>
                                      </p:to>
                                    </p:set>
                                  </p:childTnLst>
                                </p:cTn>
                              </p:par>
                              <p:par>
                                <p:cTn id="53" presetID="4" presetClass="exit" presetSubtype="16" fill="hold" grpId="1" nodeType="withEffect">
                                  <p:stCondLst>
                                    <p:cond delay="0"/>
                                  </p:stCondLst>
                                  <p:childTnLst>
                                    <p:animEffect transition="out" filter="box(in)">
                                      <p:cBhvr>
                                        <p:cTn id="54" dur="500"/>
                                        <p:tgtEl>
                                          <p:spTgt spid="308271"/>
                                        </p:tgtEl>
                                      </p:cBhvr>
                                    </p:animEffect>
                                    <p:set>
                                      <p:cBhvr>
                                        <p:cTn id="55" dur="1" fill="hold">
                                          <p:stCondLst>
                                            <p:cond delay="499"/>
                                          </p:stCondLst>
                                        </p:cTn>
                                        <p:tgtEl>
                                          <p:spTgt spid="308271"/>
                                        </p:tgtEl>
                                        <p:attrNameLst>
                                          <p:attrName>style.visibility</p:attrName>
                                        </p:attrNameLst>
                                      </p:cBhvr>
                                      <p:to>
                                        <p:strVal val="hidden"/>
                                      </p:to>
                                    </p:set>
                                  </p:childTnLst>
                                </p:cTn>
                              </p:par>
                              <p:par>
                                <p:cTn id="56" presetID="4" presetClass="exit" presetSubtype="16" fill="hold" grpId="1" nodeType="withEffect">
                                  <p:stCondLst>
                                    <p:cond delay="0"/>
                                  </p:stCondLst>
                                  <p:childTnLst>
                                    <p:animEffect transition="out" filter="box(in)">
                                      <p:cBhvr>
                                        <p:cTn id="57" dur="500"/>
                                        <p:tgtEl>
                                          <p:spTgt spid="308270"/>
                                        </p:tgtEl>
                                      </p:cBhvr>
                                    </p:animEffect>
                                    <p:set>
                                      <p:cBhvr>
                                        <p:cTn id="58" dur="1" fill="hold">
                                          <p:stCondLst>
                                            <p:cond delay="499"/>
                                          </p:stCondLst>
                                        </p:cTn>
                                        <p:tgtEl>
                                          <p:spTgt spid="30827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32" grpId="0" animBg="1"/>
      <p:bldP spid="308232" grpId="1" animBg="1"/>
      <p:bldP spid="308233" grpId="0" animBg="1"/>
      <p:bldP spid="308233" grpId="1" animBg="1"/>
      <p:bldP spid="308234" grpId="0" animBg="1"/>
      <p:bldP spid="308234" grpId="1" animBg="1"/>
      <p:bldP spid="308234" grpId="2" animBg="1"/>
      <p:bldP spid="308234" grpId="3" animBg="1"/>
      <p:bldP spid="308235" grpId="0" animBg="1"/>
      <p:bldP spid="308235" grpId="1" animBg="1"/>
      <p:bldP spid="308235" grpId="2" animBg="1"/>
      <p:bldP spid="308245" grpId="0"/>
      <p:bldP spid="308270" grpId="0"/>
      <p:bldP spid="308270" grpId="1"/>
      <p:bldP spid="308271" grpId="0" animBg="1"/>
      <p:bldP spid="308271"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2"/>
          <p:cNvSpPr>
            <a:spLocks noChangeShapeType="1"/>
          </p:cNvSpPr>
          <p:nvPr/>
        </p:nvSpPr>
        <p:spPr bwMode="auto">
          <a:xfrm>
            <a:off x="4648200" y="838200"/>
            <a:ext cx="0" cy="6019800"/>
          </a:xfrm>
          <a:prstGeom prst="line">
            <a:avLst/>
          </a:prstGeom>
          <a:noFill/>
          <a:ln w="38100">
            <a:solidFill>
              <a:srgbClr val="0000FF"/>
            </a:solidFill>
            <a:round/>
            <a:headEnd/>
            <a:tailEnd/>
          </a:ln>
        </p:spPr>
        <p:txBody>
          <a:bodyPr/>
          <a:lstStyle/>
          <a:p>
            <a:endParaRPr lang="en-US"/>
          </a:p>
        </p:txBody>
      </p:sp>
      <p:sp>
        <p:nvSpPr>
          <p:cNvPr id="309255" name="Text Box 7"/>
          <p:cNvSpPr txBox="1">
            <a:spLocks noChangeArrowheads="1"/>
          </p:cNvSpPr>
          <p:nvPr/>
        </p:nvSpPr>
        <p:spPr bwMode="auto">
          <a:xfrm>
            <a:off x="9829800" y="-3657600"/>
            <a:ext cx="3352800" cy="701675"/>
          </a:xfrm>
          <a:prstGeom prst="rect">
            <a:avLst/>
          </a:prstGeom>
          <a:solidFill>
            <a:srgbClr val="FFFF99"/>
          </a:solidFill>
          <a:ln w="9525">
            <a:noFill/>
            <a:miter lim="800000"/>
            <a:headEnd/>
            <a:tailEnd/>
          </a:ln>
        </p:spPr>
        <p:txBody>
          <a:bodyPr>
            <a:spAutoFit/>
          </a:bodyPr>
          <a:lstStyle/>
          <a:p>
            <a:pPr>
              <a:spcBef>
                <a:spcPct val="50000"/>
              </a:spcBef>
            </a:pPr>
            <a:r>
              <a:rPr lang="en-US">
                <a:solidFill>
                  <a:srgbClr val="FF0000"/>
                </a:solidFill>
              </a:rPr>
              <a:t>Hai mảnh nilông có hút hay đẩy nhau không?</a:t>
            </a:r>
            <a:endParaRPr lang="en-US" sz="1800" b="0">
              <a:solidFill>
                <a:srgbClr val="FF0000"/>
              </a:solidFill>
              <a:latin typeface="Arial" pitchFamily="34" charset="0"/>
            </a:endParaRPr>
          </a:p>
        </p:txBody>
      </p:sp>
      <p:sp>
        <p:nvSpPr>
          <p:cNvPr id="22532" name="WordArt 9"/>
          <p:cNvSpPr>
            <a:spLocks noChangeArrowheads="1" noChangeShapeType="1" noTextEdit="1"/>
          </p:cNvSpPr>
          <p:nvPr/>
        </p:nvSpPr>
        <p:spPr bwMode="auto">
          <a:xfrm>
            <a:off x="6096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22533" name="Text Box 10"/>
          <p:cNvSpPr txBox="1">
            <a:spLocks noChangeArrowheads="1"/>
          </p:cNvSpPr>
          <p:nvPr/>
        </p:nvSpPr>
        <p:spPr bwMode="auto">
          <a:xfrm>
            <a:off x="304800" y="1524000"/>
            <a:ext cx="4267200" cy="1006475"/>
          </a:xfrm>
          <a:prstGeom prst="rect">
            <a:avLst/>
          </a:prstGeom>
          <a:noFill/>
          <a:ln w="9525">
            <a:noFill/>
            <a:miter lim="800000"/>
            <a:headEnd/>
            <a:tailEnd/>
          </a:ln>
        </p:spPr>
        <p:txBody>
          <a:bodyPr>
            <a:spAutoFit/>
          </a:bodyPr>
          <a:lstStyle/>
          <a:p>
            <a:pPr algn="just"/>
            <a:r>
              <a:rPr lang="en-US">
                <a:solidFill>
                  <a:srgbClr val="0000FF"/>
                </a:solidFill>
              </a:rPr>
              <a:t>1. Kẹp hai mảnh nilông vào thân bút chì rồi nhấc lên. Quan xát xem chúng có hút hay đẩy nhau không.</a:t>
            </a:r>
          </a:p>
        </p:txBody>
      </p:sp>
      <p:sp>
        <p:nvSpPr>
          <p:cNvPr id="22534" name="Text Box 11"/>
          <p:cNvSpPr txBox="1">
            <a:spLocks noChangeArrowheads="1"/>
          </p:cNvSpPr>
          <p:nvPr/>
        </p:nvSpPr>
        <p:spPr bwMode="auto">
          <a:xfrm>
            <a:off x="0" y="609600"/>
            <a:ext cx="4572000" cy="488950"/>
          </a:xfrm>
          <a:prstGeom prst="rect">
            <a:avLst/>
          </a:prstGeom>
          <a:noFill/>
          <a:ln w="9525">
            <a:noFill/>
            <a:miter lim="800000"/>
            <a:headEnd/>
            <a:tailEnd/>
          </a:ln>
        </p:spPr>
        <p:txBody>
          <a:bodyPr>
            <a:spAutoFit/>
          </a:bodyPr>
          <a:lstStyle/>
          <a:p>
            <a:pPr algn="just"/>
            <a:r>
              <a:rPr lang="en-US" sz="2600">
                <a:solidFill>
                  <a:srgbClr val="0000FF"/>
                </a:solidFill>
              </a:rPr>
              <a:t>I. </a:t>
            </a:r>
            <a:r>
              <a:rPr lang="en-US" sz="2600" u="sng">
                <a:solidFill>
                  <a:srgbClr val="0000FF"/>
                </a:solidFill>
              </a:rPr>
              <a:t>Hai loại điện tích</a:t>
            </a:r>
            <a:r>
              <a:rPr lang="en-US" sz="2600">
                <a:solidFill>
                  <a:srgbClr val="0000FF"/>
                </a:solidFill>
              </a:rPr>
              <a:t>:</a:t>
            </a:r>
          </a:p>
        </p:txBody>
      </p:sp>
      <p:sp>
        <p:nvSpPr>
          <p:cNvPr id="22535" name="Text Box 12"/>
          <p:cNvSpPr txBox="1">
            <a:spLocks noChangeArrowheads="1"/>
          </p:cNvSpPr>
          <p:nvPr/>
        </p:nvSpPr>
        <p:spPr bwMode="auto">
          <a:xfrm>
            <a:off x="228600" y="1066800"/>
            <a:ext cx="3144838" cy="427038"/>
          </a:xfrm>
          <a:prstGeom prst="rect">
            <a:avLst/>
          </a:prstGeom>
          <a:noFill/>
          <a:ln w="9525">
            <a:noFill/>
            <a:miter lim="800000"/>
            <a:headEnd/>
            <a:tailEnd/>
          </a:ln>
        </p:spPr>
        <p:txBody>
          <a:bodyPr wrap="none">
            <a:spAutoFit/>
          </a:bodyPr>
          <a:lstStyle/>
          <a:p>
            <a:r>
              <a:rPr lang="en-US" sz="2200" i="1">
                <a:solidFill>
                  <a:srgbClr val="0000FF"/>
                </a:solidFill>
              </a:rPr>
              <a:t>Thí nghiệm 1: </a:t>
            </a:r>
            <a:r>
              <a:rPr lang="en-US" sz="2200" b="0">
                <a:solidFill>
                  <a:srgbClr val="0000FF"/>
                </a:solidFill>
              </a:rPr>
              <a:t>(hình 18.2)</a:t>
            </a:r>
          </a:p>
        </p:txBody>
      </p:sp>
      <p:sp>
        <p:nvSpPr>
          <p:cNvPr id="22536" name="Text Box 13"/>
          <p:cNvSpPr txBox="1">
            <a:spLocks noChangeArrowheads="1"/>
          </p:cNvSpPr>
          <p:nvPr/>
        </p:nvSpPr>
        <p:spPr bwMode="auto">
          <a:xfrm>
            <a:off x="304800" y="2667000"/>
            <a:ext cx="4184650" cy="1616075"/>
          </a:xfrm>
          <a:prstGeom prst="rect">
            <a:avLst/>
          </a:prstGeom>
          <a:noFill/>
          <a:ln w="9525">
            <a:noFill/>
            <a:miter lim="800000"/>
            <a:headEnd/>
            <a:tailEnd/>
          </a:ln>
        </p:spPr>
        <p:txBody>
          <a:bodyPr>
            <a:spAutoFit/>
          </a:bodyPr>
          <a:lstStyle/>
          <a:p>
            <a:pPr algn="just"/>
            <a:r>
              <a:rPr lang="en-US">
                <a:solidFill>
                  <a:srgbClr val="0000FF"/>
                </a:solidFill>
              </a:rPr>
              <a:t>2. Trải hai mảnh nilông xuống mặt bàn, dùng miếng len cọ xát chúng nhiều lần. Cầm thân bút chì nhấc lên, quan sát xem chúng hút nhau hay đẩy nhau.</a:t>
            </a:r>
          </a:p>
        </p:txBody>
      </p:sp>
      <p:sp>
        <p:nvSpPr>
          <p:cNvPr id="309263" name="Text Box 15"/>
          <p:cNvSpPr txBox="1">
            <a:spLocks noChangeArrowheads="1"/>
          </p:cNvSpPr>
          <p:nvPr/>
        </p:nvSpPr>
        <p:spPr bwMode="auto">
          <a:xfrm>
            <a:off x="7086600" y="1416050"/>
            <a:ext cx="1066800" cy="1098550"/>
          </a:xfrm>
          <a:prstGeom prst="rect">
            <a:avLst/>
          </a:prstGeom>
          <a:noFill/>
          <a:ln w="9525">
            <a:noFill/>
            <a:miter lim="800000"/>
            <a:headEnd/>
            <a:tailEnd/>
          </a:ln>
        </p:spPr>
        <p:txBody>
          <a:bodyPr>
            <a:spAutoFit/>
          </a:bodyPr>
          <a:lstStyle/>
          <a:p>
            <a:pPr>
              <a:spcBef>
                <a:spcPct val="50000"/>
              </a:spcBef>
            </a:pPr>
            <a:r>
              <a:rPr lang="en-US" sz="6600" b="0">
                <a:latin typeface="Arial" pitchFamily="34" charset="0"/>
                <a:sym typeface="Wingdings" pitchFamily="2" charset="2"/>
              </a:rPr>
              <a:t></a:t>
            </a:r>
          </a:p>
        </p:txBody>
      </p:sp>
      <p:grpSp>
        <p:nvGrpSpPr>
          <p:cNvPr id="2" name="Group 16"/>
          <p:cNvGrpSpPr>
            <a:grpSpLocks/>
          </p:cNvGrpSpPr>
          <p:nvPr/>
        </p:nvGrpSpPr>
        <p:grpSpPr bwMode="auto">
          <a:xfrm>
            <a:off x="5105400" y="914400"/>
            <a:ext cx="800100" cy="1947863"/>
            <a:chOff x="2112" y="192"/>
            <a:chExt cx="504" cy="1227"/>
          </a:xfrm>
        </p:grpSpPr>
        <p:sp>
          <p:nvSpPr>
            <p:cNvPr id="22543" name="Rectangle 17"/>
            <p:cNvSpPr>
              <a:spLocks noChangeArrowheads="1"/>
            </p:cNvSpPr>
            <p:nvPr/>
          </p:nvSpPr>
          <p:spPr bwMode="auto">
            <a:xfrm rot="328667">
              <a:off x="2112" y="768"/>
              <a:ext cx="456" cy="651"/>
            </a:xfrm>
            <a:prstGeom prst="rect">
              <a:avLst/>
            </a:prstGeom>
            <a:gradFill rotWithShape="1">
              <a:gsLst>
                <a:gs pos="0">
                  <a:srgbClr val="184776"/>
                </a:gs>
                <a:gs pos="50000">
                  <a:srgbClr val="3399FF"/>
                </a:gs>
                <a:gs pos="100000">
                  <a:srgbClr val="184776"/>
                </a:gs>
              </a:gsLst>
              <a:lin ang="5400000" scaled="1"/>
            </a:gradFill>
            <a:ln w="9525">
              <a:solidFill>
                <a:schemeClr val="tx2"/>
              </a:solidFill>
              <a:miter lim="800000"/>
              <a:headEnd/>
              <a:tailEnd/>
            </a:ln>
          </p:spPr>
          <p:txBody>
            <a:bodyPr wrap="none" anchor="ctr"/>
            <a:lstStyle/>
            <a:p>
              <a:endParaRPr lang="en-US"/>
            </a:p>
          </p:txBody>
        </p:sp>
        <p:sp>
          <p:nvSpPr>
            <p:cNvPr id="22544" name="Rectangle 18"/>
            <p:cNvSpPr>
              <a:spLocks noChangeArrowheads="1"/>
            </p:cNvSpPr>
            <p:nvPr/>
          </p:nvSpPr>
          <p:spPr bwMode="auto">
            <a:xfrm rot="328667">
              <a:off x="2160" y="192"/>
              <a:ext cx="456" cy="651"/>
            </a:xfrm>
            <a:prstGeom prst="rect">
              <a:avLst/>
            </a:prstGeom>
            <a:noFill/>
            <a:ln w="9525">
              <a:noFill/>
              <a:miter lim="800000"/>
              <a:headEnd/>
              <a:tailEnd/>
            </a:ln>
          </p:spPr>
          <p:txBody>
            <a:bodyPr wrap="none" anchor="ctr"/>
            <a:lstStyle/>
            <a:p>
              <a:endParaRPr lang="en-US"/>
            </a:p>
          </p:txBody>
        </p:sp>
      </p:grpSp>
      <p:sp>
        <p:nvSpPr>
          <p:cNvPr id="309267" name="Line 19"/>
          <p:cNvSpPr>
            <a:spLocks noChangeShapeType="1"/>
          </p:cNvSpPr>
          <p:nvPr/>
        </p:nvSpPr>
        <p:spPr bwMode="auto">
          <a:xfrm rot="-814956">
            <a:off x="4953000" y="1676400"/>
            <a:ext cx="2438400" cy="533400"/>
          </a:xfrm>
          <a:prstGeom prst="line">
            <a:avLst/>
          </a:prstGeom>
          <a:noFill/>
          <a:ln w="76200">
            <a:solidFill>
              <a:schemeClr val="tx1"/>
            </a:solidFill>
            <a:round/>
            <a:headEnd/>
            <a:tailEnd/>
          </a:ln>
        </p:spPr>
        <p:txBody>
          <a:bodyPr/>
          <a:lstStyle/>
          <a:p>
            <a:endParaRPr lang="en-US"/>
          </a:p>
        </p:txBody>
      </p:sp>
      <p:grpSp>
        <p:nvGrpSpPr>
          <p:cNvPr id="3" name="Group 20"/>
          <p:cNvGrpSpPr>
            <a:grpSpLocks/>
          </p:cNvGrpSpPr>
          <p:nvPr/>
        </p:nvGrpSpPr>
        <p:grpSpPr bwMode="auto">
          <a:xfrm rot="225118">
            <a:off x="5181600" y="838200"/>
            <a:ext cx="690563" cy="2133600"/>
            <a:chOff x="2208" y="96"/>
            <a:chExt cx="435" cy="1344"/>
          </a:xfrm>
        </p:grpSpPr>
        <p:sp>
          <p:nvSpPr>
            <p:cNvPr id="22541" name="Rectangle 21"/>
            <p:cNvSpPr>
              <a:spLocks noChangeArrowheads="1"/>
            </p:cNvSpPr>
            <p:nvPr/>
          </p:nvSpPr>
          <p:spPr bwMode="auto">
            <a:xfrm rot="-38136">
              <a:off x="2208" y="768"/>
              <a:ext cx="435" cy="672"/>
            </a:xfrm>
            <a:prstGeom prst="rect">
              <a:avLst/>
            </a:prstGeom>
            <a:gradFill rotWithShape="1">
              <a:gsLst>
                <a:gs pos="0">
                  <a:srgbClr val="3399FF"/>
                </a:gs>
                <a:gs pos="100000">
                  <a:srgbClr val="184776"/>
                </a:gs>
              </a:gsLst>
              <a:lin ang="18900000" scaled="1"/>
            </a:gradFill>
            <a:ln w="9525">
              <a:solidFill>
                <a:schemeClr val="tx2"/>
              </a:solidFill>
              <a:miter lim="800000"/>
              <a:headEnd/>
              <a:tailEnd/>
            </a:ln>
          </p:spPr>
          <p:txBody>
            <a:bodyPr wrap="none" anchor="ctr"/>
            <a:lstStyle/>
            <a:p>
              <a:endParaRPr lang="en-US"/>
            </a:p>
          </p:txBody>
        </p:sp>
        <p:sp>
          <p:nvSpPr>
            <p:cNvPr id="22542" name="Rectangle 22"/>
            <p:cNvSpPr>
              <a:spLocks noChangeArrowheads="1"/>
            </p:cNvSpPr>
            <p:nvPr/>
          </p:nvSpPr>
          <p:spPr bwMode="auto">
            <a:xfrm rot="-38136">
              <a:off x="2208" y="96"/>
              <a:ext cx="435" cy="672"/>
            </a:xfrm>
            <a:prstGeom prst="rect">
              <a:avLst/>
            </a:prstGeom>
            <a:noFill/>
            <a:ln w="9525">
              <a:noFill/>
              <a:miter lim="800000"/>
              <a:headEnd/>
              <a:tailEnd/>
            </a:ln>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09255"/>
                                        </p:tgtEl>
                                        <p:attrNameLst>
                                          <p:attrName>style.visibility</p:attrName>
                                        </p:attrNameLst>
                                      </p:cBhvr>
                                      <p:to>
                                        <p:strVal val="visible"/>
                                      </p:to>
                                    </p:set>
                                    <p:anim calcmode="lin" valueType="num">
                                      <p:cBhvr additive="base">
                                        <p:cTn id="7" dur="500" fill="hold"/>
                                        <p:tgtEl>
                                          <p:spTgt spid="309255"/>
                                        </p:tgtEl>
                                        <p:attrNameLst>
                                          <p:attrName>ppt_x</p:attrName>
                                        </p:attrNameLst>
                                      </p:cBhvr>
                                      <p:tavLst>
                                        <p:tav tm="0">
                                          <p:val>
                                            <p:strVal val="1+#ppt_w/2"/>
                                          </p:val>
                                        </p:tav>
                                        <p:tav tm="100000">
                                          <p:val>
                                            <p:strVal val="#ppt_x"/>
                                          </p:val>
                                        </p:tav>
                                      </p:tavLst>
                                    </p:anim>
                                    <p:anim calcmode="lin" valueType="num">
                                      <p:cBhvr additive="base">
                                        <p:cTn id="8" dur="500" fill="hold"/>
                                        <p:tgtEl>
                                          <p:spTgt spid="30925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2000"/>
                                        <p:tgtEl>
                                          <p:spTgt spid="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09267"/>
                                        </p:tgtEl>
                                        <p:attrNameLst>
                                          <p:attrName>style.visibility</p:attrName>
                                        </p:attrNameLst>
                                      </p:cBhvr>
                                      <p:to>
                                        <p:strVal val="visible"/>
                                      </p:to>
                                    </p:set>
                                    <p:animEffect transition="in" filter="fade">
                                      <p:cBhvr>
                                        <p:cTn id="15" dur="2000"/>
                                        <p:tgtEl>
                                          <p:spTgt spid="309267"/>
                                        </p:tgtEl>
                                      </p:cBhvr>
                                    </p:animEffect>
                                  </p:childTnLst>
                                </p:cTn>
                              </p:par>
                              <p:par>
                                <p:cTn id="16" presetID="10" presetClass="entr" presetSubtype="0"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2000"/>
                                        <p:tgtEl>
                                          <p:spTgt spid="2"/>
                                        </p:tgtEl>
                                      </p:cBhvr>
                                    </p:animEffect>
                                  </p:childTnLst>
                                </p:cTn>
                              </p:par>
                              <p:par>
                                <p:cTn id="19" presetID="10" presetClass="entr" presetSubtype="0" fill="hold" nodeType="withEffect">
                                  <p:stCondLst>
                                    <p:cond delay="0"/>
                                  </p:stCondLst>
                                  <p:childTnLst>
                                    <p:set>
                                      <p:cBhvr>
                                        <p:cTn id="20" dur="1" fill="hold">
                                          <p:stCondLst>
                                            <p:cond delay="0"/>
                                          </p:stCondLst>
                                        </p:cTn>
                                        <p:tgtEl>
                                          <p:spTgt spid="309263"/>
                                        </p:tgtEl>
                                        <p:attrNameLst>
                                          <p:attrName>style.visibility</p:attrName>
                                        </p:attrNameLst>
                                      </p:cBhvr>
                                      <p:to>
                                        <p:strVal val="visible"/>
                                      </p:to>
                                    </p:set>
                                    <p:animEffect transition="in" filter="fade">
                                      <p:cBhvr>
                                        <p:cTn id="21" dur="2000"/>
                                        <p:tgtEl>
                                          <p:spTgt spid="309263"/>
                                        </p:tgtEl>
                                      </p:cBhvr>
                                    </p:animEffect>
                                  </p:childTnLst>
                                </p:cTn>
                              </p:par>
                              <p:par>
                                <p:cTn id="22" presetID="8" presetClass="emph" presetSubtype="0" fill="hold" nodeType="withEffect">
                                  <p:stCondLst>
                                    <p:cond delay="0"/>
                                  </p:stCondLst>
                                  <p:childTnLst>
                                    <p:animRot by="-300000">
                                      <p:cBhvr>
                                        <p:cTn id="23" dur="2000" fill="hold"/>
                                        <p:tgtEl>
                                          <p:spTgt spid="3"/>
                                        </p:tgtEl>
                                        <p:attrNameLst>
                                          <p:attrName>r</p:attrName>
                                        </p:attrNameLst>
                                      </p:cBhvr>
                                    </p:animRot>
                                  </p:childTnLst>
                                </p:cTn>
                              </p:par>
                              <p:par>
                                <p:cTn id="24" presetID="8" presetClass="emph" presetSubtype="0" fill="hold" nodeType="withEffect">
                                  <p:stCondLst>
                                    <p:cond delay="0"/>
                                  </p:stCondLst>
                                  <p:childTnLst>
                                    <p:animRot by="300000">
                                      <p:cBhvr>
                                        <p:cTn id="25"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26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Line 3"/>
          <p:cNvSpPr>
            <a:spLocks noChangeShapeType="1"/>
          </p:cNvSpPr>
          <p:nvPr/>
        </p:nvSpPr>
        <p:spPr bwMode="auto">
          <a:xfrm>
            <a:off x="4495800" y="838200"/>
            <a:ext cx="0" cy="6019800"/>
          </a:xfrm>
          <a:prstGeom prst="line">
            <a:avLst/>
          </a:prstGeom>
          <a:noFill/>
          <a:ln w="38100">
            <a:solidFill>
              <a:srgbClr val="0000FF"/>
            </a:solidFill>
            <a:round/>
            <a:headEnd/>
            <a:tailEnd/>
          </a:ln>
        </p:spPr>
        <p:txBody>
          <a:bodyPr/>
          <a:lstStyle/>
          <a:p>
            <a:endParaRPr lang="en-US"/>
          </a:p>
        </p:txBody>
      </p:sp>
      <p:grpSp>
        <p:nvGrpSpPr>
          <p:cNvPr id="2" name="Group 7"/>
          <p:cNvGrpSpPr>
            <a:grpSpLocks/>
          </p:cNvGrpSpPr>
          <p:nvPr/>
        </p:nvGrpSpPr>
        <p:grpSpPr bwMode="auto">
          <a:xfrm>
            <a:off x="4495800" y="1096963"/>
            <a:ext cx="2076450" cy="1189037"/>
            <a:chOff x="2532" y="3015"/>
            <a:chExt cx="1309" cy="712"/>
          </a:xfrm>
        </p:grpSpPr>
        <p:sp>
          <p:nvSpPr>
            <p:cNvPr id="23566" name="Line 8"/>
            <p:cNvSpPr>
              <a:spLocks noChangeShapeType="1"/>
            </p:cNvSpPr>
            <p:nvPr/>
          </p:nvSpPr>
          <p:spPr bwMode="auto">
            <a:xfrm rot="-136360">
              <a:off x="2736" y="3286"/>
              <a:ext cx="1105" cy="74"/>
            </a:xfrm>
            <a:prstGeom prst="line">
              <a:avLst/>
            </a:prstGeom>
            <a:noFill/>
            <a:ln w="88900">
              <a:solidFill>
                <a:srgbClr val="800000"/>
              </a:solidFill>
              <a:round/>
              <a:headEnd/>
              <a:tailEnd/>
            </a:ln>
          </p:spPr>
          <p:txBody>
            <a:bodyPr/>
            <a:lstStyle/>
            <a:p>
              <a:endParaRPr lang="en-US"/>
            </a:p>
          </p:txBody>
        </p:sp>
        <p:sp>
          <p:nvSpPr>
            <p:cNvPr id="23567" name="Text Box 9"/>
            <p:cNvSpPr txBox="1">
              <a:spLocks noChangeArrowheads="1"/>
            </p:cNvSpPr>
            <p:nvPr/>
          </p:nvSpPr>
          <p:spPr bwMode="auto">
            <a:xfrm>
              <a:off x="2532" y="3015"/>
              <a:ext cx="720" cy="712"/>
            </a:xfrm>
            <a:prstGeom prst="rect">
              <a:avLst/>
            </a:prstGeom>
            <a:noFill/>
            <a:ln w="9525">
              <a:noFill/>
              <a:miter lim="800000"/>
              <a:headEnd/>
              <a:tailEnd/>
            </a:ln>
          </p:spPr>
          <p:txBody>
            <a:bodyPr>
              <a:spAutoFit/>
            </a:bodyPr>
            <a:lstStyle/>
            <a:p>
              <a:pPr>
                <a:spcBef>
                  <a:spcPct val="50000"/>
                </a:spcBef>
              </a:pPr>
              <a:r>
                <a:rPr lang="en-US" sz="7200" b="0">
                  <a:latin typeface="Arial" pitchFamily="34" charset="0"/>
                  <a:sym typeface="Wingdings" pitchFamily="2" charset="2"/>
                </a:rPr>
                <a:t></a:t>
              </a:r>
            </a:p>
          </p:txBody>
        </p:sp>
      </p:grpSp>
      <p:sp>
        <p:nvSpPr>
          <p:cNvPr id="302090" name="Text Box 10"/>
          <p:cNvSpPr txBox="1">
            <a:spLocks noChangeArrowheads="1"/>
          </p:cNvSpPr>
          <p:nvPr/>
        </p:nvSpPr>
        <p:spPr bwMode="auto">
          <a:xfrm>
            <a:off x="8001000" y="2239963"/>
            <a:ext cx="1143000" cy="1189037"/>
          </a:xfrm>
          <a:prstGeom prst="rect">
            <a:avLst/>
          </a:prstGeom>
          <a:noFill/>
          <a:ln w="9525">
            <a:noFill/>
            <a:miter lim="800000"/>
            <a:headEnd/>
            <a:tailEnd/>
          </a:ln>
        </p:spPr>
        <p:txBody>
          <a:bodyPr>
            <a:spAutoFit/>
          </a:bodyPr>
          <a:lstStyle/>
          <a:p>
            <a:pPr>
              <a:spcBef>
                <a:spcPct val="50000"/>
              </a:spcBef>
            </a:pPr>
            <a:r>
              <a:rPr lang="en-US" sz="7200" b="0">
                <a:latin typeface="Arial" pitchFamily="34" charset="0"/>
                <a:sym typeface="Wingdings" pitchFamily="2" charset="2"/>
              </a:rPr>
              <a:t></a:t>
            </a:r>
          </a:p>
        </p:txBody>
      </p:sp>
      <p:sp>
        <p:nvSpPr>
          <p:cNvPr id="302091" name="Line 11"/>
          <p:cNvSpPr>
            <a:spLocks noChangeShapeType="1"/>
          </p:cNvSpPr>
          <p:nvPr/>
        </p:nvSpPr>
        <p:spPr bwMode="auto">
          <a:xfrm>
            <a:off x="6629400" y="2743200"/>
            <a:ext cx="2057400" cy="0"/>
          </a:xfrm>
          <a:prstGeom prst="line">
            <a:avLst/>
          </a:prstGeom>
          <a:noFill/>
          <a:ln w="76200">
            <a:solidFill>
              <a:srgbClr val="800000"/>
            </a:solidFill>
            <a:round/>
            <a:headEnd/>
            <a:tailEnd/>
          </a:ln>
        </p:spPr>
        <p:txBody>
          <a:bodyPr/>
          <a:lstStyle/>
          <a:p>
            <a:endParaRPr lang="en-US"/>
          </a:p>
        </p:txBody>
      </p:sp>
      <p:sp>
        <p:nvSpPr>
          <p:cNvPr id="302092" name="AutoShape 12" descr="Denim"/>
          <p:cNvSpPr>
            <a:spLocks noChangeArrowheads="1"/>
          </p:cNvSpPr>
          <p:nvPr/>
        </p:nvSpPr>
        <p:spPr bwMode="auto">
          <a:xfrm>
            <a:off x="5791200" y="1295400"/>
            <a:ext cx="762000" cy="685800"/>
          </a:xfrm>
          <a:prstGeom prst="wave">
            <a:avLst>
              <a:gd name="adj1" fmla="val 13005"/>
              <a:gd name="adj2" fmla="val 0"/>
            </a:avLst>
          </a:prstGeom>
          <a:blipFill dpi="0" rotWithShape="1">
            <a:blip r:embed="rId2"/>
            <a:srcRect/>
            <a:tile tx="0" ty="0" sx="100000" sy="100000" flip="none" algn="tl"/>
          </a:blipFill>
          <a:ln w="9525">
            <a:solidFill>
              <a:schemeClr val="tx1"/>
            </a:solidFill>
            <a:round/>
            <a:headEnd/>
            <a:tailEnd/>
          </a:ln>
        </p:spPr>
        <p:txBody>
          <a:bodyPr wrap="none" anchor="ctr"/>
          <a:lstStyle/>
          <a:p>
            <a:endParaRPr lang="en-US"/>
          </a:p>
        </p:txBody>
      </p:sp>
      <p:sp>
        <p:nvSpPr>
          <p:cNvPr id="302093" name="AutoShape 13" descr="Denim"/>
          <p:cNvSpPr>
            <a:spLocks noChangeArrowheads="1"/>
          </p:cNvSpPr>
          <p:nvPr/>
        </p:nvSpPr>
        <p:spPr bwMode="auto">
          <a:xfrm>
            <a:off x="6629400" y="2362200"/>
            <a:ext cx="762000" cy="685800"/>
          </a:xfrm>
          <a:prstGeom prst="wave">
            <a:avLst>
              <a:gd name="adj1" fmla="val 13005"/>
              <a:gd name="adj2" fmla="val 0"/>
            </a:avLst>
          </a:prstGeom>
          <a:blipFill dpi="0" rotWithShape="1">
            <a:blip r:embed="rId2"/>
            <a:srcRect/>
            <a:tile tx="0" ty="0" sx="100000" sy="100000" flip="none" algn="tl"/>
          </a:blipFill>
          <a:ln w="9525">
            <a:solidFill>
              <a:schemeClr val="tx1"/>
            </a:solidFill>
            <a:round/>
            <a:headEnd/>
            <a:tailEnd/>
          </a:ln>
        </p:spPr>
        <p:txBody>
          <a:bodyPr wrap="none" anchor="ctr"/>
          <a:lstStyle/>
          <a:p>
            <a:endParaRPr lang="en-US"/>
          </a:p>
        </p:txBody>
      </p:sp>
      <p:sp>
        <p:nvSpPr>
          <p:cNvPr id="302095" name="Text Box 15"/>
          <p:cNvSpPr txBox="1">
            <a:spLocks noChangeArrowheads="1"/>
          </p:cNvSpPr>
          <p:nvPr/>
        </p:nvSpPr>
        <p:spPr bwMode="auto">
          <a:xfrm>
            <a:off x="5638800" y="533400"/>
            <a:ext cx="3505200" cy="641350"/>
          </a:xfrm>
          <a:prstGeom prst="rect">
            <a:avLst/>
          </a:prstGeom>
          <a:solidFill>
            <a:srgbClr val="FFFF00"/>
          </a:solidFill>
          <a:ln w="9525">
            <a:noFill/>
            <a:miter lim="800000"/>
            <a:headEnd/>
            <a:tailEnd/>
          </a:ln>
        </p:spPr>
        <p:txBody>
          <a:bodyPr>
            <a:spAutoFit/>
          </a:bodyPr>
          <a:lstStyle/>
          <a:p>
            <a:pPr>
              <a:spcBef>
                <a:spcPct val="50000"/>
              </a:spcBef>
            </a:pPr>
            <a:r>
              <a:rPr lang="en-US" sz="1800">
                <a:solidFill>
                  <a:srgbClr val="0000FF"/>
                </a:solidFill>
              </a:rPr>
              <a:t>Dùng mảnh vải khô cọ xát hai thanh nhựa sẫm màu giống nhau.</a:t>
            </a:r>
            <a:r>
              <a:rPr lang="en-US" sz="1800"/>
              <a:t> </a:t>
            </a:r>
            <a:endParaRPr lang="en-US" sz="1800" b="0">
              <a:solidFill>
                <a:schemeClr val="bg1"/>
              </a:solidFill>
              <a:latin typeface="Arial" pitchFamily="34" charset="0"/>
            </a:endParaRPr>
          </a:p>
        </p:txBody>
      </p:sp>
      <p:sp>
        <p:nvSpPr>
          <p:cNvPr id="23561" name="Line 16"/>
          <p:cNvSpPr>
            <a:spLocks noChangeShapeType="1"/>
          </p:cNvSpPr>
          <p:nvPr/>
        </p:nvSpPr>
        <p:spPr bwMode="auto">
          <a:xfrm>
            <a:off x="5486400" y="3962400"/>
            <a:ext cx="0" cy="0"/>
          </a:xfrm>
          <a:prstGeom prst="line">
            <a:avLst/>
          </a:prstGeom>
          <a:noFill/>
          <a:ln w="9525">
            <a:solidFill>
              <a:schemeClr val="tx1"/>
            </a:solidFill>
            <a:round/>
            <a:headEnd/>
            <a:tailEnd type="triangle" w="med" len="med"/>
          </a:ln>
        </p:spPr>
        <p:txBody>
          <a:bodyPr/>
          <a:lstStyle/>
          <a:p>
            <a:endParaRPr lang="en-US"/>
          </a:p>
        </p:txBody>
      </p:sp>
      <p:sp>
        <p:nvSpPr>
          <p:cNvPr id="23562" name="WordArt 24"/>
          <p:cNvSpPr>
            <a:spLocks noChangeArrowheads="1" noChangeShapeType="1" noTextEdit="1"/>
          </p:cNvSpPr>
          <p:nvPr/>
        </p:nvSpPr>
        <p:spPr bwMode="auto">
          <a:xfrm>
            <a:off x="533400" y="666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23563" name="Text Box 26"/>
          <p:cNvSpPr txBox="1">
            <a:spLocks noChangeArrowheads="1"/>
          </p:cNvSpPr>
          <p:nvPr/>
        </p:nvSpPr>
        <p:spPr bwMode="auto">
          <a:xfrm>
            <a:off x="228600" y="1020763"/>
            <a:ext cx="3144838" cy="427037"/>
          </a:xfrm>
          <a:prstGeom prst="rect">
            <a:avLst/>
          </a:prstGeom>
          <a:noFill/>
          <a:ln w="9525">
            <a:noFill/>
            <a:miter lim="800000"/>
            <a:headEnd/>
            <a:tailEnd/>
          </a:ln>
        </p:spPr>
        <p:txBody>
          <a:bodyPr wrap="none">
            <a:spAutoFit/>
          </a:bodyPr>
          <a:lstStyle/>
          <a:p>
            <a:r>
              <a:rPr lang="en-US" sz="2200" i="1">
                <a:solidFill>
                  <a:srgbClr val="0000FF"/>
                </a:solidFill>
              </a:rPr>
              <a:t>Thí nghiệm 1: </a:t>
            </a:r>
            <a:r>
              <a:rPr lang="en-US" sz="2200" b="0">
                <a:solidFill>
                  <a:srgbClr val="0000FF"/>
                </a:solidFill>
              </a:rPr>
              <a:t>(hình 18.2)</a:t>
            </a:r>
          </a:p>
        </p:txBody>
      </p:sp>
      <p:sp>
        <p:nvSpPr>
          <p:cNvPr id="23564" name="Text Box 28"/>
          <p:cNvSpPr txBox="1">
            <a:spLocks noChangeArrowheads="1"/>
          </p:cNvSpPr>
          <p:nvPr/>
        </p:nvSpPr>
        <p:spPr bwMode="auto">
          <a:xfrm>
            <a:off x="0" y="609600"/>
            <a:ext cx="4572000" cy="488950"/>
          </a:xfrm>
          <a:prstGeom prst="rect">
            <a:avLst/>
          </a:prstGeom>
          <a:noFill/>
          <a:ln w="9525">
            <a:noFill/>
            <a:miter lim="800000"/>
            <a:headEnd/>
            <a:tailEnd/>
          </a:ln>
        </p:spPr>
        <p:txBody>
          <a:bodyPr>
            <a:spAutoFit/>
          </a:bodyPr>
          <a:lstStyle/>
          <a:p>
            <a:pPr algn="just"/>
            <a:r>
              <a:rPr lang="en-US" sz="2600">
                <a:solidFill>
                  <a:srgbClr val="0000FF"/>
                </a:solidFill>
              </a:rPr>
              <a:t>I. </a:t>
            </a:r>
            <a:r>
              <a:rPr lang="en-US" sz="2600" u="sng">
                <a:solidFill>
                  <a:srgbClr val="0000FF"/>
                </a:solidFill>
              </a:rPr>
              <a:t>Hai loại điện tích</a:t>
            </a:r>
            <a:r>
              <a:rPr lang="en-US" sz="2600">
                <a:solidFill>
                  <a:srgbClr val="0000FF"/>
                </a:solidFill>
              </a:rPr>
              <a:t>:</a:t>
            </a:r>
          </a:p>
        </p:txBody>
      </p:sp>
      <p:sp>
        <p:nvSpPr>
          <p:cNvPr id="302110" name="Text Box 30"/>
          <p:cNvSpPr txBox="1">
            <a:spLocks noChangeArrowheads="1"/>
          </p:cNvSpPr>
          <p:nvPr/>
        </p:nvSpPr>
        <p:spPr bwMode="auto">
          <a:xfrm>
            <a:off x="228600" y="1371600"/>
            <a:ext cx="4343400" cy="2378075"/>
          </a:xfrm>
          <a:prstGeom prst="rect">
            <a:avLst/>
          </a:prstGeom>
          <a:noFill/>
          <a:ln w="9525">
            <a:noFill/>
            <a:miter lim="800000"/>
            <a:headEnd/>
            <a:tailEnd/>
          </a:ln>
        </p:spPr>
        <p:txBody>
          <a:bodyPr>
            <a:spAutoFit/>
          </a:bodyPr>
          <a:lstStyle/>
          <a:p>
            <a:pPr>
              <a:spcBef>
                <a:spcPct val="50000"/>
              </a:spcBef>
            </a:pPr>
            <a:r>
              <a:rPr lang="en-US">
                <a:solidFill>
                  <a:srgbClr val="0000FF"/>
                </a:solidFill>
              </a:rPr>
              <a:t>3. Dùng mảnh vải khô cọ xát hai thanh nhựa sẫm màu giống nhau. Đặt một trong hai thanh này lên trục nhọn để nó có thể quay dễ dàng. Đưa các đầu đã cọ xát lại gần nhau, quan sát xem chúng hút hay đẩy nhau.</a:t>
            </a:r>
          </a:p>
          <a:p>
            <a:pPr>
              <a:spcBef>
                <a:spcPct val="50000"/>
              </a:spcBef>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302110"/>
                                        </p:tgtEl>
                                        <p:attrNameLst>
                                          <p:attrName>style.visibility</p:attrName>
                                        </p:attrNameLst>
                                      </p:cBhvr>
                                      <p:to>
                                        <p:strVal val="visible"/>
                                      </p:to>
                                    </p:set>
                                    <p:animEffect transition="in" filter="strips(downLeft)">
                                      <p:cBhvr>
                                        <p:cTn id="7" dur="500"/>
                                        <p:tgtEl>
                                          <p:spTgt spid="302110"/>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20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02093"/>
                                        </p:tgtEl>
                                        <p:attrNameLst>
                                          <p:attrName>style.visibility</p:attrName>
                                        </p:attrNameLst>
                                      </p:cBhvr>
                                      <p:to>
                                        <p:strVal val="visible"/>
                                      </p:to>
                                    </p:set>
                                    <p:animEffect transition="in" filter="fade">
                                      <p:cBhvr>
                                        <p:cTn id="13" dur="1000"/>
                                        <p:tgtEl>
                                          <p:spTgt spid="30209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02092"/>
                                        </p:tgtEl>
                                        <p:attrNameLst>
                                          <p:attrName>style.visibility</p:attrName>
                                        </p:attrNameLst>
                                      </p:cBhvr>
                                      <p:to>
                                        <p:strVal val="visible"/>
                                      </p:to>
                                    </p:set>
                                    <p:animEffect transition="in" filter="fade">
                                      <p:cBhvr>
                                        <p:cTn id="16" dur="1000"/>
                                        <p:tgtEl>
                                          <p:spTgt spid="30209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02091"/>
                                        </p:tgtEl>
                                        <p:attrNameLst>
                                          <p:attrName>style.visibility</p:attrName>
                                        </p:attrNameLst>
                                      </p:cBhvr>
                                      <p:to>
                                        <p:strVal val="visible"/>
                                      </p:to>
                                    </p:set>
                                    <p:animEffect transition="in" filter="fade">
                                      <p:cBhvr>
                                        <p:cTn id="19" dur="2000"/>
                                        <p:tgtEl>
                                          <p:spTgt spid="30209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02090"/>
                                        </p:tgtEl>
                                        <p:attrNameLst>
                                          <p:attrName>style.visibility</p:attrName>
                                        </p:attrNameLst>
                                      </p:cBhvr>
                                      <p:to>
                                        <p:strVal val="visible"/>
                                      </p:to>
                                    </p:set>
                                    <p:animEffect transition="in" filter="fade">
                                      <p:cBhvr>
                                        <p:cTn id="22" dur="2000"/>
                                        <p:tgtEl>
                                          <p:spTgt spid="302090"/>
                                        </p:tgtEl>
                                      </p:cBhvr>
                                    </p:animEffect>
                                  </p:childTnLst>
                                </p:cTn>
                              </p:par>
                            </p:childTnLst>
                          </p:cTn>
                        </p:par>
                      </p:childTnLst>
                    </p:cTn>
                  </p:par>
                  <p:par>
                    <p:cTn id="23" fill="hold">
                      <p:stCondLst>
                        <p:cond delay="indefinite"/>
                      </p:stCondLst>
                      <p:childTnLst>
                        <p:par>
                          <p:cTn id="24" fill="hold">
                            <p:stCondLst>
                              <p:cond delay="0"/>
                            </p:stCondLst>
                            <p:childTnLst>
                              <p:par>
                                <p:cTn id="25" presetID="35" presetClass="path" presetSubtype="0" repeatCount="indefinite" accel="50000" decel="50000" fill="hold" grpId="1" nodeType="clickEffect">
                                  <p:stCondLst>
                                    <p:cond delay="0"/>
                                  </p:stCondLst>
                                  <p:endCondLst>
                                    <p:cond evt="onNext" delay="0">
                                      <p:tgtEl>
                                        <p:sldTgt/>
                                      </p:tgtEl>
                                    </p:cond>
                                  </p:endCondLst>
                                  <p:childTnLst>
                                    <p:animMotion origin="layout" path="M -0.04167 1.11111E-6 L 0.00833 0.00555 " pathEditMode="relative" rAng="0" ptsTypes="AA">
                                      <p:cBhvr>
                                        <p:cTn id="26" dur="1000" fill="hold"/>
                                        <p:tgtEl>
                                          <p:spTgt spid="302092"/>
                                        </p:tgtEl>
                                        <p:attrNameLst>
                                          <p:attrName>ppt_x</p:attrName>
                                          <p:attrName>ppt_y</p:attrName>
                                        </p:attrNameLst>
                                      </p:cBhvr>
                                      <p:rCtr x="25" y="3"/>
                                    </p:animMotion>
                                  </p:childTnLst>
                                </p:cTn>
                              </p:par>
                              <p:par>
                                <p:cTn id="27" presetID="35" presetClass="path" presetSubtype="0" repeatCount="indefinite" accel="50000" decel="50000" fill="hold" grpId="1" nodeType="withEffect">
                                  <p:stCondLst>
                                    <p:cond delay="0"/>
                                  </p:stCondLst>
                                  <p:endCondLst>
                                    <p:cond evt="onNext" delay="0">
                                      <p:tgtEl>
                                        <p:sldTgt/>
                                      </p:tgtEl>
                                    </p:cond>
                                  </p:endCondLst>
                                  <p:childTnLst>
                                    <p:animMotion origin="layout" path="M 3.33333E-6 0 L -0.08334 -0.00556 " pathEditMode="relative" rAng="0" ptsTypes="AA">
                                      <p:cBhvr>
                                        <p:cTn id="28" dur="1000" fill="hold"/>
                                        <p:tgtEl>
                                          <p:spTgt spid="302093"/>
                                        </p:tgtEl>
                                        <p:attrNameLst>
                                          <p:attrName>ppt_x</p:attrName>
                                          <p:attrName>ppt_y</p:attrName>
                                        </p:attrNameLst>
                                      </p:cBhvr>
                                      <p:rCtr x="-42" y="-3"/>
                                    </p:animMotion>
                                  </p:childTnLst>
                                </p:cTn>
                              </p:par>
                              <p:par>
                                <p:cTn id="29" presetID="3" presetClass="entr" presetSubtype="10" fill="hold" grpId="0" nodeType="withEffect">
                                  <p:stCondLst>
                                    <p:cond delay="0"/>
                                  </p:stCondLst>
                                  <p:childTnLst>
                                    <p:set>
                                      <p:cBhvr>
                                        <p:cTn id="30" dur="1" fill="hold">
                                          <p:stCondLst>
                                            <p:cond delay="0"/>
                                          </p:stCondLst>
                                        </p:cTn>
                                        <p:tgtEl>
                                          <p:spTgt spid="302095"/>
                                        </p:tgtEl>
                                        <p:attrNameLst>
                                          <p:attrName>style.visibility</p:attrName>
                                        </p:attrNameLst>
                                      </p:cBhvr>
                                      <p:to>
                                        <p:strVal val="visible"/>
                                      </p:to>
                                    </p:set>
                                    <p:animEffect transition="in" filter="blinds(horizontal)">
                                      <p:cBhvr>
                                        <p:cTn id="31" dur="500"/>
                                        <p:tgtEl>
                                          <p:spTgt spid="3020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90" grpId="0"/>
      <p:bldP spid="302091" grpId="0" animBg="1"/>
      <p:bldP spid="302092" grpId="0" animBg="1"/>
      <p:bldP spid="302092" grpId="1" animBg="1"/>
      <p:bldP spid="302093" grpId="0" animBg="1"/>
      <p:bldP spid="302093" grpId="1" animBg="1"/>
      <p:bldP spid="302095" grpId="0" animBg="1"/>
      <p:bldP spid="3021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Line 2"/>
          <p:cNvSpPr>
            <a:spLocks noChangeShapeType="1"/>
          </p:cNvSpPr>
          <p:nvPr/>
        </p:nvSpPr>
        <p:spPr bwMode="auto">
          <a:xfrm>
            <a:off x="4495800" y="838200"/>
            <a:ext cx="0" cy="6019800"/>
          </a:xfrm>
          <a:prstGeom prst="line">
            <a:avLst/>
          </a:prstGeom>
          <a:noFill/>
          <a:ln w="38100">
            <a:solidFill>
              <a:srgbClr val="0000FF"/>
            </a:solidFill>
            <a:round/>
            <a:headEnd/>
            <a:tailEnd/>
          </a:ln>
        </p:spPr>
        <p:txBody>
          <a:bodyPr/>
          <a:lstStyle/>
          <a:p>
            <a:endParaRPr lang="en-US"/>
          </a:p>
        </p:txBody>
      </p:sp>
      <p:sp>
        <p:nvSpPr>
          <p:cNvPr id="24579" name="Line 12"/>
          <p:cNvSpPr>
            <a:spLocks noChangeShapeType="1"/>
          </p:cNvSpPr>
          <p:nvPr/>
        </p:nvSpPr>
        <p:spPr bwMode="auto">
          <a:xfrm>
            <a:off x="5410200" y="762000"/>
            <a:ext cx="0" cy="0"/>
          </a:xfrm>
          <a:prstGeom prst="line">
            <a:avLst/>
          </a:prstGeom>
          <a:noFill/>
          <a:ln w="9525">
            <a:solidFill>
              <a:schemeClr val="tx1"/>
            </a:solidFill>
            <a:round/>
            <a:headEnd/>
            <a:tailEnd type="triangle" w="med" len="med"/>
          </a:ln>
        </p:spPr>
        <p:txBody>
          <a:bodyPr/>
          <a:lstStyle/>
          <a:p>
            <a:endParaRPr lang="en-US"/>
          </a:p>
        </p:txBody>
      </p:sp>
      <p:grpSp>
        <p:nvGrpSpPr>
          <p:cNvPr id="2" name="Group 13"/>
          <p:cNvGrpSpPr>
            <a:grpSpLocks/>
          </p:cNvGrpSpPr>
          <p:nvPr/>
        </p:nvGrpSpPr>
        <p:grpSpPr bwMode="auto">
          <a:xfrm>
            <a:off x="5334000" y="1905000"/>
            <a:ext cx="533400" cy="720725"/>
            <a:chOff x="4993" y="3236"/>
            <a:chExt cx="336" cy="454"/>
          </a:xfrm>
        </p:grpSpPr>
        <p:sp>
          <p:nvSpPr>
            <p:cNvPr id="24603" name="AutoShape 14" descr="Green marble"/>
            <p:cNvSpPr>
              <a:spLocks noChangeArrowheads="1"/>
            </p:cNvSpPr>
            <p:nvPr/>
          </p:nvSpPr>
          <p:spPr bwMode="auto">
            <a:xfrm>
              <a:off x="5111" y="3236"/>
              <a:ext cx="96" cy="192"/>
            </a:xfrm>
            <a:prstGeom prst="triangle">
              <a:avLst>
                <a:gd name="adj" fmla="val 50000"/>
              </a:avLst>
            </a:prstGeom>
            <a:blipFill dpi="0" rotWithShape="1">
              <a:blip r:embed="rId2"/>
              <a:srcRect/>
              <a:tile tx="0" ty="0" sx="100000" sy="100000" flip="none" algn="tl"/>
            </a:blipFill>
            <a:ln w="9525">
              <a:solidFill>
                <a:schemeClr val="tx1"/>
              </a:solidFill>
              <a:miter lim="800000"/>
              <a:headEnd/>
              <a:tailEnd/>
            </a:ln>
          </p:spPr>
          <p:txBody>
            <a:bodyPr wrap="none" anchor="ctr"/>
            <a:lstStyle/>
            <a:p>
              <a:endParaRPr lang="en-US"/>
            </a:p>
          </p:txBody>
        </p:sp>
        <p:sp>
          <p:nvSpPr>
            <p:cNvPr id="24604" name="AutoShape 15" descr="Green marble"/>
            <p:cNvSpPr>
              <a:spLocks noChangeArrowheads="1"/>
            </p:cNvSpPr>
            <p:nvPr/>
          </p:nvSpPr>
          <p:spPr bwMode="auto">
            <a:xfrm rot="10800000">
              <a:off x="4993" y="3402"/>
              <a:ext cx="336" cy="2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blipFill dpi="0" rotWithShape="1">
              <a:blip r:embed="rId2"/>
              <a:srcRect/>
              <a:tile tx="0" ty="0" sx="100000" sy="100000" flip="none" algn="tl"/>
            </a:blipFill>
            <a:ln w="9525">
              <a:solidFill>
                <a:schemeClr val="tx1"/>
              </a:solidFill>
              <a:miter lim="800000"/>
              <a:headEnd/>
              <a:tailEnd/>
            </a:ln>
          </p:spPr>
          <p:txBody>
            <a:bodyPr rot="10800000" wrap="none" anchor="ctr"/>
            <a:lstStyle/>
            <a:p>
              <a:pPr algn="ctr"/>
              <a:endParaRPr lang="vi-VN" sz="1800" b="0">
                <a:latin typeface="Arial" pitchFamily="34" charset="0"/>
              </a:endParaRPr>
            </a:p>
          </p:txBody>
        </p:sp>
      </p:grpSp>
      <p:sp>
        <p:nvSpPr>
          <p:cNvPr id="310288" name="Line 16"/>
          <p:cNvSpPr>
            <a:spLocks noChangeShapeType="1"/>
          </p:cNvSpPr>
          <p:nvPr/>
        </p:nvSpPr>
        <p:spPr bwMode="auto">
          <a:xfrm>
            <a:off x="4648200" y="1752600"/>
            <a:ext cx="1828800" cy="228600"/>
          </a:xfrm>
          <a:prstGeom prst="line">
            <a:avLst/>
          </a:prstGeom>
          <a:noFill/>
          <a:ln w="76200">
            <a:solidFill>
              <a:srgbClr val="800000"/>
            </a:solidFill>
            <a:round/>
            <a:headEnd/>
            <a:tailEnd/>
          </a:ln>
        </p:spPr>
        <p:txBody>
          <a:bodyPr/>
          <a:lstStyle/>
          <a:p>
            <a:endParaRPr lang="en-US"/>
          </a:p>
        </p:txBody>
      </p:sp>
      <p:sp>
        <p:nvSpPr>
          <p:cNvPr id="24582" name="WordArt 17"/>
          <p:cNvSpPr>
            <a:spLocks noChangeArrowheads="1" noChangeShapeType="1" noTextEdit="1"/>
          </p:cNvSpPr>
          <p:nvPr/>
        </p:nvSpPr>
        <p:spPr bwMode="auto">
          <a:xfrm>
            <a:off x="533400" y="142875"/>
            <a:ext cx="7924800" cy="466725"/>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 20    Bài 18: HAI LOẠI ĐIỆN TÍCH  </a:t>
            </a:r>
          </a:p>
        </p:txBody>
      </p:sp>
      <p:sp>
        <p:nvSpPr>
          <p:cNvPr id="24583" name="Text Box 18"/>
          <p:cNvSpPr txBox="1">
            <a:spLocks noChangeArrowheads="1"/>
          </p:cNvSpPr>
          <p:nvPr/>
        </p:nvSpPr>
        <p:spPr bwMode="auto">
          <a:xfrm>
            <a:off x="228600" y="990600"/>
            <a:ext cx="3144838" cy="427038"/>
          </a:xfrm>
          <a:prstGeom prst="rect">
            <a:avLst/>
          </a:prstGeom>
          <a:noFill/>
          <a:ln w="9525">
            <a:noFill/>
            <a:miter lim="800000"/>
            <a:headEnd/>
            <a:tailEnd/>
          </a:ln>
        </p:spPr>
        <p:txBody>
          <a:bodyPr wrap="none">
            <a:spAutoFit/>
          </a:bodyPr>
          <a:lstStyle/>
          <a:p>
            <a:r>
              <a:rPr lang="en-US" sz="2200" i="1">
                <a:solidFill>
                  <a:srgbClr val="0000FF"/>
                </a:solidFill>
              </a:rPr>
              <a:t>Thí nghiệm 1: </a:t>
            </a:r>
            <a:r>
              <a:rPr lang="en-US" sz="2200" b="0">
                <a:solidFill>
                  <a:srgbClr val="0000FF"/>
                </a:solidFill>
              </a:rPr>
              <a:t>(hình 18.2)</a:t>
            </a:r>
          </a:p>
        </p:txBody>
      </p:sp>
      <p:sp>
        <p:nvSpPr>
          <p:cNvPr id="24584" name="Text Box 19"/>
          <p:cNvSpPr txBox="1">
            <a:spLocks noChangeArrowheads="1"/>
          </p:cNvSpPr>
          <p:nvPr/>
        </p:nvSpPr>
        <p:spPr bwMode="auto">
          <a:xfrm>
            <a:off x="0" y="609600"/>
            <a:ext cx="4572000" cy="488950"/>
          </a:xfrm>
          <a:prstGeom prst="rect">
            <a:avLst/>
          </a:prstGeom>
          <a:noFill/>
          <a:ln w="9525">
            <a:noFill/>
            <a:miter lim="800000"/>
            <a:headEnd/>
            <a:tailEnd/>
          </a:ln>
        </p:spPr>
        <p:txBody>
          <a:bodyPr>
            <a:spAutoFit/>
          </a:bodyPr>
          <a:lstStyle/>
          <a:p>
            <a:pPr algn="just"/>
            <a:r>
              <a:rPr lang="en-US" sz="2600">
                <a:solidFill>
                  <a:srgbClr val="0000FF"/>
                </a:solidFill>
              </a:rPr>
              <a:t>I. </a:t>
            </a:r>
            <a:r>
              <a:rPr lang="en-US" sz="2600" u="sng">
                <a:solidFill>
                  <a:srgbClr val="0000FF"/>
                </a:solidFill>
              </a:rPr>
              <a:t>Hai loại điện tích</a:t>
            </a:r>
            <a:r>
              <a:rPr lang="en-US" sz="2600">
                <a:solidFill>
                  <a:srgbClr val="0000FF"/>
                </a:solidFill>
              </a:rPr>
              <a:t>:</a:t>
            </a:r>
          </a:p>
        </p:txBody>
      </p:sp>
      <p:sp>
        <p:nvSpPr>
          <p:cNvPr id="24585" name="Text Box 20"/>
          <p:cNvSpPr txBox="1">
            <a:spLocks noChangeArrowheads="1"/>
          </p:cNvSpPr>
          <p:nvPr/>
        </p:nvSpPr>
        <p:spPr bwMode="auto">
          <a:xfrm>
            <a:off x="228600" y="1371600"/>
            <a:ext cx="4343400" cy="2378075"/>
          </a:xfrm>
          <a:prstGeom prst="rect">
            <a:avLst/>
          </a:prstGeom>
          <a:noFill/>
          <a:ln w="9525">
            <a:noFill/>
            <a:miter lim="800000"/>
            <a:headEnd/>
            <a:tailEnd/>
          </a:ln>
        </p:spPr>
        <p:txBody>
          <a:bodyPr>
            <a:spAutoFit/>
          </a:bodyPr>
          <a:lstStyle/>
          <a:p>
            <a:pPr>
              <a:spcBef>
                <a:spcPct val="50000"/>
              </a:spcBef>
            </a:pPr>
            <a:r>
              <a:rPr lang="en-US">
                <a:solidFill>
                  <a:srgbClr val="0000FF"/>
                </a:solidFill>
              </a:rPr>
              <a:t>3. Dùng mảnh vải khô cọ xát hai thanh nhựa sẫm màu giống nhau. Đặt một trong hai thanh này lên trục nhọn để nó có thể quay dễ dàng. Đưa các đầu đã cọ xát lại gần nhau, quan sát xem chúng hút hay đẩy nhau.</a:t>
            </a:r>
          </a:p>
          <a:p>
            <a:pPr>
              <a:spcBef>
                <a:spcPct val="50000"/>
              </a:spcBef>
            </a:pPr>
            <a:endParaRPr lang="en-US"/>
          </a:p>
        </p:txBody>
      </p:sp>
      <p:grpSp>
        <p:nvGrpSpPr>
          <p:cNvPr id="3" name="Group 21"/>
          <p:cNvGrpSpPr>
            <a:grpSpLocks/>
          </p:cNvGrpSpPr>
          <p:nvPr/>
        </p:nvGrpSpPr>
        <p:grpSpPr bwMode="auto">
          <a:xfrm rot="-557401">
            <a:off x="7086600" y="1143000"/>
            <a:ext cx="1668463" cy="460375"/>
            <a:chOff x="1240" y="1692"/>
            <a:chExt cx="2480" cy="576"/>
          </a:xfrm>
        </p:grpSpPr>
        <p:grpSp>
          <p:nvGrpSpPr>
            <p:cNvPr id="24587" name="Group 22"/>
            <p:cNvGrpSpPr>
              <a:grpSpLocks/>
            </p:cNvGrpSpPr>
            <p:nvPr/>
          </p:nvGrpSpPr>
          <p:grpSpPr bwMode="auto">
            <a:xfrm rot="-2002882">
              <a:off x="3047" y="1839"/>
              <a:ext cx="276" cy="148"/>
              <a:chOff x="2352" y="1488"/>
              <a:chExt cx="276" cy="148"/>
            </a:xfrm>
          </p:grpSpPr>
          <p:sp>
            <p:nvSpPr>
              <p:cNvPr id="24600" name="Freeform 23"/>
              <p:cNvSpPr>
                <a:spLocks/>
              </p:cNvSpPr>
              <p:nvPr/>
            </p:nvSpPr>
            <p:spPr bwMode="auto">
              <a:xfrm rot="-487818">
                <a:off x="2406" y="1516"/>
                <a:ext cx="222" cy="120"/>
              </a:xfrm>
              <a:custGeom>
                <a:avLst/>
                <a:gdLst>
                  <a:gd name="T0" fmla="*/ 14 w 249"/>
                  <a:gd name="T1" fmla="*/ 54 h 141"/>
                  <a:gd name="T2" fmla="*/ 7 w 249"/>
                  <a:gd name="T3" fmla="*/ 60 h 141"/>
                  <a:gd name="T4" fmla="*/ 0 w 249"/>
                  <a:gd name="T5" fmla="*/ 63 h 141"/>
                  <a:gd name="T6" fmla="*/ 13 w 249"/>
                  <a:gd name="T7" fmla="*/ 71 h 141"/>
                  <a:gd name="T8" fmla="*/ 24 w 249"/>
                  <a:gd name="T9" fmla="*/ 74 h 141"/>
                  <a:gd name="T10" fmla="*/ 34 w 249"/>
                  <a:gd name="T11" fmla="*/ 72 h 141"/>
                  <a:gd name="T12" fmla="*/ 44 w 249"/>
                  <a:gd name="T13" fmla="*/ 71 h 141"/>
                  <a:gd name="T14" fmla="*/ 53 w 249"/>
                  <a:gd name="T15" fmla="*/ 66 h 141"/>
                  <a:gd name="T16" fmla="*/ 66 w 249"/>
                  <a:gd name="T17" fmla="*/ 60 h 141"/>
                  <a:gd name="T18" fmla="*/ 76 w 249"/>
                  <a:gd name="T19" fmla="*/ 60 h 141"/>
                  <a:gd name="T20" fmla="*/ 83 w 249"/>
                  <a:gd name="T21" fmla="*/ 58 h 141"/>
                  <a:gd name="T22" fmla="*/ 92 w 249"/>
                  <a:gd name="T23" fmla="*/ 54 h 141"/>
                  <a:gd name="T24" fmla="*/ 101 w 249"/>
                  <a:gd name="T25" fmla="*/ 49 h 141"/>
                  <a:gd name="T26" fmla="*/ 112 w 249"/>
                  <a:gd name="T27" fmla="*/ 46 h 141"/>
                  <a:gd name="T28" fmla="*/ 120 w 249"/>
                  <a:gd name="T29" fmla="*/ 47 h 141"/>
                  <a:gd name="T30" fmla="*/ 131 w 249"/>
                  <a:gd name="T31" fmla="*/ 48 h 141"/>
                  <a:gd name="T32" fmla="*/ 143 w 249"/>
                  <a:gd name="T33" fmla="*/ 50 h 141"/>
                  <a:gd name="T34" fmla="*/ 147 w 249"/>
                  <a:gd name="T35" fmla="*/ 61 h 141"/>
                  <a:gd name="T36" fmla="*/ 158 w 249"/>
                  <a:gd name="T37" fmla="*/ 68 h 141"/>
                  <a:gd name="T38" fmla="*/ 119 w 249"/>
                  <a:gd name="T39" fmla="*/ 0 h 141"/>
                  <a:gd name="T40" fmla="*/ 14 w 249"/>
                  <a:gd name="T41" fmla="*/ 54 h 14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9"/>
                  <a:gd name="T64" fmla="*/ 0 h 141"/>
                  <a:gd name="T65" fmla="*/ 249 w 249"/>
                  <a:gd name="T66" fmla="*/ 141 h 14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9" h="141">
                    <a:moveTo>
                      <a:pt x="22" y="103"/>
                    </a:moveTo>
                    <a:lnTo>
                      <a:pt x="11" y="116"/>
                    </a:lnTo>
                    <a:lnTo>
                      <a:pt x="0" y="120"/>
                    </a:lnTo>
                    <a:lnTo>
                      <a:pt x="21" y="136"/>
                    </a:lnTo>
                    <a:lnTo>
                      <a:pt x="38" y="141"/>
                    </a:lnTo>
                    <a:lnTo>
                      <a:pt x="54" y="139"/>
                    </a:lnTo>
                    <a:lnTo>
                      <a:pt x="69" y="135"/>
                    </a:lnTo>
                    <a:lnTo>
                      <a:pt x="84" y="126"/>
                    </a:lnTo>
                    <a:lnTo>
                      <a:pt x="104" y="114"/>
                    </a:lnTo>
                    <a:lnTo>
                      <a:pt x="120" y="114"/>
                    </a:lnTo>
                    <a:lnTo>
                      <a:pt x="131" y="111"/>
                    </a:lnTo>
                    <a:lnTo>
                      <a:pt x="146" y="102"/>
                    </a:lnTo>
                    <a:lnTo>
                      <a:pt x="159" y="93"/>
                    </a:lnTo>
                    <a:lnTo>
                      <a:pt x="177" y="87"/>
                    </a:lnTo>
                    <a:lnTo>
                      <a:pt x="190" y="89"/>
                    </a:lnTo>
                    <a:lnTo>
                      <a:pt x="208" y="92"/>
                    </a:lnTo>
                    <a:lnTo>
                      <a:pt x="225" y="95"/>
                    </a:lnTo>
                    <a:lnTo>
                      <a:pt x="232" y="118"/>
                    </a:lnTo>
                    <a:lnTo>
                      <a:pt x="249" y="129"/>
                    </a:lnTo>
                    <a:lnTo>
                      <a:pt x="188" y="0"/>
                    </a:lnTo>
                    <a:lnTo>
                      <a:pt x="22" y="103"/>
                    </a:lnTo>
                    <a:close/>
                  </a:path>
                </a:pathLst>
              </a:custGeom>
              <a:solidFill>
                <a:srgbClr val="FFBFBF"/>
              </a:solidFill>
              <a:ln w="9525">
                <a:solidFill>
                  <a:srgbClr val="000000"/>
                </a:solidFill>
                <a:round/>
                <a:headEnd/>
                <a:tailEnd/>
              </a:ln>
            </p:spPr>
            <p:txBody>
              <a:bodyPr/>
              <a:lstStyle/>
              <a:p>
                <a:endParaRPr lang="en-US"/>
              </a:p>
            </p:txBody>
          </p:sp>
          <p:sp>
            <p:nvSpPr>
              <p:cNvPr id="24601" name="Freeform 24"/>
              <p:cNvSpPr>
                <a:spLocks/>
              </p:cNvSpPr>
              <p:nvPr/>
            </p:nvSpPr>
            <p:spPr bwMode="auto">
              <a:xfrm rot="-949943">
                <a:off x="2352" y="1488"/>
                <a:ext cx="220" cy="138"/>
              </a:xfrm>
              <a:custGeom>
                <a:avLst/>
                <a:gdLst>
                  <a:gd name="T0" fmla="*/ 52 w 220"/>
                  <a:gd name="T1" fmla="*/ 68 h 138"/>
                  <a:gd name="T2" fmla="*/ 16 w 220"/>
                  <a:gd name="T3" fmla="*/ 106 h 138"/>
                  <a:gd name="T4" fmla="*/ 0 w 220"/>
                  <a:gd name="T5" fmla="*/ 125 h 138"/>
                  <a:gd name="T6" fmla="*/ 20 w 220"/>
                  <a:gd name="T7" fmla="*/ 136 h 138"/>
                  <a:gd name="T8" fmla="*/ 36 w 220"/>
                  <a:gd name="T9" fmla="*/ 138 h 138"/>
                  <a:gd name="T10" fmla="*/ 49 w 220"/>
                  <a:gd name="T11" fmla="*/ 134 h 138"/>
                  <a:gd name="T12" fmla="*/ 63 w 220"/>
                  <a:gd name="T13" fmla="*/ 129 h 138"/>
                  <a:gd name="T14" fmla="*/ 75 w 220"/>
                  <a:gd name="T15" fmla="*/ 119 h 138"/>
                  <a:gd name="T16" fmla="*/ 91 w 220"/>
                  <a:gd name="T17" fmla="*/ 107 h 138"/>
                  <a:gd name="T18" fmla="*/ 105 w 220"/>
                  <a:gd name="T19" fmla="*/ 105 h 138"/>
                  <a:gd name="T20" fmla="*/ 114 w 220"/>
                  <a:gd name="T21" fmla="*/ 100 h 138"/>
                  <a:gd name="T22" fmla="*/ 126 w 220"/>
                  <a:gd name="T23" fmla="*/ 92 h 138"/>
                  <a:gd name="T24" fmla="*/ 137 w 220"/>
                  <a:gd name="T25" fmla="*/ 82 h 138"/>
                  <a:gd name="T26" fmla="*/ 152 w 220"/>
                  <a:gd name="T27" fmla="*/ 75 h 138"/>
                  <a:gd name="T28" fmla="*/ 163 w 220"/>
                  <a:gd name="T29" fmla="*/ 75 h 138"/>
                  <a:gd name="T30" fmla="*/ 179 w 220"/>
                  <a:gd name="T31" fmla="*/ 75 h 138"/>
                  <a:gd name="T32" fmla="*/ 196 w 220"/>
                  <a:gd name="T33" fmla="*/ 76 h 138"/>
                  <a:gd name="T34" fmla="*/ 204 w 220"/>
                  <a:gd name="T35" fmla="*/ 94 h 138"/>
                  <a:gd name="T36" fmla="*/ 220 w 220"/>
                  <a:gd name="T37" fmla="*/ 101 h 138"/>
                  <a:gd name="T38" fmla="*/ 151 w 220"/>
                  <a:gd name="T39" fmla="*/ 0 h 138"/>
                  <a:gd name="T40" fmla="*/ 52 w 220"/>
                  <a:gd name="T41" fmla="*/ 68 h 13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20"/>
                  <a:gd name="T64" fmla="*/ 0 h 138"/>
                  <a:gd name="T65" fmla="*/ 220 w 220"/>
                  <a:gd name="T66" fmla="*/ 138 h 13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20" h="138">
                    <a:moveTo>
                      <a:pt x="52" y="68"/>
                    </a:moveTo>
                    <a:lnTo>
                      <a:pt x="16" y="106"/>
                    </a:lnTo>
                    <a:lnTo>
                      <a:pt x="0" y="125"/>
                    </a:lnTo>
                    <a:lnTo>
                      <a:pt x="20" y="136"/>
                    </a:lnTo>
                    <a:lnTo>
                      <a:pt x="36" y="138"/>
                    </a:lnTo>
                    <a:lnTo>
                      <a:pt x="49" y="134"/>
                    </a:lnTo>
                    <a:lnTo>
                      <a:pt x="63" y="129"/>
                    </a:lnTo>
                    <a:lnTo>
                      <a:pt x="75" y="119"/>
                    </a:lnTo>
                    <a:lnTo>
                      <a:pt x="91" y="107"/>
                    </a:lnTo>
                    <a:lnTo>
                      <a:pt x="105" y="105"/>
                    </a:lnTo>
                    <a:lnTo>
                      <a:pt x="114" y="100"/>
                    </a:lnTo>
                    <a:lnTo>
                      <a:pt x="126" y="92"/>
                    </a:lnTo>
                    <a:lnTo>
                      <a:pt x="137" y="82"/>
                    </a:lnTo>
                    <a:lnTo>
                      <a:pt x="152" y="75"/>
                    </a:lnTo>
                    <a:lnTo>
                      <a:pt x="163" y="75"/>
                    </a:lnTo>
                    <a:lnTo>
                      <a:pt x="179" y="75"/>
                    </a:lnTo>
                    <a:lnTo>
                      <a:pt x="196" y="76"/>
                    </a:lnTo>
                    <a:lnTo>
                      <a:pt x="204" y="94"/>
                    </a:lnTo>
                    <a:lnTo>
                      <a:pt x="220" y="101"/>
                    </a:lnTo>
                    <a:lnTo>
                      <a:pt x="151" y="0"/>
                    </a:lnTo>
                    <a:lnTo>
                      <a:pt x="52" y="68"/>
                    </a:lnTo>
                    <a:close/>
                  </a:path>
                </a:pathLst>
              </a:custGeom>
              <a:solidFill>
                <a:srgbClr val="FFBFBF"/>
              </a:solidFill>
              <a:ln w="9525">
                <a:solidFill>
                  <a:srgbClr val="000000"/>
                </a:solidFill>
                <a:round/>
                <a:headEnd/>
                <a:tailEnd/>
              </a:ln>
            </p:spPr>
            <p:txBody>
              <a:bodyPr/>
              <a:lstStyle/>
              <a:p>
                <a:endParaRPr lang="en-US"/>
              </a:p>
            </p:txBody>
          </p:sp>
          <p:sp>
            <p:nvSpPr>
              <p:cNvPr id="24602" name="Freeform 25"/>
              <p:cNvSpPr>
                <a:spLocks/>
              </p:cNvSpPr>
              <p:nvPr/>
            </p:nvSpPr>
            <p:spPr bwMode="auto">
              <a:xfrm rot="810451">
                <a:off x="2444" y="1586"/>
                <a:ext cx="13" cy="10"/>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p:spPr>
            <p:txBody>
              <a:bodyPr/>
              <a:lstStyle/>
              <a:p>
                <a:endParaRPr lang="en-US"/>
              </a:p>
            </p:txBody>
          </p:sp>
        </p:grpSp>
        <p:sp>
          <p:nvSpPr>
            <p:cNvPr id="24588" name="Rectangle 26"/>
            <p:cNvSpPr>
              <a:spLocks noChangeArrowheads="1"/>
            </p:cNvSpPr>
            <p:nvPr/>
          </p:nvSpPr>
          <p:spPr bwMode="auto">
            <a:xfrm rot="-161647">
              <a:off x="1240" y="2028"/>
              <a:ext cx="2088" cy="83"/>
            </a:xfrm>
            <a:prstGeom prst="rect">
              <a:avLst/>
            </a:prstGeom>
            <a:solidFill>
              <a:srgbClr val="800000"/>
            </a:solidFill>
            <a:ln w="9525" algn="ctr">
              <a:solidFill>
                <a:schemeClr val="bg2"/>
              </a:solidFill>
              <a:miter lim="800000"/>
              <a:headEnd/>
              <a:tailEnd/>
            </a:ln>
          </p:spPr>
          <p:txBody>
            <a:bodyPr wrap="none" anchor="ctr"/>
            <a:lstStyle/>
            <a:p>
              <a:endParaRPr lang="en-US"/>
            </a:p>
          </p:txBody>
        </p:sp>
        <p:grpSp>
          <p:nvGrpSpPr>
            <p:cNvPr id="24589" name="Group 27"/>
            <p:cNvGrpSpPr>
              <a:grpSpLocks/>
            </p:cNvGrpSpPr>
            <p:nvPr/>
          </p:nvGrpSpPr>
          <p:grpSpPr bwMode="auto">
            <a:xfrm rot="-2002882">
              <a:off x="3048" y="1692"/>
              <a:ext cx="672" cy="576"/>
              <a:chOff x="4032" y="2160"/>
              <a:chExt cx="672" cy="576"/>
            </a:xfrm>
          </p:grpSpPr>
          <p:sp>
            <p:nvSpPr>
              <p:cNvPr id="24590" name="Freeform 28"/>
              <p:cNvSpPr>
                <a:spLocks/>
              </p:cNvSpPr>
              <p:nvPr/>
            </p:nvSpPr>
            <p:spPr bwMode="auto">
              <a:xfrm rot="-487818">
                <a:off x="4032" y="2160"/>
                <a:ext cx="575" cy="536"/>
              </a:xfrm>
              <a:custGeom>
                <a:avLst/>
                <a:gdLst>
                  <a:gd name="T0" fmla="*/ 143 w 648"/>
                  <a:gd name="T1" fmla="*/ 166 h 631"/>
                  <a:gd name="T2" fmla="*/ 117 w 648"/>
                  <a:gd name="T3" fmla="*/ 156 h 631"/>
                  <a:gd name="T4" fmla="*/ 91 w 648"/>
                  <a:gd name="T5" fmla="*/ 144 h 631"/>
                  <a:gd name="T6" fmla="*/ 62 w 648"/>
                  <a:gd name="T7" fmla="*/ 121 h 631"/>
                  <a:gd name="T8" fmla="*/ 36 w 648"/>
                  <a:gd name="T9" fmla="*/ 121 h 631"/>
                  <a:gd name="T10" fmla="*/ 46 w 648"/>
                  <a:gd name="T11" fmla="*/ 144 h 631"/>
                  <a:gd name="T12" fmla="*/ 66 w 648"/>
                  <a:gd name="T13" fmla="*/ 178 h 631"/>
                  <a:gd name="T14" fmla="*/ 98 w 648"/>
                  <a:gd name="T15" fmla="*/ 201 h 631"/>
                  <a:gd name="T16" fmla="*/ 146 w 648"/>
                  <a:gd name="T17" fmla="*/ 234 h 631"/>
                  <a:gd name="T18" fmla="*/ 183 w 648"/>
                  <a:gd name="T19" fmla="*/ 247 h 631"/>
                  <a:gd name="T20" fmla="*/ 202 w 648"/>
                  <a:gd name="T21" fmla="*/ 257 h 631"/>
                  <a:gd name="T22" fmla="*/ 227 w 648"/>
                  <a:gd name="T23" fmla="*/ 266 h 631"/>
                  <a:gd name="T24" fmla="*/ 244 w 648"/>
                  <a:gd name="T25" fmla="*/ 275 h 631"/>
                  <a:gd name="T26" fmla="*/ 267 w 648"/>
                  <a:gd name="T27" fmla="*/ 295 h 631"/>
                  <a:gd name="T28" fmla="*/ 283 w 648"/>
                  <a:gd name="T29" fmla="*/ 312 h 631"/>
                  <a:gd name="T30" fmla="*/ 304 w 648"/>
                  <a:gd name="T31" fmla="*/ 324 h 631"/>
                  <a:gd name="T32" fmla="*/ 313 w 648"/>
                  <a:gd name="T33" fmla="*/ 319 h 631"/>
                  <a:gd name="T34" fmla="*/ 325 w 648"/>
                  <a:gd name="T35" fmla="*/ 295 h 631"/>
                  <a:gd name="T36" fmla="*/ 352 w 648"/>
                  <a:gd name="T37" fmla="*/ 271 h 631"/>
                  <a:gd name="T38" fmla="*/ 379 w 648"/>
                  <a:gd name="T39" fmla="*/ 244 h 631"/>
                  <a:gd name="T40" fmla="*/ 391 w 648"/>
                  <a:gd name="T41" fmla="*/ 228 h 631"/>
                  <a:gd name="T42" fmla="*/ 378 w 648"/>
                  <a:gd name="T43" fmla="*/ 213 h 631"/>
                  <a:gd name="T44" fmla="*/ 357 w 648"/>
                  <a:gd name="T45" fmla="*/ 202 h 631"/>
                  <a:gd name="T46" fmla="*/ 345 w 648"/>
                  <a:gd name="T47" fmla="*/ 193 h 631"/>
                  <a:gd name="T48" fmla="*/ 323 w 648"/>
                  <a:gd name="T49" fmla="*/ 136 h 631"/>
                  <a:gd name="T50" fmla="*/ 304 w 648"/>
                  <a:gd name="T51" fmla="*/ 93 h 631"/>
                  <a:gd name="T52" fmla="*/ 289 w 648"/>
                  <a:gd name="T53" fmla="*/ 70 h 631"/>
                  <a:gd name="T54" fmla="*/ 279 w 648"/>
                  <a:gd name="T55" fmla="*/ 46 h 631"/>
                  <a:gd name="T56" fmla="*/ 265 w 648"/>
                  <a:gd name="T57" fmla="*/ 35 h 631"/>
                  <a:gd name="T58" fmla="*/ 241 w 648"/>
                  <a:gd name="T59" fmla="*/ 24 h 631"/>
                  <a:gd name="T60" fmla="*/ 217 w 648"/>
                  <a:gd name="T61" fmla="*/ 14 h 631"/>
                  <a:gd name="T62" fmla="*/ 185 w 648"/>
                  <a:gd name="T63" fmla="*/ 10 h 631"/>
                  <a:gd name="T64" fmla="*/ 153 w 648"/>
                  <a:gd name="T65" fmla="*/ 3 h 631"/>
                  <a:gd name="T66" fmla="*/ 130 w 648"/>
                  <a:gd name="T67" fmla="*/ 3 h 631"/>
                  <a:gd name="T68" fmla="*/ 101 w 648"/>
                  <a:gd name="T69" fmla="*/ 6 h 631"/>
                  <a:gd name="T70" fmla="*/ 83 w 648"/>
                  <a:gd name="T71" fmla="*/ 10 h 631"/>
                  <a:gd name="T72" fmla="*/ 48 w 648"/>
                  <a:gd name="T73" fmla="*/ 20 h 631"/>
                  <a:gd name="T74" fmla="*/ 20 w 648"/>
                  <a:gd name="T75" fmla="*/ 40 h 631"/>
                  <a:gd name="T76" fmla="*/ 3 w 648"/>
                  <a:gd name="T77" fmla="*/ 56 h 631"/>
                  <a:gd name="T78" fmla="*/ 4 w 648"/>
                  <a:gd name="T79" fmla="*/ 68 h 631"/>
                  <a:gd name="T80" fmla="*/ 28 w 648"/>
                  <a:gd name="T81" fmla="*/ 70 h 631"/>
                  <a:gd name="T82" fmla="*/ 46 w 648"/>
                  <a:gd name="T83" fmla="*/ 60 h 631"/>
                  <a:gd name="T84" fmla="*/ 78 w 648"/>
                  <a:gd name="T85" fmla="*/ 54 h 631"/>
                  <a:gd name="T86" fmla="*/ 112 w 648"/>
                  <a:gd name="T87" fmla="*/ 50 h 631"/>
                  <a:gd name="T88" fmla="*/ 129 w 648"/>
                  <a:gd name="T89" fmla="*/ 55 h 631"/>
                  <a:gd name="T90" fmla="*/ 149 w 648"/>
                  <a:gd name="T91" fmla="*/ 68 h 631"/>
                  <a:gd name="T92" fmla="*/ 165 w 648"/>
                  <a:gd name="T93" fmla="*/ 79 h 631"/>
                  <a:gd name="T94" fmla="*/ 176 w 648"/>
                  <a:gd name="T95" fmla="*/ 97 h 631"/>
                  <a:gd name="T96" fmla="*/ 183 w 648"/>
                  <a:gd name="T97" fmla="*/ 116 h 631"/>
                  <a:gd name="T98" fmla="*/ 182 w 648"/>
                  <a:gd name="T99" fmla="*/ 135 h 631"/>
                  <a:gd name="T100" fmla="*/ 158 w 648"/>
                  <a:gd name="T101" fmla="*/ 161 h 63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648"/>
                  <a:gd name="T154" fmla="*/ 0 h 631"/>
                  <a:gd name="T155" fmla="*/ 648 w 648"/>
                  <a:gd name="T156" fmla="*/ 631 h 63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648" h="631">
                    <a:moveTo>
                      <a:pt x="255" y="310"/>
                    </a:moveTo>
                    <a:lnTo>
                      <a:pt x="231" y="317"/>
                    </a:lnTo>
                    <a:lnTo>
                      <a:pt x="214" y="314"/>
                    </a:lnTo>
                    <a:lnTo>
                      <a:pt x="189" y="301"/>
                    </a:lnTo>
                    <a:lnTo>
                      <a:pt x="162" y="296"/>
                    </a:lnTo>
                    <a:lnTo>
                      <a:pt x="148" y="277"/>
                    </a:lnTo>
                    <a:lnTo>
                      <a:pt x="125" y="247"/>
                    </a:lnTo>
                    <a:lnTo>
                      <a:pt x="100" y="233"/>
                    </a:lnTo>
                    <a:lnTo>
                      <a:pt x="76" y="228"/>
                    </a:lnTo>
                    <a:lnTo>
                      <a:pt x="59" y="233"/>
                    </a:lnTo>
                    <a:lnTo>
                      <a:pt x="66" y="251"/>
                    </a:lnTo>
                    <a:lnTo>
                      <a:pt x="76" y="275"/>
                    </a:lnTo>
                    <a:lnTo>
                      <a:pt x="94" y="312"/>
                    </a:lnTo>
                    <a:lnTo>
                      <a:pt x="106" y="342"/>
                    </a:lnTo>
                    <a:lnTo>
                      <a:pt x="136" y="366"/>
                    </a:lnTo>
                    <a:lnTo>
                      <a:pt x="159" y="387"/>
                    </a:lnTo>
                    <a:lnTo>
                      <a:pt x="177" y="403"/>
                    </a:lnTo>
                    <a:lnTo>
                      <a:pt x="236" y="448"/>
                    </a:lnTo>
                    <a:lnTo>
                      <a:pt x="265" y="460"/>
                    </a:lnTo>
                    <a:lnTo>
                      <a:pt x="295" y="475"/>
                    </a:lnTo>
                    <a:lnTo>
                      <a:pt x="311" y="481"/>
                    </a:lnTo>
                    <a:lnTo>
                      <a:pt x="327" y="493"/>
                    </a:lnTo>
                    <a:lnTo>
                      <a:pt x="349" y="503"/>
                    </a:lnTo>
                    <a:lnTo>
                      <a:pt x="365" y="511"/>
                    </a:lnTo>
                    <a:lnTo>
                      <a:pt x="382" y="519"/>
                    </a:lnTo>
                    <a:lnTo>
                      <a:pt x="393" y="530"/>
                    </a:lnTo>
                    <a:lnTo>
                      <a:pt x="412" y="543"/>
                    </a:lnTo>
                    <a:lnTo>
                      <a:pt x="431" y="566"/>
                    </a:lnTo>
                    <a:lnTo>
                      <a:pt x="445" y="583"/>
                    </a:lnTo>
                    <a:lnTo>
                      <a:pt x="457" y="599"/>
                    </a:lnTo>
                    <a:lnTo>
                      <a:pt x="472" y="612"/>
                    </a:lnTo>
                    <a:lnTo>
                      <a:pt x="490" y="624"/>
                    </a:lnTo>
                    <a:lnTo>
                      <a:pt x="500" y="631"/>
                    </a:lnTo>
                    <a:lnTo>
                      <a:pt x="505" y="614"/>
                    </a:lnTo>
                    <a:lnTo>
                      <a:pt x="510" y="597"/>
                    </a:lnTo>
                    <a:lnTo>
                      <a:pt x="523" y="568"/>
                    </a:lnTo>
                    <a:lnTo>
                      <a:pt x="553" y="539"/>
                    </a:lnTo>
                    <a:lnTo>
                      <a:pt x="568" y="522"/>
                    </a:lnTo>
                    <a:lnTo>
                      <a:pt x="596" y="489"/>
                    </a:lnTo>
                    <a:lnTo>
                      <a:pt x="611" y="469"/>
                    </a:lnTo>
                    <a:lnTo>
                      <a:pt x="626" y="451"/>
                    </a:lnTo>
                    <a:lnTo>
                      <a:pt x="631" y="437"/>
                    </a:lnTo>
                    <a:lnTo>
                      <a:pt x="648" y="435"/>
                    </a:lnTo>
                    <a:lnTo>
                      <a:pt x="610" y="409"/>
                    </a:lnTo>
                    <a:lnTo>
                      <a:pt x="597" y="398"/>
                    </a:lnTo>
                    <a:lnTo>
                      <a:pt x="576" y="388"/>
                    </a:lnTo>
                    <a:lnTo>
                      <a:pt x="565" y="379"/>
                    </a:lnTo>
                    <a:lnTo>
                      <a:pt x="557" y="370"/>
                    </a:lnTo>
                    <a:lnTo>
                      <a:pt x="549" y="343"/>
                    </a:lnTo>
                    <a:lnTo>
                      <a:pt x="521" y="260"/>
                    </a:lnTo>
                    <a:lnTo>
                      <a:pt x="507" y="216"/>
                    </a:lnTo>
                    <a:lnTo>
                      <a:pt x="491" y="178"/>
                    </a:lnTo>
                    <a:lnTo>
                      <a:pt x="478" y="158"/>
                    </a:lnTo>
                    <a:lnTo>
                      <a:pt x="466" y="134"/>
                    </a:lnTo>
                    <a:lnTo>
                      <a:pt x="458" y="112"/>
                    </a:lnTo>
                    <a:lnTo>
                      <a:pt x="450" y="88"/>
                    </a:lnTo>
                    <a:lnTo>
                      <a:pt x="442" y="74"/>
                    </a:lnTo>
                    <a:lnTo>
                      <a:pt x="428" y="66"/>
                    </a:lnTo>
                    <a:lnTo>
                      <a:pt x="404" y="58"/>
                    </a:lnTo>
                    <a:lnTo>
                      <a:pt x="390" y="46"/>
                    </a:lnTo>
                    <a:lnTo>
                      <a:pt x="374" y="32"/>
                    </a:lnTo>
                    <a:lnTo>
                      <a:pt x="350" y="28"/>
                    </a:lnTo>
                    <a:lnTo>
                      <a:pt x="320" y="28"/>
                    </a:lnTo>
                    <a:lnTo>
                      <a:pt x="298" y="20"/>
                    </a:lnTo>
                    <a:lnTo>
                      <a:pt x="266" y="14"/>
                    </a:lnTo>
                    <a:lnTo>
                      <a:pt x="247" y="6"/>
                    </a:lnTo>
                    <a:lnTo>
                      <a:pt x="234" y="0"/>
                    </a:lnTo>
                    <a:lnTo>
                      <a:pt x="208" y="5"/>
                    </a:lnTo>
                    <a:lnTo>
                      <a:pt x="184" y="9"/>
                    </a:lnTo>
                    <a:lnTo>
                      <a:pt x="163" y="12"/>
                    </a:lnTo>
                    <a:lnTo>
                      <a:pt x="150" y="14"/>
                    </a:lnTo>
                    <a:lnTo>
                      <a:pt x="133" y="20"/>
                    </a:lnTo>
                    <a:lnTo>
                      <a:pt x="117" y="26"/>
                    </a:lnTo>
                    <a:lnTo>
                      <a:pt x="78" y="38"/>
                    </a:lnTo>
                    <a:lnTo>
                      <a:pt x="55" y="57"/>
                    </a:lnTo>
                    <a:lnTo>
                      <a:pt x="33" y="77"/>
                    </a:lnTo>
                    <a:lnTo>
                      <a:pt x="16" y="93"/>
                    </a:lnTo>
                    <a:lnTo>
                      <a:pt x="3" y="108"/>
                    </a:lnTo>
                    <a:lnTo>
                      <a:pt x="0" y="120"/>
                    </a:lnTo>
                    <a:lnTo>
                      <a:pt x="7" y="131"/>
                    </a:lnTo>
                    <a:lnTo>
                      <a:pt x="28" y="137"/>
                    </a:lnTo>
                    <a:lnTo>
                      <a:pt x="46" y="134"/>
                    </a:lnTo>
                    <a:lnTo>
                      <a:pt x="60" y="128"/>
                    </a:lnTo>
                    <a:lnTo>
                      <a:pt x="76" y="117"/>
                    </a:lnTo>
                    <a:lnTo>
                      <a:pt x="91" y="104"/>
                    </a:lnTo>
                    <a:lnTo>
                      <a:pt x="126" y="102"/>
                    </a:lnTo>
                    <a:lnTo>
                      <a:pt x="160" y="101"/>
                    </a:lnTo>
                    <a:lnTo>
                      <a:pt x="180" y="96"/>
                    </a:lnTo>
                    <a:lnTo>
                      <a:pt x="195" y="95"/>
                    </a:lnTo>
                    <a:lnTo>
                      <a:pt x="207" y="107"/>
                    </a:lnTo>
                    <a:lnTo>
                      <a:pt x="222" y="117"/>
                    </a:lnTo>
                    <a:lnTo>
                      <a:pt x="240" y="131"/>
                    </a:lnTo>
                    <a:lnTo>
                      <a:pt x="255" y="138"/>
                    </a:lnTo>
                    <a:lnTo>
                      <a:pt x="267" y="153"/>
                    </a:lnTo>
                    <a:lnTo>
                      <a:pt x="273" y="165"/>
                    </a:lnTo>
                    <a:lnTo>
                      <a:pt x="283" y="186"/>
                    </a:lnTo>
                    <a:lnTo>
                      <a:pt x="288" y="207"/>
                    </a:lnTo>
                    <a:lnTo>
                      <a:pt x="294" y="224"/>
                    </a:lnTo>
                    <a:lnTo>
                      <a:pt x="293" y="238"/>
                    </a:lnTo>
                    <a:lnTo>
                      <a:pt x="293" y="259"/>
                    </a:lnTo>
                    <a:lnTo>
                      <a:pt x="287" y="286"/>
                    </a:lnTo>
                    <a:lnTo>
                      <a:pt x="255" y="310"/>
                    </a:lnTo>
                    <a:close/>
                  </a:path>
                </a:pathLst>
              </a:custGeom>
              <a:solidFill>
                <a:srgbClr val="FFBFBF"/>
              </a:solidFill>
              <a:ln w="9525">
                <a:solidFill>
                  <a:srgbClr val="000000"/>
                </a:solidFill>
                <a:round/>
                <a:headEnd/>
                <a:tailEnd/>
              </a:ln>
            </p:spPr>
            <p:txBody>
              <a:bodyPr/>
              <a:lstStyle/>
              <a:p>
                <a:endParaRPr lang="en-US"/>
              </a:p>
            </p:txBody>
          </p:sp>
          <p:sp>
            <p:nvSpPr>
              <p:cNvPr id="24591" name="Freeform 29"/>
              <p:cNvSpPr>
                <a:spLocks/>
              </p:cNvSpPr>
              <p:nvPr/>
            </p:nvSpPr>
            <p:spPr bwMode="auto">
              <a:xfrm>
                <a:off x="4202" y="2173"/>
                <a:ext cx="103" cy="46"/>
              </a:xfrm>
              <a:custGeom>
                <a:avLst/>
                <a:gdLst>
                  <a:gd name="T0" fmla="*/ 0 w 138"/>
                  <a:gd name="T1" fmla="*/ 0 h 66"/>
                  <a:gd name="T2" fmla="*/ 21 w 138"/>
                  <a:gd name="T3" fmla="*/ 6 h 66"/>
                  <a:gd name="T4" fmla="*/ 43 w 138"/>
                  <a:gd name="T5" fmla="*/ 15 h 66"/>
                  <a:gd name="T6" fmla="*/ 0 60000 65536"/>
                  <a:gd name="T7" fmla="*/ 0 60000 65536"/>
                  <a:gd name="T8" fmla="*/ 0 60000 65536"/>
                  <a:gd name="T9" fmla="*/ 0 w 138"/>
                  <a:gd name="T10" fmla="*/ 0 h 66"/>
                  <a:gd name="T11" fmla="*/ 138 w 138"/>
                  <a:gd name="T12" fmla="*/ 66 h 66"/>
                </a:gdLst>
                <a:ahLst/>
                <a:cxnLst>
                  <a:cxn ang="T6">
                    <a:pos x="T0" y="T1"/>
                  </a:cxn>
                  <a:cxn ang="T7">
                    <a:pos x="T2" y="T3"/>
                  </a:cxn>
                  <a:cxn ang="T8">
                    <a:pos x="T4" y="T5"/>
                  </a:cxn>
                </a:cxnLst>
                <a:rect l="T9" t="T10" r="T11" b="T12"/>
                <a:pathLst>
                  <a:path w="138" h="66">
                    <a:moveTo>
                      <a:pt x="0" y="0"/>
                    </a:moveTo>
                    <a:lnTo>
                      <a:pt x="66" y="27"/>
                    </a:lnTo>
                    <a:lnTo>
                      <a:pt x="138" y="66"/>
                    </a:lnTo>
                  </a:path>
                </a:pathLst>
              </a:custGeom>
              <a:noFill/>
              <a:ln w="9525">
                <a:solidFill>
                  <a:srgbClr val="000000"/>
                </a:solidFill>
                <a:round/>
                <a:headEnd/>
                <a:tailEnd/>
              </a:ln>
            </p:spPr>
            <p:txBody>
              <a:bodyPr/>
              <a:lstStyle/>
              <a:p>
                <a:endParaRPr lang="en-US"/>
              </a:p>
            </p:txBody>
          </p:sp>
          <p:sp>
            <p:nvSpPr>
              <p:cNvPr id="24592" name="Freeform 30"/>
              <p:cNvSpPr>
                <a:spLocks/>
              </p:cNvSpPr>
              <p:nvPr/>
            </p:nvSpPr>
            <p:spPr bwMode="auto">
              <a:xfrm rot="-1242821">
                <a:off x="4093" y="2384"/>
                <a:ext cx="15" cy="48"/>
              </a:xfrm>
              <a:custGeom>
                <a:avLst/>
                <a:gdLst>
                  <a:gd name="T0" fmla="*/ 0 w 70"/>
                  <a:gd name="T1" fmla="*/ 0 h 169"/>
                  <a:gd name="T2" fmla="*/ 0 w 70"/>
                  <a:gd name="T3" fmla="*/ 0 h 169"/>
                  <a:gd name="T4" fmla="*/ 0 w 70"/>
                  <a:gd name="T5" fmla="*/ 1 h 169"/>
                  <a:gd name="T6" fmla="*/ 0 w 70"/>
                  <a:gd name="T7" fmla="*/ 1 h 169"/>
                  <a:gd name="T8" fmla="*/ 0 w 70"/>
                  <a:gd name="T9" fmla="*/ 1 h 169"/>
                  <a:gd name="T10" fmla="*/ 0 w 70"/>
                  <a:gd name="T11" fmla="*/ 1 h 169"/>
                  <a:gd name="T12" fmla="*/ 0 w 70"/>
                  <a:gd name="T13" fmla="*/ 1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p:spPr>
            <p:txBody>
              <a:bodyPr/>
              <a:lstStyle/>
              <a:p>
                <a:endParaRPr lang="en-US"/>
              </a:p>
            </p:txBody>
          </p:sp>
          <p:sp>
            <p:nvSpPr>
              <p:cNvPr id="24593" name="Freeform 31"/>
              <p:cNvSpPr>
                <a:spLocks/>
              </p:cNvSpPr>
              <p:nvPr/>
            </p:nvSpPr>
            <p:spPr bwMode="auto">
              <a:xfrm rot="-832342">
                <a:off x="4167" y="2231"/>
                <a:ext cx="12" cy="29"/>
              </a:xfrm>
              <a:custGeom>
                <a:avLst/>
                <a:gdLst>
                  <a:gd name="T0" fmla="*/ 0 w 50"/>
                  <a:gd name="T1" fmla="*/ 0 h 93"/>
                  <a:gd name="T2" fmla="*/ 0 w 50"/>
                  <a:gd name="T3" fmla="*/ 0 h 93"/>
                  <a:gd name="T4" fmla="*/ 0 w 50"/>
                  <a:gd name="T5" fmla="*/ 1 h 93"/>
                  <a:gd name="T6" fmla="*/ 0 w 50"/>
                  <a:gd name="T7" fmla="*/ 1 h 93"/>
                  <a:gd name="T8" fmla="*/ 0 w 50"/>
                  <a:gd name="T9" fmla="*/ 1 h 93"/>
                  <a:gd name="T10" fmla="*/ 0 60000 65536"/>
                  <a:gd name="T11" fmla="*/ 0 60000 65536"/>
                  <a:gd name="T12" fmla="*/ 0 60000 65536"/>
                  <a:gd name="T13" fmla="*/ 0 60000 65536"/>
                  <a:gd name="T14" fmla="*/ 0 60000 65536"/>
                  <a:gd name="T15" fmla="*/ 0 w 50"/>
                  <a:gd name="T16" fmla="*/ 0 h 93"/>
                  <a:gd name="T17" fmla="*/ 50 w 50"/>
                  <a:gd name="T18" fmla="*/ 93 h 93"/>
                </a:gdLst>
                <a:ahLst/>
                <a:cxnLst>
                  <a:cxn ang="T10">
                    <a:pos x="T0" y="T1"/>
                  </a:cxn>
                  <a:cxn ang="T11">
                    <a:pos x="T2" y="T3"/>
                  </a:cxn>
                  <a:cxn ang="T12">
                    <a:pos x="T4" y="T5"/>
                  </a:cxn>
                  <a:cxn ang="T13">
                    <a:pos x="T6" y="T7"/>
                  </a:cxn>
                  <a:cxn ang="T14">
                    <a:pos x="T8" y="T9"/>
                  </a:cxn>
                </a:cxnLst>
                <a:rect l="T15" t="T16" r="T17" b="T18"/>
                <a:pathLst>
                  <a:path w="50" h="93">
                    <a:moveTo>
                      <a:pt x="0" y="0"/>
                    </a:moveTo>
                    <a:lnTo>
                      <a:pt x="0" y="32"/>
                    </a:lnTo>
                    <a:lnTo>
                      <a:pt x="6" y="57"/>
                    </a:lnTo>
                    <a:lnTo>
                      <a:pt x="25" y="82"/>
                    </a:lnTo>
                    <a:lnTo>
                      <a:pt x="50" y="93"/>
                    </a:lnTo>
                  </a:path>
                </a:pathLst>
              </a:custGeom>
              <a:noFill/>
              <a:ln w="9525">
                <a:solidFill>
                  <a:srgbClr val="000000"/>
                </a:solidFill>
                <a:round/>
                <a:headEnd/>
                <a:tailEnd/>
              </a:ln>
            </p:spPr>
            <p:txBody>
              <a:bodyPr/>
              <a:lstStyle/>
              <a:p>
                <a:endParaRPr lang="en-US"/>
              </a:p>
            </p:txBody>
          </p:sp>
          <p:sp>
            <p:nvSpPr>
              <p:cNvPr id="24594" name="Freeform 32"/>
              <p:cNvSpPr>
                <a:spLocks/>
              </p:cNvSpPr>
              <p:nvPr/>
            </p:nvSpPr>
            <p:spPr bwMode="auto">
              <a:xfrm rot="-1712274">
                <a:off x="4076" y="2259"/>
                <a:ext cx="9" cy="22"/>
              </a:xfrm>
              <a:custGeom>
                <a:avLst/>
                <a:gdLst>
                  <a:gd name="T0" fmla="*/ 0 w 19"/>
                  <a:gd name="T1" fmla="*/ 0 h 43"/>
                  <a:gd name="T2" fmla="*/ 0 w 19"/>
                  <a:gd name="T3" fmla="*/ 1 h 43"/>
                  <a:gd name="T4" fmla="*/ 0 w 19"/>
                  <a:gd name="T5" fmla="*/ 2 h 43"/>
                  <a:gd name="T6" fmla="*/ 1 w 19"/>
                  <a:gd name="T7" fmla="*/ 3 h 43"/>
                  <a:gd name="T8" fmla="*/ 0 60000 65536"/>
                  <a:gd name="T9" fmla="*/ 0 60000 65536"/>
                  <a:gd name="T10" fmla="*/ 0 60000 65536"/>
                  <a:gd name="T11" fmla="*/ 0 60000 65536"/>
                  <a:gd name="T12" fmla="*/ 0 w 19"/>
                  <a:gd name="T13" fmla="*/ 0 h 43"/>
                  <a:gd name="T14" fmla="*/ 19 w 19"/>
                  <a:gd name="T15" fmla="*/ 43 h 43"/>
                </a:gdLst>
                <a:ahLst/>
                <a:cxnLst>
                  <a:cxn ang="T8">
                    <a:pos x="T0" y="T1"/>
                  </a:cxn>
                  <a:cxn ang="T9">
                    <a:pos x="T2" y="T3"/>
                  </a:cxn>
                  <a:cxn ang="T10">
                    <a:pos x="T4" y="T5"/>
                  </a:cxn>
                  <a:cxn ang="T11">
                    <a:pos x="T6" y="T7"/>
                  </a:cxn>
                </a:cxnLst>
                <a:rect l="T12" t="T13" r="T14" b="T15"/>
                <a:pathLst>
                  <a:path w="19" h="43">
                    <a:moveTo>
                      <a:pt x="0" y="0"/>
                    </a:moveTo>
                    <a:lnTo>
                      <a:pt x="0" y="14"/>
                    </a:lnTo>
                    <a:lnTo>
                      <a:pt x="4" y="28"/>
                    </a:lnTo>
                    <a:lnTo>
                      <a:pt x="19" y="43"/>
                    </a:lnTo>
                  </a:path>
                </a:pathLst>
              </a:custGeom>
              <a:noFill/>
              <a:ln w="9525">
                <a:solidFill>
                  <a:srgbClr val="000000"/>
                </a:solidFill>
                <a:round/>
                <a:headEnd/>
                <a:tailEnd/>
              </a:ln>
            </p:spPr>
            <p:txBody>
              <a:bodyPr/>
              <a:lstStyle/>
              <a:p>
                <a:endParaRPr lang="en-US"/>
              </a:p>
            </p:txBody>
          </p:sp>
          <p:grpSp>
            <p:nvGrpSpPr>
              <p:cNvPr id="24595" name="Group 33"/>
              <p:cNvGrpSpPr>
                <a:grpSpLocks/>
              </p:cNvGrpSpPr>
              <p:nvPr/>
            </p:nvGrpSpPr>
            <p:grpSpPr bwMode="auto">
              <a:xfrm rot="-9224892">
                <a:off x="4462" y="2466"/>
                <a:ext cx="242" cy="270"/>
                <a:chOff x="2457" y="2549"/>
                <a:chExt cx="557" cy="547"/>
              </a:xfrm>
            </p:grpSpPr>
            <p:sp>
              <p:nvSpPr>
                <p:cNvPr id="24598" name="Freeform 34"/>
                <p:cNvSpPr>
                  <a:spLocks/>
                </p:cNvSpPr>
                <p:nvPr/>
              </p:nvSpPr>
              <p:spPr bwMode="auto">
                <a:xfrm>
                  <a:off x="2457" y="2549"/>
                  <a:ext cx="557" cy="547"/>
                </a:xfrm>
                <a:custGeom>
                  <a:avLst/>
                  <a:gdLst>
                    <a:gd name="T0" fmla="*/ 70 w 1112"/>
                    <a:gd name="T1" fmla="*/ 9 h 1094"/>
                    <a:gd name="T2" fmla="*/ 67 w 1112"/>
                    <a:gd name="T3" fmla="*/ 17 h 1094"/>
                    <a:gd name="T4" fmla="*/ 64 w 1112"/>
                    <a:gd name="T5" fmla="*/ 23 h 1094"/>
                    <a:gd name="T6" fmla="*/ 61 w 1112"/>
                    <a:gd name="T7" fmla="*/ 29 h 1094"/>
                    <a:gd name="T8" fmla="*/ 59 w 1112"/>
                    <a:gd name="T9" fmla="*/ 36 h 1094"/>
                    <a:gd name="T10" fmla="*/ 58 w 1112"/>
                    <a:gd name="T11" fmla="*/ 43 h 1094"/>
                    <a:gd name="T12" fmla="*/ 57 w 1112"/>
                    <a:gd name="T13" fmla="*/ 50 h 1094"/>
                    <a:gd name="T14" fmla="*/ 57 w 1112"/>
                    <a:gd name="T15" fmla="*/ 57 h 1094"/>
                    <a:gd name="T16" fmla="*/ 57 w 1112"/>
                    <a:gd name="T17" fmla="*/ 62 h 1094"/>
                    <a:gd name="T18" fmla="*/ 57 w 1112"/>
                    <a:gd name="T19" fmla="*/ 65 h 1094"/>
                    <a:gd name="T20" fmla="*/ 16 w 1112"/>
                    <a:gd name="T21" fmla="*/ 68 h 1094"/>
                    <a:gd name="T22" fmla="*/ 9 w 1112"/>
                    <a:gd name="T23" fmla="*/ 28 h 1094"/>
                    <a:gd name="T24" fmla="*/ 2 w 1112"/>
                    <a:gd name="T25" fmla="*/ 4 h 1094"/>
                    <a:gd name="T26" fmla="*/ 0 w 1112"/>
                    <a:gd name="T27" fmla="*/ 0 h 1094"/>
                    <a:gd name="T28" fmla="*/ 27 w 1112"/>
                    <a:gd name="T29" fmla="*/ 4 h 1094"/>
                    <a:gd name="T30" fmla="*/ 48 w 1112"/>
                    <a:gd name="T31" fmla="*/ 6 h 1094"/>
                    <a:gd name="T32" fmla="*/ 62 w 1112"/>
                    <a:gd name="T33" fmla="*/ 6 h 1094"/>
                    <a:gd name="T34" fmla="*/ 70 w 1112"/>
                    <a:gd name="T35" fmla="*/ 9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000000"/>
                  </a:solidFill>
                  <a:round/>
                  <a:headEnd/>
                  <a:tailEnd/>
                </a:ln>
              </p:spPr>
              <p:txBody>
                <a:bodyPr/>
                <a:lstStyle/>
                <a:p>
                  <a:endParaRPr lang="en-US"/>
                </a:p>
              </p:txBody>
            </p:sp>
            <p:sp>
              <p:nvSpPr>
                <p:cNvPr id="24599" name="Oval 35"/>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p>
                  <a:endParaRPr lang="en-US"/>
                </a:p>
              </p:txBody>
            </p:sp>
          </p:grpSp>
          <p:sp>
            <p:nvSpPr>
              <p:cNvPr id="24596" name="Freeform 36"/>
              <p:cNvSpPr>
                <a:spLocks/>
              </p:cNvSpPr>
              <p:nvPr/>
            </p:nvSpPr>
            <p:spPr bwMode="auto">
              <a:xfrm rot="-5887819">
                <a:off x="4165" y="2435"/>
                <a:ext cx="13" cy="9"/>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p:spPr>
            <p:txBody>
              <a:bodyPr/>
              <a:lstStyle/>
              <a:p>
                <a:endParaRPr lang="en-US"/>
              </a:p>
            </p:txBody>
          </p:sp>
          <p:sp>
            <p:nvSpPr>
              <p:cNvPr id="24597" name="Freeform 37"/>
              <p:cNvSpPr>
                <a:spLocks/>
              </p:cNvSpPr>
              <p:nvPr/>
            </p:nvSpPr>
            <p:spPr bwMode="auto">
              <a:xfrm rot="-487818">
                <a:off x="4282" y="2181"/>
                <a:ext cx="47" cy="29"/>
              </a:xfrm>
              <a:custGeom>
                <a:avLst/>
                <a:gdLst>
                  <a:gd name="T0" fmla="*/ 0 w 53"/>
                  <a:gd name="T1" fmla="*/ 0 h 34"/>
                  <a:gd name="T2" fmla="*/ 11 w 53"/>
                  <a:gd name="T3" fmla="*/ 4 h 34"/>
                  <a:gd name="T4" fmla="*/ 33 w 53"/>
                  <a:gd name="T5" fmla="*/ 18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p:spPr>
            <p:txBody>
              <a:bodyP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10288"/>
                                        </p:tgtEl>
                                        <p:attrNameLst>
                                          <p:attrName>style.visibility</p:attrName>
                                        </p:attrNameLst>
                                      </p:cBhvr>
                                      <p:to>
                                        <p:strVal val="visible"/>
                                      </p:to>
                                    </p:set>
                                    <p:animEffect transition="in" filter="fade">
                                      <p:cBhvr>
                                        <p:cTn id="10" dur="2000"/>
                                        <p:tgtEl>
                                          <p:spTgt spid="310288"/>
                                        </p:tgtEl>
                                      </p:cBhvr>
                                    </p:animEffect>
                                  </p:childTnLst>
                                </p:cTn>
                              </p:par>
                              <p:par>
                                <p:cTn id="11" presetID="4" presetClass="entr" presetSubtype="16"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ox(in)">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mph" presetSubtype="0" fill="hold" grpId="1" nodeType="clickEffect">
                                  <p:stCondLst>
                                    <p:cond delay="0"/>
                                  </p:stCondLst>
                                  <p:childTnLst>
                                    <p:animRot by="600000">
                                      <p:cBhvr>
                                        <p:cTn id="17" dur="2000" fill="hold"/>
                                        <p:tgtEl>
                                          <p:spTgt spid="310288"/>
                                        </p:tgtEl>
                                        <p:attrNameLst>
                                          <p:attrName>r</p:attrName>
                                        </p:attrNameLst>
                                      </p:cBhvr>
                                    </p:animRot>
                                  </p:childTnLst>
                                </p:cTn>
                              </p:par>
                              <p:par>
                                <p:cTn id="18" presetID="35" presetClass="path" presetSubtype="0" accel="50000" decel="50000" fill="hold" nodeType="withEffect">
                                  <p:stCondLst>
                                    <p:cond delay="0"/>
                                  </p:stCondLst>
                                  <p:childTnLst>
                                    <p:animMotion origin="layout" path="M -3.05556E-6 4.44444E-6 L -0.08732 0.01041 " pathEditMode="relative" rAng="0" ptsTypes="AA">
                                      <p:cBhvr>
                                        <p:cTn id="19" dur="2000" fill="hold"/>
                                        <p:tgtEl>
                                          <p:spTgt spid="3"/>
                                        </p:tgtEl>
                                        <p:attrNameLst>
                                          <p:attrName>ppt_x</p:attrName>
                                          <p:attrName>ppt_y</p:attrName>
                                        </p:attrNameLst>
                                      </p:cBhvr>
                                      <p:rCtr x="-44" y="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88" grpId="0" animBg="1"/>
      <p:bldP spid="310288" grpId="1"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 name="Slide Number Placeholder 5"/>
          <p:cNvSpPr>
            <a:spLocks noGrp="1"/>
          </p:cNvSpPr>
          <p:nvPr>
            <p:ph type="sldNum" sz="quarter" idx="12"/>
          </p:nvPr>
        </p:nvSpPr>
        <p:spPr/>
        <p:txBody>
          <a:bodyPr/>
          <a:lstStyle/>
          <a:p>
            <a:pPr>
              <a:defRPr/>
            </a:pPr>
            <a:fld id="{5ECE5800-9F8E-4D30-8163-F63F3A1EFE44}" type="slidenum">
              <a:rPr lang="en-US"/>
              <a:pPr>
                <a:defRPr/>
              </a:pPr>
              <a:t>9</a:t>
            </a:fld>
            <a:endParaRPr lang="en-US"/>
          </a:p>
        </p:txBody>
      </p:sp>
      <p:sp>
        <p:nvSpPr>
          <p:cNvPr id="25603" name="Rectangle 2"/>
          <p:cNvSpPr>
            <a:spLocks noGrp="1" noChangeArrowheads="1"/>
          </p:cNvSpPr>
          <p:nvPr>
            <p:ph type="title"/>
          </p:nvPr>
        </p:nvSpPr>
        <p:spPr>
          <a:xfrm>
            <a:off x="457200" y="762000"/>
            <a:ext cx="8229600" cy="1143000"/>
          </a:xfrm>
        </p:spPr>
        <p:txBody>
          <a:bodyPr/>
          <a:lstStyle/>
          <a:p>
            <a:pPr algn="l" eaLnBrk="1" hangingPunct="1"/>
            <a:r>
              <a:rPr lang="en-US" sz="2000" u="sng" smtClean="0">
                <a:solidFill>
                  <a:srgbClr val="FF0000"/>
                </a:solidFill>
                <a:latin typeface="Times New Roman" pitchFamily="18" charset="0"/>
              </a:rPr>
              <a:t>Thí nghiệm 1:</a:t>
            </a:r>
            <a:r>
              <a:rPr lang="en-US" sz="2000" smtClean="0">
                <a:solidFill>
                  <a:srgbClr val="FF0000"/>
                </a:solidFill>
                <a:latin typeface="Times New Roman" pitchFamily="18" charset="0"/>
              </a:rPr>
              <a:t>  </a:t>
            </a:r>
            <a:r>
              <a:rPr lang="en-US" sz="2000" smtClean="0">
                <a:solidFill>
                  <a:schemeClr val="accent2"/>
                </a:solidFill>
                <a:latin typeface="Times New Roman" pitchFamily="18" charset="0"/>
              </a:rPr>
              <a:t>(hỡnh 18.1 và hỡnh 18.2 SGK)</a:t>
            </a:r>
          </a:p>
        </p:txBody>
      </p:sp>
      <p:sp>
        <p:nvSpPr>
          <p:cNvPr id="119812" name="Text Box 4"/>
          <p:cNvSpPr txBox="1">
            <a:spLocks noChangeArrowheads="1"/>
          </p:cNvSpPr>
          <p:nvPr/>
        </p:nvSpPr>
        <p:spPr bwMode="auto">
          <a:xfrm>
            <a:off x="0" y="0"/>
            <a:ext cx="9144000" cy="579438"/>
          </a:xfrm>
          <a:prstGeom prst="rect">
            <a:avLst/>
          </a:prstGeom>
          <a:noFill/>
          <a:ln w="9525">
            <a:noFill/>
            <a:miter lim="800000"/>
            <a:headEnd/>
            <a:tailEnd/>
          </a:ln>
        </p:spPr>
        <p:txBody>
          <a:bodyPr>
            <a:spAutoFit/>
          </a:bodyPr>
          <a:lstStyle/>
          <a:p>
            <a:pPr algn="ctr" eaLnBrk="0" hangingPunct="0">
              <a:spcBef>
                <a:spcPct val="50000"/>
              </a:spcBef>
            </a:pPr>
            <a:r>
              <a:rPr lang="en-US" sz="3200">
                <a:latin typeface="Tahoma" pitchFamily="34" charset="0"/>
              </a:rPr>
              <a:t>Bài 18 : </a:t>
            </a:r>
            <a:r>
              <a:rPr lang="en-US" sz="3200">
                <a:solidFill>
                  <a:srgbClr val="FF3300"/>
                </a:solidFill>
                <a:latin typeface="Tahoma" pitchFamily="34" charset="0"/>
              </a:rPr>
              <a:t>HAI LOẠI ĐIỆN TÍCH</a:t>
            </a:r>
          </a:p>
        </p:txBody>
      </p:sp>
      <p:sp>
        <p:nvSpPr>
          <p:cNvPr id="25605" name="Text Box 5"/>
          <p:cNvSpPr txBox="1">
            <a:spLocks noChangeArrowheads="1"/>
          </p:cNvSpPr>
          <p:nvPr/>
        </p:nvSpPr>
        <p:spPr bwMode="auto">
          <a:xfrm>
            <a:off x="0" y="685800"/>
            <a:ext cx="4800600" cy="488950"/>
          </a:xfrm>
          <a:prstGeom prst="rect">
            <a:avLst/>
          </a:prstGeom>
          <a:noFill/>
          <a:ln w="9525">
            <a:noFill/>
            <a:miter lim="800000"/>
            <a:headEnd/>
            <a:tailEnd/>
          </a:ln>
        </p:spPr>
        <p:txBody>
          <a:bodyPr>
            <a:spAutoFit/>
          </a:bodyPr>
          <a:lstStyle/>
          <a:p>
            <a:pPr eaLnBrk="0" hangingPunct="0">
              <a:spcBef>
                <a:spcPct val="50000"/>
              </a:spcBef>
            </a:pPr>
            <a:r>
              <a:rPr lang="en-US" sz="2600">
                <a:solidFill>
                  <a:srgbClr val="3333FF"/>
                </a:solidFill>
                <a:latin typeface="Tahoma" pitchFamily="34" charset="0"/>
              </a:rPr>
              <a:t>I. Hai loại điện tích.</a:t>
            </a:r>
          </a:p>
        </p:txBody>
      </p:sp>
      <p:sp>
        <p:nvSpPr>
          <p:cNvPr id="25606" name="Rectangle 8"/>
          <p:cNvSpPr>
            <a:spLocks noChangeArrowheads="1"/>
          </p:cNvSpPr>
          <p:nvPr/>
        </p:nvSpPr>
        <p:spPr bwMode="auto">
          <a:xfrm>
            <a:off x="457200" y="1371600"/>
            <a:ext cx="8229600" cy="762000"/>
          </a:xfrm>
          <a:prstGeom prst="rect">
            <a:avLst/>
          </a:prstGeom>
          <a:noFill/>
          <a:ln w="9525">
            <a:noFill/>
            <a:miter lim="800000"/>
            <a:headEnd/>
            <a:tailEnd/>
          </a:ln>
        </p:spPr>
        <p:txBody>
          <a:bodyPr anchor="ctr"/>
          <a:lstStyle/>
          <a:p>
            <a:pPr algn="ctr"/>
            <a:r>
              <a:rPr lang="en-US">
                <a:solidFill>
                  <a:schemeClr val="hlink"/>
                </a:solidFill>
              </a:rPr>
              <a:t>Bảng kết quả thớ nghiệm 1.</a:t>
            </a:r>
          </a:p>
        </p:txBody>
      </p:sp>
      <p:graphicFrame>
        <p:nvGraphicFramePr>
          <p:cNvPr id="119897" name="Group 89"/>
          <p:cNvGraphicFramePr>
            <a:graphicFrameLocks noGrp="1"/>
          </p:cNvGraphicFramePr>
          <p:nvPr>
            <p:ph idx="1"/>
          </p:nvPr>
        </p:nvGraphicFramePr>
        <p:xfrm>
          <a:off x="304800" y="1981200"/>
          <a:ext cx="8534400" cy="3771266"/>
        </p:xfrm>
        <a:graphic>
          <a:graphicData uri="http://schemas.openxmlformats.org/drawingml/2006/table">
            <a:tbl>
              <a:tblPr/>
              <a:tblGrid>
                <a:gridCol w="757238"/>
                <a:gridCol w="2246312"/>
                <a:gridCol w="2482850"/>
                <a:gridCol w="3048000"/>
              </a:tblGrid>
              <a:tr h="9223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rPr>
                        <a:t>Lần TN</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Tiến hành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Hiện tượng xảy ra khi đặt gần nhau</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Nhận xột về sự nhiễm điện của hai vật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223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TN1.a</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Hai mảnh nilông chưa được cọ xát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0000CC"/>
                        </a:solidFill>
                        <a:effectLst/>
                        <a:latin typeface=".VnTime"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VnTime"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207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TN1.b</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Hai mảnh nilông đã được cọ xát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VnTime"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223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TN1.c</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Hai thước nhựa giống nhau đã được cọ xát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VnTime"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VnTime"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9855" name="Text Box 47"/>
          <p:cNvSpPr txBox="1">
            <a:spLocks noChangeArrowheads="1"/>
          </p:cNvSpPr>
          <p:nvPr/>
        </p:nvSpPr>
        <p:spPr bwMode="auto">
          <a:xfrm>
            <a:off x="3352800" y="2967038"/>
            <a:ext cx="2362200" cy="915987"/>
          </a:xfrm>
          <a:prstGeom prst="rect">
            <a:avLst/>
          </a:prstGeom>
          <a:noFill/>
          <a:ln w="9525">
            <a:noFill/>
            <a:miter lim="800000"/>
            <a:headEnd/>
            <a:tailEnd/>
          </a:ln>
        </p:spPr>
        <p:txBody>
          <a:bodyPr>
            <a:spAutoFit/>
          </a:bodyPr>
          <a:lstStyle/>
          <a:p>
            <a:pPr algn="ctr">
              <a:spcBef>
                <a:spcPct val="20000"/>
              </a:spcBef>
            </a:pPr>
            <a:r>
              <a:rPr lang="en-US" sz="1800">
                <a:solidFill>
                  <a:srgbClr val="FF66FF"/>
                </a:solidFill>
              </a:rPr>
              <a:t>Không có hiện tượng gì xảy ra (không hút, không đẩy)</a:t>
            </a:r>
          </a:p>
        </p:txBody>
      </p:sp>
      <p:sp>
        <p:nvSpPr>
          <p:cNvPr id="119857" name="Text Box 49"/>
          <p:cNvSpPr txBox="1">
            <a:spLocks noChangeArrowheads="1"/>
          </p:cNvSpPr>
          <p:nvPr/>
        </p:nvSpPr>
        <p:spPr bwMode="auto">
          <a:xfrm>
            <a:off x="6172200" y="3070225"/>
            <a:ext cx="2362200" cy="641350"/>
          </a:xfrm>
          <a:prstGeom prst="rect">
            <a:avLst/>
          </a:prstGeom>
          <a:noFill/>
          <a:ln w="9525">
            <a:noFill/>
            <a:miter lim="800000"/>
            <a:headEnd/>
            <a:tailEnd/>
          </a:ln>
        </p:spPr>
        <p:txBody>
          <a:bodyPr>
            <a:spAutoFit/>
          </a:bodyPr>
          <a:lstStyle/>
          <a:p>
            <a:pPr algn="ctr">
              <a:spcBef>
                <a:spcPct val="20000"/>
              </a:spcBef>
            </a:pPr>
            <a:r>
              <a:rPr lang="en-US" sz="1800">
                <a:solidFill>
                  <a:srgbClr val="FF66FF"/>
                </a:solidFill>
              </a:rPr>
              <a:t>Cả hai không bị nhiễm điện</a:t>
            </a:r>
          </a:p>
        </p:txBody>
      </p:sp>
      <p:sp>
        <p:nvSpPr>
          <p:cNvPr id="119858" name="Text Box 50"/>
          <p:cNvSpPr txBox="1">
            <a:spLocks noChangeArrowheads="1"/>
          </p:cNvSpPr>
          <p:nvPr/>
        </p:nvSpPr>
        <p:spPr bwMode="auto">
          <a:xfrm>
            <a:off x="3352800" y="4038600"/>
            <a:ext cx="2362200" cy="366713"/>
          </a:xfrm>
          <a:prstGeom prst="rect">
            <a:avLst/>
          </a:prstGeom>
          <a:noFill/>
          <a:ln w="9525">
            <a:noFill/>
            <a:miter lim="800000"/>
            <a:headEnd/>
            <a:tailEnd/>
          </a:ln>
        </p:spPr>
        <p:txBody>
          <a:bodyPr>
            <a:spAutoFit/>
          </a:bodyPr>
          <a:lstStyle/>
          <a:p>
            <a:pPr algn="ctr">
              <a:spcBef>
                <a:spcPct val="20000"/>
              </a:spcBef>
            </a:pPr>
            <a:r>
              <a:rPr lang="en-US" sz="1800">
                <a:solidFill>
                  <a:srgbClr val="FF66FF"/>
                </a:solidFill>
              </a:rPr>
              <a:t>Chúng đẩy nhau</a:t>
            </a:r>
          </a:p>
        </p:txBody>
      </p:sp>
      <p:sp>
        <p:nvSpPr>
          <p:cNvPr id="119859" name="Text Box 51"/>
          <p:cNvSpPr txBox="1">
            <a:spLocks noChangeArrowheads="1"/>
          </p:cNvSpPr>
          <p:nvPr/>
        </p:nvSpPr>
        <p:spPr bwMode="auto">
          <a:xfrm>
            <a:off x="6061075" y="3810000"/>
            <a:ext cx="2667000" cy="396875"/>
          </a:xfrm>
          <a:prstGeom prst="rect">
            <a:avLst/>
          </a:prstGeom>
          <a:noFill/>
          <a:ln w="9525">
            <a:noFill/>
            <a:miter lim="800000"/>
            <a:headEnd/>
            <a:tailEnd/>
          </a:ln>
        </p:spPr>
        <p:txBody>
          <a:bodyPr>
            <a:spAutoFit/>
          </a:bodyPr>
          <a:lstStyle/>
          <a:p>
            <a:pPr algn="ctr">
              <a:spcBef>
                <a:spcPct val="20000"/>
              </a:spcBef>
            </a:pPr>
            <a:r>
              <a:rPr lang="en-US" sz="1800">
                <a:solidFill>
                  <a:srgbClr val="FF00FF"/>
                </a:solidFill>
              </a:rPr>
              <a:t>Nhiễm điện gi</a:t>
            </a:r>
            <a:r>
              <a:rPr lang="en-US">
                <a:solidFill>
                  <a:srgbClr val="FF00FF"/>
                </a:solidFill>
              </a:rPr>
              <a:t>ống nhau</a:t>
            </a:r>
            <a:r>
              <a:rPr lang="en-US" sz="1800">
                <a:solidFill>
                  <a:srgbClr val="FF00FF"/>
                </a:solidFill>
              </a:rPr>
              <a:t> </a:t>
            </a:r>
          </a:p>
        </p:txBody>
      </p:sp>
      <p:sp>
        <p:nvSpPr>
          <p:cNvPr id="119860" name="Text Box 52"/>
          <p:cNvSpPr txBox="1">
            <a:spLocks noChangeArrowheads="1"/>
          </p:cNvSpPr>
          <p:nvPr/>
        </p:nvSpPr>
        <p:spPr bwMode="auto">
          <a:xfrm>
            <a:off x="3352800" y="5029200"/>
            <a:ext cx="2362200" cy="366713"/>
          </a:xfrm>
          <a:prstGeom prst="rect">
            <a:avLst/>
          </a:prstGeom>
          <a:noFill/>
          <a:ln w="9525">
            <a:noFill/>
            <a:miter lim="800000"/>
            <a:headEnd/>
            <a:tailEnd/>
          </a:ln>
        </p:spPr>
        <p:txBody>
          <a:bodyPr>
            <a:spAutoFit/>
          </a:bodyPr>
          <a:lstStyle/>
          <a:p>
            <a:pPr algn="ctr">
              <a:spcBef>
                <a:spcPct val="20000"/>
              </a:spcBef>
            </a:pPr>
            <a:r>
              <a:rPr lang="en-US" sz="1800">
                <a:solidFill>
                  <a:srgbClr val="FF66FF"/>
                </a:solidFill>
              </a:rPr>
              <a:t>Chúng đẩy nhau</a:t>
            </a:r>
          </a:p>
        </p:txBody>
      </p:sp>
      <p:sp>
        <p:nvSpPr>
          <p:cNvPr id="119861" name="Text Box 53"/>
          <p:cNvSpPr txBox="1">
            <a:spLocks noChangeArrowheads="1"/>
          </p:cNvSpPr>
          <p:nvPr/>
        </p:nvSpPr>
        <p:spPr bwMode="auto">
          <a:xfrm>
            <a:off x="6032500" y="4760913"/>
            <a:ext cx="2667000" cy="396875"/>
          </a:xfrm>
          <a:prstGeom prst="rect">
            <a:avLst/>
          </a:prstGeom>
          <a:noFill/>
          <a:ln w="9525">
            <a:noFill/>
            <a:miter lim="800000"/>
            <a:headEnd/>
            <a:tailEnd/>
          </a:ln>
        </p:spPr>
        <p:txBody>
          <a:bodyPr>
            <a:spAutoFit/>
          </a:bodyPr>
          <a:lstStyle/>
          <a:p>
            <a:pPr algn="ctr">
              <a:spcBef>
                <a:spcPct val="20000"/>
              </a:spcBef>
            </a:pPr>
            <a:r>
              <a:rPr lang="en-US" sz="1800">
                <a:solidFill>
                  <a:srgbClr val="FF00FF"/>
                </a:solidFill>
              </a:rPr>
              <a:t>Nhiễm điện gi</a:t>
            </a:r>
            <a:r>
              <a:rPr lang="en-US">
                <a:solidFill>
                  <a:srgbClr val="FF00FF"/>
                </a:solidFill>
              </a:rPr>
              <a:t>ống nhau</a:t>
            </a:r>
            <a:r>
              <a:rPr lang="en-US" sz="1800">
                <a:solidFill>
                  <a:srgbClr val="FF00FF"/>
                </a:solidFill>
              </a:rPr>
              <a:t> </a:t>
            </a:r>
          </a:p>
        </p:txBody>
      </p:sp>
      <p:sp>
        <p:nvSpPr>
          <p:cNvPr id="119893" name="Text Box 85"/>
          <p:cNvSpPr txBox="1">
            <a:spLocks noChangeArrowheads="1"/>
          </p:cNvSpPr>
          <p:nvPr/>
        </p:nvSpPr>
        <p:spPr bwMode="auto">
          <a:xfrm>
            <a:off x="5749925" y="4281488"/>
            <a:ext cx="3352800" cy="396875"/>
          </a:xfrm>
          <a:prstGeom prst="rect">
            <a:avLst/>
          </a:prstGeom>
          <a:noFill/>
          <a:ln w="9525">
            <a:noFill/>
            <a:miter lim="800000"/>
            <a:headEnd/>
            <a:tailEnd/>
          </a:ln>
        </p:spPr>
        <p:txBody>
          <a:bodyPr>
            <a:spAutoFit/>
          </a:bodyPr>
          <a:lstStyle/>
          <a:p>
            <a:pPr>
              <a:spcBef>
                <a:spcPct val="50000"/>
              </a:spcBef>
            </a:pPr>
            <a:r>
              <a:rPr lang="en-US">
                <a:solidFill>
                  <a:srgbClr val="FF00FF"/>
                </a:solidFill>
              </a:rPr>
              <a:t>(mang điện tích cùng loại)</a:t>
            </a:r>
          </a:p>
        </p:txBody>
      </p:sp>
      <p:sp>
        <p:nvSpPr>
          <p:cNvPr id="119898" name="Text Box 90"/>
          <p:cNvSpPr txBox="1">
            <a:spLocks noChangeArrowheads="1"/>
          </p:cNvSpPr>
          <p:nvPr/>
        </p:nvSpPr>
        <p:spPr bwMode="auto">
          <a:xfrm>
            <a:off x="5749925" y="5257800"/>
            <a:ext cx="3352800" cy="396875"/>
          </a:xfrm>
          <a:prstGeom prst="rect">
            <a:avLst/>
          </a:prstGeom>
          <a:noFill/>
          <a:ln w="9525">
            <a:noFill/>
            <a:miter lim="800000"/>
            <a:headEnd/>
            <a:tailEnd/>
          </a:ln>
        </p:spPr>
        <p:txBody>
          <a:bodyPr>
            <a:spAutoFit/>
          </a:bodyPr>
          <a:lstStyle/>
          <a:p>
            <a:pPr>
              <a:spcBef>
                <a:spcPct val="50000"/>
              </a:spcBef>
            </a:pPr>
            <a:r>
              <a:rPr lang="en-US">
                <a:solidFill>
                  <a:srgbClr val="FF00FF"/>
                </a:solidFill>
              </a:rPr>
              <a:t>(mang điện tích cùng loại)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10" repeatCount="indefinite" fill="hold" grpId="0" nodeType="withEffect">
                                  <p:stCondLst>
                                    <p:cond delay="0"/>
                                  </p:stCondLst>
                                  <p:childTnLst>
                                    <p:animClr clrSpc="hsl" dir="ccw">
                                      <p:cBhvr override="childStyle">
                                        <p:cTn id="6" dur="500" fill="hold"/>
                                        <p:tgtEl>
                                          <p:spTgt spid="119812"/>
                                        </p:tgtEl>
                                        <p:attrNameLst>
                                          <p:attrName>style.color</p:attrName>
                                        </p:attrNameLst>
                                      </p:cBhvr>
                                      <p:to>
                                        <a:schemeClr val="accent2"/>
                                      </p:to>
                                    </p:animClr>
                                  </p:childTnLst>
                                </p:cTn>
                              </p:par>
                              <p:par>
                                <p:cTn id="7" presetID="1" presetClass="entr" presetSubtype="0" fill="hold" nodeType="withEffect">
                                  <p:stCondLst>
                                    <p:cond delay="0"/>
                                  </p:stCondLst>
                                  <p:childTnLst>
                                    <p:set>
                                      <p:cBhvr>
                                        <p:cTn id="8" dur="1" fill="hold">
                                          <p:stCondLst>
                                            <p:cond delay="499"/>
                                          </p:stCondLst>
                                        </p:cTn>
                                        <p:tgtEl>
                                          <p:spTgt spid="1198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iterate type="lt">
                                    <p:tmAbs val="75"/>
                                  </p:iterate>
                                  <p:childTnLst>
                                    <p:set>
                                      <p:cBhvr>
                                        <p:cTn id="12" dur="1" fill="hold">
                                          <p:stCondLst>
                                            <p:cond delay="74"/>
                                          </p:stCondLst>
                                        </p:cTn>
                                        <p:tgtEl>
                                          <p:spTgt spid="11985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iterate type="lt">
                                    <p:tmAbs val="75"/>
                                  </p:iterate>
                                  <p:childTnLst>
                                    <p:set>
                                      <p:cBhvr>
                                        <p:cTn id="16" dur="1" fill="hold">
                                          <p:stCondLst>
                                            <p:cond delay="74"/>
                                          </p:stCondLst>
                                        </p:cTn>
                                        <p:tgtEl>
                                          <p:spTgt spid="11985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iterate type="lt">
                                    <p:tmAbs val="75"/>
                                  </p:iterate>
                                  <p:childTnLst>
                                    <p:set>
                                      <p:cBhvr>
                                        <p:cTn id="20" dur="1" fill="hold">
                                          <p:stCondLst>
                                            <p:cond delay="74"/>
                                          </p:stCondLst>
                                        </p:cTn>
                                        <p:tgtEl>
                                          <p:spTgt spid="11985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iterate type="lt">
                                    <p:tmAbs val="75"/>
                                  </p:iterate>
                                  <p:childTnLst>
                                    <p:set>
                                      <p:cBhvr>
                                        <p:cTn id="24" dur="1" fill="hold">
                                          <p:stCondLst>
                                            <p:cond delay="74"/>
                                          </p:stCondLst>
                                        </p:cTn>
                                        <p:tgtEl>
                                          <p:spTgt spid="11985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iterate type="lt">
                                    <p:tmAbs val="75"/>
                                  </p:iterate>
                                  <p:childTnLst>
                                    <p:set>
                                      <p:cBhvr>
                                        <p:cTn id="28" dur="1" fill="hold">
                                          <p:stCondLst>
                                            <p:cond delay="74"/>
                                          </p:stCondLst>
                                        </p:cTn>
                                        <p:tgtEl>
                                          <p:spTgt spid="11986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iterate type="lt">
                                    <p:tmAbs val="75"/>
                                  </p:iterate>
                                  <p:childTnLst>
                                    <p:set>
                                      <p:cBhvr>
                                        <p:cTn id="32" dur="1" fill="hold">
                                          <p:stCondLst>
                                            <p:cond delay="74"/>
                                          </p:stCondLst>
                                        </p:cTn>
                                        <p:tgtEl>
                                          <p:spTgt spid="11986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119893"/>
                                        </p:tgtEl>
                                        <p:attrNameLst>
                                          <p:attrName>style.visibility</p:attrName>
                                        </p:attrNameLst>
                                      </p:cBhvr>
                                      <p:to>
                                        <p:strVal val="visible"/>
                                      </p:to>
                                    </p:set>
                                    <p:animEffect transition="in" filter="slide(fromBottom)">
                                      <p:cBhvr>
                                        <p:cTn id="37" dur="500"/>
                                        <p:tgtEl>
                                          <p:spTgt spid="119893"/>
                                        </p:tgtEl>
                                      </p:cBhvr>
                                    </p:animEffect>
                                  </p:childTnLst>
                                </p:cTn>
                              </p:par>
                            </p:childTnLst>
                          </p:cTn>
                        </p:par>
                        <p:par>
                          <p:cTn id="38" fill="hold">
                            <p:stCondLst>
                              <p:cond delay="500"/>
                            </p:stCondLst>
                            <p:childTnLst>
                              <p:par>
                                <p:cTn id="39" presetID="12" presetClass="entr" presetSubtype="4" fill="hold" grpId="0" nodeType="afterEffect">
                                  <p:stCondLst>
                                    <p:cond delay="0"/>
                                  </p:stCondLst>
                                  <p:childTnLst>
                                    <p:set>
                                      <p:cBhvr>
                                        <p:cTn id="40" dur="1" fill="hold">
                                          <p:stCondLst>
                                            <p:cond delay="0"/>
                                          </p:stCondLst>
                                        </p:cTn>
                                        <p:tgtEl>
                                          <p:spTgt spid="119898"/>
                                        </p:tgtEl>
                                        <p:attrNameLst>
                                          <p:attrName>style.visibility</p:attrName>
                                        </p:attrNameLst>
                                      </p:cBhvr>
                                      <p:to>
                                        <p:strVal val="visible"/>
                                      </p:to>
                                    </p:set>
                                    <p:animEffect transition="in" filter="slide(fromBottom)">
                                      <p:cBhvr>
                                        <p:cTn id="41" dur="500"/>
                                        <p:tgtEl>
                                          <p:spTgt spid="1198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2" grpId="0"/>
      <p:bldP spid="119855" grpId="0" autoUpdateAnimBg="0"/>
      <p:bldP spid="119857" grpId="0" autoUpdateAnimBg="0"/>
      <p:bldP spid="119858" grpId="0" autoUpdateAnimBg="0"/>
      <p:bldP spid="119859" grpId="0" autoUpdateAnimBg="0"/>
      <p:bldP spid="119860" grpId="0" autoUpdateAnimBg="0"/>
      <p:bldP spid="119861" grpId="0" autoUpdateAnimBg="0"/>
      <p:bldP spid="119893" grpId="0"/>
      <p:bldP spid="119898"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85&quot;/&gt;&lt;/object&gt;&lt;object type=&quot;3&quot; unique_id=&quot;10005&quot;&gt;&lt;property id=&quot;20148&quot; value=&quot;5&quot;/&gt;&lt;property id=&quot;20300&quot; value=&quot;Slide 2&quot;/&gt;&lt;property id=&quot;20307&quot; value=&quot;344&quot;/&gt;&lt;/object&gt;&lt;object type=&quot;3&quot; unique_id=&quot;10006&quot;&gt;&lt;property id=&quot;20148&quot; value=&quot;5&quot;/&gt;&lt;property id=&quot;20300&quot; value=&quot;Slide 3&quot;/&gt;&lt;property id=&quot;20307&quot; value=&quot;345&quot;/&gt;&lt;/object&gt;&lt;object type=&quot;3&quot; unique_id=&quot;10007&quot;&gt;&lt;property id=&quot;20148&quot; value=&quot;5&quot;/&gt;&lt;property id=&quot;20300&quot; value=&quot;Slide 4&quot;/&gt;&lt;property id=&quot;20307&quot; value=&quot;321&quot;/&gt;&lt;/object&gt;&lt;object type=&quot;3&quot; unique_id=&quot;10008&quot;&gt;&lt;property id=&quot;20148&quot; value=&quot;5&quot;/&gt;&lt;property id=&quot;20300&quot; value=&quot;Slide 5&quot;/&gt;&lt;property id=&quot;20307&quot; value=&quot;322&quot;/&gt;&lt;/object&gt;&lt;object type=&quot;3&quot; unique_id=&quot;10009&quot;&gt;&lt;property id=&quot;20148&quot; value=&quot;5&quot;/&gt;&lt;property id=&quot;20300&quot; value=&quot;Slide 6&quot;/&gt;&lt;property id=&quot;20307&quot; value=&quot;323&quot;/&gt;&lt;/object&gt;&lt;object type=&quot;3&quot; unique_id=&quot;10010&quot;&gt;&lt;property id=&quot;20148&quot; value=&quot;5&quot;/&gt;&lt;property id=&quot;20300&quot; value=&quot;Slide 7&quot;/&gt;&lt;property id=&quot;20307&quot; value=&quot;317&quot;/&gt;&lt;/object&gt;&lt;object type=&quot;3&quot; unique_id=&quot;10011&quot;&gt;&lt;property id=&quot;20148&quot; value=&quot;5&quot;/&gt;&lt;property id=&quot;20300&quot; value=&quot;Slide 8&quot;/&gt;&lt;property id=&quot;20307&quot; value=&quot;324&quot;/&gt;&lt;/object&gt;&lt;object type=&quot;3&quot; unique_id=&quot;10012&quot;&gt;&lt;property id=&quot;20148&quot; value=&quot;5&quot;/&gt;&lt;property id=&quot;20300&quot; value=&quot;Slide 9&quot;/&gt;&lt;property id=&quot;20307&quot; value=&quot;318&quot;/&gt;&lt;/object&gt;&lt;object type=&quot;3&quot; unique_id=&quot;10013&quot;&gt;&lt;property id=&quot;20148&quot; value=&quot;5&quot;/&gt;&lt;property id=&quot;20300&quot; value=&quot;Slide 10&quot;/&gt;&lt;property id=&quot;20307&quot; value=&quot;357&quot;/&gt;&lt;/object&gt;&lt;object type=&quot;3&quot; unique_id=&quot;10014&quot;&gt;&lt;property id=&quot;20148&quot; value=&quot;5&quot;/&gt;&lt;property id=&quot;20300&quot; value=&quot;Slide 11&quot;/&gt;&lt;property id=&quot;20307&quot; value=&quot;328&quot;/&gt;&lt;/object&gt;&lt;object type=&quot;3&quot; unique_id=&quot;10015&quot;&gt;&lt;property id=&quot;20148&quot; value=&quot;5&quot;/&gt;&lt;property id=&quot;20300&quot; value=&quot;Slide 12&quot;/&gt;&lt;property id=&quot;20307&quot; value=&quot;329&quot;/&gt;&lt;/object&gt;&lt;object type=&quot;3&quot; unique_id=&quot;10016&quot;&gt;&lt;property id=&quot;20148&quot; value=&quot;5&quot;/&gt;&lt;property id=&quot;20300&quot; value=&quot;Slide 13&quot;/&gt;&lt;property id=&quot;20307&quot; value=&quot;330&quot;/&gt;&lt;/object&gt;&lt;object type=&quot;3&quot; unique_id=&quot;10017&quot;&gt;&lt;property id=&quot;20148&quot; value=&quot;5&quot;/&gt;&lt;property id=&quot;20300&quot; value=&quot;Slide 14&quot;/&gt;&lt;property id=&quot;20307&quot; value=&quot;331&quot;/&gt;&lt;/object&gt;&lt;object type=&quot;3&quot; unique_id=&quot;10018&quot;&gt;&lt;property id=&quot;20148&quot; value=&quot;5&quot;/&gt;&lt;property id=&quot;20300&quot; value=&quot;Slide 15&quot;/&gt;&lt;property id=&quot;20307&quot; value=&quot;333&quot;/&gt;&lt;/object&gt;&lt;object type=&quot;3&quot; unique_id=&quot;10019&quot;&gt;&lt;property id=&quot;20148&quot; value=&quot;5&quot;/&gt;&lt;property id=&quot;20300&quot; value=&quot;Slide 16&quot;/&gt;&lt;property id=&quot;20307&quot; value=&quot;349&quot;/&gt;&lt;/object&gt;&lt;object type=&quot;3&quot; unique_id=&quot;10020&quot;&gt;&lt;property id=&quot;20148&quot; value=&quot;5&quot;/&gt;&lt;property id=&quot;20300&quot; value=&quot;Slide 17&quot;/&gt;&lt;property id=&quot;20307&quot; value=&quot;311&quot;/&gt;&lt;/object&gt;&lt;object type=&quot;3&quot; unique_id=&quot;10021&quot;&gt;&lt;property id=&quot;20148&quot; value=&quot;5&quot;/&gt;&lt;property id=&quot;20300&quot; value=&quot;Slide 18&quot;/&gt;&lt;property id=&quot;20307&quot; value=&quot;339&quot;/&gt;&lt;/object&gt;&lt;object type=&quot;3&quot; unique_id=&quot;10022&quot;&gt;&lt;property id=&quot;20148&quot; value=&quot;5&quot;/&gt;&lt;property id=&quot;20300&quot; value=&quot;Slide 19&quot;/&gt;&lt;property id=&quot;20307&quot; value=&quot;350&quot;/&gt;&lt;/object&gt;&lt;object type=&quot;3&quot; unique_id=&quot;10023&quot;&gt;&lt;property id=&quot;20148&quot; value=&quot;5&quot;/&gt;&lt;property id=&quot;20300&quot; value=&quot;Slide 20&quot;/&gt;&lt;property id=&quot;20307&quot; value=&quot;351&quot;/&gt;&lt;/object&gt;&lt;object type=&quot;3&quot; unique_id=&quot;10024&quot;&gt;&lt;property id=&quot;20148&quot; value=&quot;5&quot;/&gt;&lt;property id=&quot;20300&quot; value=&quot;Slide 21&quot;/&gt;&lt;property id=&quot;20307&quot; value=&quot;354&quot;/&gt;&lt;/object&gt;&lt;object type=&quot;3&quot; unique_id=&quot;10025&quot;&gt;&lt;property id=&quot;20148&quot; value=&quot;5&quot;/&gt;&lt;property id=&quot;20300&quot; value=&quot;Slide 22&quot;/&gt;&lt;property id=&quot;20307&quot; value=&quot;352&quot;/&gt;&lt;/object&gt;&lt;object type=&quot;3&quot; unique_id=&quot;10026&quot;&gt;&lt;property id=&quot;20148&quot; value=&quot;5&quot;/&gt;&lt;property id=&quot;20300&quot; value=&quot;Slide 23&quot;/&gt;&lt;property id=&quot;20307&quot; value=&quot;353&quot;/&gt;&lt;/object&gt;&lt;object type=&quot;3&quot; unique_id=&quot;10027&quot;&gt;&lt;property id=&quot;20148&quot; value=&quot;5&quot;/&gt;&lt;property id=&quot;20300&quot; value=&quot;Slide 24&quot;/&gt;&lt;property id=&quot;20307&quot; value=&quot;358&quot;/&gt;&lt;/object&gt;&lt;object type=&quot;3&quot; unique_id=&quot;10028&quot;&gt;&lt;property id=&quot;20148&quot; value=&quot;5&quot;/&gt;&lt;property id=&quot;20300&quot; value=&quot;Slide 25&quot;/&gt;&lt;property id=&quot;20307&quot; value=&quot;359&quot;/&gt;&lt;/object&gt;&lt;object type=&quot;3&quot; unique_id=&quot;10029&quot;&gt;&lt;property id=&quot;20148&quot; value=&quot;5&quot;/&gt;&lt;property id=&quot;20300&quot; value=&quot;Slide 26&quot;/&gt;&lt;property id=&quot;20307&quot; value=&quot;338&quot;/&gt;&lt;/object&gt;&lt;object type=&quot;3&quot; unique_id=&quot;10030&quot;&gt;&lt;property id=&quot;20148&quot; value=&quot;5&quot;/&gt;&lt;property id=&quot;20300&quot; value=&quot;Slide 27&quot;/&gt;&lt;property id=&quot;20307&quot; value=&quot;346&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7716</TotalTime>
  <Words>2561</Words>
  <Application>Microsoft Office PowerPoint</Application>
  <PresentationFormat>On-screen Show (4:3)</PresentationFormat>
  <Paragraphs>299</Paragraphs>
  <Slides>29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Times New Roman</vt:lpstr>
      <vt:lpstr>Arial</vt:lpstr>
      <vt:lpstr>VNI-Times</vt:lpstr>
      <vt:lpstr>.VnTime</vt:lpstr>
      <vt:lpstr>VNtimes new roman</vt:lpstr>
      <vt:lpstr>Wingdings</vt:lpstr>
      <vt:lpstr>Tahoma</vt:lpstr>
      <vt:lpstr>Default Design</vt:lpstr>
      <vt:lpstr>Slide 1</vt:lpstr>
      <vt:lpstr>Slide 2</vt:lpstr>
      <vt:lpstr>Slide 3</vt:lpstr>
      <vt:lpstr>Slide 4</vt:lpstr>
      <vt:lpstr>Slide 5</vt:lpstr>
      <vt:lpstr>Slide 6</vt:lpstr>
      <vt:lpstr>Slide 7</vt:lpstr>
      <vt:lpstr>Slide 8</vt:lpstr>
      <vt:lpstr>Thí nghiệm 1:  (hỡnh 18.1 và hỡnh 18.2 SGK)</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Company>phong hoa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THẢO ĐỔI MỚI PPGD</dc:title>
  <dc:creator>dinh chien</dc:creator>
  <cp:lastModifiedBy>MTC</cp:lastModifiedBy>
  <cp:revision>445</cp:revision>
  <dcterms:created xsi:type="dcterms:W3CDTF">2008-12-04T04:53:25Z</dcterms:created>
  <dcterms:modified xsi:type="dcterms:W3CDTF">2018-01-10T05:15:42Z</dcterms:modified>
</cp:coreProperties>
</file>