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258" r:id="rId2"/>
    <p:sldId id="262" r:id="rId3"/>
    <p:sldId id="261" r:id="rId4"/>
    <p:sldId id="263" r:id="rId5"/>
    <p:sldId id="266" r:id="rId6"/>
    <p:sldId id="269" r:id="rId7"/>
    <p:sldId id="273" r:id="rId8"/>
    <p:sldId id="274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62" autoAdjust="0"/>
    <p:restoredTop sz="94660"/>
  </p:normalViewPr>
  <p:slideViewPr>
    <p:cSldViewPr>
      <p:cViewPr>
        <p:scale>
          <a:sx n="81" d="100"/>
          <a:sy n="81" d="100"/>
        </p:scale>
        <p:origin x="-248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81FE1-35E5-45F7-9028-860A9867020B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C1BC7-0865-4224-AFDE-08FE6D50A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97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9425A-FC81-4E30-911F-65B0C54AAAA9}" type="slidenum">
              <a:rPr lang="en-US"/>
              <a:pPr/>
              <a:t>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60F0-9C46-46D8-932F-85282C38B74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CFD-87AC-482A-A10C-75DCA2163A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E757-A53C-4652-B05B-E6D68E8D39C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0CD382-7F97-484E-90CE-8838193F8E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1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8668-6649-4A24-94E5-E6B8D34C3B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273-0AA2-4F8A-8CF3-B739AB3F07C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A521-8FB1-47B0-AF3E-08F2CFD076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5A82-B774-4905-B9B6-80FB7427548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1ED-768D-4326-80AA-BD5B4B8FE0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2758-BDC9-491B-9725-990357783C3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7598A5-849D-425A-A515-17A6B78BA8F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F91-99AB-463E-B647-2F9004A800D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EE0BAD-731B-487D-ADF4-E0E8C2BE670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Australia" TargetMode="External"/><Relationship Id="rId3" Type="http://schemas.openxmlformats.org/officeDocument/2006/relationships/hyperlink" Target="http://vi.wikipedia.org/wiki/ASEAN" TargetMode="External"/><Relationship Id="rId7" Type="http://schemas.openxmlformats.org/officeDocument/2006/relationships/hyperlink" Target="http://vi.wikipedia.org/wiki/Singapore" TargetMode="External"/><Relationship Id="rId2" Type="http://schemas.openxmlformats.org/officeDocument/2006/relationships/hyperlink" Target="http://vi.wikipedia.org/wiki/19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2000" TargetMode="External"/><Relationship Id="rId5" Type="http://schemas.openxmlformats.org/officeDocument/2006/relationships/hyperlink" Target="http://vi.wikipedia.org/wiki/Kuala_Lumpur" TargetMode="External"/><Relationship Id="rId10" Type="http://schemas.openxmlformats.org/officeDocument/2006/relationships/hyperlink" Target="http://vi.wikipedia.org/wiki/%E1%BA%A4n_%C4%90%E1%BB%99" TargetMode="External"/><Relationship Id="rId4" Type="http://schemas.openxmlformats.org/officeDocument/2006/relationships/hyperlink" Target="http://vi.wikipedia.org/w/index.php?title=H%E1%BB%99i_ngh%E1%BB%8B_c%E1%BA%A5p_cao&amp;action=edit&amp;redlink=1" TargetMode="External"/><Relationship Id="rId9" Type="http://schemas.openxmlformats.org/officeDocument/2006/relationships/hyperlink" Target="http://vi.wikipedia.org/wiki/New_Zealan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en.wikipedia.org/wiki/File:Saigonnightskylin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a/Nhatrang_rue_tran_phu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en.wikipedia.org/wiki/File:Hanoi_tower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gif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commons/c/cf/ASEAN_member_states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hyperlink" Target="http://www.mofa.gov.vn/en" TargetMode="External"/><Relationship Id="rId18" Type="http://schemas.openxmlformats.org/officeDocument/2006/relationships/image" Target="http://www.aseansec.org/d3/flag_thailand.gif" TargetMode="External"/><Relationship Id="rId26" Type="http://schemas.openxmlformats.org/officeDocument/2006/relationships/image" Target="../media/image24.gif"/><Relationship Id="rId3" Type="http://schemas.openxmlformats.org/officeDocument/2006/relationships/image" Target="../media/image16.png"/><Relationship Id="rId21" Type="http://schemas.openxmlformats.org/officeDocument/2006/relationships/image" Target="http://www.aseansec.org/d3/flag_brunei.gif" TargetMode="External"/><Relationship Id="rId34" Type="http://schemas.openxmlformats.org/officeDocument/2006/relationships/image" Target="../media/image27.jpeg"/><Relationship Id="rId7" Type="http://schemas.openxmlformats.org/officeDocument/2006/relationships/hyperlink" Target="http://www.myanmar.com/" TargetMode="External"/><Relationship Id="rId12" Type="http://schemas.openxmlformats.org/officeDocument/2006/relationships/image" Target="http://www.aseansec.org/d3/flag_cambodia.gif" TargetMode="External"/><Relationship Id="rId17" Type="http://schemas.openxmlformats.org/officeDocument/2006/relationships/image" Target="../media/image21.gif"/><Relationship Id="rId25" Type="http://schemas.openxmlformats.org/officeDocument/2006/relationships/hyperlink" Target="http://www.pmo.gov.my/" TargetMode="External"/><Relationship Id="rId33" Type="http://schemas.openxmlformats.org/officeDocument/2006/relationships/image" Target="http://www.aseansec.org/d3/flag_singapore.gif" TargetMode="External"/><Relationship Id="rId2" Type="http://schemas.openxmlformats.org/officeDocument/2006/relationships/hyperlink" Target="http://vi.wikipedia.org/wiki/T%E1%BA%ADp_tin:420px-Seal_of_ASEAN.svg.png" TargetMode="External"/><Relationship Id="rId16" Type="http://schemas.openxmlformats.org/officeDocument/2006/relationships/hyperlink" Target="http://www.mfa.go.th/" TargetMode="External"/><Relationship Id="rId20" Type="http://schemas.openxmlformats.org/officeDocument/2006/relationships/image" Target="../media/image22.gif"/><Relationship Id="rId29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aseansec.org/d3/flag_laos.gif" TargetMode="External"/><Relationship Id="rId11" Type="http://schemas.openxmlformats.org/officeDocument/2006/relationships/image" Target="../media/image19.gif"/><Relationship Id="rId24" Type="http://schemas.openxmlformats.org/officeDocument/2006/relationships/image" Target="http://www.aseansec.org/d3/flag_indonesia.gif" TargetMode="External"/><Relationship Id="rId32" Type="http://schemas.openxmlformats.org/officeDocument/2006/relationships/image" Target="../media/image26.gif"/><Relationship Id="rId5" Type="http://schemas.openxmlformats.org/officeDocument/2006/relationships/image" Target="../media/image17.gif"/><Relationship Id="rId15" Type="http://schemas.openxmlformats.org/officeDocument/2006/relationships/image" Target="http://www.aseansec.org/d3/flag_vietnam.gif" TargetMode="External"/><Relationship Id="rId23" Type="http://schemas.openxmlformats.org/officeDocument/2006/relationships/image" Target="../media/image23.gif"/><Relationship Id="rId28" Type="http://schemas.openxmlformats.org/officeDocument/2006/relationships/hyperlink" Target="http://www.gov.ph/" TargetMode="External"/><Relationship Id="rId10" Type="http://schemas.openxmlformats.org/officeDocument/2006/relationships/hyperlink" Target="http://www.mfaic.gov.kh/" TargetMode="External"/><Relationship Id="rId19" Type="http://schemas.openxmlformats.org/officeDocument/2006/relationships/hyperlink" Target="http://brunei.gov.bn/" TargetMode="External"/><Relationship Id="rId31" Type="http://schemas.openxmlformats.org/officeDocument/2006/relationships/hyperlink" Target="http://www.gov.sg/" TargetMode="External"/><Relationship Id="rId4" Type="http://schemas.openxmlformats.org/officeDocument/2006/relationships/hyperlink" Target="http://www.mfa.laogov.net/" TargetMode="External"/><Relationship Id="rId9" Type="http://schemas.openxmlformats.org/officeDocument/2006/relationships/image" Target="http://www.aseansec.org/d3/flag_myanmar.gif" TargetMode="External"/><Relationship Id="rId14" Type="http://schemas.openxmlformats.org/officeDocument/2006/relationships/image" Target="../media/image20.gif"/><Relationship Id="rId22" Type="http://schemas.openxmlformats.org/officeDocument/2006/relationships/hyperlink" Target="http://www.indonesia.go.id/" TargetMode="External"/><Relationship Id="rId27" Type="http://schemas.openxmlformats.org/officeDocument/2006/relationships/image" Target="http://www.aseansec.org/d3/flag_malaysia.gif" TargetMode="External"/><Relationship Id="rId30" Type="http://schemas.openxmlformats.org/officeDocument/2006/relationships/image" Target="http://www.aseansec.org/d3/flag_philipines.g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as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048000" y="88265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17</a:t>
            </a:r>
            <a:r>
              <a:rPr lang="en-US" sz="3600" b="1" u="sng" dirty="0" smtClean="0">
                <a:solidFill>
                  <a:srgbClr val="0000FF"/>
                </a:solidFill>
                <a:latin typeface="VNI-Times" pitchFamily="2" charset="0"/>
              </a:rPr>
              <a:t>:</a:t>
            </a:r>
            <a:endParaRPr lang="en-US" sz="3600" b="1" u="sng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47463" name="WordArt 7"/>
          <p:cNvSpPr>
            <a:spLocks noChangeArrowheads="1" noChangeShapeType="1" noTextEdit="1"/>
          </p:cNvSpPr>
          <p:nvPr/>
        </p:nvSpPr>
        <p:spPr bwMode="auto">
          <a:xfrm>
            <a:off x="685800" y="1524000"/>
            <a:ext cx="7772400" cy="120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HIIỆP HỘI CÁC NƯỚC ĐÔNG NAM Á (ASEAN</a:t>
            </a:r>
            <a:r>
              <a:rPr lang="en-US" sz="36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)</a:t>
            </a:r>
            <a:endParaRPr lang="en-US" sz="3600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47464" name="Picture 8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7465" name="Picture 9" descr="Cờ ASE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00" y="1524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6336268"/>
            <a:ext cx="307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84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47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04800" y="2429421"/>
            <a:ext cx="84582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Tháng 4 năm </a:t>
            </a:r>
            <a:r>
              <a:rPr lang="vi-VN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 tooltip="1997"/>
              </a:rPr>
              <a:t>1997</a:t>
            </a:r>
            <a:r>
              <a:rPr lang="vi-VN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3" tooltip="ASEAN"/>
              </a:rPr>
              <a:t>ASEAN</a:t>
            </a:r>
            <a:r>
              <a:rPr lang="vi-VN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đề xuất tổ chức 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hlinkClick r:id="rId4" tooltip="Hội nghị cấp cao (trang chưa được viết)"/>
              </a:rPr>
              <a:t>hội nghị cấp cao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giữa ASEAN với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 Bản, Hàn Quốc và Trung Quốc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Tháng 12 năm 1997, hội nghị cấp cao lần thứ nhất đã diễn ra ở 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hlinkClick r:id="rId5" tooltip="Kuala Lumpur"/>
              </a:rPr>
              <a:t>Kuala Lumpur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Sau đó, đến năm 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hlinkClick r:id="rId6" tooltip="2000"/>
              </a:rPr>
              <a:t>2000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tại hội nghị cấp cao lần thứ tư tổ chức tại 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hlinkClick r:id="rId7" tooltip="Singapore"/>
              </a:rPr>
              <a:t>Singapore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ASEAN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chính thức được thể chế hóa.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Tháng 1 năm 2007 Hội nghị Cấp cao Đông Á lần thứ nhất được tổ chức tại Kuala Lumpur với sự tham gia của không chỉ các nước thành viên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ASEAN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mà còn của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  <a:hlinkClick r:id="rId8" tooltip="Australia"/>
              </a:rPr>
              <a:t>Australia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  <a:hlinkClick r:id="rId9" tooltip="New Zealand"/>
              </a:rPr>
              <a:t>New Zealand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  <a:hlinkClick r:id="rId10" tooltip="Ấn Độ"/>
              </a:rPr>
              <a:t>Ấn Độ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81000" y="303074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ASEAN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ASEAN.</a:t>
            </a:r>
          </a:p>
        </p:txBody>
      </p:sp>
    </p:spTree>
    <p:extLst>
      <p:ext uri="{BB962C8B-B14F-4D97-AF65-F5344CB8AC3E}">
        <p14:creationId xmlns:p14="http://schemas.microsoft.com/office/powerpoint/2010/main" xmlns="" val="8058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185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 descr="images138393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419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718" name="Picture 6" descr="images1387295_myanm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724" name="Picture 12" descr="11050403-ASE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419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1143000" y="34290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ASEAN</a:t>
            </a:r>
          </a:p>
        </p:txBody>
      </p:sp>
    </p:spTree>
    <p:extLst>
      <p:ext uri="{BB962C8B-B14F-4D97-AF65-F5344CB8AC3E}">
        <p14:creationId xmlns:p14="http://schemas.microsoft.com/office/powerpoint/2010/main" xmlns="" val="38593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76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ASEAN: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0" y="457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VNI-Times" pitchFamily="2" charset="0"/>
                <a:cs typeface="Arial" charset="0"/>
              </a:rPr>
              <a:t>    *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lơi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0" y="990600"/>
            <a:ext cx="9601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1990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nay: 26,8%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( 32,4%)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b="1" i="1" u="sng" dirty="0"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91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7" grpId="0"/>
      <p:bldP spid="327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0" y="1524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-2146" y="838200"/>
            <a:ext cx="8686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b="1" dirty="0" smtClean="0"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9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379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Nh%C3%A0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1143000" y="609599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GD - ĐT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838200" y="6172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TRƯỜNG ĐẠI HỌC QUỐC TẾ VIỆT NAM - SINGAPO</a:t>
            </a:r>
          </a:p>
        </p:txBody>
      </p:sp>
    </p:spTree>
    <p:extLst>
      <p:ext uri="{BB962C8B-B14F-4D97-AF65-F5344CB8AC3E}">
        <p14:creationId xmlns:p14="http://schemas.microsoft.com/office/powerpoint/2010/main" xmlns="" val="4635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9" name="Picture 5" descr="220px-Saigonnightskyl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5351" name="Picture 7" descr="170px-Hanoi_tow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5353" name="Picture 9" descr="File:Nhatrang rue tran phu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1447800" y="3429000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177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9865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83510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74" name="Slide" r:id="rId4" imgW="5582254" imgH="4142252" progId="PowerPoint.Slide.8">
              <p:embed/>
            </p:oleObj>
          </a:graphicData>
        </a:graphic>
      </p:graphicFrame>
      <p:pic>
        <p:nvPicPr>
          <p:cNvPr id="198660" name="Picture 4" descr="2007011021334289335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105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8663" name="Picture 7" descr="BAR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6629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4" name="Picture 8" descr="dove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431073[1]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458200" y="6303625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5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6FD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HIỆP HỘI CÁC NƯỚC ĐÔNG NAM Á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838200" y="685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(ASEAN)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519" name="Picture 23" descr="vn%20asean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21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Luoc do cac nuoc thanh vien ASEAN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Line 5"/>
          <p:cNvSpPr>
            <a:spLocks noChangeShapeType="1"/>
          </p:cNvSpPr>
          <p:nvPr/>
        </p:nvSpPr>
        <p:spPr bwMode="auto">
          <a:xfrm flipH="1">
            <a:off x="6096000" y="381000"/>
            <a:ext cx="609600" cy="2667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 flipH="1">
            <a:off x="2971800" y="1143000"/>
            <a:ext cx="3733800" cy="76200"/>
          </a:xfrm>
          <a:prstGeom prst="line">
            <a:avLst/>
          </a:prstGeom>
          <a:noFill/>
          <a:ln w="38100">
            <a:solidFill>
              <a:srgbClr val="008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 flipH="1">
            <a:off x="6553200" y="2133600"/>
            <a:ext cx="304800" cy="419100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>
            <a:off x="2066925" y="457200"/>
            <a:ext cx="4638675" cy="1547813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 flipH="1">
            <a:off x="1981200" y="381000"/>
            <a:ext cx="4714875" cy="3733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 flipH="1">
            <a:off x="2295525" y="457200"/>
            <a:ext cx="4410075" cy="4138613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 flipH="1">
            <a:off x="3038475" y="381000"/>
            <a:ext cx="3657600" cy="5600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Freeform 12"/>
          <p:cNvSpPr>
            <a:spLocks/>
          </p:cNvSpPr>
          <p:nvPr/>
        </p:nvSpPr>
        <p:spPr bwMode="auto">
          <a:xfrm>
            <a:off x="2133600" y="690563"/>
            <a:ext cx="1165225" cy="2724150"/>
          </a:xfrm>
          <a:custGeom>
            <a:avLst/>
            <a:gdLst>
              <a:gd name="T0" fmla="*/ 485 w 734"/>
              <a:gd name="T1" fmla="*/ 168 h 1716"/>
              <a:gd name="T2" fmla="*/ 542 w 734"/>
              <a:gd name="T3" fmla="*/ 285 h 1716"/>
              <a:gd name="T4" fmla="*/ 350 w 734"/>
              <a:gd name="T5" fmla="*/ 429 h 1716"/>
              <a:gd name="T6" fmla="*/ 446 w 734"/>
              <a:gd name="T7" fmla="*/ 669 h 1716"/>
              <a:gd name="T8" fmla="*/ 734 w 734"/>
              <a:gd name="T9" fmla="*/ 1005 h 1716"/>
              <a:gd name="T10" fmla="*/ 734 w 734"/>
              <a:gd name="T11" fmla="*/ 1341 h 1716"/>
              <a:gd name="T12" fmla="*/ 590 w 734"/>
              <a:gd name="T13" fmla="*/ 1437 h 1716"/>
              <a:gd name="T14" fmla="*/ 590 w 734"/>
              <a:gd name="T15" fmla="*/ 1437 h 1716"/>
              <a:gd name="T16" fmla="*/ 446 w 734"/>
              <a:gd name="T17" fmla="*/ 1437 h 1716"/>
              <a:gd name="T18" fmla="*/ 446 w 734"/>
              <a:gd name="T19" fmla="*/ 1533 h 1716"/>
              <a:gd name="T20" fmla="*/ 293 w 734"/>
              <a:gd name="T21" fmla="*/ 1586 h 1716"/>
              <a:gd name="T22" fmla="*/ 254 w 734"/>
              <a:gd name="T23" fmla="*/ 1629 h 1716"/>
              <a:gd name="T24" fmla="*/ 156 w 734"/>
              <a:gd name="T25" fmla="*/ 1631 h 1716"/>
              <a:gd name="T26" fmla="*/ 211 w 734"/>
              <a:gd name="T27" fmla="*/ 1595 h 1716"/>
              <a:gd name="T28" fmla="*/ 238 w 734"/>
              <a:gd name="T29" fmla="*/ 1540 h 1716"/>
              <a:gd name="T30" fmla="*/ 147 w 734"/>
              <a:gd name="T31" fmla="*/ 1458 h 1716"/>
              <a:gd name="T32" fmla="*/ 302 w 734"/>
              <a:gd name="T33" fmla="*/ 1412 h 1716"/>
              <a:gd name="T34" fmla="*/ 375 w 734"/>
              <a:gd name="T35" fmla="*/ 1394 h 1716"/>
              <a:gd name="T36" fmla="*/ 412 w 734"/>
              <a:gd name="T37" fmla="*/ 1320 h 1716"/>
              <a:gd name="T38" fmla="*/ 531 w 734"/>
              <a:gd name="T39" fmla="*/ 1293 h 1716"/>
              <a:gd name="T40" fmla="*/ 467 w 734"/>
              <a:gd name="T41" fmla="*/ 1311 h 1716"/>
              <a:gd name="T42" fmla="*/ 521 w 734"/>
              <a:gd name="T43" fmla="*/ 1284 h 1716"/>
              <a:gd name="T44" fmla="*/ 412 w 734"/>
              <a:gd name="T45" fmla="*/ 1302 h 1716"/>
              <a:gd name="T46" fmla="*/ 531 w 734"/>
              <a:gd name="T47" fmla="*/ 1293 h 1716"/>
              <a:gd name="T48" fmla="*/ 512 w 734"/>
              <a:gd name="T49" fmla="*/ 1266 h 1716"/>
              <a:gd name="T50" fmla="*/ 531 w 734"/>
              <a:gd name="T51" fmla="*/ 1019 h 1716"/>
              <a:gd name="T52" fmla="*/ 540 w 734"/>
              <a:gd name="T53" fmla="*/ 918 h 1716"/>
              <a:gd name="T54" fmla="*/ 503 w 734"/>
              <a:gd name="T55" fmla="*/ 863 h 1716"/>
              <a:gd name="T56" fmla="*/ 348 w 734"/>
              <a:gd name="T57" fmla="*/ 690 h 1716"/>
              <a:gd name="T58" fmla="*/ 311 w 734"/>
              <a:gd name="T59" fmla="*/ 616 h 1716"/>
              <a:gd name="T60" fmla="*/ 265 w 734"/>
              <a:gd name="T61" fmla="*/ 552 h 1716"/>
              <a:gd name="T62" fmla="*/ 174 w 734"/>
              <a:gd name="T63" fmla="*/ 525 h 1716"/>
              <a:gd name="T64" fmla="*/ 265 w 734"/>
              <a:gd name="T65" fmla="*/ 443 h 1716"/>
              <a:gd name="T66" fmla="*/ 220 w 734"/>
              <a:gd name="T67" fmla="*/ 397 h 1716"/>
              <a:gd name="T68" fmla="*/ 46 w 734"/>
              <a:gd name="T69" fmla="*/ 287 h 1716"/>
              <a:gd name="T70" fmla="*/ 37 w 734"/>
              <a:gd name="T71" fmla="*/ 159 h 1716"/>
              <a:gd name="T72" fmla="*/ 119 w 734"/>
              <a:gd name="T73" fmla="*/ 141 h 1716"/>
              <a:gd name="T74" fmla="*/ 201 w 734"/>
              <a:gd name="T75" fmla="*/ 114 h 1716"/>
              <a:gd name="T76" fmla="*/ 238 w 734"/>
              <a:gd name="T77" fmla="*/ 114 h 1716"/>
              <a:gd name="T78" fmla="*/ 393 w 734"/>
              <a:gd name="T79" fmla="*/ 95 h 1716"/>
              <a:gd name="T80" fmla="*/ 503 w 734"/>
              <a:gd name="T81" fmla="*/ 141 h 1716"/>
              <a:gd name="T82" fmla="*/ 494 w 734"/>
              <a:gd name="T83" fmla="*/ 159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4" h="1716">
                <a:moveTo>
                  <a:pt x="485" y="104"/>
                </a:moveTo>
                <a:cubicBezTo>
                  <a:pt x="485" y="125"/>
                  <a:pt x="485" y="147"/>
                  <a:pt x="485" y="168"/>
                </a:cubicBezTo>
                <a:cubicBezTo>
                  <a:pt x="513" y="198"/>
                  <a:pt x="549" y="205"/>
                  <a:pt x="576" y="232"/>
                </a:cubicBezTo>
                <a:lnTo>
                  <a:pt x="542" y="285"/>
                </a:lnTo>
                <a:lnTo>
                  <a:pt x="398" y="381"/>
                </a:lnTo>
                <a:lnTo>
                  <a:pt x="350" y="429"/>
                </a:lnTo>
                <a:lnTo>
                  <a:pt x="398" y="573"/>
                </a:lnTo>
                <a:lnTo>
                  <a:pt x="446" y="669"/>
                </a:lnTo>
                <a:lnTo>
                  <a:pt x="638" y="909"/>
                </a:lnTo>
                <a:lnTo>
                  <a:pt x="734" y="1005"/>
                </a:lnTo>
                <a:lnTo>
                  <a:pt x="734" y="1197"/>
                </a:lnTo>
                <a:lnTo>
                  <a:pt x="734" y="1341"/>
                </a:lnTo>
                <a:lnTo>
                  <a:pt x="686" y="1389"/>
                </a:lnTo>
                <a:lnTo>
                  <a:pt x="590" y="1437"/>
                </a:lnTo>
                <a:lnTo>
                  <a:pt x="398" y="1437"/>
                </a:lnTo>
                <a:lnTo>
                  <a:pt x="590" y="1437"/>
                </a:lnTo>
                <a:lnTo>
                  <a:pt x="494" y="1485"/>
                </a:lnTo>
                <a:lnTo>
                  <a:pt x="446" y="1437"/>
                </a:lnTo>
                <a:lnTo>
                  <a:pt x="398" y="1485"/>
                </a:lnTo>
                <a:lnTo>
                  <a:pt x="446" y="1533"/>
                </a:lnTo>
                <a:lnTo>
                  <a:pt x="350" y="1581"/>
                </a:lnTo>
                <a:cubicBezTo>
                  <a:pt x="311" y="1587"/>
                  <a:pt x="330" y="1586"/>
                  <a:pt x="293" y="1586"/>
                </a:cubicBezTo>
                <a:lnTo>
                  <a:pt x="350" y="1581"/>
                </a:lnTo>
                <a:lnTo>
                  <a:pt x="254" y="1629"/>
                </a:lnTo>
                <a:lnTo>
                  <a:pt x="206" y="1677"/>
                </a:lnTo>
                <a:cubicBezTo>
                  <a:pt x="150" y="1647"/>
                  <a:pt x="156" y="1669"/>
                  <a:pt x="156" y="1631"/>
                </a:cubicBezTo>
                <a:cubicBezTo>
                  <a:pt x="248" y="1716"/>
                  <a:pt x="195" y="1681"/>
                  <a:pt x="192" y="1640"/>
                </a:cubicBezTo>
                <a:cubicBezTo>
                  <a:pt x="191" y="1628"/>
                  <a:pt x="205" y="1606"/>
                  <a:pt x="211" y="1595"/>
                </a:cubicBezTo>
                <a:cubicBezTo>
                  <a:pt x="214" y="1589"/>
                  <a:pt x="217" y="1582"/>
                  <a:pt x="220" y="1576"/>
                </a:cubicBezTo>
                <a:cubicBezTo>
                  <a:pt x="230" y="1537"/>
                  <a:pt x="217" y="1540"/>
                  <a:pt x="238" y="1540"/>
                </a:cubicBezTo>
                <a:cubicBezTo>
                  <a:pt x="206" y="1490"/>
                  <a:pt x="204" y="1494"/>
                  <a:pt x="137" y="1485"/>
                </a:cubicBezTo>
                <a:cubicBezTo>
                  <a:pt x="140" y="1476"/>
                  <a:pt x="139" y="1464"/>
                  <a:pt x="147" y="1458"/>
                </a:cubicBezTo>
                <a:cubicBezTo>
                  <a:pt x="162" y="1447"/>
                  <a:pt x="201" y="1439"/>
                  <a:pt x="201" y="1439"/>
                </a:cubicBezTo>
                <a:cubicBezTo>
                  <a:pt x="241" y="1401"/>
                  <a:pt x="243" y="1402"/>
                  <a:pt x="302" y="1412"/>
                </a:cubicBezTo>
                <a:cubicBezTo>
                  <a:pt x="307" y="1416"/>
                  <a:pt x="370" y="1484"/>
                  <a:pt x="393" y="1439"/>
                </a:cubicBezTo>
                <a:cubicBezTo>
                  <a:pt x="400" y="1425"/>
                  <a:pt x="380" y="1409"/>
                  <a:pt x="375" y="1394"/>
                </a:cubicBezTo>
                <a:cubicBezTo>
                  <a:pt x="368" y="1376"/>
                  <a:pt x="357" y="1339"/>
                  <a:pt x="357" y="1339"/>
                </a:cubicBezTo>
                <a:cubicBezTo>
                  <a:pt x="375" y="1333"/>
                  <a:pt x="393" y="1321"/>
                  <a:pt x="412" y="1320"/>
                </a:cubicBezTo>
                <a:cubicBezTo>
                  <a:pt x="452" y="1317"/>
                  <a:pt x="492" y="1320"/>
                  <a:pt x="531" y="1311"/>
                </a:cubicBezTo>
                <a:cubicBezTo>
                  <a:pt x="537" y="1310"/>
                  <a:pt x="531" y="1299"/>
                  <a:pt x="531" y="1293"/>
                </a:cubicBezTo>
                <a:cubicBezTo>
                  <a:pt x="519" y="1296"/>
                  <a:pt x="506" y="1299"/>
                  <a:pt x="494" y="1302"/>
                </a:cubicBezTo>
                <a:cubicBezTo>
                  <a:pt x="485" y="1305"/>
                  <a:pt x="467" y="1320"/>
                  <a:pt x="467" y="1311"/>
                </a:cubicBezTo>
                <a:cubicBezTo>
                  <a:pt x="467" y="1300"/>
                  <a:pt x="484" y="1298"/>
                  <a:pt x="494" y="1293"/>
                </a:cubicBezTo>
                <a:cubicBezTo>
                  <a:pt x="502" y="1289"/>
                  <a:pt x="530" y="1284"/>
                  <a:pt x="521" y="1284"/>
                </a:cubicBezTo>
                <a:cubicBezTo>
                  <a:pt x="488" y="1284"/>
                  <a:pt x="454" y="1290"/>
                  <a:pt x="421" y="1293"/>
                </a:cubicBezTo>
                <a:cubicBezTo>
                  <a:pt x="410" y="1326"/>
                  <a:pt x="412" y="1329"/>
                  <a:pt x="412" y="1302"/>
                </a:cubicBezTo>
                <a:cubicBezTo>
                  <a:pt x="498" y="1293"/>
                  <a:pt x="513" y="1274"/>
                  <a:pt x="485" y="1302"/>
                </a:cubicBezTo>
                <a:cubicBezTo>
                  <a:pt x="500" y="1299"/>
                  <a:pt x="531" y="1309"/>
                  <a:pt x="531" y="1293"/>
                </a:cubicBezTo>
                <a:cubicBezTo>
                  <a:pt x="531" y="1277"/>
                  <a:pt x="494" y="1297"/>
                  <a:pt x="485" y="1284"/>
                </a:cubicBezTo>
                <a:cubicBezTo>
                  <a:pt x="479" y="1275"/>
                  <a:pt x="504" y="1273"/>
                  <a:pt x="512" y="1266"/>
                </a:cubicBezTo>
                <a:cubicBezTo>
                  <a:pt x="519" y="1260"/>
                  <a:pt x="525" y="1253"/>
                  <a:pt x="531" y="1247"/>
                </a:cubicBezTo>
                <a:cubicBezTo>
                  <a:pt x="527" y="1186"/>
                  <a:pt x="510" y="1087"/>
                  <a:pt x="531" y="1019"/>
                </a:cubicBezTo>
                <a:cubicBezTo>
                  <a:pt x="537" y="1000"/>
                  <a:pt x="556" y="989"/>
                  <a:pt x="567" y="973"/>
                </a:cubicBezTo>
                <a:cubicBezTo>
                  <a:pt x="549" y="946"/>
                  <a:pt x="548" y="949"/>
                  <a:pt x="540" y="918"/>
                </a:cubicBezTo>
                <a:cubicBezTo>
                  <a:pt x="536" y="903"/>
                  <a:pt x="540" y="885"/>
                  <a:pt x="531" y="872"/>
                </a:cubicBezTo>
                <a:cubicBezTo>
                  <a:pt x="526" y="864"/>
                  <a:pt x="512" y="866"/>
                  <a:pt x="503" y="863"/>
                </a:cubicBezTo>
                <a:cubicBezTo>
                  <a:pt x="478" y="846"/>
                  <a:pt x="460" y="830"/>
                  <a:pt x="439" y="808"/>
                </a:cubicBezTo>
                <a:cubicBezTo>
                  <a:pt x="423" y="761"/>
                  <a:pt x="389" y="717"/>
                  <a:pt x="348" y="690"/>
                </a:cubicBezTo>
                <a:cubicBezTo>
                  <a:pt x="322" y="610"/>
                  <a:pt x="358" y="707"/>
                  <a:pt x="320" y="644"/>
                </a:cubicBezTo>
                <a:cubicBezTo>
                  <a:pt x="315" y="636"/>
                  <a:pt x="318" y="623"/>
                  <a:pt x="311" y="616"/>
                </a:cubicBezTo>
                <a:cubicBezTo>
                  <a:pt x="304" y="609"/>
                  <a:pt x="293" y="610"/>
                  <a:pt x="284" y="607"/>
                </a:cubicBezTo>
                <a:cubicBezTo>
                  <a:pt x="278" y="589"/>
                  <a:pt x="271" y="570"/>
                  <a:pt x="265" y="552"/>
                </a:cubicBezTo>
                <a:cubicBezTo>
                  <a:pt x="262" y="543"/>
                  <a:pt x="247" y="546"/>
                  <a:pt x="238" y="543"/>
                </a:cubicBezTo>
                <a:cubicBezTo>
                  <a:pt x="158" y="521"/>
                  <a:pt x="238" y="546"/>
                  <a:pt x="174" y="525"/>
                </a:cubicBezTo>
                <a:cubicBezTo>
                  <a:pt x="171" y="516"/>
                  <a:pt x="163" y="507"/>
                  <a:pt x="165" y="498"/>
                </a:cubicBezTo>
                <a:cubicBezTo>
                  <a:pt x="169" y="479"/>
                  <a:pt x="240" y="460"/>
                  <a:pt x="265" y="443"/>
                </a:cubicBezTo>
                <a:cubicBezTo>
                  <a:pt x="268" y="434"/>
                  <a:pt x="282" y="422"/>
                  <a:pt x="275" y="415"/>
                </a:cubicBezTo>
                <a:cubicBezTo>
                  <a:pt x="262" y="401"/>
                  <a:pt x="220" y="397"/>
                  <a:pt x="220" y="397"/>
                </a:cubicBezTo>
                <a:cubicBezTo>
                  <a:pt x="211" y="400"/>
                  <a:pt x="201" y="409"/>
                  <a:pt x="192" y="406"/>
                </a:cubicBezTo>
                <a:cubicBezTo>
                  <a:pt x="132" y="387"/>
                  <a:pt x="96" y="322"/>
                  <a:pt x="46" y="287"/>
                </a:cubicBezTo>
                <a:cubicBezTo>
                  <a:pt x="21" y="250"/>
                  <a:pt x="14" y="210"/>
                  <a:pt x="0" y="168"/>
                </a:cubicBezTo>
                <a:cubicBezTo>
                  <a:pt x="12" y="165"/>
                  <a:pt x="26" y="166"/>
                  <a:pt x="37" y="159"/>
                </a:cubicBezTo>
                <a:cubicBezTo>
                  <a:pt x="46" y="153"/>
                  <a:pt x="44" y="134"/>
                  <a:pt x="55" y="132"/>
                </a:cubicBezTo>
                <a:cubicBezTo>
                  <a:pt x="76" y="127"/>
                  <a:pt x="98" y="138"/>
                  <a:pt x="119" y="141"/>
                </a:cubicBezTo>
                <a:cubicBezTo>
                  <a:pt x="145" y="149"/>
                  <a:pt x="163" y="160"/>
                  <a:pt x="192" y="141"/>
                </a:cubicBezTo>
                <a:cubicBezTo>
                  <a:pt x="200" y="136"/>
                  <a:pt x="196" y="122"/>
                  <a:pt x="201" y="114"/>
                </a:cubicBezTo>
                <a:cubicBezTo>
                  <a:pt x="206" y="106"/>
                  <a:pt x="214" y="101"/>
                  <a:pt x="220" y="95"/>
                </a:cubicBezTo>
                <a:cubicBezTo>
                  <a:pt x="226" y="101"/>
                  <a:pt x="229" y="113"/>
                  <a:pt x="238" y="114"/>
                </a:cubicBezTo>
                <a:cubicBezTo>
                  <a:pt x="252" y="116"/>
                  <a:pt x="318" y="82"/>
                  <a:pt x="339" y="77"/>
                </a:cubicBezTo>
                <a:cubicBezTo>
                  <a:pt x="365" y="0"/>
                  <a:pt x="371" y="84"/>
                  <a:pt x="393" y="95"/>
                </a:cubicBezTo>
                <a:cubicBezTo>
                  <a:pt x="410" y="103"/>
                  <a:pt x="430" y="101"/>
                  <a:pt x="448" y="104"/>
                </a:cubicBezTo>
                <a:cubicBezTo>
                  <a:pt x="466" y="116"/>
                  <a:pt x="485" y="129"/>
                  <a:pt x="503" y="141"/>
                </a:cubicBezTo>
                <a:cubicBezTo>
                  <a:pt x="511" y="146"/>
                  <a:pt x="498" y="160"/>
                  <a:pt x="494" y="168"/>
                </a:cubicBezTo>
                <a:cubicBezTo>
                  <a:pt x="493" y="171"/>
                  <a:pt x="494" y="162"/>
                  <a:pt x="494" y="159"/>
                </a:cubicBezTo>
              </a:path>
            </a:pathLst>
          </a:cu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9" name="Freeform 15"/>
          <p:cNvSpPr>
            <a:spLocks/>
          </p:cNvSpPr>
          <p:nvPr/>
        </p:nvSpPr>
        <p:spPr bwMode="auto">
          <a:xfrm>
            <a:off x="6429375" y="6264275"/>
            <a:ext cx="482600" cy="266700"/>
          </a:xfrm>
          <a:custGeom>
            <a:avLst/>
            <a:gdLst>
              <a:gd name="T0" fmla="*/ 0 w 304"/>
              <a:gd name="T1" fmla="*/ 86 h 168"/>
              <a:gd name="T2" fmla="*/ 37 w 304"/>
              <a:gd name="T3" fmla="*/ 95 h 168"/>
              <a:gd name="T4" fmla="*/ 9 w 304"/>
              <a:gd name="T5" fmla="*/ 86 h 168"/>
              <a:gd name="T6" fmla="*/ 37 w 304"/>
              <a:gd name="T7" fmla="*/ 86 h 168"/>
              <a:gd name="T8" fmla="*/ 9 w 304"/>
              <a:gd name="T9" fmla="*/ 95 h 168"/>
              <a:gd name="T10" fmla="*/ 19 w 304"/>
              <a:gd name="T11" fmla="*/ 68 h 168"/>
              <a:gd name="T12" fmla="*/ 183 w 304"/>
              <a:gd name="T13" fmla="*/ 40 h 168"/>
              <a:gd name="T14" fmla="*/ 220 w 304"/>
              <a:gd name="T15" fmla="*/ 31 h 168"/>
              <a:gd name="T16" fmla="*/ 293 w 304"/>
              <a:gd name="T17" fmla="*/ 22 h 168"/>
              <a:gd name="T18" fmla="*/ 238 w 304"/>
              <a:gd name="T19" fmla="*/ 4 h 168"/>
              <a:gd name="T20" fmla="*/ 284 w 304"/>
              <a:gd name="T21" fmla="*/ 13 h 168"/>
              <a:gd name="T22" fmla="*/ 275 w 304"/>
              <a:gd name="T23" fmla="*/ 68 h 168"/>
              <a:gd name="T24" fmla="*/ 137 w 304"/>
              <a:gd name="T25" fmla="*/ 104 h 168"/>
              <a:gd name="T26" fmla="*/ 101 w 304"/>
              <a:gd name="T27" fmla="*/ 150 h 168"/>
              <a:gd name="T28" fmla="*/ 46 w 304"/>
              <a:gd name="T29" fmla="*/ 168 h 168"/>
              <a:gd name="T30" fmla="*/ 0 w 304"/>
              <a:gd name="T31" fmla="*/ 8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4" h="168">
                <a:moveTo>
                  <a:pt x="0" y="86"/>
                </a:moveTo>
                <a:cubicBezTo>
                  <a:pt x="12" y="89"/>
                  <a:pt x="24" y="95"/>
                  <a:pt x="37" y="95"/>
                </a:cubicBezTo>
                <a:cubicBezTo>
                  <a:pt x="47" y="95"/>
                  <a:pt x="2" y="93"/>
                  <a:pt x="9" y="86"/>
                </a:cubicBezTo>
                <a:cubicBezTo>
                  <a:pt x="15" y="80"/>
                  <a:pt x="114" y="48"/>
                  <a:pt x="37" y="86"/>
                </a:cubicBezTo>
                <a:cubicBezTo>
                  <a:pt x="28" y="90"/>
                  <a:pt x="18" y="92"/>
                  <a:pt x="9" y="95"/>
                </a:cubicBezTo>
                <a:cubicBezTo>
                  <a:pt x="12" y="86"/>
                  <a:pt x="12" y="75"/>
                  <a:pt x="19" y="68"/>
                </a:cubicBezTo>
                <a:cubicBezTo>
                  <a:pt x="38" y="50"/>
                  <a:pt x="166" y="42"/>
                  <a:pt x="183" y="40"/>
                </a:cubicBezTo>
                <a:cubicBezTo>
                  <a:pt x="195" y="37"/>
                  <a:pt x="207" y="33"/>
                  <a:pt x="220" y="31"/>
                </a:cubicBezTo>
                <a:cubicBezTo>
                  <a:pt x="244" y="27"/>
                  <a:pt x="279" y="42"/>
                  <a:pt x="293" y="22"/>
                </a:cubicBezTo>
                <a:cubicBezTo>
                  <a:pt x="304" y="6"/>
                  <a:pt x="219" y="0"/>
                  <a:pt x="238" y="4"/>
                </a:cubicBezTo>
                <a:cubicBezTo>
                  <a:pt x="253" y="7"/>
                  <a:pt x="269" y="10"/>
                  <a:pt x="284" y="13"/>
                </a:cubicBezTo>
                <a:cubicBezTo>
                  <a:pt x="281" y="31"/>
                  <a:pt x="287" y="54"/>
                  <a:pt x="275" y="68"/>
                </a:cubicBezTo>
                <a:cubicBezTo>
                  <a:pt x="262" y="83"/>
                  <a:pt x="160" y="100"/>
                  <a:pt x="137" y="104"/>
                </a:cubicBezTo>
                <a:cubicBezTo>
                  <a:pt x="124" y="118"/>
                  <a:pt x="118" y="140"/>
                  <a:pt x="101" y="150"/>
                </a:cubicBezTo>
                <a:cubicBezTo>
                  <a:pt x="85" y="160"/>
                  <a:pt x="46" y="168"/>
                  <a:pt x="46" y="168"/>
                </a:cubicBezTo>
                <a:cubicBezTo>
                  <a:pt x="17" y="124"/>
                  <a:pt x="33" y="151"/>
                  <a:pt x="0" y="8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3886200" y="2590800"/>
            <a:ext cx="76200" cy="1905000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H="1">
            <a:off x="4419600" y="762000"/>
            <a:ext cx="2362200" cy="3276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 flipH="1" flipV="1">
            <a:off x="1143000" y="1143000"/>
            <a:ext cx="5562600" cy="304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 flipH="1">
            <a:off x="2133600" y="1447800"/>
            <a:ext cx="4648200" cy="76200"/>
          </a:xfrm>
          <a:prstGeom prst="line">
            <a:avLst/>
          </a:prstGeom>
          <a:noFill/>
          <a:ln w="38100">
            <a:solidFill>
              <a:srgbClr val="0000FF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 flipH="1">
            <a:off x="2438400" y="1752600"/>
            <a:ext cx="4343400" cy="990600"/>
          </a:xfrm>
          <a:prstGeom prst="line">
            <a:avLst/>
          </a:prstGeom>
          <a:noFill/>
          <a:ln w="38100">
            <a:solidFill>
              <a:srgbClr val="FF00FF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5981700"/>
            <a:ext cx="228600" cy="228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263" y="6264275"/>
            <a:ext cx="209550" cy="2095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228600" cy="228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457700"/>
            <a:ext cx="190500" cy="190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190500" cy="190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1553" y="4412456"/>
            <a:ext cx="183357" cy="18335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511" y="1979494"/>
            <a:ext cx="237414" cy="23741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399" y="1034386"/>
            <a:ext cx="222914" cy="22291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04900"/>
            <a:ext cx="190500" cy="190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295400"/>
            <a:ext cx="190500" cy="190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964656"/>
            <a:ext cx="190500" cy="190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3" descr="cham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1962" y="4005262"/>
            <a:ext cx="147638" cy="1476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748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113670" grpId="0" animBg="1"/>
      <p:bldP spid="113671" grpId="0" animBg="1"/>
      <p:bldP spid="113672" grpId="0" animBg="1"/>
      <p:bldP spid="113673" grpId="0" animBg="1"/>
      <p:bldP spid="113674" grpId="0" animBg="1"/>
      <p:bldP spid="113675" grpId="0" animBg="1"/>
      <p:bldP spid="113680" grpId="0" animBg="1"/>
      <p:bldP spid="113681" grpId="0" animBg="1"/>
      <p:bldP spid="113683" grpId="0" animBg="1"/>
      <p:bldP spid="113684" grpId="0" animBg="1"/>
      <p:bldP spid="1136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116013" y="5127054"/>
            <a:ext cx="1655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4572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2800" dirty="0">
                <a:solidFill>
                  <a:srgbClr val="FF0066"/>
                </a:solidFill>
                <a:sym typeface="Wingdings" pitchFamily="2" charset="2"/>
              </a:rPr>
              <a:t>   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</a:t>
            </a:r>
            <a:r>
              <a:rPr lang="en-US" sz="2800" b="1" dirty="0"/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1967: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tiêu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hiệp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thời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gian</a:t>
            </a:r>
            <a:r>
              <a:rPr lang="en-US" sz="36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533400" y="2362200"/>
            <a:ext cx="822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sym typeface="Wingdings" pitchFamily="2" charset="2"/>
              </a:rPr>
              <a:t>   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sym typeface="Wingdings" pitchFamily="2" charset="2"/>
              </a:rPr>
              <a:t>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cuối</a:t>
            </a:r>
            <a:r>
              <a:rPr lang="en-US" sz="2800" b="1" dirty="0">
                <a:latin typeface="Times New Roman" pitchFamily="18" charset="0"/>
              </a:rPr>
              <a:t> 1970 </a:t>
            </a:r>
            <a:r>
              <a:rPr lang="en-US" sz="2800" b="1" dirty="0" err="1">
                <a:latin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</a:rPr>
              <a:t> 1980: </a:t>
            </a:r>
            <a:r>
              <a:rPr lang="en-US" sz="2800" b="1" dirty="0" err="1" smtClean="0">
                <a:latin typeface="Times New Roman" pitchFamily="18" charset="0"/>
              </a:rPr>
              <a:t>H</a:t>
            </a:r>
            <a:r>
              <a:rPr lang="en-US" sz="2800" b="1" dirty="0" err="1" smtClean="0">
                <a:latin typeface="Times New Roman" pitchFamily="18" charset="0"/>
              </a:rPr>
              <a:t>ợp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457200" y="2895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2800" dirty="0">
                <a:solidFill>
                  <a:srgbClr val="FF0066"/>
                </a:solidFill>
                <a:sym typeface="Wingdings" pitchFamily="2" charset="2"/>
              </a:rPr>
              <a:t>   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</a:t>
            </a:r>
            <a:r>
              <a:rPr lang="en-US" sz="2800" b="1" dirty="0"/>
              <a:t> </a:t>
            </a:r>
            <a:r>
              <a:rPr lang="en-US" sz="2800" b="1" dirty="0" err="1" smtClean="0">
                <a:latin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1990: </a:t>
            </a:r>
            <a:r>
              <a:rPr lang="en-US" sz="2800" b="1" dirty="0" err="1">
                <a:latin typeface="Times New Roman" pitchFamily="18" charset="0"/>
              </a:rPr>
              <a:t>G</a:t>
            </a:r>
            <a:r>
              <a:rPr lang="en-US" sz="2800" b="1" dirty="0" err="1" smtClean="0">
                <a:latin typeface="Times New Roman" pitchFamily="18" charset="0"/>
              </a:rPr>
              <a:t>iữ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, an </a:t>
            </a:r>
            <a:r>
              <a:rPr lang="en-US" sz="2800" b="1" dirty="0" err="1">
                <a:latin typeface="Times New Roman" pitchFamily="18" charset="0"/>
              </a:rPr>
              <a:t>ninh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457200" y="3962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2800" dirty="0">
                <a:solidFill>
                  <a:srgbClr val="FF0066"/>
                </a:solidFill>
                <a:sym typeface="Wingdings" pitchFamily="2" charset="2"/>
              </a:rPr>
              <a:t>   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</a:t>
            </a:r>
            <a:r>
              <a:rPr lang="en-US" sz="2800" b="1" dirty="0"/>
              <a:t> </a:t>
            </a:r>
            <a:r>
              <a:rPr lang="en-US" sz="2800" b="1" dirty="0" err="1" smtClean="0">
                <a:latin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12/1998 </a:t>
            </a:r>
            <a:r>
              <a:rPr lang="en-US" sz="2800" b="1" dirty="0" err="1">
                <a:latin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</a:rPr>
              <a:t> nay: </a:t>
            </a:r>
            <a:r>
              <a:rPr lang="en-US" sz="2800" b="1" dirty="0" err="1" smtClean="0">
                <a:latin typeface="Times New Roman" pitchFamily="18" charset="0"/>
              </a:rPr>
              <a:t>Đ</a:t>
            </a:r>
            <a:r>
              <a:rPr lang="en-US" sz="2800" b="1" dirty="0" err="1" smtClean="0">
                <a:latin typeface="Times New Roman" pitchFamily="18" charset="0"/>
              </a:rPr>
              <a:t>oàn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ASEAN </a:t>
            </a:r>
            <a:r>
              <a:rPr lang="en-US" sz="2800" b="1" dirty="0" err="1">
                <a:latin typeface="Times New Roman" pitchFamily="18" charset="0"/>
              </a:rPr>
              <a:t>hoà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7277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21" grpId="0"/>
      <p:bldP spid="188423" grpId="0"/>
      <p:bldP spid="188424" grpId="0"/>
      <p:bldP spid="1884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5" descr="images[53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4950"/>
            <a:ext cx="41148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5654" name="Picture 6" descr="CAAFUJI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195763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6FD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HIỆP HỘI CÁC NƯỚC ĐÔNG NAM Á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685800" y="10668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685800" y="5334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(ASEAN)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9" name="Picture 11" descr="0FXGQSVP1Mfmn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4191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5661" name="Picture 13" descr="9iNvCNLwY4ApW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411480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47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So do tam giac tang truong kinh te XI-GIO-RI"/>
          <p:cNvPicPr>
            <a:picLocks noChangeAspect="1" noChangeArrowheads="1"/>
          </p:cNvPicPr>
          <p:nvPr/>
        </p:nvPicPr>
        <p:blipFill>
          <a:blip r:embed="rId2">
            <a:lum bright="6000" contrast="-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4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Freeform 3"/>
          <p:cNvSpPr>
            <a:spLocks/>
          </p:cNvSpPr>
          <p:nvPr/>
        </p:nvSpPr>
        <p:spPr bwMode="auto">
          <a:xfrm>
            <a:off x="3175000" y="1676400"/>
            <a:ext cx="1117600" cy="546100"/>
          </a:xfrm>
          <a:custGeom>
            <a:avLst/>
            <a:gdLst>
              <a:gd name="T0" fmla="*/ 448 w 704"/>
              <a:gd name="T1" fmla="*/ 336 h 344"/>
              <a:gd name="T2" fmla="*/ 592 w 704"/>
              <a:gd name="T3" fmla="*/ 240 h 344"/>
              <a:gd name="T4" fmla="*/ 688 w 704"/>
              <a:gd name="T5" fmla="*/ 192 h 344"/>
              <a:gd name="T6" fmla="*/ 688 w 704"/>
              <a:gd name="T7" fmla="*/ 96 h 344"/>
              <a:gd name="T8" fmla="*/ 592 w 704"/>
              <a:gd name="T9" fmla="*/ 48 h 344"/>
              <a:gd name="T10" fmla="*/ 496 w 704"/>
              <a:gd name="T11" fmla="*/ 48 h 344"/>
              <a:gd name="T12" fmla="*/ 400 w 704"/>
              <a:gd name="T13" fmla="*/ 48 h 344"/>
              <a:gd name="T14" fmla="*/ 304 w 704"/>
              <a:gd name="T15" fmla="*/ 48 h 344"/>
              <a:gd name="T16" fmla="*/ 208 w 704"/>
              <a:gd name="T17" fmla="*/ 0 h 344"/>
              <a:gd name="T18" fmla="*/ 160 w 704"/>
              <a:gd name="T19" fmla="*/ 48 h 344"/>
              <a:gd name="T20" fmla="*/ 16 w 704"/>
              <a:gd name="T21" fmla="*/ 96 h 344"/>
              <a:gd name="T22" fmla="*/ 64 w 704"/>
              <a:gd name="T23" fmla="*/ 144 h 344"/>
              <a:gd name="T24" fmla="*/ 112 w 704"/>
              <a:gd name="T25" fmla="*/ 240 h 344"/>
              <a:gd name="T26" fmla="*/ 208 w 704"/>
              <a:gd name="T27" fmla="*/ 240 h 344"/>
              <a:gd name="T28" fmla="*/ 304 w 704"/>
              <a:gd name="T29" fmla="*/ 288 h 344"/>
              <a:gd name="T30" fmla="*/ 448 w 704"/>
              <a:gd name="T31" fmla="*/ 336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344">
                <a:moveTo>
                  <a:pt x="448" y="336"/>
                </a:moveTo>
                <a:cubicBezTo>
                  <a:pt x="496" y="328"/>
                  <a:pt x="552" y="264"/>
                  <a:pt x="592" y="240"/>
                </a:cubicBezTo>
                <a:cubicBezTo>
                  <a:pt x="632" y="216"/>
                  <a:pt x="672" y="216"/>
                  <a:pt x="688" y="192"/>
                </a:cubicBezTo>
                <a:cubicBezTo>
                  <a:pt x="704" y="168"/>
                  <a:pt x="704" y="120"/>
                  <a:pt x="688" y="96"/>
                </a:cubicBezTo>
                <a:cubicBezTo>
                  <a:pt x="672" y="72"/>
                  <a:pt x="624" y="56"/>
                  <a:pt x="592" y="48"/>
                </a:cubicBezTo>
                <a:cubicBezTo>
                  <a:pt x="560" y="40"/>
                  <a:pt x="528" y="48"/>
                  <a:pt x="496" y="48"/>
                </a:cubicBezTo>
                <a:cubicBezTo>
                  <a:pt x="464" y="48"/>
                  <a:pt x="432" y="48"/>
                  <a:pt x="400" y="48"/>
                </a:cubicBezTo>
                <a:cubicBezTo>
                  <a:pt x="368" y="48"/>
                  <a:pt x="336" y="56"/>
                  <a:pt x="304" y="48"/>
                </a:cubicBezTo>
                <a:cubicBezTo>
                  <a:pt x="272" y="40"/>
                  <a:pt x="232" y="0"/>
                  <a:pt x="208" y="0"/>
                </a:cubicBezTo>
                <a:cubicBezTo>
                  <a:pt x="184" y="0"/>
                  <a:pt x="192" y="32"/>
                  <a:pt x="160" y="48"/>
                </a:cubicBezTo>
                <a:cubicBezTo>
                  <a:pt x="128" y="64"/>
                  <a:pt x="32" y="80"/>
                  <a:pt x="16" y="96"/>
                </a:cubicBezTo>
                <a:cubicBezTo>
                  <a:pt x="0" y="112"/>
                  <a:pt x="48" y="120"/>
                  <a:pt x="64" y="144"/>
                </a:cubicBezTo>
                <a:cubicBezTo>
                  <a:pt x="80" y="168"/>
                  <a:pt x="88" y="224"/>
                  <a:pt x="112" y="240"/>
                </a:cubicBezTo>
                <a:cubicBezTo>
                  <a:pt x="136" y="256"/>
                  <a:pt x="176" y="232"/>
                  <a:pt x="208" y="240"/>
                </a:cubicBezTo>
                <a:cubicBezTo>
                  <a:pt x="240" y="248"/>
                  <a:pt x="272" y="272"/>
                  <a:pt x="304" y="288"/>
                </a:cubicBezTo>
                <a:cubicBezTo>
                  <a:pt x="336" y="304"/>
                  <a:pt x="400" y="344"/>
                  <a:pt x="448" y="336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48" name="Freeform 4"/>
          <p:cNvSpPr>
            <a:spLocks/>
          </p:cNvSpPr>
          <p:nvPr/>
        </p:nvSpPr>
        <p:spPr bwMode="auto">
          <a:xfrm>
            <a:off x="6756400" y="3276600"/>
            <a:ext cx="1117600" cy="1016000"/>
          </a:xfrm>
          <a:custGeom>
            <a:avLst/>
            <a:gdLst>
              <a:gd name="T0" fmla="*/ 640 w 704"/>
              <a:gd name="T1" fmla="*/ 8 h 640"/>
              <a:gd name="T2" fmla="*/ 688 w 704"/>
              <a:gd name="T3" fmla="*/ 104 h 640"/>
              <a:gd name="T4" fmla="*/ 640 w 704"/>
              <a:gd name="T5" fmla="*/ 152 h 640"/>
              <a:gd name="T6" fmla="*/ 688 w 704"/>
              <a:gd name="T7" fmla="*/ 296 h 640"/>
              <a:gd name="T8" fmla="*/ 688 w 704"/>
              <a:gd name="T9" fmla="*/ 392 h 640"/>
              <a:gd name="T10" fmla="*/ 592 w 704"/>
              <a:gd name="T11" fmla="*/ 392 h 640"/>
              <a:gd name="T12" fmla="*/ 544 w 704"/>
              <a:gd name="T13" fmla="*/ 440 h 640"/>
              <a:gd name="T14" fmla="*/ 544 w 704"/>
              <a:gd name="T15" fmla="*/ 584 h 640"/>
              <a:gd name="T16" fmla="*/ 496 w 704"/>
              <a:gd name="T17" fmla="*/ 632 h 640"/>
              <a:gd name="T18" fmla="*/ 352 w 704"/>
              <a:gd name="T19" fmla="*/ 632 h 640"/>
              <a:gd name="T20" fmla="*/ 256 w 704"/>
              <a:gd name="T21" fmla="*/ 584 h 640"/>
              <a:gd name="T22" fmla="*/ 256 w 704"/>
              <a:gd name="T23" fmla="*/ 488 h 640"/>
              <a:gd name="T24" fmla="*/ 208 w 704"/>
              <a:gd name="T25" fmla="*/ 392 h 640"/>
              <a:gd name="T26" fmla="*/ 112 w 704"/>
              <a:gd name="T27" fmla="*/ 344 h 640"/>
              <a:gd name="T28" fmla="*/ 64 w 704"/>
              <a:gd name="T29" fmla="*/ 296 h 640"/>
              <a:gd name="T30" fmla="*/ 16 w 704"/>
              <a:gd name="T31" fmla="*/ 248 h 640"/>
              <a:gd name="T32" fmla="*/ 160 w 704"/>
              <a:gd name="T33" fmla="*/ 248 h 640"/>
              <a:gd name="T34" fmla="*/ 64 w 704"/>
              <a:gd name="T35" fmla="*/ 248 h 640"/>
              <a:gd name="T36" fmla="*/ 112 w 704"/>
              <a:gd name="T37" fmla="*/ 200 h 640"/>
              <a:gd name="T38" fmla="*/ 208 w 704"/>
              <a:gd name="T39" fmla="*/ 200 h 640"/>
              <a:gd name="T40" fmla="*/ 304 w 704"/>
              <a:gd name="T41" fmla="*/ 152 h 640"/>
              <a:gd name="T42" fmla="*/ 400 w 704"/>
              <a:gd name="T43" fmla="*/ 104 h 640"/>
              <a:gd name="T44" fmla="*/ 496 w 704"/>
              <a:gd name="T45" fmla="*/ 104 h 640"/>
              <a:gd name="T46" fmla="*/ 544 w 704"/>
              <a:gd name="T47" fmla="*/ 56 h 640"/>
              <a:gd name="T48" fmla="*/ 640 w 704"/>
              <a:gd name="T49" fmla="*/ 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04" h="640">
                <a:moveTo>
                  <a:pt x="640" y="8"/>
                </a:moveTo>
                <a:cubicBezTo>
                  <a:pt x="664" y="16"/>
                  <a:pt x="688" y="80"/>
                  <a:pt x="688" y="104"/>
                </a:cubicBezTo>
                <a:cubicBezTo>
                  <a:pt x="688" y="128"/>
                  <a:pt x="640" y="120"/>
                  <a:pt x="640" y="152"/>
                </a:cubicBezTo>
                <a:cubicBezTo>
                  <a:pt x="640" y="184"/>
                  <a:pt x="680" y="256"/>
                  <a:pt x="688" y="296"/>
                </a:cubicBezTo>
                <a:cubicBezTo>
                  <a:pt x="696" y="336"/>
                  <a:pt x="704" y="376"/>
                  <a:pt x="688" y="392"/>
                </a:cubicBezTo>
                <a:cubicBezTo>
                  <a:pt x="672" y="408"/>
                  <a:pt x="616" y="384"/>
                  <a:pt x="592" y="392"/>
                </a:cubicBezTo>
                <a:cubicBezTo>
                  <a:pt x="568" y="400"/>
                  <a:pt x="552" y="408"/>
                  <a:pt x="544" y="440"/>
                </a:cubicBezTo>
                <a:cubicBezTo>
                  <a:pt x="536" y="472"/>
                  <a:pt x="552" y="552"/>
                  <a:pt x="544" y="584"/>
                </a:cubicBezTo>
                <a:cubicBezTo>
                  <a:pt x="536" y="616"/>
                  <a:pt x="528" y="624"/>
                  <a:pt x="496" y="632"/>
                </a:cubicBezTo>
                <a:cubicBezTo>
                  <a:pt x="464" y="640"/>
                  <a:pt x="392" y="640"/>
                  <a:pt x="352" y="632"/>
                </a:cubicBezTo>
                <a:cubicBezTo>
                  <a:pt x="312" y="624"/>
                  <a:pt x="272" y="608"/>
                  <a:pt x="256" y="584"/>
                </a:cubicBezTo>
                <a:cubicBezTo>
                  <a:pt x="240" y="560"/>
                  <a:pt x="264" y="520"/>
                  <a:pt x="256" y="488"/>
                </a:cubicBezTo>
                <a:cubicBezTo>
                  <a:pt x="248" y="456"/>
                  <a:pt x="232" y="416"/>
                  <a:pt x="208" y="392"/>
                </a:cubicBezTo>
                <a:cubicBezTo>
                  <a:pt x="184" y="368"/>
                  <a:pt x="136" y="360"/>
                  <a:pt x="112" y="344"/>
                </a:cubicBezTo>
                <a:cubicBezTo>
                  <a:pt x="88" y="328"/>
                  <a:pt x="80" y="312"/>
                  <a:pt x="64" y="296"/>
                </a:cubicBezTo>
                <a:cubicBezTo>
                  <a:pt x="48" y="280"/>
                  <a:pt x="0" y="256"/>
                  <a:pt x="16" y="248"/>
                </a:cubicBezTo>
                <a:cubicBezTo>
                  <a:pt x="32" y="240"/>
                  <a:pt x="152" y="248"/>
                  <a:pt x="160" y="248"/>
                </a:cubicBezTo>
                <a:cubicBezTo>
                  <a:pt x="168" y="248"/>
                  <a:pt x="72" y="256"/>
                  <a:pt x="64" y="248"/>
                </a:cubicBezTo>
                <a:cubicBezTo>
                  <a:pt x="56" y="240"/>
                  <a:pt x="88" y="208"/>
                  <a:pt x="112" y="200"/>
                </a:cubicBezTo>
                <a:cubicBezTo>
                  <a:pt x="136" y="192"/>
                  <a:pt x="176" y="208"/>
                  <a:pt x="208" y="200"/>
                </a:cubicBezTo>
                <a:cubicBezTo>
                  <a:pt x="240" y="192"/>
                  <a:pt x="272" y="168"/>
                  <a:pt x="304" y="152"/>
                </a:cubicBezTo>
                <a:cubicBezTo>
                  <a:pt x="336" y="136"/>
                  <a:pt x="368" y="112"/>
                  <a:pt x="400" y="104"/>
                </a:cubicBezTo>
                <a:cubicBezTo>
                  <a:pt x="432" y="96"/>
                  <a:pt x="472" y="112"/>
                  <a:pt x="496" y="104"/>
                </a:cubicBezTo>
                <a:cubicBezTo>
                  <a:pt x="520" y="96"/>
                  <a:pt x="520" y="64"/>
                  <a:pt x="544" y="56"/>
                </a:cubicBezTo>
                <a:cubicBezTo>
                  <a:pt x="568" y="48"/>
                  <a:pt x="616" y="0"/>
                  <a:pt x="640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49" name="Freeform 5"/>
          <p:cNvSpPr>
            <a:spLocks/>
          </p:cNvSpPr>
          <p:nvPr/>
        </p:nvSpPr>
        <p:spPr bwMode="auto">
          <a:xfrm>
            <a:off x="3048000" y="2273300"/>
            <a:ext cx="1676400" cy="660400"/>
          </a:xfrm>
          <a:custGeom>
            <a:avLst/>
            <a:gdLst>
              <a:gd name="T0" fmla="*/ 768 w 1056"/>
              <a:gd name="T1" fmla="*/ 16 h 416"/>
              <a:gd name="T2" fmla="*/ 672 w 1056"/>
              <a:gd name="T3" fmla="*/ 16 h 416"/>
              <a:gd name="T4" fmla="*/ 480 w 1056"/>
              <a:gd name="T5" fmla="*/ 64 h 416"/>
              <a:gd name="T6" fmla="*/ 384 w 1056"/>
              <a:gd name="T7" fmla="*/ 112 h 416"/>
              <a:gd name="T8" fmla="*/ 432 w 1056"/>
              <a:gd name="T9" fmla="*/ 160 h 416"/>
              <a:gd name="T10" fmla="*/ 336 w 1056"/>
              <a:gd name="T11" fmla="*/ 160 h 416"/>
              <a:gd name="T12" fmla="*/ 288 w 1056"/>
              <a:gd name="T13" fmla="*/ 112 h 416"/>
              <a:gd name="T14" fmla="*/ 192 w 1056"/>
              <a:gd name="T15" fmla="*/ 160 h 416"/>
              <a:gd name="T16" fmla="*/ 240 w 1056"/>
              <a:gd name="T17" fmla="*/ 208 h 416"/>
              <a:gd name="T18" fmla="*/ 144 w 1056"/>
              <a:gd name="T19" fmla="*/ 208 h 416"/>
              <a:gd name="T20" fmla="*/ 144 w 1056"/>
              <a:gd name="T21" fmla="*/ 304 h 416"/>
              <a:gd name="T22" fmla="*/ 48 w 1056"/>
              <a:gd name="T23" fmla="*/ 304 h 416"/>
              <a:gd name="T24" fmla="*/ 0 w 1056"/>
              <a:gd name="T25" fmla="*/ 400 h 416"/>
              <a:gd name="T26" fmla="*/ 48 w 1056"/>
              <a:gd name="T27" fmla="*/ 352 h 416"/>
              <a:gd name="T28" fmla="*/ 144 w 1056"/>
              <a:gd name="T29" fmla="*/ 352 h 416"/>
              <a:gd name="T30" fmla="*/ 240 w 1056"/>
              <a:gd name="T31" fmla="*/ 400 h 416"/>
              <a:gd name="T32" fmla="*/ 384 w 1056"/>
              <a:gd name="T33" fmla="*/ 352 h 416"/>
              <a:gd name="T34" fmla="*/ 480 w 1056"/>
              <a:gd name="T35" fmla="*/ 352 h 416"/>
              <a:gd name="T36" fmla="*/ 576 w 1056"/>
              <a:gd name="T37" fmla="*/ 400 h 416"/>
              <a:gd name="T38" fmla="*/ 768 w 1056"/>
              <a:gd name="T39" fmla="*/ 400 h 416"/>
              <a:gd name="T40" fmla="*/ 768 w 1056"/>
              <a:gd name="T41" fmla="*/ 304 h 416"/>
              <a:gd name="T42" fmla="*/ 816 w 1056"/>
              <a:gd name="T43" fmla="*/ 256 h 416"/>
              <a:gd name="T44" fmla="*/ 864 w 1056"/>
              <a:gd name="T45" fmla="*/ 352 h 416"/>
              <a:gd name="T46" fmla="*/ 912 w 1056"/>
              <a:gd name="T47" fmla="*/ 304 h 416"/>
              <a:gd name="T48" fmla="*/ 1008 w 1056"/>
              <a:gd name="T49" fmla="*/ 256 h 416"/>
              <a:gd name="T50" fmla="*/ 1056 w 1056"/>
              <a:gd name="T51" fmla="*/ 160 h 416"/>
              <a:gd name="T52" fmla="*/ 1008 w 1056"/>
              <a:gd name="T53" fmla="*/ 112 h 416"/>
              <a:gd name="T54" fmla="*/ 960 w 1056"/>
              <a:gd name="T55" fmla="*/ 160 h 416"/>
              <a:gd name="T56" fmla="*/ 912 w 1056"/>
              <a:gd name="T57" fmla="*/ 64 h 416"/>
              <a:gd name="T58" fmla="*/ 816 w 1056"/>
              <a:gd name="T59" fmla="*/ 64 h 416"/>
              <a:gd name="T60" fmla="*/ 768 w 1056"/>
              <a:gd name="T61" fmla="*/ 112 h 416"/>
              <a:gd name="T62" fmla="*/ 768 w 1056"/>
              <a:gd name="T63" fmla="*/ 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56" h="416">
                <a:moveTo>
                  <a:pt x="768" y="16"/>
                </a:moveTo>
                <a:cubicBezTo>
                  <a:pt x="752" y="0"/>
                  <a:pt x="720" y="8"/>
                  <a:pt x="672" y="16"/>
                </a:cubicBezTo>
                <a:cubicBezTo>
                  <a:pt x="624" y="24"/>
                  <a:pt x="528" y="48"/>
                  <a:pt x="480" y="64"/>
                </a:cubicBezTo>
                <a:cubicBezTo>
                  <a:pt x="432" y="80"/>
                  <a:pt x="392" y="96"/>
                  <a:pt x="384" y="112"/>
                </a:cubicBezTo>
                <a:cubicBezTo>
                  <a:pt x="376" y="128"/>
                  <a:pt x="440" y="152"/>
                  <a:pt x="432" y="160"/>
                </a:cubicBezTo>
                <a:cubicBezTo>
                  <a:pt x="424" y="168"/>
                  <a:pt x="360" y="168"/>
                  <a:pt x="336" y="160"/>
                </a:cubicBezTo>
                <a:cubicBezTo>
                  <a:pt x="312" y="152"/>
                  <a:pt x="312" y="112"/>
                  <a:pt x="288" y="112"/>
                </a:cubicBezTo>
                <a:cubicBezTo>
                  <a:pt x="264" y="112"/>
                  <a:pt x="200" y="144"/>
                  <a:pt x="192" y="160"/>
                </a:cubicBezTo>
                <a:cubicBezTo>
                  <a:pt x="184" y="176"/>
                  <a:pt x="248" y="200"/>
                  <a:pt x="240" y="208"/>
                </a:cubicBezTo>
                <a:cubicBezTo>
                  <a:pt x="232" y="216"/>
                  <a:pt x="160" y="192"/>
                  <a:pt x="144" y="208"/>
                </a:cubicBezTo>
                <a:cubicBezTo>
                  <a:pt x="128" y="224"/>
                  <a:pt x="160" y="288"/>
                  <a:pt x="144" y="304"/>
                </a:cubicBezTo>
                <a:cubicBezTo>
                  <a:pt x="128" y="320"/>
                  <a:pt x="72" y="288"/>
                  <a:pt x="48" y="304"/>
                </a:cubicBezTo>
                <a:cubicBezTo>
                  <a:pt x="24" y="320"/>
                  <a:pt x="0" y="392"/>
                  <a:pt x="0" y="400"/>
                </a:cubicBezTo>
                <a:cubicBezTo>
                  <a:pt x="0" y="408"/>
                  <a:pt x="24" y="360"/>
                  <a:pt x="48" y="352"/>
                </a:cubicBezTo>
                <a:cubicBezTo>
                  <a:pt x="72" y="344"/>
                  <a:pt x="112" y="344"/>
                  <a:pt x="144" y="352"/>
                </a:cubicBezTo>
                <a:cubicBezTo>
                  <a:pt x="176" y="360"/>
                  <a:pt x="200" y="400"/>
                  <a:pt x="240" y="400"/>
                </a:cubicBezTo>
                <a:cubicBezTo>
                  <a:pt x="280" y="400"/>
                  <a:pt x="344" y="360"/>
                  <a:pt x="384" y="352"/>
                </a:cubicBezTo>
                <a:cubicBezTo>
                  <a:pt x="424" y="344"/>
                  <a:pt x="448" y="344"/>
                  <a:pt x="480" y="352"/>
                </a:cubicBezTo>
                <a:cubicBezTo>
                  <a:pt x="512" y="360"/>
                  <a:pt x="528" y="392"/>
                  <a:pt x="576" y="400"/>
                </a:cubicBezTo>
                <a:cubicBezTo>
                  <a:pt x="624" y="408"/>
                  <a:pt x="736" y="416"/>
                  <a:pt x="768" y="400"/>
                </a:cubicBezTo>
                <a:cubicBezTo>
                  <a:pt x="800" y="384"/>
                  <a:pt x="760" y="328"/>
                  <a:pt x="768" y="304"/>
                </a:cubicBezTo>
                <a:cubicBezTo>
                  <a:pt x="776" y="280"/>
                  <a:pt x="800" y="248"/>
                  <a:pt x="816" y="256"/>
                </a:cubicBezTo>
                <a:cubicBezTo>
                  <a:pt x="832" y="264"/>
                  <a:pt x="848" y="344"/>
                  <a:pt x="864" y="352"/>
                </a:cubicBezTo>
                <a:cubicBezTo>
                  <a:pt x="880" y="360"/>
                  <a:pt x="888" y="320"/>
                  <a:pt x="912" y="304"/>
                </a:cubicBezTo>
                <a:cubicBezTo>
                  <a:pt x="936" y="288"/>
                  <a:pt x="984" y="280"/>
                  <a:pt x="1008" y="256"/>
                </a:cubicBezTo>
                <a:cubicBezTo>
                  <a:pt x="1032" y="232"/>
                  <a:pt x="1056" y="184"/>
                  <a:pt x="1056" y="160"/>
                </a:cubicBezTo>
                <a:cubicBezTo>
                  <a:pt x="1056" y="136"/>
                  <a:pt x="1024" y="112"/>
                  <a:pt x="1008" y="112"/>
                </a:cubicBezTo>
                <a:cubicBezTo>
                  <a:pt x="992" y="112"/>
                  <a:pt x="976" y="168"/>
                  <a:pt x="960" y="160"/>
                </a:cubicBezTo>
                <a:cubicBezTo>
                  <a:pt x="944" y="152"/>
                  <a:pt x="936" y="80"/>
                  <a:pt x="912" y="64"/>
                </a:cubicBezTo>
                <a:cubicBezTo>
                  <a:pt x="888" y="48"/>
                  <a:pt x="840" y="56"/>
                  <a:pt x="816" y="64"/>
                </a:cubicBezTo>
                <a:cubicBezTo>
                  <a:pt x="792" y="72"/>
                  <a:pt x="784" y="120"/>
                  <a:pt x="768" y="112"/>
                </a:cubicBezTo>
                <a:cubicBezTo>
                  <a:pt x="752" y="104"/>
                  <a:pt x="784" y="32"/>
                  <a:pt x="768" y="16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>
            <a:off x="4267200" y="1981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4267200" y="2362200"/>
            <a:ext cx="2819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>
            <a:off x="4267200" y="1981200"/>
            <a:ext cx="28194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6200" y="3352800"/>
            <a:ext cx="5410200" cy="3000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-</a:t>
            </a:r>
            <a:r>
              <a:rPr lang="en-US" sz="2700" b="1" dirty="0" err="1">
                <a:latin typeface="Times New Roman" pitchFamily="18" charset="0"/>
              </a:rPr>
              <a:t>Sau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hơn</a:t>
            </a:r>
            <a:r>
              <a:rPr lang="en-US" sz="2700" b="1" dirty="0">
                <a:latin typeface="Times New Roman" pitchFamily="18" charset="0"/>
              </a:rPr>
              <a:t> 10 </a:t>
            </a:r>
            <a:r>
              <a:rPr lang="en-US" sz="2700" b="1" dirty="0" err="1">
                <a:latin typeface="Times New Roman" pitchFamily="18" charset="0"/>
              </a:rPr>
              <a:t>năm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hợp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tác</a:t>
            </a:r>
            <a:r>
              <a:rPr lang="en-US" sz="2700" b="1" dirty="0">
                <a:latin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700" b="1" dirty="0" err="1">
                <a:latin typeface="Times New Roman" pitchFamily="18" charset="0"/>
              </a:rPr>
              <a:t>Tỉnh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Giô</a:t>
            </a:r>
            <a:r>
              <a:rPr lang="en-US" sz="2700" b="1" dirty="0">
                <a:latin typeface="Times New Roman" pitchFamily="18" charset="0"/>
              </a:rPr>
              <a:t>-ho </a:t>
            </a:r>
            <a:r>
              <a:rPr lang="en-US" sz="2700" b="1" dirty="0" err="1">
                <a:latin typeface="Times New Roman" pitchFamily="18" charset="0"/>
              </a:rPr>
              <a:t>và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quần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đảo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Ri</a:t>
            </a:r>
            <a:r>
              <a:rPr lang="en-US" sz="2700" b="1" dirty="0">
                <a:latin typeface="Times New Roman" pitchFamily="18" charset="0"/>
              </a:rPr>
              <a:t>-au </a:t>
            </a:r>
            <a:r>
              <a:rPr lang="en-US" sz="2700" b="1" dirty="0" err="1">
                <a:latin typeface="Times New Roman" pitchFamily="18" charset="0"/>
              </a:rPr>
              <a:t>đã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xuất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hiện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các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khu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công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nghiệp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lớn</a:t>
            </a:r>
            <a:endParaRPr lang="en-US" sz="2700" b="1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700" b="1" dirty="0" err="1">
                <a:latin typeface="Times New Roman" pitchFamily="18" charset="0"/>
              </a:rPr>
              <a:t>Xin-ga-po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phát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triển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những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ngành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công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nghiệp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không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cần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nhiều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nhân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công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và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nguyên</a:t>
            </a:r>
            <a:r>
              <a:rPr lang="en-US" sz="2700" b="1" dirty="0">
                <a:latin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</a:rPr>
              <a:t>liệu</a:t>
            </a:r>
            <a:endParaRPr lang="en-US" sz="27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2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ập tin:ASEAN member state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686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Vị trí ASEAN trên bản đồ thế giới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-76200" y="5073650"/>
            <a:ext cx="4191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b="1" dirty="0">
                <a:solidFill>
                  <a:srgbClr val="000080"/>
                </a:solidFill>
                <a:latin typeface="Times New Roman" pitchFamily="18" charset="0"/>
              </a:rPr>
              <a:t>██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đầy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đủ</a:t>
            </a:r>
            <a:r>
              <a:rPr lang="en-US" b="1" dirty="0">
                <a:latin typeface="Times New Roman" pitchFamily="18" charset="0"/>
              </a:rPr>
              <a:t> ASEAN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██ </a:t>
            </a:r>
            <a:r>
              <a:rPr lang="en-US" b="1" dirty="0" err="1">
                <a:latin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</a:rPr>
              <a:t> ASEAN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██ </a:t>
            </a:r>
            <a:r>
              <a:rPr lang="en-US" b="1" dirty="0" err="1">
                <a:latin typeface="Times New Roman" pitchFamily="18" charset="0"/>
              </a:rPr>
              <a:t>Ứng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cử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</a:rPr>
              <a:t> ASEAN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██ ASEAN + 3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███ </a:t>
            </a:r>
            <a:r>
              <a:rPr lang="en-US" b="1" dirty="0" err="1">
                <a:latin typeface="Times New Roman" pitchFamily="18" charset="0"/>
              </a:rPr>
              <a:t>Hội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nghị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Thượng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đỉnh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Đông</a:t>
            </a:r>
            <a:r>
              <a:rPr lang="en-US" b="1" dirty="0">
                <a:latin typeface="Times New Roman" pitchFamily="18" charset="0"/>
              </a:rPr>
              <a:t> Á</a:t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██████ </a:t>
            </a:r>
            <a:r>
              <a:rPr lang="en-US" b="1" dirty="0" err="1">
                <a:latin typeface="Times New Roman" pitchFamily="18" charset="0"/>
              </a:rPr>
              <a:t>Diễn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đàn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Khu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vực</a:t>
            </a:r>
            <a:r>
              <a:rPr lang="en-US" b="1" dirty="0">
                <a:latin typeface="Times New Roman" pitchFamily="18" charset="0"/>
              </a:rPr>
              <a:t> ASEAN</a:t>
            </a:r>
          </a:p>
        </p:txBody>
      </p:sp>
      <p:pic>
        <p:nvPicPr>
          <p:cNvPr id="34822" name="Picture 6" descr="3292795370_089d1c5d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467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Trụ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sở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Asean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3886200" y="838200"/>
            <a:ext cx="5257800" cy="4572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Times New Roman" pitchFamily="18" charset="0"/>
              </a:rPr>
              <a:t>Đặt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tại</a:t>
            </a:r>
            <a:r>
              <a:rPr lang="en-US" sz="3600" b="1" dirty="0">
                <a:latin typeface="Times New Roman" pitchFamily="18" charset="0"/>
              </a:rPr>
              <a:t> Jakarta-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15275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348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19" grpId="1" animBg="1"/>
      <p:bldP spid="34820" grpId="0"/>
      <p:bldP spid="34820" grpId="1"/>
      <p:bldP spid="34823" grpId="0" animBg="1"/>
      <p:bldP spid="348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0px-420px-Seal_of_ASEAN">
            <a:hlinkClick r:id="rId2" tooltip="420px-Seal of ASEAN.svg.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838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http://www.aseansec.org/d3/flag_laos.gif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www.aseansec.org/d3/flag_myanmar.gif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81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http://www.aseansec.org/d3/flag_cambodia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http://www.aseansec.org/d3/flag_vietnam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http://www.aseansec.org/d3/flag_thailand.gif">
            <a:hlinkClick r:id="rId16"/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http://www.aseansec.org/d3/flag_brunei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533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http://www.aseansec.org/d3/flag_indonesia.gif">
            <a:hlinkClick r:id="rId22"/>
          </p:cNvPr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http://www.aseansec.org/d3/flag_malaysia.gif">
            <a:hlinkClick r:id="rId25"/>
          </p:cNvPr>
          <p:cNvPicPr>
            <a:picLocks noChangeAspect="1" noChangeArrowheads="1"/>
          </p:cNvPicPr>
          <p:nvPr/>
        </p:nvPicPr>
        <p:blipFill>
          <a:blip r:embed="rId26" r:link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http://www.aseansec.org/d3/flag_philipines.gif">
            <a:hlinkClick r:id="rId28"/>
          </p:cNvPr>
          <p:cNvPicPr>
            <a:picLocks noChangeAspect="1" noChangeArrowheads="1"/>
          </p:cNvPicPr>
          <p:nvPr/>
        </p:nvPicPr>
        <p:blipFill>
          <a:blip r:embed="rId29" r:link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http://www.aseansec.org/d3/flag_singapore.gif">
            <a:hlinkClick r:id="rId31"/>
          </p:cNvPr>
          <p:cNvPicPr>
            <a:picLocks noChangeAspect="1" noChangeArrowheads="1"/>
          </p:cNvPicPr>
          <p:nvPr/>
        </p:nvPicPr>
        <p:blipFill>
          <a:blip r:embed="rId32" r:link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09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WordArt 14"/>
          <p:cNvSpPr>
            <a:spLocks noChangeArrowheads="1" noChangeShapeType="1" noTextEdit="1"/>
          </p:cNvSpPr>
          <p:nvPr/>
        </p:nvSpPr>
        <p:spPr bwMode="auto">
          <a:xfrm rot="5400000">
            <a:off x="5972175" y="3457575"/>
            <a:ext cx="4876800" cy="4000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vi-VN" sz="2800" b="1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Tổng thư ký</a:t>
            </a:r>
            <a:endParaRPr lang="en-US" sz="2800" b="1" kern="1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200400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4098" name="Picture 2" descr="E:\leluongminh-38977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462" y="881796"/>
            <a:ext cx="5772337" cy="40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1756" y="5177135"/>
            <a:ext cx="283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LÊ LƯƠNG MINH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9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3" descr="Ban do Dong Nam 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533400"/>
            <a:ext cx="8702675" cy="58086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Freeform 4"/>
          <p:cNvSpPr>
            <a:spLocks/>
          </p:cNvSpPr>
          <p:nvPr/>
        </p:nvSpPr>
        <p:spPr bwMode="auto">
          <a:xfrm>
            <a:off x="1916113" y="2397125"/>
            <a:ext cx="1357312" cy="2041525"/>
          </a:xfrm>
          <a:custGeom>
            <a:avLst/>
            <a:gdLst>
              <a:gd name="T0" fmla="*/ 214 w 855"/>
              <a:gd name="T1" fmla="*/ 0 h 1286"/>
              <a:gd name="T2" fmla="*/ 163 w 855"/>
              <a:gd name="T3" fmla="*/ 116 h 1286"/>
              <a:gd name="T4" fmla="*/ 111 w 855"/>
              <a:gd name="T5" fmla="*/ 397 h 1286"/>
              <a:gd name="T6" fmla="*/ 175 w 855"/>
              <a:gd name="T7" fmla="*/ 589 h 1286"/>
              <a:gd name="T8" fmla="*/ 265 w 855"/>
              <a:gd name="T9" fmla="*/ 743 h 1286"/>
              <a:gd name="T10" fmla="*/ 303 w 855"/>
              <a:gd name="T11" fmla="*/ 781 h 1286"/>
              <a:gd name="T12" fmla="*/ 380 w 855"/>
              <a:gd name="T13" fmla="*/ 807 h 1286"/>
              <a:gd name="T14" fmla="*/ 406 w 855"/>
              <a:gd name="T15" fmla="*/ 845 h 1286"/>
              <a:gd name="T16" fmla="*/ 483 w 855"/>
              <a:gd name="T17" fmla="*/ 871 h 1286"/>
              <a:gd name="T18" fmla="*/ 521 w 855"/>
              <a:gd name="T19" fmla="*/ 922 h 1286"/>
              <a:gd name="T20" fmla="*/ 547 w 855"/>
              <a:gd name="T21" fmla="*/ 1140 h 1286"/>
              <a:gd name="T22" fmla="*/ 623 w 855"/>
              <a:gd name="T23" fmla="*/ 1165 h 1286"/>
              <a:gd name="T24" fmla="*/ 662 w 855"/>
              <a:gd name="T25" fmla="*/ 1242 h 1286"/>
              <a:gd name="T26" fmla="*/ 700 w 855"/>
              <a:gd name="T27" fmla="*/ 1255 h 1286"/>
              <a:gd name="T28" fmla="*/ 521 w 855"/>
              <a:gd name="T29" fmla="*/ 1255 h 1286"/>
              <a:gd name="T30" fmla="*/ 470 w 855"/>
              <a:gd name="T31" fmla="*/ 1204 h 1286"/>
              <a:gd name="T32" fmla="*/ 431 w 855"/>
              <a:gd name="T33" fmla="*/ 1191 h 1286"/>
              <a:gd name="T34" fmla="*/ 342 w 855"/>
              <a:gd name="T35" fmla="*/ 1152 h 1286"/>
              <a:gd name="T36" fmla="*/ 291 w 855"/>
              <a:gd name="T37" fmla="*/ 1114 h 1286"/>
              <a:gd name="T38" fmla="*/ 239 w 855"/>
              <a:gd name="T39" fmla="*/ 1037 h 1286"/>
              <a:gd name="T40" fmla="*/ 227 w 855"/>
              <a:gd name="T41" fmla="*/ 999 h 1286"/>
              <a:gd name="T42" fmla="*/ 188 w 855"/>
              <a:gd name="T43" fmla="*/ 960 h 1286"/>
              <a:gd name="T44" fmla="*/ 175 w 855"/>
              <a:gd name="T45" fmla="*/ 807 h 1286"/>
              <a:gd name="T46" fmla="*/ 35 w 855"/>
              <a:gd name="T47" fmla="*/ 640 h 1286"/>
              <a:gd name="T48" fmla="*/ 9 w 855"/>
              <a:gd name="T49" fmla="*/ 538 h 1286"/>
              <a:gd name="T50" fmla="*/ 35 w 855"/>
              <a:gd name="T51" fmla="*/ 436 h 1286"/>
              <a:gd name="T52" fmla="*/ 137 w 855"/>
              <a:gd name="T53" fmla="*/ 269 h 1286"/>
              <a:gd name="T54" fmla="*/ 175 w 855"/>
              <a:gd name="T55" fmla="*/ 205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55" h="1286">
                <a:moveTo>
                  <a:pt x="214" y="0"/>
                </a:moveTo>
                <a:cubicBezTo>
                  <a:pt x="188" y="39"/>
                  <a:pt x="177" y="72"/>
                  <a:pt x="163" y="116"/>
                </a:cubicBezTo>
                <a:cubicBezTo>
                  <a:pt x="177" y="218"/>
                  <a:pt x="188" y="322"/>
                  <a:pt x="111" y="397"/>
                </a:cubicBezTo>
                <a:cubicBezTo>
                  <a:pt x="85" y="480"/>
                  <a:pt x="105" y="543"/>
                  <a:pt x="175" y="589"/>
                </a:cubicBezTo>
                <a:cubicBezTo>
                  <a:pt x="197" y="677"/>
                  <a:pt x="196" y="685"/>
                  <a:pt x="265" y="743"/>
                </a:cubicBezTo>
                <a:cubicBezTo>
                  <a:pt x="279" y="755"/>
                  <a:pt x="287" y="772"/>
                  <a:pt x="303" y="781"/>
                </a:cubicBezTo>
                <a:cubicBezTo>
                  <a:pt x="327" y="794"/>
                  <a:pt x="380" y="807"/>
                  <a:pt x="380" y="807"/>
                </a:cubicBezTo>
                <a:cubicBezTo>
                  <a:pt x="389" y="820"/>
                  <a:pt x="393" y="837"/>
                  <a:pt x="406" y="845"/>
                </a:cubicBezTo>
                <a:cubicBezTo>
                  <a:pt x="429" y="859"/>
                  <a:pt x="483" y="871"/>
                  <a:pt x="483" y="871"/>
                </a:cubicBezTo>
                <a:cubicBezTo>
                  <a:pt x="496" y="888"/>
                  <a:pt x="516" y="901"/>
                  <a:pt x="521" y="922"/>
                </a:cubicBezTo>
                <a:cubicBezTo>
                  <a:pt x="538" y="993"/>
                  <a:pt x="519" y="1073"/>
                  <a:pt x="547" y="1140"/>
                </a:cubicBezTo>
                <a:cubicBezTo>
                  <a:pt x="557" y="1165"/>
                  <a:pt x="623" y="1165"/>
                  <a:pt x="623" y="1165"/>
                </a:cubicBezTo>
                <a:cubicBezTo>
                  <a:pt x="639" y="1189"/>
                  <a:pt x="642" y="1222"/>
                  <a:pt x="662" y="1242"/>
                </a:cubicBezTo>
                <a:cubicBezTo>
                  <a:pt x="671" y="1251"/>
                  <a:pt x="687" y="1251"/>
                  <a:pt x="700" y="1255"/>
                </a:cubicBezTo>
                <a:cubicBezTo>
                  <a:pt x="806" y="1286"/>
                  <a:pt x="855" y="1274"/>
                  <a:pt x="521" y="1255"/>
                </a:cubicBezTo>
                <a:cubicBezTo>
                  <a:pt x="418" y="1220"/>
                  <a:pt x="540" y="1273"/>
                  <a:pt x="470" y="1204"/>
                </a:cubicBezTo>
                <a:cubicBezTo>
                  <a:pt x="460" y="1194"/>
                  <a:pt x="444" y="1196"/>
                  <a:pt x="431" y="1191"/>
                </a:cubicBezTo>
                <a:cubicBezTo>
                  <a:pt x="315" y="1141"/>
                  <a:pt x="435" y="1184"/>
                  <a:pt x="342" y="1152"/>
                </a:cubicBezTo>
                <a:cubicBezTo>
                  <a:pt x="325" y="1139"/>
                  <a:pt x="303" y="1131"/>
                  <a:pt x="291" y="1114"/>
                </a:cubicBezTo>
                <a:cubicBezTo>
                  <a:pt x="215" y="1009"/>
                  <a:pt x="345" y="1108"/>
                  <a:pt x="239" y="1037"/>
                </a:cubicBezTo>
                <a:cubicBezTo>
                  <a:pt x="235" y="1024"/>
                  <a:pt x="234" y="1010"/>
                  <a:pt x="227" y="999"/>
                </a:cubicBezTo>
                <a:cubicBezTo>
                  <a:pt x="217" y="984"/>
                  <a:pt x="193" y="978"/>
                  <a:pt x="188" y="960"/>
                </a:cubicBezTo>
                <a:cubicBezTo>
                  <a:pt x="175" y="911"/>
                  <a:pt x="182" y="858"/>
                  <a:pt x="175" y="807"/>
                </a:cubicBezTo>
                <a:cubicBezTo>
                  <a:pt x="165" y="732"/>
                  <a:pt x="90" y="682"/>
                  <a:pt x="35" y="640"/>
                </a:cubicBezTo>
                <a:cubicBezTo>
                  <a:pt x="26" y="606"/>
                  <a:pt x="18" y="572"/>
                  <a:pt x="9" y="538"/>
                </a:cubicBezTo>
                <a:cubicBezTo>
                  <a:pt x="0" y="504"/>
                  <a:pt x="25" y="470"/>
                  <a:pt x="35" y="436"/>
                </a:cubicBezTo>
                <a:cubicBezTo>
                  <a:pt x="57" y="366"/>
                  <a:pt x="77" y="310"/>
                  <a:pt x="137" y="269"/>
                </a:cubicBezTo>
                <a:cubicBezTo>
                  <a:pt x="168" y="223"/>
                  <a:pt x="157" y="245"/>
                  <a:pt x="175" y="20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38200" y="25146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Khu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ắc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867400" y="2743200"/>
            <a:ext cx="3276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</a:rPr>
              <a:t>Tứ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</a:rPr>
              <a:t>trưởng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</a:rPr>
              <a:t>ASEAN</a:t>
            </a: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1095375" y="587375"/>
            <a:ext cx="2535238" cy="2643188"/>
          </a:xfrm>
          <a:custGeom>
            <a:avLst/>
            <a:gdLst>
              <a:gd name="T0" fmla="*/ 180 w 1597"/>
              <a:gd name="T1" fmla="*/ 78 h 1665"/>
              <a:gd name="T2" fmla="*/ 129 w 1597"/>
              <a:gd name="T3" fmla="*/ 193 h 1665"/>
              <a:gd name="T4" fmla="*/ 27 w 1597"/>
              <a:gd name="T5" fmla="*/ 385 h 1665"/>
              <a:gd name="T6" fmla="*/ 1 w 1597"/>
              <a:gd name="T7" fmla="*/ 462 h 1665"/>
              <a:gd name="T8" fmla="*/ 14 w 1597"/>
              <a:gd name="T9" fmla="*/ 552 h 1665"/>
              <a:gd name="T10" fmla="*/ 52 w 1597"/>
              <a:gd name="T11" fmla="*/ 564 h 1665"/>
              <a:gd name="T12" fmla="*/ 91 w 1597"/>
              <a:gd name="T13" fmla="*/ 590 h 1665"/>
              <a:gd name="T14" fmla="*/ 104 w 1597"/>
              <a:gd name="T15" fmla="*/ 654 h 1665"/>
              <a:gd name="T16" fmla="*/ 142 w 1597"/>
              <a:gd name="T17" fmla="*/ 680 h 1665"/>
              <a:gd name="T18" fmla="*/ 168 w 1597"/>
              <a:gd name="T19" fmla="*/ 769 h 1665"/>
              <a:gd name="T20" fmla="*/ 155 w 1597"/>
              <a:gd name="T21" fmla="*/ 910 h 1665"/>
              <a:gd name="T22" fmla="*/ 168 w 1597"/>
              <a:gd name="T23" fmla="*/ 974 h 1665"/>
              <a:gd name="T24" fmla="*/ 283 w 1597"/>
              <a:gd name="T25" fmla="*/ 987 h 1665"/>
              <a:gd name="T26" fmla="*/ 398 w 1597"/>
              <a:gd name="T27" fmla="*/ 961 h 1665"/>
              <a:gd name="T28" fmla="*/ 475 w 1597"/>
              <a:gd name="T29" fmla="*/ 910 h 1665"/>
              <a:gd name="T30" fmla="*/ 526 w 1597"/>
              <a:gd name="T31" fmla="*/ 936 h 1665"/>
              <a:gd name="T32" fmla="*/ 552 w 1597"/>
              <a:gd name="T33" fmla="*/ 1115 h 1665"/>
              <a:gd name="T34" fmla="*/ 628 w 1597"/>
              <a:gd name="T35" fmla="*/ 1128 h 1665"/>
              <a:gd name="T36" fmla="*/ 718 w 1597"/>
              <a:gd name="T37" fmla="*/ 1166 h 1665"/>
              <a:gd name="T38" fmla="*/ 756 w 1597"/>
              <a:gd name="T39" fmla="*/ 1192 h 1665"/>
              <a:gd name="T40" fmla="*/ 859 w 1597"/>
              <a:gd name="T41" fmla="*/ 1204 h 1665"/>
              <a:gd name="T42" fmla="*/ 884 w 1597"/>
              <a:gd name="T43" fmla="*/ 1243 h 1665"/>
              <a:gd name="T44" fmla="*/ 923 w 1597"/>
              <a:gd name="T45" fmla="*/ 1256 h 1665"/>
              <a:gd name="T46" fmla="*/ 936 w 1597"/>
              <a:gd name="T47" fmla="*/ 1294 h 1665"/>
              <a:gd name="T48" fmla="*/ 974 w 1597"/>
              <a:gd name="T49" fmla="*/ 1320 h 1665"/>
              <a:gd name="T50" fmla="*/ 1000 w 1597"/>
              <a:gd name="T51" fmla="*/ 1371 h 1665"/>
              <a:gd name="T52" fmla="*/ 1038 w 1597"/>
              <a:gd name="T53" fmla="*/ 1384 h 1665"/>
              <a:gd name="T54" fmla="*/ 1076 w 1597"/>
              <a:gd name="T55" fmla="*/ 1422 h 1665"/>
              <a:gd name="T56" fmla="*/ 1128 w 1597"/>
              <a:gd name="T57" fmla="*/ 1640 h 1665"/>
              <a:gd name="T58" fmla="*/ 1204 w 1597"/>
              <a:gd name="T59" fmla="*/ 1665 h 1665"/>
              <a:gd name="T60" fmla="*/ 1332 w 1597"/>
              <a:gd name="T61" fmla="*/ 1640 h 1665"/>
              <a:gd name="T62" fmla="*/ 1371 w 1597"/>
              <a:gd name="T63" fmla="*/ 1614 h 1665"/>
              <a:gd name="T64" fmla="*/ 1448 w 1597"/>
              <a:gd name="T65" fmla="*/ 1588 h 1665"/>
              <a:gd name="T66" fmla="*/ 1486 w 1597"/>
              <a:gd name="T67" fmla="*/ 1537 h 1665"/>
              <a:gd name="T68" fmla="*/ 1563 w 1597"/>
              <a:gd name="T69" fmla="*/ 1396 h 1665"/>
              <a:gd name="T70" fmla="*/ 1576 w 1597"/>
              <a:gd name="T71" fmla="*/ 1089 h 1665"/>
              <a:gd name="T72" fmla="*/ 1524 w 1597"/>
              <a:gd name="T73" fmla="*/ 1012 h 1665"/>
              <a:gd name="T74" fmla="*/ 1473 w 1597"/>
              <a:gd name="T75" fmla="*/ 961 h 1665"/>
              <a:gd name="T76" fmla="*/ 1422 w 1597"/>
              <a:gd name="T77" fmla="*/ 910 h 1665"/>
              <a:gd name="T78" fmla="*/ 1371 w 1597"/>
              <a:gd name="T79" fmla="*/ 859 h 1665"/>
              <a:gd name="T80" fmla="*/ 1358 w 1597"/>
              <a:gd name="T81" fmla="*/ 820 h 1665"/>
              <a:gd name="T82" fmla="*/ 1281 w 1597"/>
              <a:gd name="T83" fmla="*/ 756 h 1665"/>
              <a:gd name="T84" fmla="*/ 1332 w 1597"/>
              <a:gd name="T85" fmla="*/ 590 h 1665"/>
              <a:gd name="T86" fmla="*/ 1358 w 1597"/>
              <a:gd name="T87" fmla="*/ 526 h 1665"/>
              <a:gd name="T88" fmla="*/ 1396 w 1597"/>
              <a:gd name="T89" fmla="*/ 488 h 1665"/>
              <a:gd name="T90" fmla="*/ 1358 w 1597"/>
              <a:gd name="T91" fmla="*/ 385 h 1665"/>
              <a:gd name="T92" fmla="*/ 1345 w 1597"/>
              <a:gd name="T93" fmla="*/ 334 h 1665"/>
              <a:gd name="T94" fmla="*/ 1115 w 1597"/>
              <a:gd name="T95" fmla="*/ 270 h 1665"/>
              <a:gd name="T96" fmla="*/ 948 w 1597"/>
              <a:gd name="T97" fmla="*/ 296 h 1665"/>
              <a:gd name="T98" fmla="*/ 884 w 1597"/>
              <a:gd name="T99" fmla="*/ 385 h 1665"/>
              <a:gd name="T100" fmla="*/ 808 w 1597"/>
              <a:gd name="T101" fmla="*/ 424 h 1665"/>
              <a:gd name="T102" fmla="*/ 756 w 1597"/>
              <a:gd name="T103" fmla="*/ 411 h 1665"/>
              <a:gd name="T104" fmla="*/ 705 w 1597"/>
              <a:gd name="T105" fmla="*/ 321 h 1665"/>
              <a:gd name="T106" fmla="*/ 667 w 1597"/>
              <a:gd name="T107" fmla="*/ 308 h 1665"/>
              <a:gd name="T108" fmla="*/ 641 w 1597"/>
              <a:gd name="T109" fmla="*/ 219 h 1665"/>
              <a:gd name="T110" fmla="*/ 564 w 1597"/>
              <a:gd name="T111" fmla="*/ 168 h 1665"/>
              <a:gd name="T112" fmla="*/ 424 w 1597"/>
              <a:gd name="T113" fmla="*/ 14 h 1665"/>
              <a:gd name="T114" fmla="*/ 180 w 1597"/>
              <a:gd name="T115" fmla="*/ 104 h 1665"/>
              <a:gd name="T116" fmla="*/ 180 w 1597"/>
              <a:gd name="T117" fmla="*/ 168 h 1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97" h="1665">
                <a:moveTo>
                  <a:pt x="180" y="78"/>
                </a:moveTo>
                <a:cubicBezTo>
                  <a:pt x="150" y="170"/>
                  <a:pt x="170" y="133"/>
                  <a:pt x="129" y="193"/>
                </a:cubicBezTo>
                <a:cubicBezTo>
                  <a:pt x="104" y="270"/>
                  <a:pt x="72" y="317"/>
                  <a:pt x="27" y="385"/>
                </a:cubicBezTo>
                <a:cubicBezTo>
                  <a:pt x="12" y="408"/>
                  <a:pt x="1" y="462"/>
                  <a:pt x="1" y="462"/>
                </a:cubicBezTo>
                <a:cubicBezTo>
                  <a:pt x="5" y="492"/>
                  <a:pt x="0" y="525"/>
                  <a:pt x="14" y="552"/>
                </a:cubicBezTo>
                <a:cubicBezTo>
                  <a:pt x="20" y="564"/>
                  <a:pt x="40" y="558"/>
                  <a:pt x="52" y="564"/>
                </a:cubicBezTo>
                <a:cubicBezTo>
                  <a:pt x="66" y="571"/>
                  <a:pt x="78" y="581"/>
                  <a:pt x="91" y="590"/>
                </a:cubicBezTo>
                <a:cubicBezTo>
                  <a:pt x="95" y="611"/>
                  <a:pt x="93" y="635"/>
                  <a:pt x="104" y="654"/>
                </a:cubicBezTo>
                <a:cubicBezTo>
                  <a:pt x="112" y="667"/>
                  <a:pt x="134" y="667"/>
                  <a:pt x="142" y="680"/>
                </a:cubicBezTo>
                <a:cubicBezTo>
                  <a:pt x="159" y="706"/>
                  <a:pt x="158" y="740"/>
                  <a:pt x="168" y="769"/>
                </a:cubicBezTo>
                <a:cubicBezTo>
                  <a:pt x="164" y="816"/>
                  <a:pt x="155" y="863"/>
                  <a:pt x="155" y="910"/>
                </a:cubicBezTo>
                <a:cubicBezTo>
                  <a:pt x="155" y="932"/>
                  <a:pt x="149" y="963"/>
                  <a:pt x="168" y="974"/>
                </a:cubicBezTo>
                <a:cubicBezTo>
                  <a:pt x="201" y="994"/>
                  <a:pt x="245" y="983"/>
                  <a:pt x="283" y="987"/>
                </a:cubicBezTo>
                <a:cubicBezTo>
                  <a:pt x="306" y="983"/>
                  <a:pt x="370" y="977"/>
                  <a:pt x="398" y="961"/>
                </a:cubicBezTo>
                <a:cubicBezTo>
                  <a:pt x="425" y="946"/>
                  <a:pt x="475" y="910"/>
                  <a:pt x="475" y="910"/>
                </a:cubicBezTo>
                <a:cubicBezTo>
                  <a:pt x="492" y="919"/>
                  <a:pt x="516" y="920"/>
                  <a:pt x="526" y="936"/>
                </a:cubicBezTo>
                <a:cubicBezTo>
                  <a:pt x="546" y="968"/>
                  <a:pt x="534" y="1092"/>
                  <a:pt x="552" y="1115"/>
                </a:cubicBezTo>
                <a:cubicBezTo>
                  <a:pt x="568" y="1135"/>
                  <a:pt x="603" y="1124"/>
                  <a:pt x="628" y="1128"/>
                </a:cubicBezTo>
                <a:cubicBezTo>
                  <a:pt x="657" y="1142"/>
                  <a:pt x="689" y="1151"/>
                  <a:pt x="718" y="1166"/>
                </a:cubicBezTo>
                <a:cubicBezTo>
                  <a:pt x="732" y="1173"/>
                  <a:pt x="741" y="1188"/>
                  <a:pt x="756" y="1192"/>
                </a:cubicBezTo>
                <a:cubicBezTo>
                  <a:pt x="789" y="1201"/>
                  <a:pt x="825" y="1200"/>
                  <a:pt x="859" y="1204"/>
                </a:cubicBezTo>
                <a:cubicBezTo>
                  <a:pt x="867" y="1217"/>
                  <a:pt x="872" y="1233"/>
                  <a:pt x="884" y="1243"/>
                </a:cubicBezTo>
                <a:cubicBezTo>
                  <a:pt x="895" y="1252"/>
                  <a:pt x="913" y="1246"/>
                  <a:pt x="923" y="1256"/>
                </a:cubicBezTo>
                <a:cubicBezTo>
                  <a:pt x="933" y="1265"/>
                  <a:pt x="928" y="1284"/>
                  <a:pt x="936" y="1294"/>
                </a:cubicBezTo>
                <a:cubicBezTo>
                  <a:pt x="946" y="1306"/>
                  <a:pt x="961" y="1311"/>
                  <a:pt x="974" y="1320"/>
                </a:cubicBezTo>
                <a:cubicBezTo>
                  <a:pt x="983" y="1337"/>
                  <a:pt x="987" y="1358"/>
                  <a:pt x="1000" y="1371"/>
                </a:cubicBezTo>
                <a:cubicBezTo>
                  <a:pt x="1009" y="1380"/>
                  <a:pt x="1027" y="1377"/>
                  <a:pt x="1038" y="1384"/>
                </a:cubicBezTo>
                <a:cubicBezTo>
                  <a:pt x="1053" y="1394"/>
                  <a:pt x="1063" y="1409"/>
                  <a:pt x="1076" y="1422"/>
                </a:cubicBezTo>
                <a:cubicBezTo>
                  <a:pt x="1084" y="1478"/>
                  <a:pt x="1097" y="1599"/>
                  <a:pt x="1128" y="1640"/>
                </a:cubicBezTo>
                <a:cubicBezTo>
                  <a:pt x="1144" y="1661"/>
                  <a:pt x="1204" y="1665"/>
                  <a:pt x="1204" y="1665"/>
                </a:cubicBezTo>
                <a:cubicBezTo>
                  <a:pt x="1214" y="1663"/>
                  <a:pt x="1312" y="1648"/>
                  <a:pt x="1332" y="1640"/>
                </a:cubicBezTo>
                <a:cubicBezTo>
                  <a:pt x="1346" y="1634"/>
                  <a:pt x="1357" y="1620"/>
                  <a:pt x="1371" y="1614"/>
                </a:cubicBezTo>
                <a:cubicBezTo>
                  <a:pt x="1396" y="1603"/>
                  <a:pt x="1448" y="1588"/>
                  <a:pt x="1448" y="1588"/>
                </a:cubicBezTo>
                <a:cubicBezTo>
                  <a:pt x="1461" y="1571"/>
                  <a:pt x="1478" y="1557"/>
                  <a:pt x="1486" y="1537"/>
                </a:cubicBezTo>
                <a:cubicBezTo>
                  <a:pt x="1521" y="1448"/>
                  <a:pt x="1478" y="1453"/>
                  <a:pt x="1563" y="1396"/>
                </a:cubicBezTo>
                <a:cubicBezTo>
                  <a:pt x="1597" y="1296"/>
                  <a:pt x="1589" y="1192"/>
                  <a:pt x="1576" y="1089"/>
                </a:cubicBezTo>
                <a:cubicBezTo>
                  <a:pt x="1566" y="1014"/>
                  <a:pt x="1580" y="1031"/>
                  <a:pt x="1524" y="1012"/>
                </a:cubicBezTo>
                <a:cubicBezTo>
                  <a:pt x="1493" y="914"/>
                  <a:pt x="1540" y="1027"/>
                  <a:pt x="1473" y="961"/>
                </a:cubicBezTo>
                <a:cubicBezTo>
                  <a:pt x="1403" y="892"/>
                  <a:pt x="1525" y="945"/>
                  <a:pt x="1422" y="910"/>
                </a:cubicBezTo>
                <a:cubicBezTo>
                  <a:pt x="1387" y="807"/>
                  <a:pt x="1440" y="929"/>
                  <a:pt x="1371" y="859"/>
                </a:cubicBezTo>
                <a:cubicBezTo>
                  <a:pt x="1361" y="849"/>
                  <a:pt x="1366" y="831"/>
                  <a:pt x="1358" y="820"/>
                </a:cubicBezTo>
                <a:cubicBezTo>
                  <a:pt x="1339" y="791"/>
                  <a:pt x="1309" y="775"/>
                  <a:pt x="1281" y="756"/>
                </a:cubicBezTo>
                <a:cubicBezTo>
                  <a:pt x="1258" y="688"/>
                  <a:pt x="1273" y="631"/>
                  <a:pt x="1332" y="590"/>
                </a:cubicBezTo>
                <a:cubicBezTo>
                  <a:pt x="1341" y="569"/>
                  <a:pt x="1346" y="546"/>
                  <a:pt x="1358" y="526"/>
                </a:cubicBezTo>
                <a:cubicBezTo>
                  <a:pt x="1368" y="511"/>
                  <a:pt x="1391" y="505"/>
                  <a:pt x="1396" y="488"/>
                </a:cubicBezTo>
                <a:cubicBezTo>
                  <a:pt x="1404" y="460"/>
                  <a:pt x="1366" y="406"/>
                  <a:pt x="1358" y="385"/>
                </a:cubicBezTo>
                <a:cubicBezTo>
                  <a:pt x="1352" y="369"/>
                  <a:pt x="1357" y="346"/>
                  <a:pt x="1345" y="334"/>
                </a:cubicBezTo>
                <a:cubicBezTo>
                  <a:pt x="1304" y="293"/>
                  <a:pt x="1175" y="285"/>
                  <a:pt x="1115" y="270"/>
                </a:cubicBezTo>
                <a:cubicBezTo>
                  <a:pt x="1059" y="279"/>
                  <a:pt x="998" y="271"/>
                  <a:pt x="948" y="296"/>
                </a:cubicBezTo>
                <a:cubicBezTo>
                  <a:pt x="915" y="312"/>
                  <a:pt x="905" y="355"/>
                  <a:pt x="884" y="385"/>
                </a:cubicBezTo>
                <a:cubicBezTo>
                  <a:pt x="868" y="407"/>
                  <a:pt x="832" y="416"/>
                  <a:pt x="808" y="424"/>
                </a:cubicBezTo>
                <a:cubicBezTo>
                  <a:pt x="791" y="420"/>
                  <a:pt x="771" y="421"/>
                  <a:pt x="756" y="411"/>
                </a:cubicBezTo>
                <a:cubicBezTo>
                  <a:pt x="738" y="399"/>
                  <a:pt x="717" y="333"/>
                  <a:pt x="705" y="321"/>
                </a:cubicBezTo>
                <a:cubicBezTo>
                  <a:pt x="696" y="312"/>
                  <a:pt x="680" y="312"/>
                  <a:pt x="667" y="308"/>
                </a:cubicBezTo>
                <a:cubicBezTo>
                  <a:pt x="657" y="279"/>
                  <a:pt x="661" y="242"/>
                  <a:pt x="641" y="219"/>
                </a:cubicBezTo>
                <a:cubicBezTo>
                  <a:pt x="621" y="196"/>
                  <a:pt x="564" y="168"/>
                  <a:pt x="564" y="168"/>
                </a:cubicBezTo>
                <a:cubicBezTo>
                  <a:pt x="545" y="88"/>
                  <a:pt x="503" y="41"/>
                  <a:pt x="424" y="14"/>
                </a:cubicBezTo>
                <a:cubicBezTo>
                  <a:pt x="351" y="20"/>
                  <a:pt x="203" y="0"/>
                  <a:pt x="180" y="104"/>
                </a:cubicBezTo>
                <a:cubicBezTo>
                  <a:pt x="175" y="125"/>
                  <a:pt x="180" y="147"/>
                  <a:pt x="180" y="1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352800" y="1371600"/>
            <a:ext cx="2514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Tiểu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vùng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Mê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Kông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343400" y="3810000"/>
            <a:ext cx="9906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5334000" y="4191000"/>
            <a:ext cx="18288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 flipV="1">
            <a:off x="5638800" y="3124200"/>
            <a:ext cx="15240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4343400" y="3124200"/>
            <a:ext cx="1371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362200" y="6469063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xmlns="" val="5900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143</TotalTime>
  <Words>593</Words>
  <Application>Microsoft Office PowerPoint</Application>
  <PresentationFormat>On-screen Show (4:3)</PresentationFormat>
  <Paragraphs>50</Paragraphs>
  <Slides>16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Angles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VietinBank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30</cp:revision>
  <dcterms:created xsi:type="dcterms:W3CDTF">2013-01-15T16:03:19Z</dcterms:created>
  <dcterms:modified xsi:type="dcterms:W3CDTF">2020-01-08T08:12:14Z</dcterms:modified>
</cp:coreProperties>
</file>