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8"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66" r:id="rId21"/>
    <p:sldId id="256" r:id="rId22"/>
    <p:sldId id="262" r:id="rId23"/>
    <p:sldId id="259" r:id="rId24"/>
    <p:sldId id="260" r:id="rId25"/>
    <p:sldId id="258" r:id="rId26"/>
    <p:sldId id="261" r:id="rId27"/>
    <p:sldId id="287"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216" y="4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A0D66-E948-4960-86D8-175B83AED64E}" type="datetimeFigureOut">
              <a:rPr lang="en-US" smtClean="0"/>
              <a:t>12/11/2021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51CF91-5717-4DB5-8597-B26511528094}" type="slidenum">
              <a:rPr lang="en-US" smtClean="0"/>
              <a:t>‹#›</a:t>
            </a:fld>
            <a:endParaRPr lang="en-US"/>
          </a:p>
        </p:txBody>
      </p:sp>
    </p:spTree>
    <p:extLst>
      <p:ext uri="{BB962C8B-B14F-4D97-AF65-F5344CB8AC3E}">
        <p14:creationId xmlns:p14="http://schemas.microsoft.com/office/powerpoint/2010/main" val="355582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1CF91-5717-4DB5-8597-B26511528094}" type="slidenum">
              <a:rPr lang="en-US" smtClean="0"/>
              <a:t>18</a:t>
            </a:fld>
            <a:endParaRPr lang="en-US"/>
          </a:p>
        </p:txBody>
      </p:sp>
    </p:spTree>
    <p:extLst>
      <p:ext uri="{BB962C8B-B14F-4D97-AF65-F5344CB8AC3E}">
        <p14:creationId xmlns:p14="http://schemas.microsoft.com/office/powerpoint/2010/main" val="266346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3367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1842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98000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65C144-7BE4-4085-9CAE-27375FAE5639}" type="slidenum">
              <a:rPr lang="en-US"/>
              <a:pPr>
                <a:defRPr/>
              </a:pPr>
              <a:t>‹#›</a:t>
            </a:fld>
            <a:endParaRPr lang="en-US"/>
          </a:p>
        </p:txBody>
      </p:sp>
    </p:spTree>
    <p:extLst>
      <p:ext uri="{BB962C8B-B14F-4D97-AF65-F5344CB8AC3E}">
        <p14:creationId xmlns:p14="http://schemas.microsoft.com/office/powerpoint/2010/main" val="209605905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3548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05695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3284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01326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90651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6141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5471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0246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CF2E77-4E87-4338-A6B2-93E833A84A3C}" type="datetimeFigureOut">
              <a:rPr lang="en-US" smtClean="0"/>
              <a:t>12/11/2021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849596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3" Type="http://schemas.openxmlformats.org/officeDocument/2006/relationships/image" Target="../media/image14.png"/><Relationship Id="rId21"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7.wdp"/><Relationship Id="rId2" Type="http://schemas.openxmlformats.org/officeDocument/2006/relationships/image" Target="../media/image13.jpeg"/><Relationship Id="rId16" Type="http://schemas.openxmlformats.org/officeDocument/2006/relationships/image" Target="../media/image21.png"/><Relationship Id="rId20"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png"/><Relationship Id="rId3" Type="http://schemas.microsoft.com/office/2007/relationships/hdphoto" Target="../media/hdphoto8.wdp"/><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gif"/><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9.wdp"/><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0.wdp"/><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27.gif"/><Relationship Id="rId9" Type="http://schemas.microsoft.com/office/2007/relationships/hdphoto" Target="../media/hdphoto9.wdp"/><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1.wdp"/><Relationship Id="rId12" Type="http://schemas.openxmlformats.org/officeDocument/2006/relationships/image" Target="../media/image23.png"/><Relationship Id="rId2" Type="http://schemas.openxmlformats.org/officeDocument/2006/relationships/image" Target="../media/image37.jpeg"/><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9.png"/><Relationship Id="rId10" Type="http://schemas.openxmlformats.org/officeDocument/2006/relationships/image" Target="../media/image22.png"/><Relationship Id="rId4" Type="http://schemas.openxmlformats.org/officeDocument/2006/relationships/image" Target="../media/image27.gif"/><Relationship Id="rId9" Type="http://schemas.microsoft.com/office/2007/relationships/hdphoto" Target="../media/hdphoto9.wdp"/><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gif"/><Relationship Id="rId9" Type="http://schemas.openxmlformats.org/officeDocument/2006/relationships/image" Target="../media/image22.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3.wdp"/><Relationship Id="rId12"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2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gif"/><Relationship Id="rId9" Type="http://schemas.microsoft.com/office/2007/relationships/hdphoto" Target="../media/hdphoto9.wdp"/><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4.wdp"/><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27.gif"/><Relationship Id="rId9" Type="http://schemas.microsoft.com/office/2007/relationships/hdphoto" Target="../media/hdphoto9.wdp"/><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4"/>
          <p:cNvSpPr txBox="1">
            <a:spLocks noChangeArrowheads="1"/>
          </p:cNvSpPr>
          <p:nvPr/>
        </p:nvSpPr>
        <p:spPr bwMode="auto">
          <a:xfrm>
            <a:off x="1295400" y="800100"/>
            <a:ext cx="6553200" cy="57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t>** Trò chơi: </a:t>
            </a:r>
            <a:r>
              <a:rPr lang="en-US" sz="3200" b="1" i="1"/>
              <a:t>Đây là ai?</a:t>
            </a:r>
            <a:endParaRPr lang="vi-VN" sz="3200" b="1" i="1"/>
          </a:p>
        </p:txBody>
      </p:sp>
      <p:sp>
        <p:nvSpPr>
          <p:cNvPr id="139269" name="AutoShape 5"/>
          <p:cNvSpPr>
            <a:spLocks noChangeArrowheads="1"/>
          </p:cNvSpPr>
          <p:nvPr/>
        </p:nvSpPr>
        <p:spPr bwMode="auto">
          <a:xfrm>
            <a:off x="1600200" y="1600200"/>
            <a:ext cx="6248400" cy="2057400"/>
          </a:xfrm>
          <a:prstGeom prst="cloudCallout">
            <a:avLst>
              <a:gd name="adj1" fmla="val -43750"/>
              <a:gd name="adj2" fmla="val 64468"/>
            </a:avLst>
          </a:prstGeom>
          <a:solidFill>
            <a:srgbClr val="FF0000"/>
          </a:solidFill>
          <a:ln w="9525">
            <a:solidFill>
              <a:schemeClr val="tx1"/>
            </a:solidFill>
            <a:round/>
            <a:headEnd/>
            <a:tailEnd/>
          </a:ln>
          <a:effectLst/>
          <a:extLst/>
        </p:spPr>
        <p:txBody>
          <a:bodyPr lIns="81635" tIns="40817" rIns="81635" bIns="40817"/>
          <a:lstStyle/>
          <a:p>
            <a:pPr algn="ctr"/>
            <a:endParaRPr lang="vi-VN"/>
          </a:p>
        </p:txBody>
      </p:sp>
      <p:sp>
        <p:nvSpPr>
          <p:cNvPr id="139270" name="Text Box 6"/>
          <p:cNvSpPr txBox="1">
            <a:spLocks noChangeArrowheads="1"/>
          </p:cNvSpPr>
          <p:nvPr/>
        </p:nvSpPr>
        <p:spPr bwMode="auto">
          <a:xfrm>
            <a:off x="2438400" y="1943100"/>
            <a:ext cx="4724400" cy="162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b="1" i="1" dirty="0">
                <a:solidFill>
                  <a:schemeClr val="bg1"/>
                </a:solidFill>
              </a:rPr>
              <a:t>?</a:t>
            </a:r>
            <a:r>
              <a:rPr lang="en-US" sz="2500" b="1" i="1" dirty="0"/>
              <a:t> </a:t>
            </a:r>
            <a:r>
              <a:rPr lang="en-US" sz="2500" b="1" i="1" dirty="0" err="1">
                <a:solidFill>
                  <a:schemeClr val="bg1"/>
                </a:solidFill>
              </a:rPr>
              <a:t>Quan</a:t>
            </a:r>
            <a:r>
              <a:rPr lang="en-US" sz="2500" b="1" i="1" dirty="0">
                <a:solidFill>
                  <a:schemeClr val="bg1"/>
                </a:solidFill>
              </a:rPr>
              <a:t> </a:t>
            </a:r>
            <a:r>
              <a:rPr lang="en-US" sz="2500" b="1" i="1" dirty="0" err="1">
                <a:solidFill>
                  <a:schemeClr val="bg1"/>
                </a:solidFill>
              </a:rPr>
              <a:t>sát</a:t>
            </a:r>
            <a:r>
              <a:rPr lang="en-US" sz="2500" b="1" i="1" dirty="0">
                <a:solidFill>
                  <a:schemeClr val="bg1"/>
                </a:solidFill>
              </a:rPr>
              <a:t> </a:t>
            </a:r>
            <a:r>
              <a:rPr lang="en-US" sz="2500" b="1" i="1" dirty="0" err="1">
                <a:solidFill>
                  <a:schemeClr val="bg1"/>
                </a:solidFill>
              </a:rPr>
              <a:t>tranh</a:t>
            </a:r>
            <a:r>
              <a:rPr lang="en-US" sz="2500" b="1" i="1" dirty="0">
                <a:solidFill>
                  <a:schemeClr val="bg1"/>
                </a:solidFill>
              </a:rPr>
              <a:t> </a:t>
            </a:r>
            <a:r>
              <a:rPr lang="en-US" sz="2500" b="1" i="1" dirty="0" err="1">
                <a:solidFill>
                  <a:schemeClr val="bg1"/>
                </a:solidFill>
              </a:rPr>
              <a:t>và</a:t>
            </a:r>
            <a:r>
              <a:rPr lang="en-US" sz="2500" b="1" i="1" dirty="0">
                <a:solidFill>
                  <a:schemeClr val="bg1"/>
                </a:solidFill>
              </a:rPr>
              <a:t> </a:t>
            </a:r>
            <a:r>
              <a:rPr lang="en-US" sz="2500" b="1" i="1" dirty="0" err="1">
                <a:solidFill>
                  <a:schemeClr val="bg1"/>
                </a:solidFill>
              </a:rPr>
              <a:t>cho</a:t>
            </a:r>
            <a:r>
              <a:rPr lang="en-US" sz="2500" b="1" i="1" dirty="0">
                <a:solidFill>
                  <a:schemeClr val="bg1"/>
                </a:solidFill>
              </a:rPr>
              <a:t> </a:t>
            </a:r>
            <a:r>
              <a:rPr lang="en-US" sz="2500" b="1" i="1" dirty="0" err="1">
                <a:solidFill>
                  <a:schemeClr val="bg1"/>
                </a:solidFill>
              </a:rPr>
              <a:t>biết</a:t>
            </a:r>
            <a:r>
              <a:rPr lang="en-US" sz="2500" b="1" i="1" dirty="0">
                <a:solidFill>
                  <a:schemeClr val="bg1"/>
                </a:solidFill>
              </a:rPr>
              <a:t> </a:t>
            </a:r>
            <a:r>
              <a:rPr lang="en-US" sz="2500" b="1" i="1" dirty="0" err="1">
                <a:solidFill>
                  <a:schemeClr val="bg1"/>
                </a:solidFill>
              </a:rPr>
              <a:t>đây</a:t>
            </a:r>
            <a:r>
              <a:rPr lang="en-US" sz="2500" b="1" i="1" dirty="0">
                <a:solidFill>
                  <a:schemeClr val="bg1"/>
                </a:solidFill>
              </a:rPr>
              <a:t> </a:t>
            </a:r>
            <a:r>
              <a:rPr lang="en-US" sz="2500" b="1" i="1" dirty="0" err="1">
                <a:solidFill>
                  <a:schemeClr val="bg1"/>
                </a:solidFill>
              </a:rPr>
              <a:t>là</a:t>
            </a:r>
            <a:r>
              <a:rPr lang="en-US" sz="2500" b="1" i="1" dirty="0">
                <a:solidFill>
                  <a:schemeClr val="bg1"/>
                </a:solidFill>
              </a:rPr>
              <a:t> </a:t>
            </a:r>
            <a:r>
              <a:rPr lang="en-US" sz="2500" b="1" i="1" dirty="0" err="1">
                <a:solidFill>
                  <a:schemeClr val="bg1"/>
                </a:solidFill>
              </a:rPr>
              <a:t>nhà</a:t>
            </a:r>
            <a:r>
              <a:rPr lang="en-US" sz="2500" b="1" i="1" dirty="0">
                <a:solidFill>
                  <a:schemeClr val="bg1"/>
                </a:solidFill>
              </a:rPr>
              <a:t> </a:t>
            </a:r>
            <a:r>
              <a:rPr lang="en-US" sz="2500" b="1" i="1" dirty="0" err="1">
                <a:solidFill>
                  <a:schemeClr val="bg1"/>
                </a:solidFill>
              </a:rPr>
              <a:t>thơ</a:t>
            </a:r>
            <a:r>
              <a:rPr lang="en-US" sz="2500" b="1" i="1" dirty="0">
                <a:solidFill>
                  <a:schemeClr val="bg1"/>
                </a:solidFill>
              </a:rPr>
              <a:t> </a:t>
            </a:r>
            <a:r>
              <a:rPr lang="en-US" sz="2500" b="1" i="1" dirty="0" err="1">
                <a:solidFill>
                  <a:schemeClr val="bg1"/>
                </a:solidFill>
              </a:rPr>
              <a:t>nào</a:t>
            </a:r>
            <a:r>
              <a:rPr lang="en-US" sz="2500" b="1" i="1" dirty="0">
                <a:solidFill>
                  <a:schemeClr val="bg1"/>
                </a:solidFill>
              </a:rPr>
              <a:t>, </a:t>
            </a:r>
            <a:r>
              <a:rPr lang="en-US" sz="2500" b="1" i="1" dirty="0" err="1">
                <a:solidFill>
                  <a:schemeClr val="bg1"/>
                </a:solidFill>
              </a:rPr>
              <a:t>bài</a:t>
            </a:r>
            <a:r>
              <a:rPr lang="en-US" sz="2500" b="1" i="1" dirty="0">
                <a:solidFill>
                  <a:schemeClr val="bg1"/>
                </a:solidFill>
              </a:rPr>
              <a:t> </a:t>
            </a:r>
            <a:r>
              <a:rPr lang="en-US" sz="2500" b="1" i="1" dirty="0" err="1">
                <a:solidFill>
                  <a:schemeClr val="bg1"/>
                </a:solidFill>
              </a:rPr>
              <a:t>thơ</a:t>
            </a:r>
            <a:r>
              <a:rPr lang="en-US" sz="2500" b="1" i="1" dirty="0">
                <a:solidFill>
                  <a:schemeClr val="bg1"/>
                </a:solidFill>
              </a:rPr>
              <a:t> </a:t>
            </a:r>
            <a:r>
              <a:rPr lang="en-US" sz="2500" b="1" i="1" dirty="0" err="1">
                <a:solidFill>
                  <a:schemeClr val="bg1"/>
                </a:solidFill>
              </a:rPr>
              <a:t>nào</a:t>
            </a:r>
            <a:r>
              <a:rPr lang="en-US" sz="2500" b="1" i="1" dirty="0">
                <a:solidFill>
                  <a:schemeClr val="bg1"/>
                </a:solidFill>
              </a:rPr>
              <a:t> </a:t>
            </a:r>
            <a:r>
              <a:rPr lang="en-US" sz="2500" b="1" i="1" dirty="0" err="1">
                <a:solidFill>
                  <a:schemeClr val="bg1"/>
                </a:solidFill>
              </a:rPr>
              <a:t>của</a:t>
            </a:r>
            <a:r>
              <a:rPr lang="en-US" sz="2500" b="1" i="1" dirty="0">
                <a:solidFill>
                  <a:schemeClr val="bg1"/>
                </a:solidFill>
              </a:rPr>
              <a:t> </a:t>
            </a:r>
            <a:r>
              <a:rPr lang="en-US" sz="2500" b="1" i="1" dirty="0" err="1">
                <a:solidFill>
                  <a:schemeClr val="bg1"/>
                </a:solidFill>
              </a:rPr>
              <a:t>ông</a:t>
            </a:r>
            <a:r>
              <a:rPr lang="en-US" sz="2500" b="1" i="1" dirty="0">
                <a:solidFill>
                  <a:schemeClr val="bg1"/>
                </a:solidFill>
              </a:rPr>
              <a:t> </a:t>
            </a:r>
            <a:r>
              <a:rPr lang="en-US" sz="2500" b="1" i="1" dirty="0" err="1">
                <a:solidFill>
                  <a:schemeClr val="bg1"/>
                </a:solidFill>
              </a:rPr>
              <a:t>mà</a:t>
            </a:r>
            <a:r>
              <a:rPr lang="en-US" sz="2500" b="1" i="1" dirty="0">
                <a:solidFill>
                  <a:schemeClr val="bg1"/>
                </a:solidFill>
              </a:rPr>
              <a:t> </a:t>
            </a:r>
            <a:r>
              <a:rPr lang="en-US" sz="2500" b="1" i="1" dirty="0" err="1">
                <a:solidFill>
                  <a:schemeClr val="bg1"/>
                </a:solidFill>
              </a:rPr>
              <a:t>em</a:t>
            </a:r>
            <a:r>
              <a:rPr lang="en-US" sz="2500" b="1" i="1" dirty="0">
                <a:solidFill>
                  <a:schemeClr val="bg1"/>
                </a:solidFill>
              </a:rPr>
              <a:t> </a:t>
            </a:r>
            <a:r>
              <a:rPr lang="en-US" sz="2500" b="1" i="1" dirty="0" err="1">
                <a:solidFill>
                  <a:schemeClr val="bg1"/>
                </a:solidFill>
              </a:rPr>
              <a:t>đã</a:t>
            </a:r>
            <a:r>
              <a:rPr lang="en-US" sz="2500" b="1" i="1" dirty="0">
                <a:solidFill>
                  <a:schemeClr val="bg1"/>
                </a:solidFill>
              </a:rPr>
              <a:t> </a:t>
            </a:r>
            <a:r>
              <a:rPr lang="en-US" sz="2500" b="1" i="1" dirty="0" err="1">
                <a:solidFill>
                  <a:schemeClr val="bg1"/>
                </a:solidFill>
              </a:rPr>
              <a:t>được</a:t>
            </a:r>
            <a:r>
              <a:rPr lang="en-US" sz="2500" b="1" i="1" dirty="0">
                <a:solidFill>
                  <a:schemeClr val="bg1"/>
                </a:solidFill>
              </a:rPr>
              <a:t> </a:t>
            </a:r>
            <a:r>
              <a:rPr lang="en-US" sz="2500" b="1" i="1" dirty="0" err="1">
                <a:solidFill>
                  <a:schemeClr val="bg1"/>
                </a:solidFill>
              </a:rPr>
              <a:t>học</a:t>
            </a:r>
            <a:r>
              <a:rPr lang="en-US" sz="2500" b="1" i="1" dirty="0">
                <a:solidFill>
                  <a:schemeClr val="bg1"/>
                </a:solidFill>
              </a:rPr>
              <a:t>?</a:t>
            </a:r>
            <a:endParaRPr lang="vi-VN" sz="2500" b="1" i="1" dirty="0">
              <a:solidFill>
                <a:schemeClr val="bg1"/>
              </a:solidFill>
            </a:endParaRPr>
          </a:p>
        </p:txBody>
      </p:sp>
    </p:spTree>
    <p:extLst>
      <p:ext uri="{BB962C8B-B14F-4D97-AF65-F5344CB8AC3E}">
        <p14:creationId xmlns:p14="http://schemas.microsoft.com/office/powerpoint/2010/main" val="104016699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281" y="426390"/>
            <a:ext cx="8524229" cy="4168234"/>
          </a:xfrm>
        </p:spPr>
        <p:txBody>
          <a:bodyPr/>
          <a:lstStyle/>
          <a:p>
            <a:r>
              <a:rPr lang="en-US" b="1" dirty="0" smtClean="0">
                <a:solidFill>
                  <a:srgbClr val="FF0000"/>
                </a:solidFill>
              </a:rPr>
              <a:t> </a:t>
            </a:r>
          </a:p>
          <a:p>
            <a:endParaRPr lang="en-US" b="1" dirty="0">
              <a:solidFill>
                <a:srgbClr val="FF0000"/>
              </a:solidFill>
            </a:endParaRPr>
          </a:p>
          <a:p>
            <a:r>
              <a:rPr lang="en-US" b="1" dirty="0" err="1" smtClean="0">
                <a:solidFill>
                  <a:srgbClr val="FF0000"/>
                </a:solidFill>
              </a:rPr>
              <a:t>Các</a:t>
            </a:r>
            <a:r>
              <a:rPr lang="en-US" b="1" dirty="0" smtClean="0">
                <a:solidFill>
                  <a:srgbClr val="FF0000"/>
                </a:solidFill>
              </a:rPr>
              <a:t> </a:t>
            </a:r>
            <a:r>
              <a:rPr lang="en-US" b="1" dirty="0" err="1">
                <a:solidFill>
                  <a:srgbClr val="FF0000"/>
                </a:solidFill>
              </a:rPr>
              <a:t>bài</a:t>
            </a:r>
            <a:r>
              <a:rPr lang="en-US" b="1" dirty="0">
                <a:solidFill>
                  <a:srgbClr val="FF0000"/>
                </a:solidFill>
              </a:rPr>
              <a:t> </a:t>
            </a:r>
            <a:r>
              <a:rPr lang="en-US" b="1" dirty="0" err="1">
                <a:solidFill>
                  <a:srgbClr val="FF0000"/>
                </a:solidFill>
              </a:rPr>
              <a:t>thơ</a:t>
            </a:r>
            <a:r>
              <a:rPr lang="en-US" b="1" dirty="0">
                <a:solidFill>
                  <a:srgbClr val="FF0000"/>
                </a:solidFill>
              </a:rPr>
              <a:t> </a:t>
            </a:r>
            <a:r>
              <a:rPr lang="en-US" b="1" dirty="0" err="1">
                <a:solidFill>
                  <a:srgbClr val="FF0000"/>
                </a:solidFill>
              </a:rPr>
              <a:t>trên</a:t>
            </a:r>
            <a:r>
              <a:rPr lang="en-US" b="1" dirty="0">
                <a:solidFill>
                  <a:srgbClr val="FF0000"/>
                </a:solidFill>
              </a:rPr>
              <a:t> </a:t>
            </a:r>
            <a:r>
              <a:rPr lang="en-US" b="1" dirty="0" err="1">
                <a:solidFill>
                  <a:srgbClr val="FF0000"/>
                </a:solidFill>
              </a:rPr>
              <a:t>sáng</a:t>
            </a:r>
            <a:r>
              <a:rPr lang="en-US" b="1" dirty="0">
                <a:solidFill>
                  <a:srgbClr val="FF0000"/>
                </a:solidFill>
              </a:rPr>
              <a:t> </a:t>
            </a:r>
            <a:r>
              <a:rPr lang="en-US" b="1" dirty="0" err="1">
                <a:solidFill>
                  <a:srgbClr val="FF0000"/>
                </a:solidFill>
              </a:rPr>
              <a:t>tác</a:t>
            </a:r>
            <a:r>
              <a:rPr lang="en-US" b="1" dirty="0">
                <a:solidFill>
                  <a:srgbClr val="FF0000"/>
                </a:solidFill>
              </a:rPr>
              <a:t> </a:t>
            </a:r>
            <a:r>
              <a:rPr lang="en-US" b="1" dirty="0" err="1">
                <a:solidFill>
                  <a:srgbClr val="FF0000"/>
                </a:solidFill>
              </a:rPr>
              <a:t>vào</a:t>
            </a:r>
            <a:r>
              <a:rPr lang="en-US" b="1" dirty="0">
                <a:solidFill>
                  <a:srgbClr val="FF0000"/>
                </a:solidFill>
              </a:rPr>
              <a:t> </a:t>
            </a:r>
            <a:r>
              <a:rPr lang="en-US" b="1" dirty="0" err="1">
                <a:solidFill>
                  <a:srgbClr val="FF0000"/>
                </a:solidFill>
              </a:rPr>
              <a:t>thời</a:t>
            </a:r>
            <a:r>
              <a:rPr lang="en-US" b="1" dirty="0">
                <a:solidFill>
                  <a:srgbClr val="FF0000"/>
                </a:solidFill>
              </a:rPr>
              <a:t> </a:t>
            </a:r>
            <a:r>
              <a:rPr lang="en-US" b="1" dirty="0" err="1">
                <a:solidFill>
                  <a:srgbClr val="FF0000"/>
                </a:solidFill>
              </a:rPr>
              <a:t>gian</a:t>
            </a:r>
            <a:r>
              <a:rPr lang="en-US" b="1" dirty="0">
                <a:solidFill>
                  <a:srgbClr val="FF0000"/>
                </a:solidFill>
              </a:rPr>
              <a:t> </a:t>
            </a:r>
            <a:r>
              <a:rPr lang="en-US" b="1" dirty="0" err="1">
                <a:solidFill>
                  <a:srgbClr val="FF0000"/>
                </a:solidFill>
              </a:rPr>
              <a:t>nào</a:t>
            </a:r>
            <a:r>
              <a:rPr lang="en-US" b="1" dirty="0">
                <a:solidFill>
                  <a:srgbClr val="FF0000"/>
                </a:solidFill>
              </a:rPr>
              <a:t> ? </a:t>
            </a:r>
            <a:r>
              <a:rPr lang="en-US" b="1" dirty="0" err="1">
                <a:solidFill>
                  <a:srgbClr val="FF0000"/>
                </a:solidFill>
              </a:rPr>
              <a:t>và</a:t>
            </a:r>
            <a:r>
              <a:rPr lang="en-US" b="1" dirty="0">
                <a:solidFill>
                  <a:srgbClr val="FF0000"/>
                </a:solidFill>
              </a:rPr>
              <a:t> </a:t>
            </a:r>
            <a:r>
              <a:rPr lang="en-US" b="1" dirty="0" err="1">
                <a:solidFill>
                  <a:srgbClr val="FF0000"/>
                </a:solidFill>
              </a:rPr>
              <a:t>thời</a:t>
            </a:r>
            <a:r>
              <a:rPr lang="en-US" b="1" dirty="0">
                <a:solidFill>
                  <a:srgbClr val="FF0000"/>
                </a:solidFill>
              </a:rPr>
              <a:t> </a:t>
            </a:r>
            <a:r>
              <a:rPr lang="en-US" b="1" dirty="0" err="1">
                <a:solidFill>
                  <a:srgbClr val="FF0000"/>
                </a:solidFill>
              </a:rPr>
              <a:t>kì</a:t>
            </a:r>
            <a:r>
              <a:rPr lang="en-US" b="1" dirty="0">
                <a:solidFill>
                  <a:srgbClr val="FF0000"/>
                </a:solidFill>
              </a:rPr>
              <a:t> </a:t>
            </a:r>
            <a:r>
              <a:rPr lang="en-US" b="1" dirty="0" err="1">
                <a:solidFill>
                  <a:srgbClr val="FF0000"/>
                </a:solidFill>
              </a:rPr>
              <a:t>nào</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đất</a:t>
            </a:r>
            <a:r>
              <a:rPr lang="en-US" b="1" dirty="0">
                <a:solidFill>
                  <a:srgbClr val="FF0000"/>
                </a:solidFill>
              </a:rPr>
              <a:t> </a:t>
            </a:r>
            <a:r>
              <a:rPr lang="en-US" b="1" dirty="0" err="1">
                <a:solidFill>
                  <a:srgbClr val="FF0000"/>
                </a:solidFill>
              </a:rPr>
              <a:t>nước</a:t>
            </a:r>
            <a:r>
              <a:rPr lang="en-US" b="1" dirty="0">
                <a:solidFill>
                  <a:srgbClr val="FF0000"/>
                </a:solidFill>
              </a:rPr>
              <a:t> ?</a:t>
            </a:r>
          </a:p>
        </p:txBody>
      </p:sp>
    </p:spTree>
    <p:extLst>
      <p:ext uri="{BB962C8B-B14F-4D97-AF65-F5344CB8AC3E}">
        <p14:creationId xmlns:p14="http://schemas.microsoft.com/office/powerpoint/2010/main" val="1487498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loud"/>
          <p:cNvSpPr>
            <a:spLocks noChangeAspect="1" noEditPoints="1" noChangeArrowheads="1"/>
          </p:cNvSpPr>
          <p:nvPr/>
        </p:nvSpPr>
        <p:spPr bwMode="auto">
          <a:xfrm rot="10800000">
            <a:off x="1" y="358379"/>
            <a:ext cx="5616575" cy="2439590"/>
          </a:xfrm>
          <a:custGeom>
            <a:avLst/>
            <a:gdLst>
              <a:gd name="T0" fmla="*/ 17422 w 21600"/>
              <a:gd name="T1" fmla="*/ 1626393 h 21600"/>
              <a:gd name="T2" fmla="*/ 2808288 w 21600"/>
              <a:gd name="T3" fmla="*/ 3249323 h 21600"/>
              <a:gd name="T4" fmla="*/ 5611895 w 21600"/>
              <a:gd name="T5" fmla="*/ 1626393 h 21600"/>
              <a:gd name="T6" fmla="*/ 2808288 w 21600"/>
              <a:gd name="T7" fmla="*/ 18598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9900"/>
          </a:solidFill>
          <a:ln w="9525">
            <a:solidFill>
              <a:srgbClr val="003300"/>
            </a:solidFill>
            <a:miter lim="800000"/>
            <a:headEnd/>
            <a:tailEnd/>
          </a:ln>
          <a:effectLst>
            <a:outerShdw dist="107763" dir="2700000" algn="ctr" rotWithShape="0">
              <a:srgbClr val="808080"/>
            </a:outerShdw>
          </a:effectLst>
        </p:spPr>
        <p:txBody>
          <a:bodyPr rot="10800000" lIns="81635" tIns="40817" rIns="81635" bIns="40817"/>
          <a:lstStyle/>
          <a:p>
            <a:endParaRPr lang="en-US">
              <a:cs typeface="Arial" charset="0"/>
            </a:endParaRPr>
          </a:p>
          <a:p>
            <a:endParaRPr lang="en-US">
              <a:cs typeface="Arial" charset="0"/>
            </a:endParaRPr>
          </a:p>
          <a:p>
            <a:r>
              <a:rPr lang="en-US" b="1">
                <a:solidFill>
                  <a:schemeClr val="hlink"/>
                </a:solidFill>
                <a:latin typeface=".VnArial Narrow" pitchFamily="34" charset="0"/>
                <a:cs typeface="Arial" charset="0"/>
              </a:rPr>
              <a:t>Giai ®o¹n 1964 -  1975</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2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Freeform 4"/>
          <p:cNvSpPr>
            <a:spLocks/>
          </p:cNvSpPr>
          <p:nvPr/>
        </p:nvSpPr>
        <p:spPr bwMode="auto">
          <a:xfrm>
            <a:off x="2555875" y="1762125"/>
            <a:ext cx="4103688" cy="3381375"/>
          </a:xfrm>
          <a:custGeom>
            <a:avLst/>
            <a:gdLst>
              <a:gd name="T0" fmla="*/ 14288 w 2585"/>
              <a:gd name="T1" fmla="*/ 1412875 h 2840"/>
              <a:gd name="T2" fmla="*/ 207963 w 2585"/>
              <a:gd name="T3" fmla="*/ 1608138 h 2840"/>
              <a:gd name="T4" fmla="*/ 538163 w 2585"/>
              <a:gd name="T5" fmla="*/ 1870075 h 2840"/>
              <a:gd name="T6" fmla="*/ 868363 w 2585"/>
              <a:gd name="T7" fmla="*/ 2457450 h 2840"/>
              <a:gd name="T8" fmla="*/ 1023938 w 2585"/>
              <a:gd name="T9" fmla="*/ 2914650 h 2840"/>
              <a:gd name="T10" fmla="*/ 946150 w 2585"/>
              <a:gd name="T11" fmla="*/ 3089275 h 2840"/>
              <a:gd name="T12" fmla="*/ 946150 w 2585"/>
              <a:gd name="T13" fmla="*/ 3459163 h 2840"/>
              <a:gd name="T14" fmla="*/ 771525 w 2585"/>
              <a:gd name="T15" fmla="*/ 4308475 h 2840"/>
              <a:gd name="T16" fmla="*/ 908050 w 2585"/>
              <a:gd name="T17" fmla="*/ 4440238 h 2840"/>
              <a:gd name="T18" fmla="*/ 1217613 w 2585"/>
              <a:gd name="T19" fmla="*/ 4330700 h 2840"/>
              <a:gd name="T20" fmla="*/ 1314450 w 2585"/>
              <a:gd name="T21" fmla="*/ 4133850 h 2840"/>
              <a:gd name="T22" fmla="*/ 1412875 w 2585"/>
              <a:gd name="T23" fmla="*/ 4287838 h 2840"/>
              <a:gd name="T24" fmla="*/ 1800225 w 2585"/>
              <a:gd name="T25" fmla="*/ 4483100 h 2840"/>
              <a:gd name="T26" fmla="*/ 1916113 w 2585"/>
              <a:gd name="T27" fmla="*/ 4178300 h 2840"/>
              <a:gd name="T28" fmla="*/ 2208213 w 2585"/>
              <a:gd name="T29" fmla="*/ 4460875 h 2840"/>
              <a:gd name="T30" fmla="*/ 2557463 w 2585"/>
              <a:gd name="T31" fmla="*/ 4395788 h 2840"/>
              <a:gd name="T32" fmla="*/ 2635250 w 2585"/>
              <a:gd name="T33" fmla="*/ 4200525 h 2840"/>
              <a:gd name="T34" fmla="*/ 2517775 w 2585"/>
              <a:gd name="T35" fmla="*/ 3916363 h 2840"/>
              <a:gd name="T36" fmla="*/ 2944813 w 2585"/>
              <a:gd name="T37" fmla="*/ 2305050 h 2840"/>
              <a:gd name="T38" fmla="*/ 3140075 w 2585"/>
              <a:gd name="T39" fmla="*/ 2087563 h 2840"/>
              <a:gd name="T40" fmla="*/ 4071938 w 2585"/>
              <a:gd name="T41" fmla="*/ 1498600 h 2840"/>
              <a:gd name="T42" fmla="*/ 3741738 w 2585"/>
              <a:gd name="T43" fmla="*/ 1281113 h 2840"/>
              <a:gd name="T44" fmla="*/ 3683000 w 2585"/>
              <a:gd name="T45" fmla="*/ 1173163 h 2840"/>
              <a:gd name="T46" fmla="*/ 3430588 w 2585"/>
              <a:gd name="T47" fmla="*/ 1128713 h 2840"/>
              <a:gd name="T48" fmla="*/ 3100388 w 2585"/>
              <a:gd name="T49" fmla="*/ 1543050 h 2840"/>
              <a:gd name="T50" fmla="*/ 2868613 w 2585"/>
              <a:gd name="T51" fmla="*/ 1695450 h 2840"/>
              <a:gd name="T52" fmla="*/ 2576513 w 2585"/>
              <a:gd name="T53" fmla="*/ 1955800 h 2840"/>
              <a:gd name="T54" fmla="*/ 2974975 w 2585"/>
              <a:gd name="T55" fmla="*/ 204788 h 2840"/>
              <a:gd name="T56" fmla="*/ 2441575 w 2585"/>
              <a:gd name="T57" fmla="*/ 301625 h 2840"/>
              <a:gd name="T58" fmla="*/ 2149475 w 2585"/>
              <a:gd name="T59" fmla="*/ 169863 h 2840"/>
              <a:gd name="T60" fmla="*/ 1566863 w 2585"/>
              <a:gd name="T61" fmla="*/ 393700 h 2840"/>
              <a:gd name="T62" fmla="*/ 1800225 w 2585"/>
              <a:gd name="T63" fmla="*/ 639763 h 2840"/>
              <a:gd name="T64" fmla="*/ 1871663 w 2585"/>
              <a:gd name="T65" fmla="*/ 1366838 h 2840"/>
              <a:gd name="T66" fmla="*/ 1857375 w 2585"/>
              <a:gd name="T67" fmla="*/ 1350963 h 2840"/>
              <a:gd name="T68" fmla="*/ 1450975 w 2585"/>
              <a:gd name="T69" fmla="*/ 2087563 h 2840"/>
              <a:gd name="T70" fmla="*/ 1295400 w 2585"/>
              <a:gd name="T71" fmla="*/ 1585913 h 2840"/>
              <a:gd name="T72" fmla="*/ 1179513 w 2585"/>
              <a:gd name="T73" fmla="*/ 1390650 h 2840"/>
              <a:gd name="T74" fmla="*/ 1042988 w 2585"/>
              <a:gd name="T75" fmla="*/ 1543050 h 2840"/>
              <a:gd name="T76" fmla="*/ 908050 w 2585"/>
              <a:gd name="T77" fmla="*/ 1651000 h 2840"/>
              <a:gd name="T78" fmla="*/ 615950 w 2585"/>
              <a:gd name="T79" fmla="*/ 1477963 h 2840"/>
              <a:gd name="T80" fmla="*/ 403225 w 2585"/>
              <a:gd name="T81" fmla="*/ 1346200 h 2840"/>
              <a:gd name="T82" fmla="*/ 53975 w 2585"/>
              <a:gd name="T83" fmla="*/ 1346200 h 28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85" h="2840">
                <a:moveTo>
                  <a:pt x="34" y="848"/>
                </a:moveTo>
                <a:cubicBezTo>
                  <a:pt x="25" y="862"/>
                  <a:pt x="11" y="873"/>
                  <a:pt x="9" y="890"/>
                </a:cubicBezTo>
                <a:cubicBezTo>
                  <a:pt x="0" y="960"/>
                  <a:pt x="55" y="964"/>
                  <a:pt x="95" y="986"/>
                </a:cubicBezTo>
                <a:cubicBezTo>
                  <a:pt x="108" y="992"/>
                  <a:pt x="118" y="1006"/>
                  <a:pt x="131" y="1013"/>
                </a:cubicBezTo>
                <a:cubicBezTo>
                  <a:pt x="155" y="1024"/>
                  <a:pt x="205" y="1040"/>
                  <a:pt x="205" y="1040"/>
                </a:cubicBezTo>
                <a:cubicBezTo>
                  <a:pt x="237" y="1095"/>
                  <a:pt x="289" y="1141"/>
                  <a:pt x="339" y="1178"/>
                </a:cubicBezTo>
                <a:cubicBezTo>
                  <a:pt x="405" y="1287"/>
                  <a:pt x="470" y="1397"/>
                  <a:pt x="535" y="1507"/>
                </a:cubicBezTo>
                <a:cubicBezTo>
                  <a:pt x="542" y="1519"/>
                  <a:pt x="541" y="1535"/>
                  <a:pt x="547" y="1548"/>
                </a:cubicBezTo>
                <a:cubicBezTo>
                  <a:pt x="566" y="1589"/>
                  <a:pt x="585" y="1633"/>
                  <a:pt x="608" y="1672"/>
                </a:cubicBezTo>
                <a:cubicBezTo>
                  <a:pt x="618" y="1728"/>
                  <a:pt x="629" y="1781"/>
                  <a:pt x="645" y="1836"/>
                </a:cubicBezTo>
                <a:cubicBezTo>
                  <a:pt x="641" y="1864"/>
                  <a:pt x="644" y="1893"/>
                  <a:pt x="633" y="1918"/>
                </a:cubicBezTo>
                <a:cubicBezTo>
                  <a:pt x="627" y="1933"/>
                  <a:pt x="604" y="1932"/>
                  <a:pt x="596" y="1946"/>
                </a:cubicBezTo>
                <a:cubicBezTo>
                  <a:pt x="583" y="1970"/>
                  <a:pt x="572" y="2028"/>
                  <a:pt x="572" y="2028"/>
                </a:cubicBezTo>
                <a:cubicBezTo>
                  <a:pt x="581" y="2079"/>
                  <a:pt x="585" y="2130"/>
                  <a:pt x="596" y="2179"/>
                </a:cubicBezTo>
                <a:cubicBezTo>
                  <a:pt x="602" y="2208"/>
                  <a:pt x="621" y="2261"/>
                  <a:pt x="621" y="2261"/>
                </a:cubicBezTo>
                <a:cubicBezTo>
                  <a:pt x="612" y="2383"/>
                  <a:pt x="627" y="2662"/>
                  <a:pt x="486" y="2714"/>
                </a:cubicBezTo>
                <a:cubicBezTo>
                  <a:pt x="478" y="2728"/>
                  <a:pt x="452" y="2743"/>
                  <a:pt x="462" y="2755"/>
                </a:cubicBezTo>
                <a:cubicBezTo>
                  <a:pt x="462" y="2755"/>
                  <a:pt x="553" y="2790"/>
                  <a:pt x="572" y="2797"/>
                </a:cubicBezTo>
                <a:cubicBezTo>
                  <a:pt x="584" y="2801"/>
                  <a:pt x="608" y="2810"/>
                  <a:pt x="608" y="2810"/>
                </a:cubicBezTo>
                <a:cubicBezTo>
                  <a:pt x="696" y="2797"/>
                  <a:pt x="709" y="2793"/>
                  <a:pt x="767" y="2728"/>
                </a:cubicBezTo>
                <a:cubicBezTo>
                  <a:pt x="771" y="2714"/>
                  <a:pt x="773" y="2699"/>
                  <a:pt x="779" y="2687"/>
                </a:cubicBezTo>
                <a:cubicBezTo>
                  <a:pt x="794" y="2658"/>
                  <a:pt x="828" y="2604"/>
                  <a:pt x="828" y="2604"/>
                </a:cubicBezTo>
                <a:cubicBezTo>
                  <a:pt x="841" y="2609"/>
                  <a:pt x="858" y="2607"/>
                  <a:pt x="865" y="2618"/>
                </a:cubicBezTo>
                <a:cubicBezTo>
                  <a:pt x="880" y="2642"/>
                  <a:pt x="890" y="2701"/>
                  <a:pt x="890" y="2701"/>
                </a:cubicBezTo>
                <a:cubicBezTo>
                  <a:pt x="907" y="2833"/>
                  <a:pt x="898" y="2816"/>
                  <a:pt x="1012" y="2838"/>
                </a:cubicBezTo>
                <a:cubicBezTo>
                  <a:pt x="1053" y="2833"/>
                  <a:pt x="1095" y="2840"/>
                  <a:pt x="1134" y="2824"/>
                </a:cubicBezTo>
                <a:cubicBezTo>
                  <a:pt x="1147" y="2818"/>
                  <a:pt x="1147" y="2742"/>
                  <a:pt x="1159" y="2714"/>
                </a:cubicBezTo>
                <a:cubicBezTo>
                  <a:pt x="1171" y="2685"/>
                  <a:pt x="1207" y="2632"/>
                  <a:pt x="1207" y="2632"/>
                </a:cubicBezTo>
                <a:cubicBezTo>
                  <a:pt x="1276" y="2657"/>
                  <a:pt x="1249" y="2674"/>
                  <a:pt x="1281" y="2728"/>
                </a:cubicBezTo>
                <a:cubicBezTo>
                  <a:pt x="1307" y="2771"/>
                  <a:pt x="1348" y="2794"/>
                  <a:pt x="1391" y="2810"/>
                </a:cubicBezTo>
                <a:cubicBezTo>
                  <a:pt x="1440" y="2806"/>
                  <a:pt x="1489" y="2806"/>
                  <a:pt x="1538" y="2797"/>
                </a:cubicBezTo>
                <a:cubicBezTo>
                  <a:pt x="1563" y="2792"/>
                  <a:pt x="1611" y="2769"/>
                  <a:pt x="1611" y="2769"/>
                </a:cubicBezTo>
                <a:cubicBezTo>
                  <a:pt x="1619" y="2755"/>
                  <a:pt x="1629" y="2743"/>
                  <a:pt x="1635" y="2728"/>
                </a:cubicBezTo>
                <a:cubicBezTo>
                  <a:pt x="1646" y="2702"/>
                  <a:pt x="1660" y="2646"/>
                  <a:pt x="1660" y="2646"/>
                </a:cubicBezTo>
                <a:cubicBezTo>
                  <a:pt x="1622" y="2518"/>
                  <a:pt x="1684" y="2707"/>
                  <a:pt x="1611" y="2563"/>
                </a:cubicBezTo>
                <a:cubicBezTo>
                  <a:pt x="1597" y="2535"/>
                  <a:pt x="1596" y="2499"/>
                  <a:pt x="1586" y="2467"/>
                </a:cubicBezTo>
                <a:cubicBezTo>
                  <a:pt x="1591" y="2269"/>
                  <a:pt x="1539" y="1835"/>
                  <a:pt x="1709" y="1644"/>
                </a:cubicBezTo>
                <a:cubicBezTo>
                  <a:pt x="1734" y="1559"/>
                  <a:pt x="1790" y="1501"/>
                  <a:pt x="1855" y="1452"/>
                </a:cubicBezTo>
                <a:cubicBezTo>
                  <a:pt x="1921" y="1342"/>
                  <a:pt x="1835" y="1475"/>
                  <a:pt x="1917" y="1383"/>
                </a:cubicBezTo>
                <a:cubicBezTo>
                  <a:pt x="1998" y="1292"/>
                  <a:pt x="1880" y="1388"/>
                  <a:pt x="1978" y="1315"/>
                </a:cubicBezTo>
                <a:cubicBezTo>
                  <a:pt x="2022" y="1240"/>
                  <a:pt x="2096" y="1186"/>
                  <a:pt x="2161" y="1136"/>
                </a:cubicBezTo>
                <a:cubicBezTo>
                  <a:pt x="2283" y="1045"/>
                  <a:pt x="2422" y="984"/>
                  <a:pt x="2565" y="944"/>
                </a:cubicBezTo>
                <a:cubicBezTo>
                  <a:pt x="2561" y="890"/>
                  <a:pt x="2585" y="821"/>
                  <a:pt x="2552" y="780"/>
                </a:cubicBezTo>
                <a:cubicBezTo>
                  <a:pt x="2549" y="775"/>
                  <a:pt x="2373" y="805"/>
                  <a:pt x="2357" y="807"/>
                </a:cubicBezTo>
                <a:cubicBezTo>
                  <a:pt x="2345" y="812"/>
                  <a:pt x="2331" y="828"/>
                  <a:pt x="2320" y="821"/>
                </a:cubicBezTo>
                <a:cubicBezTo>
                  <a:pt x="2293" y="805"/>
                  <a:pt x="2315" y="755"/>
                  <a:pt x="2320" y="739"/>
                </a:cubicBezTo>
                <a:cubicBezTo>
                  <a:pt x="2316" y="711"/>
                  <a:pt x="2330" y="667"/>
                  <a:pt x="2308" y="656"/>
                </a:cubicBezTo>
                <a:cubicBezTo>
                  <a:pt x="2183" y="598"/>
                  <a:pt x="2182" y="644"/>
                  <a:pt x="2161" y="711"/>
                </a:cubicBezTo>
                <a:cubicBezTo>
                  <a:pt x="2160" y="717"/>
                  <a:pt x="2146" y="849"/>
                  <a:pt x="2137" y="862"/>
                </a:cubicBezTo>
                <a:cubicBezTo>
                  <a:pt x="2093" y="919"/>
                  <a:pt x="2014" y="949"/>
                  <a:pt x="1953" y="972"/>
                </a:cubicBezTo>
                <a:cubicBezTo>
                  <a:pt x="1911" y="988"/>
                  <a:pt x="1880" y="1027"/>
                  <a:pt x="1843" y="1054"/>
                </a:cubicBezTo>
                <a:cubicBezTo>
                  <a:pt x="1832" y="1062"/>
                  <a:pt x="1818" y="1061"/>
                  <a:pt x="1807" y="1068"/>
                </a:cubicBezTo>
                <a:cubicBezTo>
                  <a:pt x="1755" y="1098"/>
                  <a:pt x="1782" y="1094"/>
                  <a:pt x="1733" y="1136"/>
                </a:cubicBezTo>
                <a:cubicBezTo>
                  <a:pt x="1602" y="1251"/>
                  <a:pt x="1707" y="1139"/>
                  <a:pt x="1623" y="1232"/>
                </a:cubicBezTo>
                <a:cubicBezTo>
                  <a:pt x="1586" y="1110"/>
                  <a:pt x="1623" y="974"/>
                  <a:pt x="1635" y="848"/>
                </a:cubicBezTo>
                <a:cubicBezTo>
                  <a:pt x="1658" y="605"/>
                  <a:pt x="1852" y="373"/>
                  <a:pt x="1874" y="129"/>
                </a:cubicBezTo>
                <a:cubicBezTo>
                  <a:pt x="1852" y="56"/>
                  <a:pt x="1686" y="0"/>
                  <a:pt x="1550" y="94"/>
                </a:cubicBezTo>
                <a:cubicBezTo>
                  <a:pt x="1525" y="111"/>
                  <a:pt x="1544" y="158"/>
                  <a:pt x="1538" y="190"/>
                </a:cubicBezTo>
                <a:cubicBezTo>
                  <a:pt x="1524" y="256"/>
                  <a:pt x="1508" y="332"/>
                  <a:pt x="1489" y="396"/>
                </a:cubicBezTo>
                <a:cubicBezTo>
                  <a:pt x="1420" y="319"/>
                  <a:pt x="1408" y="198"/>
                  <a:pt x="1354" y="107"/>
                </a:cubicBezTo>
                <a:cubicBezTo>
                  <a:pt x="1297" y="112"/>
                  <a:pt x="1183" y="106"/>
                  <a:pt x="1134" y="138"/>
                </a:cubicBezTo>
                <a:cubicBezTo>
                  <a:pt x="1112" y="153"/>
                  <a:pt x="979" y="220"/>
                  <a:pt x="987" y="248"/>
                </a:cubicBezTo>
                <a:cubicBezTo>
                  <a:pt x="983" y="287"/>
                  <a:pt x="1018" y="396"/>
                  <a:pt x="1042" y="422"/>
                </a:cubicBezTo>
                <a:cubicBezTo>
                  <a:pt x="1066" y="448"/>
                  <a:pt x="1122" y="385"/>
                  <a:pt x="1134" y="403"/>
                </a:cubicBezTo>
                <a:cubicBezTo>
                  <a:pt x="1144" y="429"/>
                  <a:pt x="1115" y="531"/>
                  <a:pt x="1115" y="531"/>
                </a:cubicBezTo>
                <a:cubicBezTo>
                  <a:pt x="1135" y="601"/>
                  <a:pt x="1158" y="804"/>
                  <a:pt x="1179" y="861"/>
                </a:cubicBezTo>
                <a:cubicBezTo>
                  <a:pt x="1200" y="918"/>
                  <a:pt x="1245" y="878"/>
                  <a:pt x="1244" y="876"/>
                </a:cubicBezTo>
                <a:cubicBezTo>
                  <a:pt x="1232" y="917"/>
                  <a:pt x="1187" y="812"/>
                  <a:pt x="1170" y="851"/>
                </a:cubicBezTo>
                <a:cubicBezTo>
                  <a:pt x="1132" y="936"/>
                  <a:pt x="1109" y="1179"/>
                  <a:pt x="1036" y="1232"/>
                </a:cubicBezTo>
                <a:cubicBezTo>
                  <a:pt x="1000" y="1294"/>
                  <a:pt x="979" y="1300"/>
                  <a:pt x="914" y="1315"/>
                </a:cubicBezTo>
                <a:cubicBezTo>
                  <a:pt x="878" y="1275"/>
                  <a:pt x="858" y="1236"/>
                  <a:pt x="816" y="1205"/>
                </a:cubicBezTo>
                <a:cubicBezTo>
                  <a:pt x="776" y="1138"/>
                  <a:pt x="794" y="1074"/>
                  <a:pt x="816" y="999"/>
                </a:cubicBezTo>
                <a:cubicBezTo>
                  <a:pt x="800" y="972"/>
                  <a:pt x="784" y="944"/>
                  <a:pt x="767" y="917"/>
                </a:cubicBezTo>
                <a:cubicBezTo>
                  <a:pt x="759" y="903"/>
                  <a:pt x="743" y="876"/>
                  <a:pt x="743" y="876"/>
                </a:cubicBezTo>
                <a:cubicBezTo>
                  <a:pt x="672" y="902"/>
                  <a:pt x="732" y="868"/>
                  <a:pt x="694" y="931"/>
                </a:cubicBezTo>
                <a:cubicBezTo>
                  <a:pt x="685" y="947"/>
                  <a:pt x="669" y="958"/>
                  <a:pt x="657" y="972"/>
                </a:cubicBezTo>
                <a:cubicBezTo>
                  <a:pt x="652" y="988"/>
                  <a:pt x="638" y="1047"/>
                  <a:pt x="621" y="1054"/>
                </a:cubicBezTo>
                <a:cubicBezTo>
                  <a:pt x="604" y="1060"/>
                  <a:pt x="588" y="1046"/>
                  <a:pt x="572" y="1040"/>
                </a:cubicBezTo>
                <a:cubicBezTo>
                  <a:pt x="538" y="1030"/>
                  <a:pt x="492" y="1005"/>
                  <a:pt x="462" y="986"/>
                </a:cubicBezTo>
                <a:cubicBezTo>
                  <a:pt x="436" y="970"/>
                  <a:pt x="388" y="931"/>
                  <a:pt x="388" y="931"/>
                </a:cubicBezTo>
                <a:cubicBezTo>
                  <a:pt x="380" y="917"/>
                  <a:pt x="376" y="899"/>
                  <a:pt x="364" y="890"/>
                </a:cubicBezTo>
                <a:cubicBezTo>
                  <a:pt x="331" y="867"/>
                  <a:pt x="286" y="872"/>
                  <a:pt x="254" y="848"/>
                </a:cubicBezTo>
                <a:cubicBezTo>
                  <a:pt x="206" y="813"/>
                  <a:pt x="231" y="827"/>
                  <a:pt x="180" y="807"/>
                </a:cubicBezTo>
                <a:cubicBezTo>
                  <a:pt x="47" y="822"/>
                  <a:pt x="87" y="789"/>
                  <a:pt x="34" y="848"/>
                </a:cubicBez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34821" name="Cloud"/>
          <p:cNvSpPr>
            <a:spLocks noChangeAspect="1" noEditPoints="1" noChangeArrowheads="1"/>
          </p:cNvSpPr>
          <p:nvPr/>
        </p:nvSpPr>
        <p:spPr bwMode="auto">
          <a:xfrm rot="10800000">
            <a:off x="0" y="571501"/>
            <a:ext cx="4787900" cy="2080022"/>
          </a:xfrm>
          <a:custGeom>
            <a:avLst/>
            <a:gdLst>
              <a:gd name="T0" fmla="*/ 14851 w 21600"/>
              <a:gd name="T1" fmla="*/ 1386682 h 21600"/>
              <a:gd name="T2" fmla="*/ 2393950 w 21600"/>
              <a:gd name="T3" fmla="*/ 2770410 h 21600"/>
              <a:gd name="T4" fmla="*/ 4783910 w 21600"/>
              <a:gd name="T5" fmla="*/ 1386682 h 21600"/>
              <a:gd name="T6" fmla="*/ 2393950 w 21600"/>
              <a:gd name="T7" fmla="*/ 158570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9900"/>
          </a:solidFill>
          <a:ln w="9525">
            <a:solidFill>
              <a:srgbClr val="003300"/>
            </a:solidFill>
            <a:miter lim="800000"/>
            <a:headEnd/>
            <a:tailEnd/>
          </a:ln>
          <a:effectLst>
            <a:outerShdw dist="107763" dir="2700000" algn="ctr" rotWithShape="0">
              <a:srgbClr val="808080"/>
            </a:outerShdw>
          </a:effectLst>
        </p:spPr>
        <p:txBody>
          <a:bodyPr rot="10800000" lIns="81635" tIns="40817" rIns="81635" bIns="40817"/>
          <a:lstStyle/>
          <a:p>
            <a:endParaRPr lang="en-US" dirty="0">
              <a:cs typeface="Arial" charset="0"/>
            </a:endParaRPr>
          </a:p>
          <a:p>
            <a:endParaRPr lang="en-US" dirty="0">
              <a:cs typeface="Arial" charset="0"/>
            </a:endParaRPr>
          </a:p>
          <a:p>
            <a:endParaRPr lang="en-US" b="1" dirty="0">
              <a:solidFill>
                <a:srgbClr val="FFFF00"/>
              </a:solidFill>
              <a:latin typeface=".VnArial Narrow" pitchFamily="34" charset="0"/>
              <a:cs typeface="Arial" charset="0"/>
            </a:endParaRPr>
          </a:p>
          <a:p>
            <a:r>
              <a:rPr lang="en-US" b="1" dirty="0" err="1">
                <a:solidFill>
                  <a:srgbClr val="FFFF00"/>
                </a:solidFill>
                <a:latin typeface=".VnArial Narrow" pitchFamily="34" charset="0"/>
                <a:cs typeface="Arial" charset="0"/>
              </a:rPr>
              <a:t>Giai</a:t>
            </a:r>
            <a:r>
              <a:rPr lang="en-US" b="1" dirty="0">
                <a:solidFill>
                  <a:srgbClr val="FFFF00"/>
                </a:solidFill>
                <a:latin typeface=".VnArial Narrow" pitchFamily="34" charset="0"/>
                <a:cs typeface="Arial" charset="0"/>
              </a:rPr>
              <a:t> ®o¹n 1964 -  1975</a:t>
            </a:r>
          </a:p>
        </p:txBody>
      </p:sp>
      <p:sp>
        <p:nvSpPr>
          <p:cNvPr id="34822" name="Cloud"/>
          <p:cNvSpPr>
            <a:spLocks noChangeAspect="1" noEditPoints="1" noChangeArrowheads="1"/>
          </p:cNvSpPr>
          <p:nvPr/>
        </p:nvSpPr>
        <p:spPr bwMode="auto">
          <a:xfrm rot="-10482477">
            <a:off x="3527424" y="0"/>
            <a:ext cx="5616575" cy="2115741"/>
          </a:xfrm>
          <a:custGeom>
            <a:avLst/>
            <a:gdLst>
              <a:gd name="T0" fmla="*/ 17422 w 21600"/>
              <a:gd name="T1" fmla="*/ 1410494 h 21600"/>
              <a:gd name="T2" fmla="*/ 2808288 w 21600"/>
              <a:gd name="T3" fmla="*/ 2817984 h 21600"/>
              <a:gd name="T4" fmla="*/ 5611895 w 21600"/>
              <a:gd name="T5" fmla="*/ 1410494 h 21600"/>
              <a:gd name="T6" fmla="*/ 2808288 w 21600"/>
              <a:gd name="T7" fmla="*/ 16129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9900"/>
          </a:solidFill>
          <a:ln w="9525">
            <a:solidFill>
              <a:srgbClr val="003300"/>
            </a:solidFill>
            <a:miter lim="800000"/>
            <a:headEnd/>
            <a:tailEnd/>
          </a:ln>
          <a:effectLst>
            <a:outerShdw dist="107763" dir="2700000" algn="ctr" rotWithShape="0">
              <a:srgbClr val="808080"/>
            </a:outerShdw>
          </a:effectLst>
        </p:spPr>
        <p:txBody>
          <a:bodyPr rot="10800000" lIns="81635" tIns="40817" rIns="81635" bIns="40817"/>
          <a:lstStyle/>
          <a:p>
            <a:endParaRPr lang="en-US" b="1" dirty="0">
              <a:solidFill>
                <a:srgbClr val="FFFF00"/>
              </a:solidFill>
              <a:latin typeface=".VnArial Narrow" pitchFamily="34" charset="0"/>
              <a:cs typeface="Arial" charset="0"/>
            </a:endParaRPr>
          </a:p>
          <a:p>
            <a:endParaRPr lang="en-US" b="1" dirty="0">
              <a:solidFill>
                <a:srgbClr val="FFFF00"/>
              </a:solidFill>
              <a:latin typeface=".VnArial Narrow" pitchFamily="34" charset="0"/>
              <a:cs typeface="Arial" charset="0"/>
            </a:endParaRPr>
          </a:p>
          <a:p>
            <a:endParaRPr lang="en-US" b="1" dirty="0">
              <a:solidFill>
                <a:srgbClr val="FFFF00"/>
              </a:solidFill>
              <a:latin typeface=".VnArial Narrow" pitchFamily="34" charset="0"/>
              <a:cs typeface="Arial" charset="0"/>
            </a:endParaRPr>
          </a:p>
          <a:p>
            <a:r>
              <a:rPr lang="en-US" b="1" dirty="0">
                <a:solidFill>
                  <a:srgbClr val="FFFF00"/>
                </a:solidFill>
                <a:latin typeface=".VnArial Narrow" pitchFamily="34" charset="0"/>
                <a:cs typeface="Arial" charset="0"/>
              </a:rPr>
              <a:t>          </a:t>
            </a:r>
            <a:r>
              <a:rPr lang="en-US" b="1" dirty="0" err="1">
                <a:solidFill>
                  <a:srgbClr val="FFFF00"/>
                </a:solidFill>
                <a:latin typeface=".VnArial Narrow" pitchFamily="34" charset="0"/>
                <a:cs typeface="Arial" charset="0"/>
              </a:rPr>
              <a:t>Giai</a:t>
            </a:r>
            <a:r>
              <a:rPr lang="en-US" b="1" dirty="0">
                <a:solidFill>
                  <a:srgbClr val="FFFF00"/>
                </a:solidFill>
                <a:latin typeface=".VnArial Narrow" pitchFamily="34" charset="0"/>
                <a:cs typeface="Arial" charset="0"/>
              </a:rPr>
              <a:t> ®o¹n 1954 - 1964</a:t>
            </a:r>
          </a:p>
          <a:p>
            <a:endParaRPr lang="en-US" b="1" dirty="0">
              <a:solidFill>
                <a:schemeClr val="hlink"/>
              </a:solidFill>
              <a:latin typeface=".VnArial Narrow" pitchFamily="34" charset="0"/>
              <a:cs typeface="Arial" charset="0"/>
            </a:endParaRPr>
          </a:p>
        </p:txBody>
      </p:sp>
      <p:sp>
        <p:nvSpPr>
          <p:cNvPr id="34823" name="Cloud"/>
          <p:cNvSpPr>
            <a:spLocks noChangeAspect="1" noEditPoints="1" noChangeArrowheads="1"/>
          </p:cNvSpPr>
          <p:nvPr/>
        </p:nvSpPr>
        <p:spPr bwMode="auto">
          <a:xfrm>
            <a:off x="5954713" y="1922319"/>
            <a:ext cx="3189287" cy="1657350"/>
          </a:xfrm>
          <a:custGeom>
            <a:avLst/>
            <a:gdLst>
              <a:gd name="T0" fmla="*/ 9893 w 21600"/>
              <a:gd name="T1" fmla="*/ 1104900 h 21600"/>
              <a:gd name="T2" fmla="*/ 1594644 w 21600"/>
              <a:gd name="T3" fmla="*/ 2207447 h 21600"/>
              <a:gd name="T4" fmla="*/ 3186629 w 21600"/>
              <a:gd name="T5" fmla="*/ 1104900 h 21600"/>
              <a:gd name="T6" fmla="*/ 1594644 w 21600"/>
              <a:gd name="T7" fmla="*/ 1263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9900"/>
          </a:solidFill>
          <a:ln w="9525">
            <a:solidFill>
              <a:srgbClr val="003300"/>
            </a:solidFill>
            <a:miter lim="800000"/>
            <a:headEnd/>
            <a:tailEnd/>
          </a:ln>
          <a:effectLst>
            <a:outerShdw dist="107763" dir="2700000" algn="ctr" rotWithShape="0">
              <a:srgbClr val="808080"/>
            </a:outerShdw>
          </a:effectLst>
        </p:spPr>
        <p:txBody>
          <a:bodyPr lIns="81635" tIns="40817" rIns="81635" bIns="40817"/>
          <a:lstStyle/>
          <a:p>
            <a:endParaRPr lang="en-US" b="1" dirty="0">
              <a:solidFill>
                <a:srgbClr val="FFCC00"/>
              </a:solidFill>
              <a:latin typeface=".VnArial Narrow" pitchFamily="34" charset="0"/>
              <a:cs typeface="Arial" charset="0"/>
            </a:endParaRPr>
          </a:p>
          <a:p>
            <a:endParaRPr lang="en-US" b="1" dirty="0">
              <a:solidFill>
                <a:srgbClr val="FFCC00"/>
              </a:solidFill>
              <a:latin typeface=".VnArial Narrow" pitchFamily="34" charset="0"/>
              <a:cs typeface="Arial" charset="0"/>
            </a:endParaRPr>
          </a:p>
        </p:txBody>
      </p:sp>
      <p:sp>
        <p:nvSpPr>
          <p:cNvPr id="34824" name="Cloud"/>
          <p:cNvSpPr>
            <a:spLocks noChangeAspect="1" noEditPoints="1" noChangeArrowheads="1"/>
          </p:cNvSpPr>
          <p:nvPr/>
        </p:nvSpPr>
        <p:spPr bwMode="auto">
          <a:xfrm rot="-195335">
            <a:off x="762001" y="2457450"/>
            <a:ext cx="3059113" cy="1568054"/>
          </a:xfrm>
          <a:custGeom>
            <a:avLst/>
            <a:gdLst>
              <a:gd name="T0" fmla="*/ 9489 w 21600"/>
              <a:gd name="T1" fmla="*/ 1045369 h 21600"/>
              <a:gd name="T2" fmla="*/ 1529557 w 21600"/>
              <a:gd name="T3" fmla="*/ 2088512 h 21600"/>
              <a:gd name="T4" fmla="*/ 3056564 w 21600"/>
              <a:gd name="T5" fmla="*/ 1045369 h 21600"/>
              <a:gd name="T6" fmla="*/ 1529557 w 21600"/>
              <a:gd name="T7" fmla="*/ 119540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9900"/>
          </a:solidFill>
          <a:ln w="9525">
            <a:solidFill>
              <a:srgbClr val="003300"/>
            </a:solidFill>
            <a:miter lim="800000"/>
            <a:headEnd/>
            <a:tailEnd/>
          </a:ln>
          <a:effectLst>
            <a:outerShdw dist="107763" dir="2700000" algn="ctr" rotWithShape="0">
              <a:srgbClr val="808080"/>
            </a:outerShdw>
          </a:effectLst>
        </p:spPr>
        <p:txBody>
          <a:bodyPr lIns="81635" tIns="40817" rIns="81635" bIns="40817"/>
          <a:lstStyle/>
          <a:p>
            <a:pPr algn="ctr"/>
            <a:endParaRPr lang="en-US" b="1" dirty="0">
              <a:solidFill>
                <a:schemeClr val="hlink"/>
              </a:solidFill>
              <a:latin typeface=".VnArial Narrow" pitchFamily="34" charset="0"/>
              <a:cs typeface="Arial" charset="0"/>
            </a:endParaRPr>
          </a:p>
          <a:p>
            <a:pPr algn="ctr"/>
            <a:endParaRPr lang="en-US" b="1" dirty="0">
              <a:solidFill>
                <a:schemeClr val="hlink"/>
              </a:solidFill>
              <a:latin typeface=".VnArial Narrow" pitchFamily="34" charset="0"/>
              <a:cs typeface="Arial" charset="0"/>
            </a:endParaRPr>
          </a:p>
          <a:p>
            <a:pPr algn="ctr"/>
            <a:r>
              <a:rPr lang="en-US" b="1" dirty="0" err="1">
                <a:solidFill>
                  <a:srgbClr val="FFFF00"/>
                </a:solidFill>
                <a:latin typeface=".VnArial Narrow" pitchFamily="34" charset="0"/>
                <a:cs typeface="Arial" charset="0"/>
              </a:rPr>
              <a:t>Giai</a:t>
            </a:r>
            <a:r>
              <a:rPr lang="en-US" b="1" dirty="0">
                <a:solidFill>
                  <a:srgbClr val="FFFF00"/>
                </a:solidFill>
                <a:latin typeface=".VnArial Narrow" pitchFamily="34" charset="0"/>
                <a:cs typeface="Arial" charset="0"/>
              </a:rPr>
              <a:t> ®o¹n</a:t>
            </a:r>
          </a:p>
          <a:p>
            <a:pPr algn="ctr"/>
            <a:r>
              <a:rPr lang="en-US" b="1" dirty="0">
                <a:solidFill>
                  <a:srgbClr val="FFFF00"/>
                </a:solidFill>
                <a:latin typeface=".VnArial Narrow" pitchFamily="34" charset="0"/>
                <a:cs typeface="Arial" charset="0"/>
              </a:rPr>
              <a:t>1945 - 1954</a:t>
            </a:r>
          </a:p>
        </p:txBody>
      </p:sp>
      <p:sp>
        <p:nvSpPr>
          <p:cNvPr id="34825" name="AutoShape 9"/>
          <p:cNvSpPr>
            <a:spLocks noChangeArrowheads="1"/>
          </p:cNvSpPr>
          <p:nvPr/>
        </p:nvSpPr>
        <p:spPr bwMode="auto">
          <a:xfrm>
            <a:off x="2590800" y="4654154"/>
            <a:ext cx="3886200" cy="521494"/>
          </a:xfrm>
          <a:prstGeom prst="cloudCallout">
            <a:avLst>
              <a:gd name="adj1" fmla="val -15440"/>
              <a:gd name="adj2" fmla="val 22833"/>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pPr algn="ctr" eaLnBrk="0" hangingPunct="0"/>
            <a:endParaRPr lang="vi-VN" sz="4000">
              <a:latin typeface=".VnMystical" pitchFamily="34" charset="0"/>
              <a:cs typeface="Arial" charset="0"/>
            </a:endParaRPr>
          </a:p>
        </p:txBody>
      </p:sp>
      <p:sp>
        <p:nvSpPr>
          <p:cNvPr id="34826" name="AutoShape 10"/>
          <p:cNvSpPr>
            <a:spLocks noChangeArrowheads="1"/>
          </p:cNvSpPr>
          <p:nvPr/>
        </p:nvSpPr>
        <p:spPr bwMode="auto">
          <a:xfrm>
            <a:off x="533400" y="4714876"/>
            <a:ext cx="2819400" cy="521494"/>
          </a:xfrm>
          <a:prstGeom prst="cloudCallout">
            <a:avLst>
              <a:gd name="adj1" fmla="val -2366"/>
              <a:gd name="adj2" fmla="val 22833"/>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pPr algn="ctr" eaLnBrk="0" hangingPunct="0"/>
            <a:endParaRPr lang="vi-VN" sz="4000">
              <a:latin typeface=".VnMystical" pitchFamily="34" charset="0"/>
              <a:cs typeface="Arial" charset="0"/>
            </a:endParaRPr>
          </a:p>
        </p:txBody>
      </p:sp>
      <p:sp>
        <p:nvSpPr>
          <p:cNvPr id="34827" name="AutoShape 11"/>
          <p:cNvSpPr>
            <a:spLocks noChangeArrowheads="1"/>
          </p:cNvSpPr>
          <p:nvPr/>
        </p:nvSpPr>
        <p:spPr bwMode="auto">
          <a:xfrm>
            <a:off x="5715000" y="4693444"/>
            <a:ext cx="2514600" cy="521494"/>
          </a:xfrm>
          <a:prstGeom prst="cloudCallout">
            <a:avLst>
              <a:gd name="adj1" fmla="val -142046"/>
              <a:gd name="adj2" fmla="val 44750"/>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pPr algn="ctr" eaLnBrk="0" hangingPunct="0"/>
            <a:endParaRPr lang="vi-VN" sz="4000">
              <a:latin typeface=".VnMystical" pitchFamily="34" charset="0"/>
              <a:cs typeface="Arial" charset="0"/>
            </a:endParaRPr>
          </a:p>
        </p:txBody>
      </p:sp>
      <p:sp>
        <p:nvSpPr>
          <p:cNvPr id="34828" name="Oval 12"/>
          <p:cNvSpPr>
            <a:spLocks noChangeArrowheads="1"/>
          </p:cNvSpPr>
          <p:nvPr/>
        </p:nvSpPr>
        <p:spPr bwMode="auto">
          <a:xfrm rot="-175144">
            <a:off x="1140618" y="2768512"/>
            <a:ext cx="1604962" cy="325040"/>
          </a:xfrm>
          <a:prstGeom prst="ellipse">
            <a:avLst/>
          </a:prstGeom>
          <a:solidFill>
            <a:srgbClr val="00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pPr algn="ctr" eaLnBrk="0" hangingPunct="0"/>
            <a:r>
              <a:rPr lang="en-US" sz="1400" b="1" i="1">
                <a:solidFill>
                  <a:srgbClr val="FFFF00"/>
                </a:solidFill>
                <a:cs typeface="Arial" charset="0"/>
              </a:rPr>
              <a:t>Đ</a:t>
            </a:r>
            <a:r>
              <a:rPr lang="en-US" sz="1400" b="1" i="1">
                <a:solidFill>
                  <a:srgbClr val="FFFF00"/>
                </a:solidFill>
                <a:latin typeface=".VnArial" pitchFamily="34" charset="0"/>
                <a:cs typeface="Arial" charset="0"/>
              </a:rPr>
              <a:t>ång chÝ</a:t>
            </a:r>
          </a:p>
        </p:txBody>
      </p:sp>
      <p:sp>
        <p:nvSpPr>
          <p:cNvPr id="34829" name="Oval 13"/>
          <p:cNvSpPr>
            <a:spLocks noChangeArrowheads="1"/>
          </p:cNvSpPr>
          <p:nvPr/>
        </p:nvSpPr>
        <p:spPr bwMode="auto">
          <a:xfrm rot="1040850">
            <a:off x="6713913" y="636751"/>
            <a:ext cx="1867766" cy="487116"/>
          </a:xfrm>
          <a:prstGeom prst="ellipse">
            <a:avLst/>
          </a:prstGeom>
          <a:solidFill>
            <a:srgbClr val="0000FF"/>
          </a:solidFill>
          <a:ln w="9525" algn="ctr">
            <a:solidFill>
              <a:schemeClr val="tx1"/>
            </a:solidFill>
            <a:round/>
            <a:headEnd/>
            <a:tailEnd/>
          </a:ln>
          <a:effectLst/>
          <a:extLst/>
        </p:spPr>
        <p:txBody>
          <a:bodyPr wrap="none" lIns="81635" tIns="40817" rIns="81635" bIns="40817" anchor="ctr"/>
          <a:lstStyle/>
          <a:p>
            <a:pPr algn="ctr" eaLnBrk="0" hangingPunct="0"/>
            <a:r>
              <a:rPr lang="en-US" sz="1400" b="1" i="1" dirty="0" err="1">
                <a:solidFill>
                  <a:srgbClr val="FFFF00"/>
                </a:solidFill>
                <a:cs typeface="Arial" charset="0"/>
              </a:rPr>
              <a:t>Đ</a:t>
            </a:r>
            <a:r>
              <a:rPr lang="en-US" sz="1400" b="1" i="1" dirty="0" err="1">
                <a:solidFill>
                  <a:srgbClr val="FFFF00"/>
                </a:solidFill>
                <a:latin typeface=".VnArial" pitchFamily="34" charset="0"/>
                <a:cs typeface="Arial" charset="0"/>
              </a:rPr>
              <a:t>oµn</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thuyÒn</a:t>
            </a:r>
            <a:endParaRPr lang="en-US" sz="1400" b="1" i="1" dirty="0">
              <a:solidFill>
                <a:srgbClr val="FFFF00"/>
              </a:solidFill>
              <a:latin typeface=".VnArial" pitchFamily="34" charset="0"/>
              <a:cs typeface="Arial" charset="0"/>
            </a:endParaRPr>
          </a:p>
          <a:p>
            <a:pPr algn="ctr" eaLnBrk="0" hangingPunct="0"/>
            <a:r>
              <a:rPr lang="en-US" sz="1400" b="1" i="1" dirty="0">
                <a:solidFill>
                  <a:srgbClr val="FFFF00"/>
                </a:solidFill>
                <a:latin typeface=".VnArial" pitchFamily="34" charset="0"/>
                <a:cs typeface="Arial" charset="0"/>
              </a:rPr>
              <a:t>®¸</a:t>
            </a:r>
            <a:r>
              <a:rPr lang="en-US" sz="1400" b="1" i="1" dirty="0" err="1">
                <a:solidFill>
                  <a:srgbClr val="FFFF00"/>
                </a:solidFill>
                <a:latin typeface=".VnArial" pitchFamily="34" charset="0"/>
                <a:cs typeface="Arial" charset="0"/>
              </a:rPr>
              <a:t>nh</a:t>
            </a:r>
            <a:r>
              <a:rPr lang="en-US" sz="1400" b="1" i="1" dirty="0">
                <a:solidFill>
                  <a:srgbClr val="FFFF00"/>
                </a:solidFill>
                <a:latin typeface=".VnArial" pitchFamily="34" charset="0"/>
                <a:cs typeface="Arial" charset="0"/>
              </a:rPr>
              <a:t> c¸</a:t>
            </a:r>
          </a:p>
        </p:txBody>
      </p:sp>
      <p:sp>
        <p:nvSpPr>
          <p:cNvPr id="34830" name="Oval 14"/>
          <p:cNvSpPr>
            <a:spLocks noChangeArrowheads="1"/>
          </p:cNvSpPr>
          <p:nvPr/>
        </p:nvSpPr>
        <p:spPr bwMode="auto">
          <a:xfrm rot="-1692062">
            <a:off x="4572427" y="457345"/>
            <a:ext cx="1610124" cy="501396"/>
          </a:xfrm>
          <a:prstGeom prst="ellipse">
            <a:avLst/>
          </a:prstGeom>
          <a:solidFill>
            <a:srgbClr val="0000FF"/>
          </a:solidFill>
          <a:ln w="9525" algn="ctr">
            <a:solidFill>
              <a:schemeClr val="tx1"/>
            </a:solidFill>
            <a:round/>
            <a:headEnd/>
            <a:tailEnd/>
          </a:ln>
          <a:effectLst/>
          <a:extLst/>
        </p:spPr>
        <p:txBody>
          <a:bodyPr wrap="none" lIns="81635" tIns="40817" rIns="81635" bIns="40817" anchor="ctr"/>
          <a:lstStyle/>
          <a:p>
            <a:pPr algn="ctr" eaLnBrk="0" hangingPunct="0"/>
            <a:r>
              <a:rPr lang="en-US" sz="1400" b="1" i="1" dirty="0" err="1">
                <a:solidFill>
                  <a:srgbClr val="FFFF00"/>
                </a:solidFill>
                <a:latin typeface=".VnArial" pitchFamily="34" charset="0"/>
                <a:cs typeface="Arial" charset="0"/>
              </a:rPr>
              <a:t>BÕp</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löa</a:t>
            </a:r>
            <a:endParaRPr lang="en-US" sz="1400" b="1" i="1" dirty="0">
              <a:solidFill>
                <a:srgbClr val="FFFF00"/>
              </a:solidFill>
              <a:latin typeface=".VnArial" pitchFamily="34" charset="0"/>
              <a:cs typeface="Arial" charset="0"/>
            </a:endParaRPr>
          </a:p>
        </p:txBody>
      </p:sp>
      <p:sp>
        <p:nvSpPr>
          <p:cNvPr id="34833" name="Oval 17"/>
          <p:cNvSpPr>
            <a:spLocks noChangeArrowheads="1"/>
          </p:cNvSpPr>
          <p:nvPr/>
        </p:nvSpPr>
        <p:spPr bwMode="auto">
          <a:xfrm rot="-213223">
            <a:off x="599399" y="1060881"/>
            <a:ext cx="2808288" cy="521494"/>
          </a:xfrm>
          <a:prstGeom prst="ellipse">
            <a:avLst/>
          </a:prstGeom>
          <a:solidFill>
            <a:srgbClr val="0000FF"/>
          </a:solidFill>
          <a:ln>
            <a:headEnd/>
            <a:tailEnd/>
          </a:ln>
          <a:extLst/>
        </p:spPr>
        <p:style>
          <a:lnRef idx="2">
            <a:schemeClr val="accent1">
              <a:shade val="50000"/>
            </a:schemeClr>
          </a:lnRef>
          <a:fillRef idx="1">
            <a:schemeClr val="accent1"/>
          </a:fillRef>
          <a:effectRef idx="0">
            <a:schemeClr val="accent1"/>
          </a:effectRef>
          <a:fontRef idx="minor">
            <a:schemeClr val="lt1"/>
          </a:fontRef>
        </p:style>
        <p:txBody>
          <a:bodyPr wrap="none" lIns="81635" tIns="40817" rIns="81635" bIns="40817" anchor="ctr"/>
          <a:lstStyle/>
          <a:p>
            <a:pPr algn="ctr" eaLnBrk="0" hangingPunct="0"/>
            <a:r>
              <a:rPr lang="en-US" sz="1400" b="1" i="1" dirty="0" err="1">
                <a:solidFill>
                  <a:srgbClr val="FFFF00"/>
                </a:solidFill>
                <a:latin typeface=".VnArial" pitchFamily="34" charset="0"/>
                <a:cs typeface="Arial" charset="0"/>
              </a:rPr>
              <a:t>Bµi</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th</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vÒ</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tiÓu</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éi</a:t>
            </a:r>
            <a:endParaRPr lang="en-US" sz="1400" b="1" i="1" dirty="0">
              <a:solidFill>
                <a:srgbClr val="FFFF00"/>
              </a:solidFill>
              <a:latin typeface=".VnArial" pitchFamily="34" charset="0"/>
              <a:cs typeface="Arial" charset="0"/>
            </a:endParaRPr>
          </a:p>
          <a:p>
            <a:pPr algn="ctr" eaLnBrk="0" hangingPunct="0"/>
            <a:r>
              <a:rPr lang="en-US" sz="1400" b="1" i="1" dirty="0" err="1">
                <a:solidFill>
                  <a:srgbClr val="FFFF00"/>
                </a:solidFill>
                <a:latin typeface=".VnArial" pitchFamily="34" charset="0"/>
                <a:cs typeface="Arial" charset="0"/>
              </a:rPr>
              <a:t>xe</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kh«ng</a:t>
            </a:r>
            <a:r>
              <a:rPr lang="en-US" sz="1400" b="1" i="1" dirty="0">
                <a:solidFill>
                  <a:srgbClr val="FFFF00"/>
                </a:solidFill>
                <a:latin typeface=".VnArial" pitchFamily="34" charset="0"/>
                <a:cs typeface="Arial" charset="0"/>
              </a:rPr>
              <a:t> </a:t>
            </a:r>
            <a:r>
              <a:rPr lang="en-US" sz="1400" b="1" i="1" dirty="0" err="1">
                <a:solidFill>
                  <a:srgbClr val="FFFF00"/>
                </a:solidFill>
                <a:latin typeface=".VnArial" pitchFamily="34" charset="0"/>
                <a:cs typeface="Arial" charset="0"/>
              </a:rPr>
              <a:t>kÝnh</a:t>
            </a:r>
            <a:endParaRPr lang="en-US" sz="1400" b="1" i="1" dirty="0">
              <a:solidFill>
                <a:srgbClr val="FFFF00"/>
              </a:solidFill>
              <a:latin typeface=".VnArial" pitchFamily="34" charset="0"/>
              <a:cs typeface="Arial" charset="0"/>
            </a:endParaRPr>
          </a:p>
        </p:txBody>
      </p:sp>
      <p:sp>
        <p:nvSpPr>
          <p:cNvPr id="34839" name="AutoShape 23"/>
          <p:cNvSpPr>
            <a:spLocks noChangeArrowheads="1"/>
          </p:cNvSpPr>
          <p:nvPr/>
        </p:nvSpPr>
        <p:spPr bwMode="auto">
          <a:xfrm>
            <a:off x="3581400" y="3003948"/>
            <a:ext cx="1511300" cy="2139553"/>
          </a:xfrm>
          <a:prstGeom prst="star16">
            <a:avLst>
              <a:gd name="adj" fmla="val 375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pPr algn="ctr"/>
            <a:r>
              <a:rPr lang="en-US" b="1" dirty="0" err="1">
                <a:solidFill>
                  <a:srgbClr val="FF00FF"/>
                </a:solidFill>
                <a:latin typeface=".VnArial Narrow" pitchFamily="34" charset="0"/>
                <a:cs typeface="Arial" charset="0"/>
              </a:rPr>
              <a:t>Th</a:t>
            </a:r>
            <a:r>
              <a:rPr lang="en-US" b="1" dirty="0">
                <a:solidFill>
                  <a:srgbClr val="FF00FF"/>
                </a:solidFill>
                <a:latin typeface=".VnArial Narrow" pitchFamily="34" charset="0"/>
                <a:cs typeface="Arial" charset="0"/>
              </a:rPr>
              <a:t>¬ VN </a:t>
            </a:r>
            <a:r>
              <a:rPr lang="en-US" b="1" dirty="0" err="1">
                <a:solidFill>
                  <a:srgbClr val="FF00FF"/>
                </a:solidFill>
                <a:latin typeface=".VnArial Narrow" pitchFamily="34" charset="0"/>
                <a:cs typeface="Arial" charset="0"/>
              </a:rPr>
              <a:t>tõ</a:t>
            </a:r>
            <a:r>
              <a:rPr lang="en-US" b="1" dirty="0">
                <a:solidFill>
                  <a:srgbClr val="FF00FF"/>
                </a:solidFill>
                <a:latin typeface=".VnArial Narrow" pitchFamily="34" charset="0"/>
                <a:cs typeface="Arial" charset="0"/>
              </a:rPr>
              <a:t> </a:t>
            </a:r>
          </a:p>
          <a:p>
            <a:pPr algn="ctr"/>
            <a:r>
              <a:rPr lang="en-US" b="1" dirty="0">
                <a:solidFill>
                  <a:srgbClr val="FF00FF"/>
                </a:solidFill>
                <a:latin typeface=".VnArial Narrow" pitchFamily="34" charset="0"/>
                <a:cs typeface="Arial" charset="0"/>
              </a:rPr>
              <a:t>1945 ®</a:t>
            </a:r>
            <a:r>
              <a:rPr lang="en-US" b="1" dirty="0" err="1">
                <a:solidFill>
                  <a:srgbClr val="FF00FF"/>
                </a:solidFill>
                <a:latin typeface=".VnArial Narrow" pitchFamily="34" charset="0"/>
                <a:cs typeface="Arial" charset="0"/>
              </a:rPr>
              <a:t>Õn</a:t>
            </a:r>
            <a:endParaRPr lang="en-US" b="1" dirty="0">
              <a:solidFill>
                <a:srgbClr val="FF00FF"/>
              </a:solidFill>
              <a:latin typeface=".VnArial Narrow" pitchFamily="34" charset="0"/>
              <a:cs typeface="Arial" charset="0"/>
            </a:endParaRPr>
          </a:p>
          <a:p>
            <a:pPr algn="ctr"/>
            <a:r>
              <a:rPr lang="en-US" b="1" dirty="0" err="1">
                <a:solidFill>
                  <a:srgbClr val="FF00FF"/>
                </a:solidFill>
                <a:latin typeface=".VnArial Narrow" pitchFamily="34" charset="0"/>
                <a:cs typeface="Arial" charset="0"/>
              </a:rPr>
              <a:t>sau</a:t>
            </a:r>
            <a:r>
              <a:rPr lang="en-US" b="1" dirty="0">
                <a:solidFill>
                  <a:srgbClr val="FF00FF"/>
                </a:solidFill>
                <a:latin typeface=".VnArial Narrow" pitchFamily="34" charset="0"/>
                <a:cs typeface="Arial" charset="0"/>
              </a:rPr>
              <a:t> 1975</a:t>
            </a:r>
          </a:p>
        </p:txBody>
      </p:sp>
    </p:spTree>
    <p:extLst>
      <p:ext uri="{BB962C8B-B14F-4D97-AF65-F5344CB8AC3E}">
        <p14:creationId xmlns:p14="http://schemas.microsoft.com/office/powerpoint/2010/main" val="4183010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39"/>
                                        </p:tgtEl>
                                        <p:attrNameLst>
                                          <p:attrName>style.visibility</p:attrName>
                                        </p:attrNameLst>
                                      </p:cBhvr>
                                      <p:to>
                                        <p:strVal val="visible"/>
                                      </p:to>
                                    </p:set>
                                    <p:animEffect transition="in" filter="fade">
                                      <p:cBhvr>
                                        <p:cTn id="7" dur="1000"/>
                                        <p:tgtEl>
                                          <p:spTgt spid="34839"/>
                                        </p:tgtEl>
                                      </p:cBhvr>
                                    </p:animEffect>
                                    <p:anim calcmode="lin" valueType="num">
                                      <p:cBhvr>
                                        <p:cTn id="8" dur="1000" fill="hold"/>
                                        <p:tgtEl>
                                          <p:spTgt spid="34839"/>
                                        </p:tgtEl>
                                        <p:attrNameLst>
                                          <p:attrName>ppt_x</p:attrName>
                                        </p:attrNameLst>
                                      </p:cBhvr>
                                      <p:tavLst>
                                        <p:tav tm="0">
                                          <p:val>
                                            <p:strVal val="#ppt_x"/>
                                          </p:val>
                                        </p:tav>
                                        <p:tav tm="100000">
                                          <p:val>
                                            <p:strVal val="#ppt_x"/>
                                          </p:val>
                                        </p:tav>
                                      </p:tavLst>
                                    </p:anim>
                                    <p:anim calcmode="lin" valueType="num">
                                      <p:cBhvr>
                                        <p:cTn id="9" dur="1000" fill="hold"/>
                                        <p:tgtEl>
                                          <p:spTgt spid="348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4824"/>
                                        </p:tgtEl>
                                        <p:attrNameLst>
                                          <p:attrName>style.visibility</p:attrName>
                                        </p:attrNameLst>
                                      </p:cBhvr>
                                      <p:to>
                                        <p:strVal val="visible"/>
                                      </p:to>
                                    </p:set>
                                    <p:animEffect transition="in" filter="wipe(down)">
                                      <p:cBhvr>
                                        <p:cTn id="14" dur="500"/>
                                        <p:tgtEl>
                                          <p:spTgt spid="3482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4828"/>
                                        </p:tgtEl>
                                        <p:attrNameLst>
                                          <p:attrName>style.visibility</p:attrName>
                                        </p:attrNameLst>
                                      </p:cBhvr>
                                      <p:to>
                                        <p:strVal val="visible"/>
                                      </p:to>
                                    </p:set>
                                    <p:animEffect transition="in" filter="wheel(1)">
                                      <p:cBhvr>
                                        <p:cTn id="19" dur="2000"/>
                                        <p:tgtEl>
                                          <p:spTgt spid="3482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821"/>
                                        </p:tgtEl>
                                        <p:attrNameLst>
                                          <p:attrName>style.visibility</p:attrName>
                                        </p:attrNameLst>
                                      </p:cBhvr>
                                      <p:to>
                                        <p:strVal val="visible"/>
                                      </p:to>
                                    </p:set>
                                    <p:animEffect transition="in" filter="circle(in)">
                                      <p:cBhvr>
                                        <p:cTn id="24" dur="2000"/>
                                        <p:tgtEl>
                                          <p:spTgt spid="3482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4833"/>
                                        </p:tgtEl>
                                        <p:attrNameLst>
                                          <p:attrName>style.visibility</p:attrName>
                                        </p:attrNameLst>
                                      </p:cBhvr>
                                      <p:to>
                                        <p:strVal val="visible"/>
                                      </p:to>
                                    </p:set>
                                    <p:animEffect transition="in" filter="wheel(1)">
                                      <p:cBhvr>
                                        <p:cTn id="29" dur="2000"/>
                                        <p:tgtEl>
                                          <p:spTgt spid="3483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4822"/>
                                        </p:tgtEl>
                                        <p:attrNameLst>
                                          <p:attrName>style.visibility</p:attrName>
                                        </p:attrNameLst>
                                      </p:cBhvr>
                                      <p:to>
                                        <p:strVal val="visible"/>
                                      </p:to>
                                    </p:set>
                                    <p:anim calcmode="lin" valueType="num">
                                      <p:cBhvr>
                                        <p:cTn id="34" dur="1000" fill="hold"/>
                                        <p:tgtEl>
                                          <p:spTgt spid="34822"/>
                                        </p:tgtEl>
                                        <p:attrNameLst>
                                          <p:attrName>ppt_w</p:attrName>
                                        </p:attrNameLst>
                                      </p:cBhvr>
                                      <p:tavLst>
                                        <p:tav tm="0">
                                          <p:val>
                                            <p:fltVal val="0"/>
                                          </p:val>
                                        </p:tav>
                                        <p:tav tm="100000">
                                          <p:val>
                                            <p:strVal val="#ppt_w"/>
                                          </p:val>
                                        </p:tav>
                                      </p:tavLst>
                                    </p:anim>
                                    <p:anim calcmode="lin" valueType="num">
                                      <p:cBhvr>
                                        <p:cTn id="35" dur="1000" fill="hold"/>
                                        <p:tgtEl>
                                          <p:spTgt spid="34822"/>
                                        </p:tgtEl>
                                        <p:attrNameLst>
                                          <p:attrName>ppt_h</p:attrName>
                                        </p:attrNameLst>
                                      </p:cBhvr>
                                      <p:tavLst>
                                        <p:tav tm="0">
                                          <p:val>
                                            <p:fltVal val="0"/>
                                          </p:val>
                                        </p:tav>
                                        <p:tav tm="100000">
                                          <p:val>
                                            <p:strVal val="#ppt_h"/>
                                          </p:val>
                                        </p:tav>
                                      </p:tavLst>
                                    </p:anim>
                                    <p:anim calcmode="lin" valueType="num">
                                      <p:cBhvr>
                                        <p:cTn id="36" dur="1000" fill="hold"/>
                                        <p:tgtEl>
                                          <p:spTgt spid="34822"/>
                                        </p:tgtEl>
                                        <p:attrNameLst>
                                          <p:attrName>style.rotation</p:attrName>
                                        </p:attrNameLst>
                                      </p:cBhvr>
                                      <p:tavLst>
                                        <p:tav tm="0">
                                          <p:val>
                                            <p:fltVal val="90"/>
                                          </p:val>
                                        </p:tav>
                                        <p:tav tm="100000">
                                          <p:val>
                                            <p:fltVal val="0"/>
                                          </p:val>
                                        </p:tav>
                                      </p:tavLst>
                                    </p:anim>
                                    <p:animEffect transition="in" filter="fade">
                                      <p:cBhvr>
                                        <p:cTn id="37" dur="1000"/>
                                        <p:tgtEl>
                                          <p:spTgt spid="348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830"/>
                                        </p:tgtEl>
                                        <p:attrNameLst>
                                          <p:attrName>style.visibility</p:attrName>
                                        </p:attrNameLst>
                                      </p:cBhvr>
                                      <p:to>
                                        <p:strVal val="visible"/>
                                      </p:to>
                                    </p:set>
                                    <p:animEffect transition="in" filter="fade">
                                      <p:cBhvr>
                                        <p:cTn id="42" dur="1000"/>
                                        <p:tgtEl>
                                          <p:spTgt spid="34830"/>
                                        </p:tgtEl>
                                      </p:cBhvr>
                                    </p:animEffect>
                                    <p:anim calcmode="lin" valueType="num">
                                      <p:cBhvr>
                                        <p:cTn id="43" dur="1000" fill="hold"/>
                                        <p:tgtEl>
                                          <p:spTgt spid="34830"/>
                                        </p:tgtEl>
                                        <p:attrNameLst>
                                          <p:attrName>ppt_x</p:attrName>
                                        </p:attrNameLst>
                                      </p:cBhvr>
                                      <p:tavLst>
                                        <p:tav tm="0">
                                          <p:val>
                                            <p:strVal val="#ppt_x"/>
                                          </p:val>
                                        </p:tav>
                                        <p:tav tm="100000">
                                          <p:val>
                                            <p:strVal val="#ppt_x"/>
                                          </p:val>
                                        </p:tav>
                                      </p:tavLst>
                                    </p:anim>
                                    <p:anim calcmode="lin" valueType="num">
                                      <p:cBhvr>
                                        <p:cTn id="44" dur="1000" fill="hold"/>
                                        <p:tgtEl>
                                          <p:spTgt spid="348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829"/>
                                        </p:tgtEl>
                                        <p:attrNameLst>
                                          <p:attrName>style.visibility</p:attrName>
                                        </p:attrNameLst>
                                      </p:cBhvr>
                                      <p:to>
                                        <p:strVal val="visible"/>
                                      </p:to>
                                    </p:set>
                                    <p:animEffect transition="in" filter="wipe(down)">
                                      <p:cBhvr>
                                        <p:cTn id="49" dur="500"/>
                                        <p:tgtEl>
                                          <p:spTgt spid="3482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34823"/>
                                        </p:tgtEl>
                                        <p:attrNameLst>
                                          <p:attrName>style.visibility</p:attrName>
                                        </p:attrNameLst>
                                      </p:cBhvr>
                                      <p:to>
                                        <p:strVal val="visible"/>
                                      </p:to>
                                    </p:set>
                                    <p:animEffect transition="in" filter="wheel(1)">
                                      <p:cBhvr>
                                        <p:cTn id="54" dur="20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animBg="1"/>
      <p:bldP spid="34823" grpId="0" animBg="1"/>
      <p:bldP spid="34824" grpId="0" animBg="1"/>
      <p:bldP spid="34828" grpId="0" animBg="1"/>
      <p:bldP spid="34829" grpId="0" animBg="1"/>
      <p:bldP spid="34830" grpId="0" animBg="1"/>
      <p:bldP spid="34833" grpId="0" animBg="1"/>
      <p:bldP spid="348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4"/>
          <p:cNvSpPr>
            <a:spLocks noChangeShapeType="1"/>
          </p:cNvSpPr>
          <p:nvPr/>
        </p:nvSpPr>
        <p:spPr bwMode="auto">
          <a:xfrm flipV="1">
            <a:off x="762001" y="1657350"/>
            <a:ext cx="777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22531" name="AutoShape 7"/>
          <p:cNvSpPr>
            <a:spLocks/>
          </p:cNvSpPr>
          <p:nvPr/>
        </p:nvSpPr>
        <p:spPr bwMode="auto">
          <a:xfrm rot="-5400000">
            <a:off x="1562100" y="1371600"/>
            <a:ext cx="228600" cy="18288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endParaRPr lang="en-US"/>
          </a:p>
        </p:txBody>
      </p:sp>
      <p:sp>
        <p:nvSpPr>
          <p:cNvPr id="22532" name="Text Box 11"/>
          <p:cNvSpPr txBox="1">
            <a:spLocks noChangeArrowheads="1"/>
          </p:cNvSpPr>
          <p:nvPr/>
        </p:nvSpPr>
        <p:spPr bwMode="auto">
          <a:xfrm>
            <a:off x="533400" y="1771650"/>
            <a:ext cx="7620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1945</a:t>
            </a:r>
            <a:endParaRPr lang="vi-VN" b="1"/>
          </a:p>
        </p:txBody>
      </p:sp>
      <p:sp>
        <p:nvSpPr>
          <p:cNvPr id="22533" name="Text Box 12"/>
          <p:cNvSpPr txBox="1">
            <a:spLocks noChangeArrowheads="1"/>
          </p:cNvSpPr>
          <p:nvPr/>
        </p:nvSpPr>
        <p:spPr bwMode="auto">
          <a:xfrm>
            <a:off x="2286000" y="1771650"/>
            <a:ext cx="7620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1954</a:t>
            </a:r>
            <a:endParaRPr lang="vi-VN" b="1"/>
          </a:p>
        </p:txBody>
      </p:sp>
      <p:sp>
        <p:nvSpPr>
          <p:cNvPr id="22534" name="Rectangle 16"/>
          <p:cNvSpPr>
            <a:spLocks noChangeArrowheads="1"/>
          </p:cNvSpPr>
          <p:nvPr/>
        </p:nvSpPr>
        <p:spPr bwMode="auto">
          <a:xfrm>
            <a:off x="4495800" y="1771650"/>
            <a:ext cx="632941"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spAutoFit/>
          </a:bodyPr>
          <a:lstStyle/>
          <a:p>
            <a:r>
              <a:rPr lang="en-US" b="1"/>
              <a:t>1964</a:t>
            </a:r>
            <a:endParaRPr lang="vi-VN" b="1"/>
          </a:p>
        </p:txBody>
      </p:sp>
      <p:sp>
        <p:nvSpPr>
          <p:cNvPr id="22535" name="Text Box 17"/>
          <p:cNvSpPr txBox="1">
            <a:spLocks noChangeArrowheads="1"/>
          </p:cNvSpPr>
          <p:nvPr/>
        </p:nvSpPr>
        <p:spPr bwMode="auto">
          <a:xfrm>
            <a:off x="6477000" y="1771650"/>
            <a:ext cx="8382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1975</a:t>
            </a:r>
            <a:endParaRPr lang="vi-VN" b="1"/>
          </a:p>
        </p:txBody>
      </p:sp>
      <p:sp>
        <p:nvSpPr>
          <p:cNvPr id="22536" name="Text Box 18"/>
          <p:cNvSpPr txBox="1">
            <a:spLocks noChangeArrowheads="1"/>
          </p:cNvSpPr>
          <p:nvPr/>
        </p:nvSpPr>
        <p:spPr bwMode="auto">
          <a:xfrm>
            <a:off x="8153400" y="1771650"/>
            <a:ext cx="6858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nay</a:t>
            </a:r>
            <a:endParaRPr lang="vi-VN" b="1"/>
          </a:p>
        </p:txBody>
      </p:sp>
      <p:sp>
        <p:nvSpPr>
          <p:cNvPr id="22537" name="AutoShape 19"/>
          <p:cNvSpPr>
            <a:spLocks/>
          </p:cNvSpPr>
          <p:nvPr/>
        </p:nvSpPr>
        <p:spPr bwMode="auto">
          <a:xfrm rot="-5400000">
            <a:off x="3619501" y="1371600"/>
            <a:ext cx="228600" cy="18288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endParaRPr lang="en-US"/>
          </a:p>
        </p:txBody>
      </p:sp>
      <p:sp>
        <p:nvSpPr>
          <p:cNvPr id="22538" name="AutoShape 20"/>
          <p:cNvSpPr>
            <a:spLocks/>
          </p:cNvSpPr>
          <p:nvPr/>
        </p:nvSpPr>
        <p:spPr bwMode="auto">
          <a:xfrm rot="-5400000">
            <a:off x="5676900" y="1371600"/>
            <a:ext cx="228600" cy="18288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endParaRPr lang="en-US"/>
          </a:p>
        </p:txBody>
      </p:sp>
      <p:sp>
        <p:nvSpPr>
          <p:cNvPr id="22539" name="AutoShape 21"/>
          <p:cNvSpPr>
            <a:spLocks/>
          </p:cNvSpPr>
          <p:nvPr/>
        </p:nvSpPr>
        <p:spPr bwMode="auto">
          <a:xfrm rot="-5400000">
            <a:off x="7658101" y="1371600"/>
            <a:ext cx="228600" cy="18288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35" tIns="40817" rIns="81635" bIns="40817" anchor="ctr"/>
          <a:lstStyle/>
          <a:p>
            <a:endParaRPr lang="en-US"/>
          </a:p>
        </p:txBody>
      </p:sp>
      <p:sp>
        <p:nvSpPr>
          <p:cNvPr id="22540" name="Text Box 22"/>
          <p:cNvSpPr txBox="1">
            <a:spLocks noChangeArrowheads="1"/>
          </p:cNvSpPr>
          <p:nvPr/>
        </p:nvSpPr>
        <p:spPr bwMode="auto">
          <a:xfrm>
            <a:off x="762000" y="1131094"/>
            <a:ext cx="17526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993366"/>
                </a:solidFill>
              </a:rPr>
              <a:t>Chống Pháp</a:t>
            </a:r>
            <a:endParaRPr lang="vi-VN" b="1">
              <a:solidFill>
                <a:srgbClr val="993366"/>
              </a:solidFill>
            </a:endParaRPr>
          </a:p>
        </p:txBody>
      </p:sp>
      <p:sp>
        <p:nvSpPr>
          <p:cNvPr id="22541" name="Text Box 23"/>
          <p:cNvSpPr txBox="1">
            <a:spLocks noChangeArrowheads="1"/>
          </p:cNvSpPr>
          <p:nvPr/>
        </p:nvSpPr>
        <p:spPr bwMode="auto">
          <a:xfrm>
            <a:off x="2819400" y="1028701"/>
            <a:ext cx="1828800" cy="63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333399"/>
                </a:solidFill>
              </a:rPr>
              <a:t>Hòa bình sau chống Pháp</a:t>
            </a:r>
            <a:endParaRPr lang="vi-VN" b="1">
              <a:solidFill>
                <a:srgbClr val="333399"/>
              </a:solidFill>
            </a:endParaRPr>
          </a:p>
        </p:txBody>
      </p:sp>
      <p:sp>
        <p:nvSpPr>
          <p:cNvPr id="22542" name="Text Box 24"/>
          <p:cNvSpPr txBox="1">
            <a:spLocks noChangeArrowheads="1"/>
          </p:cNvSpPr>
          <p:nvPr/>
        </p:nvSpPr>
        <p:spPr bwMode="auto">
          <a:xfrm>
            <a:off x="4876800" y="1257301"/>
            <a:ext cx="18288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CC3300"/>
                </a:solidFill>
              </a:rPr>
              <a:t>Chống Mĩ</a:t>
            </a:r>
            <a:endParaRPr lang="vi-VN" b="1">
              <a:solidFill>
                <a:srgbClr val="CC3300"/>
              </a:solidFill>
            </a:endParaRPr>
          </a:p>
        </p:txBody>
      </p:sp>
      <p:sp>
        <p:nvSpPr>
          <p:cNvPr id="22543" name="Text Box 25"/>
          <p:cNvSpPr txBox="1">
            <a:spLocks noChangeArrowheads="1"/>
          </p:cNvSpPr>
          <p:nvPr/>
        </p:nvSpPr>
        <p:spPr bwMode="auto">
          <a:xfrm>
            <a:off x="6781800" y="1143000"/>
            <a:ext cx="16764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008000"/>
                </a:solidFill>
              </a:rPr>
              <a:t>Hòa bình</a:t>
            </a:r>
            <a:endParaRPr lang="vi-VN" b="1">
              <a:solidFill>
                <a:srgbClr val="008000"/>
              </a:solidFill>
            </a:endParaRPr>
          </a:p>
        </p:txBody>
      </p:sp>
      <p:sp>
        <p:nvSpPr>
          <p:cNvPr id="120858" name="Text Box 26"/>
          <p:cNvSpPr txBox="1">
            <a:spLocks noChangeArrowheads="1"/>
          </p:cNvSpPr>
          <p:nvPr/>
        </p:nvSpPr>
        <p:spPr bwMode="auto">
          <a:xfrm>
            <a:off x="762000" y="2502694"/>
            <a:ext cx="1752600" cy="35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993366"/>
                </a:solidFill>
              </a:rPr>
              <a:t>Đồng chí</a:t>
            </a:r>
            <a:endParaRPr lang="vi-VN" b="1">
              <a:solidFill>
                <a:srgbClr val="993366"/>
              </a:solidFill>
            </a:endParaRPr>
          </a:p>
        </p:txBody>
      </p:sp>
      <p:sp>
        <p:nvSpPr>
          <p:cNvPr id="120859" name="Text Box 27"/>
          <p:cNvSpPr txBox="1">
            <a:spLocks noChangeArrowheads="1"/>
          </p:cNvSpPr>
          <p:nvPr/>
        </p:nvSpPr>
        <p:spPr bwMode="auto">
          <a:xfrm>
            <a:off x="2819400" y="2514600"/>
            <a:ext cx="1752600" cy="146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err="1">
                <a:solidFill>
                  <a:srgbClr val="333399"/>
                </a:solidFill>
              </a:rPr>
              <a:t>Đoàn</a:t>
            </a:r>
            <a:r>
              <a:rPr lang="en-US" b="1" dirty="0">
                <a:solidFill>
                  <a:srgbClr val="333399"/>
                </a:solidFill>
              </a:rPr>
              <a:t> </a:t>
            </a:r>
            <a:r>
              <a:rPr lang="en-US" b="1" dirty="0" err="1">
                <a:solidFill>
                  <a:srgbClr val="333399"/>
                </a:solidFill>
              </a:rPr>
              <a:t>thuyền</a:t>
            </a:r>
            <a:r>
              <a:rPr lang="en-US" b="1" dirty="0">
                <a:solidFill>
                  <a:srgbClr val="333399"/>
                </a:solidFill>
              </a:rPr>
              <a:t> </a:t>
            </a:r>
            <a:r>
              <a:rPr lang="en-US" b="1" dirty="0" err="1">
                <a:solidFill>
                  <a:srgbClr val="333399"/>
                </a:solidFill>
              </a:rPr>
              <a:t>đánh</a:t>
            </a:r>
            <a:r>
              <a:rPr lang="en-US" b="1" dirty="0">
                <a:solidFill>
                  <a:srgbClr val="333399"/>
                </a:solidFill>
              </a:rPr>
              <a:t> </a:t>
            </a:r>
            <a:r>
              <a:rPr lang="en-US" b="1" dirty="0" err="1">
                <a:solidFill>
                  <a:srgbClr val="333399"/>
                </a:solidFill>
              </a:rPr>
              <a:t>cá</a:t>
            </a:r>
            <a:endParaRPr lang="en-US" b="1" dirty="0">
              <a:solidFill>
                <a:srgbClr val="333399"/>
              </a:solidFill>
            </a:endParaRPr>
          </a:p>
          <a:p>
            <a:pPr eaLnBrk="1" hangingPunct="1">
              <a:spcBef>
                <a:spcPct val="50000"/>
              </a:spcBef>
            </a:pPr>
            <a:r>
              <a:rPr lang="en-US" b="1" dirty="0" err="1">
                <a:solidFill>
                  <a:srgbClr val="00B050"/>
                </a:solidFill>
              </a:rPr>
              <a:t>Bếp</a:t>
            </a:r>
            <a:r>
              <a:rPr lang="en-US" b="1" dirty="0">
                <a:solidFill>
                  <a:srgbClr val="00B050"/>
                </a:solidFill>
              </a:rPr>
              <a:t> </a:t>
            </a:r>
            <a:r>
              <a:rPr lang="en-US" b="1" dirty="0" err="1">
                <a:solidFill>
                  <a:srgbClr val="00B050"/>
                </a:solidFill>
              </a:rPr>
              <a:t>lửa</a:t>
            </a:r>
            <a:endParaRPr lang="en-US" b="1" dirty="0">
              <a:solidFill>
                <a:srgbClr val="00B050"/>
              </a:solidFill>
            </a:endParaRPr>
          </a:p>
          <a:p>
            <a:pPr eaLnBrk="1" hangingPunct="1">
              <a:spcBef>
                <a:spcPct val="50000"/>
              </a:spcBef>
            </a:pPr>
            <a:endParaRPr lang="en-US" b="1" dirty="0">
              <a:solidFill>
                <a:srgbClr val="333399"/>
              </a:solidFill>
            </a:endParaRPr>
          </a:p>
        </p:txBody>
      </p:sp>
      <p:sp>
        <p:nvSpPr>
          <p:cNvPr id="120860" name="Text Box 28"/>
          <p:cNvSpPr txBox="1">
            <a:spLocks noChangeArrowheads="1"/>
          </p:cNvSpPr>
          <p:nvPr/>
        </p:nvSpPr>
        <p:spPr bwMode="auto">
          <a:xfrm>
            <a:off x="4835814" y="2502693"/>
            <a:ext cx="1752600" cy="132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err="1">
                <a:solidFill>
                  <a:srgbClr val="CC3300"/>
                </a:solidFill>
              </a:rPr>
              <a:t>Bài</a:t>
            </a:r>
            <a:r>
              <a:rPr lang="en-US" b="1" dirty="0">
                <a:solidFill>
                  <a:srgbClr val="CC3300"/>
                </a:solidFill>
              </a:rPr>
              <a:t> </a:t>
            </a:r>
            <a:r>
              <a:rPr lang="en-US" b="1" dirty="0" err="1">
                <a:solidFill>
                  <a:srgbClr val="CC3300"/>
                </a:solidFill>
              </a:rPr>
              <a:t>thơ</a:t>
            </a:r>
            <a:r>
              <a:rPr lang="en-US" b="1" dirty="0">
                <a:solidFill>
                  <a:srgbClr val="CC3300"/>
                </a:solidFill>
              </a:rPr>
              <a:t> </a:t>
            </a:r>
            <a:r>
              <a:rPr lang="en-US" b="1" dirty="0" err="1">
                <a:solidFill>
                  <a:srgbClr val="CC3300"/>
                </a:solidFill>
              </a:rPr>
              <a:t>về</a:t>
            </a:r>
            <a:r>
              <a:rPr lang="en-US" b="1" dirty="0">
                <a:solidFill>
                  <a:srgbClr val="CC3300"/>
                </a:solidFill>
              </a:rPr>
              <a:t> </a:t>
            </a:r>
            <a:r>
              <a:rPr lang="en-US" b="1" dirty="0" err="1">
                <a:solidFill>
                  <a:srgbClr val="CC3300"/>
                </a:solidFill>
              </a:rPr>
              <a:t>tiểu</a:t>
            </a:r>
            <a:r>
              <a:rPr lang="en-US" b="1" dirty="0">
                <a:solidFill>
                  <a:srgbClr val="CC3300"/>
                </a:solidFill>
              </a:rPr>
              <a:t> </a:t>
            </a:r>
            <a:r>
              <a:rPr lang="en-US" b="1" dirty="0" err="1">
                <a:solidFill>
                  <a:srgbClr val="CC3300"/>
                </a:solidFill>
              </a:rPr>
              <a:t>đội</a:t>
            </a:r>
            <a:r>
              <a:rPr lang="en-US" b="1" dirty="0">
                <a:solidFill>
                  <a:srgbClr val="CC3300"/>
                </a:solidFill>
              </a:rPr>
              <a:t> </a:t>
            </a:r>
            <a:r>
              <a:rPr lang="en-US" b="1" dirty="0" err="1">
                <a:solidFill>
                  <a:srgbClr val="CC3300"/>
                </a:solidFill>
              </a:rPr>
              <a:t>xe</a:t>
            </a:r>
            <a:r>
              <a:rPr lang="en-US" b="1" dirty="0">
                <a:solidFill>
                  <a:srgbClr val="CC3300"/>
                </a:solidFill>
              </a:rPr>
              <a:t> </a:t>
            </a:r>
            <a:r>
              <a:rPr lang="en-US" b="1" dirty="0" err="1">
                <a:solidFill>
                  <a:srgbClr val="CC3300"/>
                </a:solidFill>
              </a:rPr>
              <a:t>không</a:t>
            </a:r>
            <a:r>
              <a:rPr lang="en-US" b="1" dirty="0">
                <a:solidFill>
                  <a:srgbClr val="CC3300"/>
                </a:solidFill>
              </a:rPr>
              <a:t> </a:t>
            </a:r>
            <a:r>
              <a:rPr lang="en-US" b="1" dirty="0" err="1">
                <a:solidFill>
                  <a:srgbClr val="CC3300"/>
                </a:solidFill>
              </a:rPr>
              <a:t>kính</a:t>
            </a:r>
            <a:endParaRPr lang="en-US" b="1" dirty="0">
              <a:solidFill>
                <a:srgbClr val="CC3300"/>
              </a:solidFill>
            </a:endParaRPr>
          </a:p>
          <a:p>
            <a:pPr eaLnBrk="1" hangingPunct="1">
              <a:spcBef>
                <a:spcPct val="50000"/>
              </a:spcBef>
            </a:pPr>
            <a:endParaRPr lang="en-US" b="1" dirty="0">
              <a:solidFill>
                <a:srgbClr val="CC3300"/>
              </a:solidFill>
            </a:endParaRPr>
          </a:p>
        </p:txBody>
      </p:sp>
      <p:sp>
        <p:nvSpPr>
          <p:cNvPr id="22548" name="Text Box 30"/>
          <p:cNvSpPr txBox="1">
            <a:spLocks noChangeArrowheads="1"/>
          </p:cNvSpPr>
          <p:nvPr/>
        </p:nvSpPr>
        <p:spPr bwMode="auto">
          <a:xfrm>
            <a:off x="533400" y="285751"/>
            <a:ext cx="5638800" cy="52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ym typeface="Wingdings" pitchFamily="2" charset="2"/>
              </a:rPr>
              <a:t> </a:t>
            </a:r>
            <a:r>
              <a:rPr lang="en-US" sz="2900" b="1" i="1"/>
              <a:t>1. Các giai đoạn sáng tác</a:t>
            </a:r>
            <a:endParaRPr lang="vi-VN" sz="2900" b="1" i="1"/>
          </a:p>
        </p:txBody>
      </p:sp>
      <p:sp>
        <p:nvSpPr>
          <p:cNvPr id="22549" name="Text Box 31"/>
          <p:cNvSpPr txBox="1">
            <a:spLocks noChangeArrowheads="1"/>
          </p:cNvSpPr>
          <p:nvPr/>
        </p:nvSpPr>
        <p:spPr bwMode="auto">
          <a:xfrm>
            <a:off x="152401" y="685800"/>
            <a:ext cx="609600" cy="57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3200" b="1">
                <a:sym typeface="Wingdings" pitchFamily="2" charset="2"/>
              </a:rPr>
              <a:t></a:t>
            </a:r>
          </a:p>
        </p:txBody>
      </p:sp>
      <p:sp>
        <p:nvSpPr>
          <p:cNvPr id="22550" name="Line 32"/>
          <p:cNvSpPr>
            <a:spLocks noChangeShapeType="1"/>
          </p:cNvSpPr>
          <p:nvPr/>
        </p:nvSpPr>
        <p:spPr bwMode="auto">
          <a:xfrm>
            <a:off x="6781800" y="1543050"/>
            <a:ext cx="0" cy="1714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22551" name="Line 33"/>
          <p:cNvSpPr>
            <a:spLocks noChangeShapeType="1"/>
          </p:cNvSpPr>
          <p:nvPr/>
        </p:nvSpPr>
        <p:spPr bwMode="auto">
          <a:xfrm flipV="1">
            <a:off x="4800600" y="1543050"/>
            <a:ext cx="0" cy="1714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22552" name="Line 34"/>
          <p:cNvSpPr>
            <a:spLocks noChangeShapeType="1"/>
          </p:cNvSpPr>
          <p:nvPr/>
        </p:nvSpPr>
        <p:spPr bwMode="auto">
          <a:xfrm flipH="1">
            <a:off x="2667000" y="1543050"/>
            <a:ext cx="0" cy="1714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22553" name="Line 35"/>
          <p:cNvSpPr>
            <a:spLocks noChangeShapeType="1"/>
          </p:cNvSpPr>
          <p:nvPr/>
        </p:nvSpPr>
        <p:spPr bwMode="auto">
          <a:xfrm flipV="1">
            <a:off x="762000" y="1543050"/>
            <a:ext cx="0" cy="1714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Tree>
    <p:extLst>
      <p:ext uri="{BB962C8B-B14F-4D97-AF65-F5344CB8AC3E}">
        <p14:creationId xmlns:p14="http://schemas.microsoft.com/office/powerpoint/2010/main" val="28027388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20858">
                                            <p:txEl>
                                              <p:pRg st="0" end="0"/>
                                            </p:txEl>
                                          </p:spTgt>
                                        </p:tgtEl>
                                        <p:attrNameLst>
                                          <p:attrName>style.visibility</p:attrName>
                                        </p:attrNameLst>
                                      </p:cBhvr>
                                      <p:to>
                                        <p:strVal val="visible"/>
                                      </p:to>
                                    </p:set>
                                    <p:animEffect transition="in" filter="slide(fromBottom)">
                                      <p:cBhvr>
                                        <p:cTn id="7" dur="500"/>
                                        <p:tgtEl>
                                          <p:spTgt spid="1208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120859">
                                            <p:txEl>
                                              <p:pRg st="0" end="0"/>
                                            </p:txEl>
                                          </p:spTgt>
                                        </p:tgtEl>
                                        <p:attrNameLst>
                                          <p:attrName>style.visibility</p:attrName>
                                        </p:attrNameLst>
                                      </p:cBhvr>
                                      <p:to>
                                        <p:strVal val="visible"/>
                                      </p:to>
                                    </p:set>
                                    <p:animEffect transition="in" filter="fade">
                                      <p:cBhvr>
                                        <p:cTn id="12" dur="1000"/>
                                        <p:tgtEl>
                                          <p:spTgt spid="120859">
                                            <p:txEl>
                                              <p:pRg st="0" end="0"/>
                                            </p:txEl>
                                          </p:spTgt>
                                        </p:tgtEl>
                                      </p:cBhvr>
                                    </p:animEffect>
                                    <p:anim calcmode="lin" valueType="num">
                                      <p:cBhvr>
                                        <p:cTn id="13" dur="1000" fill="hold"/>
                                        <p:tgtEl>
                                          <p:spTgt spid="120859">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20859">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0859">
                                            <p:txEl>
                                              <p:pRg st="0" end="0"/>
                                            </p:txEl>
                                          </p:spTgt>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20859">
                                            <p:txEl>
                                              <p:pRg st="1" end="1"/>
                                            </p:txEl>
                                          </p:spTgt>
                                        </p:tgtEl>
                                        <p:attrNameLst>
                                          <p:attrName>style.visibility</p:attrName>
                                        </p:attrNameLst>
                                      </p:cBhvr>
                                      <p:to>
                                        <p:strVal val="visible"/>
                                      </p:to>
                                    </p:set>
                                    <p:animEffect transition="in" filter="fade">
                                      <p:cBhvr>
                                        <p:cTn id="18" dur="1000"/>
                                        <p:tgtEl>
                                          <p:spTgt spid="120859">
                                            <p:txEl>
                                              <p:pRg st="1" end="1"/>
                                            </p:txEl>
                                          </p:spTgt>
                                        </p:tgtEl>
                                      </p:cBhvr>
                                    </p:animEffect>
                                    <p:anim calcmode="lin" valueType="num">
                                      <p:cBhvr>
                                        <p:cTn id="19" dur="1000" fill="hold"/>
                                        <p:tgtEl>
                                          <p:spTgt spid="120859">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120859">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2085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nodeType="clickEffect">
                                  <p:stCondLst>
                                    <p:cond delay="0"/>
                                  </p:stCondLst>
                                  <p:childTnLst>
                                    <p:set>
                                      <p:cBhvr>
                                        <p:cTn id="25" dur="1" fill="hold">
                                          <p:stCondLst>
                                            <p:cond delay="0"/>
                                          </p:stCondLst>
                                        </p:cTn>
                                        <p:tgtEl>
                                          <p:spTgt spid="120860">
                                            <p:txEl>
                                              <p:pRg st="0" end="0"/>
                                            </p:txEl>
                                          </p:spTgt>
                                        </p:tgtEl>
                                        <p:attrNameLst>
                                          <p:attrName>style.visibility</p:attrName>
                                        </p:attrNameLst>
                                      </p:cBhvr>
                                      <p:to>
                                        <p:strVal val="visible"/>
                                      </p:to>
                                    </p:set>
                                    <p:animEffect transition="in" filter="wipe(down)">
                                      <p:cBhvr>
                                        <p:cTn id="26" dur="580">
                                          <p:stCondLst>
                                            <p:cond delay="0"/>
                                          </p:stCondLst>
                                        </p:cTn>
                                        <p:tgtEl>
                                          <p:spTgt spid="120860">
                                            <p:txEl>
                                              <p:pRg st="0" end="0"/>
                                            </p:txEl>
                                          </p:spTgt>
                                        </p:tgtEl>
                                      </p:cBhvr>
                                    </p:animEffect>
                                    <p:anim calcmode="lin" valueType="num">
                                      <p:cBhvr>
                                        <p:cTn id="27" dur="1822" tmFilter="0,0; 0.14,0.36; 0.43,0.73; 0.71,0.91; 1.0,1.0">
                                          <p:stCondLst>
                                            <p:cond delay="0"/>
                                          </p:stCondLst>
                                        </p:cTn>
                                        <p:tgtEl>
                                          <p:spTgt spid="120860">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20860">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20860">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20860">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20860">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120860">
                                            <p:txEl>
                                              <p:pRg st="0" end="0"/>
                                            </p:txEl>
                                          </p:spTgt>
                                        </p:tgtEl>
                                      </p:cBhvr>
                                      <p:to x="100000" y="60000"/>
                                    </p:animScale>
                                    <p:animScale>
                                      <p:cBhvr>
                                        <p:cTn id="33" dur="166" decel="50000">
                                          <p:stCondLst>
                                            <p:cond delay="676"/>
                                          </p:stCondLst>
                                        </p:cTn>
                                        <p:tgtEl>
                                          <p:spTgt spid="120860">
                                            <p:txEl>
                                              <p:pRg st="0" end="0"/>
                                            </p:txEl>
                                          </p:spTgt>
                                        </p:tgtEl>
                                      </p:cBhvr>
                                      <p:to x="100000" y="100000"/>
                                    </p:animScale>
                                    <p:animScale>
                                      <p:cBhvr>
                                        <p:cTn id="34" dur="26">
                                          <p:stCondLst>
                                            <p:cond delay="1312"/>
                                          </p:stCondLst>
                                        </p:cTn>
                                        <p:tgtEl>
                                          <p:spTgt spid="120860">
                                            <p:txEl>
                                              <p:pRg st="0" end="0"/>
                                            </p:txEl>
                                          </p:spTgt>
                                        </p:tgtEl>
                                      </p:cBhvr>
                                      <p:to x="100000" y="80000"/>
                                    </p:animScale>
                                    <p:animScale>
                                      <p:cBhvr>
                                        <p:cTn id="35" dur="166" decel="50000">
                                          <p:stCondLst>
                                            <p:cond delay="1338"/>
                                          </p:stCondLst>
                                        </p:cTn>
                                        <p:tgtEl>
                                          <p:spTgt spid="120860">
                                            <p:txEl>
                                              <p:pRg st="0" end="0"/>
                                            </p:txEl>
                                          </p:spTgt>
                                        </p:tgtEl>
                                      </p:cBhvr>
                                      <p:to x="100000" y="100000"/>
                                    </p:animScale>
                                    <p:animScale>
                                      <p:cBhvr>
                                        <p:cTn id="36" dur="26">
                                          <p:stCondLst>
                                            <p:cond delay="1642"/>
                                          </p:stCondLst>
                                        </p:cTn>
                                        <p:tgtEl>
                                          <p:spTgt spid="120860">
                                            <p:txEl>
                                              <p:pRg st="0" end="0"/>
                                            </p:txEl>
                                          </p:spTgt>
                                        </p:tgtEl>
                                      </p:cBhvr>
                                      <p:to x="100000" y="90000"/>
                                    </p:animScale>
                                    <p:animScale>
                                      <p:cBhvr>
                                        <p:cTn id="37" dur="166" decel="50000">
                                          <p:stCondLst>
                                            <p:cond delay="1668"/>
                                          </p:stCondLst>
                                        </p:cTn>
                                        <p:tgtEl>
                                          <p:spTgt spid="120860">
                                            <p:txEl>
                                              <p:pRg st="0" end="0"/>
                                            </p:txEl>
                                          </p:spTgt>
                                        </p:tgtEl>
                                      </p:cBhvr>
                                      <p:to x="100000" y="100000"/>
                                    </p:animScale>
                                    <p:animScale>
                                      <p:cBhvr>
                                        <p:cTn id="38" dur="26">
                                          <p:stCondLst>
                                            <p:cond delay="1808"/>
                                          </p:stCondLst>
                                        </p:cTn>
                                        <p:tgtEl>
                                          <p:spTgt spid="120860">
                                            <p:txEl>
                                              <p:pRg st="0" end="0"/>
                                            </p:txEl>
                                          </p:spTgt>
                                        </p:tgtEl>
                                      </p:cBhvr>
                                      <p:to x="100000" y="95000"/>
                                    </p:animScale>
                                    <p:animScale>
                                      <p:cBhvr>
                                        <p:cTn id="39" dur="166" decel="50000">
                                          <p:stCondLst>
                                            <p:cond delay="1834"/>
                                          </p:stCondLst>
                                        </p:cTn>
                                        <p:tgtEl>
                                          <p:spTgt spid="12086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034" name="Group 50"/>
          <p:cNvGraphicFramePr>
            <a:graphicFrameLocks noGrp="1"/>
          </p:cNvGraphicFramePr>
          <p:nvPr>
            <p:ph idx="1"/>
            <p:extLst>
              <p:ext uri="{D42A27DB-BD31-4B8C-83A1-F6EECF244321}">
                <p14:modId xmlns:p14="http://schemas.microsoft.com/office/powerpoint/2010/main" val="3706259302"/>
              </p:ext>
            </p:extLst>
          </p:nvPr>
        </p:nvGraphicFramePr>
        <p:xfrm>
          <a:off x="109652" y="1574837"/>
          <a:ext cx="8835706" cy="2898721"/>
        </p:xfrm>
        <a:graphic>
          <a:graphicData uri="http://schemas.openxmlformats.org/drawingml/2006/table">
            <a:tbl>
              <a:tblPr/>
              <a:tblGrid>
                <a:gridCol w="654735"/>
                <a:gridCol w="2247215"/>
                <a:gridCol w="5933756"/>
              </a:tblGrid>
              <a:tr h="549141">
                <a:tc>
                  <a:txBody>
                    <a:bodyPr/>
                    <a:lstStyle/>
                    <a:p>
                      <a:pPr algn="ctr"/>
                      <a:r>
                        <a:rPr lang="en-US" sz="1600" dirty="0" smtClean="0">
                          <a:solidFill>
                            <a:srgbClr val="FF0000"/>
                          </a:solidFill>
                          <a:latin typeface="Times New Roman" pitchFamily="18" charset="0"/>
                          <a:cs typeface="Times New Roman" pitchFamily="18" charset="0"/>
                        </a:rPr>
                        <a:t>STT</a:t>
                      </a:r>
                      <a:endParaRPr lang="en-US" sz="1600" dirty="0">
                        <a:solidFill>
                          <a:srgbClr val="FF0000"/>
                        </a:solidFill>
                        <a:latin typeface="Times New Roman" pitchFamily="18" charset="0"/>
                        <a:cs typeface="Times New Roman" pitchFamily="18" charset="0"/>
                      </a:endParaRP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solidFill>
                            <a:srgbClr val="FF0000"/>
                          </a:solidFill>
                          <a:latin typeface="Times New Roman" pitchFamily="18" charset="0"/>
                          <a:cs typeface="Times New Roman" pitchFamily="18" charset="0"/>
                        </a:rPr>
                        <a:t>Tên</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bài</a:t>
                      </a:r>
                      <a:endParaRPr lang="en-US" sz="1600" dirty="0">
                        <a:solidFill>
                          <a:srgbClr val="FF0000"/>
                        </a:solidFill>
                        <a:latin typeface="Times New Roman" pitchFamily="18" charset="0"/>
                        <a:cs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solidFill>
                            <a:srgbClr val="FF0000"/>
                          </a:solidFill>
                          <a:latin typeface="Times New Roman" pitchFamily="18" charset="0"/>
                          <a:cs typeface="Times New Roman" pitchFamily="18" charset="0"/>
                        </a:rPr>
                        <a:t>Bút</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pháp</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xây</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dựng</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hình</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ảnh</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thơ</a:t>
                      </a:r>
                      <a:endParaRPr lang="en-US" sz="1600" dirty="0">
                        <a:solidFill>
                          <a:srgbClr val="FF0000"/>
                        </a:solidFill>
                        <a:latin typeface="Times New Roman" pitchFamily="18" charset="0"/>
                        <a:cs typeface="Times New Roman" pitchFamily="18"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7491">
                <a:tc>
                  <a:txBody>
                    <a:bodyPr/>
                    <a:lstStyle/>
                    <a:p>
                      <a:pPr algn="ctr"/>
                      <a:r>
                        <a:rPr lang="en-US" sz="1600" dirty="0" smtClean="0">
                          <a:latin typeface="Times New Roman" pitchFamily="18" charset="0"/>
                          <a:cs typeface="Times New Roman" pitchFamily="18" charset="0"/>
                        </a:rPr>
                        <a:t>1</a:t>
                      </a:r>
                      <a:endParaRPr lang="en-US" sz="1600" dirty="0">
                        <a:latin typeface="Times New Roman" pitchFamily="18" charset="0"/>
                        <a:cs typeface="Times New Roman" pitchFamily="18" charset="0"/>
                      </a:endParaRP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Bài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thơ</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về</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tiểu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đội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xe</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không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kính</a:t>
                      </a:r>
                      <a:r>
                        <a:rPr lang="en-US" sz="1600" baseline="0" dirty="0" smtClean="0">
                          <a:latin typeface="Times New Roman" pitchFamily="18" charset="0"/>
                          <a:cs typeface="Times New Roman" pitchFamily="18" charset="0"/>
                        </a:rPr>
                        <a:t> </a:t>
                      </a:r>
                      <a:r>
                        <a:rPr lang="en-US" sz="1600" baseline="0" dirty="0" smtClean="0">
                          <a:solidFill>
                            <a:srgbClr val="FF0000"/>
                          </a:solidFill>
                          <a:latin typeface="Times New Roman" pitchFamily="18" charset="0"/>
                          <a:cs typeface="Times New Roman" pitchFamily="18" charset="0"/>
                        </a:rPr>
                        <a:t>(</a:t>
                      </a:r>
                      <a:r>
                        <a:rPr lang="en-US" sz="1600" baseline="0" dirty="0" err="1" smtClean="0">
                          <a:solidFill>
                            <a:srgbClr val="FF0000"/>
                          </a:solidFill>
                          <a:latin typeface="Times New Roman" pitchFamily="18" charset="0"/>
                          <a:cs typeface="Times New Roman" pitchFamily="18" charset="0"/>
                        </a:rPr>
                        <a:t>Phạm</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Tiến</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Duật</a:t>
                      </a:r>
                      <a:r>
                        <a:rPr lang="en-US" sz="1600" baseline="0" dirty="0" smtClean="0">
                          <a:solidFill>
                            <a:srgbClr val="FF0000"/>
                          </a:solidFill>
                          <a:latin typeface="Times New Roman" pitchFamily="18" charset="0"/>
                          <a:cs typeface="Times New Roman" pitchFamily="18" charset="0"/>
                        </a:rPr>
                        <a:t>)</a:t>
                      </a:r>
                      <a:endParaRPr lang="en-US" sz="1600" dirty="0">
                        <a:solidFill>
                          <a:srgbClr val="FF0000"/>
                        </a:solidFill>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a.Bút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pháp</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lãng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mạn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tượng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trưng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liên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tưởng,nhiều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hình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ảnh</a:t>
                      </a:r>
                      <a:r>
                        <a:rPr lang="en-US" sz="1600" baseline="0" dirty="0" smtClean="0">
                          <a:latin typeface="Times New Roman" pitchFamily="18" charset="0"/>
                          <a:cs typeface="Times New Roman" pitchFamily="18" charset="0"/>
                        </a:rPr>
                        <a:t> so </a:t>
                      </a:r>
                      <a:r>
                        <a:rPr lang="en-US" sz="1600" baseline="0" dirty="0" err="1" smtClean="0">
                          <a:latin typeface="Times New Roman" pitchFamily="18" charset="0"/>
                          <a:cs typeface="Times New Roman" pitchFamily="18" charset="0"/>
                        </a:rPr>
                        <a:t>sánh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mới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mẻ</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độc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đáo</a:t>
                      </a:r>
                      <a:endParaRPr lang="en-US" sz="1600" dirty="0">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820">
                <a:tc>
                  <a:txBody>
                    <a:bodyPr/>
                    <a:lstStyle/>
                    <a:p>
                      <a:pPr algn="ctr"/>
                      <a:r>
                        <a:rPr lang="en-US" sz="1600" dirty="0" smtClean="0">
                          <a:latin typeface="Times New Roman" pitchFamily="18" charset="0"/>
                          <a:cs typeface="Times New Roman" pitchFamily="18" charset="0"/>
                        </a:rPr>
                        <a:t>2</a:t>
                      </a:r>
                      <a:endParaRPr lang="en-US" sz="1600" dirty="0">
                        <a:latin typeface="Times New Roman" pitchFamily="18" charset="0"/>
                        <a:cs typeface="Times New Roman" pitchFamily="18" charset="0"/>
                      </a:endParaRP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Đồng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chí</a:t>
                      </a:r>
                      <a:r>
                        <a:rPr lang="en-US" sz="1600" baseline="0" dirty="0" smtClean="0">
                          <a:latin typeface="Times New Roman" pitchFamily="18" charset="0"/>
                          <a:cs typeface="Times New Roman" pitchFamily="18" charset="0"/>
                        </a:rPr>
                        <a:t> </a:t>
                      </a:r>
                    </a:p>
                    <a:p>
                      <a:pPr algn="ctr"/>
                      <a:r>
                        <a:rPr lang="en-US" sz="1600" baseline="0" dirty="0" smtClean="0">
                          <a:solidFill>
                            <a:srgbClr val="FF0000"/>
                          </a:solidFill>
                          <a:latin typeface="Times New Roman" pitchFamily="18" charset="0"/>
                          <a:cs typeface="Times New Roman" pitchFamily="18" charset="0"/>
                        </a:rPr>
                        <a:t>(</a:t>
                      </a:r>
                      <a:r>
                        <a:rPr lang="en-US" sz="1600" baseline="0" dirty="0" err="1" smtClean="0">
                          <a:solidFill>
                            <a:srgbClr val="FF0000"/>
                          </a:solidFill>
                          <a:latin typeface="Times New Roman" pitchFamily="18" charset="0"/>
                          <a:cs typeface="Times New Roman" pitchFamily="18" charset="0"/>
                        </a:rPr>
                        <a:t>Chính</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Hữu</a:t>
                      </a:r>
                      <a:r>
                        <a:rPr lang="en-US" sz="1600" baseline="0" dirty="0" smtClean="0">
                          <a:solidFill>
                            <a:srgbClr val="FF0000"/>
                          </a:solidFill>
                          <a:latin typeface="Times New Roman" pitchFamily="18" charset="0"/>
                          <a:cs typeface="Times New Roman" pitchFamily="18" charset="0"/>
                        </a:rPr>
                        <a:t>)</a:t>
                      </a:r>
                      <a:endParaRPr lang="en-US" sz="1600" dirty="0">
                        <a:solidFill>
                          <a:srgbClr val="FF0000"/>
                        </a:solidFill>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b.Bút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pháp</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hiện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thực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hình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ảnh</a:t>
                      </a:r>
                      <a:r>
                        <a:rPr lang="en-US" sz="1600" baseline="0" dirty="0" smtClean="0">
                          <a:latin typeface="Times New Roman" pitchFamily="18" charset="0"/>
                          <a:cs typeface="Times New Roman" pitchFamily="18" charset="0"/>
                        </a:rPr>
                        <a:t>, chi </a:t>
                      </a:r>
                      <a:r>
                        <a:rPr lang="en-US" sz="1600" baseline="0" dirty="0" err="1" smtClean="0">
                          <a:latin typeface="Times New Roman" pitchFamily="18" charset="0"/>
                          <a:cs typeface="Times New Roman" pitchFamily="18" charset="0"/>
                        </a:rPr>
                        <a:t>tiết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thực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của</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sống</a:t>
                      </a:r>
                      <a:endParaRPr lang="en-US" sz="1600" dirty="0">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6269">
                <a:tc>
                  <a:txBody>
                    <a:bodyPr/>
                    <a:lstStyle/>
                    <a:p>
                      <a:pPr algn="ctr"/>
                      <a:r>
                        <a:rPr lang="en-US" sz="1600" dirty="0" smtClean="0">
                          <a:latin typeface="Times New Roman" pitchFamily="18" charset="0"/>
                          <a:cs typeface="Times New Roman" pitchFamily="18" charset="0"/>
                        </a:rPr>
                        <a:t>3</a:t>
                      </a:r>
                      <a:endParaRPr lang="en-US" sz="1600" dirty="0">
                        <a:latin typeface="Times New Roman" pitchFamily="18" charset="0"/>
                        <a:cs typeface="Times New Roman" pitchFamily="18" charset="0"/>
                      </a:endParaRP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Đoàn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thuyền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đánh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cá</a:t>
                      </a:r>
                      <a:r>
                        <a:rPr lang="en-US" sz="1600" baseline="0" dirty="0" smtClean="0">
                          <a:latin typeface="Times New Roman" pitchFamily="18" charset="0"/>
                          <a:cs typeface="Times New Roman" pitchFamily="18" charset="0"/>
                        </a:rPr>
                        <a:t> </a:t>
                      </a:r>
                      <a:r>
                        <a:rPr lang="en-US" sz="1600" baseline="0" dirty="0" smtClean="0">
                          <a:solidFill>
                            <a:srgbClr val="FF0000"/>
                          </a:solidFill>
                          <a:latin typeface="Times New Roman" pitchFamily="18" charset="0"/>
                          <a:cs typeface="Times New Roman" pitchFamily="18" charset="0"/>
                        </a:rPr>
                        <a:t>(</a:t>
                      </a:r>
                      <a:r>
                        <a:rPr lang="en-US" sz="1600" baseline="0" dirty="0" err="1" smtClean="0">
                          <a:solidFill>
                            <a:srgbClr val="FF0000"/>
                          </a:solidFill>
                          <a:latin typeface="Times New Roman" pitchFamily="18" charset="0"/>
                          <a:cs typeface="Times New Roman" pitchFamily="18" charset="0"/>
                        </a:rPr>
                        <a:t>Huy</a:t>
                      </a:r>
                      <a:r>
                        <a:rPr lang="en-US" sz="1600" baseline="0" dirty="0" smtClean="0">
                          <a:solidFill>
                            <a:srgbClr val="FF0000"/>
                          </a:solidFill>
                          <a:latin typeface="Times New Roman" pitchFamily="18" charset="0"/>
                          <a:cs typeface="Times New Roman" pitchFamily="18" charset="0"/>
                        </a:rPr>
                        <a:t> </a:t>
                      </a:r>
                      <a:r>
                        <a:rPr lang="en-US" sz="1600" baseline="0" dirty="0" err="1" smtClean="0">
                          <a:solidFill>
                            <a:srgbClr val="FF0000"/>
                          </a:solidFill>
                          <a:latin typeface="Times New Roman" pitchFamily="18" charset="0"/>
                          <a:cs typeface="Times New Roman" pitchFamily="18" charset="0"/>
                        </a:rPr>
                        <a:t>Cận</a:t>
                      </a:r>
                      <a:r>
                        <a:rPr lang="en-US" sz="1600" baseline="0" dirty="0" smtClean="0">
                          <a:solidFill>
                            <a:srgbClr val="FF0000"/>
                          </a:solidFill>
                          <a:latin typeface="Times New Roman" pitchFamily="18" charset="0"/>
                          <a:cs typeface="Times New Roman" pitchFamily="18" charset="0"/>
                        </a:rPr>
                        <a:t>)</a:t>
                      </a:r>
                      <a:endParaRPr lang="en-US" sz="1600" dirty="0">
                        <a:solidFill>
                          <a:srgbClr val="FF0000"/>
                        </a:solidFill>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600" dirty="0" err="1" smtClean="0">
                          <a:latin typeface="Times New Roman" pitchFamily="18" charset="0"/>
                          <a:cs typeface="Times New Roman" pitchFamily="18" charset="0"/>
                        </a:rPr>
                        <a:t>c.Bút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pháp</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hiện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thực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miêu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tả</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rất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cụ</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thể</a:t>
                      </a:r>
                      <a:endParaRPr lang="en-US" sz="1600" baseline="0" dirty="0" smtClean="0">
                        <a:latin typeface="Times New Roman" pitchFamily="18" charset="0"/>
                        <a:cs typeface="Times New Roman" pitchFamily="18" charset="0"/>
                      </a:endParaRPr>
                    </a:p>
                    <a:p>
                      <a:pPr algn="ctr"/>
                      <a:endParaRPr lang="en-US" sz="1600" dirty="0">
                        <a:latin typeface="Times New Roman" pitchFamily="18" charset="0"/>
                        <a:cs typeface="Times New Roman" pitchFamily="18" charset="0"/>
                      </a:endParaRP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2035" name="Line 51"/>
          <p:cNvSpPr>
            <a:spLocks noChangeShapeType="1"/>
          </p:cNvSpPr>
          <p:nvPr/>
        </p:nvSpPr>
        <p:spPr bwMode="auto">
          <a:xfrm>
            <a:off x="2611583" y="2662173"/>
            <a:ext cx="660976" cy="1396371"/>
          </a:xfrm>
          <a:prstGeom prst="line">
            <a:avLst/>
          </a:prstGeom>
          <a:noFill/>
          <a:ln w="381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42036" name="Line 52"/>
          <p:cNvSpPr>
            <a:spLocks noChangeShapeType="1"/>
          </p:cNvSpPr>
          <p:nvPr/>
        </p:nvSpPr>
        <p:spPr bwMode="auto">
          <a:xfrm>
            <a:off x="2362199" y="3360357"/>
            <a:ext cx="1066801" cy="495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r>
              <a:rPr lang="en-US" dirty="0" smtClean="0"/>
              <a:t>`</a:t>
            </a:r>
            <a:endParaRPr lang="en-US" dirty="0"/>
          </a:p>
        </p:txBody>
      </p:sp>
      <p:sp>
        <p:nvSpPr>
          <p:cNvPr id="42038" name="Line 54"/>
          <p:cNvSpPr>
            <a:spLocks noChangeShapeType="1"/>
          </p:cNvSpPr>
          <p:nvPr/>
        </p:nvSpPr>
        <p:spPr bwMode="auto">
          <a:xfrm flipV="1">
            <a:off x="2611582" y="2662172"/>
            <a:ext cx="817418" cy="120497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lstStyle/>
          <a:p>
            <a:endParaRPr lang="en-US"/>
          </a:p>
        </p:txBody>
      </p:sp>
      <p:sp>
        <p:nvSpPr>
          <p:cNvPr id="3" name="TextBox 2"/>
          <p:cNvSpPr txBox="1"/>
          <p:nvPr/>
        </p:nvSpPr>
        <p:spPr>
          <a:xfrm>
            <a:off x="439230" y="340576"/>
            <a:ext cx="8080232" cy="1128872"/>
          </a:xfrm>
          <a:prstGeom prst="rect">
            <a:avLst/>
          </a:prstGeom>
          <a:noFill/>
        </p:spPr>
        <p:txBody>
          <a:bodyPr wrap="square" lIns="81635" tIns="40817" rIns="81635" bIns="40817" rtlCol="0">
            <a:spAutoFit/>
          </a:bodyPr>
          <a:lstStyle/>
          <a:p>
            <a:r>
              <a:rPr lang="en-US" sz="3200" dirty="0">
                <a:solidFill>
                  <a:srgbClr val="FF0000"/>
                </a:solidFill>
                <a:latin typeface="Times New Roman" pitchFamily="18" charset="0"/>
                <a:cs typeface="Times New Roman" pitchFamily="18" charset="0"/>
              </a:rPr>
              <a:t>III. LUYỆN TẬP</a:t>
            </a:r>
          </a:p>
          <a:p>
            <a:r>
              <a:rPr lang="en-US" b="1" dirty="0">
                <a:latin typeface="Times New Roman" pitchFamily="18" charset="0"/>
                <a:cs typeface="Times New Roman" pitchFamily="18" charset="0"/>
              </a:rPr>
              <a:t>BÀI TẬP 1</a:t>
            </a:r>
            <a:r>
              <a:rPr lang="en-US" dirty="0">
                <a:latin typeface="Times New Roman" pitchFamily="18" charset="0"/>
                <a:cs typeface="Times New Roman" pitchFamily="18" charset="0"/>
              </a:rPr>
              <a:t>: </a:t>
            </a:r>
            <a:r>
              <a:rPr lang="en-US" b="1" dirty="0" err="1">
                <a:latin typeface="Times New Roman" pitchFamily="18" charset="0"/>
                <a:cs typeface="Times New Roman" pitchFamily="18" charset="0"/>
              </a:rPr>
              <a:t>Nối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cột</a:t>
            </a:r>
            <a:r>
              <a:rPr lang="en-US" b="1" dirty="0">
                <a:latin typeface="Times New Roman" pitchFamily="18" charset="0"/>
                <a:cs typeface="Times New Roman" pitchFamily="18" charset="0"/>
              </a:rPr>
              <a:t> A </a:t>
            </a:r>
            <a:r>
              <a:rPr lang="en-US" b="1" dirty="0" err="1">
                <a:latin typeface="Times New Roman" pitchFamily="18" charset="0"/>
                <a:cs typeface="Times New Roman" pitchFamily="18" charset="0"/>
              </a:rPr>
              <a:t>với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bút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dựng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ảnh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thơ</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cột</a:t>
            </a:r>
            <a:r>
              <a:rPr lang="en-US" b="1" dirty="0">
                <a:latin typeface="Times New Roman" pitchFamily="18" charset="0"/>
                <a:cs typeface="Times New Roman" pitchFamily="18" charset="0"/>
              </a:rPr>
              <a:t> B </a:t>
            </a:r>
            <a:r>
              <a:rPr lang="en-US" b="1" dirty="0" err="1">
                <a:latin typeface="Times New Roman" pitchFamily="18" charset="0"/>
                <a:cs typeface="Times New Roman" pitchFamily="18" charset="0"/>
              </a:rPr>
              <a:t>sao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phù</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hợp</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455959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2034"/>
                                        </p:tgtEl>
                                        <p:attrNameLst>
                                          <p:attrName>style.visibility</p:attrName>
                                        </p:attrNameLst>
                                      </p:cBhvr>
                                      <p:to>
                                        <p:strVal val="visible"/>
                                      </p:to>
                                    </p:set>
                                    <p:animEffect transition="in" filter="checkerboard(across)">
                                      <p:cBhvr>
                                        <p:cTn id="7" dur="500"/>
                                        <p:tgtEl>
                                          <p:spTgt spid="42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2035"/>
                                        </p:tgtEl>
                                        <p:attrNameLst>
                                          <p:attrName>style.visibility</p:attrName>
                                        </p:attrNameLst>
                                      </p:cBhvr>
                                      <p:to>
                                        <p:strVal val="visible"/>
                                      </p:to>
                                    </p:set>
                                    <p:animEffect transition="in" filter="slide(fromBottom)">
                                      <p:cBhvr>
                                        <p:cTn id="12" dur="500"/>
                                        <p:tgtEl>
                                          <p:spTgt spid="420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2038"/>
                                        </p:tgtEl>
                                        <p:attrNameLst>
                                          <p:attrName>style.visibility</p:attrName>
                                        </p:attrNameLst>
                                      </p:cBhvr>
                                      <p:to>
                                        <p:strVal val="visible"/>
                                      </p:to>
                                    </p:set>
                                    <p:animEffect transition="in" filter="wipe(down)">
                                      <p:cBhvr>
                                        <p:cTn id="17" dur="580">
                                          <p:stCondLst>
                                            <p:cond delay="0"/>
                                          </p:stCondLst>
                                        </p:cTn>
                                        <p:tgtEl>
                                          <p:spTgt spid="42038"/>
                                        </p:tgtEl>
                                      </p:cBhvr>
                                    </p:animEffect>
                                    <p:anim calcmode="lin" valueType="num">
                                      <p:cBhvr>
                                        <p:cTn id="18" dur="1822" tmFilter="0,0; 0.14,0.36; 0.43,0.73; 0.71,0.91; 1.0,1.0">
                                          <p:stCondLst>
                                            <p:cond delay="0"/>
                                          </p:stCondLst>
                                        </p:cTn>
                                        <p:tgtEl>
                                          <p:spTgt spid="4203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203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203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203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2038"/>
                                        </p:tgtEl>
                                        <p:attrNameLst>
                                          <p:attrName>ppt_y</p:attrName>
                                        </p:attrNameLst>
                                      </p:cBhvr>
                                      <p:tavLst>
                                        <p:tav tm="0" fmla="#ppt_y-sin(pi*$)/81">
                                          <p:val>
                                            <p:fltVal val="0"/>
                                          </p:val>
                                        </p:tav>
                                        <p:tav tm="100000">
                                          <p:val>
                                            <p:fltVal val="1"/>
                                          </p:val>
                                        </p:tav>
                                      </p:tavLst>
                                    </p:anim>
                                    <p:animScale>
                                      <p:cBhvr>
                                        <p:cTn id="23" dur="26">
                                          <p:stCondLst>
                                            <p:cond delay="650"/>
                                          </p:stCondLst>
                                        </p:cTn>
                                        <p:tgtEl>
                                          <p:spTgt spid="42038"/>
                                        </p:tgtEl>
                                      </p:cBhvr>
                                      <p:to x="100000" y="60000"/>
                                    </p:animScale>
                                    <p:animScale>
                                      <p:cBhvr>
                                        <p:cTn id="24" dur="166" decel="50000">
                                          <p:stCondLst>
                                            <p:cond delay="676"/>
                                          </p:stCondLst>
                                        </p:cTn>
                                        <p:tgtEl>
                                          <p:spTgt spid="42038"/>
                                        </p:tgtEl>
                                      </p:cBhvr>
                                      <p:to x="100000" y="100000"/>
                                    </p:animScale>
                                    <p:animScale>
                                      <p:cBhvr>
                                        <p:cTn id="25" dur="26">
                                          <p:stCondLst>
                                            <p:cond delay="1312"/>
                                          </p:stCondLst>
                                        </p:cTn>
                                        <p:tgtEl>
                                          <p:spTgt spid="42038"/>
                                        </p:tgtEl>
                                      </p:cBhvr>
                                      <p:to x="100000" y="80000"/>
                                    </p:animScale>
                                    <p:animScale>
                                      <p:cBhvr>
                                        <p:cTn id="26" dur="166" decel="50000">
                                          <p:stCondLst>
                                            <p:cond delay="1338"/>
                                          </p:stCondLst>
                                        </p:cTn>
                                        <p:tgtEl>
                                          <p:spTgt spid="42038"/>
                                        </p:tgtEl>
                                      </p:cBhvr>
                                      <p:to x="100000" y="100000"/>
                                    </p:animScale>
                                    <p:animScale>
                                      <p:cBhvr>
                                        <p:cTn id="27" dur="26">
                                          <p:stCondLst>
                                            <p:cond delay="1642"/>
                                          </p:stCondLst>
                                        </p:cTn>
                                        <p:tgtEl>
                                          <p:spTgt spid="42038"/>
                                        </p:tgtEl>
                                      </p:cBhvr>
                                      <p:to x="100000" y="90000"/>
                                    </p:animScale>
                                    <p:animScale>
                                      <p:cBhvr>
                                        <p:cTn id="28" dur="166" decel="50000">
                                          <p:stCondLst>
                                            <p:cond delay="1668"/>
                                          </p:stCondLst>
                                        </p:cTn>
                                        <p:tgtEl>
                                          <p:spTgt spid="42038"/>
                                        </p:tgtEl>
                                      </p:cBhvr>
                                      <p:to x="100000" y="100000"/>
                                    </p:animScale>
                                    <p:animScale>
                                      <p:cBhvr>
                                        <p:cTn id="29" dur="26">
                                          <p:stCondLst>
                                            <p:cond delay="1808"/>
                                          </p:stCondLst>
                                        </p:cTn>
                                        <p:tgtEl>
                                          <p:spTgt spid="42038"/>
                                        </p:tgtEl>
                                      </p:cBhvr>
                                      <p:to x="100000" y="95000"/>
                                    </p:animScale>
                                    <p:animScale>
                                      <p:cBhvr>
                                        <p:cTn id="30" dur="166" decel="50000">
                                          <p:stCondLst>
                                            <p:cond delay="1834"/>
                                          </p:stCondLst>
                                        </p:cTn>
                                        <p:tgtEl>
                                          <p:spTgt spid="42038"/>
                                        </p:tgtEl>
                                      </p:cBhvr>
                                      <p:to x="100000" y="1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42036"/>
                                        </p:tgtEl>
                                        <p:attrNameLst>
                                          <p:attrName>style.visibility</p:attrName>
                                        </p:attrNameLst>
                                      </p:cBhvr>
                                      <p:to>
                                        <p:strVal val="visible"/>
                                      </p:to>
                                    </p:set>
                                    <p:animEffect transition="in" filter="wipe(down)">
                                      <p:cBhvr>
                                        <p:cTn id="35" dur="580">
                                          <p:stCondLst>
                                            <p:cond delay="0"/>
                                          </p:stCondLst>
                                        </p:cTn>
                                        <p:tgtEl>
                                          <p:spTgt spid="42036"/>
                                        </p:tgtEl>
                                      </p:cBhvr>
                                    </p:animEffect>
                                    <p:anim calcmode="lin" valueType="num">
                                      <p:cBhvr>
                                        <p:cTn id="36" dur="1822" tmFilter="0,0; 0.14,0.36; 0.43,0.73; 0.71,0.91; 1.0,1.0">
                                          <p:stCondLst>
                                            <p:cond delay="0"/>
                                          </p:stCondLst>
                                        </p:cTn>
                                        <p:tgtEl>
                                          <p:spTgt spid="4203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203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203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203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2036"/>
                                        </p:tgtEl>
                                        <p:attrNameLst>
                                          <p:attrName>ppt_y</p:attrName>
                                        </p:attrNameLst>
                                      </p:cBhvr>
                                      <p:tavLst>
                                        <p:tav tm="0" fmla="#ppt_y-sin(pi*$)/81">
                                          <p:val>
                                            <p:fltVal val="0"/>
                                          </p:val>
                                        </p:tav>
                                        <p:tav tm="100000">
                                          <p:val>
                                            <p:fltVal val="1"/>
                                          </p:val>
                                        </p:tav>
                                      </p:tavLst>
                                    </p:anim>
                                    <p:animScale>
                                      <p:cBhvr>
                                        <p:cTn id="41" dur="26">
                                          <p:stCondLst>
                                            <p:cond delay="650"/>
                                          </p:stCondLst>
                                        </p:cTn>
                                        <p:tgtEl>
                                          <p:spTgt spid="42036"/>
                                        </p:tgtEl>
                                      </p:cBhvr>
                                      <p:to x="100000" y="60000"/>
                                    </p:animScale>
                                    <p:animScale>
                                      <p:cBhvr>
                                        <p:cTn id="42" dur="166" decel="50000">
                                          <p:stCondLst>
                                            <p:cond delay="676"/>
                                          </p:stCondLst>
                                        </p:cTn>
                                        <p:tgtEl>
                                          <p:spTgt spid="42036"/>
                                        </p:tgtEl>
                                      </p:cBhvr>
                                      <p:to x="100000" y="100000"/>
                                    </p:animScale>
                                    <p:animScale>
                                      <p:cBhvr>
                                        <p:cTn id="43" dur="26">
                                          <p:stCondLst>
                                            <p:cond delay="1312"/>
                                          </p:stCondLst>
                                        </p:cTn>
                                        <p:tgtEl>
                                          <p:spTgt spid="42036"/>
                                        </p:tgtEl>
                                      </p:cBhvr>
                                      <p:to x="100000" y="80000"/>
                                    </p:animScale>
                                    <p:animScale>
                                      <p:cBhvr>
                                        <p:cTn id="44" dur="166" decel="50000">
                                          <p:stCondLst>
                                            <p:cond delay="1338"/>
                                          </p:stCondLst>
                                        </p:cTn>
                                        <p:tgtEl>
                                          <p:spTgt spid="42036"/>
                                        </p:tgtEl>
                                      </p:cBhvr>
                                      <p:to x="100000" y="100000"/>
                                    </p:animScale>
                                    <p:animScale>
                                      <p:cBhvr>
                                        <p:cTn id="45" dur="26">
                                          <p:stCondLst>
                                            <p:cond delay="1642"/>
                                          </p:stCondLst>
                                        </p:cTn>
                                        <p:tgtEl>
                                          <p:spTgt spid="42036"/>
                                        </p:tgtEl>
                                      </p:cBhvr>
                                      <p:to x="100000" y="90000"/>
                                    </p:animScale>
                                    <p:animScale>
                                      <p:cBhvr>
                                        <p:cTn id="46" dur="166" decel="50000">
                                          <p:stCondLst>
                                            <p:cond delay="1668"/>
                                          </p:stCondLst>
                                        </p:cTn>
                                        <p:tgtEl>
                                          <p:spTgt spid="42036"/>
                                        </p:tgtEl>
                                      </p:cBhvr>
                                      <p:to x="100000" y="100000"/>
                                    </p:animScale>
                                    <p:animScale>
                                      <p:cBhvr>
                                        <p:cTn id="47" dur="26">
                                          <p:stCondLst>
                                            <p:cond delay="1808"/>
                                          </p:stCondLst>
                                        </p:cTn>
                                        <p:tgtEl>
                                          <p:spTgt spid="42036"/>
                                        </p:tgtEl>
                                      </p:cBhvr>
                                      <p:to x="100000" y="95000"/>
                                    </p:animScale>
                                    <p:animScale>
                                      <p:cBhvr>
                                        <p:cTn id="48" dur="166" decel="50000">
                                          <p:stCondLst>
                                            <p:cond delay="1834"/>
                                          </p:stCondLst>
                                        </p:cTn>
                                        <p:tgtEl>
                                          <p:spTgt spid="420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5" grpId="0" animBg="1"/>
      <p:bldP spid="42036" grpId="0" animBg="1"/>
      <p:bldP spid="420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81281" y="254762"/>
            <a:ext cx="8458200" cy="914400"/>
          </a:xfrm>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normAutofit/>
          </a:bodyPr>
          <a:lstStyle/>
          <a:p>
            <a:pPr algn="l" eaLnBrk="1" hangingPunct="1">
              <a:spcBef>
                <a:spcPct val="20000"/>
              </a:spcBef>
              <a:buClr>
                <a:schemeClr val="hlink"/>
              </a:buClr>
              <a:buSzPct val="65000"/>
              <a:buFont typeface="Wingdings" pitchFamily="2" charset="2"/>
              <a:buNone/>
            </a:pPr>
            <a:r>
              <a:rPr lang="en-US" sz="1500" b="1" i="1" dirty="0">
                <a:solidFill>
                  <a:srgbClr val="0000FF"/>
                </a:solidFill>
                <a:cs typeface="Arial" charset="0"/>
              </a:rPr>
              <a:t> </a:t>
            </a:r>
            <a:r>
              <a:rPr lang="en-US" sz="2100" b="1" dirty="0" err="1">
                <a:solidFill>
                  <a:srgbClr val="0000FF"/>
                </a:solidFill>
                <a:latin typeface="Times New Roman" pitchFamily="18" charset="0"/>
                <a:cs typeface="Times New Roman" pitchFamily="18" charset="0"/>
              </a:rPr>
              <a:t>Bài</a:t>
            </a:r>
            <a:r>
              <a:rPr lang="en-US" sz="2100" b="1" dirty="0">
                <a:solidFill>
                  <a:srgbClr val="0000FF"/>
                </a:solidFill>
                <a:latin typeface="Times New Roman" pitchFamily="18" charset="0"/>
                <a:cs typeface="Times New Roman" pitchFamily="18" charset="0"/>
              </a:rPr>
              <a:t> </a:t>
            </a:r>
            <a:r>
              <a:rPr lang="en-US" sz="2100" b="1" dirty="0" err="1">
                <a:solidFill>
                  <a:srgbClr val="0000FF"/>
                </a:solidFill>
                <a:latin typeface="Times New Roman" pitchFamily="18" charset="0"/>
                <a:cs typeface="Times New Roman" pitchFamily="18" charset="0"/>
              </a:rPr>
              <a:t>tập</a:t>
            </a:r>
            <a:r>
              <a:rPr lang="en-US" sz="2100" b="1" dirty="0">
                <a:solidFill>
                  <a:srgbClr val="0000FF"/>
                </a:solidFill>
                <a:latin typeface="Times New Roman" pitchFamily="18" charset="0"/>
                <a:cs typeface="Times New Roman" pitchFamily="18" charset="0"/>
              </a:rPr>
              <a:t> 2</a:t>
            </a:r>
            <a:r>
              <a:rPr lang="en-US" sz="2100" b="1"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Chỉ</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ra</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điểm</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giống</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và</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khác</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nhau</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về</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vẻ</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đẹp</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người</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lính</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trong</a:t>
            </a:r>
            <a:r>
              <a:rPr lang="en-US" sz="2100" i="1" dirty="0">
                <a:solidFill>
                  <a:srgbClr val="0000FF"/>
                </a:solidFill>
                <a:latin typeface="Times New Roman" pitchFamily="18" charset="0"/>
                <a:cs typeface="Times New Roman" pitchFamily="18" charset="0"/>
              </a:rPr>
              <a:t> 2 </a:t>
            </a:r>
            <a:r>
              <a:rPr lang="en-US" sz="2100" i="1" dirty="0" err="1">
                <a:solidFill>
                  <a:srgbClr val="0000FF"/>
                </a:solidFill>
                <a:latin typeface="Times New Roman" pitchFamily="18" charset="0"/>
                <a:cs typeface="Times New Roman" pitchFamily="18" charset="0"/>
              </a:rPr>
              <a:t>bài</a:t>
            </a:r>
            <a:r>
              <a:rPr lang="en-US" sz="2100" i="1" dirty="0">
                <a:solidFill>
                  <a:srgbClr val="0000FF"/>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thơ</a:t>
            </a:r>
            <a:r>
              <a:rPr lang="en-US" sz="2100" i="1" dirty="0">
                <a:solidFill>
                  <a:srgbClr val="0000FF"/>
                </a:solidFill>
                <a:latin typeface="Times New Roman" pitchFamily="18" charset="0"/>
                <a:cs typeface="Times New Roman" pitchFamily="18" charset="0"/>
              </a:rPr>
              <a:t> </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Đồng</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chí</a:t>
            </a:r>
            <a:r>
              <a:rPr lang="en-US" sz="2100" i="1" dirty="0">
                <a:solidFill>
                  <a:srgbClr val="FF0000"/>
                </a:solidFill>
                <a:latin typeface="Times New Roman" pitchFamily="18" charset="0"/>
                <a:cs typeface="Times New Roman" pitchFamily="18" charset="0"/>
              </a:rPr>
              <a:t>” </a:t>
            </a:r>
            <a:r>
              <a:rPr lang="en-US" sz="2100" i="1" dirty="0" err="1">
                <a:solidFill>
                  <a:srgbClr val="0000FF"/>
                </a:solidFill>
                <a:latin typeface="Times New Roman" pitchFamily="18" charset="0"/>
                <a:cs typeface="Times New Roman" pitchFamily="18" charset="0"/>
              </a:rPr>
              <a:t>và</a:t>
            </a:r>
            <a:r>
              <a:rPr lang="en-US" sz="2100" i="1" dirty="0">
                <a:solidFill>
                  <a:srgbClr val="0000FF"/>
                </a:solidFill>
                <a:latin typeface="Times New Roman" pitchFamily="18" charset="0"/>
                <a:cs typeface="Times New Roman" pitchFamily="18" charset="0"/>
              </a:rPr>
              <a:t> </a:t>
            </a:r>
            <a:r>
              <a:rPr lang="en-US" sz="2100" i="1" dirty="0">
                <a:solidFill>
                  <a:srgbClr val="FF0000"/>
                </a:solidFill>
                <a:latin typeface="Times New Roman" pitchFamily="18" charset="0"/>
                <a:cs typeface="Times New Roman" pitchFamily="18" charset="0"/>
              </a:rPr>
              <a:t>“</a:t>
            </a:r>
            <a:r>
              <a:rPr lang="en-US" sz="2100" i="1" dirty="0" err="1">
                <a:solidFill>
                  <a:srgbClr val="FF0000"/>
                </a:solidFill>
                <a:latin typeface="Times New Roman" pitchFamily="18" charset="0"/>
                <a:cs typeface="Times New Roman" pitchFamily="18" charset="0"/>
              </a:rPr>
              <a:t>Bài</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thơ</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về</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tiểu</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đội</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xe</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không</a:t>
            </a:r>
            <a:r>
              <a:rPr lang="en-US" sz="2100" i="1" dirty="0">
                <a:solidFill>
                  <a:srgbClr val="FF0000"/>
                </a:solidFill>
                <a:latin typeface="Times New Roman" pitchFamily="18" charset="0"/>
                <a:cs typeface="Times New Roman" pitchFamily="18" charset="0"/>
              </a:rPr>
              <a:t> </a:t>
            </a:r>
            <a:r>
              <a:rPr lang="en-US" sz="2100" i="1" dirty="0" err="1">
                <a:solidFill>
                  <a:srgbClr val="FF0000"/>
                </a:solidFill>
                <a:latin typeface="Times New Roman" pitchFamily="18" charset="0"/>
                <a:cs typeface="Times New Roman" pitchFamily="18" charset="0"/>
              </a:rPr>
              <a:t>kính</a:t>
            </a:r>
            <a:r>
              <a:rPr lang="en-US" sz="2100" i="1" dirty="0">
                <a:solidFill>
                  <a:srgbClr val="FF0000"/>
                </a:solidFill>
                <a:latin typeface="Times New Roman" pitchFamily="18" charset="0"/>
                <a:cs typeface="Times New Roman" pitchFamily="18" charset="0"/>
              </a:rPr>
              <a:t>”?</a:t>
            </a:r>
            <a:endParaRPr lang="vi-VN" sz="2100" i="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0729946"/>
              </p:ext>
            </p:extLst>
          </p:nvPr>
        </p:nvGraphicFramePr>
        <p:xfrm>
          <a:off x="281280" y="1069998"/>
          <a:ext cx="8610601" cy="3924197"/>
        </p:xfrm>
        <a:graphic>
          <a:graphicData uri="http://schemas.openxmlformats.org/drawingml/2006/table">
            <a:tbl>
              <a:tblPr firstRow="1" bandRow="1">
                <a:tableStyleId>{5C22544A-7EE6-4342-B048-85BDC9FD1C3A}</a:tableStyleId>
              </a:tblPr>
              <a:tblGrid>
                <a:gridCol w="3982404"/>
                <a:gridCol w="4628197"/>
              </a:tblGrid>
              <a:tr h="815237">
                <a:tc>
                  <a:txBody>
                    <a:bodyPr/>
                    <a:lstStyle/>
                    <a:p>
                      <a:pPr algn="ctr"/>
                      <a:r>
                        <a:rPr lang="en-US" sz="2000" dirty="0" err="1" smtClean="0">
                          <a:latin typeface="Times New Roman" pitchFamily="18" charset="0"/>
                          <a:cs typeface="Times New Roman" pitchFamily="18" charset="0"/>
                        </a:rPr>
                        <a:t>Đồng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chí</a:t>
                      </a:r>
                      <a:endParaRPr lang="en-US" sz="2000" dirty="0">
                        <a:latin typeface="Times New Roman" pitchFamily="18" charset="0"/>
                        <a:cs typeface="Times New Roman" pitchFamily="18" charset="0"/>
                      </a:endParaRPr>
                    </a:p>
                  </a:txBody>
                  <a:tcPr marT="34290" marB="34290" anchor="ctr">
                    <a:solidFill>
                      <a:srgbClr val="0000FF"/>
                    </a:solidFill>
                  </a:tcPr>
                </a:tc>
                <a:tc>
                  <a:txBody>
                    <a:bodyPr/>
                    <a:lstStyle/>
                    <a:p>
                      <a:pPr algn="ctr"/>
                      <a:r>
                        <a:rPr lang="en-US" sz="2000" dirty="0" err="1" smtClean="0">
                          <a:latin typeface="Times New Roman" pitchFamily="18" charset="0"/>
                          <a:cs typeface="Times New Roman" pitchFamily="18" charset="0"/>
                        </a:rPr>
                        <a:t>Bài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đội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xe</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không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kính</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34290" marB="34290" anchor="ctr">
                    <a:solidFill>
                      <a:srgbClr val="0000FF"/>
                    </a:solidFill>
                  </a:tcPr>
                </a:tc>
              </a:tr>
              <a:tr h="1257300">
                <a:tc gridSpan="2">
                  <a:txBody>
                    <a:bodyPr/>
                    <a:lstStyle/>
                    <a:p>
                      <a:pPr algn="l"/>
                      <a:r>
                        <a:rPr lang="en-US" sz="1600" b="1" dirty="0" err="1" smtClean="0">
                          <a:solidFill>
                            <a:srgbClr val="FF0000"/>
                          </a:solidFill>
                          <a:latin typeface="Times New Roman" pitchFamily="18" charset="0"/>
                          <a:cs typeface="Times New Roman" pitchFamily="18" charset="0"/>
                        </a:rPr>
                        <a:t>Giống</a:t>
                      </a:r>
                      <a:r>
                        <a:rPr lang="en-US" sz="1600" b="1" baseline="0" dirty="0" smtClean="0">
                          <a:solidFill>
                            <a:srgbClr val="FF0000"/>
                          </a:solidFill>
                          <a:latin typeface="Times New Roman" pitchFamily="18" charset="0"/>
                          <a:cs typeface="Times New Roman" pitchFamily="18" charset="0"/>
                        </a:rPr>
                        <a:t> </a:t>
                      </a:r>
                      <a:r>
                        <a:rPr lang="en-US" sz="1600" b="1" baseline="0" dirty="0" err="1" smtClean="0">
                          <a:solidFill>
                            <a:srgbClr val="FF0000"/>
                          </a:solidFill>
                          <a:latin typeface="Times New Roman" pitchFamily="18" charset="0"/>
                          <a:cs typeface="Times New Roman" pitchFamily="18" charset="0"/>
                        </a:rPr>
                        <a:t>nhau</a:t>
                      </a:r>
                      <a:r>
                        <a:rPr lang="en-US" sz="1600" b="1" baseline="0" dirty="0" smtClean="0">
                          <a:solidFill>
                            <a:srgbClr val="FF0000"/>
                          </a:solidFill>
                          <a:latin typeface="Times New Roman" pitchFamily="18" charset="0"/>
                          <a:cs typeface="Times New Roman" pitchFamily="18" charset="0"/>
                        </a:rPr>
                        <a:t> :</a:t>
                      </a:r>
                    </a:p>
                    <a:p>
                      <a:pPr algn="l"/>
                      <a:r>
                        <a:rPr lang="en-US" sz="1600" baseline="0" dirty="0" smtClean="0">
                          <a:latin typeface="Times New Roman" pitchFamily="18" charset="0"/>
                          <a:cs typeface="Times New Roman" pitchFamily="18" charset="0"/>
                        </a:rPr>
                        <a:t>-</a:t>
                      </a:r>
                      <a:r>
                        <a:rPr lang="en-US" sz="1600" baseline="0" dirty="0" err="1" smtClean="0">
                          <a:latin typeface="Times New Roman" pitchFamily="18" charset="0"/>
                          <a:cs typeface="Times New Roman" pitchFamily="18" charset="0"/>
                        </a:rPr>
                        <a:t>Đều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là</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những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người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lính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có</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lòng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yêu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nước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nồng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nàn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lòng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căm</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thù</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giặc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sâu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sắc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tinh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thần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dũng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cảm</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có</a:t>
                      </a:r>
                      <a:r>
                        <a:rPr lang="en-US" sz="1600" baseline="0" dirty="0" smtClean="0">
                          <a:latin typeface="Times New Roman" pitchFamily="18" charset="0"/>
                          <a:cs typeface="Times New Roman" pitchFamily="18" charset="0"/>
                        </a:rPr>
                        <a:t> ý </a:t>
                      </a:r>
                      <a:r>
                        <a:rPr lang="en-US" sz="1600" baseline="0" dirty="0" err="1" smtClean="0">
                          <a:latin typeface="Times New Roman" pitchFamily="18" charset="0"/>
                          <a:cs typeface="Times New Roman" pitchFamily="18" charset="0"/>
                        </a:rPr>
                        <a:t>chí</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nghị</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lực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tinh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thần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vượt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khó</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có</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tình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đồng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đội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đồng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chí</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gắn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bó</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keo</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sơn</a:t>
                      </a:r>
                      <a:r>
                        <a:rPr lang="en-US" sz="1600" baseline="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a:txBody>
                  <a:tcPr marT="34290" marB="34290" anchor="ctr"/>
                </a:tc>
                <a:tc hMerge="1">
                  <a:txBody>
                    <a:bodyPr/>
                    <a:lstStyle/>
                    <a:p>
                      <a:endParaRPr lang="en-US" dirty="0"/>
                    </a:p>
                  </a:txBody>
                  <a:tcPr/>
                </a:tc>
              </a:tr>
              <a:tr h="185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FF0000"/>
                          </a:solidFill>
                          <a:latin typeface="Times New Roman" pitchFamily="18" charset="0"/>
                          <a:cs typeface="Times New Roman" pitchFamily="18" charset="0"/>
                        </a:rPr>
                        <a:t>Khác</a:t>
                      </a:r>
                      <a:r>
                        <a:rPr lang="en-US" sz="1600" b="1" baseline="0" dirty="0" smtClean="0">
                          <a:solidFill>
                            <a:srgbClr val="FF0000"/>
                          </a:solidFill>
                          <a:latin typeface="Times New Roman" pitchFamily="18" charset="0"/>
                          <a:cs typeface="Times New Roman" pitchFamily="18" charset="0"/>
                        </a:rPr>
                        <a:t> </a:t>
                      </a:r>
                      <a:r>
                        <a:rPr lang="en-US" sz="1600" b="1" baseline="0" dirty="0" err="1" smtClean="0">
                          <a:solidFill>
                            <a:srgbClr val="FF0000"/>
                          </a:solidFill>
                          <a:latin typeface="Times New Roman" pitchFamily="18" charset="0"/>
                          <a:cs typeface="Times New Roman" pitchFamily="18" charset="0"/>
                        </a:rPr>
                        <a:t>nhau</a:t>
                      </a:r>
                      <a:r>
                        <a:rPr lang="en-US" sz="1600" b="1" baseline="0" dirty="0" smtClean="0">
                          <a:solidFill>
                            <a:srgbClr val="FF0000"/>
                          </a:solidFill>
                          <a:latin typeface="Times New Roman" pitchFamily="18" charset="0"/>
                          <a:cs typeface="Times New Roman" pitchFamily="18" charset="0"/>
                        </a:rPr>
                        <a:t> :</a:t>
                      </a:r>
                      <a:endParaRPr lang="en-US" sz="1600" b="1" dirty="0" smtClean="0">
                        <a:solidFill>
                          <a:srgbClr val="FF000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Là</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những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người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lính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nông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dân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kì</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đầu</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kháng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chiến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chống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Pháp</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thật</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thà</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có</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tình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đồng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chí</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keo</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sơn</a:t>
                      </a:r>
                      <a:endParaRPr lang="en-US" sz="1600" dirty="0" smtClean="0">
                        <a:latin typeface="Times New Roman" pitchFamily="18" charset="0"/>
                        <a:cs typeface="Times New Roman" pitchFamily="18" charset="0"/>
                      </a:endParaRPr>
                    </a:p>
                    <a:p>
                      <a:pPr algn="l"/>
                      <a:endParaRPr lang="en-US" sz="1600" dirty="0">
                        <a:latin typeface="Times New Roman" pitchFamily="18" charset="0"/>
                        <a:cs typeface="Times New Roman" pitchFamily="18" charset="0"/>
                      </a:endParaRPr>
                    </a:p>
                  </a:txBody>
                  <a:tcPr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Là</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những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người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lính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thời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kì</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kháng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chiến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chống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Mĩ</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sôi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nổi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trẻ</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trung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hồn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nhiên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tinh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nghịch</a:t>
                      </a:r>
                      <a:r>
                        <a:rPr lang="en-US" sz="1600" baseline="0" dirty="0" smtClean="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algn="l"/>
                      <a:endParaRPr lang="en-US" sz="1600" dirty="0">
                        <a:latin typeface="Times New Roman" pitchFamily="18" charset="0"/>
                        <a:cs typeface="Times New Roman" pitchFamily="18" charset="0"/>
                      </a:endParaRPr>
                    </a:p>
                  </a:txBody>
                  <a:tcPr marT="34290" marB="34290" anchor="ctr"/>
                </a:tc>
              </a:tr>
            </a:tbl>
          </a:graphicData>
        </a:graphic>
      </p:graphicFrame>
    </p:spTree>
    <p:extLst>
      <p:ext uri="{BB962C8B-B14F-4D97-AF65-F5344CB8AC3E}">
        <p14:creationId xmlns:p14="http://schemas.microsoft.com/office/powerpoint/2010/main" val="87351546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252"/>
            <a:ext cx="9144000" cy="4143008"/>
          </a:xfrm>
          <a:prstGeom prst="rect">
            <a:avLst/>
          </a:prstGeom>
        </p:spPr>
        <p:txBody>
          <a:bodyPr wrap="square" lIns="61292" tIns="30646" rIns="61292" bIns="30646">
            <a:spAutoFit/>
          </a:bodyPr>
          <a:lstStyle/>
          <a:p>
            <a:pPr algn="just" defTabSz="612922">
              <a:lnSpc>
                <a:spcPct val="120000"/>
              </a:lnSpc>
              <a:defRPr/>
            </a:pPr>
            <a:r>
              <a:rPr lang="en-US" sz="13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SỐ 3:</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3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3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defTabSz="612922">
              <a:lnSpc>
                <a:spcPct val="120000"/>
              </a:lnSpc>
              <a:defRPr/>
            </a:pP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hoang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muối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chờ</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treo</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r" defTabSz="612922">
              <a:lnSpc>
                <a:spcPct val="120000"/>
              </a:lnSpc>
              <a:defRPr/>
            </a:pP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NXB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2010)</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12922">
              <a:lnSpc>
                <a:spcPct val="120000"/>
              </a:lnSpc>
              <a:defRPr/>
            </a:pP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12922">
              <a:lnSpc>
                <a:spcPct val="120000"/>
              </a:lnSpc>
              <a:defRPr/>
            </a:pP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quầng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16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12922">
              <a:lnSpc>
                <a:spcPct val="120000"/>
              </a:lnSpc>
              <a:defRPr/>
            </a:pP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12922">
              <a:lnSpc>
                <a:spcPct val="120000"/>
              </a:lnSpc>
              <a:defRPr/>
            </a:pP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treo</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12922">
              <a:lnSpc>
                <a:spcPct val="120000"/>
              </a:lnSpc>
              <a:defRPr/>
            </a:pP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thán,đề</a:t>
            </a:r>
            <a:r>
              <a:rPr lang="en-US" sz="1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gạch</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94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32398"/>
            <a:ext cx="9144000" cy="1322749"/>
          </a:xfrm>
          <a:prstGeom prst="rect">
            <a:avLst/>
          </a:prstGeom>
        </p:spPr>
        <p:txBody>
          <a:bodyPr wrap="square" lIns="61292" tIns="30646" rIns="61292" bIns="30646">
            <a:spAutoFit/>
          </a:bodyPr>
          <a:lstStyle/>
          <a:p>
            <a:pPr algn="just" defTabSz="612922">
              <a:lnSpc>
                <a:spcPct val="120000"/>
              </a:lnSpc>
              <a:spcAft>
                <a:spcPts val="536"/>
              </a:spcAft>
              <a:defRPr/>
            </a:pP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12922">
              <a:lnSpc>
                <a:spcPct val="120000"/>
              </a:lnSpc>
              <a:spcAft>
                <a:spcPts val="536"/>
              </a:spcAft>
              <a:defRPr/>
            </a:pP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Vầng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1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12922">
              <a:defRPr/>
            </a:pP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242123"/>
            <a:ext cx="6858000" cy="769264"/>
          </a:xfrm>
          <a:prstGeom prst="rect">
            <a:avLst/>
          </a:prstGeom>
        </p:spPr>
        <p:txBody>
          <a:bodyPr wrap="square" lIns="61292" tIns="30646" rIns="61292" bIns="30646">
            <a:spAutoFit/>
          </a:bodyPr>
          <a:lstStyle/>
          <a:p>
            <a:pPr algn="just" defTabSz="612922">
              <a:lnSpc>
                <a:spcPct val="120000"/>
              </a:lnSpc>
              <a:spcAft>
                <a:spcPts val="536"/>
              </a:spcAft>
              <a:defRPr/>
            </a:pP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treo</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9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12922">
              <a:defRPr/>
            </a:pP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900"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62453229"/>
              </p:ext>
            </p:extLst>
          </p:nvPr>
        </p:nvGraphicFramePr>
        <p:xfrm>
          <a:off x="-4767" y="4273536"/>
          <a:ext cx="9143999" cy="1154331"/>
        </p:xfrm>
        <a:graphic>
          <a:graphicData uri="http://schemas.openxmlformats.org/drawingml/2006/table">
            <a:tbl>
              <a:tblPr firstRow="1" firstCol="1" bandRow="1"/>
              <a:tblGrid>
                <a:gridCol w="9143999">
                  <a:extLst>
                    <a:ext uri="{9D8B030D-6E8A-4147-A177-3AD203B41FA5}">
                      <a16:colId xmlns="" xmlns:a16="http://schemas.microsoft.com/office/drawing/2014/main" val="2891795995"/>
                    </a:ext>
                  </a:extLst>
                </a:gridCol>
              </a:tblGrid>
              <a:tr h="876292">
                <a:tc>
                  <a:txBody>
                    <a:bodyPr/>
                    <a:lstStyle/>
                    <a:p>
                      <a:pPr marL="0" marR="0">
                        <a:lnSpc>
                          <a:spcPct val="120000"/>
                        </a:lnSpc>
                        <a:spcBef>
                          <a:spcPts val="0"/>
                        </a:spcBef>
                        <a:spcAft>
                          <a:spcPts val="0"/>
                        </a:spcAft>
                      </a:pP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3031080"/>
                  </a:ext>
                </a:extLst>
              </a:tr>
              <a:tr h="278039">
                <a:tc>
                  <a:txBody>
                    <a:bodyPr/>
                    <a:lstStyle/>
                    <a:p>
                      <a:pPr marL="0" marR="0" algn="just">
                        <a:lnSpc>
                          <a:spcPct val="120000"/>
                        </a:lnSpc>
                        <a:spcBef>
                          <a:spcPts val="0"/>
                        </a:spcBef>
                        <a:spcAft>
                          <a:spcPts val="0"/>
                        </a:spcAft>
                      </a:pP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586266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19006035"/>
              </p:ext>
            </p:extLst>
          </p:nvPr>
        </p:nvGraphicFramePr>
        <p:xfrm>
          <a:off x="371863" y="2190750"/>
          <a:ext cx="8400274" cy="3184515"/>
        </p:xfrm>
        <a:graphic>
          <a:graphicData uri="http://schemas.openxmlformats.org/drawingml/2006/table">
            <a:tbl>
              <a:tblPr firstRow="1" firstCol="1" bandRow="1"/>
              <a:tblGrid>
                <a:gridCol w="8400274">
                  <a:extLst>
                    <a:ext uri="{9D8B030D-6E8A-4147-A177-3AD203B41FA5}">
                      <a16:colId xmlns="" xmlns:a16="http://schemas.microsoft.com/office/drawing/2014/main" val="1137112108"/>
                    </a:ext>
                  </a:extLst>
                </a:gridCol>
              </a:tblGrid>
              <a:tr h="865009">
                <a:tc>
                  <a:txBody>
                    <a:bodyPr/>
                    <a:lstStyle/>
                    <a:p>
                      <a:pPr marL="0" marR="0">
                        <a:lnSpc>
                          <a:spcPct val="120000"/>
                        </a:lnSpc>
                        <a:spcBef>
                          <a:spcPts val="0"/>
                        </a:spcBef>
                        <a:spcAft>
                          <a:spcPts val="0"/>
                        </a:spcAft>
                      </a:pP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súng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mảnh</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59933350"/>
                  </a:ext>
                </a:extLst>
              </a:tr>
              <a:tr h="2306691">
                <a:tc>
                  <a:txBody>
                    <a:bodyPr/>
                    <a:lstStyle/>
                    <a:p>
                      <a:pPr marL="0" marR="0">
                        <a:lnSpc>
                          <a:spcPct val="120000"/>
                        </a:lnSpc>
                        <a:spcBef>
                          <a:spcPts val="0"/>
                        </a:spcBef>
                        <a:spcAft>
                          <a:spcPts val="0"/>
                        </a:spcAft>
                      </a:pP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mảnh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súng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mũi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súng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lắc</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lơ</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chông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chênh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lơ</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mũi</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súng</a:t>
                      </a:r>
                      <a:endParaRPr lang="en-US" sz="16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6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6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99179008"/>
                  </a:ext>
                </a:extLst>
              </a:tr>
            </a:tbl>
          </a:graphicData>
        </a:graphic>
      </p:graphicFrame>
    </p:spTree>
    <p:extLst>
      <p:ext uri="{BB962C8B-B14F-4D97-AF65-F5344CB8AC3E}">
        <p14:creationId xmlns:p14="http://schemas.microsoft.com/office/powerpoint/2010/main" val="26289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700" y="426390"/>
            <a:ext cx="8291100" cy="4168234"/>
          </a:xfrm>
        </p:spPr>
        <p:txBody>
          <a:bodyPr>
            <a:normAutofit/>
          </a:bodyPr>
          <a:lstStyle/>
          <a:p>
            <a:pPr marL="0" indent="0" algn="just">
              <a:buNone/>
            </a:pPr>
            <a:endParaRPr lang="en-US" sz="2300" b="1" u="sng" dirty="0" smtClean="0">
              <a:solidFill>
                <a:srgbClr val="FF0000"/>
              </a:solidFill>
              <a:latin typeface="Times New Roman" pitchFamily="18" charset="0"/>
              <a:ea typeface="Calibri" panose="020F0502020204030204" pitchFamily="34" charset="0"/>
              <a:cs typeface="Times New Roman" panose="02020603050405020304" pitchFamily="18" charset="0"/>
            </a:endParaRPr>
          </a:p>
          <a:p>
            <a:pPr marL="0" indent="0" algn="just">
              <a:buNone/>
            </a:pPr>
            <a:endParaRPr lang="en-US" sz="2300" b="1" u="sng" dirty="0">
              <a:solidFill>
                <a:srgbClr val="FF0000"/>
              </a:solidFill>
              <a:latin typeface="Times New Roman" pitchFamily="18" charset="0"/>
              <a:ea typeface="Calibri" panose="020F0502020204030204" pitchFamily="34" charset="0"/>
              <a:cs typeface="Times New Roman" panose="02020603050405020304" pitchFamily="18" charset="0"/>
            </a:endParaRPr>
          </a:p>
          <a:p>
            <a:pPr marL="0" indent="0" algn="just">
              <a:buNone/>
            </a:pPr>
            <a:endParaRPr lang="en-US" sz="2300" b="1" u="sng" dirty="0" smtClean="0">
              <a:solidFill>
                <a:srgbClr val="FF0000"/>
              </a:solidFill>
              <a:latin typeface="Times New Roman" pitchFamily="18" charset="0"/>
              <a:ea typeface="Calibri" panose="020F0502020204030204" pitchFamily="34" charset="0"/>
              <a:cs typeface="Times New Roman" panose="02020603050405020304" pitchFamily="18" charset="0"/>
            </a:endParaRPr>
          </a:p>
          <a:p>
            <a:pPr marL="0" indent="0" algn="just">
              <a:buNone/>
            </a:pPr>
            <a:r>
              <a:rPr lang="en-US" sz="2300" b="1" u="sng" dirty="0" err="1" smtClean="0">
                <a:solidFill>
                  <a:srgbClr val="FF0000"/>
                </a:solidFill>
                <a:latin typeface="Times New Roman" pitchFamily="18" charset="0"/>
                <a:ea typeface="Calibri" panose="020F0502020204030204" pitchFamily="34" charset="0"/>
                <a:cs typeface="Times New Roman" panose="02020603050405020304" pitchFamily="18" charset="0"/>
              </a:rPr>
              <a:t>Câu</a:t>
            </a:r>
            <a:r>
              <a:rPr lang="en-US" sz="2300" b="1" u="sng" dirty="0" smtClean="0">
                <a:solidFill>
                  <a:srgbClr val="FF0000"/>
                </a:solidFill>
                <a:latin typeface="Times New Roman" pitchFamily="18" charset="0"/>
                <a:ea typeface="Calibri" panose="020F0502020204030204" pitchFamily="34" charset="0"/>
                <a:cs typeface="Times New Roman" panose="02020603050405020304" pitchFamily="18" charset="0"/>
              </a:rPr>
              <a:t> </a:t>
            </a:r>
            <a:r>
              <a:rPr lang="en-US" sz="2300" b="1" u="sng" dirty="0">
                <a:solidFill>
                  <a:srgbClr val="FF0000"/>
                </a:solidFill>
                <a:latin typeface="Times New Roman" pitchFamily="18" charset="0"/>
                <a:ea typeface="Calibri" panose="020F0502020204030204" pitchFamily="34" charset="0"/>
                <a:cs typeface="Times New Roman" panose="02020603050405020304" pitchFamily="18" charset="0"/>
              </a:rPr>
              <a:t>3</a:t>
            </a:r>
            <a:r>
              <a:rPr lang="en-US" sz="2300" b="1" dirty="0">
                <a:solidFill>
                  <a:srgbClr val="000000"/>
                </a:solidFill>
                <a:latin typeface="Times New Roman" pitchFamily="18" charset="0"/>
                <a:ea typeface="Calibri" panose="020F0502020204030204" pitchFamily="34" charset="0"/>
                <a:cs typeface="Times New Roman" panose="02020603050405020304" pitchFamily="18" charset="0"/>
              </a:rPr>
              <a:t>:Hãy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12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3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3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3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a:t>
            </a:r>
            <a:r>
              <a:rPr lang="en-US" sz="23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3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latin typeface="Times New Roman" pitchFamily="18" charset="0"/>
              <a:ea typeface="Calibri" panose="020F0502020204030204" pitchFamily="34" charset="0"/>
              <a:cs typeface="Times New Roman" pitchFamily="18" charset="0"/>
            </a:endParaRPr>
          </a:p>
          <a:p>
            <a:endParaRPr lang="en-US" dirty="0"/>
          </a:p>
        </p:txBody>
      </p:sp>
    </p:spTree>
    <p:extLst>
      <p:ext uri="{BB962C8B-B14F-4D97-AF65-F5344CB8AC3E}">
        <p14:creationId xmlns:p14="http://schemas.microsoft.com/office/powerpoint/2010/main" val="3838796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65060293"/>
              </p:ext>
            </p:extLst>
          </p:nvPr>
        </p:nvGraphicFramePr>
        <p:xfrm>
          <a:off x="1" y="0"/>
          <a:ext cx="9143999" cy="5141890"/>
        </p:xfrm>
        <a:graphic>
          <a:graphicData uri="http://schemas.openxmlformats.org/drawingml/2006/table">
            <a:tbl>
              <a:tblPr firstRow="1" firstCol="1" bandRow="1"/>
              <a:tblGrid>
                <a:gridCol w="9143999">
                  <a:extLst>
                    <a:ext uri="{9D8B030D-6E8A-4147-A177-3AD203B41FA5}">
                      <a16:colId xmlns="" xmlns:a16="http://schemas.microsoft.com/office/drawing/2014/main" val="3504203708"/>
                    </a:ext>
                  </a:extLst>
                </a:gridCol>
              </a:tblGrid>
              <a:tr h="1112154">
                <a:tc>
                  <a:txBody>
                    <a:bodyPr/>
                    <a:lstStyle/>
                    <a:p>
                      <a:pPr marL="0" marR="0">
                        <a:lnSpc>
                          <a:spcPct val="120000"/>
                        </a:lnSpc>
                        <a:spcBef>
                          <a:spcPts val="0"/>
                        </a:spcBef>
                        <a:spcAft>
                          <a:spcPts val="0"/>
                        </a:spcAft>
                      </a:pP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8564" marR="48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9619739"/>
                  </a:ext>
                </a:extLst>
              </a:tr>
              <a:tr h="4029736">
                <a:tc>
                  <a:txBody>
                    <a:bodyPr/>
                    <a:lstStyle/>
                    <a:p>
                      <a:pPr marL="0" marR="0" algn="just">
                        <a:lnSpc>
                          <a:spcPct val="120000"/>
                        </a:lnSpc>
                        <a:spcBef>
                          <a:spcPts val="0"/>
                        </a:spcBef>
                        <a:spcAft>
                          <a:spcPts val="0"/>
                        </a:spcAft>
                      </a:pPr>
                      <a:r>
                        <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XĐ </a:t>
                      </a:r>
                      <a:r>
                        <a:rPr lang="en-US" sz="15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15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a:t>
                      </a:r>
                      <a:endPar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5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5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5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15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15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5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5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5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15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564" marR="48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30105979"/>
                  </a:ext>
                </a:extLst>
              </a:tr>
            </a:tbl>
          </a:graphicData>
        </a:graphic>
      </p:graphicFrame>
    </p:spTree>
    <p:extLst>
      <p:ext uri="{BB962C8B-B14F-4D97-AF65-F5344CB8AC3E}">
        <p14:creationId xmlns:p14="http://schemas.microsoft.com/office/powerpoint/2010/main" val="343340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281" y="126040"/>
            <a:ext cx="8405519" cy="5017460"/>
          </a:xfrm>
        </p:spPr>
        <p:txBody>
          <a:bodyPr>
            <a:noAutofit/>
          </a:bodyPr>
          <a:lstStyle/>
          <a:p>
            <a:pPr marL="0" indent="0" algn="just">
              <a:lnSpc>
                <a:spcPct val="120000"/>
              </a:lnSpc>
              <a:spcBef>
                <a:spcPts val="0"/>
              </a:spcBef>
              <a:buNone/>
            </a:pP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spcBef>
                <a:spcPts val="0"/>
              </a:spcBef>
              <a:buSzPts val="1000"/>
              <a:buNone/>
              <a:tabLst>
                <a:tab pos="306461" algn="l"/>
              </a:tabLst>
            </a:pPr>
            <a:r>
              <a:rPr lang="en-US" sz="1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20000"/>
              </a:lnSpc>
              <a:spcBef>
                <a:spcPts val="0"/>
              </a:spcBef>
              <a:buSzPts val="1000"/>
              <a:buNone/>
              <a:tabLst>
                <a:tab pos="306461" algn="l"/>
              </a:tabLst>
            </a:pPr>
            <a:r>
              <a:rPr lang="en-US" sz="1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toát</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Súng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defTabSz="612922">
              <a:lnSpc>
                <a:spcPct val="115000"/>
              </a:lnSpc>
              <a:spcBef>
                <a:spcPts val="0"/>
              </a:spcBef>
              <a:buNone/>
              <a:tabLst>
                <a:tab pos="3929726" algn="r"/>
              </a:tabLst>
              <a:defRPr/>
            </a:pPr>
            <a:r>
              <a:rPr lang="nb-NO" altLang="en-US" sz="1800" b="1" i="1" dirty="0">
                <a:solidFill>
                  <a:srgbClr val="C00000"/>
                </a:solidFill>
                <a:latin typeface="Times New Roman" pitchFamily="18" charset="0"/>
                <a:cs typeface="Times New Roman" pitchFamily="18" charset="0"/>
              </a:rPr>
              <a:t> </a:t>
            </a:r>
            <a:r>
              <a:rPr lang="de-DE" altLang="en-US" sz="1800" dirty="0">
                <a:solidFill>
                  <a:srgbClr val="000000"/>
                </a:solidFill>
                <a:latin typeface="Times New Roman" pitchFamily="18" charset="0"/>
                <a:cs typeface="Times New Roman" pitchFamily="18" charset="0"/>
              </a:rPr>
              <a:t>* Hình ảnh : Đầu súng trăng treo</a:t>
            </a:r>
            <a:endParaRPr lang="en-US" altLang="en-US" sz="1800" dirty="0">
              <a:solidFill>
                <a:srgbClr val="000000"/>
              </a:solidFill>
              <a:latin typeface="Calibri" pitchFamily="34" charset="0"/>
            </a:endParaRPr>
          </a:p>
          <a:p>
            <a:pPr marL="0" indent="0" algn="just" defTabSz="612922">
              <a:lnSpc>
                <a:spcPct val="115000"/>
              </a:lnSpc>
              <a:spcBef>
                <a:spcPts val="0"/>
              </a:spcBef>
              <a:buNone/>
              <a:tabLst>
                <a:tab pos="3929726" algn="r"/>
              </a:tabLst>
              <a:defRPr/>
            </a:pPr>
            <a:r>
              <a:rPr lang="de-DE" altLang="en-US" sz="1800" dirty="0">
                <a:solidFill>
                  <a:srgbClr val="000000"/>
                </a:solidFill>
                <a:latin typeface="Times New Roman" pitchFamily="18" charset="0"/>
                <a:cs typeface="Times New Roman" pitchFamily="18" charset="0"/>
              </a:rPr>
              <a:t>- Súng: gần - hiện thực khốc liệt - chiến sĩ.</a:t>
            </a:r>
            <a:endParaRPr lang="en-US" altLang="en-US" sz="1800" dirty="0">
              <a:solidFill>
                <a:srgbClr val="000000"/>
              </a:solidFill>
              <a:latin typeface="Calibri" pitchFamily="34" charset="0"/>
            </a:endParaRPr>
          </a:p>
          <a:p>
            <a:pPr marL="0" indent="0" algn="just" defTabSz="612922">
              <a:lnSpc>
                <a:spcPct val="115000"/>
              </a:lnSpc>
              <a:spcBef>
                <a:spcPts val="0"/>
              </a:spcBef>
              <a:buNone/>
              <a:tabLst>
                <a:tab pos="3929726" algn="r"/>
              </a:tabLst>
              <a:defRPr/>
            </a:pPr>
            <a:r>
              <a:rPr lang="de-DE" altLang="en-US" sz="1800" dirty="0">
                <a:solidFill>
                  <a:srgbClr val="000000"/>
                </a:solidFill>
                <a:latin typeface="Times New Roman" pitchFamily="18" charset="0"/>
                <a:cs typeface="Times New Roman" pitchFamily="18" charset="0"/>
              </a:rPr>
              <a:t>- Trăng: xa - mơ mộng, lãng mạn- thi sĩ</a:t>
            </a:r>
            <a:endParaRPr lang="en-US" altLang="en-US" sz="1800" dirty="0">
              <a:solidFill>
                <a:srgbClr val="000000"/>
              </a:solidFill>
              <a:latin typeface="Calibri" pitchFamily="34" charset="0"/>
            </a:endParaRPr>
          </a:p>
          <a:p>
            <a:pPr marL="0" indent="0" algn="just" defTabSz="612922">
              <a:lnSpc>
                <a:spcPct val="115000"/>
              </a:lnSpc>
              <a:spcBef>
                <a:spcPts val="0"/>
              </a:spcBef>
              <a:buNone/>
              <a:tabLst>
                <a:tab pos="3929726" algn="r"/>
              </a:tabLst>
              <a:defRPr/>
            </a:pPr>
            <a:r>
              <a:rPr lang="de-DE" altLang="en-US" sz="1800" dirty="0">
                <a:solidFill>
                  <a:srgbClr val="000000"/>
                </a:solidFill>
                <a:latin typeface="Times New Roman" pitchFamily="18" charset="0"/>
                <a:cs typeface="Times New Roman" pitchFamily="18" charset="0"/>
              </a:rPr>
              <a:t>-&gt; Biểu tượng đẹp về hình ảnh người lính: thể hiện tinh thần lạc quan, chủ nghĩa anh hùng cách mạng.</a:t>
            </a:r>
            <a:endParaRPr lang="en-US" altLang="en-US" sz="1800" dirty="0">
              <a:solidFill>
                <a:srgbClr val="000000"/>
              </a:solidFill>
              <a:latin typeface="Calibri" pitchFamily="34" charset="0"/>
            </a:endParaRPr>
          </a:p>
          <a:p>
            <a:pPr marL="0" algn="just">
              <a:lnSpc>
                <a:spcPct val="120000"/>
              </a:lnSpc>
              <a:spcBef>
                <a:spcPts val="0"/>
              </a:spcBef>
            </a:pP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algn="just">
              <a:lnSpc>
                <a:spcPct val="120000"/>
              </a:lnSpc>
              <a:spcBef>
                <a:spcPts val="0"/>
              </a:spcBef>
            </a:pP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t>
            </a:r>
            <a:r>
              <a:rPr lang="de-DE" altLang="en-US" sz="1800" dirty="0">
                <a:solidFill>
                  <a:srgbClr val="000000"/>
                </a:solidFill>
                <a:latin typeface="Times New Roman" pitchFamily="18" charset="0"/>
                <a:cs typeface="Times New Roman" pitchFamily="18" charset="0"/>
              </a:rPr>
              <a:t>iểu tượng đẹp về hình ảnh người lính: thể hiện tinh thần lạc quan, chủ nghĩa anh hùng cách mạng, </a:t>
            </a:r>
            <a:r>
              <a:rPr lang="de-DE" altLang="en-US" sz="1800" dirty="0">
                <a:solidFill>
                  <a:srgbClr val="FF0000"/>
                </a:solidFill>
                <a:latin typeface="Times New Roman" pitchFamily="18" charset="0"/>
                <a:cs typeface="Times New Roman" pitchFamily="18" charset="0"/>
              </a:rPr>
              <a:t>thật đáng tự hào!.</a:t>
            </a:r>
            <a:endParaRPr lang="en-US" altLang="en-US" sz="1800" dirty="0">
              <a:solidFill>
                <a:srgbClr val="FF0000"/>
              </a:solidFill>
              <a:latin typeface="Calibri" pitchFamily="34" charset="0"/>
            </a:endParaRPr>
          </a:p>
          <a:p>
            <a:pPr marL="0" algn="just">
              <a:lnSpc>
                <a:spcPct val="120000"/>
              </a:lnSpc>
              <a:spcBef>
                <a:spcPts val="0"/>
              </a:spcBef>
            </a:pP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spTree>
    <p:extLst>
      <p:ext uri="{BB962C8B-B14F-4D97-AF65-F5344CB8AC3E}">
        <p14:creationId xmlns:p14="http://schemas.microsoft.com/office/powerpoint/2010/main" val="3350786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pic>
        <p:nvPicPr>
          <p:cNvPr id="106500" name="Picture 4" descr="DSC00459"/>
          <p:cNvPicPr>
            <a:picLocks noChangeAspect="1" noChangeArrowheads="1"/>
          </p:cNvPicPr>
          <p:nvPr/>
        </p:nvPicPr>
        <p:blipFill>
          <a:blip r:embed="rId3">
            <a:extLst>
              <a:ext uri="{28A0092B-C50C-407E-A947-70E740481C1C}">
                <a14:useLocalDpi xmlns:a14="http://schemas.microsoft.com/office/drawing/2010/main" val="0"/>
              </a:ext>
            </a:extLst>
          </a:blip>
          <a:srcRect b="10942"/>
          <a:stretch>
            <a:fillRect/>
          </a:stretch>
        </p:blipFill>
        <p:spPr bwMode="auto">
          <a:xfrm>
            <a:off x="2362200" y="171451"/>
            <a:ext cx="4495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2895600" y="4229100"/>
            <a:ext cx="3505200" cy="4671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b="1"/>
              <a:t>Nhà thơ Chính Hữu</a:t>
            </a:r>
            <a:endParaRPr lang="vi-VN" sz="2500" b="1"/>
          </a:p>
        </p:txBody>
      </p:sp>
      <p:sp>
        <p:nvSpPr>
          <p:cNvPr id="106502" name="Text Box 6"/>
          <p:cNvSpPr txBox="1">
            <a:spLocks noChangeArrowheads="1"/>
          </p:cNvSpPr>
          <p:nvPr/>
        </p:nvSpPr>
        <p:spPr bwMode="auto">
          <a:xfrm>
            <a:off x="838201" y="3314701"/>
            <a:ext cx="7772400" cy="16704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b="1"/>
              <a:t>Thơ ông không nhiều nhưng có những bài đặc sắc,cảm xúc dồn nén, ngôn ngữ và hình ảnh chọn lọc. Ông sáng tác 1 bài thơ đặc sắc khi cùng đồng đội tham gia chiến đấu trong chiến dịch Việt Bắc</a:t>
            </a:r>
            <a:endParaRPr lang="vi-VN" sz="2500" b="1"/>
          </a:p>
        </p:txBody>
      </p:sp>
    </p:spTree>
    <p:extLst>
      <p:ext uri="{BB962C8B-B14F-4D97-AF65-F5344CB8AC3E}">
        <p14:creationId xmlns:p14="http://schemas.microsoft.com/office/powerpoint/2010/main" val="22706996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box(out)">
                                      <p:cBhvr>
                                        <p:cTn id="7" dur="2000"/>
                                        <p:tgtEl>
                                          <p:spTgt spid="10650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06502">
                                            <p:bg/>
                                          </p:spTgt>
                                        </p:tgtEl>
                                        <p:attrNameLst>
                                          <p:attrName>style.visibility</p:attrName>
                                        </p:attrNameLst>
                                      </p:cBhvr>
                                      <p:to>
                                        <p:strVal val="visible"/>
                                      </p:to>
                                    </p:set>
                                    <p:animEffect transition="in" filter="wipe(down)">
                                      <p:cBhvr>
                                        <p:cTn id="10" dur="580">
                                          <p:stCondLst>
                                            <p:cond delay="0"/>
                                          </p:stCondLst>
                                        </p:cTn>
                                        <p:tgtEl>
                                          <p:spTgt spid="106502">
                                            <p:bg/>
                                          </p:spTgt>
                                        </p:tgtEl>
                                      </p:cBhvr>
                                    </p:animEffect>
                                    <p:anim calcmode="lin" valueType="num">
                                      <p:cBhvr>
                                        <p:cTn id="11" dur="1822" tmFilter="0,0; 0.14,0.36; 0.43,0.73; 0.71,0.91; 1.0,1.0">
                                          <p:stCondLst>
                                            <p:cond delay="0"/>
                                          </p:stCondLst>
                                        </p:cTn>
                                        <p:tgtEl>
                                          <p:spTgt spid="106502">
                                            <p:bg/>
                                          </p:spTgt>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6502">
                                            <p:bg/>
                                          </p:spTgt>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6502">
                                            <p:bg/>
                                          </p:spTgt>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6502">
                                            <p:bg/>
                                          </p:spTgt>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6502">
                                            <p:bg/>
                                          </p:spTgt>
                                        </p:tgtEl>
                                        <p:attrNameLst>
                                          <p:attrName>ppt_y</p:attrName>
                                        </p:attrNameLst>
                                      </p:cBhvr>
                                      <p:tavLst>
                                        <p:tav tm="0" fmla="#ppt_y-sin(pi*$)/81">
                                          <p:val>
                                            <p:fltVal val="0"/>
                                          </p:val>
                                        </p:tav>
                                        <p:tav tm="100000">
                                          <p:val>
                                            <p:fltVal val="1"/>
                                          </p:val>
                                        </p:tav>
                                      </p:tavLst>
                                    </p:anim>
                                    <p:animScale>
                                      <p:cBhvr>
                                        <p:cTn id="16" dur="26">
                                          <p:stCondLst>
                                            <p:cond delay="650"/>
                                          </p:stCondLst>
                                        </p:cTn>
                                        <p:tgtEl>
                                          <p:spTgt spid="106502">
                                            <p:bg/>
                                          </p:spTgt>
                                        </p:tgtEl>
                                      </p:cBhvr>
                                      <p:to x="100000" y="60000"/>
                                    </p:animScale>
                                    <p:animScale>
                                      <p:cBhvr>
                                        <p:cTn id="17" dur="166" decel="50000">
                                          <p:stCondLst>
                                            <p:cond delay="676"/>
                                          </p:stCondLst>
                                        </p:cTn>
                                        <p:tgtEl>
                                          <p:spTgt spid="106502">
                                            <p:bg/>
                                          </p:spTgt>
                                        </p:tgtEl>
                                      </p:cBhvr>
                                      <p:to x="100000" y="100000"/>
                                    </p:animScale>
                                    <p:animScale>
                                      <p:cBhvr>
                                        <p:cTn id="18" dur="26">
                                          <p:stCondLst>
                                            <p:cond delay="1312"/>
                                          </p:stCondLst>
                                        </p:cTn>
                                        <p:tgtEl>
                                          <p:spTgt spid="106502">
                                            <p:bg/>
                                          </p:spTgt>
                                        </p:tgtEl>
                                      </p:cBhvr>
                                      <p:to x="100000" y="80000"/>
                                    </p:animScale>
                                    <p:animScale>
                                      <p:cBhvr>
                                        <p:cTn id="19" dur="166" decel="50000">
                                          <p:stCondLst>
                                            <p:cond delay="1338"/>
                                          </p:stCondLst>
                                        </p:cTn>
                                        <p:tgtEl>
                                          <p:spTgt spid="106502">
                                            <p:bg/>
                                          </p:spTgt>
                                        </p:tgtEl>
                                      </p:cBhvr>
                                      <p:to x="100000" y="100000"/>
                                    </p:animScale>
                                    <p:animScale>
                                      <p:cBhvr>
                                        <p:cTn id="20" dur="26">
                                          <p:stCondLst>
                                            <p:cond delay="1642"/>
                                          </p:stCondLst>
                                        </p:cTn>
                                        <p:tgtEl>
                                          <p:spTgt spid="106502">
                                            <p:bg/>
                                          </p:spTgt>
                                        </p:tgtEl>
                                      </p:cBhvr>
                                      <p:to x="100000" y="90000"/>
                                    </p:animScale>
                                    <p:animScale>
                                      <p:cBhvr>
                                        <p:cTn id="21" dur="166" decel="50000">
                                          <p:stCondLst>
                                            <p:cond delay="1668"/>
                                          </p:stCondLst>
                                        </p:cTn>
                                        <p:tgtEl>
                                          <p:spTgt spid="106502">
                                            <p:bg/>
                                          </p:spTgt>
                                        </p:tgtEl>
                                      </p:cBhvr>
                                      <p:to x="100000" y="100000"/>
                                    </p:animScale>
                                    <p:animScale>
                                      <p:cBhvr>
                                        <p:cTn id="22" dur="26">
                                          <p:stCondLst>
                                            <p:cond delay="1808"/>
                                          </p:stCondLst>
                                        </p:cTn>
                                        <p:tgtEl>
                                          <p:spTgt spid="106502">
                                            <p:bg/>
                                          </p:spTgt>
                                        </p:tgtEl>
                                      </p:cBhvr>
                                      <p:to x="100000" y="95000"/>
                                    </p:animScale>
                                    <p:animScale>
                                      <p:cBhvr>
                                        <p:cTn id="23" dur="166" decel="50000">
                                          <p:stCondLst>
                                            <p:cond delay="1834"/>
                                          </p:stCondLst>
                                        </p:cTn>
                                        <p:tgtEl>
                                          <p:spTgt spid="106502">
                                            <p:bg/>
                                          </p:spTgt>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106502">
                                            <p:txEl>
                                              <p:pRg st="0" end="0"/>
                                            </p:txEl>
                                          </p:spTgt>
                                        </p:tgtEl>
                                        <p:attrNameLst>
                                          <p:attrName>style.visibility</p:attrName>
                                        </p:attrNameLst>
                                      </p:cBhvr>
                                      <p:to>
                                        <p:strVal val="visible"/>
                                      </p:to>
                                    </p:set>
                                    <p:animEffect transition="in" filter="wipe(down)">
                                      <p:cBhvr>
                                        <p:cTn id="26" dur="580">
                                          <p:stCondLst>
                                            <p:cond delay="0"/>
                                          </p:stCondLst>
                                        </p:cTn>
                                        <p:tgtEl>
                                          <p:spTgt spid="106502">
                                            <p:txEl>
                                              <p:pRg st="0" end="0"/>
                                            </p:txEl>
                                          </p:spTgt>
                                        </p:tgtEl>
                                      </p:cBhvr>
                                    </p:animEffect>
                                    <p:anim calcmode="lin" valueType="num">
                                      <p:cBhvr>
                                        <p:cTn id="27" dur="1822" tmFilter="0,0; 0.14,0.36; 0.43,0.73; 0.71,0.91; 1.0,1.0">
                                          <p:stCondLst>
                                            <p:cond delay="0"/>
                                          </p:stCondLst>
                                        </p:cTn>
                                        <p:tgtEl>
                                          <p:spTgt spid="106502">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6502">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6502">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6502">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6502">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106502">
                                            <p:txEl>
                                              <p:pRg st="0" end="0"/>
                                            </p:txEl>
                                          </p:spTgt>
                                        </p:tgtEl>
                                      </p:cBhvr>
                                      <p:to x="100000" y="60000"/>
                                    </p:animScale>
                                    <p:animScale>
                                      <p:cBhvr>
                                        <p:cTn id="33" dur="166" decel="50000">
                                          <p:stCondLst>
                                            <p:cond delay="676"/>
                                          </p:stCondLst>
                                        </p:cTn>
                                        <p:tgtEl>
                                          <p:spTgt spid="106502">
                                            <p:txEl>
                                              <p:pRg st="0" end="0"/>
                                            </p:txEl>
                                          </p:spTgt>
                                        </p:tgtEl>
                                      </p:cBhvr>
                                      <p:to x="100000" y="100000"/>
                                    </p:animScale>
                                    <p:animScale>
                                      <p:cBhvr>
                                        <p:cTn id="34" dur="26">
                                          <p:stCondLst>
                                            <p:cond delay="1312"/>
                                          </p:stCondLst>
                                        </p:cTn>
                                        <p:tgtEl>
                                          <p:spTgt spid="106502">
                                            <p:txEl>
                                              <p:pRg st="0" end="0"/>
                                            </p:txEl>
                                          </p:spTgt>
                                        </p:tgtEl>
                                      </p:cBhvr>
                                      <p:to x="100000" y="80000"/>
                                    </p:animScale>
                                    <p:animScale>
                                      <p:cBhvr>
                                        <p:cTn id="35" dur="166" decel="50000">
                                          <p:stCondLst>
                                            <p:cond delay="1338"/>
                                          </p:stCondLst>
                                        </p:cTn>
                                        <p:tgtEl>
                                          <p:spTgt spid="106502">
                                            <p:txEl>
                                              <p:pRg st="0" end="0"/>
                                            </p:txEl>
                                          </p:spTgt>
                                        </p:tgtEl>
                                      </p:cBhvr>
                                      <p:to x="100000" y="100000"/>
                                    </p:animScale>
                                    <p:animScale>
                                      <p:cBhvr>
                                        <p:cTn id="36" dur="26">
                                          <p:stCondLst>
                                            <p:cond delay="1642"/>
                                          </p:stCondLst>
                                        </p:cTn>
                                        <p:tgtEl>
                                          <p:spTgt spid="106502">
                                            <p:txEl>
                                              <p:pRg st="0" end="0"/>
                                            </p:txEl>
                                          </p:spTgt>
                                        </p:tgtEl>
                                      </p:cBhvr>
                                      <p:to x="100000" y="90000"/>
                                    </p:animScale>
                                    <p:animScale>
                                      <p:cBhvr>
                                        <p:cTn id="37" dur="166" decel="50000">
                                          <p:stCondLst>
                                            <p:cond delay="1668"/>
                                          </p:stCondLst>
                                        </p:cTn>
                                        <p:tgtEl>
                                          <p:spTgt spid="106502">
                                            <p:txEl>
                                              <p:pRg st="0" end="0"/>
                                            </p:txEl>
                                          </p:spTgt>
                                        </p:tgtEl>
                                      </p:cBhvr>
                                      <p:to x="100000" y="100000"/>
                                    </p:animScale>
                                    <p:animScale>
                                      <p:cBhvr>
                                        <p:cTn id="38" dur="26">
                                          <p:stCondLst>
                                            <p:cond delay="1808"/>
                                          </p:stCondLst>
                                        </p:cTn>
                                        <p:tgtEl>
                                          <p:spTgt spid="106502">
                                            <p:txEl>
                                              <p:pRg st="0" end="0"/>
                                            </p:txEl>
                                          </p:spTgt>
                                        </p:tgtEl>
                                      </p:cBhvr>
                                      <p:to x="100000" y="95000"/>
                                    </p:animScale>
                                    <p:animScale>
                                      <p:cBhvr>
                                        <p:cTn id="39" dur="166" decel="50000">
                                          <p:stCondLst>
                                            <p:cond delay="1834"/>
                                          </p:stCondLst>
                                        </p:cTn>
                                        <p:tgtEl>
                                          <p:spTgt spid="106502">
                                            <p:txEl>
                                              <p:pRg st="0" end="0"/>
                                            </p:txEl>
                                          </p:spTgt>
                                        </p:tgtEl>
                                      </p:cBhvr>
                                      <p:to x="100000" y="10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06502">
                                            <p:txEl>
                                              <p:pRg st="0" end="0"/>
                                            </p:txEl>
                                          </p:spTgt>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06502">
                                            <p:bg/>
                                          </p:spTgt>
                                        </p:tgtEl>
                                        <p:attrNameLst>
                                          <p:attrName>style.visibility</p:attrName>
                                        </p:attrNameLst>
                                      </p:cBhvr>
                                      <p:to>
                                        <p:strVal val="hidden"/>
                                      </p:to>
                                    </p:set>
                                  </p:childTnLst>
                                </p:cTn>
                              </p:par>
                              <p:par>
                                <p:cTn id="46" presetID="26" presetClass="entr" presetSubtype="0" fill="hold" grpId="0" nodeType="withEffect">
                                  <p:stCondLst>
                                    <p:cond delay="0"/>
                                  </p:stCondLst>
                                  <p:childTnLst>
                                    <p:set>
                                      <p:cBhvr>
                                        <p:cTn id="47" dur="1" fill="hold">
                                          <p:stCondLst>
                                            <p:cond delay="0"/>
                                          </p:stCondLst>
                                        </p:cTn>
                                        <p:tgtEl>
                                          <p:spTgt spid="106501">
                                            <p:bg/>
                                          </p:spTgt>
                                        </p:tgtEl>
                                        <p:attrNameLst>
                                          <p:attrName>style.visibility</p:attrName>
                                        </p:attrNameLst>
                                      </p:cBhvr>
                                      <p:to>
                                        <p:strVal val="visible"/>
                                      </p:to>
                                    </p:set>
                                    <p:animEffect transition="in" filter="wipe(down)">
                                      <p:cBhvr>
                                        <p:cTn id="48" dur="580">
                                          <p:stCondLst>
                                            <p:cond delay="0"/>
                                          </p:stCondLst>
                                        </p:cTn>
                                        <p:tgtEl>
                                          <p:spTgt spid="106501">
                                            <p:bg/>
                                          </p:spTgt>
                                        </p:tgtEl>
                                      </p:cBhvr>
                                    </p:animEffect>
                                    <p:anim calcmode="lin" valueType="num">
                                      <p:cBhvr>
                                        <p:cTn id="49" dur="1822" tmFilter="0,0; 0.14,0.36; 0.43,0.73; 0.71,0.91; 1.0,1.0">
                                          <p:stCondLst>
                                            <p:cond delay="0"/>
                                          </p:stCondLst>
                                        </p:cTn>
                                        <p:tgtEl>
                                          <p:spTgt spid="106501">
                                            <p:bg/>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6501">
                                            <p:bg/>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6501">
                                            <p:bg/>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6501">
                                            <p:bg/>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6501">
                                            <p:bg/>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06501">
                                            <p:bg/>
                                          </p:spTgt>
                                        </p:tgtEl>
                                      </p:cBhvr>
                                      <p:to x="100000" y="60000"/>
                                    </p:animScale>
                                    <p:animScale>
                                      <p:cBhvr>
                                        <p:cTn id="55" dur="166" decel="50000">
                                          <p:stCondLst>
                                            <p:cond delay="676"/>
                                          </p:stCondLst>
                                        </p:cTn>
                                        <p:tgtEl>
                                          <p:spTgt spid="106501">
                                            <p:bg/>
                                          </p:spTgt>
                                        </p:tgtEl>
                                      </p:cBhvr>
                                      <p:to x="100000" y="100000"/>
                                    </p:animScale>
                                    <p:animScale>
                                      <p:cBhvr>
                                        <p:cTn id="56" dur="26">
                                          <p:stCondLst>
                                            <p:cond delay="1312"/>
                                          </p:stCondLst>
                                        </p:cTn>
                                        <p:tgtEl>
                                          <p:spTgt spid="106501">
                                            <p:bg/>
                                          </p:spTgt>
                                        </p:tgtEl>
                                      </p:cBhvr>
                                      <p:to x="100000" y="80000"/>
                                    </p:animScale>
                                    <p:animScale>
                                      <p:cBhvr>
                                        <p:cTn id="57" dur="166" decel="50000">
                                          <p:stCondLst>
                                            <p:cond delay="1338"/>
                                          </p:stCondLst>
                                        </p:cTn>
                                        <p:tgtEl>
                                          <p:spTgt spid="106501">
                                            <p:bg/>
                                          </p:spTgt>
                                        </p:tgtEl>
                                      </p:cBhvr>
                                      <p:to x="100000" y="100000"/>
                                    </p:animScale>
                                    <p:animScale>
                                      <p:cBhvr>
                                        <p:cTn id="58" dur="26">
                                          <p:stCondLst>
                                            <p:cond delay="1642"/>
                                          </p:stCondLst>
                                        </p:cTn>
                                        <p:tgtEl>
                                          <p:spTgt spid="106501">
                                            <p:bg/>
                                          </p:spTgt>
                                        </p:tgtEl>
                                      </p:cBhvr>
                                      <p:to x="100000" y="90000"/>
                                    </p:animScale>
                                    <p:animScale>
                                      <p:cBhvr>
                                        <p:cTn id="59" dur="166" decel="50000">
                                          <p:stCondLst>
                                            <p:cond delay="1668"/>
                                          </p:stCondLst>
                                        </p:cTn>
                                        <p:tgtEl>
                                          <p:spTgt spid="106501">
                                            <p:bg/>
                                          </p:spTgt>
                                        </p:tgtEl>
                                      </p:cBhvr>
                                      <p:to x="100000" y="100000"/>
                                    </p:animScale>
                                    <p:animScale>
                                      <p:cBhvr>
                                        <p:cTn id="60" dur="26">
                                          <p:stCondLst>
                                            <p:cond delay="1808"/>
                                          </p:stCondLst>
                                        </p:cTn>
                                        <p:tgtEl>
                                          <p:spTgt spid="106501">
                                            <p:bg/>
                                          </p:spTgt>
                                        </p:tgtEl>
                                      </p:cBhvr>
                                      <p:to x="100000" y="95000"/>
                                    </p:animScale>
                                    <p:animScale>
                                      <p:cBhvr>
                                        <p:cTn id="61" dur="166" decel="50000">
                                          <p:stCondLst>
                                            <p:cond delay="1834"/>
                                          </p:stCondLst>
                                        </p:cTn>
                                        <p:tgtEl>
                                          <p:spTgt spid="106501">
                                            <p:bg/>
                                          </p:spTgt>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06501">
                                            <p:txEl>
                                              <p:pRg st="0" end="0"/>
                                            </p:txEl>
                                          </p:spTgt>
                                        </p:tgtEl>
                                        <p:attrNameLst>
                                          <p:attrName>style.visibility</p:attrName>
                                        </p:attrNameLst>
                                      </p:cBhvr>
                                      <p:to>
                                        <p:strVal val="visible"/>
                                      </p:to>
                                    </p:set>
                                    <p:animEffect transition="in" filter="wipe(down)">
                                      <p:cBhvr>
                                        <p:cTn id="64" dur="580">
                                          <p:stCondLst>
                                            <p:cond delay="0"/>
                                          </p:stCondLst>
                                        </p:cTn>
                                        <p:tgtEl>
                                          <p:spTgt spid="106501">
                                            <p:txEl>
                                              <p:pRg st="0" end="0"/>
                                            </p:txEl>
                                          </p:spTgt>
                                        </p:tgtEl>
                                      </p:cBhvr>
                                    </p:animEffect>
                                    <p:anim calcmode="lin" valueType="num">
                                      <p:cBhvr>
                                        <p:cTn id="65" dur="1822" tmFilter="0,0; 0.14,0.36; 0.43,0.73; 0.71,0.91; 1.0,1.0">
                                          <p:stCondLst>
                                            <p:cond delay="0"/>
                                          </p:stCondLst>
                                        </p:cTn>
                                        <p:tgtEl>
                                          <p:spTgt spid="106501">
                                            <p:txEl>
                                              <p:pRg st="0" end="0"/>
                                            </p:txEl>
                                          </p:spTgt>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06501">
                                            <p:txEl>
                                              <p:pRg st="0" end="0"/>
                                            </p:txEl>
                                          </p:spTgt>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06501">
                                            <p:txEl>
                                              <p:pRg st="0" end="0"/>
                                            </p:txEl>
                                          </p:spTgt>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06501">
                                            <p:txEl>
                                              <p:pRg st="0" end="0"/>
                                            </p:txEl>
                                          </p:spTgt>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06501">
                                            <p:txEl>
                                              <p:pRg st="0" end="0"/>
                                            </p:txEl>
                                          </p:spTgt>
                                        </p:tgtEl>
                                        <p:attrNameLst>
                                          <p:attrName>ppt_y</p:attrName>
                                        </p:attrNameLst>
                                      </p:cBhvr>
                                      <p:tavLst>
                                        <p:tav tm="0" fmla="#ppt_y-sin(pi*$)/81">
                                          <p:val>
                                            <p:fltVal val="0"/>
                                          </p:val>
                                        </p:tav>
                                        <p:tav tm="100000">
                                          <p:val>
                                            <p:fltVal val="1"/>
                                          </p:val>
                                        </p:tav>
                                      </p:tavLst>
                                    </p:anim>
                                    <p:animScale>
                                      <p:cBhvr>
                                        <p:cTn id="70" dur="26">
                                          <p:stCondLst>
                                            <p:cond delay="650"/>
                                          </p:stCondLst>
                                        </p:cTn>
                                        <p:tgtEl>
                                          <p:spTgt spid="106501">
                                            <p:txEl>
                                              <p:pRg st="0" end="0"/>
                                            </p:txEl>
                                          </p:spTgt>
                                        </p:tgtEl>
                                      </p:cBhvr>
                                      <p:to x="100000" y="60000"/>
                                    </p:animScale>
                                    <p:animScale>
                                      <p:cBhvr>
                                        <p:cTn id="71" dur="166" decel="50000">
                                          <p:stCondLst>
                                            <p:cond delay="676"/>
                                          </p:stCondLst>
                                        </p:cTn>
                                        <p:tgtEl>
                                          <p:spTgt spid="106501">
                                            <p:txEl>
                                              <p:pRg st="0" end="0"/>
                                            </p:txEl>
                                          </p:spTgt>
                                        </p:tgtEl>
                                      </p:cBhvr>
                                      <p:to x="100000" y="100000"/>
                                    </p:animScale>
                                    <p:animScale>
                                      <p:cBhvr>
                                        <p:cTn id="72" dur="26">
                                          <p:stCondLst>
                                            <p:cond delay="1312"/>
                                          </p:stCondLst>
                                        </p:cTn>
                                        <p:tgtEl>
                                          <p:spTgt spid="106501">
                                            <p:txEl>
                                              <p:pRg st="0" end="0"/>
                                            </p:txEl>
                                          </p:spTgt>
                                        </p:tgtEl>
                                      </p:cBhvr>
                                      <p:to x="100000" y="80000"/>
                                    </p:animScale>
                                    <p:animScale>
                                      <p:cBhvr>
                                        <p:cTn id="73" dur="166" decel="50000">
                                          <p:stCondLst>
                                            <p:cond delay="1338"/>
                                          </p:stCondLst>
                                        </p:cTn>
                                        <p:tgtEl>
                                          <p:spTgt spid="106501">
                                            <p:txEl>
                                              <p:pRg st="0" end="0"/>
                                            </p:txEl>
                                          </p:spTgt>
                                        </p:tgtEl>
                                      </p:cBhvr>
                                      <p:to x="100000" y="100000"/>
                                    </p:animScale>
                                    <p:animScale>
                                      <p:cBhvr>
                                        <p:cTn id="74" dur="26">
                                          <p:stCondLst>
                                            <p:cond delay="1642"/>
                                          </p:stCondLst>
                                        </p:cTn>
                                        <p:tgtEl>
                                          <p:spTgt spid="106501">
                                            <p:txEl>
                                              <p:pRg st="0" end="0"/>
                                            </p:txEl>
                                          </p:spTgt>
                                        </p:tgtEl>
                                      </p:cBhvr>
                                      <p:to x="100000" y="90000"/>
                                    </p:animScale>
                                    <p:animScale>
                                      <p:cBhvr>
                                        <p:cTn id="75" dur="166" decel="50000">
                                          <p:stCondLst>
                                            <p:cond delay="1668"/>
                                          </p:stCondLst>
                                        </p:cTn>
                                        <p:tgtEl>
                                          <p:spTgt spid="106501">
                                            <p:txEl>
                                              <p:pRg st="0" end="0"/>
                                            </p:txEl>
                                          </p:spTgt>
                                        </p:tgtEl>
                                      </p:cBhvr>
                                      <p:to x="100000" y="100000"/>
                                    </p:animScale>
                                    <p:animScale>
                                      <p:cBhvr>
                                        <p:cTn id="76" dur="26">
                                          <p:stCondLst>
                                            <p:cond delay="1808"/>
                                          </p:stCondLst>
                                        </p:cTn>
                                        <p:tgtEl>
                                          <p:spTgt spid="106501">
                                            <p:txEl>
                                              <p:pRg st="0" end="0"/>
                                            </p:txEl>
                                          </p:spTgt>
                                        </p:tgtEl>
                                      </p:cBhvr>
                                      <p:to x="100000" y="95000"/>
                                    </p:animScale>
                                    <p:animScale>
                                      <p:cBhvr>
                                        <p:cTn id="77" dur="166" decel="50000">
                                          <p:stCondLst>
                                            <p:cond delay="1834"/>
                                          </p:stCondLst>
                                        </p:cTn>
                                        <p:tgtEl>
                                          <p:spTgt spid="10650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build="allAtOnce" animBg="1"/>
      <p:bldP spid="106502" grpId="0" build="allAtOnce" animBg="1"/>
      <p:bldP spid="106502" grpI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041634"/>
            <a:ext cx="932654" cy="2010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27" y="3496708"/>
            <a:ext cx="1410187" cy="201689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3500748"/>
            <a:ext cx="1434898" cy="1913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3592376"/>
            <a:ext cx="1592716" cy="180896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2" y="3717970"/>
            <a:ext cx="1373981" cy="18576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3924299"/>
            <a:ext cx="1659340" cy="1525101"/>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1" y="3433175"/>
            <a:ext cx="1242725" cy="19859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3272546"/>
            <a:ext cx="1583524" cy="21768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1400" y="-2210972"/>
            <a:ext cx="7328054"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 y="-2118871"/>
            <a:ext cx="4558915"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38662" y="-1466850"/>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83346" y="438150"/>
            <a:ext cx="5636654" cy="830997"/>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CHƠI TRỐN TÌM </a:t>
            </a:r>
          </a:p>
          <a:p>
            <a:pPr algn="ctr"/>
            <a:r>
              <a:rPr lang="en-US" sz="2400" b="1" dirty="0" smtClean="0">
                <a:solidFill>
                  <a:schemeClr val="bg1"/>
                </a:solidFill>
                <a:latin typeface="Arial" panose="020B0604020202020204" pitchFamily="34" charset="0"/>
                <a:cs typeface="Arial" panose="020B0604020202020204" pitchFamily="34" charset="0"/>
              </a:rPr>
              <a:t>CÙNG BẠCH TUYẾT VÀ 7 CHÚ LÙN</a:t>
            </a:r>
            <a:endParaRPr lang="en-US" sz="2400" b="1" dirty="0">
              <a:solidFill>
                <a:schemeClr val="bg1"/>
              </a:solidFill>
              <a:latin typeface="Arial" panose="020B0604020202020204" pitchFamily="34" charset="0"/>
              <a:cs typeface="Arial" panose="020B0604020202020204" pitchFamily="34" charset="0"/>
            </a:endParaRP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00127" y="4426156"/>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62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5834594" y="2998013"/>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3814061" y="364536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1852783" y="3746236"/>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7515243" y="3021471"/>
            <a:ext cx="1157369" cy="1715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058" y="-205383"/>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510183"/>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8499" y="-6972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2685" y="-402410"/>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19" y="2573110"/>
            <a:ext cx="1369010" cy="2950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1466850"/>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6212" y="1656889"/>
            <a:ext cx="1957558" cy="9621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latin typeface="Times New Roman" pitchFamily="18" charset="0"/>
              <a:cs typeface="Times New Roman" pitchFamily="18" charset="0"/>
            </a:endParaRPr>
          </a:p>
          <a:p>
            <a:pPr algn="ctr"/>
            <a:r>
              <a:rPr lang="en-US" sz="1400" dirty="0" err="1" smtClean="0">
                <a:solidFill>
                  <a:srgbClr val="0000FF"/>
                </a:solidFill>
                <a:latin typeface="Times New Roman" pitchFamily="18" charset="0"/>
                <a:cs typeface="Times New Roman" pitchFamily="18" charset="0"/>
              </a:rPr>
              <a:t>A.Cảm</a:t>
            </a:r>
            <a:r>
              <a:rPr lang="en-US" sz="1400" dirty="0" smtClean="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hứng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lãng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mạn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anh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hùng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với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bức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ảnh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ước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lệ</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mang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dáng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dấp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tráng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sĩ</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25" name="Rounded Rectangle 24"/>
          <p:cNvSpPr/>
          <p:nvPr/>
        </p:nvSpPr>
        <p:spPr>
          <a:xfrm>
            <a:off x="2590800" y="1613299"/>
            <a:ext cx="1981200" cy="10117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latin typeface="Times New Roman" pitchFamily="18" charset="0"/>
              <a:cs typeface="Times New Roman" pitchFamily="18" charset="0"/>
            </a:endParaRPr>
          </a:p>
          <a:p>
            <a:pPr algn="ctr"/>
            <a:r>
              <a:rPr lang="en-US" sz="1400" dirty="0" smtClean="0">
                <a:solidFill>
                  <a:srgbClr val="0000FF"/>
                </a:solidFill>
                <a:latin typeface="Times New Roman" pitchFamily="18" charset="0"/>
                <a:cs typeface="Times New Roman" pitchFamily="18" charset="0"/>
              </a:rPr>
              <a:t>B.</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Cảm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hứng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về</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một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hiện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thực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vô</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cùng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khắc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nghiệt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chiến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tranh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cứu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nước</a:t>
            </a:r>
            <a:r>
              <a:rPr lang="en-US" sz="1400" dirty="0">
                <a:solidFill>
                  <a:srgbClr val="0000FF"/>
                </a:solidFill>
                <a:latin typeface="Times New Roman" pitchFamily="18" charset="0"/>
                <a:cs typeface="Times New Roman" pitchFamily="18" charset="0"/>
              </a:rPr>
              <a:t> </a:t>
            </a:r>
          </a:p>
          <a:p>
            <a:pPr algn="ctr"/>
            <a:endParaRPr lang="en-US" sz="1400" dirty="0">
              <a:solidFill>
                <a:srgbClr val="0000FF"/>
              </a:solidFill>
              <a:latin typeface="Times New Roman" pitchFamily="18" charset="0"/>
              <a:cs typeface="Times New Roman" pitchFamily="18" charset="0"/>
            </a:endParaRPr>
          </a:p>
        </p:txBody>
      </p:sp>
      <p:sp>
        <p:nvSpPr>
          <p:cNvPr id="26" name="Rounded Rectangle 25"/>
          <p:cNvSpPr/>
          <p:nvPr/>
        </p:nvSpPr>
        <p:spPr>
          <a:xfrm>
            <a:off x="4943816" y="1636217"/>
            <a:ext cx="1828800" cy="96024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Vẻ</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đẹp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miền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quê</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đã</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gắn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bó</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với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lính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trong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chiến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đấu</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27" name="Rounded Rectangle 26"/>
          <p:cNvSpPr/>
          <p:nvPr/>
        </p:nvSpPr>
        <p:spPr>
          <a:xfrm>
            <a:off x="7010399" y="1610918"/>
            <a:ext cx="1906539" cy="9621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D. </a:t>
            </a:r>
            <a:r>
              <a:rPr lang="en-US" sz="1400" dirty="0" err="1">
                <a:solidFill>
                  <a:srgbClr val="0000FF"/>
                </a:solidFill>
                <a:latin typeface="Times New Roman" pitchFamily="18" charset="0"/>
                <a:cs typeface="Times New Roman" pitchFamily="18" charset="0"/>
              </a:rPr>
              <a:t>Vẻ</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đẹp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chất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thơ</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trong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sự</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việc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và</a:t>
            </a:r>
            <a:r>
              <a:rPr lang="en-US" sz="1400" dirty="0">
                <a:solidFill>
                  <a:srgbClr val="0000FF"/>
                </a:solidFill>
                <a:latin typeface="Times New Roman" pitchFamily="18" charset="0"/>
                <a:cs typeface="Times New Roman" pitchFamily="18" charset="0"/>
              </a:rPr>
              <a:t> con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giản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dị</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bình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thường</a:t>
            </a:r>
            <a:r>
              <a:rPr lang="en-US" sz="1400" dirty="0">
                <a:solidFill>
                  <a:srgbClr val="0000FF"/>
                </a:solidFill>
                <a:latin typeface="Times New Roman" pitchFamily="18" charset="0"/>
                <a:cs typeface="Times New Roman" pitchFamily="18" charset="0"/>
              </a:rPr>
              <a:t> </a:t>
            </a:r>
            <a:endParaRPr lang="en-US" sz="1400" dirty="0">
              <a:solidFill>
                <a:srgbClr val="0000FF"/>
              </a:solidFill>
            </a:endParaRPr>
          </a:p>
        </p:txBody>
      </p:sp>
      <p:sp>
        <p:nvSpPr>
          <p:cNvPr id="5" name="TextBox 4"/>
          <p:cNvSpPr txBox="1"/>
          <p:nvPr/>
        </p:nvSpPr>
        <p:spPr>
          <a:xfrm>
            <a:off x="2133600" y="371475"/>
            <a:ext cx="5560454" cy="954107"/>
          </a:xfrm>
          <a:prstGeom prst="rect">
            <a:avLst/>
          </a:prstGeom>
          <a:noFill/>
        </p:spPr>
        <p:txBody>
          <a:bodyPr wrap="square" rtlCol="0">
            <a:spAutoFit/>
          </a:bodyPr>
          <a:lstStyle/>
          <a:p>
            <a:r>
              <a:rPr lang="en-US" sz="2800" b="1" dirty="0" err="1">
                <a:solidFill>
                  <a:schemeClr val="bg1"/>
                </a:solidFill>
                <a:latin typeface="Times New Roman" pitchFamily="18" charset="0"/>
                <a:cs typeface="Times New Roman" pitchFamily="18" charset="0"/>
              </a:rPr>
              <a:t>Chính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Hữu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khai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đề</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đó</a:t>
            </a:r>
            <a:r>
              <a:rPr lang="en-US" sz="2800" b="1" dirty="0">
                <a:solidFill>
                  <a:schemeClr val="bg1"/>
                </a:solidFill>
                <a:latin typeface="Times New Roman" pitchFamily="18" charset="0"/>
                <a:cs typeface="Times New Roman" pitchFamily="18" charset="0"/>
              </a:rPr>
              <a:t> ở </a:t>
            </a:r>
            <a:r>
              <a:rPr lang="en-US" sz="2800" b="1" dirty="0" err="1">
                <a:solidFill>
                  <a:schemeClr val="bg1"/>
                </a:solidFill>
                <a:latin typeface="Times New Roman" pitchFamily="18" charset="0"/>
                <a:cs typeface="Times New Roman" pitchFamily="18" charset="0"/>
              </a:rPr>
              <a:t>khía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cạnh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chủ</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yếu</a:t>
            </a:r>
            <a:r>
              <a:rPr lang="en-US" sz="2800" b="1" dirty="0">
                <a:solidFill>
                  <a:schemeClr val="bg1"/>
                </a:solidFill>
                <a:latin typeface="Times New Roman" pitchFamily="18" charset="0"/>
                <a:cs typeface="Times New Roman" pitchFamily="18" charset="0"/>
              </a:rPr>
              <a:t> ?</a:t>
            </a:r>
          </a:p>
        </p:txBody>
      </p:sp>
      <p:sp>
        <p:nvSpPr>
          <p:cNvPr id="6" name="Explosion 1 5"/>
          <p:cNvSpPr/>
          <p:nvPr/>
        </p:nvSpPr>
        <p:spPr>
          <a:xfrm>
            <a:off x="3810000" y="3267529"/>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4089" y="57150"/>
            <a:ext cx="1212850"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2876756" y="3047522"/>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776461" y="331145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6378036" y="3288861"/>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1" y="2864039"/>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9277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531" y="-916961"/>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4686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49277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1466850"/>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439263" y="235739"/>
            <a:ext cx="4419600" cy="1384995"/>
          </a:xfrm>
          <a:prstGeom prst="rect">
            <a:avLst/>
          </a:prstGeom>
          <a:noFill/>
        </p:spPr>
        <p:txBody>
          <a:bodyPr wrap="square" rtlCol="0">
            <a:spAutoFit/>
          </a:bodyPr>
          <a:lstStyle/>
          <a:p>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về</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tiểu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đội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xe</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kính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được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sáng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trong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thời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điểm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nào</a:t>
            </a:r>
            <a:r>
              <a:rPr lang="en-US" sz="2800" b="1" dirty="0">
                <a:solidFill>
                  <a:schemeClr val="bg1"/>
                </a:solidFill>
                <a:latin typeface="Times New Roman" pitchFamily="18" charset="0"/>
                <a:cs typeface="Times New Roman" pitchFamily="18" charset="0"/>
              </a:rPr>
              <a:t>?</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2550" y="412630"/>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3938023" y="3329260"/>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9" name="Rounded Rectangle 48"/>
          <p:cNvSpPr/>
          <p:nvPr/>
        </p:nvSpPr>
        <p:spPr>
          <a:xfrm>
            <a:off x="495300" y="155257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A.</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Trước</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cách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mạng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tháng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Tám</a:t>
            </a:r>
            <a:r>
              <a:rPr lang="en-US" sz="1600" dirty="0">
                <a:solidFill>
                  <a:srgbClr val="0000FF"/>
                </a:solidFill>
                <a:latin typeface="Times New Roman" pitchFamily="18" charset="0"/>
                <a:cs typeface="Times New Roman" pitchFamily="18" charset="0"/>
              </a:rPr>
              <a:t> </a:t>
            </a:r>
          </a:p>
          <a:p>
            <a:pPr algn="ctr"/>
            <a:endParaRPr lang="en-US" sz="1600" dirty="0">
              <a:solidFill>
                <a:srgbClr val="0000FF"/>
              </a:solidFill>
            </a:endParaRPr>
          </a:p>
        </p:txBody>
      </p:sp>
      <p:sp>
        <p:nvSpPr>
          <p:cNvPr id="50" name="Rounded Rectangle 49"/>
          <p:cNvSpPr/>
          <p:nvPr/>
        </p:nvSpPr>
        <p:spPr>
          <a:xfrm>
            <a:off x="2781300" y="1577869"/>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B.</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Trong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kháng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chiến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chống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Mĩ</a:t>
            </a:r>
            <a:endParaRPr lang="en-US" sz="1600" dirty="0">
              <a:solidFill>
                <a:srgbClr val="0000FF"/>
              </a:solidFill>
              <a:latin typeface="Times New Roman" pitchFamily="18" charset="0"/>
              <a:cs typeface="Times New Roman" pitchFamily="18" charset="0"/>
            </a:endParaRPr>
          </a:p>
          <a:p>
            <a:pPr algn="ctr"/>
            <a:endParaRPr lang="en-US" sz="1600" dirty="0">
              <a:solidFill>
                <a:srgbClr val="0000FF"/>
              </a:solidFill>
            </a:endParaRPr>
          </a:p>
        </p:txBody>
      </p:sp>
      <p:sp>
        <p:nvSpPr>
          <p:cNvPr id="51" name="Rounded Rectangle 50"/>
          <p:cNvSpPr/>
          <p:nvPr/>
        </p:nvSpPr>
        <p:spPr>
          <a:xfrm>
            <a:off x="5134316" y="1577869"/>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FF"/>
                </a:solidFill>
              </a:rPr>
              <a:t>C.</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Trong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kháng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chiến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chống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Pháp</a:t>
            </a:r>
            <a:endParaRPr lang="en-US" sz="1600" dirty="0">
              <a:solidFill>
                <a:srgbClr val="0000FF"/>
              </a:solidFill>
              <a:latin typeface="Times New Roman" pitchFamily="18" charset="0"/>
              <a:cs typeface="Times New Roman" pitchFamily="18" charset="0"/>
            </a:endParaRPr>
          </a:p>
          <a:p>
            <a:pPr algn="ctr"/>
            <a:endParaRPr lang="en-US" sz="1600" dirty="0">
              <a:solidFill>
                <a:srgbClr val="0000FF"/>
              </a:solidFill>
            </a:endParaRPr>
          </a:p>
        </p:txBody>
      </p:sp>
      <p:sp>
        <p:nvSpPr>
          <p:cNvPr id="52" name="Rounded Rectangle 51"/>
          <p:cNvSpPr/>
          <p:nvPr/>
        </p:nvSpPr>
        <p:spPr>
          <a:xfrm>
            <a:off x="7200900" y="155257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D.</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Sau</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đại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thắng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mùa</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xuân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năm</a:t>
            </a:r>
            <a:r>
              <a:rPr lang="en-US" sz="1600" dirty="0">
                <a:solidFill>
                  <a:srgbClr val="0000FF"/>
                </a:solidFill>
                <a:latin typeface="Times New Roman" pitchFamily="18" charset="0"/>
                <a:cs typeface="Times New Roman" pitchFamily="18" charset="0"/>
              </a:rPr>
              <a:t> 1975</a:t>
            </a:r>
          </a:p>
          <a:p>
            <a:pPr algn="ctr"/>
            <a:endParaRPr lang="en-US" sz="1600" dirty="0">
              <a:solidFill>
                <a:srgbClr val="0000FF"/>
              </a:solidFill>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70528" y="2591424"/>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52400" y="379742"/>
            <a:ext cx="1235075"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7296357" y="2981234"/>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5505656" y="352673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3576467" y="3508082"/>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2891133"/>
            <a:ext cx="1557336" cy="21055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263368"/>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1856" y="-60198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6900" y="-49277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340817"/>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4307" y="-1356362"/>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358871" y="350140"/>
            <a:ext cx="4419600" cy="1815882"/>
          </a:xfrm>
          <a:prstGeom prst="rect">
            <a:avLst/>
          </a:prstGeom>
          <a:noFill/>
        </p:spPr>
        <p:txBody>
          <a:bodyPr wrap="square" rtlCol="0">
            <a:spAutoFit/>
          </a:bodyPr>
          <a:lstStyle/>
          <a:p>
            <a:r>
              <a:rPr lang="en-US" sz="2800" b="1" dirty="0" err="1">
                <a:solidFill>
                  <a:schemeClr val="bg1"/>
                </a:solidFill>
                <a:latin typeface="Times New Roman" pitchFamily="18" charset="0"/>
                <a:cs typeface="Times New Roman" pitchFamily="18" charset="0"/>
              </a:rPr>
              <a:t>Cảm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hứng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chủ</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đạo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phẩm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Đoàn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thuyền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đánh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gì</a:t>
            </a:r>
            <a:r>
              <a:rPr lang="en-US" sz="2800" b="1" dirty="0">
                <a:solidFill>
                  <a:schemeClr val="bg1"/>
                </a:solidFill>
                <a:latin typeface="Times New Roman" pitchFamily="18" charset="0"/>
                <a:cs typeface="Times New Roman" pitchFamily="18" charset="0"/>
              </a:rPr>
              <a:t>?</a:t>
            </a:r>
          </a:p>
          <a:p>
            <a:endParaRPr lang="en-US" sz="2800" dirty="0">
              <a:solidFill>
                <a:schemeClr val="bg1"/>
              </a:solidFill>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8781" y="285750"/>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2928815" y="3424512"/>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4" name="Rounded Rectangle 43"/>
          <p:cNvSpPr/>
          <p:nvPr/>
        </p:nvSpPr>
        <p:spPr>
          <a:xfrm>
            <a:off x="7282048" y="1891202"/>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D</a:t>
            </a:r>
            <a:r>
              <a:rPr lang="en-US" sz="1600" dirty="0" smtClean="0">
                <a:solidFill>
                  <a:srgbClr val="0000FF"/>
                </a:solidFill>
              </a:rPr>
              <a:t>.</a:t>
            </a:r>
            <a:r>
              <a:rPr lang="en-US" sz="1600" dirty="0" smtClean="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a:t>
            </a:r>
            <a:r>
              <a:rPr lang="en-US" sz="1600" dirty="0">
                <a:solidFill>
                  <a:srgbClr val="0000FF"/>
                </a:solidFill>
                <a:latin typeface="Times New Roman" pitchFamily="18" charset="0"/>
                <a:cs typeface="Times New Roman" pitchFamily="18" charset="0"/>
              </a:rPr>
              <a:t> A </a:t>
            </a:r>
            <a:r>
              <a:rPr lang="en-US" sz="1600" dirty="0" err="1">
                <a:solidFill>
                  <a:srgbClr val="0000FF"/>
                </a:solidFill>
                <a:latin typeface="Times New Roman" pitchFamily="18" charset="0"/>
                <a:cs typeface="Times New Roman" pitchFamily="18" charset="0"/>
              </a:rPr>
              <a:t>và</a:t>
            </a:r>
            <a:r>
              <a:rPr lang="en-US" sz="1600" dirty="0">
                <a:solidFill>
                  <a:srgbClr val="0000FF"/>
                </a:solidFill>
                <a:latin typeface="Times New Roman" pitchFamily="18" charset="0"/>
                <a:cs typeface="Times New Roman" pitchFamily="18" charset="0"/>
              </a:rPr>
              <a:t> B </a:t>
            </a:r>
            <a:r>
              <a:rPr lang="en-US" sz="1600" dirty="0" err="1">
                <a:solidFill>
                  <a:srgbClr val="0000FF"/>
                </a:solidFill>
                <a:latin typeface="Times New Roman" pitchFamily="18" charset="0"/>
                <a:cs typeface="Times New Roman" pitchFamily="18" charset="0"/>
              </a:rPr>
              <a:t>đều</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đúng</a:t>
            </a:r>
            <a:endParaRPr lang="en-US" sz="1600" dirty="0">
              <a:solidFill>
                <a:srgbClr val="0000FF"/>
              </a:solidFill>
              <a:latin typeface="Times New Roman" pitchFamily="18" charset="0"/>
              <a:cs typeface="Times New Roman" pitchFamily="18" charset="0"/>
            </a:endParaRPr>
          </a:p>
          <a:p>
            <a:pPr algn="ctr"/>
            <a:endParaRPr lang="en-US" sz="1600" dirty="0">
              <a:solidFill>
                <a:srgbClr val="0000FF"/>
              </a:solidFill>
            </a:endParaRPr>
          </a:p>
        </p:txBody>
      </p:sp>
      <p:sp>
        <p:nvSpPr>
          <p:cNvPr id="45" name="Rounded Rectangle 44"/>
          <p:cNvSpPr/>
          <p:nvPr/>
        </p:nvSpPr>
        <p:spPr>
          <a:xfrm>
            <a:off x="561869" y="1774455"/>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A</a:t>
            </a:r>
            <a:r>
              <a:rPr lang="en-US" sz="1600" dirty="0" smtClean="0">
                <a:solidFill>
                  <a:srgbClr val="0000FF"/>
                </a:solidFill>
              </a:rPr>
              <a:t>.</a:t>
            </a:r>
            <a:r>
              <a:rPr lang="en-US" sz="1600" dirty="0" smtClean="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hứng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về</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lao</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động</a:t>
            </a:r>
            <a:r>
              <a:rPr lang="en-US" sz="1600" dirty="0">
                <a:solidFill>
                  <a:srgbClr val="0000FF"/>
                </a:solidFill>
                <a:latin typeface="Times New Roman" pitchFamily="18" charset="0"/>
                <a:cs typeface="Times New Roman" pitchFamily="18" charset="0"/>
              </a:rPr>
              <a:t> </a:t>
            </a:r>
          </a:p>
          <a:p>
            <a:pPr algn="ctr"/>
            <a:endParaRPr lang="en-US" sz="1600" dirty="0">
              <a:solidFill>
                <a:srgbClr val="0000FF"/>
              </a:solidFill>
            </a:endParaRPr>
          </a:p>
        </p:txBody>
      </p:sp>
      <p:sp>
        <p:nvSpPr>
          <p:cNvPr id="46" name="Rounded Rectangle 45"/>
          <p:cNvSpPr/>
          <p:nvPr/>
        </p:nvSpPr>
        <p:spPr>
          <a:xfrm>
            <a:off x="3071642" y="1813916"/>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B</a:t>
            </a:r>
            <a:r>
              <a:rPr lang="en-US" sz="1600" dirty="0" smtClean="0">
                <a:solidFill>
                  <a:srgbClr val="0000FF"/>
                </a:solidFill>
              </a:rPr>
              <a:t>.</a:t>
            </a:r>
            <a:r>
              <a:rPr lang="en-US" sz="1600" dirty="0" smtClean="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hứng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về</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thiên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nhiên</a:t>
            </a:r>
            <a:r>
              <a:rPr lang="en-US" sz="1600" dirty="0">
                <a:solidFill>
                  <a:srgbClr val="0000FF"/>
                </a:solidFill>
                <a:latin typeface="Times New Roman" pitchFamily="18" charset="0"/>
                <a:cs typeface="Times New Roman" pitchFamily="18" charset="0"/>
              </a:rPr>
              <a:t> </a:t>
            </a:r>
          </a:p>
          <a:p>
            <a:pPr algn="ctr"/>
            <a:endParaRPr lang="en-US" sz="1600" dirty="0">
              <a:solidFill>
                <a:srgbClr val="0000FF"/>
              </a:solidFill>
            </a:endParaRPr>
          </a:p>
        </p:txBody>
      </p:sp>
      <p:sp>
        <p:nvSpPr>
          <p:cNvPr id="47" name="Rounded Rectangle 46"/>
          <p:cNvSpPr/>
          <p:nvPr/>
        </p:nvSpPr>
        <p:spPr>
          <a:xfrm>
            <a:off x="5206151" y="1891203"/>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C</a:t>
            </a:r>
            <a:r>
              <a:rPr lang="en-US" sz="1600" dirty="0" smtClean="0">
                <a:solidFill>
                  <a:srgbClr val="0000FF"/>
                </a:solidFill>
              </a:rPr>
              <a:t>.</a:t>
            </a:r>
            <a:r>
              <a:rPr lang="en-US" sz="1600" dirty="0" smtClean="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hứng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về</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chiến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tranh</a:t>
            </a:r>
            <a:endParaRPr lang="en-US" sz="1600" dirty="0">
              <a:solidFill>
                <a:srgbClr val="0000FF"/>
              </a:solidFill>
              <a:latin typeface="Times New Roman" pitchFamily="18" charset="0"/>
              <a:cs typeface="Times New Roman" pitchFamily="18" charset="0"/>
            </a:endParaRPr>
          </a:p>
          <a:p>
            <a:pPr algn="ctr"/>
            <a:endParaRPr lang="en-US" sz="1600" dirty="0">
              <a:solidFill>
                <a:srgbClr val="0000FF"/>
              </a:solidFill>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88925" y="227342"/>
            <a:ext cx="1235075" cy="5156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0" y="2429862"/>
            <a:ext cx="2304583" cy="331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3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08"/>
            <a:ext cx="9144000" cy="5271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42807" y="2895452"/>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520515" y="305653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2133046" y="3437720"/>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96539">
            <a:off x="5507019" y="2763748"/>
            <a:ext cx="987874" cy="16699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4302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6388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000" y="-7734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876675" y="-49277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9335" y="2644455"/>
            <a:ext cx="1369010" cy="29506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1273" y="-1529953"/>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133600" y="218985"/>
            <a:ext cx="4876799" cy="1200329"/>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Tác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giả</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sáng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tạo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ra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một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ảnh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đáo</a:t>
            </a:r>
            <a:r>
              <a:rPr lang="en-US" sz="2400" b="1" dirty="0">
                <a:solidFill>
                  <a:schemeClr val="bg1"/>
                </a:solidFill>
                <a:latin typeface="Times New Roman" pitchFamily="18" charset="0"/>
                <a:cs typeface="Times New Roman" pitchFamily="18" charset="0"/>
              </a:rPr>
              <a:t> – </a:t>
            </a:r>
            <a:r>
              <a:rPr lang="en-US" sz="2400" b="1" dirty="0" err="1">
                <a:solidFill>
                  <a:schemeClr val="bg1"/>
                </a:solidFill>
                <a:latin typeface="Times New Roman" pitchFamily="18" charset="0"/>
                <a:cs typeface="Times New Roman" pitchFamily="18" charset="0"/>
              </a:rPr>
              <a:t>những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chiếc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xe</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kính</a:t>
            </a:r>
            <a:r>
              <a:rPr lang="en-US" sz="2400" b="1" dirty="0">
                <a:solidFill>
                  <a:schemeClr val="bg1"/>
                </a:solidFill>
                <a:latin typeface="Times New Roman" pitchFamily="18" charset="0"/>
                <a:cs typeface="Times New Roman" pitchFamily="18" charset="0"/>
              </a:rPr>
              <a:t> – </a:t>
            </a:r>
            <a:r>
              <a:rPr lang="en-US" sz="2400" b="1" dirty="0" err="1">
                <a:solidFill>
                  <a:schemeClr val="bg1"/>
                </a:solidFill>
                <a:latin typeface="Times New Roman" pitchFamily="18" charset="0"/>
                <a:cs typeface="Times New Roman" pitchFamily="18" charset="0"/>
              </a:rPr>
              <a:t>nhằm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mục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đích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gì</a:t>
            </a:r>
            <a:r>
              <a:rPr lang="en-US" sz="2400" b="1" dirty="0">
                <a:solidFill>
                  <a:schemeClr val="bg1"/>
                </a:solidFill>
                <a:latin typeface="Times New Roman" pitchFamily="18" charset="0"/>
                <a:cs typeface="Times New Roman" pitchFamily="18" charset="0"/>
              </a:rPr>
              <a:t>?</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12066" y="324739"/>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2370261" y="3096079"/>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33" name="Rounded Rectangle 32"/>
          <p:cNvSpPr/>
          <p:nvPr/>
        </p:nvSpPr>
        <p:spPr>
          <a:xfrm>
            <a:off x="301200" y="1529953"/>
            <a:ext cx="1828800" cy="111503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rgbClr val="0000FF"/>
              </a:solidFill>
            </a:endParaRPr>
          </a:p>
          <a:p>
            <a:pPr algn="ctr"/>
            <a:r>
              <a:rPr lang="en-US" sz="1200" dirty="0" smtClean="0">
                <a:solidFill>
                  <a:srgbClr val="0000FF"/>
                </a:solidFill>
              </a:rPr>
              <a:t>A.</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Làm</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nổi</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bật</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những</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khó</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khăn</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thiếu</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thốn</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về</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điều</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kiện</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vật</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chất</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và</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vũ</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khí</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của</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những</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người</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lính</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trong</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cuộc</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kháng</a:t>
            </a:r>
            <a:r>
              <a:rPr lang="en-US" sz="1200" dirty="0">
                <a:solidFill>
                  <a:srgbClr val="0000FF"/>
                </a:solidFill>
                <a:latin typeface="Times New Roman" pitchFamily="18" charset="0"/>
                <a:cs typeface="Times New Roman" pitchFamily="18" charset="0"/>
              </a:rPr>
              <a:t> </a:t>
            </a:r>
            <a:r>
              <a:rPr lang="en-US" sz="1200" dirty="0" err="1">
                <a:solidFill>
                  <a:srgbClr val="0000FF"/>
                </a:solidFill>
                <a:latin typeface="Times New Roman" pitchFamily="18" charset="0"/>
                <a:cs typeface="Times New Roman" pitchFamily="18" charset="0"/>
              </a:rPr>
              <a:t>chiến</a:t>
            </a:r>
            <a:r>
              <a:rPr lang="en-US" sz="1200" dirty="0">
                <a:solidFill>
                  <a:srgbClr val="0000FF"/>
                </a:solidFill>
                <a:latin typeface="Times New Roman" pitchFamily="18" charset="0"/>
                <a:cs typeface="Times New Roman" pitchFamily="18" charset="0"/>
              </a:rPr>
              <a:t>.</a:t>
            </a:r>
          </a:p>
          <a:p>
            <a:pPr algn="ctr"/>
            <a:endParaRPr lang="en-US" sz="1200" dirty="0">
              <a:solidFill>
                <a:srgbClr val="0000FF"/>
              </a:solidFill>
            </a:endParaRPr>
          </a:p>
        </p:txBody>
      </p:sp>
      <p:sp>
        <p:nvSpPr>
          <p:cNvPr id="44" name="Rounded Rectangle 43"/>
          <p:cNvSpPr/>
          <p:nvPr/>
        </p:nvSpPr>
        <p:spPr>
          <a:xfrm>
            <a:off x="2587200" y="1555252"/>
            <a:ext cx="1828800" cy="10897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B.</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Nhấn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mạnh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tội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ác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giặc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Mĩ</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trong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việc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tàn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phá</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đất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nước</a:t>
            </a:r>
            <a:r>
              <a:rPr lang="en-US" sz="1400" dirty="0">
                <a:solidFill>
                  <a:srgbClr val="0000FF"/>
                </a:solidFill>
                <a:latin typeface="Times New Roman" pitchFamily="18" charset="0"/>
                <a:cs typeface="Times New Roman" pitchFamily="18" charset="0"/>
              </a:rPr>
              <a:t> ta.</a:t>
            </a:r>
          </a:p>
          <a:p>
            <a:pPr algn="ctr"/>
            <a:endParaRPr lang="en-US" sz="1400" dirty="0">
              <a:solidFill>
                <a:srgbClr val="0000FF"/>
              </a:solidFill>
            </a:endParaRPr>
          </a:p>
        </p:txBody>
      </p:sp>
      <p:sp>
        <p:nvSpPr>
          <p:cNvPr id="45" name="Rounded Rectangle 44"/>
          <p:cNvSpPr/>
          <p:nvPr/>
        </p:nvSpPr>
        <p:spPr>
          <a:xfrm>
            <a:off x="4940216" y="1555252"/>
            <a:ext cx="1828800" cy="108920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Làm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nổi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bật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hình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ảnh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lính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lái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xe</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hiên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ngang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dũng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cảm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sôi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nổi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trẻ</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trung</a:t>
            </a:r>
            <a:r>
              <a:rPr lang="en-US" sz="1400" dirty="0">
                <a:solidFill>
                  <a:srgbClr val="0000FF"/>
                </a:solidFill>
                <a:latin typeface="Times New Roman" pitchFamily="18" charset="0"/>
                <a:cs typeface="Times New Roman" pitchFamily="18" charset="0"/>
              </a:rPr>
              <a:t>.</a:t>
            </a:r>
          </a:p>
          <a:p>
            <a:pPr algn="ctr"/>
            <a:endParaRPr lang="en-US" sz="1400" dirty="0">
              <a:solidFill>
                <a:srgbClr val="0000FF"/>
              </a:solidFill>
            </a:endParaRPr>
          </a:p>
        </p:txBody>
      </p:sp>
      <p:sp>
        <p:nvSpPr>
          <p:cNvPr id="46" name="Rounded Rectangle 45"/>
          <p:cNvSpPr/>
          <p:nvPr/>
        </p:nvSpPr>
        <p:spPr>
          <a:xfrm>
            <a:off x="7006800" y="1529953"/>
            <a:ext cx="1828800" cy="111503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D.</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Làm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nổi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bật</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sự</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vất</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vả</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gian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lao</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của</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những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người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lính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lái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xe</a:t>
            </a:r>
            <a:r>
              <a:rPr lang="en-US" sz="1600" dirty="0">
                <a:solidFill>
                  <a:srgbClr val="0000FF"/>
                </a:solidFill>
                <a:latin typeface="Times New Roman" pitchFamily="18" charset="0"/>
                <a:cs typeface="Times New Roman" pitchFamily="18" charset="0"/>
              </a:rPr>
              <a:t>.</a:t>
            </a:r>
          </a:p>
          <a:p>
            <a:pPr algn="ctr"/>
            <a:endParaRPr lang="en-US" sz="1600" dirty="0">
              <a:solidFill>
                <a:srgbClr val="0000FF"/>
              </a:solidFill>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52400" y="303542"/>
            <a:ext cx="1235075"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5"/>
                                        </p:tgtEl>
                                        <p:attrNameLst>
                                          <p:attrName>style.color</p:attrName>
                                        </p:attrNameLst>
                                      </p:cBhvr>
                                      <p:by>
                                        <p:hsl h="7200000" s="0" l="0"/>
                                      </p:by>
                                    </p:animClr>
                                    <p:animClr clrSpc="hsl" dir="cw">
                                      <p:cBhvr>
                                        <p:cTn id="83" dur="500" fill="hold"/>
                                        <p:tgtEl>
                                          <p:spTgt spid="45"/>
                                        </p:tgtEl>
                                        <p:attrNameLst>
                                          <p:attrName>fillcolor</p:attrName>
                                        </p:attrNameLst>
                                      </p:cBhvr>
                                      <p:by>
                                        <p:hsl h="7200000" s="0" l="0"/>
                                      </p:by>
                                    </p:animClr>
                                    <p:animClr clrSpc="hsl" dir="cw">
                                      <p:cBhvr>
                                        <p:cTn id="84" dur="500" fill="hold"/>
                                        <p:tgtEl>
                                          <p:spTgt spid="45"/>
                                        </p:tgtEl>
                                        <p:attrNameLst>
                                          <p:attrName>stroke.color</p:attrName>
                                        </p:attrNameLst>
                                      </p:cBhvr>
                                      <p:by>
                                        <p:hsl h="7200000" s="0" l="0"/>
                                      </p:by>
                                    </p:animClr>
                                    <p:set>
                                      <p:cBhvr>
                                        <p:cTn id="85" dur="500" fill="hold"/>
                                        <p:tgtEl>
                                          <p:spTgt spid="45"/>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051"/>
                                        </p:tgtEl>
                                        <p:attrNameLst>
                                          <p:attrName>r</p:attrName>
                                        </p:attrNameLst>
                                      </p:cBhvr>
                                    </p:animRot>
                                    <p:animRot by="-240000">
                                      <p:cBhvr>
                                        <p:cTn id="88" dur="400" fill="hold">
                                          <p:stCondLst>
                                            <p:cond delay="400"/>
                                          </p:stCondLst>
                                        </p:cTn>
                                        <p:tgtEl>
                                          <p:spTgt spid="2051"/>
                                        </p:tgtEl>
                                        <p:attrNameLst>
                                          <p:attrName>r</p:attrName>
                                        </p:attrNameLst>
                                      </p:cBhvr>
                                    </p:animRot>
                                    <p:animRot by="240000">
                                      <p:cBhvr>
                                        <p:cTn id="89" dur="400" fill="hold">
                                          <p:stCondLst>
                                            <p:cond delay="800"/>
                                          </p:stCondLst>
                                        </p:cTn>
                                        <p:tgtEl>
                                          <p:spTgt spid="2051"/>
                                        </p:tgtEl>
                                        <p:attrNameLst>
                                          <p:attrName>r</p:attrName>
                                        </p:attrNameLst>
                                      </p:cBhvr>
                                    </p:animRot>
                                    <p:animRot by="-240000">
                                      <p:cBhvr>
                                        <p:cTn id="90" dur="400" fill="hold">
                                          <p:stCondLst>
                                            <p:cond delay="1200"/>
                                          </p:stCondLst>
                                        </p:cTn>
                                        <p:tgtEl>
                                          <p:spTgt spid="2051"/>
                                        </p:tgtEl>
                                        <p:attrNameLst>
                                          <p:attrName>r</p:attrName>
                                        </p:attrNameLst>
                                      </p:cBhvr>
                                    </p:animRot>
                                    <p:animRot by="120000">
                                      <p:cBhvr>
                                        <p:cTn id="91" dur="400" fill="hold">
                                          <p:stCondLst>
                                            <p:cond delay="1600"/>
                                          </p:stCondLst>
                                        </p:cTn>
                                        <p:tgtEl>
                                          <p:spTgt spid="2051"/>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1712699" y="3251446"/>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5505656" y="352673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7110583" y="3431371"/>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3064212" y="3136051"/>
            <a:ext cx="1524000" cy="17309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621661"/>
            <a:ext cx="5257800" cy="63176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6900" y="-640712"/>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14956" y="-438897"/>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621662"/>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1466850"/>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623457" y="404096"/>
            <a:ext cx="4419600" cy="954107"/>
          </a:xfrm>
          <a:prstGeom prst="rect">
            <a:avLst/>
          </a:prstGeom>
          <a:noFill/>
        </p:spPr>
        <p:txBody>
          <a:bodyPr wrap="square" rtlCol="0">
            <a:spAutoFit/>
          </a:bodyPr>
          <a:lstStyle/>
          <a:p>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Bếp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lửa</a:t>
            </a:r>
            <a:r>
              <a:rPr lang="en-US" sz="2800" b="1" dirty="0">
                <a:solidFill>
                  <a:schemeClr val="bg1"/>
                </a:solidFill>
                <a:latin typeface="Times New Roman" pitchFamily="18" charset="0"/>
                <a:cs typeface="Times New Roman" pitchFamily="18" charset="0"/>
              </a:rPr>
              <a:t> “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gì</a:t>
            </a:r>
            <a:r>
              <a:rPr lang="en-US" sz="2800" b="1" dirty="0">
                <a:solidFill>
                  <a:schemeClr val="bg1"/>
                </a:solidFill>
                <a:latin typeface="Times New Roman" pitchFamily="18" charset="0"/>
                <a:cs typeface="Times New Roman" pitchFamily="18" charset="0"/>
              </a:rPr>
              <a:t>?</a:t>
            </a:r>
          </a:p>
        </p:txBody>
      </p:sp>
      <p:sp>
        <p:nvSpPr>
          <p:cNvPr id="46" name="Rounded Rectangle 45"/>
          <p:cNvSpPr/>
          <p:nvPr/>
        </p:nvSpPr>
        <p:spPr>
          <a:xfrm>
            <a:off x="304800" y="1589633"/>
            <a:ext cx="1828800" cy="100179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Miêu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tả</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vẻ</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đẹp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hình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ảnh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bếp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lửa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trong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mỗi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buổi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sớm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mai</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47" name="Rounded Rectangle 46"/>
          <p:cNvSpPr/>
          <p:nvPr/>
        </p:nvSpPr>
        <p:spPr>
          <a:xfrm>
            <a:off x="2590800" y="1614931"/>
            <a:ext cx="1828800" cy="124459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B.</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Nói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về</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tình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cảm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sâu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nặng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thiêng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liêng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cháu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đối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với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bà</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48" name="Rounded Rectangle 47"/>
          <p:cNvSpPr/>
          <p:nvPr/>
        </p:nvSpPr>
        <p:spPr>
          <a:xfrm>
            <a:off x="4943816" y="1614931"/>
            <a:ext cx="1828800" cy="124459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C.</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Nói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về</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tình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thương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yêu</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của</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người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bà</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dành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cho</a:t>
            </a:r>
            <a:r>
              <a:rPr lang="en-US" sz="1600" dirty="0">
                <a:solidFill>
                  <a:srgbClr val="0000FF"/>
                </a:solidFill>
                <a:latin typeface="Times New Roman" pitchFamily="18" charset="0"/>
                <a:cs typeface="Times New Roman" pitchFamily="18" charset="0"/>
              </a:rPr>
              <a:t> con </a:t>
            </a:r>
            <a:r>
              <a:rPr lang="en-US" sz="1600" dirty="0" err="1">
                <a:solidFill>
                  <a:srgbClr val="0000FF"/>
                </a:solidFill>
                <a:latin typeface="Times New Roman" pitchFamily="18" charset="0"/>
                <a:cs typeface="Times New Roman" pitchFamily="18" charset="0"/>
              </a:rPr>
              <a:t>và</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cháu</a:t>
            </a:r>
            <a:r>
              <a:rPr lang="en-US" sz="1600" dirty="0">
                <a:solidFill>
                  <a:srgbClr val="0000FF"/>
                </a:solidFill>
                <a:latin typeface="Times New Roman" pitchFamily="18" charset="0"/>
                <a:cs typeface="Times New Roman" pitchFamily="18" charset="0"/>
              </a:rPr>
              <a:t> </a:t>
            </a:r>
          </a:p>
          <a:p>
            <a:pPr algn="ctr"/>
            <a:endParaRPr lang="en-US" sz="1600" dirty="0">
              <a:solidFill>
                <a:srgbClr val="0000FF"/>
              </a:solidFill>
            </a:endParaRPr>
          </a:p>
        </p:txBody>
      </p:sp>
      <p:sp>
        <p:nvSpPr>
          <p:cNvPr id="49" name="Rounded Rectangle 48"/>
          <p:cNvSpPr/>
          <p:nvPr/>
        </p:nvSpPr>
        <p:spPr>
          <a:xfrm>
            <a:off x="7010400" y="1589633"/>
            <a:ext cx="1962356" cy="136915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00FF"/>
              </a:solidFill>
            </a:endParaRPr>
          </a:p>
          <a:p>
            <a:pPr algn="ctr"/>
            <a:r>
              <a:rPr lang="en-US" sz="1600" dirty="0" smtClean="0">
                <a:solidFill>
                  <a:srgbClr val="0000FF"/>
                </a:solidFill>
              </a:rPr>
              <a:t>D.</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Nói</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về</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tình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cảm</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nhớ</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thương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của</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người</a:t>
            </a:r>
            <a:r>
              <a:rPr lang="en-US" sz="1600" dirty="0">
                <a:solidFill>
                  <a:srgbClr val="0000FF"/>
                </a:solidFill>
                <a:latin typeface="Times New Roman" pitchFamily="18" charset="0"/>
                <a:cs typeface="Times New Roman" pitchFamily="18" charset="0"/>
              </a:rPr>
              <a:t> con </a:t>
            </a:r>
            <a:r>
              <a:rPr lang="en-US" sz="1600" dirty="0" err="1">
                <a:solidFill>
                  <a:srgbClr val="0000FF"/>
                </a:solidFill>
                <a:latin typeface="Times New Roman" pitchFamily="18" charset="0"/>
                <a:cs typeface="Times New Roman" pitchFamily="18" charset="0"/>
              </a:rPr>
              <a:t>dành</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cho</a:t>
            </a:r>
            <a:r>
              <a:rPr lang="en-US" sz="1600" dirty="0">
                <a:solidFill>
                  <a:srgbClr val="0000FF"/>
                </a:solidFill>
                <a:latin typeface="Times New Roman" pitchFamily="18" charset="0"/>
                <a:cs typeface="Times New Roman" pitchFamily="18" charset="0"/>
              </a:rPr>
              <a:t> cha </a:t>
            </a:r>
            <a:r>
              <a:rPr lang="en-US" sz="1600" dirty="0" err="1">
                <a:solidFill>
                  <a:srgbClr val="0000FF"/>
                </a:solidFill>
                <a:latin typeface="Times New Roman" pitchFamily="18" charset="0"/>
                <a:cs typeface="Times New Roman" pitchFamily="18" charset="0"/>
              </a:rPr>
              <a:t>mẹ</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đang</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chiến</a:t>
            </a:r>
            <a:r>
              <a:rPr lang="en-US" sz="1600" dirty="0">
                <a:solidFill>
                  <a:srgbClr val="0000FF"/>
                </a:solidFill>
                <a:latin typeface="Times New Roman" pitchFamily="18" charset="0"/>
                <a:cs typeface="Times New Roman" pitchFamily="18" charset="0"/>
              </a:rPr>
              <a:t> </a:t>
            </a:r>
            <a:r>
              <a:rPr lang="en-US" sz="1600" dirty="0" err="1">
                <a:solidFill>
                  <a:srgbClr val="0000FF"/>
                </a:solidFill>
                <a:latin typeface="Times New Roman" pitchFamily="18" charset="0"/>
                <a:cs typeface="Times New Roman" pitchFamily="18" charset="0"/>
              </a:rPr>
              <a:t>đấu</a:t>
            </a:r>
            <a:r>
              <a:rPr lang="en-US" sz="1600" dirty="0">
                <a:solidFill>
                  <a:srgbClr val="0000FF"/>
                </a:solidFill>
                <a:latin typeface="Times New Roman" pitchFamily="18" charset="0"/>
                <a:cs typeface="Times New Roman" pitchFamily="18" charset="0"/>
              </a:rPr>
              <a:t> ở </a:t>
            </a:r>
            <a:r>
              <a:rPr lang="en-US" sz="1600" dirty="0" err="1">
                <a:solidFill>
                  <a:srgbClr val="0000FF"/>
                </a:solidFill>
                <a:latin typeface="Times New Roman" pitchFamily="18" charset="0"/>
                <a:cs typeface="Times New Roman" pitchFamily="18" charset="0"/>
              </a:rPr>
              <a:t>xa</a:t>
            </a:r>
            <a:r>
              <a:rPr lang="en-US" sz="1600" dirty="0">
                <a:solidFill>
                  <a:srgbClr val="0000FF"/>
                </a:solidFill>
                <a:latin typeface="Times New Roman" pitchFamily="18" charset="0"/>
                <a:cs typeface="Times New Roman" pitchFamily="18" charset="0"/>
              </a:rPr>
              <a:t>.</a:t>
            </a:r>
          </a:p>
          <a:p>
            <a:pPr algn="ctr"/>
            <a:endParaRPr lang="en-US" sz="1600" dirty="0">
              <a:solidFill>
                <a:srgbClr val="0000FF"/>
              </a:solidFill>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130038"/>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4835772" y="2958786"/>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pic>
        <p:nvPicPr>
          <p:cNvPr id="3076"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70528" y="2591424"/>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20675" y="90186"/>
            <a:ext cx="1235075"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1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7"/>
                                        </p:tgtEl>
                                        <p:attrNameLst>
                                          <p:attrName>style.color</p:attrName>
                                        </p:attrNameLst>
                                      </p:cBhvr>
                                      <p:by>
                                        <p:hsl h="7200000" s="0" l="0"/>
                                      </p:by>
                                    </p:animClr>
                                    <p:animClr clrSpc="hsl" dir="cw">
                                      <p:cBhvr>
                                        <p:cTn id="83" dur="500" fill="hold"/>
                                        <p:tgtEl>
                                          <p:spTgt spid="47"/>
                                        </p:tgtEl>
                                        <p:attrNameLst>
                                          <p:attrName>fillcolor</p:attrName>
                                        </p:attrNameLst>
                                      </p:cBhvr>
                                      <p:by>
                                        <p:hsl h="7200000" s="0" l="0"/>
                                      </p:by>
                                    </p:animClr>
                                    <p:animClr clrSpc="hsl" dir="cw">
                                      <p:cBhvr>
                                        <p:cTn id="84" dur="500" fill="hold"/>
                                        <p:tgtEl>
                                          <p:spTgt spid="47"/>
                                        </p:tgtEl>
                                        <p:attrNameLst>
                                          <p:attrName>stroke.color</p:attrName>
                                        </p:attrNameLst>
                                      </p:cBhvr>
                                      <p:by>
                                        <p:hsl h="7200000" s="0" l="0"/>
                                      </p:by>
                                    </p:animClr>
                                    <p:set>
                                      <p:cBhvr>
                                        <p:cTn id="85" dur="500" fill="hold"/>
                                        <p:tgtEl>
                                          <p:spTgt spid="4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5"/>
                                        </p:tgtEl>
                                        <p:attrNameLst>
                                          <p:attrName>r</p:attrName>
                                        </p:attrNameLst>
                                      </p:cBhvr>
                                    </p:animRot>
                                    <p:animRot by="-240000">
                                      <p:cBhvr>
                                        <p:cTn id="88" dur="400" fill="hold">
                                          <p:stCondLst>
                                            <p:cond delay="400"/>
                                          </p:stCondLst>
                                        </p:cTn>
                                        <p:tgtEl>
                                          <p:spTgt spid="25"/>
                                        </p:tgtEl>
                                        <p:attrNameLst>
                                          <p:attrName>r</p:attrName>
                                        </p:attrNameLst>
                                      </p:cBhvr>
                                    </p:animRot>
                                    <p:animRot by="240000">
                                      <p:cBhvr>
                                        <p:cTn id="89" dur="400" fill="hold">
                                          <p:stCondLst>
                                            <p:cond delay="800"/>
                                          </p:stCondLst>
                                        </p:cTn>
                                        <p:tgtEl>
                                          <p:spTgt spid="25"/>
                                        </p:tgtEl>
                                        <p:attrNameLst>
                                          <p:attrName>r</p:attrName>
                                        </p:attrNameLst>
                                      </p:cBhvr>
                                    </p:animRot>
                                    <p:animRot by="-240000">
                                      <p:cBhvr>
                                        <p:cTn id="90" dur="400" fill="hold">
                                          <p:stCondLst>
                                            <p:cond delay="1200"/>
                                          </p:stCondLst>
                                        </p:cTn>
                                        <p:tgtEl>
                                          <p:spTgt spid="25"/>
                                        </p:tgtEl>
                                        <p:attrNameLst>
                                          <p:attrName>r</p:attrName>
                                        </p:attrNameLst>
                                      </p:cBhvr>
                                    </p:animRot>
                                    <p:animRot by="120000">
                                      <p:cBhvr>
                                        <p:cTn id="91" dur="400" fill="hold">
                                          <p:stCondLst>
                                            <p:cond delay="1600"/>
                                          </p:stCondLst>
                                        </p:cTn>
                                        <p:tgtEl>
                                          <p:spTgt spid="25"/>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51"/>
                                        </p:tgtEl>
                                      </p:cBhvr>
                                    </p:animEffect>
                                    <p:animScale>
                                      <p:cBhvr>
                                        <p:cTn id="96" dur="250" autoRev="1" fill="hold"/>
                                        <p:tgtEl>
                                          <p:spTgt spid="51"/>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2469406" y="3047521"/>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5763686" y="331145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365261" y="3288861"/>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7138638" y="2936874"/>
            <a:ext cx="1746083" cy="15878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05262" y="-402373"/>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5270" y="-563882"/>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56388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991387" y="-412136"/>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543050"/>
            <a:ext cx="5941454" cy="305990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529591" y="180644"/>
            <a:ext cx="4419600" cy="1384995"/>
          </a:xfrm>
          <a:prstGeom prst="rect">
            <a:avLst/>
          </a:prstGeom>
          <a:noFill/>
        </p:spPr>
        <p:txBody>
          <a:bodyPr wrap="square" rtlCol="0">
            <a:spAutoFit/>
          </a:bodyPr>
          <a:lstStyle/>
          <a:p>
            <a:r>
              <a:rPr lang="en-US" sz="2800" b="1" dirty="0" err="1">
                <a:solidFill>
                  <a:schemeClr val="bg1"/>
                </a:solidFill>
                <a:latin typeface="Times New Roman" pitchFamily="18" charset="0"/>
                <a:cs typeface="Times New Roman" pitchFamily="18" charset="0"/>
              </a:rPr>
              <a:t>Nhận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định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nói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đúng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nhất</a:t>
            </a:r>
            <a:r>
              <a:rPr lang="en-US" sz="2800" b="1" dirty="0">
                <a:solidFill>
                  <a:schemeClr val="bg1"/>
                </a:solidFill>
                <a:latin typeface="Times New Roman" pitchFamily="18" charset="0"/>
                <a:cs typeface="Times New Roman" pitchFamily="18" charset="0"/>
              </a:rPr>
              <a:t> ý </a:t>
            </a:r>
            <a:r>
              <a:rPr lang="en-US" sz="2800" b="1" dirty="0" err="1">
                <a:solidFill>
                  <a:schemeClr val="bg1"/>
                </a:solidFill>
                <a:latin typeface="Times New Roman" pitchFamily="18" charset="0"/>
                <a:cs typeface="Times New Roman" pitchFamily="18" charset="0"/>
              </a:rPr>
              <a:t>nghĩa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hình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ảnh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Bếp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lửa</a:t>
            </a:r>
            <a:r>
              <a:rPr lang="en-US" sz="2800" b="1" dirty="0">
                <a:solidFill>
                  <a:schemeClr val="bg1"/>
                </a:solidFill>
                <a:latin typeface="Times New Roman" pitchFamily="18" charset="0"/>
                <a:cs typeface="Times New Roman" pitchFamily="18" charset="0"/>
              </a:rPr>
              <a:t>”?</a:t>
            </a: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6200" y="357534"/>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3976123" y="3269460"/>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7" name="Rounded Rectangle 46"/>
          <p:cNvSpPr/>
          <p:nvPr/>
        </p:nvSpPr>
        <p:spPr>
          <a:xfrm>
            <a:off x="533400" y="149277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Hiện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diện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như</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tình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cảm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ấm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áp</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dành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cho</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cháu</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48" name="Rounded Rectangle 47"/>
          <p:cNvSpPr/>
          <p:nvPr/>
        </p:nvSpPr>
        <p:spPr>
          <a:xfrm>
            <a:off x="2819400" y="1518069"/>
            <a:ext cx="1828800" cy="90128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B.</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chỗ</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dựa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tinh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thần</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người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cháu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trong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những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năm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tháng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tuổi</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thơ</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49" name="Rounded Rectangle 48"/>
          <p:cNvSpPr/>
          <p:nvPr/>
        </p:nvSpPr>
        <p:spPr>
          <a:xfrm>
            <a:off x="5172416" y="1518069"/>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rgbClr val="0000FF"/>
              </a:solidFill>
            </a:endParaRPr>
          </a:p>
          <a:p>
            <a:pPr algn="ctr"/>
            <a:r>
              <a:rPr lang="en-US" sz="1400" dirty="0" smtClean="0">
                <a:solidFill>
                  <a:srgbClr val="0000FF"/>
                </a:solidFill>
              </a:rPr>
              <a:t>C.</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Là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sự</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cưu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mang</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đùm</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bọc</a:t>
            </a:r>
            <a:r>
              <a:rPr lang="en-US" sz="1400" dirty="0">
                <a:solidFill>
                  <a:srgbClr val="0000FF"/>
                </a:solidFill>
                <a:latin typeface="Times New Roman" pitchFamily="18" charset="0"/>
                <a:cs typeface="Times New Roman" pitchFamily="18" charset="0"/>
              </a:rPr>
              <a:t>, chi </a:t>
            </a:r>
            <a:r>
              <a:rPr lang="en-US" sz="1400" dirty="0" err="1">
                <a:solidFill>
                  <a:srgbClr val="0000FF"/>
                </a:solidFill>
                <a:latin typeface="Times New Roman" pitchFamily="18" charset="0"/>
                <a:cs typeface="Times New Roman" pitchFamily="18" charset="0"/>
              </a:rPr>
              <a:t>chút</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của</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bà</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dành</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cho</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cháu</a:t>
            </a:r>
            <a:endParaRPr lang="en-US" sz="1400" dirty="0">
              <a:solidFill>
                <a:srgbClr val="0000FF"/>
              </a:solidFill>
              <a:latin typeface="Times New Roman" pitchFamily="18" charset="0"/>
              <a:cs typeface="Times New Roman" pitchFamily="18" charset="0"/>
            </a:endParaRPr>
          </a:p>
          <a:p>
            <a:pPr algn="ctr"/>
            <a:endParaRPr lang="en-US" sz="1400" dirty="0">
              <a:solidFill>
                <a:srgbClr val="0000FF"/>
              </a:solidFill>
            </a:endParaRPr>
          </a:p>
        </p:txBody>
      </p:sp>
      <p:sp>
        <p:nvSpPr>
          <p:cNvPr id="50" name="Rounded Rectangle 49"/>
          <p:cNvSpPr/>
          <p:nvPr/>
        </p:nvSpPr>
        <p:spPr>
          <a:xfrm>
            <a:off x="7239000" y="1492770"/>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rgbClr val="0000FF"/>
                </a:solidFill>
                <a:latin typeface="Times New Roman" pitchFamily="18" charset="0"/>
                <a:cs typeface="Times New Roman" pitchFamily="18" charset="0"/>
              </a:rPr>
              <a:t>D.Cả</a:t>
            </a:r>
            <a:r>
              <a:rPr lang="en-US" sz="1400" dirty="0" smtClean="0">
                <a:solidFill>
                  <a:srgbClr val="0000FF"/>
                </a:solidFill>
                <a:latin typeface="Times New Roman" pitchFamily="18" charset="0"/>
                <a:cs typeface="Times New Roman" pitchFamily="18" charset="0"/>
              </a:rPr>
              <a:t> </a:t>
            </a:r>
            <a:r>
              <a:rPr lang="en-US" sz="1400" dirty="0">
                <a:solidFill>
                  <a:srgbClr val="0000FF"/>
                </a:solidFill>
                <a:latin typeface="Times New Roman" pitchFamily="18" charset="0"/>
                <a:cs typeface="Times New Roman" pitchFamily="18" charset="0"/>
              </a:rPr>
              <a:t>A,B,C </a:t>
            </a:r>
            <a:r>
              <a:rPr lang="en-US" sz="1400" dirty="0" err="1">
                <a:solidFill>
                  <a:srgbClr val="0000FF"/>
                </a:solidFill>
                <a:latin typeface="Times New Roman" pitchFamily="18" charset="0"/>
                <a:cs typeface="Times New Roman" pitchFamily="18" charset="0"/>
              </a:rPr>
              <a:t>đều</a:t>
            </a:r>
            <a:r>
              <a:rPr lang="en-US" sz="1400" dirty="0">
                <a:solidFill>
                  <a:srgbClr val="0000FF"/>
                </a:solidFill>
                <a:latin typeface="Times New Roman" pitchFamily="18" charset="0"/>
                <a:cs typeface="Times New Roman" pitchFamily="18" charset="0"/>
              </a:rPr>
              <a:t> </a:t>
            </a:r>
            <a:r>
              <a:rPr lang="en-US" sz="1400" dirty="0" err="1">
                <a:solidFill>
                  <a:srgbClr val="0000FF"/>
                </a:solidFill>
                <a:latin typeface="Times New Roman" pitchFamily="18" charset="0"/>
                <a:cs typeface="Times New Roman" pitchFamily="18" charset="0"/>
              </a:rPr>
              <a:t>đúng</a:t>
            </a:r>
            <a:r>
              <a:rPr lang="en-US" sz="1400" dirty="0">
                <a:solidFill>
                  <a:srgbClr val="0000FF"/>
                </a:solidFill>
                <a:latin typeface="Times New Roman" pitchFamily="18" charset="0"/>
                <a:cs typeface="Times New Roman" pitchFamily="18" charset="0"/>
              </a:rPr>
              <a:t> </a:t>
            </a:r>
          </a:p>
          <a:p>
            <a:pPr algn="ctr"/>
            <a:endParaRPr lang="en-US" sz="1400" dirty="0">
              <a:solidFill>
                <a:srgbClr val="0000FF"/>
              </a:solidFill>
            </a:endParaRPr>
          </a:p>
        </p:txBody>
      </p:sp>
      <p:pic>
        <p:nvPicPr>
          <p:cNvPr id="51"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252" y="2495550"/>
            <a:ext cx="1369010" cy="29506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52400" y="379742"/>
            <a:ext cx="1235075" cy="5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50"/>
                                        </p:tgtEl>
                                        <p:attrNameLst>
                                          <p:attrName>style.color</p:attrName>
                                        </p:attrNameLst>
                                      </p:cBhvr>
                                      <p:by>
                                        <p:hsl h="7200000" s="0" l="0"/>
                                      </p:by>
                                    </p:animClr>
                                    <p:animClr clrSpc="hsl" dir="cw">
                                      <p:cBhvr>
                                        <p:cTn id="83" dur="500" fill="hold"/>
                                        <p:tgtEl>
                                          <p:spTgt spid="50"/>
                                        </p:tgtEl>
                                        <p:attrNameLst>
                                          <p:attrName>fillcolor</p:attrName>
                                        </p:attrNameLst>
                                      </p:cBhvr>
                                      <p:by>
                                        <p:hsl h="7200000" s="0" l="0"/>
                                      </p:by>
                                    </p:animClr>
                                    <p:animClr clrSpc="hsl" dir="cw">
                                      <p:cBhvr>
                                        <p:cTn id="84" dur="500" fill="hold"/>
                                        <p:tgtEl>
                                          <p:spTgt spid="50"/>
                                        </p:tgtEl>
                                        <p:attrNameLst>
                                          <p:attrName>stroke.color</p:attrName>
                                        </p:attrNameLst>
                                      </p:cBhvr>
                                      <p:by>
                                        <p:hsl h="7200000" s="0" l="0"/>
                                      </p:by>
                                    </p:animClr>
                                    <p:set>
                                      <p:cBhvr>
                                        <p:cTn id="85" dur="500" fill="hold"/>
                                        <p:tgtEl>
                                          <p:spTgt spid="50"/>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1027"/>
                                        </p:tgtEl>
                                        <p:attrNameLst>
                                          <p:attrName>r</p:attrName>
                                        </p:attrNameLst>
                                      </p:cBhvr>
                                    </p:animRot>
                                    <p:animRot by="-240000">
                                      <p:cBhvr>
                                        <p:cTn id="88" dur="400" fill="hold">
                                          <p:stCondLst>
                                            <p:cond delay="400"/>
                                          </p:stCondLst>
                                        </p:cTn>
                                        <p:tgtEl>
                                          <p:spTgt spid="1027"/>
                                        </p:tgtEl>
                                        <p:attrNameLst>
                                          <p:attrName>r</p:attrName>
                                        </p:attrNameLst>
                                      </p:cBhvr>
                                    </p:animRot>
                                    <p:animRot by="240000">
                                      <p:cBhvr>
                                        <p:cTn id="89" dur="400" fill="hold">
                                          <p:stCondLst>
                                            <p:cond delay="800"/>
                                          </p:stCondLst>
                                        </p:cTn>
                                        <p:tgtEl>
                                          <p:spTgt spid="1027"/>
                                        </p:tgtEl>
                                        <p:attrNameLst>
                                          <p:attrName>r</p:attrName>
                                        </p:attrNameLst>
                                      </p:cBhvr>
                                    </p:animRot>
                                    <p:animRot by="-240000">
                                      <p:cBhvr>
                                        <p:cTn id="90" dur="400" fill="hold">
                                          <p:stCondLst>
                                            <p:cond delay="1200"/>
                                          </p:stCondLst>
                                        </p:cTn>
                                        <p:tgtEl>
                                          <p:spTgt spid="1027"/>
                                        </p:tgtEl>
                                        <p:attrNameLst>
                                          <p:attrName>r</p:attrName>
                                        </p:attrNameLst>
                                      </p:cBhvr>
                                    </p:animRot>
                                    <p:animRot by="120000">
                                      <p:cBhvr>
                                        <p:cTn id="91" dur="400" fill="hold">
                                          <p:stCondLst>
                                            <p:cond delay="1600"/>
                                          </p:stCondLst>
                                        </p:cTn>
                                        <p:tgtEl>
                                          <p:spTgt spid="1027"/>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46"/>
                                        </p:tgtEl>
                                      </p:cBhvr>
                                    </p:animEffect>
                                    <p:animScale>
                                      <p:cBhvr>
                                        <p:cTn id="96" dur="250" autoRev="1" fill="hold"/>
                                        <p:tgtEl>
                                          <p:spTgt spid="4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3376" y="254761"/>
            <a:ext cx="7833424" cy="4339862"/>
          </a:xfrm>
        </p:spPr>
        <p:txBody>
          <a:bodyPr/>
          <a:lstStyle/>
          <a:p>
            <a:r>
              <a:rPr lang="en-US" b="1" dirty="0" smtClean="0">
                <a:solidFill>
                  <a:srgbClr val="FF0000"/>
                </a:solidFill>
              </a:rPr>
              <a:t>HƯỚNG DẪN HỌC BÀI:</a:t>
            </a:r>
          </a:p>
          <a:p>
            <a:r>
              <a:rPr lang="en-US" dirty="0" err="1" smtClean="0">
                <a:solidFill>
                  <a:srgbClr val="FF0000"/>
                </a:solidFill>
              </a:rPr>
              <a:t>Bài</a:t>
            </a:r>
            <a:r>
              <a:rPr lang="en-US" dirty="0" smtClean="0">
                <a:solidFill>
                  <a:srgbClr val="FF0000"/>
                </a:solidFill>
              </a:rPr>
              <a:t> </a:t>
            </a:r>
            <a:r>
              <a:rPr lang="en-US" dirty="0" err="1" smtClean="0">
                <a:solidFill>
                  <a:srgbClr val="FF0000"/>
                </a:solidFill>
              </a:rPr>
              <a:t>cũ</a:t>
            </a:r>
            <a:r>
              <a:rPr lang="en-US" dirty="0" smtClean="0">
                <a:solidFill>
                  <a:srgbClr val="FF0000"/>
                </a:solidFill>
              </a:rPr>
              <a:t> :</a:t>
            </a:r>
            <a:r>
              <a:rPr lang="en-US" dirty="0" err="1" smtClean="0"/>
              <a:t>Học</a:t>
            </a:r>
            <a:r>
              <a:rPr lang="en-US" dirty="0" smtClean="0"/>
              <a:t> </a:t>
            </a:r>
            <a:r>
              <a:rPr lang="en-US" dirty="0" err="1" smtClean="0"/>
              <a:t>thuộc</a:t>
            </a:r>
            <a:r>
              <a:rPr lang="en-US" dirty="0" smtClean="0"/>
              <a:t> </a:t>
            </a:r>
            <a:r>
              <a:rPr lang="en-US" dirty="0" err="1" smtClean="0"/>
              <a:t>bài</a:t>
            </a:r>
            <a:r>
              <a:rPr lang="en-US" dirty="0" smtClean="0"/>
              <a:t> </a:t>
            </a:r>
            <a:r>
              <a:rPr lang="en-US" dirty="0" err="1" smtClean="0"/>
              <a:t>thơ</a:t>
            </a:r>
            <a:r>
              <a:rPr lang="en-US" dirty="0" smtClean="0"/>
              <a:t> </a:t>
            </a:r>
            <a:r>
              <a:rPr lang="en-US" dirty="0" err="1" smtClean="0"/>
              <a:t>trên</a:t>
            </a:r>
            <a:r>
              <a:rPr lang="en-US" dirty="0" smtClean="0"/>
              <a:t>, </a:t>
            </a:r>
            <a:r>
              <a:rPr lang="en-US" dirty="0" err="1" smtClean="0"/>
              <a:t>học</a:t>
            </a:r>
            <a:r>
              <a:rPr lang="en-US" dirty="0" smtClean="0"/>
              <a:t> </a:t>
            </a:r>
            <a:r>
              <a:rPr lang="en-US" dirty="0" err="1" smtClean="0"/>
              <a:t>bài</a:t>
            </a:r>
            <a:r>
              <a:rPr lang="en-US" dirty="0" smtClean="0"/>
              <a:t>, </a:t>
            </a:r>
            <a:r>
              <a:rPr lang="en-US" dirty="0" err="1" smtClean="0"/>
              <a:t>làm</a:t>
            </a:r>
            <a:r>
              <a:rPr lang="en-US" dirty="0" smtClean="0"/>
              <a:t> </a:t>
            </a:r>
            <a:r>
              <a:rPr lang="en-US" dirty="0" err="1" smtClean="0"/>
              <a:t>bài</a:t>
            </a:r>
            <a:r>
              <a:rPr lang="en-US" dirty="0" smtClean="0"/>
              <a:t> </a:t>
            </a:r>
            <a:r>
              <a:rPr lang="en-US" dirty="0" err="1" smtClean="0"/>
              <a:t>tập</a:t>
            </a:r>
            <a:r>
              <a:rPr lang="en-US" dirty="0" smtClean="0"/>
              <a:t> </a:t>
            </a:r>
            <a:r>
              <a:rPr lang="en-US" dirty="0" err="1" smtClean="0"/>
              <a:t>viết</a:t>
            </a:r>
            <a:r>
              <a:rPr lang="en-US" dirty="0" smtClean="0"/>
              <a:t> </a:t>
            </a:r>
            <a:r>
              <a:rPr lang="en-US" dirty="0" err="1" smtClean="0"/>
              <a:t>đoạn</a:t>
            </a:r>
            <a:r>
              <a:rPr lang="en-US" dirty="0" smtClean="0"/>
              <a:t> </a:t>
            </a:r>
            <a:r>
              <a:rPr lang="en-US" dirty="0" err="1" smtClean="0"/>
              <a:t>văn</a:t>
            </a:r>
            <a:r>
              <a:rPr lang="en-US" dirty="0" smtClean="0"/>
              <a:t> </a:t>
            </a:r>
            <a:r>
              <a:rPr lang="en-US" dirty="0" err="1" smtClean="0"/>
              <a:t>hoàn</a:t>
            </a:r>
            <a:r>
              <a:rPr lang="en-US" dirty="0" smtClean="0"/>
              <a:t> </a:t>
            </a:r>
            <a:r>
              <a:rPr lang="en-US" dirty="0" err="1" smtClean="0"/>
              <a:t>chỉnh</a:t>
            </a:r>
            <a:endParaRPr lang="en-US" dirty="0" smtClean="0"/>
          </a:p>
          <a:p>
            <a:r>
              <a:rPr lang="en-US" b="1" dirty="0" err="1" smtClean="0">
                <a:solidFill>
                  <a:srgbClr val="FF0000"/>
                </a:solidFill>
              </a:rPr>
              <a:t>Bài</a:t>
            </a:r>
            <a:r>
              <a:rPr lang="en-US" b="1" dirty="0" smtClean="0">
                <a:solidFill>
                  <a:srgbClr val="FF0000"/>
                </a:solidFill>
              </a:rPr>
              <a:t> </a:t>
            </a:r>
            <a:r>
              <a:rPr lang="en-US" b="1" dirty="0" err="1" smtClean="0">
                <a:solidFill>
                  <a:srgbClr val="FF0000"/>
                </a:solidFill>
              </a:rPr>
              <a:t>mới</a:t>
            </a:r>
            <a:r>
              <a:rPr lang="en-US" dirty="0" smtClean="0">
                <a:solidFill>
                  <a:srgbClr val="FF0000"/>
                </a:solidFill>
              </a:rPr>
              <a:t>:</a:t>
            </a:r>
          </a:p>
          <a:p>
            <a:r>
              <a:rPr lang="en-US" dirty="0" smtClean="0"/>
              <a:t>- </a:t>
            </a:r>
            <a:r>
              <a:rPr lang="en-US" dirty="0" err="1" smtClean="0"/>
              <a:t>Xem</a:t>
            </a:r>
            <a:r>
              <a:rPr lang="en-US" dirty="0" smtClean="0"/>
              <a:t> </a:t>
            </a:r>
            <a:r>
              <a:rPr lang="en-US" dirty="0" err="1" smtClean="0"/>
              <a:t>lại</a:t>
            </a:r>
            <a:r>
              <a:rPr lang="en-US" dirty="0" smtClean="0"/>
              <a:t> </a:t>
            </a:r>
            <a:r>
              <a:rPr lang="en-US" dirty="0" err="1" smtClean="0"/>
              <a:t>kến</a:t>
            </a:r>
            <a:r>
              <a:rPr lang="en-US" dirty="0" smtClean="0"/>
              <a:t> </a:t>
            </a:r>
            <a:r>
              <a:rPr lang="en-US" dirty="0" err="1" smtClean="0"/>
              <a:t>thức</a:t>
            </a:r>
            <a:r>
              <a:rPr lang="en-US" dirty="0" smtClean="0"/>
              <a:t> </a:t>
            </a:r>
            <a:r>
              <a:rPr lang="en-US" dirty="0" err="1" smtClean="0"/>
              <a:t>các</a:t>
            </a:r>
            <a:r>
              <a:rPr lang="en-US" dirty="0" smtClean="0"/>
              <a:t> </a:t>
            </a:r>
            <a:r>
              <a:rPr lang="en-US" dirty="0" err="1" smtClean="0"/>
              <a:t>bài</a:t>
            </a:r>
            <a:r>
              <a:rPr lang="en-US" dirty="0" smtClean="0"/>
              <a:t> </a:t>
            </a:r>
            <a:r>
              <a:rPr lang="en-US" dirty="0" err="1" smtClean="0"/>
              <a:t>trên</a:t>
            </a:r>
            <a:r>
              <a:rPr lang="en-US" dirty="0" smtClean="0"/>
              <a:t> </a:t>
            </a:r>
            <a:r>
              <a:rPr lang="en-US" dirty="0" err="1" smtClean="0"/>
              <a:t>tiết</a:t>
            </a:r>
            <a:r>
              <a:rPr lang="en-US" dirty="0" smtClean="0"/>
              <a:t> </a:t>
            </a:r>
            <a:r>
              <a:rPr lang="en-US" dirty="0" err="1" smtClean="0"/>
              <a:t>sau</a:t>
            </a:r>
            <a:r>
              <a:rPr lang="en-US" dirty="0" smtClean="0"/>
              <a:t> </a:t>
            </a:r>
            <a:r>
              <a:rPr lang="en-US" dirty="0" err="1" smtClean="0"/>
              <a:t>ôn</a:t>
            </a:r>
            <a:r>
              <a:rPr lang="en-US" dirty="0" smtClean="0"/>
              <a:t> </a:t>
            </a:r>
            <a:r>
              <a:rPr lang="en-US" dirty="0" err="1" smtClean="0"/>
              <a:t>tập</a:t>
            </a:r>
            <a:r>
              <a:rPr lang="en-US" dirty="0" smtClean="0"/>
              <a:t> </a:t>
            </a:r>
            <a:r>
              <a:rPr lang="en-US" dirty="0" err="1" smtClean="0"/>
              <a:t>tiếp</a:t>
            </a:r>
            <a:r>
              <a:rPr lang="en-US" dirty="0" smtClean="0"/>
              <a:t> </a:t>
            </a:r>
          </a:p>
          <a:p>
            <a:r>
              <a:rPr lang="en-US" dirty="0" smtClean="0"/>
              <a:t>-</a:t>
            </a:r>
            <a:r>
              <a:rPr lang="en-US" dirty="0" err="1" smtClean="0"/>
              <a:t>Luyện</a:t>
            </a:r>
            <a:r>
              <a:rPr lang="en-US" dirty="0" smtClean="0"/>
              <a:t> </a:t>
            </a:r>
            <a:r>
              <a:rPr lang="en-US" dirty="0" err="1" smtClean="0"/>
              <a:t>đề</a:t>
            </a:r>
            <a:r>
              <a:rPr lang="en-US" dirty="0" smtClean="0"/>
              <a:t>.</a:t>
            </a:r>
            <a:endParaRPr lang="en-US" dirty="0"/>
          </a:p>
        </p:txBody>
      </p:sp>
    </p:spTree>
    <p:extLst>
      <p:ext uri="{BB962C8B-B14F-4D97-AF65-F5344CB8AC3E}">
        <p14:creationId xmlns:p14="http://schemas.microsoft.com/office/powerpoint/2010/main" val="732438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07524" name="Picture 4" descr="pham tien du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28601"/>
            <a:ext cx="4267200" cy="3714750"/>
          </a:xfrm>
          <a:prstGeom prst="rect">
            <a:avLst/>
          </a:prstGeom>
          <a:noFill/>
          <a:ln w="9525">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2438401" y="4171950"/>
            <a:ext cx="4267200" cy="46715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solidFill>
                  <a:srgbClr val="0000FF"/>
                </a:solidFill>
                <a:latin typeface=".VnTime" pitchFamily="34" charset="0"/>
              </a:rPr>
              <a:t>Nhµ th¬ Ph¹m TiÕn DuËt</a:t>
            </a:r>
            <a:endParaRPr lang="vi-VN" sz="2500" b="1">
              <a:solidFill>
                <a:srgbClr val="0000FF"/>
              </a:solidFill>
              <a:latin typeface=".VnTime" pitchFamily="34" charset="0"/>
            </a:endParaRPr>
          </a:p>
        </p:txBody>
      </p:sp>
      <p:sp>
        <p:nvSpPr>
          <p:cNvPr id="107526" name="Text Box 6"/>
          <p:cNvSpPr txBox="1">
            <a:spLocks noChangeArrowheads="1"/>
          </p:cNvSpPr>
          <p:nvPr/>
        </p:nvSpPr>
        <p:spPr bwMode="auto">
          <a:xfrm>
            <a:off x="609600" y="3473054"/>
            <a:ext cx="8229600" cy="16704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b="1">
                <a:solidFill>
                  <a:srgbClr val="0000FF"/>
                </a:solidFill>
              </a:rPr>
              <a:t>Thơ ông có giọng điệu sôi nổi, trẻ trung, hồn nhiên, tinh nghịch, tập trung thể hiện hình ảnh thế hệ trẻ thời chống Mỹ qua hình tượng người lính, thanh niên xung phong trên tuyến đường Trường Sơn</a:t>
            </a:r>
            <a:endParaRPr lang="vi-VN" sz="2500" b="1">
              <a:solidFill>
                <a:srgbClr val="0000FF"/>
              </a:solidFill>
            </a:endParaRPr>
          </a:p>
        </p:txBody>
      </p:sp>
    </p:spTree>
    <p:extLst>
      <p:ext uri="{BB962C8B-B14F-4D97-AF65-F5344CB8AC3E}">
        <p14:creationId xmlns:p14="http://schemas.microsoft.com/office/powerpoint/2010/main" val="38826269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fade">
                                      <p:cBhvr>
                                        <p:cTn id="7" dur="1000"/>
                                        <p:tgtEl>
                                          <p:spTgt spid="107524"/>
                                        </p:tgtEl>
                                      </p:cBhvr>
                                    </p:animEffect>
                                    <p:anim calcmode="lin" valueType="num">
                                      <p:cBhvr>
                                        <p:cTn id="8" dur="1000" fill="hold"/>
                                        <p:tgtEl>
                                          <p:spTgt spid="107524"/>
                                        </p:tgtEl>
                                        <p:attrNameLst>
                                          <p:attrName>ppt_x</p:attrName>
                                        </p:attrNameLst>
                                      </p:cBhvr>
                                      <p:tavLst>
                                        <p:tav tm="0">
                                          <p:val>
                                            <p:strVal val="#ppt_x"/>
                                          </p:val>
                                        </p:tav>
                                        <p:tav tm="100000">
                                          <p:val>
                                            <p:strVal val="#ppt_x"/>
                                          </p:val>
                                        </p:tav>
                                      </p:tavLst>
                                    </p:anim>
                                    <p:anim calcmode="lin" valueType="num">
                                      <p:cBhvr>
                                        <p:cTn id="9" dur="900" decel="100000" fill="hold"/>
                                        <p:tgtEl>
                                          <p:spTgt spid="1075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7524"/>
                                        </p:tgtEl>
                                        <p:attrNameLst>
                                          <p:attrName>ppt_y</p:attrName>
                                        </p:attrNameLst>
                                      </p:cBhvr>
                                      <p:tavLst>
                                        <p:tav tm="0">
                                          <p:val>
                                            <p:strVal val="#ppt_y-.03"/>
                                          </p:val>
                                        </p:tav>
                                        <p:tav tm="100000">
                                          <p:val>
                                            <p:strVal val="#ppt_y"/>
                                          </p:val>
                                        </p:tav>
                                      </p:tavLst>
                                    </p:anim>
                                  </p:childTnLst>
                                </p:cTn>
                              </p:par>
                              <p:par>
                                <p:cTn id="11" presetID="20" presetClass="entr" presetSubtype="0" fill="hold" grpId="0" nodeType="withEffect">
                                  <p:stCondLst>
                                    <p:cond delay="0"/>
                                  </p:stCondLst>
                                  <p:childTnLst>
                                    <p:set>
                                      <p:cBhvr>
                                        <p:cTn id="12" dur="1" fill="hold">
                                          <p:stCondLst>
                                            <p:cond delay="0"/>
                                          </p:stCondLst>
                                        </p:cTn>
                                        <p:tgtEl>
                                          <p:spTgt spid="107526"/>
                                        </p:tgtEl>
                                        <p:attrNameLst>
                                          <p:attrName>style.visibility</p:attrName>
                                        </p:attrNameLst>
                                      </p:cBhvr>
                                      <p:to>
                                        <p:strVal val="visible"/>
                                      </p:to>
                                    </p:set>
                                    <p:animEffect transition="in" filter="wedge">
                                      <p:cBhvr>
                                        <p:cTn id="13" dur="2000"/>
                                        <p:tgtEl>
                                          <p:spTgt spid="1075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grpId="1" nodeType="clickEffect">
                                  <p:stCondLst>
                                    <p:cond delay="0"/>
                                  </p:stCondLst>
                                  <p:childTnLst>
                                    <p:animEffect transition="out" filter="diamond(in)">
                                      <p:cBhvr>
                                        <p:cTn id="17" dur="2000"/>
                                        <p:tgtEl>
                                          <p:spTgt spid="107526"/>
                                        </p:tgtEl>
                                      </p:cBhvr>
                                    </p:animEffect>
                                    <p:set>
                                      <p:cBhvr>
                                        <p:cTn id="18" dur="1" fill="hold">
                                          <p:stCondLst>
                                            <p:cond delay="1999"/>
                                          </p:stCondLst>
                                        </p:cTn>
                                        <p:tgtEl>
                                          <p:spTgt spid="107526"/>
                                        </p:tgtEl>
                                        <p:attrNameLst>
                                          <p:attrName>style.visibility</p:attrName>
                                        </p:attrNameLst>
                                      </p:cBhvr>
                                      <p:to>
                                        <p:strVal val="hidden"/>
                                      </p:to>
                                    </p:set>
                                  </p:childTnLst>
                                </p:cTn>
                              </p:par>
                              <p:par>
                                <p:cTn id="19" presetID="20" presetClass="entr" presetSubtype="0" fill="hold" grpId="0" nodeType="withEffect">
                                  <p:stCondLst>
                                    <p:cond delay="0"/>
                                  </p:stCondLst>
                                  <p:childTnLst>
                                    <p:set>
                                      <p:cBhvr>
                                        <p:cTn id="20" dur="1" fill="hold">
                                          <p:stCondLst>
                                            <p:cond delay="0"/>
                                          </p:stCondLst>
                                        </p:cTn>
                                        <p:tgtEl>
                                          <p:spTgt spid="107525"/>
                                        </p:tgtEl>
                                        <p:attrNameLst>
                                          <p:attrName>style.visibility</p:attrName>
                                        </p:attrNameLst>
                                      </p:cBhvr>
                                      <p:to>
                                        <p:strVal val="visible"/>
                                      </p:to>
                                    </p:set>
                                    <p:animEffect transition="in" filter="wedge">
                                      <p:cBhvr>
                                        <p:cTn id="21" dur="20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nimBg="1"/>
      <p:bldP spid="107526" grpId="0" animBg="1"/>
      <p:bldP spid="1075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descr="02738742073dbf1cdb57658d21d6cb40can_300"/>
          <p:cNvPicPr>
            <a:picLocks noChangeAspect="1" noChangeArrowheads="1"/>
          </p:cNvPicPr>
          <p:nvPr/>
        </p:nvPicPr>
        <p:blipFill>
          <a:blip r:embed="rId3">
            <a:extLst>
              <a:ext uri="{28A0092B-C50C-407E-A947-70E740481C1C}">
                <a14:useLocalDpi xmlns:a14="http://schemas.microsoft.com/office/drawing/2010/main" val="0"/>
              </a:ext>
            </a:extLst>
          </a:blip>
          <a:srcRect t="6761" b="4507"/>
          <a:stretch>
            <a:fillRect/>
          </a:stretch>
        </p:blipFill>
        <p:spPr bwMode="auto">
          <a:xfrm>
            <a:off x="2667001" y="171451"/>
            <a:ext cx="3873500" cy="3599260"/>
          </a:xfrm>
          <a:prstGeom prst="rect">
            <a:avLst/>
          </a:prstGeom>
          <a:noFill/>
          <a:ln w="38100" cap="sq">
            <a:solidFill>
              <a:srgbClr val="FFC000"/>
            </a:solidFill>
            <a:miter lim="800000"/>
            <a:headEnd/>
            <a:tailEnd/>
          </a:ln>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3124200" y="3829050"/>
            <a:ext cx="2895600" cy="790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latin typeface=".VnTime" pitchFamily="34" charset="0"/>
              </a:rPr>
              <a:t>Nhµ th¬ Huy CËn</a:t>
            </a:r>
          </a:p>
          <a:p>
            <a:pPr algn="ctr" eaLnBrk="1" hangingPunct="1"/>
            <a:r>
              <a:rPr lang="en-US" sz="2100" b="1"/>
              <a:t>(1919 – 2005 )</a:t>
            </a:r>
            <a:endParaRPr lang="vi-VN" sz="2100"/>
          </a:p>
        </p:txBody>
      </p:sp>
      <p:sp>
        <p:nvSpPr>
          <p:cNvPr id="108550" name="Text Box 6"/>
          <p:cNvSpPr txBox="1">
            <a:spLocks noChangeArrowheads="1"/>
          </p:cNvSpPr>
          <p:nvPr/>
        </p:nvSpPr>
        <p:spPr bwMode="auto">
          <a:xfrm>
            <a:off x="533400" y="3829051"/>
            <a:ext cx="8305800" cy="10519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100" b="1"/>
              <a:t>Từ chuyến đi thực tế ở vùng mỏ Quảng Ninh, hồn thơ Ông mới thực sự nảy nở trở lại và dồi dào cảm hứng về thiên nhiên, đất nước</a:t>
            </a:r>
            <a:r>
              <a:rPr lang="vi-VN" sz="2100" b="1"/>
              <a:t>, về lao động và niềm vui trước cuộc sống mới</a:t>
            </a:r>
          </a:p>
        </p:txBody>
      </p:sp>
    </p:spTree>
    <p:extLst>
      <p:ext uri="{BB962C8B-B14F-4D97-AF65-F5344CB8AC3E}">
        <p14:creationId xmlns:p14="http://schemas.microsoft.com/office/powerpoint/2010/main" val="6130200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2.5"/>
                                          </p:val>
                                        </p:tav>
                                        <p:tav tm="100000">
                                          <p:val>
                                            <p:strVal val="#ppt_w"/>
                                          </p:val>
                                        </p:tav>
                                      </p:tavLst>
                                    </p:anim>
                                    <p:anim calcmode="lin" valueType="num">
                                      <p:cBhvr>
                                        <p:cTn id="8" dur="500" fill="hold"/>
                                        <p:tgtEl>
                                          <p:spTgt spid="4"/>
                                        </p:tgtEl>
                                        <p:attrNameLst>
                                          <p:attrName>ppt_h</p:attrName>
                                        </p:attrNameLst>
                                      </p:cBhvr>
                                      <p:tavLst>
                                        <p:tav tm="0">
                                          <p:val>
                                            <p:strVal val="#ppt_h*0.01"/>
                                          </p:val>
                                        </p:tav>
                                        <p:tav tm="100000">
                                          <p:val>
                                            <p:strVal val="#ppt_h"/>
                                          </p:val>
                                        </p:tav>
                                      </p:tavLst>
                                    </p:anim>
                                    <p:anim calcmode="lin" valueType="num">
                                      <p:cBhvr>
                                        <p:cTn id="9" dur="500" fill="hold"/>
                                        <p:tgtEl>
                                          <p:spTgt spid="4"/>
                                        </p:tgtEl>
                                        <p:attrNameLst>
                                          <p:attrName>ppt_x</p:attrName>
                                        </p:attrNameLst>
                                      </p:cBhvr>
                                      <p:tavLst>
                                        <p:tav tm="0">
                                          <p:val>
                                            <p:strVal val="#ppt_x"/>
                                          </p:val>
                                        </p:tav>
                                        <p:tav tm="100000">
                                          <p:val>
                                            <p:strVal val="#ppt_x"/>
                                          </p:val>
                                        </p:tav>
                                      </p:tavLst>
                                    </p:anim>
                                    <p:anim calcmode="lin" valueType="num">
                                      <p:cBhvr>
                                        <p:cTn id="10" dur="500" fill="hold"/>
                                        <p:tgtEl>
                                          <p:spTgt spid="4"/>
                                        </p:tgtEl>
                                        <p:attrNameLst>
                                          <p:attrName>ppt_y</p:attrName>
                                        </p:attrNameLst>
                                      </p:cBhvr>
                                      <p:tavLst>
                                        <p:tav tm="0">
                                          <p:val>
                                            <p:strVal val="#ppt_h+1"/>
                                          </p:val>
                                        </p:tav>
                                        <p:tav tm="100000">
                                          <p:val>
                                            <p:strVal val="#ppt_y"/>
                                          </p:val>
                                        </p:tav>
                                      </p:tavLst>
                                    </p:anim>
                                    <p:animEffect transition="in" filter="fade">
                                      <p:cBhvr>
                                        <p:cTn id="11" dur="500"/>
                                        <p:tgtEl>
                                          <p:spTgt spid="4"/>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108550"/>
                                        </p:tgtEl>
                                        <p:attrNameLst>
                                          <p:attrName>style.visibility</p:attrName>
                                        </p:attrNameLst>
                                      </p:cBhvr>
                                      <p:to>
                                        <p:strVal val="visible"/>
                                      </p:to>
                                    </p:set>
                                    <p:anim calcmode="lin" valueType="num">
                                      <p:cBhvr>
                                        <p:cTn id="14" dur="500" fill="hold"/>
                                        <p:tgtEl>
                                          <p:spTgt spid="108550"/>
                                        </p:tgtEl>
                                        <p:attrNameLst>
                                          <p:attrName>ppt_w</p:attrName>
                                        </p:attrNameLst>
                                      </p:cBhvr>
                                      <p:tavLst>
                                        <p:tav tm="0">
                                          <p:val>
                                            <p:strVal val="#ppt_w*2.5"/>
                                          </p:val>
                                        </p:tav>
                                        <p:tav tm="100000">
                                          <p:val>
                                            <p:strVal val="#ppt_w"/>
                                          </p:val>
                                        </p:tav>
                                      </p:tavLst>
                                    </p:anim>
                                    <p:anim calcmode="lin" valueType="num">
                                      <p:cBhvr>
                                        <p:cTn id="15" dur="500" fill="hold"/>
                                        <p:tgtEl>
                                          <p:spTgt spid="108550"/>
                                        </p:tgtEl>
                                        <p:attrNameLst>
                                          <p:attrName>ppt_h</p:attrName>
                                        </p:attrNameLst>
                                      </p:cBhvr>
                                      <p:tavLst>
                                        <p:tav tm="0">
                                          <p:val>
                                            <p:strVal val="#ppt_h*0.01"/>
                                          </p:val>
                                        </p:tav>
                                        <p:tav tm="100000">
                                          <p:val>
                                            <p:strVal val="#ppt_h"/>
                                          </p:val>
                                        </p:tav>
                                      </p:tavLst>
                                    </p:anim>
                                    <p:anim calcmode="lin" valueType="num">
                                      <p:cBhvr>
                                        <p:cTn id="16" dur="500" fill="hold"/>
                                        <p:tgtEl>
                                          <p:spTgt spid="108550"/>
                                        </p:tgtEl>
                                        <p:attrNameLst>
                                          <p:attrName>ppt_x</p:attrName>
                                        </p:attrNameLst>
                                      </p:cBhvr>
                                      <p:tavLst>
                                        <p:tav tm="0">
                                          <p:val>
                                            <p:strVal val="#ppt_x"/>
                                          </p:val>
                                        </p:tav>
                                        <p:tav tm="100000">
                                          <p:val>
                                            <p:strVal val="#ppt_x"/>
                                          </p:val>
                                        </p:tav>
                                      </p:tavLst>
                                    </p:anim>
                                    <p:anim calcmode="lin" valueType="num">
                                      <p:cBhvr>
                                        <p:cTn id="17" dur="500" fill="hold"/>
                                        <p:tgtEl>
                                          <p:spTgt spid="108550"/>
                                        </p:tgtEl>
                                        <p:attrNameLst>
                                          <p:attrName>ppt_y</p:attrName>
                                        </p:attrNameLst>
                                      </p:cBhvr>
                                      <p:tavLst>
                                        <p:tav tm="0">
                                          <p:val>
                                            <p:strVal val="#ppt_h+1"/>
                                          </p:val>
                                        </p:tav>
                                        <p:tav tm="100000">
                                          <p:val>
                                            <p:strVal val="#ppt_y"/>
                                          </p:val>
                                        </p:tav>
                                      </p:tavLst>
                                    </p:anim>
                                    <p:animEffect transition="in" filter="fade">
                                      <p:cBhvr>
                                        <p:cTn id="18" dur="500"/>
                                        <p:tgtEl>
                                          <p:spTgt spid="1085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xit" presetSubtype="16" fill="hold" grpId="1" nodeType="clickEffect">
                                  <p:stCondLst>
                                    <p:cond delay="0"/>
                                  </p:stCondLst>
                                  <p:childTnLst>
                                    <p:animEffect transition="out" filter="diamond(in)">
                                      <p:cBhvr>
                                        <p:cTn id="22" dur="2000"/>
                                        <p:tgtEl>
                                          <p:spTgt spid="108550"/>
                                        </p:tgtEl>
                                      </p:cBhvr>
                                    </p:animEffect>
                                    <p:set>
                                      <p:cBhvr>
                                        <p:cTn id="23" dur="1" fill="hold">
                                          <p:stCondLst>
                                            <p:cond delay="1999"/>
                                          </p:stCondLst>
                                        </p:cTn>
                                        <p:tgtEl>
                                          <p:spTgt spid="108550"/>
                                        </p:tgtEl>
                                        <p:attrNameLst>
                                          <p:attrName>style.visibility</p:attrName>
                                        </p:attrNameLst>
                                      </p:cBhvr>
                                      <p:to>
                                        <p:strVal val="hidden"/>
                                      </p:to>
                                    </p:set>
                                  </p:childTnLst>
                                </p:cTn>
                              </p:par>
                              <p:par>
                                <p:cTn id="24" presetID="58" presetClass="entr" presetSubtype="0" accel="100000" fill="hold" grpId="0" nodeType="withEffect">
                                  <p:stCondLst>
                                    <p:cond delay="0"/>
                                  </p:stCondLst>
                                  <p:childTnLst>
                                    <p:set>
                                      <p:cBhvr>
                                        <p:cTn id="25" dur="1" fill="hold">
                                          <p:stCondLst>
                                            <p:cond delay="0"/>
                                          </p:stCondLst>
                                        </p:cTn>
                                        <p:tgtEl>
                                          <p:spTgt spid="108549"/>
                                        </p:tgtEl>
                                        <p:attrNameLst>
                                          <p:attrName>style.visibility</p:attrName>
                                        </p:attrNameLst>
                                      </p:cBhvr>
                                      <p:to>
                                        <p:strVal val="visible"/>
                                      </p:to>
                                    </p:set>
                                    <p:anim calcmode="lin" valueType="num">
                                      <p:cBhvr>
                                        <p:cTn id="26" dur="500" fill="hold"/>
                                        <p:tgtEl>
                                          <p:spTgt spid="108549"/>
                                        </p:tgtEl>
                                        <p:attrNameLst>
                                          <p:attrName>ppt_w</p:attrName>
                                        </p:attrNameLst>
                                      </p:cBhvr>
                                      <p:tavLst>
                                        <p:tav tm="0">
                                          <p:val>
                                            <p:strVal val="#ppt_w*2.5"/>
                                          </p:val>
                                        </p:tav>
                                        <p:tav tm="100000">
                                          <p:val>
                                            <p:strVal val="#ppt_w"/>
                                          </p:val>
                                        </p:tav>
                                      </p:tavLst>
                                    </p:anim>
                                    <p:anim calcmode="lin" valueType="num">
                                      <p:cBhvr>
                                        <p:cTn id="27" dur="500" fill="hold"/>
                                        <p:tgtEl>
                                          <p:spTgt spid="108549"/>
                                        </p:tgtEl>
                                        <p:attrNameLst>
                                          <p:attrName>ppt_h</p:attrName>
                                        </p:attrNameLst>
                                      </p:cBhvr>
                                      <p:tavLst>
                                        <p:tav tm="0">
                                          <p:val>
                                            <p:strVal val="#ppt_h*0.01"/>
                                          </p:val>
                                        </p:tav>
                                        <p:tav tm="100000">
                                          <p:val>
                                            <p:strVal val="#ppt_h"/>
                                          </p:val>
                                        </p:tav>
                                      </p:tavLst>
                                    </p:anim>
                                    <p:anim calcmode="lin" valueType="num">
                                      <p:cBhvr>
                                        <p:cTn id="28" dur="500" fill="hold"/>
                                        <p:tgtEl>
                                          <p:spTgt spid="108549"/>
                                        </p:tgtEl>
                                        <p:attrNameLst>
                                          <p:attrName>ppt_x</p:attrName>
                                        </p:attrNameLst>
                                      </p:cBhvr>
                                      <p:tavLst>
                                        <p:tav tm="0">
                                          <p:val>
                                            <p:strVal val="#ppt_x"/>
                                          </p:val>
                                        </p:tav>
                                        <p:tav tm="100000">
                                          <p:val>
                                            <p:strVal val="#ppt_x"/>
                                          </p:val>
                                        </p:tav>
                                      </p:tavLst>
                                    </p:anim>
                                    <p:anim calcmode="lin" valueType="num">
                                      <p:cBhvr>
                                        <p:cTn id="29" dur="500" fill="hold"/>
                                        <p:tgtEl>
                                          <p:spTgt spid="108549"/>
                                        </p:tgtEl>
                                        <p:attrNameLst>
                                          <p:attrName>ppt_y</p:attrName>
                                        </p:attrNameLst>
                                      </p:cBhvr>
                                      <p:tavLst>
                                        <p:tav tm="0">
                                          <p:val>
                                            <p:strVal val="#ppt_h+1"/>
                                          </p:val>
                                        </p:tav>
                                        <p:tav tm="100000">
                                          <p:val>
                                            <p:strVal val="#ppt_y"/>
                                          </p:val>
                                        </p:tav>
                                      </p:tavLst>
                                    </p:anim>
                                    <p:animEffect transition="in" filter="fade">
                                      <p:cBhvr>
                                        <p:cTn id="30"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P spid="1085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9572" name="Picture 4" descr="bang v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0"/>
            <a:ext cx="4114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5"/>
          <p:cNvSpPr txBox="1">
            <a:spLocks noChangeArrowheads="1"/>
          </p:cNvSpPr>
          <p:nvPr/>
        </p:nvSpPr>
        <p:spPr bwMode="auto">
          <a:xfrm>
            <a:off x="2895600" y="3943350"/>
            <a:ext cx="3581400" cy="46715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500" b="1">
                <a:solidFill>
                  <a:srgbClr val="FF0000"/>
                </a:solidFill>
                <a:latin typeface=".VnTime" pitchFamily="34" charset="0"/>
              </a:rPr>
              <a:t>Nhµ th¬ B»ng ViÖt </a:t>
            </a:r>
            <a:endParaRPr lang="vi-VN" sz="2500" b="1">
              <a:solidFill>
                <a:srgbClr val="FF0000"/>
              </a:solidFill>
              <a:latin typeface=".VnTime" pitchFamily="34" charset="0"/>
            </a:endParaRPr>
          </a:p>
        </p:txBody>
      </p:sp>
      <p:sp>
        <p:nvSpPr>
          <p:cNvPr id="109574" name="Text Box 6"/>
          <p:cNvSpPr txBox="1">
            <a:spLocks noChangeArrowheads="1"/>
          </p:cNvSpPr>
          <p:nvPr/>
        </p:nvSpPr>
        <p:spPr bwMode="auto">
          <a:xfrm>
            <a:off x="914400" y="3943351"/>
            <a:ext cx="7467600" cy="1051927"/>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100" b="1">
                <a:solidFill>
                  <a:srgbClr val="660066"/>
                </a:solidFill>
              </a:rPr>
              <a:t>Khi đang là sinh viên học ở nước ngoài, nhà thơ đã sáng tác 1 tác phẩm thể hiện lòng kính yêu, trân trọng và biết ơn của người cháu đối với bà</a:t>
            </a:r>
            <a:endParaRPr lang="vi-VN" sz="2100" b="1">
              <a:solidFill>
                <a:srgbClr val="660066"/>
              </a:solidFill>
            </a:endParaRPr>
          </a:p>
        </p:txBody>
      </p:sp>
    </p:spTree>
    <p:extLst>
      <p:ext uri="{BB962C8B-B14F-4D97-AF65-F5344CB8AC3E}">
        <p14:creationId xmlns:p14="http://schemas.microsoft.com/office/powerpoint/2010/main" val="24180152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p:cTn id="7" dur="500" fill="hold"/>
                                        <p:tgtEl>
                                          <p:spTgt spid="109572"/>
                                        </p:tgtEl>
                                        <p:attrNameLst>
                                          <p:attrName>ppt_w</p:attrName>
                                        </p:attrNameLst>
                                      </p:cBhvr>
                                      <p:tavLst>
                                        <p:tav tm="0">
                                          <p:val>
                                            <p:strVal val="#ppt_w*0.05"/>
                                          </p:val>
                                        </p:tav>
                                        <p:tav tm="100000">
                                          <p:val>
                                            <p:strVal val="#ppt_w"/>
                                          </p:val>
                                        </p:tav>
                                      </p:tavLst>
                                    </p:anim>
                                    <p:anim calcmode="lin" valueType="num">
                                      <p:cBhvr>
                                        <p:cTn id="8" dur="500" fill="hold"/>
                                        <p:tgtEl>
                                          <p:spTgt spid="109572"/>
                                        </p:tgtEl>
                                        <p:attrNameLst>
                                          <p:attrName>ppt_h</p:attrName>
                                        </p:attrNameLst>
                                      </p:cBhvr>
                                      <p:tavLst>
                                        <p:tav tm="0">
                                          <p:val>
                                            <p:strVal val="#ppt_h"/>
                                          </p:val>
                                        </p:tav>
                                        <p:tav tm="100000">
                                          <p:val>
                                            <p:strVal val="#ppt_h"/>
                                          </p:val>
                                        </p:tav>
                                      </p:tavLst>
                                    </p:anim>
                                    <p:anim calcmode="lin" valueType="num">
                                      <p:cBhvr>
                                        <p:cTn id="9" dur="500" fill="hold"/>
                                        <p:tgtEl>
                                          <p:spTgt spid="109572"/>
                                        </p:tgtEl>
                                        <p:attrNameLst>
                                          <p:attrName>ppt_x</p:attrName>
                                        </p:attrNameLst>
                                      </p:cBhvr>
                                      <p:tavLst>
                                        <p:tav tm="0">
                                          <p:val>
                                            <p:strVal val="#ppt_x-.2"/>
                                          </p:val>
                                        </p:tav>
                                        <p:tav tm="100000">
                                          <p:val>
                                            <p:strVal val="#ppt_x"/>
                                          </p:val>
                                        </p:tav>
                                      </p:tavLst>
                                    </p:anim>
                                    <p:anim calcmode="lin" valueType="num">
                                      <p:cBhvr>
                                        <p:cTn id="10" dur="500" fill="hold"/>
                                        <p:tgtEl>
                                          <p:spTgt spid="109572"/>
                                        </p:tgtEl>
                                        <p:attrNameLst>
                                          <p:attrName>ppt_y</p:attrName>
                                        </p:attrNameLst>
                                      </p:cBhvr>
                                      <p:tavLst>
                                        <p:tav tm="0">
                                          <p:val>
                                            <p:strVal val="#ppt_y"/>
                                          </p:val>
                                        </p:tav>
                                        <p:tav tm="100000">
                                          <p:val>
                                            <p:strVal val="#ppt_y"/>
                                          </p:val>
                                        </p:tav>
                                      </p:tavLst>
                                    </p:anim>
                                    <p:animEffect transition="in" filter="fade">
                                      <p:cBhvr>
                                        <p:cTn id="11" dur="500"/>
                                        <p:tgtEl>
                                          <p:spTgt spid="10957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109574"/>
                                        </p:tgtEl>
                                        <p:attrNameLst>
                                          <p:attrName>style.visibility</p:attrName>
                                        </p:attrNameLst>
                                      </p:cBhvr>
                                      <p:to>
                                        <p:strVal val="visible"/>
                                      </p:to>
                                    </p:set>
                                    <p:anim calcmode="lin" valueType="num">
                                      <p:cBhvr>
                                        <p:cTn id="14" dur="500" fill="hold"/>
                                        <p:tgtEl>
                                          <p:spTgt spid="109574"/>
                                        </p:tgtEl>
                                        <p:attrNameLst>
                                          <p:attrName>ppt_w</p:attrName>
                                        </p:attrNameLst>
                                      </p:cBhvr>
                                      <p:tavLst>
                                        <p:tav tm="0">
                                          <p:val>
                                            <p:strVal val="#ppt_w*0.05"/>
                                          </p:val>
                                        </p:tav>
                                        <p:tav tm="100000">
                                          <p:val>
                                            <p:strVal val="#ppt_w"/>
                                          </p:val>
                                        </p:tav>
                                      </p:tavLst>
                                    </p:anim>
                                    <p:anim calcmode="lin" valueType="num">
                                      <p:cBhvr>
                                        <p:cTn id="15" dur="500" fill="hold"/>
                                        <p:tgtEl>
                                          <p:spTgt spid="109574"/>
                                        </p:tgtEl>
                                        <p:attrNameLst>
                                          <p:attrName>ppt_h</p:attrName>
                                        </p:attrNameLst>
                                      </p:cBhvr>
                                      <p:tavLst>
                                        <p:tav tm="0">
                                          <p:val>
                                            <p:strVal val="#ppt_h"/>
                                          </p:val>
                                        </p:tav>
                                        <p:tav tm="100000">
                                          <p:val>
                                            <p:strVal val="#ppt_h"/>
                                          </p:val>
                                        </p:tav>
                                      </p:tavLst>
                                    </p:anim>
                                    <p:anim calcmode="lin" valueType="num">
                                      <p:cBhvr>
                                        <p:cTn id="16" dur="500" fill="hold"/>
                                        <p:tgtEl>
                                          <p:spTgt spid="109574"/>
                                        </p:tgtEl>
                                        <p:attrNameLst>
                                          <p:attrName>ppt_x</p:attrName>
                                        </p:attrNameLst>
                                      </p:cBhvr>
                                      <p:tavLst>
                                        <p:tav tm="0">
                                          <p:val>
                                            <p:strVal val="#ppt_x-.2"/>
                                          </p:val>
                                        </p:tav>
                                        <p:tav tm="100000">
                                          <p:val>
                                            <p:strVal val="#ppt_x"/>
                                          </p:val>
                                        </p:tav>
                                      </p:tavLst>
                                    </p:anim>
                                    <p:anim calcmode="lin" valueType="num">
                                      <p:cBhvr>
                                        <p:cTn id="17" dur="500" fill="hold"/>
                                        <p:tgtEl>
                                          <p:spTgt spid="109574"/>
                                        </p:tgtEl>
                                        <p:attrNameLst>
                                          <p:attrName>ppt_y</p:attrName>
                                        </p:attrNameLst>
                                      </p:cBhvr>
                                      <p:tavLst>
                                        <p:tav tm="0">
                                          <p:val>
                                            <p:strVal val="#ppt_y"/>
                                          </p:val>
                                        </p:tav>
                                        <p:tav tm="100000">
                                          <p:val>
                                            <p:strVal val="#ppt_y"/>
                                          </p:val>
                                        </p:tav>
                                      </p:tavLst>
                                    </p:anim>
                                    <p:animEffect transition="in" filter="fade">
                                      <p:cBhvr>
                                        <p:cTn id="18" dur="500"/>
                                        <p:tgtEl>
                                          <p:spTgt spid="1095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109574"/>
                                        </p:tgtEl>
                                        <p:attrNameLst>
                                          <p:attrName>ppt_x</p:attrName>
                                        </p:attrNameLst>
                                      </p:cBhvr>
                                      <p:tavLst>
                                        <p:tav tm="0">
                                          <p:val>
                                            <p:strVal val="ppt_x"/>
                                          </p:val>
                                        </p:tav>
                                        <p:tav tm="100000">
                                          <p:val>
                                            <p:strVal val="ppt_x"/>
                                          </p:val>
                                        </p:tav>
                                      </p:tavLst>
                                    </p:anim>
                                    <p:anim calcmode="lin" valueType="num">
                                      <p:cBhvr additive="base">
                                        <p:cTn id="23" dur="500"/>
                                        <p:tgtEl>
                                          <p:spTgt spid="109574"/>
                                        </p:tgtEl>
                                        <p:attrNameLst>
                                          <p:attrName>ppt_y</p:attrName>
                                        </p:attrNameLst>
                                      </p:cBhvr>
                                      <p:tavLst>
                                        <p:tav tm="0">
                                          <p:val>
                                            <p:strVal val="ppt_y"/>
                                          </p:val>
                                        </p:tav>
                                        <p:tav tm="100000">
                                          <p:val>
                                            <p:strVal val="1+ppt_h/2"/>
                                          </p:val>
                                        </p:tav>
                                      </p:tavLst>
                                    </p:anim>
                                    <p:set>
                                      <p:cBhvr>
                                        <p:cTn id="24" dur="1" fill="hold">
                                          <p:stCondLst>
                                            <p:cond delay="499"/>
                                          </p:stCondLst>
                                        </p:cTn>
                                        <p:tgtEl>
                                          <p:spTgt spid="109574"/>
                                        </p:tgtEl>
                                        <p:attrNameLst>
                                          <p:attrName>style.visibility</p:attrName>
                                        </p:attrNameLst>
                                      </p:cBhvr>
                                      <p:to>
                                        <p:strVal val="hidden"/>
                                      </p:to>
                                    </p:set>
                                  </p:childTnLst>
                                </p:cTn>
                              </p:par>
                              <p:par>
                                <p:cTn id="25" presetID="54" presetClass="entr" presetSubtype="0" accel="100000" fill="hold" grpId="0" nodeType="withEffect">
                                  <p:stCondLst>
                                    <p:cond delay="0"/>
                                  </p:stCondLst>
                                  <p:childTnLst>
                                    <p:set>
                                      <p:cBhvr>
                                        <p:cTn id="26" dur="1" fill="hold">
                                          <p:stCondLst>
                                            <p:cond delay="0"/>
                                          </p:stCondLst>
                                        </p:cTn>
                                        <p:tgtEl>
                                          <p:spTgt spid="109573"/>
                                        </p:tgtEl>
                                        <p:attrNameLst>
                                          <p:attrName>style.visibility</p:attrName>
                                        </p:attrNameLst>
                                      </p:cBhvr>
                                      <p:to>
                                        <p:strVal val="visible"/>
                                      </p:to>
                                    </p:set>
                                    <p:anim calcmode="lin" valueType="num">
                                      <p:cBhvr>
                                        <p:cTn id="27" dur="500" fill="hold"/>
                                        <p:tgtEl>
                                          <p:spTgt spid="109573"/>
                                        </p:tgtEl>
                                        <p:attrNameLst>
                                          <p:attrName>ppt_w</p:attrName>
                                        </p:attrNameLst>
                                      </p:cBhvr>
                                      <p:tavLst>
                                        <p:tav tm="0">
                                          <p:val>
                                            <p:strVal val="#ppt_w*0.05"/>
                                          </p:val>
                                        </p:tav>
                                        <p:tav tm="100000">
                                          <p:val>
                                            <p:strVal val="#ppt_w"/>
                                          </p:val>
                                        </p:tav>
                                      </p:tavLst>
                                    </p:anim>
                                    <p:anim calcmode="lin" valueType="num">
                                      <p:cBhvr>
                                        <p:cTn id="28" dur="500" fill="hold"/>
                                        <p:tgtEl>
                                          <p:spTgt spid="109573"/>
                                        </p:tgtEl>
                                        <p:attrNameLst>
                                          <p:attrName>ppt_h</p:attrName>
                                        </p:attrNameLst>
                                      </p:cBhvr>
                                      <p:tavLst>
                                        <p:tav tm="0">
                                          <p:val>
                                            <p:strVal val="#ppt_h"/>
                                          </p:val>
                                        </p:tav>
                                        <p:tav tm="100000">
                                          <p:val>
                                            <p:strVal val="#ppt_h"/>
                                          </p:val>
                                        </p:tav>
                                      </p:tavLst>
                                    </p:anim>
                                    <p:anim calcmode="lin" valueType="num">
                                      <p:cBhvr>
                                        <p:cTn id="29" dur="500" fill="hold"/>
                                        <p:tgtEl>
                                          <p:spTgt spid="109573"/>
                                        </p:tgtEl>
                                        <p:attrNameLst>
                                          <p:attrName>ppt_x</p:attrName>
                                        </p:attrNameLst>
                                      </p:cBhvr>
                                      <p:tavLst>
                                        <p:tav tm="0">
                                          <p:val>
                                            <p:strVal val="#ppt_x-.2"/>
                                          </p:val>
                                        </p:tav>
                                        <p:tav tm="100000">
                                          <p:val>
                                            <p:strVal val="#ppt_x"/>
                                          </p:val>
                                        </p:tav>
                                      </p:tavLst>
                                    </p:anim>
                                    <p:anim calcmode="lin" valueType="num">
                                      <p:cBhvr>
                                        <p:cTn id="30" dur="500" fill="hold"/>
                                        <p:tgtEl>
                                          <p:spTgt spid="109573"/>
                                        </p:tgtEl>
                                        <p:attrNameLst>
                                          <p:attrName>ppt_y</p:attrName>
                                        </p:attrNameLst>
                                      </p:cBhvr>
                                      <p:tavLst>
                                        <p:tav tm="0">
                                          <p:val>
                                            <p:strVal val="#ppt_y"/>
                                          </p:val>
                                        </p:tav>
                                        <p:tav tm="100000">
                                          <p:val>
                                            <p:strVal val="#ppt_y"/>
                                          </p:val>
                                        </p:tav>
                                      </p:tavLst>
                                    </p:anim>
                                    <p:animEffect transition="in" filter="fade">
                                      <p:cBhvr>
                                        <p:cTn id="31"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P spid="10957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914400" y="-228600"/>
            <a:ext cx="2667000" cy="168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35" tIns="40817" rIns="81635" bIns="408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500" dirty="0">
              <a:solidFill>
                <a:srgbClr val="33CC33"/>
              </a:solidFill>
              <a:latin typeface=".VnArabiaH" pitchFamily="34" charset="0"/>
            </a:endParaRPr>
          </a:p>
          <a:p>
            <a:pPr eaLnBrk="1" hangingPunct="1">
              <a:spcBef>
                <a:spcPct val="50000"/>
              </a:spcBef>
            </a:pPr>
            <a:r>
              <a:rPr lang="en-US" sz="3600" b="1" dirty="0">
                <a:solidFill>
                  <a:srgbClr val="0000CC"/>
                </a:solidFill>
                <a:latin typeface=".VnTime" pitchFamily="34" charset="0"/>
                <a:sym typeface="Wingdings" pitchFamily="2" charset="2"/>
              </a:rPr>
              <a:t></a:t>
            </a:r>
            <a:r>
              <a:rPr lang="en-US" sz="3200" b="1" dirty="0" err="1">
                <a:solidFill>
                  <a:srgbClr val="0000CC"/>
                </a:solidFill>
                <a:latin typeface=".VnTime" pitchFamily="34" charset="0"/>
              </a:rPr>
              <a:t>TiÕt</a:t>
            </a:r>
            <a:r>
              <a:rPr lang="en-US" sz="3200" b="1" dirty="0">
                <a:solidFill>
                  <a:srgbClr val="0000CC"/>
                </a:solidFill>
                <a:latin typeface=".VnTime" pitchFamily="34" charset="0"/>
              </a:rPr>
              <a:t> 56:</a:t>
            </a:r>
            <a:r>
              <a:rPr lang="en-US" sz="2500" dirty="0">
                <a:solidFill>
                  <a:schemeClr val="bg1"/>
                </a:solidFill>
                <a:latin typeface=".VnTime" pitchFamily="34" charset="0"/>
              </a:rPr>
              <a:t>		</a:t>
            </a:r>
          </a:p>
        </p:txBody>
      </p:sp>
      <p:sp>
        <p:nvSpPr>
          <p:cNvPr id="2052" name="WordArt 4"/>
          <p:cNvSpPr>
            <a:spLocks noChangeArrowheads="1" noChangeShapeType="1" noTextEdit="1"/>
          </p:cNvSpPr>
          <p:nvPr/>
        </p:nvSpPr>
        <p:spPr bwMode="auto">
          <a:xfrm>
            <a:off x="738958" y="1314450"/>
            <a:ext cx="7414443" cy="1943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81635" tIns="40817" rIns="81635" bIns="40817" fromWordArt="1">
            <a:prstTxWarp prst="textPlain">
              <a:avLst>
                <a:gd name="adj" fmla="val 49810"/>
              </a:avLst>
            </a:prstTxWarp>
          </a:bodyPr>
          <a:lstStyle/>
          <a:p>
            <a:pPr algn="ctr"/>
            <a:endParaRPr lang="en-US" sz="4300" kern="10" dirty="0">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2" name="TextBox 1"/>
          <p:cNvSpPr txBox="1"/>
          <p:nvPr/>
        </p:nvSpPr>
        <p:spPr>
          <a:xfrm>
            <a:off x="1253844" y="1413256"/>
            <a:ext cx="6693522" cy="800554"/>
          </a:xfrm>
          <a:prstGeom prst="rect">
            <a:avLst/>
          </a:prstGeom>
          <a:noFill/>
        </p:spPr>
        <p:txBody>
          <a:bodyPr wrap="square" lIns="61292" tIns="30646" rIns="61292" bIns="30646" rtlCol="0">
            <a:spAutoFit/>
          </a:bodyPr>
          <a:lstStyle/>
          <a:p>
            <a:r>
              <a:rPr lang="en-US" sz="4800" b="1" dirty="0">
                <a:solidFill>
                  <a:srgbClr val="FF0000"/>
                </a:solidFill>
              </a:rPr>
              <a:t>ÔN TẬP THƠ HIỆN ĐẠI</a:t>
            </a:r>
          </a:p>
        </p:txBody>
      </p:sp>
    </p:spTree>
    <p:extLst>
      <p:ext uri="{BB962C8B-B14F-4D97-AF65-F5344CB8AC3E}">
        <p14:creationId xmlns:p14="http://schemas.microsoft.com/office/powerpoint/2010/main" val="50231828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1748" y="383483"/>
            <a:ext cx="7952133" cy="913428"/>
          </a:xfrm>
          <a:prstGeom prst="rect">
            <a:avLst/>
          </a:prstGeom>
          <a:noFill/>
        </p:spPr>
        <p:txBody>
          <a:bodyPr wrap="square" lIns="81635" tIns="40817" rIns="81635" bIns="40817" rtlCol="0">
            <a:spAutoFit/>
          </a:bodyPr>
          <a:lstStyle/>
          <a:p>
            <a:r>
              <a:rPr lang="en-US" sz="2700" b="1" u="sng" dirty="0" err="1">
                <a:solidFill>
                  <a:srgbClr val="FF0000"/>
                </a:solidFill>
                <a:latin typeface="Times New Roman" pitchFamily="18" charset="0"/>
                <a:cs typeface="Times New Roman" pitchFamily="18" charset="0"/>
              </a:rPr>
              <a:t>I.Lập</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bảng</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thống</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kê</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các</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tác</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phẩm</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thơ</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hiện</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đại</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Việt</a:t>
            </a:r>
            <a:r>
              <a:rPr lang="en-US" sz="2700" b="1" u="sng" dirty="0">
                <a:solidFill>
                  <a:srgbClr val="FF0000"/>
                </a:solidFill>
                <a:latin typeface="Times New Roman" pitchFamily="18" charset="0"/>
                <a:cs typeface="Times New Roman" pitchFamily="18" charset="0"/>
              </a:rPr>
              <a:t> Nam </a:t>
            </a:r>
            <a:r>
              <a:rPr lang="en-US" sz="2700" b="1" u="sng" dirty="0" err="1">
                <a:solidFill>
                  <a:srgbClr val="FF0000"/>
                </a:solidFill>
                <a:latin typeface="Times New Roman" pitchFamily="18" charset="0"/>
                <a:cs typeface="Times New Roman" pitchFamily="18" charset="0"/>
              </a:rPr>
              <a:t>đã</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học</a:t>
            </a:r>
            <a:r>
              <a:rPr lang="en-US" sz="2700" b="1" u="sng" dirty="0">
                <a:solidFill>
                  <a:srgbClr val="FF0000"/>
                </a:solidFill>
                <a:latin typeface="Times New Roman" pitchFamily="18" charset="0"/>
                <a:cs typeface="Times New Roman" pitchFamily="18" charset="0"/>
              </a:rPr>
              <a:t> </a:t>
            </a:r>
          </a:p>
        </p:txBody>
      </p:sp>
      <p:graphicFrame>
        <p:nvGraphicFramePr>
          <p:cNvPr id="7" name="Table 6"/>
          <p:cNvGraphicFramePr>
            <a:graphicFrameLocks noGrp="1"/>
          </p:cNvGraphicFramePr>
          <p:nvPr>
            <p:extLst>
              <p:ext uri="{D42A27DB-BD31-4B8C-83A1-F6EECF244321}">
                <p14:modId xmlns:p14="http://schemas.microsoft.com/office/powerpoint/2010/main" val="42689019"/>
              </p:ext>
            </p:extLst>
          </p:nvPr>
        </p:nvGraphicFramePr>
        <p:xfrm>
          <a:off x="342901" y="1172920"/>
          <a:ext cx="8077200" cy="4024537"/>
        </p:xfrm>
        <a:graphic>
          <a:graphicData uri="http://schemas.openxmlformats.org/drawingml/2006/table">
            <a:tbl>
              <a:tblPr firstRow="1" bandRow="1">
                <a:tableStyleId>{BDBED569-4797-4DF1-A0F4-6AAB3CD982D8}</a:tableStyleId>
              </a:tblPr>
              <a:tblGrid>
                <a:gridCol w="762000"/>
                <a:gridCol w="1257300"/>
                <a:gridCol w="2019300"/>
                <a:gridCol w="1346200"/>
                <a:gridCol w="1346200"/>
                <a:gridCol w="1346200"/>
              </a:tblGrid>
              <a:tr h="662940">
                <a:tc>
                  <a:txBody>
                    <a:bodyPr/>
                    <a:lstStyle/>
                    <a:p>
                      <a:pPr algn="ctr"/>
                      <a:r>
                        <a:rPr lang="en-US" sz="1800" dirty="0" smtClean="0">
                          <a:latin typeface="Times New Roman" pitchFamily="18" charset="0"/>
                          <a:cs typeface="Times New Roman" pitchFamily="18" charset="0"/>
                        </a:rPr>
                        <a:t>STT</a:t>
                      </a:r>
                      <a:endParaRPr lang="en-US" sz="1800" dirty="0">
                        <a:latin typeface="Times New Roman" pitchFamily="18" charset="0"/>
                        <a:cs typeface="Times New Roman" pitchFamily="18" charset="0"/>
                      </a:endParaRPr>
                    </a:p>
                  </a:txBody>
                  <a:tcPr marT="34290" marB="34290"/>
                </a:tc>
                <a:tc>
                  <a:txBody>
                    <a:bodyPr/>
                    <a:lstStyle/>
                    <a:p>
                      <a:pPr algn="ctr"/>
                      <a:r>
                        <a:rPr lang="en-US" sz="1800" dirty="0" err="1" smtClean="0">
                          <a:latin typeface="Times New Roman" pitchFamily="18" charset="0"/>
                          <a:cs typeface="Times New Roman" pitchFamily="18" charset="0"/>
                        </a:rPr>
                        <a:t>T.</a:t>
                      </a:r>
                      <a:r>
                        <a:rPr lang="en-US" sz="1800" baseline="0" dirty="0" err="1" smtClean="0">
                          <a:latin typeface="Times New Roman" pitchFamily="18" charset="0"/>
                          <a:cs typeface="Times New Roman" pitchFamily="18" charset="0"/>
                        </a:rPr>
                        <a:t>phẩmT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Giả</a:t>
                      </a:r>
                      <a:endParaRPr lang="en-US" sz="1800" dirty="0">
                        <a:latin typeface="Times New Roman" pitchFamily="18" charset="0"/>
                        <a:cs typeface="Times New Roman" pitchFamily="18" charset="0"/>
                      </a:endParaRPr>
                    </a:p>
                  </a:txBody>
                  <a:tcPr marT="34290" marB="34290"/>
                </a:tc>
                <a:tc>
                  <a:txBody>
                    <a:bodyPr/>
                    <a:lstStyle/>
                    <a:p>
                      <a:pPr algn="ctr"/>
                      <a:r>
                        <a:rPr lang="en-US" sz="1800" dirty="0" smtClean="0">
                          <a:latin typeface="Times New Roman" pitchFamily="18" charset="0"/>
                          <a:cs typeface="Times New Roman" pitchFamily="18" charset="0"/>
                        </a:rPr>
                        <a:t>HCST</a:t>
                      </a:r>
                      <a:endParaRPr lang="en-US" sz="1800" dirty="0">
                        <a:latin typeface="Times New Roman" pitchFamily="18" charset="0"/>
                        <a:cs typeface="Times New Roman" pitchFamily="18" charset="0"/>
                      </a:endParaRPr>
                    </a:p>
                  </a:txBody>
                  <a:tcPr marT="34290" marB="34290"/>
                </a:tc>
                <a:tc>
                  <a:txBody>
                    <a:bodyPr/>
                    <a:lstStyle/>
                    <a:p>
                      <a:pPr algn="ct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thơ</a:t>
                      </a:r>
                      <a:endParaRPr lang="en-US" sz="1800" dirty="0">
                        <a:latin typeface="Times New Roman" pitchFamily="18" charset="0"/>
                        <a:cs typeface="Times New Roman" pitchFamily="18" charset="0"/>
                      </a:endParaRPr>
                    </a:p>
                  </a:txBody>
                  <a:tcPr marT="34290" marB="34290"/>
                </a:tc>
                <a:tc>
                  <a:txBody>
                    <a:bodyPr/>
                    <a:lstStyle/>
                    <a:p>
                      <a:pPr algn="ctr"/>
                      <a:r>
                        <a:rPr lang="en-US" sz="1800" dirty="0" err="1" smtClean="0">
                          <a:latin typeface="Times New Roman" pitchFamily="18" charset="0"/>
                          <a:cs typeface="Times New Roman" pitchFamily="18" charset="0"/>
                        </a:rPr>
                        <a:t>Nội</a:t>
                      </a:r>
                      <a:r>
                        <a:rPr lang="en-US" sz="1800" baseline="0" dirty="0" smtClean="0">
                          <a:latin typeface="Times New Roman" pitchFamily="18" charset="0"/>
                          <a:cs typeface="Times New Roman" pitchFamily="18" charset="0"/>
                        </a:rPr>
                        <a:t> dung </a:t>
                      </a:r>
                      <a:endParaRPr lang="en-US" sz="1800" dirty="0">
                        <a:latin typeface="Times New Roman" pitchFamily="18" charset="0"/>
                        <a:cs typeface="Times New Roman" pitchFamily="18" charset="0"/>
                      </a:endParaRPr>
                    </a:p>
                  </a:txBody>
                  <a:tcPr marT="34290" marB="34290"/>
                </a:tc>
                <a:tc>
                  <a:txBody>
                    <a:bodyPr/>
                    <a:lstStyle/>
                    <a:p>
                      <a:pPr algn="ctr"/>
                      <a:r>
                        <a:rPr lang="en-US" sz="1800" dirty="0" err="1" smtClean="0">
                          <a:latin typeface="Times New Roman" pitchFamily="18" charset="0"/>
                          <a:cs typeface="Times New Roman" pitchFamily="18" charset="0"/>
                        </a:rPr>
                        <a:t>Nghệ</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thuật</a:t>
                      </a:r>
                      <a:r>
                        <a:rPr lang="en-US" sz="1800" baseline="0" dirty="0" smtClean="0">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T="34290" marB="34290"/>
                </a:tc>
              </a:tr>
              <a:tr h="732322">
                <a:tc>
                  <a:txBody>
                    <a:bodyPr/>
                    <a:lstStyle/>
                    <a:p>
                      <a:pPr algn="ctr"/>
                      <a:r>
                        <a:rPr lang="en-US" sz="1400" dirty="0" smtClean="0">
                          <a:latin typeface="Times New Roman" pitchFamily="18" charset="0"/>
                          <a:cs typeface="Times New Roman" pitchFamily="18" charset="0"/>
                        </a:rPr>
                        <a:t>1</a:t>
                      </a:r>
                      <a:endParaRPr lang="en-US" sz="1400" dirty="0">
                        <a:latin typeface="Times New Roman" pitchFamily="18" charset="0"/>
                        <a:cs typeface="Times New Roman" pitchFamily="18" charset="0"/>
                      </a:endParaRPr>
                    </a:p>
                  </a:txBody>
                  <a:tcPr marT="34290" marB="34290"/>
                </a:tc>
                <a:tc>
                  <a:txBody>
                    <a:bodyPr/>
                    <a:lstStyle/>
                    <a:p>
                      <a:pPr marL="0" marR="0" algn="ctr">
                        <a:lnSpc>
                          <a:spcPct val="130000"/>
                        </a:lnSpc>
                        <a:spcBef>
                          <a:spcPts val="0"/>
                        </a:spcBef>
                        <a:spcAft>
                          <a:spcPts val="0"/>
                        </a:spcAft>
                      </a:pPr>
                      <a:endParaRPr lang="en-US" sz="1400" dirty="0">
                        <a:effectLst/>
                        <a:latin typeface="Times New Roman" pitchFamily="18" charset="0"/>
                        <a:ea typeface="Calibri"/>
                        <a:cs typeface="Times New Roman" pitchFamily="18" charset="0"/>
                      </a:endParaRPr>
                    </a:p>
                  </a:txBody>
                  <a:tcPr marL="68580" marR="68580" marT="0" marB="0"/>
                </a:tc>
                <a:tc>
                  <a:txBody>
                    <a:bodyPr/>
                    <a:lstStyle/>
                    <a:p>
                      <a:pPr algn="ctr"/>
                      <a:endParaRPr lang="en-US" sz="1400" dirty="0">
                        <a:latin typeface="Times New Roman" pitchFamily="18" charset="0"/>
                        <a:cs typeface="Times New Roman" pitchFamily="18" charset="0"/>
                      </a:endParaRPr>
                    </a:p>
                  </a:txBody>
                  <a:tcPr marT="34290" marB="34290"/>
                </a:tc>
                <a:tc>
                  <a:txBody>
                    <a:bodyPr/>
                    <a:lstStyle/>
                    <a:p>
                      <a:pPr algn="ctr"/>
                      <a:endParaRPr lang="en-US" sz="1400" dirty="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r>
              <a:tr h="1107735">
                <a:tc>
                  <a:txBody>
                    <a:bodyPr/>
                    <a:lstStyle/>
                    <a:p>
                      <a:pPr algn="ctr"/>
                      <a:r>
                        <a:rPr lang="en-US" sz="1400" dirty="0" smtClean="0">
                          <a:latin typeface="Times New Roman" pitchFamily="18" charset="0"/>
                          <a:cs typeface="Times New Roman" pitchFamily="18" charset="0"/>
                        </a:rPr>
                        <a:t>2</a:t>
                      </a:r>
                      <a:endParaRPr lang="en-US" sz="1400" dirty="0">
                        <a:latin typeface="Times New Roman" pitchFamily="18" charset="0"/>
                        <a:cs typeface="Times New Roman" pitchFamily="18" charset="0"/>
                      </a:endParaRPr>
                    </a:p>
                  </a:txBody>
                  <a:tcPr marT="34290" marB="34290"/>
                </a:tc>
                <a:tc>
                  <a:txBody>
                    <a:bodyPr/>
                    <a:lstStyle/>
                    <a:p>
                      <a:pPr marL="0" marR="0" algn="ctr">
                        <a:lnSpc>
                          <a:spcPct val="130000"/>
                        </a:lnSpc>
                        <a:spcBef>
                          <a:spcPts val="0"/>
                        </a:spcBef>
                        <a:spcAft>
                          <a:spcPts val="0"/>
                        </a:spcAft>
                      </a:pPr>
                      <a:endParaRPr lang="en-US" sz="1400" dirty="0">
                        <a:effectLst/>
                        <a:latin typeface="Times New Roman" pitchFamily="18" charset="0"/>
                        <a:ea typeface="Calibri"/>
                        <a:cs typeface="Times New Roman" pitchFamily="18" charset="0"/>
                      </a:endParaRPr>
                    </a:p>
                  </a:txBody>
                  <a:tcPr marL="68580" marR="68580" marT="0" marB="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r>
              <a:tr h="760770">
                <a:tc>
                  <a:txBody>
                    <a:bodyPr/>
                    <a:lstStyle/>
                    <a:p>
                      <a:pPr algn="ctr"/>
                      <a:r>
                        <a:rPr lang="en-US" sz="1400" dirty="0" smtClean="0">
                          <a:latin typeface="Times New Roman" pitchFamily="18" charset="0"/>
                          <a:cs typeface="Times New Roman" pitchFamily="18" charset="0"/>
                        </a:rPr>
                        <a:t>3</a:t>
                      </a:r>
                      <a:endParaRPr lang="en-US" sz="1400" dirty="0">
                        <a:latin typeface="Times New Roman" pitchFamily="18" charset="0"/>
                        <a:cs typeface="Times New Roman" pitchFamily="18" charset="0"/>
                      </a:endParaRPr>
                    </a:p>
                  </a:txBody>
                  <a:tcPr marT="34290" marB="34290"/>
                </a:tc>
                <a:tc>
                  <a:txBody>
                    <a:bodyPr/>
                    <a:lstStyle/>
                    <a:p>
                      <a:pPr marL="0" marR="0" algn="ctr">
                        <a:lnSpc>
                          <a:spcPct val="130000"/>
                        </a:lnSpc>
                        <a:spcBef>
                          <a:spcPts val="0"/>
                        </a:spcBef>
                        <a:spcAft>
                          <a:spcPts val="0"/>
                        </a:spcAft>
                      </a:pPr>
                      <a:endParaRPr lang="en-US" sz="1400" dirty="0">
                        <a:effectLst/>
                        <a:latin typeface="Times New Roman" pitchFamily="18" charset="0"/>
                        <a:ea typeface="Calibri"/>
                        <a:cs typeface="Times New Roman" pitchFamily="18" charset="0"/>
                      </a:endParaRPr>
                    </a:p>
                  </a:txBody>
                  <a:tcPr marL="68580" marR="68580" marT="0" marB="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dirty="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dirty="0">
                        <a:latin typeface="Times New Roman" pitchFamily="18" charset="0"/>
                        <a:cs typeface="Times New Roman" pitchFamily="18" charset="0"/>
                      </a:endParaRPr>
                    </a:p>
                  </a:txBody>
                  <a:tcPr marT="34290" marB="34290"/>
                </a:tc>
              </a:tr>
              <a:tr h="760770">
                <a:tc>
                  <a:txBody>
                    <a:bodyPr/>
                    <a:lstStyle/>
                    <a:p>
                      <a:pPr algn="ctr"/>
                      <a:r>
                        <a:rPr lang="en-US" sz="1400" dirty="0" smtClean="0">
                          <a:latin typeface="Times New Roman" pitchFamily="18" charset="0"/>
                          <a:cs typeface="Times New Roman" pitchFamily="18" charset="0"/>
                        </a:rPr>
                        <a:t>4</a:t>
                      </a:r>
                      <a:endParaRPr lang="en-US" sz="1400" dirty="0">
                        <a:latin typeface="Times New Roman" pitchFamily="18" charset="0"/>
                        <a:cs typeface="Times New Roman" pitchFamily="18" charset="0"/>
                      </a:endParaRPr>
                    </a:p>
                  </a:txBody>
                  <a:tcPr marT="34290" marB="34290"/>
                </a:tc>
                <a:tc>
                  <a:txBody>
                    <a:bodyPr/>
                    <a:lstStyle/>
                    <a:p>
                      <a:pPr marL="0" marR="0" algn="ctr">
                        <a:lnSpc>
                          <a:spcPct val="130000"/>
                        </a:lnSpc>
                        <a:spcBef>
                          <a:spcPts val="0"/>
                        </a:spcBef>
                        <a:spcAft>
                          <a:spcPts val="0"/>
                        </a:spcAft>
                      </a:pPr>
                      <a:endParaRPr lang="en-US" sz="1400" dirty="0">
                        <a:effectLst/>
                        <a:latin typeface="Times New Roman" pitchFamily="18" charset="0"/>
                        <a:ea typeface="Calibri"/>
                        <a:cs typeface="Times New Roman" pitchFamily="18" charset="0"/>
                      </a:endParaRPr>
                    </a:p>
                  </a:txBody>
                  <a:tcPr marL="68580" marR="68580" marT="0" marB="0"/>
                </a:tc>
                <a:tc>
                  <a:txBody>
                    <a:bodyPr/>
                    <a:lstStyle/>
                    <a:p>
                      <a:pPr algn="ctr"/>
                      <a:endParaRPr lang="en-US" sz="1400" dirty="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a:latin typeface="Times New Roman" pitchFamily="18" charset="0"/>
                        <a:cs typeface="Times New Roman" pitchFamily="18" charset="0"/>
                      </a:endParaRPr>
                    </a:p>
                  </a:txBody>
                  <a:tcPr marT="34290" marB="34290"/>
                </a:tc>
                <a:tc>
                  <a:txBody>
                    <a:bodyPr/>
                    <a:lstStyle/>
                    <a:p>
                      <a:pPr algn="ctr"/>
                      <a:endParaRPr lang="en-US" sz="1400" dirty="0">
                        <a:latin typeface="Times New Roman" pitchFamily="18" charset="0"/>
                        <a:cs typeface="Times New Roman" pitchFamily="18" charset="0"/>
                      </a:endParaRPr>
                    </a:p>
                  </a:txBody>
                  <a:tcPr marT="34290" marB="34290"/>
                </a:tc>
              </a:tr>
            </a:tbl>
          </a:graphicData>
        </a:graphic>
      </p:graphicFrame>
    </p:spTree>
    <p:extLst>
      <p:ext uri="{BB962C8B-B14F-4D97-AF65-F5344CB8AC3E}">
        <p14:creationId xmlns:p14="http://schemas.microsoft.com/office/powerpoint/2010/main" val="3423410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69632973"/>
              </p:ext>
            </p:extLst>
          </p:nvPr>
        </p:nvGraphicFramePr>
        <p:xfrm>
          <a:off x="152400" y="57150"/>
          <a:ext cx="8763000" cy="4989261"/>
        </p:xfrm>
        <a:graphic>
          <a:graphicData uri="http://schemas.openxmlformats.org/drawingml/2006/table">
            <a:tbl>
              <a:tblPr firstRow="1" bandRow="1">
                <a:tableStyleId>{BDBED569-4797-4DF1-A0F4-6AAB3CD982D8}</a:tableStyleId>
              </a:tblPr>
              <a:tblGrid>
                <a:gridCol w="381000"/>
                <a:gridCol w="1219200"/>
                <a:gridCol w="1295400"/>
                <a:gridCol w="838200"/>
                <a:gridCol w="3124200"/>
                <a:gridCol w="1905000"/>
              </a:tblGrid>
              <a:tr h="343187">
                <a:tc>
                  <a:txBody>
                    <a:bodyPr/>
                    <a:lstStyle/>
                    <a:p>
                      <a:pPr algn="ctr"/>
                      <a:r>
                        <a:rPr lang="en-US" sz="900" b="1" dirty="0" smtClean="0">
                          <a:solidFill>
                            <a:srgbClr val="FF0000"/>
                          </a:solidFill>
                        </a:rPr>
                        <a:t>STT</a:t>
                      </a:r>
                      <a:endParaRPr lang="en-US" sz="900" b="1" dirty="0">
                        <a:solidFill>
                          <a:srgbClr val="FF0000"/>
                        </a:solidFill>
                      </a:endParaRPr>
                    </a:p>
                  </a:txBody>
                  <a:tcPr marT="34290" marB="34290"/>
                </a:tc>
                <a:tc>
                  <a:txBody>
                    <a:bodyPr/>
                    <a:lstStyle/>
                    <a:p>
                      <a:pPr algn="ctr"/>
                      <a:r>
                        <a:rPr lang="en-US" sz="900" b="1" dirty="0" err="1" smtClean="0">
                          <a:solidFill>
                            <a:srgbClr val="FF0000"/>
                          </a:solidFill>
                        </a:rPr>
                        <a:t>Tác</a:t>
                      </a:r>
                      <a:r>
                        <a:rPr lang="en-US" sz="900" b="1" baseline="0" dirty="0" smtClean="0">
                          <a:solidFill>
                            <a:srgbClr val="FF0000"/>
                          </a:solidFill>
                        </a:rPr>
                        <a:t> </a:t>
                      </a:r>
                      <a:r>
                        <a:rPr lang="en-US" sz="900" b="1" baseline="0" dirty="0" err="1" smtClean="0">
                          <a:solidFill>
                            <a:srgbClr val="FF0000"/>
                          </a:solidFill>
                        </a:rPr>
                        <a:t>giả</a:t>
                      </a:r>
                      <a:endParaRPr lang="en-US" sz="900" b="1" dirty="0">
                        <a:solidFill>
                          <a:srgbClr val="FF0000"/>
                        </a:solidFill>
                      </a:endParaRPr>
                    </a:p>
                  </a:txBody>
                  <a:tcPr marT="34290" marB="34290"/>
                </a:tc>
                <a:tc>
                  <a:txBody>
                    <a:bodyPr/>
                    <a:lstStyle/>
                    <a:p>
                      <a:pPr algn="ctr"/>
                      <a:r>
                        <a:rPr lang="en-US" sz="900" b="1" dirty="0" smtClean="0">
                          <a:solidFill>
                            <a:srgbClr val="FF0000"/>
                          </a:solidFill>
                        </a:rPr>
                        <a:t>HCST </a:t>
                      </a:r>
                      <a:endParaRPr lang="en-US" sz="900" b="1" dirty="0">
                        <a:solidFill>
                          <a:srgbClr val="FF0000"/>
                        </a:solidFill>
                      </a:endParaRPr>
                    </a:p>
                  </a:txBody>
                  <a:tcPr marT="34290" marB="34290"/>
                </a:tc>
                <a:tc>
                  <a:txBody>
                    <a:bodyPr/>
                    <a:lstStyle/>
                    <a:p>
                      <a:pPr algn="ctr"/>
                      <a:r>
                        <a:rPr lang="en-US" sz="900" b="1" dirty="0" err="1" smtClean="0">
                          <a:solidFill>
                            <a:srgbClr val="FF0000"/>
                          </a:solidFill>
                        </a:rPr>
                        <a:t>Thể</a:t>
                      </a:r>
                      <a:r>
                        <a:rPr lang="en-US" sz="900" b="1" dirty="0" smtClean="0">
                          <a:solidFill>
                            <a:srgbClr val="FF0000"/>
                          </a:solidFill>
                        </a:rPr>
                        <a:t> </a:t>
                      </a:r>
                      <a:r>
                        <a:rPr lang="en-US" sz="900" b="1" dirty="0" err="1" smtClean="0">
                          <a:solidFill>
                            <a:srgbClr val="FF0000"/>
                          </a:solidFill>
                        </a:rPr>
                        <a:t>thơ</a:t>
                      </a:r>
                      <a:endParaRPr lang="en-US" sz="900" b="1" dirty="0">
                        <a:solidFill>
                          <a:srgbClr val="FF0000"/>
                        </a:solidFill>
                      </a:endParaRPr>
                    </a:p>
                  </a:txBody>
                  <a:tcPr marT="34290" marB="34290"/>
                </a:tc>
                <a:tc>
                  <a:txBody>
                    <a:bodyPr/>
                    <a:lstStyle/>
                    <a:p>
                      <a:pPr algn="ctr"/>
                      <a:r>
                        <a:rPr lang="en-US" sz="900" b="1" dirty="0" err="1" smtClean="0">
                          <a:solidFill>
                            <a:srgbClr val="FF0000"/>
                          </a:solidFill>
                        </a:rPr>
                        <a:t>Nội</a:t>
                      </a:r>
                      <a:r>
                        <a:rPr lang="en-US" sz="900" b="1" baseline="0" dirty="0" smtClean="0">
                          <a:solidFill>
                            <a:srgbClr val="FF0000"/>
                          </a:solidFill>
                        </a:rPr>
                        <a:t> dung </a:t>
                      </a:r>
                      <a:endParaRPr lang="en-US" sz="900" b="1" dirty="0">
                        <a:solidFill>
                          <a:srgbClr val="FF0000"/>
                        </a:solidFill>
                      </a:endParaRPr>
                    </a:p>
                  </a:txBody>
                  <a:tcPr marT="34290" marB="34290"/>
                </a:tc>
                <a:tc>
                  <a:txBody>
                    <a:bodyPr/>
                    <a:lstStyle/>
                    <a:p>
                      <a:pPr algn="ctr"/>
                      <a:r>
                        <a:rPr lang="en-US" sz="900" b="1" dirty="0" err="1" smtClean="0">
                          <a:solidFill>
                            <a:srgbClr val="FF0000"/>
                          </a:solidFill>
                        </a:rPr>
                        <a:t>Nghệ</a:t>
                      </a:r>
                      <a:r>
                        <a:rPr lang="en-US" sz="900" b="1" baseline="0" dirty="0" smtClean="0">
                          <a:solidFill>
                            <a:srgbClr val="FF0000"/>
                          </a:solidFill>
                        </a:rPr>
                        <a:t> </a:t>
                      </a:r>
                      <a:r>
                        <a:rPr lang="en-US" sz="900" b="1" baseline="0" dirty="0" err="1" smtClean="0">
                          <a:solidFill>
                            <a:srgbClr val="FF0000"/>
                          </a:solidFill>
                        </a:rPr>
                        <a:t>thuật</a:t>
                      </a:r>
                      <a:r>
                        <a:rPr lang="en-US" sz="900" b="1" baseline="0" dirty="0" smtClean="0">
                          <a:solidFill>
                            <a:srgbClr val="FF0000"/>
                          </a:solidFill>
                        </a:rPr>
                        <a:t> </a:t>
                      </a:r>
                      <a:endParaRPr lang="en-US" sz="900" b="1" dirty="0">
                        <a:solidFill>
                          <a:srgbClr val="FF0000"/>
                        </a:solidFill>
                      </a:endParaRPr>
                    </a:p>
                  </a:txBody>
                  <a:tcPr marT="34290" marB="34290"/>
                </a:tc>
              </a:tr>
              <a:tr h="897701">
                <a:tc>
                  <a:txBody>
                    <a:bodyPr/>
                    <a:lstStyle/>
                    <a:p>
                      <a:r>
                        <a:rPr lang="en-US" sz="2000" dirty="0" smtClean="0">
                          <a:latin typeface="Times New Roman" pitchFamily="18" charset="0"/>
                          <a:cs typeface="Times New Roman" pitchFamily="18" charset="0"/>
                        </a:rPr>
                        <a:t>1</a:t>
                      </a:r>
                      <a:endParaRPr lang="en-US" sz="2000" dirty="0">
                        <a:latin typeface="Times New Roman" pitchFamily="18" charset="0"/>
                        <a:cs typeface="Times New Roman" pitchFamily="18" charset="0"/>
                      </a:endParaRPr>
                    </a:p>
                  </a:txBody>
                  <a:tcPr marT="34290" marB="34290"/>
                </a:tc>
                <a:tc>
                  <a:txBody>
                    <a:bodyPr/>
                    <a:lstStyle/>
                    <a:p>
                      <a:pPr marL="0" marR="0">
                        <a:lnSpc>
                          <a:spcPct val="130000"/>
                        </a:lnSpc>
                        <a:spcBef>
                          <a:spcPts val="0"/>
                        </a:spcBef>
                        <a:spcAft>
                          <a:spcPts val="0"/>
                        </a:spcAft>
                      </a:pPr>
                      <a:r>
                        <a:rPr lang="en-US" sz="1200" b="1" i="1" dirty="0" err="1">
                          <a:effectLst/>
                          <a:latin typeface="Times New Roman"/>
                          <a:ea typeface="Times New Roman"/>
                          <a:cs typeface="Times New Roman"/>
                        </a:rPr>
                        <a:t>Đồng</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chí</a:t>
                      </a:r>
                      <a:endParaRPr lang="en-US" sz="1200" dirty="0">
                        <a:effectLst/>
                        <a:latin typeface="Times New Roman"/>
                        <a:ea typeface="Calibri"/>
                        <a:cs typeface="Times New Roman"/>
                      </a:endParaRPr>
                    </a:p>
                    <a:p>
                      <a:pPr marL="0" marR="0" algn="ctr">
                        <a:lnSpc>
                          <a:spcPct val="130000"/>
                        </a:lnSpc>
                        <a:spcBef>
                          <a:spcPts val="0"/>
                        </a:spcBef>
                        <a:spcAft>
                          <a:spcPts val="0"/>
                        </a:spcAft>
                      </a:pPr>
                      <a:r>
                        <a:rPr lang="en-US" sz="1200" b="1" dirty="0">
                          <a:solidFill>
                            <a:srgbClr val="FF0000"/>
                          </a:solidFill>
                          <a:effectLst/>
                          <a:latin typeface="Times New Roman"/>
                          <a:ea typeface="Times New Roman"/>
                          <a:cs typeface="Times New Roman"/>
                        </a:rPr>
                        <a:t>(</a:t>
                      </a:r>
                      <a:r>
                        <a:rPr lang="en-US" sz="1200" b="1" dirty="0" err="1">
                          <a:solidFill>
                            <a:srgbClr val="FF0000"/>
                          </a:solidFill>
                          <a:effectLst/>
                          <a:latin typeface="Times New Roman"/>
                          <a:ea typeface="Times New Roman"/>
                          <a:cs typeface="Times New Roman"/>
                        </a:rPr>
                        <a:t>Chính</a:t>
                      </a:r>
                      <a:r>
                        <a:rPr lang="en-US" sz="1200" b="1" dirty="0">
                          <a:solidFill>
                            <a:srgbClr val="FF0000"/>
                          </a:solidFill>
                          <a:effectLst/>
                          <a:latin typeface="Times New Roman"/>
                          <a:ea typeface="Times New Roman"/>
                          <a:cs typeface="Times New Roman"/>
                        </a:rPr>
                        <a:t> </a:t>
                      </a:r>
                      <a:r>
                        <a:rPr lang="en-US" sz="1200" b="1" dirty="0" err="1">
                          <a:solidFill>
                            <a:srgbClr val="FF0000"/>
                          </a:solidFill>
                          <a:effectLst/>
                          <a:latin typeface="Times New Roman"/>
                          <a:ea typeface="Times New Roman"/>
                          <a:cs typeface="Times New Roman"/>
                        </a:rPr>
                        <a:t>Hũu</a:t>
                      </a:r>
                      <a:r>
                        <a:rPr lang="en-US" sz="1200" b="1" dirty="0">
                          <a:solidFill>
                            <a:srgbClr val="FF0000"/>
                          </a:solidFill>
                          <a:effectLst/>
                          <a:latin typeface="Times New Roman"/>
                          <a:ea typeface="Times New Roman"/>
                          <a:cs typeface="Times New Roman"/>
                        </a:rPr>
                        <a:t>)</a:t>
                      </a:r>
                      <a:endParaRPr lang="en-US" sz="120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a:effectLst/>
                          <a:latin typeface="Times New Roman"/>
                          <a:ea typeface="Times New Roman"/>
                          <a:cs typeface="Times New Roman"/>
                        </a:rPr>
                        <a:t>-1948 Khi tác giả cùng đồng đội tham gia chiến dịch Việt Bắc  Thu Đông</a:t>
                      </a:r>
                      <a:endParaRPr lang="en-US" sz="1000">
                        <a:effectLst/>
                        <a:latin typeface="Times New Roman"/>
                        <a:ea typeface="Calibri"/>
                        <a:cs typeface="Times New Roman"/>
                      </a:endParaRPr>
                    </a:p>
                  </a:txBody>
                  <a:tcPr marL="68580" marR="68580" marT="0" marB="0"/>
                </a:tc>
                <a:tc>
                  <a:txBody>
                    <a:bodyPr/>
                    <a:lstStyle/>
                    <a:p>
                      <a:pPr marL="0" marR="0" algn="ctr">
                        <a:lnSpc>
                          <a:spcPct val="130000"/>
                        </a:lnSpc>
                        <a:spcBef>
                          <a:spcPts val="0"/>
                        </a:spcBef>
                        <a:spcAft>
                          <a:spcPts val="0"/>
                        </a:spcAft>
                      </a:pPr>
                      <a:r>
                        <a:rPr lang="en-US" sz="900" dirty="0" err="1" smtClean="0">
                          <a:effectLst/>
                          <a:latin typeface="Times New Roman"/>
                          <a:ea typeface="Times New Roman"/>
                          <a:cs typeface="Times New Roman"/>
                        </a:rPr>
                        <a:t>Tự</a:t>
                      </a:r>
                      <a:r>
                        <a:rPr lang="en-US" sz="900" dirty="0" smtClean="0">
                          <a:effectLst/>
                          <a:latin typeface="Times New Roman"/>
                          <a:ea typeface="Times New Roman"/>
                          <a:cs typeface="Times New Roman"/>
                        </a:rPr>
                        <a:t> </a:t>
                      </a:r>
                      <a:r>
                        <a:rPr lang="en-US" sz="900" dirty="0">
                          <a:effectLst/>
                          <a:latin typeface="Times New Roman"/>
                          <a:ea typeface="Times New Roman"/>
                          <a:cs typeface="Times New Roman"/>
                        </a:rPr>
                        <a:t>do</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a:t>
                      </a:r>
                      <a:r>
                        <a:rPr lang="en-US" sz="900" dirty="0" smtClean="0">
                          <a:effectLst/>
                          <a:latin typeface="Times New Roman"/>
                          <a:ea typeface="Times New Roman"/>
                          <a:cs typeface="Times New Roman"/>
                        </a:rPr>
                        <a:t>-</a:t>
                      </a:r>
                      <a:r>
                        <a:rPr lang="en-US" sz="900" dirty="0" err="1" smtClean="0">
                          <a:effectLst/>
                          <a:latin typeface="Times New Roman"/>
                          <a:ea typeface="Times New Roman"/>
                          <a:cs typeface="Times New Roman"/>
                        </a:rPr>
                        <a:t>Tì</a:t>
                      </a:r>
                      <a:r>
                        <a:rPr lang="vi-VN" sz="900" dirty="0">
                          <a:effectLst/>
                          <a:latin typeface="Times New Roman"/>
                          <a:ea typeface="Times New Roman"/>
                          <a:cs typeface="Times New Roman"/>
                        </a:rPr>
                        <a:t>nh đồng</a:t>
                      </a:r>
                      <a:r>
                        <a:rPr lang="en-US" sz="900" dirty="0">
                          <a:effectLst/>
                          <a:latin typeface="Times New Roman"/>
                          <a:ea typeface="Times New Roman"/>
                          <a:cs typeface="Times New Roman"/>
                        </a:rPr>
                        <a:t> </a:t>
                      </a:r>
                      <a:r>
                        <a:rPr lang="en-US" sz="900" dirty="0" err="1" smtClean="0">
                          <a:effectLst/>
                          <a:latin typeface="Times New Roman"/>
                          <a:ea typeface="Times New Roman"/>
                          <a:cs typeface="Times New Roman"/>
                        </a:rPr>
                        <a:t>chí</a:t>
                      </a:r>
                      <a:r>
                        <a:rPr lang="en-US" sz="900" dirty="0" smtClean="0">
                          <a:effectLst/>
                          <a:latin typeface="Times New Roman"/>
                          <a:ea typeface="Times New Roman"/>
                          <a:cs typeface="Times New Roman"/>
                        </a:rPr>
                        <a:t> </a:t>
                      </a:r>
                      <a:r>
                        <a:rPr lang="en-US" sz="900" dirty="0">
                          <a:effectLst/>
                          <a:latin typeface="Times New Roman"/>
                          <a:ea typeface="Times New Roman"/>
                          <a:cs typeface="Times New Roman"/>
                        </a:rPr>
                        <a:t>d</a:t>
                      </a:r>
                      <a:r>
                        <a:rPr lang="vi-VN" sz="900" dirty="0">
                          <a:effectLst/>
                          <a:latin typeface="Times New Roman"/>
                          <a:ea typeface="Times New Roman"/>
                          <a:cs typeface="Times New Roman"/>
                        </a:rPr>
                        <a:t>ựa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trên</a:t>
                      </a:r>
                      <a:r>
                        <a:rPr lang="en-US" sz="900" dirty="0">
                          <a:effectLst/>
                          <a:latin typeface="Times New Roman"/>
                          <a:ea typeface="Times New Roman"/>
                          <a:cs typeface="Times New Roman"/>
                        </a:rPr>
                        <a:t> c</a:t>
                      </a:r>
                      <a:r>
                        <a:rPr lang="vi-VN" sz="900" dirty="0">
                          <a:effectLst/>
                          <a:latin typeface="Times New Roman"/>
                          <a:ea typeface="Times New Roman"/>
                          <a:cs typeface="Times New Roman"/>
                        </a:rPr>
                        <a:t>ơ</a:t>
                      </a:r>
                      <a:r>
                        <a:rPr lang="en-US" sz="900" dirty="0">
                          <a:effectLst/>
                          <a:latin typeface="Times New Roman"/>
                          <a:ea typeface="Times New Roman"/>
                          <a:cs typeface="Times New Roman"/>
                        </a:rPr>
                        <a:t> s</a:t>
                      </a:r>
                      <a:r>
                        <a:rPr lang="vi-VN" sz="900" dirty="0">
                          <a:effectLst/>
                          <a:latin typeface="Times New Roman"/>
                          <a:ea typeface="Times New Roman"/>
                          <a:cs typeface="Times New Roman"/>
                        </a:rPr>
                        <a:t>ở</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cùng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chung</a:t>
                      </a:r>
                      <a:r>
                        <a:rPr lang="en-US" sz="900" dirty="0">
                          <a:effectLst/>
                          <a:latin typeface="Times New Roman"/>
                          <a:ea typeface="Times New Roman"/>
                          <a:cs typeface="Times New Roman"/>
                        </a:rPr>
                        <a:t> c</a:t>
                      </a:r>
                      <a:r>
                        <a:rPr lang="vi-VN" sz="900" dirty="0">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a:t>
                      </a:r>
                      <a:r>
                        <a:rPr lang="vi-VN" sz="900" dirty="0">
                          <a:effectLst/>
                          <a:latin typeface="Times New Roman"/>
                          <a:ea typeface="Times New Roman"/>
                          <a:cs typeface="Times New Roman"/>
                        </a:rPr>
                        <a:t>ộ</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lý</a:t>
                      </a:r>
                      <a:r>
                        <a:rPr lang="en-US" sz="900" dirty="0">
                          <a:effectLst/>
                          <a:latin typeface="Times New Roman"/>
                          <a:ea typeface="Times New Roman"/>
                          <a:cs typeface="Times New Roman"/>
                        </a:rPr>
                        <a:t> t</a:t>
                      </a:r>
                      <a:r>
                        <a:rPr lang="vi-VN" sz="900" dirty="0">
                          <a:effectLst/>
                          <a:latin typeface="Times New Roman"/>
                          <a:ea typeface="Times New Roman"/>
                          <a:cs typeface="Times New Roman"/>
                        </a:rPr>
                        <a:t>ưởng</a:t>
                      </a:r>
                      <a:r>
                        <a:rPr lang="en-US" sz="900" dirty="0">
                          <a:effectLst/>
                          <a:latin typeface="Times New Roman"/>
                          <a:ea typeface="Times New Roman"/>
                          <a:cs typeface="Times New Roman"/>
                        </a:rPr>
                        <a:t> chi</a:t>
                      </a:r>
                      <a:r>
                        <a:rPr lang="vi-VN" sz="900" dirty="0">
                          <a:effectLst/>
                          <a:latin typeface="Times New Roman"/>
                          <a:ea typeface="Times New Roman"/>
                          <a:cs typeface="Times New Roman"/>
                        </a:rPr>
                        <a:t>ến đấu</a:t>
                      </a:r>
                      <a:r>
                        <a:rPr lang="en-US" sz="900" dirty="0">
                          <a:effectLst/>
                          <a:latin typeface="Times New Roman"/>
                          <a:ea typeface="Times New Roman"/>
                          <a:cs typeface="Times New Roman"/>
                        </a:rPr>
                        <a:t>, </a:t>
                      </a:r>
                      <a:r>
                        <a:rPr lang="vi-VN" sz="900" dirty="0">
                          <a:effectLst/>
                          <a:latin typeface="Times New Roman"/>
                          <a:ea typeface="Times New Roman"/>
                          <a:cs typeface="Times New Roman"/>
                        </a:rPr>
                        <a:t>được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a:t>
                      </a:r>
                      <a:r>
                        <a:rPr lang="vi-VN" sz="900" dirty="0">
                          <a:effectLst/>
                          <a:latin typeface="Times New Roman"/>
                          <a:ea typeface="Times New Roman"/>
                          <a:cs typeface="Times New Roman"/>
                        </a:rPr>
                        <a:t>ể</a:t>
                      </a:r>
                      <a:r>
                        <a:rPr lang="en-US" sz="900" dirty="0">
                          <a:effectLst/>
                          <a:latin typeface="Times New Roman"/>
                          <a:ea typeface="Times New Roman"/>
                          <a:cs typeface="Times New Roman"/>
                        </a:rPr>
                        <a:t> hi</a:t>
                      </a:r>
                      <a:r>
                        <a:rPr lang="vi-VN" sz="900" dirty="0">
                          <a:effectLst/>
                          <a:latin typeface="Times New Roman"/>
                          <a:ea typeface="Times New Roman"/>
                          <a:cs typeface="Times New Roman"/>
                        </a:rPr>
                        <a:t>ện</a:t>
                      </a:r>
                      <a:r>
                        <a:rPr lang="en-US" sz="900" dirty="0">
                          <a:effectLst/>
                          <a:latin typeface="Times New Roman"/>
                          <a:ea typeface="Times New Roman"/>
                          <a:cs typeface="Times New Roman"/>
                        </a:rPr>
                        <a:t> t</a:t>
                      </a:r>
                      <a:r>
                        <a:rPr lang="vi-VN" sz="900" dirty="0">
                          <a:effectLst/>
                          <a:latin typeface="Times New Roman"/>
                          <a:ea typeface="Times New Roman"/>
                          <a:cs typeface="Times New Roman"/>
                        </a:rPr>
                        <a:t>ự</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nhiên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bì</a:t>
                      </a:r>
                      <a:r>
                        <a:rPr lang="vi-VN" sz="900" dirty="0">
                          <a:effectLst/>
                          <a:latin typeface="Times New Roman"/>
                          <a:ea typeface="Times New Roman"/>
                          <a:cs typeface="Times New Roman"/>
                        </a:rPr>
                        <a:t>nh</a:t>
                      </a:r>
                      <a:r>
                        <a:rPr lang="en-US" sz="900" dirty="0">
                          <a:effectLst/>
                          <a:latin typeface="Times New Roman"/>
                          <a:ea typeface="Times New Roman"/>
                          <a:cs typeface="Times New Roman"/>
                        </a:rPr>
                        <a:t> d</a:t>
                      </a:r>
                      <a:r>
                        <a:rPr lang="vi-VN" sz="900" dirty="0">
                          <a:effectLst/>
                          <a:latin typeface="Times New Roman"/>
                          <a:ea typeface="Times New Roman"/>
                          <a:cs typeface="Times New Roman"/>
                        </a:rPr>
                        <a:t>ị</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sâu</a:t>
                      </a:r>
                      <a:r>
                        <a:rPr lang="en-US" sz="900" dirty="0">
                          <a:effectLst/>
                          <a:latin typeface="Times New Roman"/>
                          <a:ea typeface="Times New Roman"/>
                          <a:cs typeface="Times New Roman"/>
                        </a:rPr>
                        <a:t> s</a:t>
                      </a:r>
                      <a:r>
                        <a:rPr lang="vi-VN" sz="900" dirty="0">
                          <a:effectLst/>
                          <a:latin typeface="Times New Roman"/>
                          <a:ea typeface="Times New Roman"/>
                          <a:cs typeface="Times New Roman"/>
                        </a:rPr>
                        <a:t>ắc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góp</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ph</a:t>
                      </a:r>
                      <a:r>
                        <a:rPr lang="vi-VN" sz="900" dirty="0">
                          <a:effectLst/>
                          <a:latin typeface="Times New Roman"/>
                          <a:ea typeface="Times New Roman"/>
                          <a:cs typeface="Times New Roman"/>
                        </a:rPr>
                        <a:t>ần</a:t>
                      </a:r>
                      <a:r>
                        <a:rPr lang="en-US" sz="900" dirty="0">
                          <a:effectLst/>
                          <a:latin typeface="Times New Roman"/>
                          <a:ea typeface="Times New Roman"/>
                          <a:cs typeface="Times New Roman"/>
                        </a:rPr>
                        <a:t> t</a:t>
                      </a:r>
                      <a:r>
                        <a:rPr lang="vi-VN" sz="900" dirty="0">
                          <a:effectLst/>
                          <a:latin typeface="Times New Roman"/>
                          <a:ea typeface="Times New Roman"/>
                          <a:cs typeface="Times New Roman"/>
                        </a:rPr>
                        <a:t>ạo</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nên</a:t>
                      </a:r>
                      <a:r>
                        <a:rPr lang="en-US" sz="900" dirty="0">
                          <a:effectLst/>
                          <a:latin typeface="Times New Roman"/>
                          <a:ea typeface="Times New Roman"/>
                          <a:cs typeface="Times New Roman"/>
                        </a:rPr>
                        <a:t> s</a:t>
                      </a:r>
                      <a:r>
                        <a:rPr lang="vi-VN" sz="900" dirty="0">
                          <a:effectLst/>
                          <a:latin typeface="Times New Roman"/>
                          <a:ea typeface="Times New Roman"/>
                          <a:cs typeface="Times New Roman"/>
                        </a:rPr>
                        <a:t>ức</a:t>
                      </a:r>
                      <a:r>
                        <a:rPr lang="en-US" sz="900" dirty="0">
                          <a:effectLst/>
                          <a:latin typeface="Times New Roman"/>
                          <a:ea typeface="Times New Roman"/>
                          <a:cs typeface="Times New Roman"/>
                        </a:rPr>
                        <a:t> m</a:t>
                      </a:r>
                      <a:r>
                        <a:rPr lang="vi-VN" sz="900" dirty="0">
                          <a:effectLst/>
                          <a:latin typeface="Times New Roman"/>
                          <a:ea typeface="Times New Roman"/>
                          <a:cs typeface="Times New Roman"/>
                        </a:rPr>
                        <a:t>ạnh</a:t>
                      </a:r>
                      <a:r>
                        <a:rPr lang="en-US" sz="900" dirty="0">
                          <a:effectLst/>
                          <a:latin typeface="Times New Roman"/>
                          <a:ea typeface="Times New Roman"/>
                          <a:cs typeface="Times New Roman"/>
                        </a:rPr>
                        <a:t>, v</a:t>
                      </a:r>
                      <a:r>
                        <a:rPr lang="vi-VN" sz="900" dirty="0">
                          <a:effectLst/>
                          <a:latin typeface="Times New Roman"/>
                          <a:ea typeface="Times New Roman"/>
                          <a:cs typeface="Times New Roman"/>
                        </a:rPr>
                        <a:t>ẻ đẹp</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tinh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a:t>
                      </a:r>
                      <a:r>
                        <a:rPr lang="vi-VN" sz="900" dirty="0">
                          <a:effectLst/>
                          <a:latin typeface="Times New Roman"/>
                          <a:ea typeface="Times New Roman"/>
                          <a:cs typeface="Times New Roman"/>
                        </a:rPr>
                        <a:t>ần</a:t>
                      </a:r>
                      <a:r>
                        <a:rPr lang="en-US" sz="900" dirty="0">
                          <a:effectLst/>
                          <a:latin typeface="Times New Roman"/>
                          <a:ea typeface="Times New Roman"/>
                          <a:cs typeface="Times New Roman"/>
                        </a:rPr>
                        <a:t> c</a:t>
                      </a:r>
                      <a:r>
                        <a:rPr lang="vi-VN" sz="900" dirty="0">
                          <a:effectLst/>
                          <a:latin typeface="Times New Roman"/>
                          <a:ea typeface="Times New Roman"/>
                          <a:cs typeface="Times New Roman"/>
                        </a:rPr>
                        <a:t>ủa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a:t>
                      </a:r>
                      <a:r>
                        <a:rPr lang="vi-VN" sz="900" dirty="0">
                          <a:effectLst/>
                          <a:latin typeface="Times New Roman"/>
                          <a:ea typeface="Times New Roman"/>
                          <a:cs typeface="Times New Roman"/>
                        </a:rPr>
                        <a:t>ười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lí</a:t>
                      </a:r>
                      <a:r>
                        <a:rPr lang="vi-VN" sz="900" dirty="0">
                          <a:effectLst/>
                          <a:latin typeface="Times New Roman"/>
                          <a:ea typeface="Times New Roman"/>
                          <a:cs typeface="Times New Roman"/>
                        </a:rPr>
                        <a:t>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cá</a:t>
                      </a:r>
                      <a:r>
                        <a:rPr lang="vi-VN" sz="900" dirty="0">
                          <a:effectLst/>
                          <a:latin typeface="Times New Roman"/>
                          <a:ea typeface="Times New Roman"/>
                          <a:cs typeface="Times New Roman"/>
                        </a:rPr>
                        <a:t>ch</a:t>
                      </a:r>
                      <a:r>
                        <a:rPr lang="en-US" sz="900" dirty="0">
                          <a:effectLst/>
                          <a:latin typeface="Times New Roman"/>
                          <a:ea typeface="Times New Roman"/>
                          <a:cs typeface="Times New Roman"/>
                        </a:rPr>
                        <a:t> m</a:t>
                      </a:r>
                      <a:r>
                        <a:rPr lang="vi-VN" sz="900" dirty="0">
                          <a:effectLst/>
                          <a:latin typeface="Times New Roman"/>
                          <a:ea typeface="Times New Roman"/>
                          <a:cs typeface="Times New Roman"/>
                        </a:rPr>
                        <a:t>ạng</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p>
                      <a:pPr marL="0" marR="0" algn="just">
                        <a:lnSpc>
                          <a:spcPct val="130000"/>
                        </a:lnSpc>
                        <a:spcBef>
                          <a:spcPts val="0"/>
                        </a:spcBef>
                        <a:spcAft>
                          <a:spcPts val="0"/>
                        </a:spcAft>
                      </a:pPr>
                      <a:r>
                        <a:rPr lang="en-US" sz="900" dirty="0">
                          <a:effectLst/>
                          <a:latin typeface="Times New Roman"/>
                          <a:ea typeface="Times New Roman"/>
                          <a:cs typeface="Times New Roman"/>
                        </a:rPr>
                        <a:t> </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a:effectLst/>
                          <a:latin typeface="Times New Roman"/>
                          <a:ea typeface="Times New Roman"/>
                          <a:cs typeface="Times New Roman"/>
                        </a:rPr>
                        <a:t>-Chi tiết, hình ảnh ngôn ngữ giản dị chân thực, cô đọng hàm súc ,biểu cảm.</a:t>
                      </a:r>
                      <a:endParaRPr lang="en-US" sz="1000">
                        <a:effectLst/>
                        <a:latin typeface="Times New Roman"/>
                        <a:ea typeface="Calibri"/>
                        <a:cs typeface="Times New Roman"/>
                      </a:endParaRPr>
                    </a:p>
                    <a:p>
                      <a:pPr marL="0" marR="0" algn="just">
                        <a:lnSpc>
                          <a:spcPct val="130000"/>
                        </a:lnSpc>
                        <a:spcBef>
                          <a:spcPts val="0"/>
                        </a:spcBef>
                        <a:spcAft>
                          <a:spcPts val="0"/>
                        </a:spcAft>
                      </a:pPr>
                      <a:r>
                        <a:rPr lang="en-US" sz="900">
                          <a:effectLst/>
                          <a:latin typeface="Times New Roman"/>
                          <a:ea typeface="Times New Roman"/>
                          <a:cs typeface="Times New Roman"/>
                        </a:rPr>
                        <a:t>-Hình ảnh thơ sáng tạo vừa hàm xúc vừa biểu cảm.</a:t>
                      </a:r>
                      <a:endParaRPr lang="en-US" sz="1000">
                        <a:effectLst/>
                        <a:latin typeface="Times New Roman"/>
                        <a:ea typeface="Calibri"/>
                        <a:cs typeface="Times New Roman"/>
                      </a:endParaRPr>
                    </a:p>
                  </a:txBody>
                  <a:tcPr marL="68580" marR="68580" marT="0" marB="0"/>
                </a:tc>
              </a:tr>
              <a:tr h="1606445">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marT="34290" marB="34290"/>
                </a:tc>
                <a:tc>
                  <a:txBody>
                    <a:bodyPr/>
                    <a:lstStyle/>
                    <a:p>
                      <a:pPr marL="0" marR="0" algn="just">
                        <a:lnSpc>
                          <a:spcPct val="130000"/>
                        </a:lnSpc>
                        <a:spcBef>
                          <a:spcPts val="0"/>
                        </a:spcBef>
                        <a:spcAft>
                          <a:spcPts val="0"/>
                        </a:spcAft>
                      </a:pPr>
                      <a:r>
                        <a:rPr lang="en-US" sz="1200" b="1" i="1" dirty="0" err="1">
                          <a:effectLst/>
                          <a:latin typeface="Times New Roman"/>
                          <a:ea typeface="Times New Roman"/>
                          <a:cs typeface="Times New Roman"/>
                        </a:rPr>
                        <a:t>Bài</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thơ</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về</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tiểu</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đội</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xe</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không</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kính</a:t>
                      </a:r>
                      <a:r>
                        <a:rPr lang="en-US" sz="1200" b="1" i="1" dirty="0">
                          <a:effectLst/>
                          <a:latin typeface="Times New Roman"/>
                          <a:ea typeface="Times New Roman"/>
                          <a:cs typeface="Times New Roman"/>
                        </a:rPr>
                        <a:t> .</a:t>
                      </a:r>
                      <a:endParaRPr lang="en-US" sz="1200" dirty="0">
                        <a:effectLst/>
                        <a:latin typeface="Times New Roman"/>
                        <a:ea typeface="Calibri"/>
                        <a:cs typeface="Times New Roman"/>
                      </a:endParaRPr>
                    </a:p>
                    <a:p>
                      <a:pPr marL="0" marR="0" algn="ctr">
                        <a:lnSpc>
                          <a:spcPct val="130000"/>
                        </a:lnSpc>
                        <a:spcBef>
                          <a:spcPts val="0"/>
                        </a:spcBef>
                        <a:spcAft>
                          <a:spcPts val="0"/>
                        </a:spcAft>
                      </a:pPr>
                      <a:r>
                        <a:rPr lang="en-US" sz="1200" b="1" i="0" dirty="0">
                          <a:solidFill>
                            <a:srgbClr val="FF0000"/>
                          </a:solidFill>
                          <a:effectLst/>
                          <a:latin typeface="Times New Roman"/>
                          <a:ea typeface="Times New Roman"/>
                          <a:cs typeface="Times New Roman"/>
                        </a:rPr>
                        <a:t>(</a:t>
                      </a:r>
                      <a:r>
                        <a:rPr lang="en-US" sz="1200" b="1" i="0" dirty="0" err="1">
                          <a:solidFill>
                            <a:srgbClr val="FF0000"/>
                          </a:solidFill>
                          <a:effectLst/>
                          <a:latin typeface="Times New Roman"/>
                          <a:ea typeface="Times New Roman"/>
                          <a:cs typeface="Times New Roman"/>
                        </a:rPr>
                        <a:t>Phạm</a:t>
                      </a:r>
                      <a:r>
                        <a:rPr lang="en-US" sz="1200" b="1" i="0" dirty="0">
                          <a:solidFill>
                            <a:srgbClr val="FF0000"/>
                          </a:solidFill>
                          <a:effectLst/>
                          <a:latin typeface="Times New Roman"/>
                          <a:ea typeface="Times New Roman"/>
                          <a:cs typeface="Times New Roman"/>
                        </a:rPr>
                        <a:t> \</a:t>
                      </a:r>
                      <a:r>
                        <a:rPr lang="en-US" sz="1200" b="1" i="0" dirty="0" err="1">
                          <a:solidFill>
                            <a:srgbClr val="FF0000"/>
                          </a:solidFill>
                          <a:effectLst/>
                          <a:latin typeface="Times New Roman"/>
                          <a:ea typeface="Times New Roman"/>
                          <a:cs typeface="Times New Roman"/>
                        </a:rPr>
                        <a:t>Tiến</a:t>
                      </a:r>
                      <a:r>
                        <a:rPr lang="en-US" sz="1200" b="1" i="0" dirty="0">
                          <a:solidFill>
                            <a:srgbClr val="FF0000"/>
                          </a:solidFill>
                          <a:effectLst/>
                          <a:latin typeface="Times New Roman"/>
                          <a:ea typeface="Times New Roman"/>
                          <a:cs typeface="Times New Roman"/>
                        </a:rPr>
                        <a:t> </a:t>
                      </a:r>
                      <a:r>
                        <a:rPr lang="en-US" sz="1200" b="1" i="0" dirty="0" err="1">
                          <a:solidFill>
                            <a:srgbClr val="FF0000"/>
                          </a:solidFill>
                          <a:effectLst/>
                          <a:latin typeface="Times New Roman"/>
                          <a:ea typeface="Times New Roman"/>
                          <a:cs typeface="Times New Roman"/>
                        </a:rPr>
                        <a:t>Duật</a:t>
                      </a:r>
                      <a:r>
                        <a:rPr lang="en-US" sz="1200" b="1" i="0" dirty="0">
                          <a:solidFill>
                            <a:srgbClr val="FF0000"/>
                          </a:solidFill>
                          <a:effectLst/>
                          <a:latin typeface="Times New Roman"/>
                          <a:ea typeface="Times New Roman"/>
                          <a:cs typeface="Times New Roman"/>
                        </a:rPr>
                        <a:t>)</a:t>
                      </a:r>
                      <a:endParaRPr lang="en-US" sz="1200" b="1" i="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- 1969 </a:t>
                      </a:r>
                      <a:r>
                        <a:rPr lang="en-US" sz="900" dirty="0" err="1">
                          <a:effectLst/>
                          <a:latin typeface="Times New Roman"/>
                          <a:ea typeface="Times New Roman"/>
                          <a:cs typeface="Times New Roman"/>
                        </a:rPr>
                        <a:t>Thời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kì</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ác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liệt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của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cuộc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chiến</a:t>
                      </a:r>
                      <a:r>
                        <a:rPr lang="en-US" sz="900" dirty="0">
                          <a:effectLst/>
                          <a:latin typeface="Times New Roman"/>
                          <a:ea typeface="Times New Roman"/>
                          <a:cs typeface="Times New Roman"/>
                        </a:rPr>
                        <a:t> </a:t>
                      </a:r>
                      <a:r>
                        <a:rPr lang="en-US" sz="900" dirty="0" err="1" smtClean="0">
                          <a:effectLst/>
                          <a:latin typeface="Times New Roman"/>
                          <a:ea typeface="Times New Roman"/>
                          <a:cs typeface="Times New Roman"/>
                        </a:rPr>
                        <a:t>tranh</a:t>
                      </a:r>
                      <a:r>
                        <a:rPr lang="en-US" sz="900" dirty="0" smtClean="0">
                          <a:effectLst/>
                          <a:latin typeface="Times New Roman"/>
                          <a:ea typeface="Times New Roman"/>
                          <a:cs typeface="Times New Roman"/>
                        </a:rPr>
                        <a:t> </a:t>
                      </a:r>
                      <a:r>
                        <a:rPr lang="en-US" sz="900" dirty="0" err="1">
                          <a:effectLst/>
                          <a:latin typeface="Times New Roman"/>
                          <a:ea typeface="Times New Roman"/>
                          <a:cs typeface="Times New Roman"/>
                        </a:rPr>
                        <a:t>chống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Mĩ</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cứu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nước</a:t>
                      </a:r>
                      <a:endParaRPr lang="en-US" sz="1000" dirty="0">
                        <a:effectLst/>
                        <a:latin typeface="Times New Roman"/>
                        <a:ea typeface="Calibri"/>
                        <a:cs typeface="Times New Roman"/>
                      </a:endParaRPr>
                    </a:p>
                  </a:txBody>
                  <a:tcPr marL="68580" marR="68580" marT="0" marB="0"/>
                </a:tc>
                <a:tc>
                  <a:txBody>
                    <a:bodyPr/>
                    <a:lstStyle/>
                    <a:p>
                      <a:pPr marL="0" marR="0" algn="ctr">
                        <a:lnSpc>
                          <a:spcPct val="130000"/>
                        </a:lnSpc>
                        <a:spcBef>
                          <a:spcPts val="0"/>
                        </a:spcBef>
                        <a:spcAft>
                          <a:spcPts val="0"/>
                        </a:spcAft>
                      </a:pPr>
                      <a:r>
                        <a:rPr lang="en-US" sz="900" dirty="0" err="1" smtClean="0">
                          <a:effectLst/>
                          <a:latin typeface="Times New Roman"/>
                          <a:ea typeface="Times New Roman"/>
                          <a:cs typeface="Times New Roman"/>
                        </a:rPr>
                        <a:t>Tự</a:t>
                      </a:r>
                      <a:r>
                        <a:rPr lang="en-US" sz="900" dirty="0" smtClean="0">
                          <a:effectLst/>
                          <a:latin typeface="Times New Roman"/>
                          <a:ea typeface="Times New Roman"/>
                          <a:cs typeface="Times New Roman"/>
                        </a:rPr>
                        <a:t> </a:t>
                      </a:r>
                      <a:r>
                        <a:rPr lang="en-US" sz="900" dirty="0">
                          <a:effectLst/>
                          <a:latin typeface="Times New Roman"/>
                          <a:ea typeface="Times New Roman"/>
                          <a:cs typeface="Times New Roman"/>
                        </a:rPr>
                        <a:t>do</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Qua </a:t>
                      </a:r>
                      <a:r>
                        <a:rPr lang="en-US" sz="900" dirty="0" err="1">
                          <a:effectLst/>
                          <a:latin typeface="Times New Roman"/>
                          <a:ea typeface="Times New Roman"/>
                          <a:cs typeface="Times New Roman"/>
                        </a:rPr>
                        <a:t>hình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những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chiếc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xe</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không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kính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làm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nổi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bật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người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lính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lái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xe</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Trường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Sơn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trong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chống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Mĩ</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với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thế</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hiện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ngang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tinh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thần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lạc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quan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dũng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cảm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bất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chấp</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khó</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khăn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nguy</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hiểm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ý </a:t>
                      </a:r>
                      <a:r>
                        <a:rPr lang="en-US" sz="900" dirty="0" err="1">
                          <a:effectLst/>
                          <a:latin typeface="Times New Roman"/>
                          <a:ea typeface="Times New Roman"/>
                          <a:cs typeface="Times New Roman"/>
                        </a:rPr>
                        <a:t>chí</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chiến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đấu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giải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phóng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miền</a:t>
                      </a:r>
                      <a:r>
                        <a:rPr lang="en-US" sz="900" dirty="0">
                          <a:effectLst/>
                          <a:latin typeface="Times New Roman"/>
                          <a:ea typeface="Times New Roman"/>
                          <a:cs typeface="Times New Roman"/>
                        </a:rPr>
                        <a:t> Nam. </a:t>
                      </a:r>
                      <a:endParaRPr lang="en-US" sz="1000" dirty="0">
                        <a:effectLst/>
                        <a:latin typeface="Times New Roman"/>
                        <a:ea typeface="Calibri"/>
                        <a:cs typeface="Times New Roman"/>
                      </a:endParaRPr>
                    </a:p>
                    <a:p>
                      <a:pPr marL="0" marR="0" algn="just">
                        <a:lnSpc>
                          <a:spcPct val="130000"/>
                        </a:lnSpc>
                        <a:spcBef>
                          <a:spcPts val="0"/>
                        </a:spcBef>
                        <a:spcAft>
                          <a:spcPts val="0"/>
                        </a:spcAft>
                      </a:pPr>
                      <a:r>
                        <a:rPr lang="en-US" sz="900" dirty="0">
                          <a:effectLst/>
                          <a:latin typeface="Times New Roman"/>
                          <a:ea typeface="Times New Roman"/>
                          <a:cs typeface="Times New Roman"/>
                        </a:rPr>
                        <a:t> </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Tứ</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thơ</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độc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đáo</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những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chiếc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xe</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không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kính</a:t>
                      </a:r>
                      <a:endParaRPr lang="en-US" sz="1000" dirty="0">
                        <a:effectLst/>
                        <a:latin typeface="Times New Roman"/>
                        <a:ea typeface="Calibri"/>
                        <a:cs typeface="Times New Roman"/>
                      </a:endParaRPr>
                    </a:p>
                    <a:p>
                      <a:pPr marL="0" marR="0" algn="just">
                        <a:lnSpc>
                          <a:spcPct val="130000"/>
                        </a:lnSpc>
                        <a:spcBef>
                          <a:spcPts val="0"/>
                        </a:spcBef>
                        <a:spcAft>
                          <a:spcPts val="0"/>
                        </a:spcAft>
                      </a:pP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Giàu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chất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hiện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thực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chiến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trường</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p>
                      <a:pPr marL="0" marR="0" algn="just">
                        <a:lnSpc>
                          <a:spcPct val="130000"/>
                        </a:lnSpc>
                        <a:spcBef>
                          <a:spcPts val="0"/>
                        </a:spcBef>
                        <a:spcAft>
                          <a:spcPts val="0"/>
                        </a:spcAft>
                      </a:pP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Ngôn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ngữ</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giọng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điệu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giàu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tính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khẩu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khí</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tự</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nhiên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khỏe</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khoắn</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p>
                      <a:pPr marL="0" marR="0" algn="just">
                        <a:lnSpc>
                          <a:spcPct val="130000"/>
                        </a:lnSpc>
                        <a:spcBef>
                          <a:spcPts val="0"/>
                        </a:spcBef>
                        <a:spcAft>
                          <a:spcPts val="0"/>
                        </a:spcAft>
                      </a:pP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Lời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thơ</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gần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với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văn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xuôi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thường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ngày</a:t>
                      </a:r>
                      <a:endParaRPr lang="en-US" sz="1000" dirty="0">
                        <a:effectLst/>
                        <a:latin typeface="Times New Roman"/>
                        <a:ea typeface="Calibri"/>
                        <a:cs typeface="Times New Roman"/>
                      </a:endParaRPr>
                    </a:p>
                  </a:txBody>
                  <a:tcPr marL="68580" marR="68580" marT="0" marB="0"/>
                </a:tc>
              </a:tr>
              <a:tr h="1070964">
                <a:tc>
                  <a:txBody>
                    <a:bodyPr/>
                    <a:lstStyle/>
                    <a:p>
                      <a:r>
                        <a:rPr lang="en-US" sz="2000" dirty="0" smtClean="0">
                          <a:latin typeface="Times New Roman" pitchFamily="18" charset="0"/>
                          <a:cs typeface="Times New Roman" pitchFamily="18" charset="0"/>
                        </a:rPr>
                        <a:t>3</a:t>
                      </a:r>
                      <a:endParaRPr lang="en-US" sz="2000" dirty="0">
                        <a:latin typeface="Times New Roman" pitchFamily="18" charset="0"/>
                        <a:cs typeface="Times New Roman" pitchFamily="18" charset="0"/>
                      </a:endParaRPr>
                    </a:p>
                  </a:txBody>
                  <a:tcPr marT="34290" marB="34290"/>
                </a:tc>
                <a:tc>
                  <a:txBody>
                    <a:bodyPr/>
                    <a:lstStyle/>
                    <a:p>
                      <a:pPr marL="0" marR="0" algn="just">
                        <a:lnSpc>
                          <a:spcPct val="130000"/>
                        </a:lnSpc>
                        <a:spcBef>
                          <a:spcPts val="0"/>
                        </a:spcBef>
                        <a:spcAft>
                          <a:spcPts val="0"/>
                        </a:spcAft>
                      </a:pPr>
                      <a:r>
                        <a:rPr lang="en-US" sz="1200" b="1" i="1" dirty="0" err="1">
                          <a:effectLst/>
                          <a:latin typeface="Times New Roman"/>
                          <a:ea typeface="Times New Roman"/>
                          <a:cs typeface="Times New Roman"/>
                        </a:rPr>
                        <a:t>Đoàn</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thuyền</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đánh</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cá</a:t>
                      </a:r>
                      <a:r>
                        <a:rPr lang="en-US" sz="1200" b="1" i="1" dirty="0">
                          <a:effectLst/>
                          <a:latin typeface="Times New Roman"/>
                          <a:ea typeface="Times New Roman"/>
                          <a:cs typeface="Times New Roman"/>
                        </a:rPr>
                        <a:t>.</a:t>
                      </a:r>
                      <a:endParaRPr lang="en-US" sz="1200" dirty="0">
                        <a:effectLst/>
                        <a:latin typeface="Times New Roman"/>
                        <a:ea typeface="Calibri"/>
                        <a:cs typeface="Times New Roman"/>
                      </a:endParaRPr>
                    </a:p>
                    <a:p>
                      <a:pPr marL="0" marR="0" algn="ctr">
                        <a:lnSpc>
                          <a:spcPct val="130000"/>
                        </a:lnSpc>
                        <a:spcBef>
                          <a:spcPts val="0"/>
                        </a:spcBef>
                        <a:spcAft>
                          <a:spcPts val="0"/>
                        </a:spcAft>
                      </a:pPr>
                      <a:r>
                        <a:rPr lang="en-US" sz="1200" b="1" dirty="0">
                          <a:solidFill>
                            <a:srgbClr val="FF0000"/>
                          </a:solidFill>
                          <a:effectLst/>
                          <a:latin typeface="Times New Roman"/>
                          <a:ea typeface="Times New Roman"/>
                          <a:cs typeface="Times New Roman"/>
                        </a:rPr>
                        <a:t>(</a:t>
                      </a:r>
                      <a:r>
                        <a:rPr lang="en-US" sz="1200" b="1" dirty="0" err="1">
                          <a:solidFill>
                            <a:srgbClr val="FF0000"/>
                          </a:solidFill>
                          <a:effectLst/>
                          <a:latin typeface="Times New Roman"/>
                          <a:ea typeface="Times New Roman"/>
                          <a:cs typeface="Times New Roman"/>
                        </a:rPr>
                        <a:t>Huy</a:t>
                      </a:r>
                      <a:r>
                        <a:rPr lang="en-US" sz="1200" b="1" dirty="0">
                          <a:solidFill>
                            <a:srgbClr val="FF0000"/>
                          </a:solidFill>
                          <a:effectLst/>
                          <a:latin typeface="Times New Roman"/>
                          <a:ea typeface="Times New Roman"/>
                          <a:cs typeface="Times New Roman"/>
                        </a:rPr>
                        <a:t> </a:t>
                      </a:r>
                      <a:r>
                        <a:rPr lang="en-US" sz="1200" b="1" dirty="0" err="1">
                          <a:solidFill>
                            <a:srgbClr val="FF0000"/>
                          </a:solidFill>
                          <a:effectLst/>
                          <a:latin typeface="Times New Roman"/>
                          <a:ea typeface="Times New Roman"/>
                          <a:cs typeface="Times New Roman"/>
                        </a:rPr>
                        <a:t>Cận</a:t>
                      </a:r>
                      <a:r>
                        <a:rPr lang="en-US" sz="1200" b="1" dirty="0">
                          <a:solidFill>
                            <a:srgbClr val="FF0000"/>
                          </a:solidFill>
                          <a:effectLst/>
                          <a:latin typeface="Times New Roman"/>
                          <a:ea typeface="Times New Roman"/>
                          <a:cs typeface="Times New Roman"/>
                        </a:rPr>
                        <a:t>)</a:t>
                      </a:r>
                      <a:endParaRPr lang="en-US" sz="1200" dirty="0">
                        <a:solidFill>
                          <a:srgbClr val="FF0000"/>
                        </a:solidFill>
                        <a:effectLst/>
                        <a:latin typeface="Times New Roman"/>
                        <a:ea typeface="Calibri"/>
                        <a:cs typeface="Times New Roman"/>
                      </a:endParaRPr>
                    </a:p>
                  </a:txBody>
                  <a:tcPr marL="68580" marR="68580" marT="0" marB="0"/>
                </a:tc>
                <a:tc>
                  <a:txBody>
                    <a:bodyPr/>
                    <a:lstStyle/>
                    <a:p>
                      <a:pPr marL="0" marR="0">
                        <a:lnSpc>
                          <a:spcPct val="130000"/>
                        </a:lnSpc>
                        <a:spcBef>
                          <a:spcPts val="0"/>
                        </a:spcBef>
                        <a:spcAft>
                          <a:spcPts val="0"/>
                        </a:spcAft>
                      </a:pP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Trong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chuyến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thực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tế</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dài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ngày</a:t>
                      </a:r>
                      <a:r>
                        <a:rPr lang="en-US" sz="900" dirty="0">
                          <a:effectLst/>
                          <a:latin typeface="Times New Roman"/>
                          <a:ea typeface="Times New Roman"/>
                          <a:cs typeface="Times New Roman"/>
                        </a:rPr>
                        <a:t> ở </a:t>
                      </a:r>
                      <a:r>
                        <a:rPr lang="en-US" sz="900" dirty="0" err="1">
                          <a:effectLst/>
                          <a:latin typeface="Times New Roman"/>
                          <a:ea typeface="Times New Roman"/>
                          <a:cs typeface="Times New Roman"/>
                        </a:rPr>
                        <a:t>vùng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mỏ</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Quảng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Ninh</a:t>
                      </a:r>
                      <a:endParaRPr lang="en-US" sz="1000" dirty="0">
                        <a:effectLst/>
                        <a:latin typeface="Times New Roman"/>
                        <a:ea typeface="Calibri"/>
                        <a:cs typeface="Times New Roman"/>
                      </a:endParaRPr>
                    </a:p>
                  </a:txBody>
                  <a:tcPr marL="68580" marR="68580" marT="0" marB="0"/>
                </a:tc>
                <a:tc>
                  <a:txBody>
                    <a:bodyPr/>
                    <a:lstStyle/>
                    <a:p>
                      <a:pPr marL="0" marR="0" algn="ctr">
                        <a:lnSpc>
                          <a:spcPct val="130000"/>
                        </a:lnSpc>
                        <a:spcBef>
                          <a:spcPts val="0"/>
                        </a:spcBef>
                        <a:spcAft>
                          <a:spcPts val="0"/>
                        </a:spcAft>
                      </a:pPr>
                      <a:r>
                        <a:rPr lang="en-US" sz="900" dirty="0" smtClean="0">
                          <a:effectLst/>
                          <a:latin typeface="Times New Roman"/>
                          <a:ea typeface="Times New Roman"/>
                          <a:cs typeface="Times New Roman"/>
                        </a:rPr>
                        <a:t>7 </a:t>
                      </a:r>
                      <a:r>
                        <a:rPr lang="en-US" sz="900" dirty="0" err="1">
                          <a:effectLst/>
                          <a:latin typeface="Times New Roman"/>
                          <a:ea typeface="Times New Roman"/>
                          <a:cs typeface="Times New Roman"/>
                        </a:rPr>
                        <a:t>chữ</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a:effectLst/>
                          <a:latin typeface="Times New Roman"/>
                          <a:ea typeface="Times New Roman"/>
                          <a:cs typeface="Times New Roman"/>
                        </a:rPr>
                        <a:t>- Thể hiện sự hài hòa giữa thiên nhiên và con người lao động, bộc lộ niềm vui, niềm tự hào của nhà thơ trước đất nước và cuộc sống. </a:t>
                      </a:r>
                      <a:endParaRPr lang="en-US" sz="1000">
                        <a:effectLst/>
                        <a:latin typeface="Times New Roman"/>
                        <a:ea typeface="Calibri"/>
                        <a:cs typeface="Times New Roman"/>
                      </a:endParaRPr>
                    </a:p>
                    <a:p>
                      <a:pPr marL="0" marR="0">
                        <a:lnSpc>
                          <a:spcPct val="130000"/>
                        </a:lnSpc>
                        <a:spcBef>
                          <a:spcPts val="0"/>
                        </a:spcBef>
                        <a:spcAft>
                          <a:spcPts val="0"/>
                        </a:spcAft>
                      </a:pPr>
                      <a:r>
                        <a:rPr lang="en-US" sz="900">
                          <a:effectLst/>
                          <a:latin typeface="Times New Roman"/>
                          <a:ea typeface="Times New Roman"/>
                          <a:cs typeface="Times New Roman"/>
                        </a:rPr>
                        <a:t> </a:t>
                      </a:r>
                      <a:endParaRPr lang="en-US" sz="100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smtClean="0">
                          <a:effectLst/>
                          <a:latin typeface="Times New Roman"/>
                          <a:ea typeface="Times New Roman"/>
                          <a:cs typeface="Times New Roman"/>
                        </a:rPr>
                        <a:t>-</a:t>
                      </a:r>
                      <a:r>
                        <a:rPr lang="en-US" sz="900" dirty="0" err="1" smtClean="0">
                          <a:effectLst/>
                          <a:latin typeface="Times New Roman"/>
                          <a:ea typeface="Times New Roman"/>
                          <a:cs typeface="Times New Roman"/>
                        </a:rPr>
                        <a:t>Nhiều</a:t>
                      </a:r>
                      <a:r>
                        <a:rPr lang="en-US" sz="900" dirty="0" smtClean="0">
                          <a:effectLst/>
                          <a:latin typeface="Times New Roman"/>
                          <a:ea typeface="Times New Roman"/>
                          <a:cs typeface="Times New Roman"/>
                        </a:rPr>
                        <a:t> </a:t>
                      </a:r>
                      <a:r>
                        <a:rPr lang="en-US" sz="900" dirty="0" err="1">
                          <a:effectLst/>
                          <a:latin typeface="Times New Roman"/>
                          <a:ea typeface="Times New Roman"/>
                          <a:cs typeface="Times New Roman"/>
                        </a:rPr>
                        <a:t>hình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smtClean="0">
                          <a:effectLst/>
                          <a:latin typeface="Times New Roman"/>
                          <a:ea typeface="Times New Roman"/>
                          <a:cs typeface="Times New Roman"/>
                        </a:rPr>
                        <a:t>đẹp</a:t>
                      </a:r>
                      <a:endParaRPr lang="en-US" sz="900" dirty="0" smtClean="0">
                        <a:effectLst/>
                        <a:latin typeface="Times New Roman"/>
                        <a:ea typeface="Times New Roman"/>
                        <a:cs typeface="Times New Roman"/>
                      </a:endParaRPr>
                    </a:p>
                    <a:p>
                      <a:pPr marL="0" marR="0" algn="just">
                        <a:lnSpc>
                          <a:spcPct val="130000"/>
                        </a:lnSpc>
                        <a:spcBef>
                          <a:spcPts val="0"/>
                        </a:spcBef>
                        <a:spcAft>
                          <a:spcPts val="0"/>
                        </a:spcAft>
                      </a:pPr>
                      <a:r>
                        <a:rPr lang="en-US" sz="900" dirty="0" smtClean="0">
                          <a:effectLst/>
                          <a:latin typeface="Times New Roman"/>
                          <a:ea typeface="Times New Roman"/>
                          <a:cs typeface="Times New Roman"/>
                        </a:rPr>
                        <a:t>-</a:t>
                      </a:r>
                      <a:r>
                        <a:rPr lang="en-US" sz="900" dirty="0" err="1" smtClean="0">
                          <a:effectLst/>
                          <a:latin typeface="Times New Roman"/>
                          <a:ea typeface="Times New Roman"/>
                          <a:cs typeface="Times New Roman"/>
                        </a:rPr>
                        <a:t>Sáng</a:t>
                      </a:r>
                      <a:r>
                        <a:rPr lang="en-US" sz="900" dirty="0" smtClean="0">
                          <a:effectLst/>
                          <a:latin typeface="Times New Roman"/>
                          <a:ea typeface="Times New Roman"/>
                          <a:cs typeface="Times New Roman"/>
                        </a:rPr>
                        <a:t> </a:t>
                      </a:r>
                      <a:r>
                        <a:rPr lang="en-US" sz="900" dirty="0" err="1">
                          <a:effectLst/>
                          <a:latin typeface="Times New Roman"/>
                          <a:ea typeface="Times New Roman"/>
                          <a:cs typeface="Times New Roman"/>
                        </a:rPr>
                        <a:t>tạo</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thơ</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bằng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liên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tưởng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tưởng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tượng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phong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phú</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độc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đáo</a:t>
                      </a:r>
                      <a:r>
                        <a:rPr lang="en-US" sz="900" dirty="0" smtClean="0">
                          <a:effectLst/>
                          <a:latin typeface="Times New Roman"/>
                          <a:ea typeface="Times New Roman"/>
                          <a:cs typeface="Times New Roman"/>
                        </a:rPr>
                        <a:t>;</a:t>
                      </a:r>
                    </a:p>
                    <a:p>
                      <a:pPr marL="0" marR="0" algn="just">
                        <a:lnSpc>
                          <a:spcPct val="130000"/>
                        </a:lnSpc>
                        <a:spcBef>
                          <a:spcPts val="0"/>
                        </a:spcBef>
                        <a:spcAft>
                          <a:spcPts val="0"/>
                        </a:spcAft>
                      </a:pPr>
                      <a:r>
                        <a:rPr lang="en-US" sz="900" dirty="0" smtClean="0">
                          <a:effectLst/>
                          <a:latin typeface="Times New Roman"/>
                          <a:ea typeface="Times New Roman"/>
                          <a:cs typeface="Times New Roman"/>
                        </a:rPr>
                        <a:t> </a:t>
                      </a: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Âm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hưởng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khỏe</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khoắn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hào</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hùng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lạc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quan</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txBody>
                  <a:tcPr marL="68580" marR="68580" marT="0" marB="0"/>
                </a:tc>
              </a:tr>
              <a:tr h="1070964">
                <a:tc>
                  <a:txBody>
                    <a:bodyPr/>
                    <a:lstStyle/>
                    <a:p>
                      <a:r>
                        <a:rPr lang="en-US" sz="2000" dirty="0" smtClean="0">
                          <a:latin typeface="Times New Roman" pitchFamily="18" charset="0"/>
                          <a:cs typeface="Times New Roman" pitchFamily="18" charset="0"/>
                        </a:rPr>
                        <a:t>4</a:t>
                      </a:r>
                      <a:endParaRPr lang="en-US" sz="2000" dirty="0">
                        <a:latin typeface="Times New Roman" pitchFamily="18" charset="0"/>
                        <a:cs typeface="Times New Roman" pitchFamily="18" charset="0"/>
                      </a:endParaRPr>
                    </a:p>
                  </a:txBody>
                  <a:tcPr marT="34290" marB="34290"/>
                </a:tc>
                <a:tc>
                  <a:txBody>
                    <a:bodyPr/>
                    <a:lstStyle/>
                    <a:p>
                      <a:pPr marL="0" marR="0" algn="just">
                        <a:lnSpc>
                          <a:spcPct val="130000"/>
                        </a:lnSpc>
                        <a:spcBef>
                          <a:spcPts val="0"/>
                        </a:spcBef>
                        <a:spcAft>
                          <a:spcPts val="0"/>
                        </a:spcAft>
                      </a:pPr>
                      <a:r>
                        <a:rPr lang="en-US" sz="1200" b="1" i="1" dirty="0" err="1">
                          <a:effectLst/>
                          <a:latin typeface="Times New Roman"/>
                          <a:ea typeface="Times New Roman"/>
                          <a:cs typeface="Times New Roman"/>
                        </a:rPr>
                        <a:t>Bếp</a:t>
                      </a:r>
                      <a:r>
                        <a:rPr lang="en-US" sz="1200" b="1" i="1" dirty="0">
                          <a:effectLst/>
                          <a:latin typeface="Times New Roman"/>
                          <a:ea typeface="Times New Roman"/>
                          <a:cs typeface="Times New Roman"/>
                        </a:rPr>
                        <a:t> </a:t>
                      </a:r>
                      <a:r>
                        <a:rPr lang="en-US" sz="1200" b="1" i="1" dirty="0" err="1">
                          <a:effectLst/>
                          <a:latin typeface="Times New Roman"/>
                          <a:ea typeface="Times New Roman"/>
                          <a:cs typeface="Times New Roman"/>
                        </a:rPr>
                        <a:t>lửa</a:t>
                      </a:r>
                      <a:r>
                        <a:rPr lang="en-US" sz="1200" b="1" i="1" dirty="0">
                          <a:effectLst/>
                          <a:latin typeface="Times New Roman"/>
                          <a:ea typeface="Times New Roman"/>
                          <a:cs typeface="Times New Roman"/>
                        </a:rPr>
                        <a:t> </a:t>
                      </a:r>
                      <a:endParaRPr lang="en-US" sz="1200" dirty="0">
                        <a:effectLst/>
                        <a:latin typeface="Times New Roman"/>
                        <a:ea typeface="Calibri"/>
                        <a:cs typeface="Times New Roman"/>
                      </a:endParaRPr>
                    </a:p>
                    <a:p>
                      <a:pPr marL="0" marR="0" algn="ctr">
                        <a:lnSpc>
                          <a:spcPct val="130000"/>
                        </a:lnSpc>
                        <a:spcBef>
                          <a:spcPts val="0"/>
                        </a:spcBef>
                        <a:spcAft>
                          <a:spcPts val="0"/>
                        </a:spcAft>
                      </a:pPr>
                      <a:r>
                        <a:rPr lang="en-US" sz="1200" b="1" dirty="0">
                          <a:solidFill>
                            <a:schemeClr val="tx1"/>
                          </a:solidFill>
                          <a:effectLst/>
                          <a:latin typeface="Times New Roman"/>
                          <a:ea typeface="Times New Roman"/>
                          <a:cs typeface="Times New Roman"/>
                        </a:rPr>
                        <a:t>(</a:t>
                      </a:r>
                      <a:r>
                        <a:rPr lang="en-US" sz="1200" b="1" dirty="0" err="1">
                          <a:solidFill>
                            <a:schemeClr val="tx1"/>
                          </a:solidFill>
                          <a:effectLst/>
                          <a:latin typeface="Times New Roman"/>
                          <a:ea typeface="Times New Roman"/>
                          <a:cs typeface="Times New Roman"/>
                        </a:rPr>
                        <a:t>Huy</a:t>
                      </a:r>
                      <a:r>
                        <a:rPr lang="en-US" sz="1200" b="1" dirty="0">
                          <a:solidFill>
                            <a:schemeClr val="tx1"/>
                          </a:solidFill>
                          <a:effectLst/>
                          <a:latin typeface="Times New Roman"/>
                          <a:ea typeface="Times New Roman"/>
                          <a:cs typeface="Times New Roman"/>
                        </a:rPr>
                        <a:t> </a:t>
                      </a:r>
                      <a:r>
                        <a:rPr lang="en-US" sz="1200" b="1" dirty="0" err="1">
                          <a:solidFill>
                            <a:schemeClr val="tx1"/>
                          </a:solidFill>
                          <a:effectLst/>
                          <a:latin typeface="Times New Roman"/>
                          <a:ea typeface="Times New Roman"/>
                          <a:cs typeface="Times New Roman"/>
                        </a:rPr>
                        <a:t>Cận</a:t>
                      </a:r>
                      <a:r>
                        <a:rPr lang="en-US" sz="1200" b="1" dirty="0">
                          <a:solidFill>
                            <a:schemeClr val="tx1"/>
                          </a:solidFill>
                          <a:effectLst/>
                          <a:latin typeface="Times New Roman"/>
                          <a:ea typeface="Times New Roman"/>
                          <a:cs typeface="Times New Roman"/>
                        </a:rPr>
                        <a:t>)</a:t>
                      </a:r>
                      <a:endParaRPr lang="en-US" sz="1200" dirty="0">
                        <a:solidFill>
                          <a:schemeClr val="tx1"/>
                        </a:solidFill>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- 1963 </a:t>
                      </a:r>
                      <a:r>
                        <a:rPr lang="en-US" sz="900" dirty="0" err="1">
                          <a:effectLst/>
                          <a:latin typeface="Times New Roman"/>
                          <a:ea typeface="Times New Roman"/>
                          <a:cs typeface="Times New Roman"/>
                        </a:rPr>
                        <a:t>Khi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tác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giả</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đang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sinh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viên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học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ngành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luật</a:t>
                      </a:r>
                      <a:r>
                        <a:rPr lang="en-US" sz="900" dirty="0">
                          <a:effectLst/>
                          <a:latin typeface="Times New Roman"/>
                          <a:ea typeface="Times New Roman"/>
                          <a:cs typeface="Times New Roman"/>
                        </a:rPr>
                        <a:t> ở </a:t>
                      </a:r>
                      <a:r>
                        <a:rPr lang="en-US" sz="900" dirty="0" err="1">
                          <a:effectLst/>
                          <a:latin typeface="Times New Roman"/>
                          <a:ea typeface="Times New Roman"/>
                          <a:cs typeface="Times New Roman"/>
                        </a:rPr>
                        <a:t>Liên</a:t>
                      </a:r>
                      <a:r>
                        <a:rPr lang="en-US" sz="900" dirty="0">
                          <a:effectLst/>
                          <a:latin typeface="Times New Roman"/>
                          <a:ea typeface="Times New Roman"/>
                          <a:cs typeface="Times New Roman"/>
                        </a:rPr>
                        <a:t> </a:t>
                      </a:r>
                      <a:r>
                        <a:rPr lang="en-US" sz="900" dirty="0" err="1" smtClean="0">
                          <a:effectLst/>
                          <a:latin typeface="Times New Roman"/>
                          <a:ea typeface="Times New Roman"/>
                          <a:cs typeface="Times New Roman"/>
                        </a:rPr>
                        <a:t>Xô</a:t>
                      </a:r>
                      <a:r>
                        <a:rPr lang="en-US" sz="900" dirty="0" smtClean="0">
                          <a:effectLst/>
                          <a:latin typeface="Times New Roman"/>
                          <a:ea typeface="Times New Roman"/>
                          <a:cs typeface="Times New Roman"/>
                        </a:rPr>
                        <a:t> </a:t>
                      </a:r>
                      <a:r>
                        <a:rPr lang="en-US" sz="900" dirty="0" err="1" smtClean="0">
                          <a:effectLst/>
                          <a:latin typeface="Times New Roman"/>
                          <a:ea typeface="Times New Roman"/>
                          <a:cs typeface="Times New Roman"/>
                        </a:rPr>
                        <a:t>cũ</a:t>
                      </a:r>
                      <a:endParaRPr lang="en-US" sz="1000" dirty="0">
                        <a:effectLst/>
                        <a:latin typeface="Times New Roman"/>
                        <a:ea typeface="Calibri"/>
                        <a:cs typeface="Times New Roman"/>
                      </a:endParaRPr>
                    </a:p>
                  </a:txBody>
                  <a:tcPr marL="68580" marR="68580" marT="0" marB="0"/>
                </a:tc>
                <a:tc>
                  <a:txBody>
                    <a:bodyPr/>
                    <a:lstStyle/>
                    <a:p>
                      <a:pPr marL="0" marR="0" algn="ctr">
                        <a:lnSpc>
                          <a:spcPct val="130000"/>
                        </a:lnSpc>
                        <a:spcBef>
                          <a:spcPts val="0"/>
                        </a:spcBef>
                        <a:spcAft>
                          <a:spcPts val="0"/>
                        </a:spcAft>
                      </a:pPr>
                      <a:r>
                        <a:rPr lang="en-US" sz="900" dirty="0" err="1" smtClean="0">
                          <a:effectLst/>
                          <a:latin typeface="Times New Roman"/>
                          <a:ea typeface="Calibri"/>
                          <a:cs typeface="Times New Roman"/>
                        </a:rPr>
                        <a:t>Tự</a:t>
                      </a:r>
                      <a:r>
                        <a:rPr lang="en-US" sz="900" baseline="0" dirty="0" smtClean="0">
                          <a:effectLst/>
                          <a:latin typeface="Times New Roman"/>
                          <a:ea typeface="Calibri"/>
                          <a:cs typeface="Times New Roman"/>
                        </a:rPr>
                        <a:t> do</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 Qua </a:t>
                      </a:r>
                      <a:r>
                        <a:rPr lang="en-US" sz="900" dirty="0" err="1">
                          <a:effectLst/>
                          <a:latin typeface="Times New Roman"/>
                          <a:ea typeface="Times New Roman"/>
                          <a:cs typeface="Times New Roman"/>
                        </a:rPr>
                        <a:t>hồi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tưởng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suy</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ngẫm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của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người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cháu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đã</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trưởng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thành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bài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thơ</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gợi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lại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những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kỉ</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niệm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đầy</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xúc</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động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về</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người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cháu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đồng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thời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thể</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hiện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lòng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kính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yêu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trân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trọng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biết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ơn</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của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cháu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với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cũng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như</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với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quê</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hương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đất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nước</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Kết</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hợp</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giữa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biểu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cảm</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với</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tự</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sự</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miêu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tả</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và</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luận</a:t>
                      </a:r>
                      <a:r>
                        <a:rPr lang="en-US" sz="900" dirty="0">
                          <a:effectLst/>
                          <a:latin typeface="Times New Roman"/>
                          <a:ea typeface="Times New Roman"/>
                          <a:cs typeface="Times New Roman"/>
                        </a:rPr>
                        <a:t>.</a:t>
                      </a:r>
                      <a:endParaRPr lang="en-US" sz="1000" dirty="0">
                        <a:effectLst/>
                        <a:latin typeface="Times New Roman"/>
                        <a:ea typeface="Calibri"/>
                        <a:cs typeface="Times New Roman"/>
                      </a:endParaRPr>
                    </a:p>
                    <a:p>
                      <a:pPr marL="0" marR="0">
                        <a:lnSpc>
                          <a:spcPct val="130000"/>
                        </a:lnSpc>
                        <a:spcBef>
                          <a:spcPts val="0"/>
                        </a:spcBef>
                        <a:spcAft>
                          <a:spcPts val="0"/>
                        </a:spcAft>
                      </a:pPr>
                      <a:r>
                        <a:rPr lang="en-US" sz="900" dirty="0">
                          <a:effectLst/>
                          <a:latin typeface="Times New Roman"/>
                          <a:ea typeface="Times New Roman"/>
                          <a:cs typeface="Times New Roman"/>
                        </a:rPr>
                        <a:t>-</a:t>
                      </a:r>
                      <a:r>
                        <a:rPr lang="en-US" sz="900" dirty="0" err="1">
                          <a:effectLst/>
                          <a:latin typeface="Times New Roman"/>
                          <a:ea typeface="Times New Roman"/>
                          <a:cs typeface="Times New Roman"/>
                        </a:rPr>
                        <a:t>Hình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ảnh</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thơ</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sáng</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tạo</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giàu</a:t>
                      </a:r>
                      <a:r>
                        <a:rPr lang="en-US" sz="900" dirty="0">
                          <a:effectLst/>
                          <a:latin typeface="Times New Roman"/>
                          <a:ea typeface="Times New Roman"/>
                          <a:cs typeface="Times New Roman"/>
                        </a:rPr>
                        <a:t> ý </a:t>
                      </a:r>
                      <a:r>
                        <a:rPr lang="en-US" sz="900" dirty="0" err="1">
                          <a:effectLst/>
                          <a:latin typeface="Times New Roman"/>
                          <a:ea typeface="Times New Roman"/>
                          <a:cs typeface="Times New Roman"/>
                        </a:rPr>
                        <a:t>nghĩa</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biểu</a:t>
                      </a:r>
                      <a:r>
                        <a:rPr lang="en-US" sz="900" dirty="0">
                          <a:effectLst/>
                          <a:latin typeface="Times New Roman"/>
                          <a:ea typeface="Times New Roman"/>
                          <a:cs typeface="Times New Roman"/>
                        </a:rPr>
                        <a:t> </a:t>
                      </a:r>
                      <a:r>
                        <a:rPr lang="en-US" sz="900" dirty="0" err="1">
                          <a:effectLst/>
                          <a:latin typeface="Times New Roman"/>
                          <a:ea typeface="Times New Roman"/>
                          <a:cs typeface="Times New Roman"/>
                        </a:rPr>
                        <a:t>tượng</a:t>
                      </a:r>
                      <a:r>
                        <a:rPr lang="en-US" sz="900" dirty="0">
                          <a:effectLst/>
                          <a:latin typeface="Times New Roman"/>
                          <a:ea typeface="Times New Roman"/>
                          <a:cs typeface="Times New Roman"/>
                        </a:rPr>
                        <a:t> </a:t>
                      </a:r>
                      <a:endParaRPr lang="en-US" sz="900" dirty="0" smtClean="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033767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900" b="1" dirty="0">
                <a:latin typeface="Times New Roman" pitchFamily="18" charset="0"/>
                <a:cs typeface="Times New Roman" pitchFamily="18" charset="0"/>
              </a:rPr>
              <a:t>II.ĐẶC ĐIỂM CỦA THƠ</a:t>
            </a:r>
            <a:r>
              <a:rPr lang="en-US" sz="2900" b="1" dirty="0"/>
              <a:t/>
            </a:r>
            <a:br>
              <a:rPr lang="en-US" sz="2900" b="1" dirty="0"/>
            </a:br>
            <a:r>
              <a:rPr lang="en-US" sz="2400" b="1" dirty="0">
                <a:latin typeface="Times New Roman" pitchFamily="18" charset="0"/>
                <a:cs typeface="Times New Roman" pitchFamily="18" charset="0"/>
              </a:rPr>
              <a:t>1.Các </a:t>
            </a:r>
            <a:r>
              <a:rPr lang="en-US" sz="2400" b="1" dirty="0" err="1">
                <a:latin typeface="Times New Roman" pitchFamily="18" charset="0"/>
                <a:cs typeface="Times New Roman" pitchFamily="18" charset="0"/>
              </a:rPr>
              <a:t>giai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đoạn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p>
        </p:txBody>
      </p:sp>
    </p:spTree>
    <p:extLst>
      <p:ext uri="{BB962C8B-B14F-4D97-AF65-F5344CB8AC3E}">
        <p14:creationId xmlns:p14="http://schemas.microsoft.com/office/powerpoint/2010/main" val="1721101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2304</Words>
  <Application>Microsoft Office PowerPoint</Application>
  <PresentationFormat>On-screen Show (16:9)</PresentationFormat>
  <Paragraphs>233</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II.ĐẶC ĐIỂM CỦA THƠ 1.Các giai đoạn sáng tác </vt:lpstr>
      <vt:lpstr>PowerPoint Presentation</vt:lpstr>
      <vt:lpstr>PowerPoint Presentation</vt:lpstr>
      <vt:lpstr>PowerPoint Presentation</vt:lpstr>
      <vt:lpstr>PowerPoint Presentation</vt:lpstr>
      <vt:lpstr> Bài tập 2: Chỉ ra điểm giống và khác nhau về vẻ đẹp người lính trong 2 bài thơ “ Đồng chí” và “Bài thơ về tiểu đội xe không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40</cp:revision>
  <dcterms:created xsi:type="dcterms:W3CDTF">2018-03-23T14:56:58Z</dcterms:created>
  <dcterms:modified xsi:type="dcterms:W3CDTF">2021-12-11T03:47:36Z</dcterms:modified>
</cp:coreProperties>
</file>