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56" r:id="rId5"/>
    <p:sldId id="269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4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0.gif"/><Relationship Id="rId7" Type="http://schemas.openxmlformats.org/officeDocument/2006/relationships/slide" Target="slide1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Relationship Id="rId6" Type="http://schemas.openxmlformats.org/officeDocument/2006/relationships/slide" Target="slide1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38200"/>
            <a:ext cx="6172200" cy="903762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1A04C0"/>
                </a:solidFill>
              </a:rPr>
              <a:t>Chương</a:t>
            </a:r>
            <a:r>
              <a:rPr lang="en-US" sz="4800" dirty="0" smtClean="0">
                <a:solidFill>
                  <a:srgbClr val="1A04C0"/>
                </a:solidFill>
              </a:rPr>
              <a:t> 1: CƠ HỌC</a:t>
            </a:r>
            <a:endParaRPr lang="en-US" sz="4800" dirty="0">
              <a:solidFill>
                <a:srgbClr val="1A04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52600"/>
            <a:ext cx="6858000" cy="51054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Chuyển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đứng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yên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chuyển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đều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chuyển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đều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3.Lực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vận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tốc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Quán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Áo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Áp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gây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bởi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lỏng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rắn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áp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khí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quyển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Lực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đẩy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Ác-si-mét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nổi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chìm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Công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cơ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học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Công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đặc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trưng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việc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thực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công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Cơ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năng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năng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năng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algn="just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VẬT LÝ 8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048000"/>
            <a:ext cx="1676400" cy="1752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3048000"/>
            <a:ext cx="1676400" cy="1752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1" animBg="1"/>
      <p:bldP spid="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000" dirty="0" smtClean="0"/>
              <a:t>- Để </a:t>
            </a:r>
            <a:r>
              <a:rPr lang="nl-NL" sz="2000" dirty="0"/>
              <a:t>nhận biết một vật chuyển động hay đứng yên người ta dựa vào vị trí của vật đó so với vật khác được chọn làm mốc (</a:t>
            </a:r>
            <a:r>
              <a:rPr lang="nl-NL" sz="2000" b="1" dirty="0">
                <a:solidFill>
                  <a:srgbClr val="FF0000"/>
                </a:solidFill>
              </a:rPr>
              <a:t>vật mốc</a:t>
            </a:r>
            <a:r>
              <a:rPr lang="nl-NL" sz="2000" b="1" dirty="0"/>
              <a:t>).</a:t>
            </a:r>
            <a:endParaRPr lang="en-US" sz="2000" dirty="0"/>
          </a:p>
          <a:p>
            <a:pPr algn="just"/>
            <a:r>
              <a:rPr lang="nl-NL" sz="2000" dirty="0" smtClean="0"/>
              <a:t>- Khi </a:t>
            </a:r>
            <a:r>
              <a:rPr lang="nl-NL" sz="2000" dirty="0">
                <a:solidFill>
                  <a:srgbClr val="FF0000"/>
                </a:solidFill>
              </a:rPr>
              <a:t>vị trí của vật</a:t>
            </a:r>
            <a:r>
              <a:rPr lang="nl-NL" sz="2000" dirty="0"/>
              <a:t> đó so với vật mốc </a:t>
            </a:r>
            <a:r>
              <a:rPr lang="nl-NL" sz="2000" dirty="0">
                <a:solidFill>
                  <a:srgbClr val="FF0000"/>
                </a:solidFill>
              </a:rPr>
              <a:t>thay đổi theo thời gian </a:t>
            </a:r>
            <a:r>
              <a:rPr lang="nl-NL" sz="2000" dirty="0"/>
              <a:t>thì vật </a:t>
            </a:r>
            <a:r>
              <a:rPr lang="nl-NL" sz="2000" dirty="0">
                <a:solidFill>
                  <a:srgbClr val="FF0000"/>
                </a:solidFill>
              </a:rPr>
              <a:t>chuyển động</a:t>
            </a:r>
            <a:r>
              <a:rPr lang="nl-NL" sz="2000" dirty="0"/>
              <a:t> so với vật mốc, gọi là chuyển động cơ học (hay chuyển động)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738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992940"/>
            <a:ext cx="8382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-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này</a:t>
            </a:r>
            <a:r>
              <a:rPr lang="en-US" sz="2400" b="1" dirty="0"/>
              <a:t> </a:t>
            </a:r>
            <a:r>
              <a:rPr lang="en-US" sz="2400" b="1" dirty="0" err="1"/>
              <a:t>nhưng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đứng</a:t>
            </a:r>
            <a:r>
              <a:rPr lang="en-US" sz="2400" b="1" dirty="0"/>
              <a:t> </a:t>
            </a:r>
            <a:r>
              <a:rPr lang="en-US" sz="2400" b="1" dirty="0" err="1"/>
              <a:t>yên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.</a:t>
            </a:r>
          </a:p>
          <a:p>
            <a:pPr algn="just"/>
            <a:r>
              <a:rPr lang="en-US" sz="2400" b="1" dirty="0" smtClean="0"/>
              <a:t>- </a:t>
            </a:r>
            <a:r>
              <a:rPr lang="en-US" sz="2400" b="1" dirty="0" err="1" smtClean="0"/>
              <a:t>Chuyển</a:t>
            </a:r>
            <a:r>
              <a:rPr lang="en-US" sz="2400" b="1" dirty="0" smtClean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hay </a:t>
            </a:r>
            <a:r>
              <a:rPr lang="en-US" sz="2400" b="1" dirty="0" err="1"/>
              <a:t>đứng</a:t>
            </a:r>
            <a:r>
              <a:rPr lang="en-US" sz="2400" b="1" dirty="0"/>
              <a:t> </a:t>
            </a:r>
            <a:r>
              <a:rPr lang="en-US" sz="2400" b="1" dirty="0" err="1"/>
              <a:t>yên</a:t>
            </a:r>
            <a:r>
              <a:rPr lang="en-US" sz="2400" b="1" dirty="0"/>
              <a:t> </a:t>
            </a:r>
            <a:r>
              <a:rPr lang="en-US" sz="2400" b="1" dirty="0" err="1"/>
              <a:t>phụ</a:t>
            </a:r>
            <a:r>
              <a:rPr lang="en-US" sz="2400" b="1" dirty="0"/>
              <a:t> </a:t>
            </a:r>
            <a:r>
              <a:rPr lang="en-US" sz="2400" b="1" dirty="0" err="1"/>
              <a:t>thuộc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chọn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mốc</a:t>
            </a:r>
            <a:r>
              <a:rPr lang="en-US" sz="2400" b="1" dirty="0"/>
              <a:t>. Ta </a:t>
            </a:r>
            <a:r>
              <a:rPr lang="en-US" sz="2400" b="1" dirty="0" err="1"/>
              <a:t>nói</a:t>
            </a:r>
            <a:r>
              <a:rPr lang="en-US" sz="2400" b="1" dirty="0"/>
              <a:t>: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hay </a:t>
            </a:r>
            <a:r>
              <a:rPr lang="en-US" sz="2400" b="1" dirty="0" err="1"/>
              <a:t>đứng</a:t>
            </a:r>
            <a:r>
              <a:rPr lang="en-US" sz="2400" b="1" dirty="0"/>
              <a:t> </a:t>
            </a:r>
            <a:r>
              <a:rPr lang="en-US" sz="2400" b="1" dirty="0" err="1"/>
              <a:t>yên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.</a:t>
            </a:r>
          </a:p>
        </p:txBody>
      </p:sp>
      <p:pic>
        <p:nvPicPr>
          <p:cNvPr id="19" name="Picture 18" descr="VIET BA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33130"/>
            <a:ext cx="990600" cy="90547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10736" y="57105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5715000"/>
            <a:ext cx="425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nhà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tập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học</a:t>
            </a:r>
            <a:r>
              <a:rPr lang="en-US" sz="2400" i="1" dirty="0" smtClean="0">
                <a:solidFill>
                  <a:srgbClr val="FF0000"/>
                </a:solidFill>
              </a:rPr>
              <a:t>)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46038"/>
            <a:ext cx="7467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1: CHUYỂN ĐỘNG CƠ HỌC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36" y="838200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BINH MIN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763695" cy="273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OANG H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419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INH MIN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763695" cy="273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OANG H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86840"/>
            <a:ext cx="4419600" cy="303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7640" y="4572000"/>
            <a:ext cx="455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A04C0"/>
                </a:solidFill>
              </a:rPr>
              <a:t>Lúc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bình</a:t>
            </a:r>
            <a:r>
              <a:rPr lang="en-US" sz="2800" b="1" dirty="0" smtClean="0">
                <a:solidFill>
                  <a:srgbClr val="1A04C0"/>
                </a:solidFill>
              </a:rPr>
              <a:t> minh </a:t>
            </a:r>
            <a:r>
              <a:rPr lang="en-US" sz="2800" b="1" dirty="0" err="1" smtClean="0">
                <a:solidFill>
                  <a:srgbClr val="1A04C0"/>
                </a:solidFill>
              </a:rPr>
              <a:t>Mặt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Trời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mọc</a:t>
            </a:r>
            <a:r>
              <a:rPr lang="en-US" sz="2800" b="1" dirty="0" smtClean="0">
                <a:solidFill>
                  <a:srgbClr val="1A04C0"/>
                </a:solidFill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</a:rPr>
              <a:t>phía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Đông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572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A04C0"/>
                </a:solidFill>
              </a:rPr>
              <a:t>Lúc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hoàng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Mặt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Trời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lặn</a:t>
            </a:r>
            <a:r>
              <a:rPr lang="en-US" sz="2800" b="1" dirty="0" smtClean="0">
                <a:solidFill>
                  <a:srgbClr val="1A04C0"/>
                </a:solidFill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</a:rPr>
              <a:t>phía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Tây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" y="5599093"/>
            <a:ext cx="85191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46038"/>
            <a:ext cx="7467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1: CHUYỂN ĐỘNG CƠ HỌC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36" y="838200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BINH MIN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3696895" cy="219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OANG H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8201"/>
            <a:ext cx="3733800" cy="21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3048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A04C0"/>
                </a:solidFill>
              </a:rPr>
              <a:t>Lúc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bình</a:t>
            </a:r>
            <a:r>
              <a:rPr lang="en-US" sz="2400" b="1" dirty="0" smtClean="0">
                <a:solidFill>
                  <a:srgbClr val="1A04C0"/>
                </a:solidFill>
              </a:rPr>
              <a:t> minh </a:t>
            </a:r>
            <a:r>
              <a:rPr lang="en-US" sz="2400" b="1" dirty="0" err="1" smtClean="0">
                <a:solidFill>
                  <a:srgbClr val="1A04C0"/>
                </a:solidFill>
              </a:rPr>
              <a:t>Mặt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Trời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mọc</a:t>
            </a:r>
            <a:r>
              <a:rPr lang="en-US" sz="2400" b="1" dirty="0" smtClean="0">
                <a:solidFill>
                  <a:srgbClr val="1A04C0"/>
                </a:solidFill>
              </a:rPr>
              <a:t> ở </a:t>
            </a:r>
            <a:r>
              <a:rPr lang="en-US" sz="2400" b="1" dirty="0" err="1" smtClean="0">
                <a:solidFill>
                  <a:srgbClr val="1A04C0"/>
                </a:solidFill>
              </a:rPr>
              <a:t>phía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Đông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048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A04C0"/>
                </a:solidFill>
              </a:rPr>
              <a:t>Lúc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hoàng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hôn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Mặt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Trời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lặn</a:t>
            </a:r>
            <a:r>
              <a:rPr lang="en-US" sz="2400" b="1" dirty="0" smtClean="0">
                <a:solidFill>
                  <a:srgbClr val="1A04C0"/>
                </a:solidFill>
              </a:rPr>
              <a:t> ở </a:t>
            </a:r>
            <a:r>
              <a:rPr lang="en-US" sz="2400" b="1" dirty="0" err="1" smtClean="0">
                <a:solidFill>
                  <a:srgbClr val="1A04C0"/>
                </a:solidFill>
              </a:rPr>
              <a:t>phía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Tây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038600"/>
            <a:ext cx="851916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trí</a:t>
            </a:r>
            <a:r>
              <a:rPr lang="en-US" sz="2800" b="1" dirty="0" smtClean="0"/>
              <a:t> so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mốc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gắn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Đất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nhà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,…), </a:t>
            </a:r>
            <a:r>
              <a:rPr lang="en-US" sz="2800" b="1" dirty="0" err="1" smtClean="0"/>
              <a:t>vì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lấy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mốc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Đất</a:t>
            </a:r>
            <a:r>
              <a:rPr lang="en-US" sz="2800" b="1" dirty="0" smtClean="0"/>
              <a:t>.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000" dirty="0" smtClean="0"/>
              <a:t>- Để </a:t>
            </a:r>
            <a:r>
              <a:rPr lang="nl-NL" sz="2000" dirty="0"/>
              <a:t>nhận biết một vật chuyển động hay đứng yên người ta dựa vào vị trí của vật đó so với vật khác được chọn làm mốc (</a:t>
            </a:r>
            <a:r>
              <a:rPr lang="nl-NL" sz="2000" b="1" dirty="0">
                <a:solidFill>
                  <a:srgbClr val="FF0000"/>
                </a:solidFill>
              </a:rPr>
              <a:t>vật mốc</a:t>
            </a:r>
            <a:r>
              <a:rPr lang="nl-NL" sz="2000" b="1" dirty="0"/>
              <a:t>).</a:t>
            </a:r>
            <a:endParaRPr lang="en-US" sz="2000" dirty="0"/>
          </a:p>
          <a:p>
            <a:pPr algn="just"/>
            <a:r>
              <a:rPr lang="nl-NL" sz="2000" dirty="0" smtClean="0"/>
              <a:t>- Khi </a:t>
            </a:r>
            <a:r>
              <a:rPr lang="nl-NL" sz="2000" dirty="0">
                <a:solidFill>
                  <a:srgbClr val="FF0000"/>
                </a:solidFill>
              </a:rPr>
              <a:t>vị trí của vật</a:t>
            </a:r>
            <a:r>
              <a:rPr lang="nl-NL" sz="2000" dirty="0"/>
              <a:t> đó so với vật mốc </a:t>
            </a:r>
            <a:r>
              <a:rPr lang="nl-NL" sz="2000" dirty="0">
                <a:solidFill>
                  <a:srgbClr val="FF0000"/>
                </a:solidFill>
              </a:rPr>
              <a:t>thay đổi theo thời gian </a:t>
            </a:r>
            <a:r>
              <a:rPr lang="nl-NL" sz="2000" dirty="0"/>
              <a:t>thì vật </a:t>
            </a:r>
            <a:r>
              <a:rPr lang="nl-NL" sz="2000" dirty="0">
                <a:solidFill>
                  <a:srgbClr val="FF0000"/>
                </a:solidFill>
              </a:rPr>
              <a:t>chuyển động</a:t>
            </a:r>
            <a:r>
              <a:rPr lang="nl-NL" sz="2000" dirty="0"/>
              <a:t> so với vật mốc, gọi là chuyển động cơ học (hay chuyển động)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738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1723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-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yên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/>
              <a:t>- </a:t>
            </a:r>
            <a:r>
              <a:rPr lang="en-US" sz="2000" dirty="0" err="1" smtClean="0"/>
              <a:t>Chuyển</a:t>
            </a:r>
            <a:r>
              <a:rPr lang="en-US" sz="2000" dirty="0" smtClean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hay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yên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mốc</a:t>
            </a:r>
            <a:r>
              <a:rPr lang="en-US" sz="2000" dirty="0"/>
              <a:t>. Ta </a:t>
            </a:r>
            <a:r>
              <a:rPr lang="en-US" sz="2000" dirty="0" err="1"/>
              <a:t>nói</a:t>
            </a:r>
            <a:r>
              <a:rPr lang="en-US" sz="2000" dirty="0"/>
              <a:t>: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hay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yên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4913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0"/>
            <a:ext cx="285789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405735"/>
            <a:ext cx="2819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cong.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0736" y="6324600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C9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329065"/>
            <a:ext cx="425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</a:rPr>
              <a:t>(Về nhà hoàn thành vào tập học)</a:t>
            </a:r>
            <a:endParaRPr lang="en-US" sz="2400" i="1">
              <a:solidFill>
                <a:srgbClr val="FF0000"/>
              </a:solidFill>
            </a:endParaRPr>
          </a:p>
        </p:txBody>
      </p:sp>
      <p:pic>
        <p:nvPicPr>
          <p:cNvPr id="16" name="Picture 15" descr="MAY B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419600"/>
            <a:ext cx="4038600" cy="225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BÓNG B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4343400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DONG H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2209800" cy="210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019800" y="6248400"/>
            <a:ext cx="2428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A04C0"/>
                </a:solidFill>
              </a:rPr>
              <a:t>Chuyển</a:t>
            </a:r>
            <a:r>
              <a:rPr lang="en-US" sz="2400" dirty="0" smtClean="0">
                <a:solidFill>
                  <a:srgbClr val="1A04C0"/>
                </a:solidFill>
              </a:rPr>
              <a:t> </a:t>
            </a:r>
            <a:r>
              <a:rPr lang="en-US" sz="2400" dirty="0" err="1" smtClean="0">
                <a:solidFill>
                  <a:srgbClr val="1A04C0"/>
                </a:solidFill>
              </a:rPr>
              <a:t>động</a:t>
            </a:r>
            <a:r>
              <a:rPr lang="en-US" sz="2400" dirty="0" smtClean="0">
                <a:solidFill>
                  <a:srgbClr val="1A04C0"/>
                </a:solidFill>
              </a:rPr>
              <a:t> </a:t>
            </a:r>
            <a:r>
              <a:rPr lang="en-US" sz="2400" dirty="0" err="1" smtClean="0">
                <a:solidFill>
                  <a:srgbClr val="1A04C0"/>
                </a:solidFill>
              </a:rPr>
              <a:t>tròn</a:t>
            </a:r>
            <a:endParaRPr lang="en-US" sz="2400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pic>
        <p:nvPicPr>
          <p:cNvPr id="3" name="Picture 15" descr="Bird-03-june.gif (15868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3900" y="1676400"/>
            <a:ext cx="206323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pringcat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76300" y="2345473"/>
            <a:ext cx="1905000" cy="176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D1365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4114800"/>
            <a:ext cx="2019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7391400" y="1600200"/>
            <a:ext cx="1284041" cy="609600"/>
            <a:chOff x="7391400" y="1600200"/>
            <a:chExt cx="1284041" cy="609600"/>
          </a:xfrm>
        </p:grpSpPr>
        <p:pic>
          <p:nvPicPr>
            <p:cNvPr id="8" name="Picture 11" descr="Bell-04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91400" y="1600200"/>
              <a:ext cx="6254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077200" y="160020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+1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78959" y="3200400"/>
            <a:ext cx="1284041" cy="609600"/>
            <a:chOff x="7478959" y="3200400"/>
            <a:chExt cx="1284041" cy="609600"/>
          </a:xfrm>
        </p:grpSpPr>
        <p:pic>
          <p:nvPicPr>
            <p:cNvPr id="10" name="Picture 11" descr="Bell-04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78959" y="3200400"/>
              <a:ext cx="6254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164759" y="320040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+2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1400" y="5181600"/>
            <a:ext cx="1284041" cy="609600"/>
            <a:chOff x="7391400" y="5181600"/>
            <a:chExt cx="1284041" cy="609600"/>
          </a:xfrm>
        </p:grpSpPr>
        <p:pic>
          <p:nvPicPr>
            <p:cNvPr id="12" name="Picture 11" descr="Bell-04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91400" y="5181600"/>
              <a:ext cx="6254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077200" y="518160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+1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5" descr="Bird-03-june.gif (15868 bytes)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62600" y="5105400"/>
            <a:ext cx="206323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springcat2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86400" y="762000"/>
            <a:ext cx="1905000" cy="176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BD13656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362200"/>
            <a:ext cx="2019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tion Button: End 20">
            <a:hlinkClick r:id="rId9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65915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814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1.4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chuyển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so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đứng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yên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so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en-US" sz="2800" b="1" dirty="0"/>
          </a:p>
        </p:txBody>
      </p:sp>
      <p:pic>
        <p:nvPicPr>
          <p:cNvPr id="6" name="Picture 5" descr="C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5181600" cy="230981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657600"/>
          <a:ext cx="84582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706880"/>
                <a:gridCol w="1691640"/>
                <a:gridCol w="1691640"/>
                <a:gridCol w="1691640"/>
              </a:tblGrid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tượng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Tài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xế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Xe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tải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bên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đường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Cột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điện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1A04C0"/>
                          </a:solidFill>
                        </a:rPr>
                        <a:t>Chuyển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động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so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với</a:t>
                      </a:r>
                      <a:endParaRPr lang="en-US" sz="20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1A04C0"/>
                          </a:solidFill>
                        </a:rPr>
                        <a:t>Đứng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yên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so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với</a:t>
                      </a:r>
                      <a:endParaRPr lang="en-US" sz="20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3581400"/>
          <a:ext cx="8458200" cy="273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706880"/>
                <a:gridCol w="1691640"/>
                <a:gridCol w="1691640"/>
                <a:gridCol w="1691640"/>
              </a:tblGrid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tượng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Tài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xế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Xe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tải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bên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đường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Cột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điện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1A04C0"/>
                          </a:solidFill>
                        </a:rPr>
                        <a:t>Chuyển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động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so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với</a:t>
                      </a:r>
                      <a:endParaRPr lang="en-US" sz="20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Cột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điện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và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người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bên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đường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Cột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điện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và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người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bên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đường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Xe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tải</a:t>
                      </a:r>
                      <a:r>
                        <a:rPr lang="en-US" sz="2000" b="1" baseline="0" dirty="0" smtClean="0"/>
                        <a:t>  </a:t>
                      </a:r>
                      <a:r>
                        <a:rPr lang="en-US" sz="2000" b="1" baseline="0" dirty="0" err="1" smtClean="0"/>
                        <a:t>và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tài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xế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Xe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tải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và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tài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xế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1A04C0"/>
                          </a:solidFill>
                        </a:rPr>
                        <a:t>Đứng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yên</a:t>
                      </a:r>
                      <a:r>
                        <a:rPr lang="en-US" sz="2000" b="1" baseline="0" dirty="0" smtClean="0">
                          <a:solidFill>
                            <a:srgbClr val="1A04C0"/>
                          </a:solidFill>
                        </a:rPr>
                        <a:t> so </a:t>
                      </a:r>
                      <a:r>
                        <a:rPr lang="en-US" sz="2000" b="1" baseline="0" dirty="0" err="1" smtClean="0">
                          <a:solidFill>
                            <a:srgbClr val="1A04C0"/>
                          </a:solidFill>
                        </a:rPr>
                        <a:t>với</a:t>
                      </a:r>
                      <a:endParaRPr lang="en-US" sz="2000" b="1" dirty="0">
                        <a:solidFill>
                          <a:srgbClr val="1A04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Xe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tải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Tài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xế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Cột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điện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Người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bên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đường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65915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8392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nói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: “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Khoảng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cách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từ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mốc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thay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đổi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đứng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yên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so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mốc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”. Theo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nói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như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phải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lúc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cũng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đúng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?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Tìm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ví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dụ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minh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hoạ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05200"/>
            <a:ext cx="44196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b="1" dirty="0" err="1" smtClean="0"/>
              <a:t>Khoảng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mốc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yên</a:t>
            </a:r>
            <a:r>
              <a:rPr lang="en-US" sz="2800" b="1" dirty="0" smtClean="0"/>
              <a:t> so </a:t>
            </a:r>
            <a:r>
              <a:rPr lang="en-US" sz="2800" b="1" dirty="0" err="1" smtClean="0"/>
              <a:t>vơi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mốc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nói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đúng</a:t>
            </a:r>
            <a:r>
              <a:rPr lang="en-US" sz="2800" b="1" dirty="0" smtClean="0"/>
              <a:t>. </a:t>
            </a:r>
            <a:endParaRPr lang="en-US" sz="2800" b="1" u="sng" dirty="0"/>
          </a:p>
        </p:txBody>
      </p:sp>
      <p:pic>
        <p:nvPicPr>
          <p:cNvPr id="9" name="Picture 8" descr="DONG H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327082"/>
            <a:ext cx="2667000" cy="254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48200" y="5715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mốc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12250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IV.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83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đang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ngồi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yên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chiếc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thuyền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thả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trôi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theo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nước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mô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đây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đúng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8839200" cy="26108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yên</a:t>
            </a:r>
            <a:r>
              <a:rPr lang="en-US" sz="2800" b="1" dirty="0" smtClean="0"/>
              <a:t> so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bờ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sông</a:t>
            </a:r>
            <a:r>
              <a:rPr lang="en-US" sz="2800" b="1" dirty="0" smtClean="0"/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yên</a:t>
            </a:r>
            <a:r>
              <a:rPr lang="en-US" sz="2800" b="1" dirty="0" smtClean="0"/>
              <a:t> so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dòng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so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dòng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so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chiếc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thuyền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228600" y="35814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85800" y="533400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rgbClr val="1A04C0"/>
                </a:solidFill>
              </a:rPr>
              <a:t>GHI NHỚ BÀI HỌC</a:t>
            </a:r>
            <a:endParaRPr lang="en-US" sz="4800" b="1" dirty="0">
              <a:solidFill>
                <a:srgbClr val="1A04C0"/>
              </a:solidFill>
            </a:endParaRPr>
          </a:p>
        </p:txBody>
      </p:sp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7082">
            <a:off x="820325" y="-86594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0574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…………………..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……………………… so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……………………….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hay </a:t>
            </a:r>
            <a:r>
              <a:rPr lang="en-US" sz="2800" b="1" dirty="0" err="1" smtClean="0"/>
              <a:t>đứng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……………………… </a:t>
            </a:r>
            <a:r>
              <a:rPr lang="en-US" sz="2800" b="1" dirty="0" err="1" smtClean="0"/>
              <a:t>tuỳ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…………………………........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gặp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…………………………………………………………...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2057400"/>
            <a:ext cx="8301538" cy="3723620"/>
            <a:chOff x="381000" y="2057400"/>
            <a:chExt cx="8301538" cy="3723620"/>
          </a:xfrm>
        </p:grpSpPr>
        <p:sp>
          <p:nvSpPr>
            <p:cNvPr id="13" name="TextBox 12"/>
            <p:cNvSpPr txBox="1"/>
            <p:nvPr/>
          </p:nvSpPr>
          <p:spPr>
            <a:xfrm>
              <a:off x="6705600" y="2057400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</a:rPr>
                <a:t>vị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trí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0" y="2739525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</a:rPr>
                <a:t>thời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gian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0" y="2715490"/>
              <a:ext cx="1392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</a:rPr>
                <a:t>vật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mốc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3362980"/>
              <a:ext cx="1824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</a:rPr>
                <a:t>tương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đối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97725" y="3941615"/>
              <a:ext cx="2841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</a:rPr>
                <a:t>vật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mốc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5257800"/>
              <a:ext cx="61368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</a:rPr>
                <a:t>chuyển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động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thẳng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chuyển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động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cong.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rgbClr val="1A04C0"/>
                </a:solidFill>
              </a:rPr>
              <a:t>BÀI TẬP VỀ NHÀ</a:t>
            </a:r>
            <a:endParaRPr lang="en-US" sz="4800" b="1" dirty="0">
              <a:solidFill>
                <a:srgbClr val="1A04C0"/>
              </a:solidFill>
            </a:endParaRPr>
          </a:p>
        </p:txBody>
      </p:sp>
      <p:sp>
        <p:nvSpPr>
          <p:cNvPr id="12" name="Action Button: Back or Previous 11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384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”.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Xem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mới</a:t>
            </a:r>
            <a:r>
              <a:rPr lang="en-US" sz="2800" b="1" dirty="0" smtClean="0"/>
              <a:t>: “</a:t>
            </a:r>
            <a:r>
              <a:rPr lang="en-US" sz="2800" b="1" dirty="0" err="1" smtClean="0"/>
              <a:t>Vận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tốc</a:t>
            </a:r>
            <a:r>
              <a:rPr lang="en-US" sz="2800" b="1" dirty="0" smtClean="0"/>
              <a:t>”</a:t>
            </a:r>
          </a:p>
        </p:txBody>
      </p:sp>
      <p:pic>
        <p:nvPicPr>
          <p:cNvPr id="19" name="Picture 3" descr="Book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0696">
            <a:off x="1538779" y="557524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NH MIN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763695" cy="273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OANG H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419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INH MIN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763695" cy="273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OANG H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86840"/>
            <a:ext cx="4419600" cy="303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7640" y="4572000"/>
            <a:ext cx="455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A04C0"/>
                </a:solidFill>
              </a:rPr>
              <a:t>Lúc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bình</a:t>
            </a:r>
            <a:r>
              <a:rPr lang="en-US" sz="2800" b="1" dirty="0" smtClean="0">
                <a:solidFill>
                  <a:srgbClr val="1A04C0"/>
                </a:solidFill>
              </a:rPr>
              <a:t> minh </a:t>
            </a:r>
            <a:r>
              <a:rPr lang="en-US" sz="2800" b="1" dirty="0" err="1" smtClean="0">
                <a:solidFill>
                  <a:srgbClr val="1A04C0"/>
                </a:solidFill>
              </a:rPr>
              <a:t>Mặt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Trời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mọc</a:t>
            </a:r>
            <a:r>
              <a:rPr lang="en-US" sz="2800" b="1" dirty="0" smtClean="0">
                <a:solidFill>
                  <a:srgbClr val="1A04C0"/>
                </a:solidFill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</a:rPr>
              <a:t>phía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Đông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572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A04C0"/>
                </a:solidFill>
              </a:rPr>
              <a:t>Lúc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hoàng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Mặt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Trời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lặn</a:t>
            </a:r>
            <a:r>
              <a:rPr lang="en-US" sz="2800" b="1" dirty="0" smtClean="0">
                <a:solidFill>
                  <a:srgbClr val="1A04C0"/>
                </a:solidFill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</a:rPr>
              <a:t>phía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Tây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" y="5599093"/>
            <a:ext cx="851916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397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iphy-downsiz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191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ÂY BA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52600"/>
            <a:ext cx="4343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ÀU CHẠ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19600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GỒ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419600"/>
            <a:ext cx="4343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57900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397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8382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2400" dirty="0" smtClean="0"/>
              <a:t>- Để </a:t>
            </a:r>
            <a:r>
              <a:rPr lang="nl-NL" sz="2400" dirty="0"/>
              <a:t>nhận biết một vật chuyển động hay đứng yên người ta dựa vào vị trí của vật đó so với vật khác được chọn làm mốc (</a:t>
            </a:r>
            <a:r>
              <a:rPr lang="nl-NL" sz="2400" b="1" dirty="0">
                <a:solidFill>
                  <a:srgbClr val="FF0000"/>
                </a:solidFill>
              </a:rPr>
              <a:t>vật mốc</a:t>
            </a:r>
            <a:r>
              <a:rPr lang="nl-NL" sz="2400" b="1" dirty="0"/>
              <a:t>).</a:t>
            </a:r>
            <a:endParaRPr lang="en-US" sz="2400" dirty="0"/>
          </a:p>
          <a:p>
            <a:pPr algn="just"/>
            <a:r>
              <a:rPr lang="nl-NL" sz="2400" dirty="0" smtClean="0"/>
              <a:t>- Khi </a:t>
            </a:r>
            <a:r>
              <a:rPr lang="nl-NL" sz="2400" dirty="0">
                <a:solidFill>
                  <a:srgbClr val="FF0000"/>
                </a:solidFill>
              </a:rPr>
              <a:t>vị trí của vật</a:t>
            </a:r>
            <a:r>
              <a:rPr lang="nl-NL" sz="2400" dirty="0"/>
              <a:t> đó so với vật mốc </a:t>
            </a:r>
            <a:r>
              <a:rPr lang="nl-NL" sz="2400" dirty="0">
                <a:solidFill>
                  <a:srgbClr val="FF0000"/>
                </a:solidFill>
              </a:rPr>
              <a:t>thay đổi theo thời gian </a:t>
            </a:r>
            <a:r>
              <a:rPr lang="nl-NL" sz="2400" dirty="0"/>
              <a:t>thì vật </a:t>
            </a:r>
            <a:r>
              <a:rPr lang="nl-NL" sz="2400" dirty="0">
                <a:solidFill>
                  <a:srgbClr val="FF0000"/>
                </a:solidFill>
              </a:rPr>
              <a:t>chuyển động</a:t>
            </a:r>
            <a:r>
              <a:rPr lang="nl-NL" sz="2400" dirty="0"/>
              <a:t> so với vật mốc, gọi là chuyển động cơ học (hay chuyển động)</a:t>
            </a:r>
            <a:endParaRPr lang="en-US" sz="2400" dirty="0"/>
          </a:p>
        </p:txBody>
      </p:sp>
      <p:pic>
        <p:nvPicPr>
          <p:cNvPr id="10" name="Picture 9" descr="VIET BA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990600" cy="90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53000" y="1905000"/>
            <a:ext cx="4267200" cy="2971800"/>
            <a:chOff x="4953000" y="1905000"/>
            <a:chExt cx="4267200" cy="2971800"/>
          </a:xfrm>
        </p:grpSpPr>
        <p:pic>
          <p:nvPicPr>
            <p:cNvPr id="8" name="Picture 7" descr="chạy xe d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1905000"/>
              <a:ext cx="4267200" cy="2971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315200" y="2252246"/>
              <a:ext cx="914400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Lan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59795" y="1371600"/>
            <a:ext cx="57900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2954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dirty="0" smtClean="0"/>
              <a:t>- Để </a:t>
            </a:r>
            <a:r>
              <a:rPr lang="nl-NL" sz="2400" dirty="0"/>
              <a:t>nhận biết một vật chuyển động hay đứng yên người ta dựa vào vị trí của vật đó so với vật khác được chọn làm mốc (</a:t>
            </a:r>
            <a:r>
              <a:rPr lang="nl-NL" sz="2400" b="1" dirty="0">
                <a:solidFill>
                  <a:srgbClr val="FF0000"/>
                </a:solidFill>
              </a:rPr>
              <a:t>vật mốc</a:t>
            </a:r>
            <a:r>
              <a:rPr lang="nl-NL" sz="2400" b="1" dirty="0"/>
              <a:t>).</a:t>
            </a:r>
            <a:endParaRPr lang="en-US" sz="2400" dirty="0"/>
          </a:p>
          <a:p>
            <a:pPr algn="just"/>
            <a:r>
              <a:rPr lang="nl-NL" sz="2400" dirty="0" smtClean="0"/>
              <a:t>- Khi </a:t>
            </a:r>
            <a:r>
              <a:rPr lang="nl-NL" sz="2400" dirty="0">
                <a:solidFill>
                  <a:srgbClr val="FF0000"/>
                </a:solidFill>
              </a:rPr>
              <a:t>vị trí của vật</a:t>
            </a:r>
            <a:r>
              <a:rPr lang="nl-NL" sz="2400" dirty="0"/>
              <a:t> đó so với vật mốc </a:t>
            </a:r>
            <a:r>
              <a:rPr lang="nl-NL" sz="2400" dirty="0">
                <a:solidFill>
                  <a:srgbClr val="FF0000"/>
                </a:solidFill>
              </a:rPr>
              <a:t>thay đổi theo thời gian </a:t>
            </a:r>
            <a:r>
              <a:rPr lang="nl-NL" sz="2400" dirty="0"/>
              <a:t>thì vật </a:t>
            </a:r>
            <a:r>
              <a:rPr lang="nl-NL" sz="2400" dirty="0">
                <a:solidFill>
                  <a:srgbClr val="FF0000"/>
                </a:solidFill>
              </a:rPr>
              <a:t>chuyển động</a:t>
            </a:r>
            <a:r>
              <a:rPr lang="nl-NL" sz="2400" dirty="0"/>
              <a:t> so với vật mốc, gọi là chuyển động cơ học (hay chuyển động)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019300" y="4152106"/>
            <a:ext cx="58674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9795" y="1371600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2954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dirty="0" smtClean="0"/>
              <a:t>- Để </a:t>
            </a:r>
            <a:r>
              <a:rPr lang="nl-NL" sz="2400" dirty="0"/>
              <a:t>nhận biết một vật chuyển động hay đứng yên người ta dựa vào vị trí của vật đó so với vật khác được chọn làm mốc (</a:t>
            </a:r>
            <a:r>
              <a:rPr lang="nl-NL" sz="2400" b="1" dirty="0">
                <a:solidFill>
                  <a:srgbClr val="FF0000"/>
                </a:solidFill>
              </a:rPr>
              <a:t>vật mốc</a:t>
            </a:r>
            <a:r>
              <a:rPr lang="nl-NL" sz="2400" b="1" dirty="0"/>
              <a:t>).</a:t>
            </a:r>
            <a:endParaRPr lang="en-US" sz="2400" dirty="0"/>
          </a:p>
          <a:p>
            <a:pPr algn="just"/>
            <a:r>
              <a:rPr lang="nl-NL" sz="2400" dirty="0" smtClean="0"/>
              <a:t>- Khi </a:t>
            </a:r>
            <a:r>
              <a:rPr lang="nl-NL" sz="2400" dirty="0">
                <a:solidFill>
                  <a:srgbClr val="FF0000"/>
                </a:solidFill>
              </a:rPr>
              <a:t>vị trí của vật</a:t>
            </a:r>
            <a:r>
              <a:rPr lang="nl-NL" sz="2400" dirty="0"/>
              <a:t> đó so với vật mốc </a:t>
            </a:r>
            <a:r>
              <a:rPr lang="nl-NL" sz="2400" dirty="0">
                <a:solidFill>
                  <a:srgbClr val="FF0000"/>
                </a:solidFill>
              </a:rPr>
              <a:t>thay đổi theo thời gian </a:t>
            </a:r>
            <a:r>
              <a:rPr lang="nl-NL" sz="2400" dirty="0"/>
              <a:t>thì vật </a:t>
            </a:r>
            <a:r>
              <a:rPr lang="nl-NL" sz="2400" dirty="0">
                <a:solidFill>
                  <a:srgbClr val="FF0000"/>
                </a:solidFill>
              </a:rPr>
              <a:t>chuyển động</a:t>
            </a:r>
            <a:r>
              <a:rPr lang="nl-NL" sz="2400" dirty="0"/>
              <a:t> so với vật mốc, gọi là chuyển động cơ học (hay chuyển động)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019300" y="4152106"/>
            <a:ext cx="58674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1981200"/>
            <a:ext cx="38862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coi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đứng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yên</a:t>
            </a:r>
            <a:r>
              <a:rPr lang="en-US" sz="2400" b="1" dirty="0" smtClean="0">
                <a:solidFill>
                  <a:srgbClr val="002060"/>
                </a:solidFill>
              </a:rPr>
              <a:t> ? </a:t>
            </a:r>
            <a:r>
              <a:rPr lang="en-US" sz="2400" b="1" dirty="0" err="1" smtClean="0">
                <a:solidFill>
                  <a:srgbClr val="002060"/>
                </a:solidFill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đứng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chỉ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chọn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mốc</a:t>
            </a:r>
            <a:r>
              <a:rPr lang="en-US" sz="2400" b="1" dirty="0" smtClean="0">
                <a:solidFill>
                  <a:srgbClr val="002060"/>
                </a:solidFill>
              </a:rPr>
              <a:t>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733800"/>
            <a:ext cx="3886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b="1" dirty="0" smtClean="0"/>
              <a:t>Khi </a:t>
            </a:r>
            <a:r>
              <a:rPr lang="nl-NL" sz="2400" b="1" dirty="0" smtClean="0">
                <a:solidFill>
                  <a:srgbClr val="FF0000"/>
                </a:solidFill>
              </a:rPr>
              <a:t>vị trí của vật</a:t>
            </a:r>
            <a:r>
              <a:rPr lang="nl-NL" sz="2400" b="1" dirty="0" smtClean="0"/>
              <a:t> đó so với vật mốc </a:t>
            </a:r>
            <a:r>
              <a:rPr lang="nl-NL" sz="2400" b="1" dirty="0" smtClean="0">
                <a:solidFill>
                  <a:srgbClr val="1A04C0"/>
                </a:solidFill>
              </a:rPr>
              <a:t>không thay đổi theo thời gian </a:t>
            </a:r>
            <a:r>
              <a:rPr lang="nl-NL" sz="2400" b="1" dirty="0" smtClean="0"/>
              <a:t>thì vật </a:t>
            </a:r>
            <a:r>
              <a:rPr lang="nl-NL" sz="2400" b="1" dirty="0" smtClean="0">
                <a:solidFill>
                  <a:srgbClr val="1A04C0"/>
                </a:solidFill>
              </a:rPr>
              <a:t>đứng yên</a:t>
            </a:r>
            <a:r>
              <a:rPr lang="nl-NL" sz="2400" b="1" dirty="0" smtClean="0"/>
              <a:t> so với vật mốc.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9795" y="1371600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2954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dirty="0" smtClean="0"/>
              <a:t>- Để </a:t>
            </a:r>
            <a:r>
              <a:rPr lang="nl-NL" sz="2400" dirty="0"/>
              <a:t>nhận biết một vật chuyển động hay đứng yên người ta dựa vào vị trí của vật đó so với vật khác được chọn làm mốc (</a:t>
            </a:r>
            <a:r>
              <a:rPr lang="nl-NL" sz="2400" b="1" dirty="0">
                <a:solidFill>
                  <a:srgbClr val="FF0000"/>
                </a:solidFill>
              </a:rPr>
              <a:t>vật mốc</a:t>
            </a:r>
            <a:r>
              <a:rPr lang="nl-NL" sz="2400" b="1" dirty="0"/>
              <a:t>).</a:t>
            </a:r>
            <a:endParaRPr lang="en-US" sz="2400" dirty="0"/>
          </a:p>
          <a:p>
            <a:pPr algn="just"/>
            <a:r>
              <a:rPr lang="nl-NL" sz="2400" dirty="0" smtClean="0"/>
              <a:t>- Khi </a:t>
            </a:r>
            <a:r>
              <a:rPr lang="nl-NL" sz="2400" dirty="0">
                <a:solidFill>
                  <a:srgbClr val="FF0000"/>
                </a:solidFill>
              </a:rPr>
              <a:t>vị trí của vật</a:t>
            </a:r>
            <a:r>
              <a:rPr lang="nl-NL" sz="2400" dirty="0"/>
              <a:t> đó so với vật mốc </a:t>
            </a:r>
            <a:r>
              <a:rPr lang="nl-NL" sz="2400" dirty="0">
                <a:solidFill>
                  <a:srgbClr val="FF0000"/>
                </a:solidFill>
              </a:rPr>
              <a:t>thay đổi theo thời gian </a:t>
            </a:r>
            <a:r>
              <a:rPr lang="nl-NL" sz="2400" dirty="0"/>
              <a:t>thì vật </a:t>
            </a:r>
            <a:r>
              <a:rPr lang="nl-NL" sz="2400" dirty="0">
                <a:solidFill>
                  <a:srgbClr val="FF0000"/>
                </a:solidFill>
              </a:rPr>
              <a:t>chuyển động</a:t>
            </a:r>
            <a:r>
              <a:rPr lang="nl-NL" sz="2400" dirty="0"/>
              <a:t> so với vật mốc, gọi là chuyển động cơ học (hay chuyển động)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019300" y="4152106"/>
            <a:ext cx="58674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S NGỒI H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636815"/>
            <a:ext cx="4252284" cy="276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SÁCH TRÊN BÀ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18" y="3733800"/>
            <a:ext cx="401658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TÁ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810000"/>
            <a:ext cx="4038600" cy="268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HIM DAU TREN CA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10000"/>
            <a:ext cx="4038600" cy="282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029200" y="19355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b="1" u="sng" dirty="0" smtClean="0">
                <a:solidFill>
                  <a:schemeClr val="accent2">
                    <a:lumMod val="75000"/>
                  </a:schemeClr>
                </a:solidFill>
              </a:rPr>
              <a:t>Trả lời</a:t>
            </a:r>
            <a:r>
              <a:rPr lang="nl-NL" sz="2400" b="1" dirty="0" smtClean="0"/>
              <a:t>: Khi </a:t>
            </a:r>
            <a:r>
              <a:rPr lang="nl-NL" sz="2400" b="1" dirty="0" smtClean="0">
                <a:solidFill>
                  <a:srgbClr val="FF0000"/>
                </a:solidFill>
              </a:rPr>
              <a:t>vị trí của vật</a:t>
            </a:r>
            <a:r>
              <a:rPr lang="nl-NL" sz="2400" b="1" dirty="0" smtClean="0"/>
              <a:t> đó so với vật mốc </a:t>
            </a:r>
            <a:r>
              <a:rPr lang="nl-NL" sz="2400" b="1" dirty="0" smtClean="0">
                <a:solidFill>
                  <a:srgbClr val="1A04C0"/>
                </a:solidFill>
              </a:rPr>
              <a:t>không thay đổi theo thời gian </a:t>
            </a:r>
            <a:r>
              <a:rPr lang="nl-NL" sz="2400" b="1" dirty="0" smtClean="0"/>
              <a:t>thì vật </a:t>
            </a:r>
            <a:r>
              <a:rPr lang="nl-NL" sz="2400" b="1" dirty="0" smtClean="0">
                <a:solidFill>
                  <a:srgbClr val="1A04C0"/>
                </a:solidFill>
              </a:rPr>
              <a:t>đứng yên</a:t>
            </a:r>
            <a:r>
              <a:rPr lang="nl-NL" sz="2400" b="1" dirty="0" smtClean="0"/>
              <a:t> so với vật mốc.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Y XE D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81600" y="0"/>
            <a:ext cx="3962400" cy="2091392"/>
            <a:chOff x="5181600" y="0"/>
            <a:chExt cx="3962400" cy="2091392"/>
          </a:xfrm>
        </p:grpSpPr>
        <p:sp>
          <p:nvSpPr>
            <p:cNvPr id="4" name="Oval Callout 3"/>
            <p:cNvSpPr/>
            <p:nvPr/>
          </p:nvSpPr>
          <p:spPr>
            <a:xfrm>
              <a:off x="5181600" y="0"/>
              <a:ext cx="3962400" cy="2060448"/>
            </a:xfrm>
            <a:prstGeom prst="wedgeEllipseCallout">
              <a:avLst>
                <a:gd name="adj1" fmla="val -30535"/>
                <a:gd name="adj2" fmla="val 71241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5000" y="152400"/>
              <a:ext cx="3352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Tôi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đang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chạy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xe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đạp</a:t>
              </a:r>
              <a:r>
                <a:rPr lang="en-US" sz="2400" b="1" dirty="0" smtClean="0"/>
                <a:t>  </a:t>
              </a:r>
              <a:r>
                <a:rPr lang="en-US" sz="2400" b="1" dirty="0" err="1" smtClean="0"/>
                <a:t>trên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đường</a:t>
              </a:r>
              <a:r>
                <a:rPr lang="en-US" sz="2400" b="1" dirty="0" smtClean="0"/>
                <a:t>. </a:t>
              </a:r>
              <a:r>
                <a:rPr lang="en-US" sz="2400" b="1" dirty="0" err="1" smtClean="0"/>
                <a:t>Vậy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theo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các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bạn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tôi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đang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đứng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yên</a:t>
              </a:r>
              <a:r>
                <a:rPr lang="en-US" sz="2400" b="1" dirty="0" smtClean="0"/>
                <a:t> hay </a:t>
              </a:r>
              <a:r>
                <a:rPr lang="en-US" sz="2400" b="1" dirty="0" err="1" smtClean="0"/>
                <a:t>chuyển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động</a:t>
              </a:r>
              <a:r>
                <a:rPr lang="en-US" sz="2400" b="1" dirty="0" smtClean="0"/>
                <a:t> ?</a:t>
              </a:r>
            </a:p>
            <a:p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1: CHUYỂN ĐỘNG CƠ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000" dirty="0" smtClean="0"/>
              <a:t>- Để </a:t>
            </a:r>
            <a:r>
              <a:rPr lang="nl-NL" sz="2000" dirty="0"/>
              <a:t>nhận biết một vật chuyển động hay đứng yên người ta dựa vào vị trí của vật đó so với vật khác được chọn làm mốc (</a:t>
            </a:r>
            <a:r>
              <a:rPr lang="nl-NL" sz="2000" b="1" dirty="0">
                <a:solidFill>
                  <a:srgbClr val="FF0000"/>
                </a:solidFill>
              </a:rPr>
              <a:t>vật mốc</a:t>
            </a:r>
            <a:r>
              <a:rPr lang="nl-NL" sz="2000" b="1" dirty="0"/>
              <a:t>).</a:t>
            </a:r>
            <a:endParaRPr lang="en-US" sz="2000" dirty="0"/>
          </a:p>
          <a:p>
            <a:pPr algn="just"/>
            <a:r>
              <a:rPr lang="nl-NL" sz="2000" dirty="0" smtClean="0"/>
              <a:t>- Khi </a:t>
            </a:r>
            <a:r>
              <a:rPr lang="nl-NL" sz="2000" dirty="0">
                <a:solidFill>
                  <a:srgbClr val="FF0000"/>
                </a:solidFill>
              </a:rPr>
              <a:t>vị trí của vật</a:t>
            </a:r>
            <a:r>
              <a:rPr lang="nl-NL" sz="2000" dirty="0"/>
              <a:t> đó so với vật mốc </a:t>
            </a:r>
            <a:r>
              <a:rPr lang="nl-NL" sz="2000" dirty="0">
                <a:solidFill>
                  <a:srgbClr val="FF0000"/>
                </a:solidFill>
              </a:rPr>
              <a:t>thay đổi theo thời gian </a:t>
            </a:r>
            <a:r>
              <a:rPr lang="nl-NL" sz="2000" dirty="0"/>
              <a:t>thì vật </a:t>
            </a:r>
            <a:r>
              <a:rPr lang="nl-NL" sz="2000" dirty="0">
                <a:solidFill>
                  <a:srgbClr val="FF0000"/>
                </a:solidFill>
              </a:rPr>
              <a:t>chuyển động</a:t>
            </a:r>
            <a:r>
              <a:rPr lang="nl-NL" sz="2000" dirty="0"/>
              <a:t> so với vật mốc, gọi là chuyển động cơ học (hay chuyển động)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738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HAY XE D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124200"/>
            <a:ext cx="4419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381000" y="3352800"/>
            <a:ext cx="3886200" cy="2103060"/>
            <a:chOff x="381000" y="3200400"/>
            <a:chExt cx="3886200" cy="2103060"/>
          </a:xfrm>
        </p:grpSpPr>
        <p:sp>
          <p:nvSpPr>
            <p:cNvPr id="8" name="TextBox 7"/>
            <p:cNvSpPr txBox="1"/>
            <p:nvPr/>
          </p:nvSpPr>
          <p:spPr>
            <a:xfrm>
              <a:off x="410736" y="3200400"/>
              <a:ext cx="503664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C4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3733800"/>
              <a:ext cx="3886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So với những </a:t>
              </a:r>
              <a:r>
                <a:rPr lang="nl-NL" sz="2400" b="1" dirty="0" smtClean="0">
                  <a:solidFill>
                    <a:srgbClr val="002060"/>
                  </a:solidFill>
                </a:rPr>
                <a:t>ô-tô đậu bên đường </a:t>
              </a:r>
              <a:r>
                <a:rPr lang="nl-N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thì </a:t>
              </a:r>
              <a:r>
                <a:rPr lang="nl-NL" sz="2400" b="1" dirty="0" smtClean="0">
                  <a:solidFill>
                    <a:srgbClr val="FF0000"/>
                  </a:solidFill>
                </a:rPr>
                <a:t>người đàn ông </a:t>
              </a:r>
              <a:r>
                <a:rPr lang="nl-N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chuyển động hay đứng yên ? Vì sao ?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3352800"/>
            <a:ext cx="3886200" cy="1714858"/>
            <a:chOff x="381000" y="3200400"/>
            <a:chExt cx="3886200" cy="1714858"/>
          </a:xfrm>
        </p:grpSpPr>
        <p:sp>
          <p:nvSpPr>
            <p:cNvPr id="15" name="TextBox 14"/>
            <p:cNvSpPr txBox="1"/>
            <p:nvPr/>
          </p:nvSpPr>
          <p:spPr>
            <a:xfrm>
              <a:off x="410736" y="3200400"/>
              <a:ext cx="503664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C5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3714929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So với </a:t>
              </a:r>
              <a:r>
                <a:rPr lang="nl-NL" sz="2400" b="1" dirty="0" smtClean="0">
                  <a:solidFill>
                    <a:srgbClr val="002060"/>
                  </a:solidFill>
                </a:rPr>
                <a:t>chiếc xe đạp </a:t>
              </a:r>
              <a:r>
                <a:rPr lang="nl-N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thì </a:t>
              </a:r>
              <a:r>
                <a:rPr lang="nl-NL" sz="2400" b="1" dirty="0" smtClean="0">
                  <a:solidFill>
                    <a:srgbClr val="FF0000"/>
                  </a:solidFill>
                </a:rPr>
                <a:t>người đàn ông</a:t>
              </a:r>
              <a:r>
                <a:rPr lang="nl-N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chuyển động hay đứng yên ? Vì sao ?</a:t>
              </a:r>
              <a:endParaRPr lang="en-US" sz="2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3352800"/>
            <a:ext cx="3886200" cy="2084189"/>
            <a:chOff x="381000" y="3200400"/>
            <a:chExt cx="3886200" cy="2084189"/>
          </a:xfrm>
        </p:grpSpPr>
        <p:sp>
          <p:nvSpPr>
            <p:cNvPr id="21" name="TextBox 20"/>
            <p:cNvSpPr txBox="1"/>
            <p:nvPr/>
          </p:nvSpPr>
          <p:spPr>
            <a:xfrm>
              <a:off x="410736" y="3200400"/>
              <a:ext cx="503664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C6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0" y="3714929"/>
              <a:ext cx="3886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Một vật có thể là chuyển động ....................................  nhưng lại là .......................... đối với vật khác.</a:t>
              </a:r>
              <a:endParaRPr lang="en-US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29683" y="4156365"/>
            <a:ext cx="207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A04C0"/>
                </a:solidFill>
              </a:rPr>
              <a:t>đ</a:t>
            </a:r>
            <a:r>
              <a:rPr lang="en-US" sz="2400" b="1" dirty="0" err="1" smtClean="0">
                <a:solidFill>
                  <a:srgbClr val="1A04C0"/>
                </a:solidFill>
              </a:rPr>
              <a:t>ối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với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vật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này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4600" y="4523510"/>
            <a:ext cx="1401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A04C0"/>
                </a:solidFill>
              </a:rPr>
              <a:t>đ</a:t>
            </a:r>
            <a:r>
              <a:rPr lang="en-US" sz="2400" b="1" dirty="0" err="1" smtClean="0">
                <a:solidFill>
                  <a:srgbClr val="1A04C0"/>
                </a:solidFill>
              </a:rPr>
              <a:t>ứng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yên</a:t>
            </a:r>
            <a:endParaRPr lang="en-US" sz="2400" b="1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463</TotalTime>
  <Words>1656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Oriel</vt:lpstr>
      <vt:lpstr>Office Theme</vt:lpstr>
      <vt:lpstr>1_Office Theme</vt:lpstr>
      <vt:lpstr>Flow</vt:lpstr>
      <vt:lpstr>Chương 1: CƠ HỌC</vt:lpstr>
      <vt:lpstr>Slide 2</vt:lpstr>
      <vt:lpstr>Bài 1: CHUYỂN ĐỘNG CƠ HỌC</vt:lpstr>
      <vt:lpstr>Bài 1: CHUYỂN ĐỘNG CƠ HỌC</vt:lpstr>
      <vt:lpstr>Bài 1: CHUYỂN ĐỘNG CƠ HỌC</vt:lpstr>
      <vt:lpstr>Bài 1: CHUYỂN ĐỘNG CƠ HỌC</vt:lpstr>
      <vt:lpstr>Bài 1: CHUYỂN ĐỘNG CƠ HỌC</vt:lpstr>
      <vt:lpstr>Slide 8</vt:lpstr>
      <vt:lpstr>Bài 1: CHUYỂN ĐỘNG CƠ HỌC</vt:lpstr>
      <vt:lpstr>Bài 1: CHUYỂN ĐỘNG CƠ HỌC</vt:lpstr>
      <vt:lpstr>Slide 11</vt:lpstr>
      <vt:lpstr>Slide 12</vt:lpstr>
      <vt:lpstr>Bài 1: CHUYỂN ĐỘNG CƠ HỌC</vt:lpstr>
      <vt:lpstr>IV. VẬN DỤNG</vt:lpstr>
      <vt:lpstr>IV. VẬN DỤNG</vt:lpstr>
      <vt:lpstr>IV. VẬN DỤNG</vt:lpstr>
      <vt:lpstr>IV. VẬN DỤNG</vt:lpstr>
      <vt:lpstr>GHI NHỚ BÀI HỌC</vt:lpstr>
      <vt:lpstr>BÀI TẬP VỀ NHÀ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125</cp:revision>
  <dcterms:created xsi:type="dcterms:W3CDTF">2017-08-20T09:35:57Z</dcterms:created>
  <dcterms:modified xsi:type="dcterms:W3CDTF">2017-08-26T07:42:22Z</dcterms:modified>
</cp:coreProperties>
</file>