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319" r:id="rId3"/>
    <p:sldId id="320" r:id="rId4"/>
    <p:sldId id="321" r:id="rId5"/>
    <p:sldId id="322" r:id="rId6"/>
    <p:sldId id="318" r:id="rId7"/>
    <p:sldId id="316" r:id="rId8"/>
    <p:sldId id="323" r:id="rId9"/>
    <p:sldId id="324" r:id="rId10"/>
    <p:sldId id="325" r:id="rId11"/>
    <p:sldId id="326" r:id="rId12"/>
    <p:sldId id="327" r:id="rId13"/>
    <p:sldId id="328" r:id="rId14"/>
    <p:sldId id="330" r:id="rId15"/>
    <p:sldId id="276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89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3982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1590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3866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756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1322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666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489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8408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792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648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769BC3-4503-473B-8146-8DD4DABFB429}" type="datetimeFigureOut">
              <a:rPr lang="vi-VN" smtClean="0"/>
              <a:pPr/>
              <a:t>24/03/2020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19BF0C-1CD2-42A6-9EE9-DDDCBF1D897D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273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4.png"/><Relationship Id="rId2" Type="http://schemas.openxmlformats.org/officeDocument/2006/relationships/hyperlink" Target="../Leson%20Plan%20Power%20Point/Lesson%20Plan%20p.pt/Class%209/animations/holiday_events/miscellaneous/vp_may_baske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09700" y="1082722"/>
            <a:ext cx="9372600" cy="27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60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</a:rPr>
              <a:t>MÙA XUÂN NHO NHỎ</a:t>
            </a:r>
          </a:p>
          <a:p>
            <a:pPr algn="ctr" eaLnBrk="1" hangingPunct="1">
              <a:defRPr/>
            </a:pPr>
            <a:r>
              <a:rPr lang="en-US" sz="40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</a:rPr>
              <a:t>- THANH HẢI- </a:t>
            </a:r>
            <a:endParaRPr lang="en-US" sz="4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240" y="360888"/>
            <a:ext cx="8503920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 THỊ VIỆT HƯNG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70261" y="4326564"/>
            <a:ext cx="6657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GV: NGUYỄN THỊ THANH THỦY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3" descr="b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58916"/>
            <a:ext cx="1368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58916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5496115"/>
            <a:ext cx="1238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784850"/>
            <a:ext cx="1371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9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914400"/>
            <a:ext cx="12192000" cy="5943600"/>
          </a:xfrm>
          <a:prstGeom prst="rect">
            <a:avLst/>
          </a:prstGeom>
          <a:solidFill>
            <a:srgbClr val="FFFFFF">
              <a:alpha val="34901"/>
            </a:srgbClr>
          </a:solidFill>
          <a:ln w="57150" cmpd="thinThick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526" name="AutoShape 11"/>
          <p:cNvSpPr>
            <a:spLocks noChangeArrowheads="1"/>
          </p:cNvSpPr>
          <p:nvPr/>
        </p:nvSpPr>
        <p:spPr bwMode="auto">
          <a:xfrm>
            <a:off x="7553869" y="1509189"/>
            <a:ext cx="4368800" cy="2286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2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endParaRPr lang="en-US" sz="22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21" name="Picture 13" descr="SNP0178A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 l="3279" t="2040" r="3279" b="2040"/>
          <a:stretch>
            <a:fillRect/>
          </a:stretch>
        </p:blipFill>
        <p:spPr bwMode="auto">
          <a:xfrm>
            <a:off x="304800" y="2971800"/>
            <a:ext cx="2946400" cy="1295400"/>
          </a:xfrm>
          <a:prstGeom prst="rect">
            <a:avLst/>
          </a:prstGeom>
          <a:solidFill>
            <a:schemeClr val="accent1"/>
          </a:solidFill>
          <a:ln w="76200" cmpd="tri">
            <a:noFill/>
            <a:miter lim="800000"/>
            <a:headEnd/>
            <a:tailEnd/>
          </a:ln>
        </p:spPr>
      </p:pic>
      <p:pic>
        <p:nvPicPr>
          <p:cNvPr id="68622" name="Picture 1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2971800"/>
            <a:ext cx="294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TextBox 17"/>
          <p:cNvSpPr txBox="1">
            <a:spLocks noChangeArrowheads="1"/>
          </p:cNvSpPr>
          <p:nvPr/>
        </p:nvSpPr>
        <p:spPr bwMode="auto">
          <a:xfrm>
            <a:off x="185532" y="4631632"/>
            <a:ext cx="2844800" cy="707886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9900CC"/>
                </a:solidFill>
              </a:rPr>
              <a:t>Chiến</a:t>
            </a:r>
            <a:r>
              <a:rPr lang="en-US" sz="2000" b="1" dirty="0" smtClean="0">
                <a:solidFill>
                  <a:srgbClr val="9900CC"/>
                </a:solidFill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</a:rPr>
              <a:t>đấu</a:t>
            </a:r>
            <a:r>
              <a:rPr lang="en-US" sz="2000" b="1" dirty="0" smtClean="0">
                <a:solidFill>
                  <a:srgbClr val="9900CC"/>
                </a:solidFill>
              </a:rPr>
              <a:t>, </a:t>
            </a:r>
            <a:r>
              <a:rPr lang="en-US" sz="2000" b="1" dirty="0" err="1" smtClean="0">
                <a:solidFill>
                  <a:srgbClr val="9900CC"/>
                </a:solidFill>
              </a:rPr>
              <a:t>b</a:t>
            </a:r>
            <a:r>
              <a:rPr lang="en-US" sz="2000" b="1" dirty="0" err="1" smtClean="0">
                <a:solidFill>
                  <a:srgbClr val="9900CC"/>
                </a:solidFill>
              </a:rPr>
              <a:t>ảo</a:t>
            </a:r>
            <a:r>
              <a:rPr lang="en-US" sz="2000" b="1" dirty="0" smtClean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vệ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tổ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quốc</a:t>
            </a:r>
            <a:r>
              <a:rPr lang="en-US" sz="2000" b="1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68624" name="TextBox 18"/>
          <p:cNvSpPr txBox="1">
            <a:spLocks noChangeArrowheads="1"/>
          </p:cNvSpPr>
          <p:nvPr/>
        </p:nvSpPr>
        <p:spPr bwMode="auto">
          <a:xfrm>
            <a:off x="3759200" y="4674704"/>
            <a:ext cx="2844800" cy="73025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9900CC"/>
                </a:solidFill>
              </a:rPr>
              <a:t> Lao </a:t>
            </a:r>
            <a:r>
              <a:rPr lang="en-US" sz="2000" b="1" dirty="0" err="1">
                <a:solidFill>
                  <a:srgbClr val="9900CC"/>
                </a:solidFill>
              </a:rPr>
              <a:t>động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</a:rPr>
              <a:t>sản</a:t>
            </a:r>
            <a:r>
              <a:rPr lang="en-US" sz="2000" b="1" dirty="0" smtClean="0">
                <a:solidFill>
                  <a:srgbClr val="9900CC"/>
                </a:solidFill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</a:rPr>
              <a:t>xuất</a:t>
            </a:r>
            <a:r>
              <a:rPr lang="en-US" sz="2000" b="1" dirty="0" smtClean="0">
                <a:solidFill>
                  <a:srgbClr val="9900CC"/>
                </a:solidFill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</a:rPr>
              <a:t>dựng</a:t>
            </a:r>
            <a:r>
              <a:rPr lang="en-US" sz="2000" b="1" dirty="0" smtClean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xây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đất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nước</a:t>
            </a:r>
            <a:r>
              <a:rPr lang="en-US" sz="2000" b="1" dirty="0">
                <a:solidFill>
                  <a:srgbClr val="9900CC"/>
                </a:solidFill>
              </a:rPr>
              <a:t>.</a:t>
            </a:r>
          </a:p>
        </p:txBody>
      </p:sp>
      <p:pic>
        <p:nvPicPr>
          <p:cNvPr id="6863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295400"/>
            <a:ext cx="2540000" cy="990600"/>
          </a:xfrm>
          <a:prstGeom prst="rect">
            <a:avLst/>
          </a:prstGeom>
          <a:noFill/>
          <a:ln w="28575">
            <a:solidFill>
              <a:srgbClr val="FAB6A4"/>
            </a:solidFill>
            <a:miter lim="800000"/>
            <a:headEnd/>
            <a:tailEnd/>
          </a:ln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04800" y="3886201"/>
            <a:ext cx="294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latin typeface="Arial" charset="0"/>
              </a:rPr>
              <a:t>Người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</a:rPr>
              <a:t>cầm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</a:rPr>
              <a:t>súng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3829879" y="4091610"/>
            <a:ext cx="2882900" cy="36671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latin typeface="Arial" charset="0"/>
              </a:rPr>
              <a:t>Người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</a:rPr>
              <a:t>ra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charset="0"/>
              </a:rPr>
              <a:t>đồng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1497496" y="2305878"/>
            <a:ext cx="1378226" cy="622852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339549" y="2279374"/>
            <a:ext cx="1470990" cy="67586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5181600" y="4419600"/>
            <a:ext cx="0" cy="304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1524000" y="4267200"/>
            <a:ext cx="0" cy="304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2663676" y="1828800"/>
            <a:ext cx="607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Lộc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508000" y="2438400"/>
            <a:ext cx="223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</a:rPr>
              <a:t>giắt đầy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3556001" y="2362200"/>
            <a:ext cx="108363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9900"/>
                </a:solidFill>
              </a:rPr>
              <a:t>trải dài</a:t>
            </a:r>
          </a:p>
        </p:txBody>
      </p:sp>
      <p:sp>
        <p:nvSpPr>
          <p:cNvPr id="107547" name="AutoShape 27"/>
          <p:cNvSpPr>
            <a:spLocks/>
          </p:cNvSpPr>
          <p:nvPr/>
        </p:nvSpPr>
        <p:spPr bwMode="auto">
          <a:xfrm rot="-5400000">
            <a:off x="2906184" y="3075056"/>
            <a:ext cx="381000" cy="4978400"/>
          </a:xfrm>
          <a:prstGeom prst="leftBrace">
            <a:avLst>
              <a:gd name="adj1" fmla="val 81667"/>
              <a:gd name="adj2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406400" y="5670551"/>
            <a:ext cx="6502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</a:rPr>
              <a:t>Sức sống, sức xuân mạnh mẽ, căng tràn trên mọi miền đất nước.</a:t>
            </a:r>
          </a:p>
        </p:txBody>
      </p:sp>
      <p:sp>
        <p:nvSpPr>
          <p:cNvPr id="10265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77600" y="6400800"/>
            <a:ext cx="914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42152" y="309282"/>
            <a:ext cx="8331201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68623" grpId="0" animBg="1"/>
      <p:bldP spid="68624" grpId="0" animBg="1"/>
      <p:bldP spid="107532" grpId="0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43" grpId="0" animBg="1"/>
      <p:bldP spid="107544" grpId="0" animBg="1"/>
      <p:bldP spid="107547" grpId="0" animBg="1"/>
      <p:bldP spid="1075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438218" y="530226"/>
            <a:ext cx="130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  <a:cs typeface="Times New Roman" pitchFamily="18" charset="0"/>
              </a:rPr>
              <a:t>(Thanh Hải)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914400"/>
            <a:ext cx="12192000" cy="5943600"/>
          </a:xfrm>
          <a:prstGeom prst="rect">
            <a:avLst/>
          </a:prstGeom>
          <a:solidFill>
            <a:schemeClr val="bg1">
              <a:alpha val="34901"/>
            </a:schemeClr>
          </a:solidFill>
          <a:ln w="57150" cmpd="thinThick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0" name="AutoShape 11"/>
          <p:cNvSpPr>
            <a:spLocks noChangeArrowheads="1"/>
          </p:cNvSpPr>
          <p:nvPr/>
        </p:nvSpPr>
        <p:spPr bwMode="auto">
          <a:xfrm>
            <a:off x="3048000" y="1066800"/>
            <a:ext cx="43688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9900CC"/>
              </a:solidFill>
            </a:endParaRPr>
          </a:p>
          <a:p>
            <a:r>
              <a:rPr lang="en-US" sz="2000" b="1">
                <a:solidFill>
                  <a:srgbClr val="9900CC"/>
                </a:solidFill>
              </a:rPr>
              <a:t>Mùa xuân người cầm súng</a:t>
            </a:r>
          </a:p>
          <a:p>
            <a:r>
              <a:rPr lang="en-US" sz="2000" b="1">
                <a:solidFill>
                  <a:srgbClr val="9900CC"/>
                </a:solidFill>
              </a:rPr>
              <a:t>Lộc giắt đầy trên lưng</a:t>
            </a:r>
          </a:p>
          <a:p>
            <a:r>
              <a:rPr lang="en-US" sz="2000" b="1">
                <a:solidFill>
                  <a:srgbClr val="9900CC"/>
                </a:solidFill>
              </a:rPr>
              <a:t>Mùa xuân người ra đồng</a:t>
            </a:r>
          </a:p>
          <a:p>
            <a:r>
              <a:rPr lang="en-US" sz="2000" b="1">
                <a:solidFill>
                  <a:srgbClr val="9900CC"/>
                </a:solidFill>
              </a:rPr>
              <a:t>Lộc trải dài nương mạ</a:t>
            </a:r>
          </a:p>
          <a:p>
            <a:r>
              <a:rPr lang="en-US" sz="2000" b="1">
                <a:solidFill>
                  <a:srgbClr val="9900CC"/>
                </a:solidFill>
              </a:rPr>
              <a:t>Tất cả như hối hả</a:t>
            </a:r>
          </a:p>
          <a:p>
            <a:r>
              <a:rPr lang="en-US" sz="2000" b="1">
                <a:solidFill>
                  <a:srgbClr val="9900CC"/>
                </a:solidFill>
              </a:rPr>
              <a:t>Tất cả như xôn xao.</a:t>
            </a:r>
          </a:p>
          <a:p>
            <a:endParaRPr lang="en-US" sz="2000" b="1">
              <a:solidFill>
                <a:srgbClr val="9900CC"/>
              </a:solidFill>
            </a:endParaRPr>
          </a:p>
        </p:txBody>
      </p:sp>
      <p:sp>
        <p:nvSpPr>
          <p:cNvPr id="104461" name="AutoShape 13"/>
          <p:cNvSpPr>
            <a:spLocks/>
          </p:cNvSpPr>
          <p:nvPr/>
        </p:nvSpPr>
        <p:spPr bwMode="auto">
          <a:xfrm rot="10800000">
            <a:off x="4470400" y="3733800"/>
            <a:ext cx="508000" cy="1981200"/>
          </a:xfrm>
          <a:prstGeom prst="leftBrace">
            <a:avLst>
              <a:gd name="adj1" fmla="val 43333"/>
              <a:gd name="adj2" fmla="val 42764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828800" y="3657601"/>
            <a:ext cx="1752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NT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5181600" y="3944471"/>
            <a:ext cx="7010400" cy="7694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862667" y="4038601"/>
            <a:ext cx="294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…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3183467" y="1143001"/>
            <a:ext cx="1249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Mùa xuân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3183467" y="1739901"/>
            <a:ext cx="1249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Mùa xuân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200401" y="1447801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Lộc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3166534" y="2057401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9900"/>
                </a:solidFill>
              </a:rPr>
              <a:t>Lộc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3183467" y="2362201"/>
            <a:ext cx="1294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Tất cả như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3183467" y="2667001"/>
            <a:ext cx="1294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Tất cả như</a:t>
            </a: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4387726" y="2680447"/>
            <a:ext cx="711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4387727" y="3012141"/>
            <a:ext cx="711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5374341" y="4997825"/>
            <a:ext cx="4328173" cy="430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  <p:bldP spid="104462" grpId="0"/>
      <p:bldP spid="104464" grpId="0" animBg="1"/>
      <p:bldP spid="104467" grpId="0"/>
      <p:bldP spid="104473" grpId="0"/>
      <p:bldP spid="104474" grpId="0"/>
      <p:bldP spid="104475" grpId="0"/>
      <p:bldP spid="104476" grpId="0"/>
      <p:bldP spid="104477" grpId="0"/>
      <p:bldP spid="104478" grpId="0"/>
      <p:bldP spid="104482" grpId="0" animBg="1"/>
      <p:bldP spid="104483" grpId="0" animBg="1"/>
      <p:bldP spid="104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438218" y="530226"/>
            <a:ext cx="130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  <a:cs typeface="Times New Roman" pitchFamily="18" charset="0"/>
              </a:rPr>
              <a:t>(Thanh Hải)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914400"/>
            <a:ext cx="12192000" cy="5943600"/>
          </a:xfrm>
          <a:prstGeom prst="rect">
            <a:avLst/>
          </a:prstGeom>
          <a:solidFill>
            <a:schemeClr val="bg1">
              <a:alpha val="34901"/>
            </a:schemeClr>
          </a:solidFill>
          <a:ln w="57150" cmpd="thinThick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294" name="Picture 13" descr="SNP0178A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 l="3279" t="2040" r="3279" b="2040"/>
          <a:stretch>
            <a:fillRect/>
          </a:stretch>
        </p:blipFill>
        <p:spPr bwMode="auto">
          <a:xfrm>
            <a:off x="304800" y="2819400"/>
            <a:ext cx="2946400" cy="1295400"/>
          </a:xfrm>
          <a:prstGeom prst="rect">
            <a:avLst/>
          </a:prstGeom>
          <a:solidFill>
            <a:schemeClr val="accent1"/>
          </a:solidFill>
          <a:ln w="76200" cmpd="tri">
            <a:noFill/>
            <a:miter lim="800000"/>
            <a:headEnd/>
            <a:tailEnd/>
          </a:ln>
        </p:spPr>
      </p:pic>
      <p:pic>
        <p:nvPicPr>
          <p:cNvPr id="12295" name="Picture 1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19400"/>
            <a:ext cx="294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304800" y="4419600"/>
            <a:ext cx="2844800" cy="40011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00CC"/>
                </a:solidFill>
              </a:rPr>
              <a:t>Bảo vệ tổ quốc.</a:t>
            </a:r>
          </a:p>
        </p:txBody>
      </p:sp>
      <p:sp>
        <p:nvSpPr>
          <p:cNvPr id="12297" name="TextBox 18"/>
          <p:cNvSpPr txBox="1">
            <a:spLocks noChangeArrowheads="1"/>
          </p:cNvSpPr>
          <p:nvPr/>
        </p:nvSpPr>
        <p:spPr bwMode="auto">
          <a:xfrm>
            <a:off x="3759200" y="4267200"/>
            <a:ext cx="2844800" cy="73025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9900CC"/>
                </a:solidFill>
              </a:rPr>
              <a:t> Lao động dựng xây đất nước.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600" y="1295400"/>
            <a:ext cx="2540000" cy="990600"/>
          </a:xfrm>
          <a:prstGeom prst="rect">
            <a:avLst/>
          </a:prstGeom>
          <a:noFill/>
          <a:ln w="28575">
            <a:solidFill>
              <a:srgbClr val="FAB6A4"/>
            </a:solidFill>
            <a:miter lim="800000"/>
            <a:headEnd/>
            <a:tailEnd/>
          </a:ln>
        </p:spPr>
      </p:pic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304800" y="3810001"/>
            <a:ext cx="294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Arial" charset="0"/>
              </a:rPr>
              <a:t>Người cầm súng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3657601" y="3733800"/>
            <a:ext cx="2882900" cy="36671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" charset="0"/>
              </a:rPr>
              <a:t>Người ra đồng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H="1">
            <a:off x="1016000" y="2286000"/>
            <a:ext cx="1422400" cy="6096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3454400" y="2286000"/>
            <a:ext cx="914400" cy="6096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5181600" y="4114800"/>
            <a:ext cx="0" cy="304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1524000" y="4114800"/>
            <a:ext cx="0" cy="304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Text Box 87"/>
          <p:cNvSpPr txBox="1">
            <a:spLocks noChangeArrowheads="1"/>
          </p:cNvSpPr>
          <p:nvPr/>
        </p:nvSpPr>
        <p:spPr bwMode="auto">
          <a:xfrm>
            <a:off x="0" y="914400"/>
            <a:ext cx="4978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9900"/>
                </a:solidFill>
              </a:rPr>
              <a:t>2. Mùa xuân của đất nước.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1625600" y="1752600"/>
            <a:ext cx="607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Lộc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508000" y="2286000"/>
            <a:ext cx="223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</a:rPr>
              <a:t>giắt đầy</a:t>
            </a:r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3454401" y="2209800"/>
            <a:ext cx="108363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9900"/>
                </a:solidFill>
              </a:rPr>
              <a:t>trải dài</a:t>
            </a:r>
          </a:p>
        </p:txBody>
      </p:sp>
      <p:sp>
        <p:nvSpPr>
          <p:cNvPr id="12309" name="AutoShape 23"/>
          <p:cNvSpPr>
            <a:spLocks/>
          </p:cNvSpPr>
          <p:nvPr/>
        </p:nvSpPr>
        <p:spPr bwMode="auto">
          <a:xfrm rot="-5400000">
            <a:off x="2908300" y="2654300"/>
            <a:ext cx="381000" cy="4978400"/>
          </a:xfrm>
          <a:prstGeom prst="leftBrace">
            <a:avLst>
              <a:gd name="adj1" fmla="val 81667"/>
              <a:gd name="adj2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406400" y="5334001"/>
            <a:ext cx="6502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</a:rPr>
              <a:t>Sức sống, sức xuân mạnh mẽ, căng tràn trên mọi miền đất nước.</a:t>
            </a: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7330018" y="2422526"/>
            <a:ext cx="165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CC"/>
                </a:solidFill>
              </a:rPr>
              <a:t>- NT Điệp ngữ</a:t>
            </a: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7416800" y="2895601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3333CC"/>
                </a:solidFill>
              </a:rPr>
              <a:t> Từ láy và hình ảnh thơ giàu giá trị biểu cảm.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3333CC"/>
                </a:solidFill>
              </a:rPr>
              <a:t>   ….</a:t>
            </a:r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7112000" y="4648201"/>
            <a:ext cx="467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9900CC"/>
                </a:solidFill>
              </a:rPr>
              <a:t>Khí thế khẩn trương, sôi động của quê hương đất nước.</a:t>
            </a:r>
          </a:p>
          <a:p>
            <a:pPr algn="ctr"/>
            <a:endParaRPr lang="en-US" sz="2000">
              <a:solidFill>
                <a:srgbClr val="9900CC"/>
              </a:solidFill>
            </a:endParaRPr>
          </a:p>
        </p:txBody>
      </p:sp>
      <p:sp>
        <p:nvSpPr>
          <p:cNvPr id="12314" name="Line 28"/>
          <p:cNvSpPr>
            <a:spLocks noChangeShapeType="1"/>
          </p:cNvSpPr>
          <p:nvPr/>
        </p:nvSpPr>
        <p:spPr bwMode="auto">
          <a:xfrm>
            <a:off x="8940800" y="3962400"/>
            <a:ext cx="0" cy="6096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77600" y="6400800"/>
            <a:ext cx="914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9" grpId="0"/>
      <p:bldP spid="1085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438218" y="530226"/>
            <a:ext cx="130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  <a:cs typeface="Times New Roman" pitchFamily="18" charset="0"/>
              </a:rPr>
              <a:t>(Thanh Hải)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914400"/>
            <a:ext cx="12192000" cy="5943600"/>
          </a:xfrm>
          <a:prstGeom prst="rect">
            <a:avLst/>
          </a:prstGeom>
          <a:solidFill>
            <a:schemeClr val="bg1">
              <a:alpha val="34901"/>
            </a:schemeClr>
          </a:solidFill>
          <a:ln w="57150" cmpd="thinThick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H="1">
            <a:off x="8013148" y="3697356"/>
            <a:ext cx="0" cy="4572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H="1">
            <a:off x="7973389" y="2014330"/>
            <a:ext cx="45719" cy="668545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>
            <a:off x="4315791" y="2209800"/>
            <a:ext cx="508000" cy="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691" name="AutoShape 11"/>
          <p:cNvSpPr>
            <a:spLocks noChangeArrowheads="1"/>
          </p:cNvSpPr>
          <p:nvPr/>
        </p:nvSpPr>
        <p:spPr bwMode="auto">
          <a:xfrm>
            <a:off x="406400" y="1600200"/>
            <a:ext cx="3860800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9900CC"/>
                </a:solidFill>
              </a:rPr>
              <a:t>Đất nước bốn ngàn năm</a:t>
            </a:r>
          </a:p>
          <a:p>
            <a:r>
              <a:rPr lang="en-US" sz="2000" b="1">
                <a:solidFill>
                  <a:srgbClr val="9900CC"/>
                </a:solidFill>
              </a:rPr>
              <a:t>Vất vả và gian lao</a:t>
            </a:r>
          </a:p>
          <a:p>
            <a:r>
              <a:rPr lang="en-US" sz="2000" b="1">
                <a:solidFill>
                  <a:srgbClr val="9900CC"/>
                </a:solidFill>
              </a:rPr>
              <a:t>Đất nước như vì sao</a:t>
            </a:r>
          </a:p>
          <a:p>
            <a:r>
              <a:rPr lang="en-US" sz="2000" b="1">
                <a:solidFill>
                  <a:srgbClr val="9900CC"/>
                </a:solidFill>
              </a:rPr>
              <a:t>Cứ đi lên phía trước.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9900CC"/>
              </a:solidFill>
              <a:cs typeface="Times New Roman" pitchFamily="18" charset="0"/>
            </a:endParaRP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4625008" y="2713384"/>
            <a:ext cx="7222435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 -  “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5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4443895" y="4171124"/>
            <a:ext cx="74168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4739860" y="1239078"/>
            <a:ext cx="6988313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1532841" y="1660526"/>
            <a:ext cx="1706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bốn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năm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3696" name="Text Box 32"/>
          <p:cNvSpPr txBox="1">
            <a:spLocks noChangeArrowheads="1"/>
          </p:cNvSpPr>
          <p:nvPr/>
        </p:nvSpPr>
        <p:spPr bwMode="auto">
          <a:xfrm>
            <a:off x="508000" y="1981201"/>
            <a:ext cx="203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Vất vả và gian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3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3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3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3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136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136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 animBg="1"/>
      <p:bldP spid="113678" grpId="0" animBg="1"/>
      <p:bldP spid="113690" grpId="0" animBg="1"/>
      <p:bldP spid="113691" grpId="0" build="allAtOnce" animBg="1"/>
      <p:bldP spid="113692" grpId="0" animBg="1"/>
      <p:bldP spid="113693" grpId="0" animBg="1"/>
      <p:bldP spid="113694" grpId="0" animBg="1"/>
      <p:bldP spid="113695" grpId="0"/>
      <p:bldP spid="113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914400"/>
            <a:ext cx="12192000" cy="5943600"/>
          </a:xfrm>
          <a:prstGeom prst="rect">
            <a:avLst/>
          </a:prstGeom>
          <a:solidFill>
            <a:schemeClr val="bg1">
              <a:alpha val="34901"/>
            </a:schemeClr>
          </a:solidFill>
          <a:ln w="57150" cmpd="thinThick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 flipH="1">
            <a:off x="6299200" y="2020960"/>
            <a:ext cx="0" cy="4572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3432333" y="2481473"/>
            <a:ext cx="6228628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NT </a:t>
            </a:r>
            <a:r>
              <a:rPr lang="en-US" sz="25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” + 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5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5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6352208" y="3021496"/>
            <a:ext cx="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1590261" y="3415748"/>
            <a:ext cx="9409043" cy="1231106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 là chí quyết tâm, niêm tin sắt đá, niềm tự hào lạc quan của cả dân tộc. 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1470990" y="5025890"/>
            <a:ext cx="9833113" cy="1231106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 ca sức sống của quê hương đất nước, của dân tộc khi mùa xuân về.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6400800" y="4734332"/>
            <a:ext cx="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10" name="AutoShape 22"/>
          <p:cNvSpPr>
            <a:spLocks noChangeArrowheads="1"/>
          </p:cNvSpPr>
          <p:nvPr/>
        </p:nvSpPr>
        <p:spPr bwMode="auto">
          <a:xfrm>
            <a:off x="3723861" y="1003852"/>
            <a:ext cx="5080000" cy="10668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5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5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ctr"/>
            <a:endParaRPr lang="en-US" sz="25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Text Box 27"/>
          <p:cNvSpPr txBox="1">
            <a:spLocks noChangeArrowheads="1"/>
          </p:cNvSpPr>
          <p:nvPr/>
        </p:nvSpPr>
        <p:spPr bwMode="auto">
          <a:xfrm>
            <a:off x="5003057" y="1118156"/>
            <a:ext cx="1395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6964755" y="1130304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9900"/>
                </a:solidFill>
              </a:rPr>
              <a:t>vì</a:t>
            </a:r>
            <a:r>
              <a:rPr lang="en-US" sz="2400" b="1" dirty="0">
                <a:solidFill>
                  <a:srgbClr val="FF9900"/>
                </a:solidFill>
              </a:rPr>
              <a:t> </a:t>
            </a:r>
            <a:r>
              <a:rPr lang="en-US" sz="2400" b="1" dirty="0" err="1">
                <a:solidFill>
                  <a:srgbClr val="FF9900"/>
                </a:solidFill>
              </a:rPr>
              <a:t>sao</a:t>
            </a:r>
            <a:endParaRPr lang="en-US" sz="24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114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114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14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y_basket_sx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103564"/>
            <a:ext cx="213836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1" y="211139"/>
            <a:ext cx="1368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0" y="260351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2500103" y="2563159"/>
            <a:ext cx="6657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CHÚC CÁC EM HỌC TỐT!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141914"/>
            <a:ext cx="1238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925" y="5141914"/>
            <a:ext cx="1371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814917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33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9" descr="31138"/>
          <p:cNvSpPr>
            <a:spLocks noChangeArrowheads="1" noChangeShapeType="1" noTextEdit="1"/>
          </p:cNvSpPr>
          <p:nvPr/>
        </p:nvSpPr>
        <p:spPr bwMode="auto">
          <a:xfrm>
            <a:off x="2190205" y="1394120"/>
            <a:ext cx="8064137" cy="18962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MÙA XUÂN NHO NHỎ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7211" y="3383280"/>
            <a:ext cx="49377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THANH HẢI- </a:t>
            </a:r>
            <a:endParaRPr lang="en-US" sz="45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70261" y="4816888"/>
            <a:ext cx="6657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GV: NGUYỄN THỊ THANH THỦY</a:t>
            </a:r>
            <a:endParaRPr lang="en-US" altLang="vi-VN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188612"/>
            <a:ext cx="8503920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 THỊ VIỆT HƯNG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30" y="1971261"/>
            <a:ext cx="3370470" cy="3276600"/>
          </a:xfrm>
          <a:prstGeom prst="rect">
            <a:avLst/>
          </a:prstGeom>
          <a:solidFill>
            <a:srgbClr val="6600CC"/>
          </a:solidFill>
          <a:ln w="2857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51790" y="5473149"/>
            <a:ext cx="3304209" cy="338554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33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NHÀ THƠ THANH HẢI (1930-1980)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068418" y="1547882"/>
            <a:ext cx="81235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hoạt động văn nghệ từ cuối những năm kháng chiến chống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Pháp.Trong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kì chống Mĩ ông ở lại quê hương hoạt động và là một trong những cây bút có công xây dựng nền văn học CM miền Nam từ những ngày đầu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108174" y="3028813"/>
            <a:ext cx="74653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200939" y="729560"/>
            <a:ext cx="76271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Thiên-Huế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4072835" y="3843131"/>
            <a:ext cx="280504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43" name="Picture 43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0452" y="4396409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4" name="Oval 44"/>
          <p:cNvSpPr>
            <a:spLocks noChangeArrowheads="1"/>
          </p:cNvSpPr>
          <p:nvPr/>
        </p:nvSpPr>
        <p:spPr bwMode="auto">
          <a:xfrm>
            <a:off x="5384792" y="5989984"/>
            <a:ext cx="9144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6600CC"/>
                </a:solidFill>
              </a:rPr>
              <a:t>1962</a:t>
            </a:r>
          </a:p>
        </p:txBody>
      </p:sp>
      <p:pic>
        <p:nvPicPr>
          <p:cNvPr id="51245" name="Picture 4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7548" y="4340087"/>
            <a:ext cx="193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6400800" y="5771325"/>
            <a:ext cx="193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6600CC"/>
                </a:solidFill>
              </a:rPr>
              <a:t>Tập</a:t>
            </a:r>
            <a:r>
              <a:rPr lang="en-US" sz="1600" b="1" dirty="0">
                <a:solidFill>
                  <a:srgbClr val="6600CC"/>
                </a:solidFill>
              </a:rPr>
              <a:t> 1: 1970, </a:t>
            </a:r>
            <a:r>
              <a:rPr lang="en-US" sz="1600" b="1" dirty="0" err="1">
                <a:solidFill>
                  <a:srgbClr val="6600CC"/>
                </a:solidFill>
              </a:rPr>
              <a:t>tập</a:t>
            </a:r>
            <a:r>
              <a:rPr lang="en-US" sz="1600" b="1" dirty="0">
                <a:solidFill>
                  <a:srgbClr val="6600CC"/>
                </a:solidFill>
              </a:rPr>
              <a:t> 2: 1975</a:t>
            </a:r>
          </a:p>
        </p:txBody>
      </p:sp>
      <p:pic>
        <p:nvPicPr>
          <p:cNvPr id="51248" name="Picture 48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7895" y="4379844"/>
            <a:ext cx="1524000" cy="1828800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51249" name="Picture 49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0000" y="4290391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8940800" y="5754760"/>
            <a:ext cx="12192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6600CC"/>
                </a:solidFill>
              </a:rPr>
              <a:t>1977</a:t>
            </a:r>
          </a:p>
        </p:txBody>
      </p:sp>
      <p:sp>
        <p:nvSpPr>
          <p:cNvPr id="51251" name="Oval 51"/>
          <p:cNvSpPr>
            <a:spLocks noChangeArrowheads="1"/>
          </p:cNvSpPr>
          <p:nvPr/>
        </p:nvSpPr>
        <p:spPr bwMode="auto">
          <a:xfrm>
            <a:off x="10944736" y="5758072"/>
            <a:ext cx="12192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6600CC"/>
                </a:solidFill>
              </a:rPr>
              <a:t>1982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94057" y="213205"/>
            <a:ext cx="873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5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5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5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21252" y="927652"/>
            <a:ext cx="2190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212" grpId="0"/>
      <p:bldP spid="51213" grpId="0"/>
      <p:bldP spid="51215" grpId="0"/>
      <p:bldP spid="51241" grpId="0"/>
      <p:bldP spid="51244" grpId="0"/>
      <p:bldP spid="51247" grpId="0"/>
      <p:bldP spid="51250" grpId="0"/>
      <p:bldP spid="51251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203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uongvient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800" y="76200"/>
            <a:ext cx="203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uongvient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678180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990600"/>
            <a:ext cx="3556000" cy="3276600"/>
          </a:xfrm>
          <a:prstGeom prst="rect">
            <a:avLst/>
          </a:prstGeom>
          <a:solidFill>
            <a:srgbClr val="6600CC"/>
          </a:solidFill>
          <a:ln w="2857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406400" y="4267201"/>
            <a:ext cx="3556000" cy="338554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rgbClr val="FF0000"/>
                </a:solidFill>
              </a:rPr>
              <a:t>NHÀ THƠ THANH HẢI (1930-1980)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717774" y="824948"/>
            <a:ext cx="6705600" cy="109260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vi-VN" sz="2500" b="1" dirty="0">
                <a:solidFill>
                  <a:schemeClr val="bg1"/>
                </a:solidFill>
                <a:latin typeface="+mj-lt"/>
              </a:rPr>
              <a:t>Thơ</a:t>
            </a:r>
            <a:r>
              <a:rPr lang="vi-VN" sz="2000" b="1" dirty="0">
                <a:solidFill>
                  <a:schemeClr val="bg1"/>
                </a:solidFill>
              </a:rPr>
              <a:t> Thanh </a:t>
            </a:r>
            <a:r>
              <a:rPr lang="en-US" sz="2000" b="1" dirty="0">
                <a:solidFill>
                  <a:schemeClr val="bg1"/>
                </a:solidFill>
              </a:rPr>
              <a:t>H</a:t>
            </a:r>
            <a:r>
              <a:rPr lang="vi-VN" sz="2000" b="1" dirty="0">
                <a:solidFill>
                  <a:schemeClr val="bg1"/>
                </a:solidFill>
              </a:rPr>
              <a:t>ải là tiếng nói bình dị, chân thành, đằm thắm, thiết tha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vi-VN" sz="2000" b="1" dirty="0">
                <a:solidFill>
                  <a:schemeClr val="bg1"/>
                </a:solidFill>
              </a:rPr>
              <a:t>của người chiến sĩ trung kiên, một lòng theo cách mạng.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4744279" y="2431775"/>
            <a:ext cx="6705600" cy="16312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(1965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203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uongvient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800" y="152400"/>
            <a:ext cx="203200" cy="6705600"/>
          </a:xfrm>
          <a:prstGeom prst="rect">
            <a:avLst/>
          </a:prstGeom>
          <a:solidFill>
            <a:srgbClr val="990099"/>
          </a:solidFill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6149" name="Picture 5" descr="duongvient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678180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46922" y="490330"/>
            <a:ext cx="44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130" y="1199985"/>
            <a:ext cx="108270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11/1980,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5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 trước mùa xuân của thiên nhiên đất nước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xuân của mỗi con người trong mùa xuân lớn của dân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 thơ chuyển sang biểu hiện suy nghĩ và ước nguyện được dâng hiến “mùa xuân nho nhỏ” của mình vào mùa xuân lớn của cuộc đời chung.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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kết thúc bằng những cảm xúc thiết tha tự hào về quê hương đất nước qua điệu dân ca xứ Huế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47117" y="4606925"/>
            <a:ext cx="7033683" cy="1308100"/>
            <a:chOff x="1702" y="3062"/>
            <a:chExt cx="3855" cy="867"/>
          </a:xfrm>
        </p:grpSpPr>
        <p:sp>
          <p:nvSpPr>
            <p:cNvPr id="21541" name="Freeform 4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320 w 847"/>
                <a:gd name="T1" fmla="*/ 865 h 1079"/>
                <a:gd name="T2" fmla="*/ 0 w 847"/>
                <a:gd name="T3" fmla="*/ 368 h 1079"/>
                <a:gd name="T4" fmla="*/ 300 w 847"/>
                <a:gd name="T5" fmla="*/ 0 h 1079"/>
                <a:gd name="T6" fmla="*/ 679 w 847"/>
                <a:gd name="T7" fmla="*/ 430 h 1079"/>
                <a:gd name="T8" fmla="*/ 320 w 847"/>
                <a:gd name="T9" fmla="*/ 86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368 h 460"/>
                <a:gd name="T2" fmla="*/ 2868 w 3947"/>
                <a:gd name="T3" fmla="*/ 368 h 460"/>
                <a:gd name="T4" fmla="*/ 3167 w 3947"/>
                <a:gd name="T5" fmla="*/ 0 h 460"/>
                <a:gd name="T6" fmla="*/ 405 w 3947"/>
                <a:gd name="T7" fmla="*/ 0 h 460"/>
                <a:gd name="T8" fmla="*/ 0 w 3947"/>
                <a:gd name="T9" fmla="*/ 368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6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307 w 4357"/>
                <a:gd name="T1" fmla="*/ 0 h 623"/>
                <a:gd name="T2" fmla="*/ 3174 w 4357"/>
                <a:gd name="T3" fmla="*/ 0 h 623"/>
                <a:gd name="T4" fmla="*/ 3496 w 4357"/>
                <a:gd name="T5" fmla="*/ 499 h 623"/>
                <a:gd name="T6" fmla="*/ 0 w 4357"/>
                <a:gd name="T7" fmla="*/ 499 h 623"/>
                <a:gd name="T8" fmla="*/ 307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32918" y="3824288"/>
            <a:ext cx="5573183" cy="1181100"/>
            <a:chOff x="2069" y="2572"/>
            <a:chExt cx="3054" cy="784"/>
          </a:xfrm>
        </p:grpSpPr>
        <p:sp>
          <p:nvSpPr>
            <p:cNvPr id="21538" name="Freeform 8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307 w 749"/>
                <a:gd name="T1" fmla="*/ 783 h 977"/>
                <a:gd name="T2" fmla="*/ 0 w 749"/>
                <a:gd name="T3" fmla="*/ 274 h 977"/>
                <a:gd name="T4" fmla="*/ 225 w 749"/>
                <a:gd name="T5" fmla="*/ 0 h 977"/>
                <a:gd name="T6" fmla="*/ 600 w 749"/>
                <a:gd name="T7" fmla="*/ 432 h 977"/>
                <a:gd name="T8" fmla="*/ 307 w 749"/>
                <a:gd name="T9" fmla="*/ 783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9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275 h 344"/>
                <a:gd name="T2" fmla="*/ 2155 w 2964"/>
                <a:gd name="T3" fmla="*/ 275 h 344"/>
                <a:gd name="T4" fmla="*/ 2379 w 2964"/>
                <a:gd name="T5" fmla="*/ 0 h 344"/>
                <a:gd name="T6" fmla="*/ 426 w 2964"/>
                <a:gd name="T7" fmla="*/ 1 h 344"/>
                <a:gd name="T8" fmla="*/ 0 w 2964"/>
                <a:gd name="T9" fmla="*/ 275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10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508 h 634"/>
                <a:gd name="T2" fmla="*/ 2762 w 3443"/>
                <a:gd name="T3" fmla="*/ 508 h 634"/>
                <a:gd name="T4" fmla="*/ 2456 w 3443"/>
                <a:gd name="T5" fmla="*/ 0 h 634"/>
                <a:gd name="T6" fmla="*/ 303 w 3443"/>
                <a:gd name="T7" fmla="*/ 0 h 634"/>
                <a:gd name="T8" fmla="*/ 0 w 3443"/>
                <a:gd name="T9" fmla="*/ 508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791201" y="3044825"/>
            <a:ext cx="4144433" cy="1027113"/>
            <a:chOff x="2422" y="2087"/>
            <a:chExt cx="2271" cy="681"/>
          </a:xfrm>
        </p:grpSpPr>
        <p:sp>
          <p:nvSpPr>
            <p:cNvPr id="21535" name="Freeform 12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184 h 849"/>
                <a:gd name="T2" fmla="*/ 311 w 655"/>
                <a:gd name="T3" fmla="*/ 680 h 849"/>
                <a:gd name="T4" fmla="*/ 525 w 655"/>
                <a:gd name="T5" fmla="*/ 426 h 849"/>
                <a:gd name="T6" fmla="*/ 151 w 655"/>
                <a:gd name="T7" fmla="*/ 0 h 849"/>
                <a:gd name="T8" fmla="*/ 0 w 655"/>
                <a:gd name="T9" fmla="*/ 184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13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183 h 229"/>
                <a:gd name="T2" fmla="*/ 1437 w 1980"/>
                <a:gd name="T3" fmla="*/ 183 h 229"/>
                <a:gd name="T4" fmla="*/ 1588 w 1980"/>
                <a:gd name="T5" fmla="*/ 0 h 229"/>
                <a:gd name="T6" fmla="*/ 401 w 1980"/>
                <a:gd name="T7" fmla="*/ 0 h 229"/>
                <a:gd name="T8" fmla="*/ 0 w 1980"/>
                <a:gd name="T9" fmla="*/ 183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4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497 h 621"/>
                <a:gd name="T2" fmla="*/ 2055 w 2561"/>
                <a:gd name="T3" fmla="*/ 497 h 621"/>
                <a:gd name="T4" fmla="*/ 1744 w 2561"/>
                <a:gd name="T5" fmla="*/ 0 h 621"/>
                <a:gd name="T6" fmla="*/ 307 w 2561"/>
                <a:gd name="T7" fmla="*/ 0 h 621"/>
                <a:gd name="T8" fmla="*/ 0 w 2561"/>
                <a:gd name="T9" fmla="*/ 497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460067" y="2257426"/>
            <a:ext cx="2700867" cy="893763"/>
            <a:chOff x="2780" y="1595"/>
            <a:chExt cx="1481" cy="593"/>
          </a:xfrm>
        </p:grpSpPr>
        <p:sp>
          <p:nvSpPr>
            <p:cNvPr id="21532" name="Freeform 16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309 w 564"/>
                <a:gd name="T1" fmla="*/ 592 h 738"/>
                <a:gd name="T2" fmla="*/ 452 w 564"/>
                <a:gd name="T3" fmla="*/ 423 h 738"/>
                <a:gd name="T4" fmla="*/ 78 w 564"/>
                <a:gd name="T5" fmla="*/ 0 h 738"/>
                <a:gd name="T6" fmla="*/ 0 w 564"/>
                <a:gd name="T7" fmla="*/ 89 h 738"/>
                <a:gd name="T8" fmla="*/ 309 w 564"/>
                <a:gd name="T9" fmla="*/ 592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17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88 h 110"/>
                <a:gd name="T2" fmla="*/ 714 w 987"/>
                <a:gd name="T3" fmla="*/ 88 h 110"/>
                <a:gd name="T4" fmla="*/ 792 w 987"/>
                <a:gd name="T5" fmla="*/ 0 h 110"/>
                <a:gd name="T6" fmla="*/ 247 w 987"/>
                <a:gd name="T7" fmla="*/ 0 h 110"/>
                <a:gd name="T8" fmla="*/ 0 w 987"/>
                <a:gd name="T9" fmla="*/ 88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18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504 h 629"/>
                <a:gd name="T2" fmla="*/ 1338 w 1669"/>
                <a:gd name="T3" fmla="*/ 504 h 629"/>
                <a:gd name="T4" fmla="*/ 1028 w 1669"/>
                <a:gd name="T5" fmla="*/ 0 h 629"/>
                <a:gd name="T6" fmla="*/ 311 w 1669"/>
                <a:gd name="T7" fmla="*/ 0 h 629"/>
                <a:gd name="T8" fmla="*/ 0 w 1669"/>
                <a:gd name="T9" fmla="*/ 504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22585" y="1470025"/>
            <a:ext cx="1265767" cy="757238"/>
            <a:chOff x="3136" y="1104"/>
            <a:chExt cx="693" cy="502"/>
          </a:xfrm>
        </p:grpSpPr>
        <p:sp>
          <p:nvSpPr>
            <p:cNvPr id="21530" name="Freeform 20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311 w 477"/>
                <a:gd name="T1" fmla="*/ 501 h 625"/>
                <a:gd name="T2" fmla="*/ 382 w 477"/>
                <a:gd name="T3" fmla="*/ 423 h 625"/>
                <a:gd name="T4" fmla="*/ 0 w 477"/>
                <a:gd name="T5" fmla="*/ 0 h 625"/>
                <a:gd name="T6" fmla="*/ 311 w 477"/>
                <a:gd name="T7" fmla="*/ 501 h 6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1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501 h 625"/>
                <a:gd name="T2" fmla="*/ 620 w 773"/>
                <a:gd name="T3" fmla="*/ 501 h 625"/>
                <a:gd name="T4" fmla="*/ 311 w 773"/>
                <a:gd name="T5" fmla="*/ 0 h 625"/>
                <a:gd name="T6" fmla="*/ 0 w 773"/>
                <a:gd name="T7" fmla="*/ 501 h 6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0" name="Text Box 40"/>
          <p:cNvSpPr txBox="1">
            <a:spLocks noChangeArrowheads="1"/>
          </p:cNvSpPr>
          <p:nvPr/>
        </p:nvSpPr>
        <p:spPr bwMode="white">
          <a:xfrm>
            <a:off x="6727411" y="2514601"/>
            <a:ext cx="191270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759792" y="480391"/>
            <a:ext cx="1489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>BỐ CỤC</a:t>
            </a:r>
          </a:p>
        </p:txBody>
      </p:sp>
      <p:sp>
        <p:nvSpPr>
          <p:cNvPr id="21513" name="Line 23"/>
          <p:cNvSpPr>
            <a:spLocks noChangeShapeType="1"/>
          </p:cNvSpPr>
          <p:nvPr/>
        </p:nvSpPr>
        <p:spPr bwMode="black">
          <a:xfrm flipH="1">
            <a:off x="1016000" y="5865814"/>
            <a:ext cx="2609851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24"/>
          <p:cNvSpPr>
            <a:spLocks noChangeShapeType="1"/>
          </p:cNvSpPr>
          <p:nvPr/>
        </p:nvSpPr>
        <p:spPr bwMode="black">
          <a:xfrm flipH="1">
            <a:off x="1016000" y="4992689"/>
            <a:ext cx="336973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25"/>
          <p:cNvSpPr>
            <a:spLocks noChangeShapeType="1"/>
          </p:cNvSpPr>
          <p:nvPr/>
        </p:nvSpPr>
        <p:spPr bwMode="black">
          <a:xfrm flipH="1">
            <a:off x="1016000" y="4087814"/>
            <a:ext cx="395393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26"/>
          <p:cNvSpPr>
            <a:spLocks noChangeShapeType="1"/>
          </p:cNvSpPr>
          <p:nvPr/>
        </p:nvSpPr>
        <p:spPr bwMode="black">
          <a:xfrm flipH="1">
            <a:off x="1016001" y="3198814"/>
            <a:ext cx="4629151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27"/>
          <p:cNvSpPr>
            <a:spLocks noChangeShapeType="1"/>
          </p:cNvSpPr>
          <p:nvPr/>
        </p:nvSpPr>
        <p:spPr bwMode="black">
          <a:xfrm flipH="1">
            <a:off x="1016000" y="2303464"/>
            <a:ext cx="5302251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30"/>
          <p:cNvSpPr>
            <a:spLocks noChangeShapeType="1"/>
          </p:cNvSpPr>
          <p:nvPr/>
        </p:nvSpPr>
        <p:spPr bwMode="black">
          <a:xfrm>
            <a:off x="1399118" y="2225676"/>
            <a:ext cx="2116" cy="88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31"/>
          <p:cNvSpPr>
            <a:spLocks noChangeShapeType="1"/>
          </p:cNvSpPr>
          <p:nvPr/>
        </p:nvSpPr>
        <p:spPr bwMode="black">
          <a:xfrm>
            <a:off x="1399114" y="3213721"/>
            <a:ext cx="2116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32"/>
          <p:cNvSpPr>
            <a:spLocks noChangeShapeType="1"/>
          </p:cNvSpPr>
          <p:nvPr/>
        </p:nvSpPr>
        <p:spPr bwMode="black">
          <a:xfrm>
            <a:off x="1399118" y="4097338"/>
            <a:ext cx="2116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33"/>
          <p:cNvSpPr>
            <a:spLocks noChangeShapeType="1"/>
          </p:cNvSpPr>
          <p:nvPr/>
        </p:nvSpPr>
        <p:spPr bwMode="black">
          <a:xfrm>
            <a:off x="1399118" y="5029200"/>
            <a:ext cx="2116" cy="820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502833" y="2323412"/>
            <a:ext cx="36904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6705600" y="3505201"/>
            <a:ext cx="16546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1470993" y="3216276"/>
            <a:ext cx="44394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b="1" dirty="0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b="1" dirty="0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b="1" dirty="0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b="1" dirty="0" smtClean="0">
              <a:solidFill>
                <a:srgbClr val="E43C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500" b="1" dirty="0" err="1" smtClean="0">
                <a:solidFill>
                  <a:srgbClr val="E43C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500" b="1" dirty="0">
              <a:solidFill>
                <a:srgbClr val="E43C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6705600" y="4403726"/>
            <a:ext cx="16546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5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1422401" y="4114801"/>
            <a:ext cx="28825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1422401" y="5045076"/>
            <a:ext cx="27785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6591301" y="5257801"/>
            <a:ext cx="196720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25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9" name="Picture 55" descr="Daisy-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685800"/>
            <a:ext cx="5672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0" grpId="0"/>
      <p:bldP spid="15405" grpId="0"/>
      <p:bldP spid="15407" grpId="0"/>
      <p:bldP spid="15409" grpId="0"/>
      <p:bldP spid="15410" grpId="0"/>
      <p:bldP spid="15411" grpId="0"/>
      <p:bldP spid="15412" grpId="0"/>
      <p:bldP spid="15413" grpId="0"/>
      <p:bldP spid="15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4" descr="Daisy-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507">
            <a:off x="11245851" y="838200"/>
            <a:ext cx="9461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Daisy-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507">
            <a:off x="11245851" y="0"/>
            <a:ext cx="9461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 descr="Daisy-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507">
            <a:off x="9855201" y="0"/>
            <a:ext cx="9461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62609" y="437321"/>
            <a:ext cx="1094629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d.Nhan </a:t>
            </a:r>
            <a:r>
              <a:rPr lang="pt-BR" sz="25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 bài thơ:</a:t>
            </a:r>
            <a:endParaRPr lang="en-US" sz="25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Là một cụm danh từ ( danh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“mùa xuân” +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“nho nhỏ”)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"</a:t>
            </a:r>
            <a:r>
              <a:rPr lang="pt-BR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xuân nho nhỏ"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một </a:t>
            </a:r>
            <a:r>
              <a:rPr lang="pt-BR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 tạo độc đáo, một phát hiện mới mẻ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của nhà thơ.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Mùa xuân mang nghĩa tả thực: đó là mùa khởi đầu của một năm, là mùa của lộc biếc, chồi non, của vạn vật sinh sôi nảy nở.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Hình ảnh "</a:t>
            </a:r>
            <a:r>
              <a:rPr lang="pt-BR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xuân nho nhỏ" còn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biểu tượng cho những gì tinh tuý, đẹp đẽ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nhất của sự sống và cuộc đời mỗi con người.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Thể hiện quan điểm về </a:t>
            </a:r>
            <a:r>
              <a:rPr lang="pt-BR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thống nhất giữa cái riêng với cái chung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giữa cá nhân và cộng đồng. 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Thể hiện </a:t>
            </a:r>
            <a:r>
              <a:rPr lang="pt-BR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nguyện ước của nhà thơ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muốn làm một mùa xuân, nghĩa là </a:t>
            </a:r>
            <a:r>
              <a:rPr lang="pt-BR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 đẹp, sống với tất cả sức sống tươi trẻ của mình nhưng rất khiêm nhường 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một mùa xuân nho nhỏ góp vào mùa xuân lớn của thiên nhiên, đất nước, của cuộc đời chung và khát vọng sống chân thành, cao đẹp của nhà thơ. 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Đó cũng chính là chủ đề của bài thơ mà nhà thơ muốn gửi gắm</a:t>
            </a: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914400"/>
            <a:ext cx="12192000" cy="5943600"/>
          </a:xfrm>
          <a:prstGeom prst="rect">
            <a:avLst/>
          </a:prstGeom>
          <a:solidFill>
            <a:srgbClr val="FFFFFF">
              <a:alpha val="34901"/>
            </a:srgbClr>
          </a:solidFill>
          <a:ln w="57150" cmpd="thinThick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185531" y="1672113"/>
            <a:ext cx="4673600" cy="2209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</a:rPr>
              <a:t>Mọc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giữa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dòng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xanh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</a:rPr>
              <a:t>Một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hoa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tím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biếc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</a:rPr>
              <a:t>Ơi</a:t>
            </a:r>
            <a:r>
              <a:rPr lang="en-US" sz="2000" b="1" dirty="0">
                <a:solidFill>
                  <a:srgbClr val="0000FF"/>
                </a:solidFill>
              </a:rPr>
              <a:t> con </a:t>
            </a:r>
            <a:r>
              <a:rPr lang="en-US" sz="2000" b="1" dirty="0" err="1">
                <a:solidFill>
                  <a:srgbClr val="0000FF"/>
                </a:solidFill>
              </a:rPr>
              <a:t>chim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chiền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chiện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</a:rPr>
              <a:t>Hót</a:t>
            </a:r>
            <a:r>
              <a:rPr lang="en-US" sz="2000" b="1" dirty="0">
                <a:solidFill>
                  <a:srgbClr val="0000FF"/>
                </a:solidFill>
              </a:rPr>
              <a:t> chi </a:t>
            </a:r>
            <a:r>
              <a:rPr lang="en-US" sz="2000" b="1" dirty="0" err="1">
                <a:solidFill>
                  <a:srgbClr val="0000FF"/>
                </a:solidFill>
              </a:rPr>
              <a:t>mà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vang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trời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>
            <a:off x="4876800" y="1600200"/>
            <a:ext cx="1524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Hình ảnh</a:t>
            </a:r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>
            <a:off x="4876800" y="2819400"/>
            <a:ext cx="1524000" cy="609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Màu sắc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4775200" y="3841750"/>
            <a:ext cx="1828800" cy="400110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</a:rPr>
              <a:t>Âm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thanh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1566333" y="2071688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80"/>
                </a:solidFill>
              </a:rPr>
              <a:t>- Dòng sông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685800" y="2452688"/>
            <a:ext cx="1207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CC"/>
                </a:solidFill>
              </a:rPr>
              <a:t>- Bông hoa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1625600" y="2940051"/>
            <a:ext cx="193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- </a:t>
            </a:r>
            <a:r>
              <a:rPr lang="en-US" b="1" dirty="0" smtClean="0">
                <a:solidFill>
                  <a:srgbClr val="3366FF"/>
                </a:solidFill>
              </a:rPr>
              <a:t>Con </a:t>
            </a:r>
            <a:r>
              <a:rPr lang="en-US" b="1" dirty="0" err="1">
                <a:solidFill>
                  <a:srgbClr val="3366FF"/>
                </a:solidFill>
              </a:rPr>
              <a:t>chim</a:t>
            </a:r>
            <a:r>
              <a:rPr lang="en-US" b="1" dirty="0">
                <a:solidFill>
                  <a:srgbClr val="3366FF"/>
                </a:solidFill>
              </a:rPr>
              <a:t>,</a:t>
            </a:r>
          </a:p>
        </p:txBody>
      </p:sp>
      <p:sp>
        <p:nvSpPr>
          <p:cNvPr id="73747" name="AutoShape 19"/>
          <p:cNvSpPr>
            <a:spLocks/>
          </p:cNvSpPr>
          <p:nvPr/>
        </p:nvSpPr>
        <p:spPr bwMode="auto">
          <a:xfrm>
            <a:off x="6400800" y="1143000"/>
            <a:ext cx="3048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V="1">
            <a:off x="6400800" y="3124200"/>
            <a:ext cx="4064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AutoShape 21"/>
          <p:cNvSpPr>
            <a:spLocks/>
          </p:cNvSpPr>
          <p:nvPr/>
        </p:nvSpPr>
        <p:spPr bwMode="auto">
          <a:xfrm flipH="1">
            <a:off x="7809948" y="1076740"/>
            <a:ext cx="4064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8362121" y="1447801"/>
            <a:ext cx="1524000" cy="707886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Bình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dị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quen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thuộc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9965635" y="1769165"/>
            <a:ext cx="304800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10261600" y="1266826"/>
            <a:ext cx="1930400" cy="92333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9900"/>
                </a:solidFill>
              </a:rPr>
              <a:t>Gợi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không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gian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rộng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lớn</a:t>
            </a:r>
            <a:r>
              <a:rPr lang="en-US" b="1" dirty="0">
                <a:solidFill>
                  <a:srgbClr val="009900"/>
                </a:solidFill>
              </a:rPr>
              <a:t>, </a:t>
            </a:r>
            <a:r>
              <a:rPr lang="en-US" b="1" dirty="0" err="1">
                <a:solidFill>
                  <a:srgbClr val="009900"/>
                </a:solidFill>
              </a:rPr>
              <a:t>khoáng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đạt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6790267" y="2917826"/>
            <a:ext cx="1744133" cy="40011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66CC"/>
                </a:solidFill>
              </a:rPr>
              <a:t>Xanh</a:t>
            </a:r>
            <a:r>
              <a:rPr lang="en-US" sz="2000" b="1" dirty="0"/>
              <a:t>, </a:t>
            </a:r>
            <a:r>
              <a:rPr lang="en-US" sz="2000" b="1" dirty="0" err="1">
                <a:solidFill>
                  <a:srgbClr val="9900CC"/>
                </a:solidFill>
              </a:rPr>
              <a:t>tím</a:t>
            </a:r>
            <a:endParaRPr lang="en-US" sz="2000" b="1" dirty="0">
              <a:solidFill>
                <a:srgbClr val="9900CC"/>
              </a:solidFill>
            </a:endParaRPr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V="1">
            <a:off x="8534400" y="3200400"/>
            <a:ext cx="4064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9046818" y="2958548"/>
            <a:ext cx="2150204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Tươi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sáng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hài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hòa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V="1">
            <a:off x="9144000" y="4191000"/>
            <a:ext cx="4064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 flipV="1">
            <a:off x="6705600" y="4114800"/>
            <a:ext cx="2032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7112000" y="3581401"/>
            <a:ext cx="1744133" cy="707886"/>
          </a:xfrm>
          <a:prstGeom prst="rect">
            <a:avLst/>
          </a:prstGeom>
          <a:solidFill>
            <a:schemeClr val="accent1"/>
          </a:solidFill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CC"/>
                </a:solidFill>
              </a:rPr>
              <a:t>Tiếng chim hót vang trời</a:t>
            </a:r>
            <a:endParaRPr lang="en-US" sz="2000" b="1">
              <a:solidFill>
                <a:srgbClr val="9900CC"/>
              </a:solidFill>
            </a:endParaRP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9652000" y="3657601"/>
            <a:ext cx="1996661" cy="707886"/>
          </a:xfrm>
          <a:prstGeom prst="rect">
            <a:avLst/>
          </a:prstGeom>
          <a:solidFill>
            <a:schemeClr val="accent1"/>
          </a:solid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66CC"/>
                </a:solidFill>
              </a:rPr>
              <a:t>Tươi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vui</a:t>
            </a:r>
            <a:r>
              <a:rPr lang="en-US" sz="2000" b="1" dirty="0">
                <a:solidFill>
                  <a:srgbClr val="0066CC"/>
                </a:solidFill>
              </a:rPr>
              <a:t>, </a:t>
            </a:r>
            <a:r>
              <a:rPr lang="en-US" sz="2000" b="1" dirty="0" err="1">
                <a:solidFill>
                  <a:srgbClr val="0066CC"/>
                </a:solidFill>
              </a:rPr>
              <a:t>rộn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ràng</a:t>
            </a:r>
            <a:r>
              <a:rPr lang="en-US" sz="2000" b="1" dirty="0">
                <a:solidFill>
                  <a:srgbClr val="0066CC"/>
                </a:solidFill>
              </a:rPr>
              <a:t>, </a:t>
            </a:r>
            <a:r>
              <a:rPr lang="en-US" sz="2000" b="1" dirty="0" err="1">
                <a:solidFill>
                  <a:srgbClr val="0066CC"/>
                </a:solidFill>
              </a:rPr>
              <a:t>náo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nhiệt</a:t>
            </a:r>
            <a:endParaRPr lang="en-US" sz="2000" b="1" dirty="0">
              <a:solidFill>
                <a:srgbClr val="9900CC"/>
              </a:solidFill>
            </a:endParaRPr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1727200" y="2351709"/>
            <a:ext cx="11176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936487" y="2756452"/>
            <a:ext cx="11176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830470" y="3200400"/>
            <a:ext cx="2235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V="1">
            <a:off x="2946400" y="3657600"/>
            <a:ext cx="508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9" name="Text Box 87"/>
          <p:cNvSpPr txBox="1">
            <a:spLocks noChangeArrowheads="1"/>
          </p:cNvSpPr>
          <p:nvPr/>
        </p:nvSpPr>
        <p:spPr bwMode="auto">
          <a:xfrm>
            <a:off x="1219200" y="5562601"/>
            <a:ext cx="10058400" cy="400110"/>
          </a:xfrm>
          <a:prstGeom prst="rect">
            <a:avLst/>
          </a:prstGeom>
          <a:solidFill>
            <a:srgbClr val="0000FF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Bức tranh thiên nhiên vô cùng tươi đẹp , tràn đầy sức sống và đậm phong vị xứ Huế.</a:t>
            </a:r>
          </a:p>
        </p:txBody>
      </p:sp>
      <p:sp>
        <p:nvSpPr>
          <p:cNvPr id="73769" name="AutoShape 41"/>
          <p:cNvSpPr>
            <a:spLocks/>
          </p:cNvSpPr>
          <p:nvPr/>
        </p:nvSpPr>
        <p:spPr bwMode="auto">
          <a:xfrm rot="-5400000">
            <a:off x="5581650" y="31750"/>
            <a:ext cx="723900" cy="10261600"/>
          </a:xfrm>
          <a:prstGeom prst="leftBrace">
            <a:avLst>
              <a:gd name="adj1" fmla="val 265789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73770" name="Oval 42"/>
          <p:cNvSpPr>
            <a:spLocks noChangeArrowheads="1"/>
          </p:cNvSpPr>
          <p:nvPr/>
        </p:nvSpPr>
        <p:spPr bwMode="auto">
          <a:xfrm>
            <a:off x="355600" y="1928191"/>
            <a:ext cx="914400" cy="4572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6600"/>
                </a:solidFill>
              </a:rPr>
              <a:t>Mọc</a:t>
            </a: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342152" y="313764"/>
            <a:ext cx="736301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74" name="Oval 46"/>
          <p:cNvSpPr>
            <a:spLocks noChangeArrowheads="1"/>
          </p:cNvSpPr>
          <p:nvPr/>
        </p:nvSpPr>
        <p:spPr bwMode="auto">
          <a:xfrm>
            <a:off x="596348" y="1941443"/>
            <a:ext cx="3759200" cy="4572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9900CC"/>
                </a:solidFill>
              </a:rPr>
              <a:t>(</a:t>
            </a:r>
            <a:r>
              <a:rPr lang="en-US" sz="2000" b="1" dirty="0" smtClean="0">
                <a:solidFill>
                  <a:srgbClr val="9900CC"/>
                </a:solidFill>
              </a:rPr>
              <a:t>NT </a:t>
            </a:r>
            <a:r>
              <a:rPr lang="en-US" sz="2000" b="1" dirty="0" err="1">
                <a:solidFill>
                  <a:srgbClr val="9900CC"/>
                </a:solidFill>
              </a:rPr>
              <a:t>đảo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ngữ</a:t>
            </a:r>
            <a:r>
              <a:rPr lang="en-US" sz="2000" b="1" dirty="0">
                <a:solidFill>
                  <a:srgbClr val="9900CC"/>
                </a:solidFill>
              </a:rPr>
              <a:t>)</a:t>
            </a:r>
          </a:p>
        </p:txBody>
      </p:sp>
      <p:sp>
        <p:nvSpPr>
          <p:cNvPr id="73776" name="Text Box 48"/>
          <p:cNvSpPr txBox="1">
            <a:spLocks noChangeArrowheads="1"/>
          </p:cNvSpPr>
          <p:nvPr/>
        </p:nvSpPr>
        <p:spPr bwMode="auto">
          <a:xfrm>
            <a:off x="396007" y="2615746"/>
            <a:ext cx="386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9900CC"/>
                </a:solidFill>
              </a:rPr>
              <a:t>Nhấn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mạnh</a:t>
            </a:r>
            <a:r>
              <a:rPr lang="en-US" b="1" dirty="0">
                <a:solidFill>
                  <a:srgbClr val="9900CC"/>
                </a:solidFill>
              </a:rPr>
              <a:t>, </a:t>
            </a:r>
            <a:r>
              <a:rPr lang="en-US" b="1" dirty="0" err="1">
                <a:solidFill>
                  <a:srgbClr val="9900CC"/>
                </a:solidFill>
              </a:rPr>
              <a:t>gợi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cảm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nhận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về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sự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vận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động</a:t>
            </a:r>
            <a:r>
              <a:rPr lang="en-US" b="1" dirty="0">
                <a:solidFill>
                  <a:srgbClr val="9900CC"/>
                </a:solidFill>
              </a:rPr>
              <a:t>, </a:t>
            </a:r>
            <a:r>
              <a:rPr lang="en-US" b="1" dirty="0" err="1">
                <a:solidFill>
                  <a:srgbClr val="9900CC"/>
                </a:solidFill>
              </a:rPr>
              <a:t>sinh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sôi</a:t>
            </a:r>
            <a:r>
              <a:rPr lang="en-US" b="1" dirty="0">
                <a:solidFill>
                  <a:srgbClr val="9900CC"/>
                </a:solidFill>
              </a:rPr>
              <a:t>, </a:t>
            </a:r>
            <a:r>
              <a:rPr lang="en-US" b="1" dirty="0" err="1">
                <a:solidFill>
                  <a:srgbClr val="9900CC"/>
                </a:solidFill>
              </a:rPr>
              <a:t>sức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sống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mãnh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liệt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của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thiên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nhiên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>
                <a:solidFill>
                  <a:srgbClr val="9900CC"/>
                </a:solidFill>
              </a:rPr>
              <a:t>mùa</a:t>
            </a:r>
            <a:r>
              <a:rPr lang="en-US" b="1" dirty="0">
                <a:solidFill>
                  <a:srgbClr val="9900CC"/>
                </a:solidFill>
              </a:rPr>
              <a:t> </a:t>
            </a:r>
            <a:r>
              <a:rPr lang="en-US" b="1" dirty="0" err="1" smtClean="0">
                <a:solidFill>
                  <a:srgbClr val="9900CC"/>
                </a:solidFill>
              </a:rPr>
              <a:t>xuân</a:t>
            </a:r>
            <a:r>
              <a:rPr lang="en-US" b="1" dirty="0" smtClean="0">
                <a:solidFill>
                  <a:srgbClr val="9900CC"/>
                </a:solidFill>
              </a:rPr>
              <a:t>, </a:t>
            </a:r>
            <a:r>
              <a:rPr lang="en-US" b="1" dirty="0" err="1" smtClean="0">
                <a:solidFill>
                  <a:srgbClr val="9900CC"/>
                </a:solidFill>
              </a:rPr>
              <a:t>cảm</a:t>
            </a:r>
            <a:r>
              <a:rPr lang="en-US" b="1" dirty="0" smtClean="0">
                <a:solidFill>
                  <a:srgbClr val="9900CC"/>
                </a:solidFill>
              </a:rPr>
              <a:t> </a:t>
            </a:r>
            <a:r>
              <a:rPr lang="en-US" b="1" dirty="0" err="1" smtClean="0">
                <a:solidFill>
                  <a:srgbClr val="9900CC"/>
                </a:solidFill>
              </a:rPr>
              <a:t>xúc</a:t>
            </a:r>
            <a:r>
              <a:rPr lang="en-US" b="1" dirty="0" smtClean="0">
                <a:solidFill>
                  <a:srgbClr val="9900CC"/>
                </a:solidFill>
              </a:rPr>
              <a:t> </a:t>
            </a:r>
            <a:r>
              <a:rPr lang="en-US" b="1" dirty="0" err="1" smtClean="0">
                <a:solidFill>
                  <a:srgbClr val="9900CC"/>
                </a:solidFill>
              </a:rPr>
              <a:t>ngạc</a:t>
            </a:r>
            <a:r>
              <a:rPr lang="en-US" b="1" dirty="0" smtClean="0">
                <a:solidFill>
                  <a:srgbClr val="9900CC"/>
                </a:solidFill>
              </a:rPr>
              <a:t> </a:t>
            </a:r>
            <a:r>
              <a:rPr lang="en-US" b="1" dirty="0" err="1" smtClean="0">
                <a:solidFill>
                  <a:srgbClr val="9900CC"/>
                </a:solidFill>
              </a:rPr>
              <a:t>nhiên</a:t>
            </a:r>
            <a:r>
              <a:rPr lang="en-US" b="1" dirty="0" smtClean="0">
                <a:solidFill>
                  <a:srgbClr val="9900CC"/>
                </a:solidFill>
              </a:rPr>
              <a:t>, </a:t>
            </a:r>
            <a:r>
              <a:rPr lang="en-US" b="1" dirty="0" err="1" smtClean="0">
                <a:solidFill>
                  <a:srgbClr val="9900CC"/>
                </a:solidFill>
              </a:rPr>
              <a:t>thú</a:t>
            </a:r>
            <a:r>
              <a:rPr lang="en-US" b="1" dirty="0" smtClean="0">
                <a:solidFill>
                  <a:srgbClr val="9900CC"/>
                </a:solidFill>
              </a:rPr>
              <a:t> </a:t>
            </a:r>
            <a:r>
              <a:rPr lang="en-US" b="1" dirty="0" err="1" smtClean="0">
                <a:solidFill>
                  <a:srgbClr val="9900CC"/>
                </a:solidFill>
              </a:rPr>
              <a:t>vị</a:t>
            </a:r>
            <a:endParaRPr lang="en-US" dirty="0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2076174" y="2236305"/>
            <a:ext cx="0" cy="4572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37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39826 -0.13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7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208 L 0.47174 -0.1265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39583 -0.1421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autoRev="1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autoRev="1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1" dur="500" autoRev="1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autoRev="1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autoRev="1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84" dur="2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0" dur="2000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3" dur="2000"/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6" dur="2000"/>
                                        <p:tgtEl>
                                          <p:spTgt spid="737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9" dur="10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10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5" dur="1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8" dur="10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9" dur="20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2000"/>
                                        <p:tgtEl>
                                          <p:spTgt spid="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build="allAtOnce" animBg="1"/>
      <p:bldP spid="73735" grpId="1" build="allAtOnce" animBg="1"/>
      <p:bldP spid="7218" grpId="0" animBg="1"/>
      <p:bldP spid="7219" grpId="0" animBg="1"/>
      <p:bldP spid="4153" grpId="0" animBg="1"/>
      <p:bldP spid="73744" grpId="0"/>
      <p:bldP spid="73744" grpId="1"/>
      <p:bldP spid="73745" grpId="0"/>
      <p:bldP spid="73745" grpId="1"/>
      <p:bldP spid="73746" grpId="0"/>
      <p:bldP spid="73746" grpId="1"/>
      <p:bldP spid="73747" grpId="0" animBg="1"/>
      <p:bldP spid="73748" grpId="0" animBg="1"/>
      <p:bldP spid="73749" grpId="0" animBg="1"/>
      <p:bldP spid="73750" grpId="0" animBg="1"/>
      <p:bldP spid="73753" grpId="0" animBg="1"/>
      <p:bldP spid="73754" grpId="0" animBg="1"/>
      <p:bldP spid="73755" grpId="0" animBg="1"/>
      <p:bldP spid="73756" grpId="0" animBg="1"/>
      <p:bldP spid="73757" grpId="0" animBg="1"/>
      <p:bldP spid="73758" grpId="0" animBg="1"/>
      <p:bldP spid="73759" grpId="0" animBg="1"/>
      <p:bldP spid="73760" grpId="0" animBg="1"/>
      <p:bldP spid="73761" grpId="0" animBg="1"/>
      <p:bldP spid="73762" grpId="0" animBg="1"/>
      <p:bldP spid="73762" grpId="1" animBg="1"/>
      <p:bldP spid="73763" grpId="0" animBg="1"/>
      <p:bldP spid="73763" grpId="1" animBg="1"/>
      <p:bldP spid="73764" grpId="0" animBg="1"/>
      <p:bldP spid="73764" grpId="1" animBg="1"/>
      <p:bldP spid="73765" grpId="0" animBg="1"/>
      <p:bldP spid="73765" grpId="1" animBg="1"/>
      <p:bldP spid="73769" grpId="0" animBg="1"/>
      <p:bldP spid="73770" grpId="0"/>
      <p:bldP spid="73774" grpId="0"/>
      <p:bldP spid="73776" grpId="0"/>
      <p:bldP spid="737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uongvient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0"/>
            <a:ext cx="1188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0" y="1447800"/>
            <a:ext cx="4876800" cy="2971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Mọc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giữa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dòng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xanh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Một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hoa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biếc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Ơi</a:t>
            </a:r>
            <a:r>
              <a:rPr lang="en-US" sz="2000" b="1" dirty="0">
                <a:solidFill>
                  <a:srgbClr val="002060"/>
                </a:solidFill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</a:rPr>
              <a:t>chim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chiền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chiện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Hót</a:t>
            </a:r>
            <a:r>
              <a:rPr lang="en-US" sz="2000" b="1" dirty="0">
                <a:solidFill>
                  <a:srgbClr val="002060"/>
                </a:solidFill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</a:rPr>
              <a:t>mà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trời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Từng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giọt</a:t>
            </a:r>
            <a:r>
              <a:rPr lang="en-US" sz="2000" b="1" dirty="0">
                <a:solidFill>
                  <a:srgbClr val="002060"/>
                </a:solidFill>
              </a:rPr>
              <a:t> long </a:t>
            </a:r>
            <a:r>
              <a:rPr lang="en-US" sz="2000" b="1" dirty="0" err="1">
                <a:solidFill>
                  <a:srgbClr val="002060"/>
                </a:solidFill>
              </a:rPr>
              <a:t>lanh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rơi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Tôi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tay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tôi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hứng</a:t>
            </a:r>
            <a:r>
              <a:rPr lang="en-US" sz="2000" b="1" dirty="0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031318" y="1447800"/>
            <a:ext cx="764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Ơi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791200" y="1447800"/>
            <a:ext cx="97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“chi”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080000" y="2362200"/>
            <a:ext cx="1139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hứng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7010400" y="1752600"/>
            <a:ext cx="406400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7416800" y="1447801"/>
            <a:ext cx="477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9900CC"/>
                </a:solidFill>
              </a:rPr>
              <a:t>Âm sắc ngọt ngào của người con xứ Huế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7416800" y="2362201"/>
            <a:ext cx="477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9900CC"/>
                </a:solidFill>
              </a:rPr>
              <a:t>Đón nhận một cách nâng niu, trân trọng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6807200" y="2667000"/>
            <a:ext cx="609600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4876800" y="3581400"/>
            <a:ext cx="6908800" cy="2514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 sz="2000" b="1">
              <a:solidFill>
                <a:srgbClr val="FF0000"/>
              </a:solidFill>
            </a:endParaRPr>
          </a:p>
          <a:p>
            <a:pPr marL="381000" indent="-381000"/>
            <a:r>
              <a:rPr lang="en-US" sz="2000" b="1">
                <a:solidFill>
                  <a:srgbClr val="FF0000"/>
                </a:solidFill>
              </a:rPr>
              <a:t>? Em hiểu thế nào về “ Giọt long lanh” ?</a:t>
            </a:r>
          </a:p>
          <a:p>
            <a:pPr marL="381000" indent="-381000"/>
            <a:r>
              <a:rPr lang="en-US" sz="2000" b="1"/>
              <a:t>A. Giọt mưa xuân.</a:t>
            </a:r>
          </a:p>
          <a:p>
            <a:pPr marL="381000" indent="-381000"/>
            <a:r>
              <a:rPr lang="en-US" sz="2000" b="1"/>
              <a:t>B. Giọt âm thanh của tiếng chim.</a:t>
            </a:r>
          </a:p>
          <a:p>
            <a:pPr marL="381000" indent="-381000"/>
            <a:r>
              <a:rPr lang="en-US" sz="2000" b="1"/>
              <a:t>C. Giọt sương mùa xuân.</a:t>
            </a:r>
          </a:p>
          <a:p>
            <a:pPr marL="381000" indent="-381000"/>
            <a:r>
              <a:rPr lang="en-US" sz="2000" b="1"/>
              <a:t>D. Ý kiến của riêng em.</a:t>
            </a:r>
          </a:p>
          <a:p>
            <a:pPr marL="381000" indent="-381000"/>
            <a:endParaRPr lang="en-US" sz="2000" b="1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181600" y="3124201"/>
            <a:ext cx="629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- NTTT: Ẩn dụ chuyển đổi cảm giác</a:t>
            </a: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6807200" y="3429000"/>
            <a:ext cx="0" cy="5334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5384800" y="4419600"/>
            <a:ext cx="3048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5384800" y="5029200"/>
            <a:ext cx="396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6400800" y="4191001"/>
            <a:ext cx="4470400" cy="3968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9900CC"/>
                </a:solidFill>
              </a:rPr>
              <a:t>- Cảm xúc say sưa, ngây ngất</a:t>
            </a:r>
            <a:r>
              <a:rPr lang="en-US" sz="2000" b="1">
                <a:solidFill>
                  <a:srgbClr val="9900CC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4978400" y="4724401"/>
            <a:ext cx="72136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00CC"/>
                </a:solidFill>
              </a:rPr>
              <a:t>- Tình yêu  thiên nhiên, yêu cuộc sống thiết tha.</a:t>
            </a:r>
            <a:endParaRPr lang="en-US" sz="2000">
              <a:solidFill>
                <a:srgbClr val="9900CC"/>
              </a:solidFill>
            </a:endParaRPr>
          </a:p>
        </p:txBody>
      </p:sp>
      <p:sp>
        <p:nvSpPr>
          <p:cNvPr id="116762" name="AutoShape 26"/>
          <p:cNvSpPr>
            <a:spLocks/>
          </p:cNvSpPr>
          <p:nvPr/>
        </p:nvSpPr>
        <p:spPr bwMode="auto">
          <a:xfrm rot="-5400000">
            <a:off x="8318500" y="317500"/>
            <a:ext cx="533400" cy="7213600"/>
          </a:xfrm>
          <a:prstGeom prst="leftBrace">
            <a:avLst>
              <a:gd name="adj1" fmla="val 253571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6807200" y="2667000"/>
            <a:ext cx="0" cy="5334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68 0.16674 L -3.54167E-6 4.1628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8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57 0.24491 L 3.95833E-6 4.1628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23333 L 3.33333E-6 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  <p:bldP spid="116745" grpId="1"/>
      <p:bldP spid="116746" grpId="0"/>
      <p:bldP spid="116746" grpId="1"/>
      <p:bldP spid="116747" grpId="0"/>
      <p:bldP spid="116747" grpId="1"/>
      <p:bldP spid="116748" grpId="0" animBg="1"/>
      <p:bldP spid="116749" grpId="0"/>
      <p:bldP spid="116750" grpId="0"/>
      <p:bldP spid="116751" grpId="0" animBg="1"/>
      <p:bldP spid="9244" grpId="0" animBg="1"/>
      <p:bldP spid="9244" grpId="1" animBg="1"/>
      <p:bldP spid="9239" grpId="0"/>
      <p:bldP spid="116757" grpId="0" animBg="1"/>
      <p:bldP spid="116757" grpId="1" animBg="1"/>
      <p:bldP spid="116758" grpId="0" animBg="1"/>
      <p:bldP spid="116758" grpId="1" animBg="1"/>
      <p:bldP spid="116759" grpId="0" animBg="1"/>
      <p:bldP spid="116759" grpId="1" animBg="1"/>
      <p:bldP spid="5244" grpId="0" animBg="1"/>
      <p:bldP spid="116761" grpId="0" animBg="1"/>
      <p:bldP spid="116762" grpId="0" animBg="1"/>
      <p:bldP spid="1167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1637&quot;&gt;&lt;object type=&quot;3&quot; unique_id=&quot;11638&quot;&gt;&lt;property id=&quot;20148&quot; value=&quot;5&quot;/&gt;&lt;property id=&quot;20300&quot; value=&quot;Slide 1&quot;/&gt;&lt;property id=&quot;20307&quot; value=&quot;256&quot;/&gt;&lt;/object&gt;&lt;object type=&quot;3&quot; unique_id=&quot;11650&quot;&gt;&lt;property id=&quot;20148&quot; value=&quot;5&quot;/&gt;&lt;property id=&quot;20300&quot; value=&quot;Slide 15&quot;/&gt;&lt;property id=&quot;20307&quot; value=&quot;276&quot;/&gt;&lt;/object&gt;&lt;object type=&quot;3&quot; unique_id=&quot;14087&quot;&gt;&lt;property id=&quot;20148&quot; value=&quot;5&quot;/&gt;&lt;property id=&quot;20300&quot; value=&quot;Slide 2&quot;/&gt;&lt;property id=&quot;20307&quot; value=&quot;319&quot;/&gt;&lt;/object&gt;&lt;object type=&quot;3&quot; unique_id=&quot;14088&quot;&gt;&lt;property id=&quot;20148&quot; value=&quot;5&quot;/&gt;&lt;property id=&quot;20300&quot; value=&quot;Slide 3&quot;/&gt;&lt;property id=&quot;20307&quot; value=&quot;320&quot;/&gt;&lt;/object&gt;&lt;object type=&quot;3&quot; unique_id=&quot;14089&quot;&gt;&lt;property id=&quot;20148&quot; value=&quot;5&quot;/&gt;&lt;property id=&quot;20300&quot; value=&quot;Slide 4&quot;/&gt;&lt;property id=&quot;20307&quot; value=&quot;321&quot;/&gt;&lt;/object&gt;&lt;object type=&quot;3&quot; unique_id=&quot;14090&quot;&gt;&lt;property id=&quot;20148&quot; value=&quot;5&quot;/&gt;&lt;property id=&quot;20300&quot; value=&quot;Slide 5&quot;/&gt;&lt;property id=&quot;20307&quot; value=&quot;322&quot;/&gt;&lt;/object&gt;&lt;object type=&quot;3&quot; unique_id=&quot;14091&quot;&gt;&lt;property id=&quot;20148&quot; value=&quot;5&quot;/&gt;&lt;property id=&quot;20300&quot; value=&quot;Slide 6&quot;/&gt;&lt;property id=&quot;20307&quot; value=&quot;318&quot;/&gt;&lt;/object&gt;&lt;object type=&quot;3&quot; unique_id=&quot;14092&quot;&gt;&lt;property id=&quot;20148&quot; value=&quot;5&quot;/&gt;&lt;property id=&quot;20300&quot; value=&quot;Slide 7&quot;/&gt;&lt;property id=&quot;20307&quot; value=&quot;316&quot;/&gt;&lt;/object&gt;&lt;object type=&quot;3&quot; unique_id=&quot;14093&quot;&gt;&lt;property id=&quot;20148&quot; value=&quot;5&quot;/&gt;&lt;property id=&quot;20300&quot; value=&quot;Slide 8&quot;/&gt;&lt;property id=&quot;20307&quot; value=&quot;323&quot;/&gt;&lt;/object&gt;&lt;object type=&quot;3&quot; unique_id=&quot;14094&quot;&gt;&lt;property id=&quot;20148&quot; value=&quot;5&quot;/&gt;&lt;property id=&quot;20300&quot; value=&quot;Slide 9&quot;/&gt;&lt;property id=&quot;20307&quot; value=&quot;324&quot;/&gt;&lt;/object&gt;&lt;object type=&quot;3&quot; unique_id=&quot;14095&quot;&gt;&lt;property id=&quot;20148&quot; value=&quot;5&quot;/&gt;&lt;property id=&quot;20300&quot; value=&quot;Slide 10&quot;/&gt;&lt;property id=&quot;20307&quot; value=&quot;325&quot;/&gt;&lt;/object&gt;&lt;object type=&quot;3&quot; unique_id=&quot;14096&quot;&gt;&lt;property id=&quot;20148&quot; value=&quot;5&quot;/&gt;&lt;property id=&quot;20300&quot; value=&quot;Slide 11&quot;/&gt;&lt;property id=&quot;20307&quot; value=&quot;326&quot;/&gt;&lt;/object&gt;&lt;object type=&quot;3&quot; unique_id=&quot;14097&quot;&gt;&lt;property id=&quot;20148&quot; value=&quot;5&quot;/&gt;&lt;property id=&quot;20300&quot; value=&quot;Slide 12&quot;/&gt;&lt;property id=&quot;20307&quot; value=&quot;327&quot;/&gt;&lt;/object&gt;&lt;object type=&quot;3&quot; unique_id=&quot;14098&quot;&gt;&lt;property id=&quot;20148&quot; value=&quot;5&quot;/&gt;&lt;property id=&quot;20300&quot; value=&quot;Slide 13&quot;/&gt;&lt;property id=&quot;20307&quot; value=&quot;328&quot;/&gt;&lt;/object&gt;&lt;object type=&quot;3&quot; unique_id=&quot;14099&quot;&gt;&lt;property id=&quot;20148&quot; value=&quot;5&quot;/&gt;&lt;property id=&quot;20300&quot; value=&quot;Slide 14&quot;/&gt;&lt;property id=&quot;20307&quot; value=&quot;330&quot;/&gt;&lt;/object&gt;&lt;/object&gt;&lt;object type=&quot;8&quot; unique_id=&quot;116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3336</TotalTime>
  <Words>1396</Words>
  <Application>Microsoft Office PowerPoint</Application>
  <PresentationFormat>Custom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Bảo Anh Vũ</dc:creator>
  <cp:lastModifiedBy>Windows User</cp:lastModifiedBy>
  <cp:revision>154</cp:revision>
  <cp:lastPrinted>2020-01-29T23:17:12Z</cp:lastPrinted>
  <dcterms:created xsi:type="dcterms:W3CDTF">2020-01-29T03:10:50Z</dcterms:created>
  <dcterms:modified xsi:type="dcterms:W3CDTF">2020-03-24T11:26:20Z</dcterms:modified>
</cp:coreProperties>
</file>