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notesMasterIdLst>
    <p:notesMasterId r:id="rId27"/>
  </p:notesMasterIdLst>
  <p:sldIdLst>
    <p:sldId id="326" r:id="rId4"/>
    <p:sldId id="325" r:id="rId5"/>
    <p:sldId id="327" r:id="rId6"/>
    <p:sldId id="331" r:id="rId7"/>
    <p:sldId id="330" r:id="rId8"/>
    <p:sldId id="307" r:id="rId9"/>
    <p:sldId id="332" r:id="rId10"/>
    <p:sldId id="303" r:id="rId11"/>
    <p:sldId id="333" r:id="rId12"/>
    <p:sldId id="335" r:id="rId13"/>
    <p:sldId id="328" r:id="rId14"/>
    <p:sldId id="308" r:id="rId15"/>
    <p:sldId id="309" r:id="rId16"/>
    <p:sldId id="310" r:id="rId17"/>
    <p:sldId id="329" r:id="rId18"/>
    <p:sldId id="313" r:id="rId19"/>
    <p:sldId id="314" r:id="rId20"/>
    <p:sldId id="315" r:id="rId21"/>
    <p:sldId id="316" r:id="rId22"/>
    <p:sldId id="318" r:id="rId23"/>
    <p:sldId id="319" r:id="rId24"/>
    <p:sldId id="320" r:id="rId25"/>
    <p:sldId id="278"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CCFFFF"/>
    <a:srgbClr val="FC36A7"/>
    <a:srgbClr val="68C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85996" autoAdjust="0"/>
  </p:normalViewPr>
  <p:slideViewPr>
    <p:cSldViewPr>
      <p:cViewPr>
        <p:scale>
          <a:sx n="69" d="100"/>
          <a:sy n="69"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D82466A-589C-4587-BB0F-A62AD6A5200D}" type="datetimeFigureOut">
              <a:rPr lang="en-US"/>
              <a:pPr>
                <a:defRPr/>
              </a:pPr>
              <a:t>9/4/2020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E59591-15D8-46B6-AAC2-2AEAC3BBD9A9}" type="slidenum">
              <a:rPr lang="en-US"/>
              <a:pPr>
                <a:defRPr/>
              </a:pPr>
              <a:t>‹#›</a:t>
            </a:fld>
            <a:endParaRPr lang="en-US"/>
          </a:p>
        </p:txBody>
      </p:sp>
    </p:spTree>
    <p:extLst>
      <p:ext uri="{BB962C8B-B14F-4D97-AF65-F5344CB8AC3E}">
        <p14:creationId xmlns:p14="http://schemas.microsoft.com/office/powerpoint/2010/main" val="3572807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240CA6-148B-4FF1-8B36-DF6E4BB09665}" type="datetimeFigureOut">
              <a:rPr lang="en-US"/>
              <a:pPr>
                <a:defRPr/>
              </a:pPr>
              <a:t>9/4/2020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E9B66A-5FED-410D-9737-3B7CC5540C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DB34E5-2023-4C16-A017-AB669E534521}" type="datetimeFigureOut">
              <a:rPr lang="en-US"/>
              <a:pPr>
                <a:defRPr/>
              </a:pPr>
              <a:t>9/4/2020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37498F-2B3C-4669-999D-80CC6AB3A6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5491F7-4EF9-424F-B036-B9060770B057}" type="datetimeFigureOut">
              <a:rPr lang="en-US"/>
              <a:pPr>
                <a:defRPr/>
              </a:pPr>
              <a:t>9/4/2020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CED6D9-D0EC-4D4F-BCF3-257704BC12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5B972E-0805-4A29-8876-A8B1409865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36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F9148B-DA37-412E-82D1-4074F8EA6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8287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E7A63F-CFB3-41EB-8F52-E97DCA1E51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77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545905-BB57-4419-B93B-64901EABA5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2985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01E0DF8-97B7-4AB8-B791-BA754744E1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593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A470FD-7336-41C1-9C9A-A55F2080A8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84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E6854F-6A09-4731-ACD3-E396876539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09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E22F67-BFA5-4AB6-A4EE-249392F6F3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92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C4A274-62C8-4FC4-9801-4B61F74A99D4}" type="datetimeFigureOut">
              <a:rPr lang="en-US"/>
              <a:pPr>
                <a:defRPr/>
              </a:pPr>
              <a:t>9/4/2020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A27361-167C-4C9A-88B3-C06C9F6413A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3B5F91-4228-4616-BA4B-ACF04E476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2801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51705-F4E0-4984-92CE-AD30F8A49D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062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D51C90-8443-46D5-9302-562EF7A326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0730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D2D6C22-85BF-4139-B0D4-7E523F582100}" type="slidenum">
              <a:rPr lang="en-US"/>
              <a:pPr>
                <a:defRPr/>
              </a:pPr>
              <a:t>‹#›</a:t>
            </a:fld>
            <a:endParaRPr lang="en-US"/>
          </a:p>
        </p:txBody>
      </p:sp>
    </p:spTree>
    <p:extLst>
      <p:ext uri="{BB962C8B-B14F-4D97-AF65-F5344CB8AC3E}">
        <p14:creationId xmlns:p14="http://schemas.microsoft.com/office/powerpoint/2010/main" val="924321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90D87B8-F8F1-458C-A867-E8FEE46F3848}" type="slidenum">
              <a:rPr lang="en-US"/>
              <a:pPr>
                <a:defRPr/>
              </a:pPr>
              <a:t>‹#›</a:t>
            </a:fld>
            <a:endParaRPr lang="en-US"/>
          </a:p>
        </p:txBody>
      </p:sp>
    </p:spTree>
    <p:extLst>
      <p:ext uri="{BB962C8B-B14F-4D97-AF65-F5344CB8AC3E}">
        <p14:creationId xmlns:p14="http://schemas.microsoft.com/office/powerpoint/2010/main" val="1417025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E42E6C2-13FF-42FF-8B49-E5F544CB8A59}" type="slidenum">
              <a:rPr lang="en-US"/>
              <a:pPr>
                <a:defRPr/>
              </a:pPr>
              <a:t>‹#›</a:t>
            </a:fld>
            <a:endParaRPr lang="en-US"/>
          </a:p>
        </p:txBody>
      </p:sp>
    </p:spTree>
    <p:extLst>
      <p:ext uri="{BB962C8B-B14F-4D97-AF65-F5344CB8AC3E}">
        <p14:creationId xmlns:p14="http://schemas.microsoft.com/office/powerpoint/2010/main" val="3123746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F7FECC1-61BC-46A5-928E-11E677B0CCAE}" type="slidenum">
              <a:rPr lang="en-US"/>
              <a:pPr>
                <a:defRPr/>
              </a:pPr>
              <a:t>‹#›</a:t>
            </a:fld>
            <a:endParaRPr lang="en-US"/>
          </a:p>
        </p:txBody>
      </p:sp>
    </p:spTree>
    <p:extLst>
      <p:ext uri="{BB962C8B-B14F-4D97-AF65-F5344CB8AC3E}">
        <p14:creationId xmlns:p14="http://schemas.microsoft.com/office/powerpoint/2010/main" val="3329225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296B757-4DBE-4E61-B208-6C636F8FAC4C}" type="slidenum">
              <a:rPr lang="en-US"/>
              <a:pPr>
                <a:defRPr/>
              </a:pPr>
              <a:t>‹#›</a:t>
            </a:fld>
            <a:endParaRPr lang="en-US"/>
          </a:p>
        </p:txBody>
      </p:sp>
    </p:spTree>
    <p:extLst>
      <p:ext uri="{BB962C8B-B14F-4D97-AF65-F5344CB8AC3E}">
        <p14:creationId xmlns:p14="http://schemas.microsoft.com/office/powerpoint/2010/main" val="1857568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95AE3BE-507F-4FDD-9080-3CD5714463DE}" type="slidenum">
              <a:rPr lang="en-US"/>
              <a:pPr>
                <a:defRPr/>
              </a:pPr>
              <a:t>‹#›</a:t>
            </a:fld>
            <a:endParaRPr lang="en-US"/>
          </a:p>
        </p:txBody>
      </p:sp>
    </p:spTree>
    <p:extLst>
      <p:ext uri="{BB962C8B-B14F-4D97-AF65-F5344CB8AC3E}">
        <p14:creationId xmlns:p14="http://schemas.microsoft.com/office/powerpoint/2010/main" val="4275779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B8DDCB7-9AD3-4BC7-875C-9213D0D6EBB3}" type="slidenum">
              <a:rPr lang="en-US"/>
              <a:pPr>
                <a:defRPr/>
              </a:pPr>
              <a:t>‹#›</a:t>
            </a:fld>
            <a:endParaRPr lang="en-US"/>
          </a:p>
        </p:txBody>
      </p:sp>
    </p:spTree>
    <p:extLst>
      <p:ext uri="{BB962C8B-B14F-4D97-AF65-F5344CB8AC3E}">
        <p14:creationId xmlns:p14="http://schemas.microsoft.com/office/powerpoint/2010/main" val="403541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CED4EA-D04D-4630-99EA-2AB584F56B12}" type="datetimeFigureOut">
              <a:rPr lang="en-US"/>
              <a:pPr>
                <a:defRPr/>
              </a:pPr>
              <a:t>9/4/2020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71EA96-C827-41D0-8E88-E0283C5CE03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5E4D6C1-A2E9-405E-9ED2-E70C20A36753}" type="slidenum">
              <a:rPr lang="en-US"/>
              <a:pPr>
                <a:defRPr/>
              </a:pPr>
              <a:t>‹#›</a:t>
            </a:fld>
            <a:endParaRPr lang="en-US"/>
          </a:p>
        </p:txBody>
      </p:sp>
    </p:spTree>
    <p:extLst>
      <p:ext uri="{BB962C8B-B14F-4D97-AF65-F5344CB8AC3E}">
        <p14:creationId xmlns:p14="http://schemas.microsoft.com/office/powerpoint/2010/main" val="1598855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6E29CA4-FA75-408C-A93A-13124023C881}" type="slidenum">
              <a:rPr lang="en-US"/>
              <a:pPr>
                <a:defRPr/>
              </a:pPr>
              <a:t>‹#›</a:t>
            </a:fld>
            <a:endParaRPr lang="en-US"/>
          </a:p>
        </p:txBody>
      </p:sp>
    </p:spTree>
    <p:extLst>
      <p:ext uri="{BB962C8B-B14F-4D97-AF65-F5344CB8AC3E}">
        <p14:creationId xmlns:p14="http://schemas.microsoft.com/office/powerpoint/2010/main" val="2547577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08D9518-CEED-4916-B96B-0CEDD18ACAD0}" type="slidenum">
              <a:rPr lang="en-US"/>
              <a:pPr>
                <a:defRPr/>
              </a:pPr>
              <a:t>‹#›</a:t>
            </a:fld>
            <a:endParaRPr lang="en-US"/>
          </a:p>
        </p:txBody>
      </p:sp>
    </p:spTree>
    <p:extLst>
      <p:ext uri="{BB962C8B-B14F-4D97-AF65-F5344CB8AC3E}">
        <p14:creationId xmlns:p14="http://schemas.microsoft.com/office/powerpoint/2010/main" val="1406725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C1B1CED-BCFF-4C7D-9728-389AE37FFC65}" type="slidenum">
              <a:rPr lang="en-US"/>
              <a:pPr>
                <a:defRPr/>
              </a:pPr>
              <a:t>‹#›</a:t>
            </a:fld>
            <a:endParaRPr lang="en-US"/>
          </a:p>
        </p:txBody>
      </p:sp>
    </p:spTree>
    <p:extLst>
      <p:ext uri="{BB962C8B-B14F-4D97-AF65-F5344CB8AC3E}">
        <p14:creationId xmlns:p14="http://schemas.microsoft.com/office/powerpoint/2010/main" val="354507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02408A-11A8-4C28-8E4C-B7162287FC9F}" type="datetimeFigureOut">
              <a:rPr lang="en-US"/>
              <a:pPr>
                <a:defRPr/>
              </a:pPr>
              <a:t>9/4/2020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C648FC-B57D-4729-90E1-9AB7DD8A32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25673F-0436-4B55-838B-C93B36220D6C}" type="datetimeFigureOut">
              <a:rPr lang="en-US"/>
              <a:pPr>
                <a:defRPr/>
              </a:pPr>
              <a:t>9/4/2020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CFC162-63AD-467F-A1C5-83CF75446C7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04DC79-E0C1-4E46-97B1-0C0C53E01ECC}" type="datetimeFigureOut">
              <a:rPr lang="en-US"/>
              <a:pPr>
                <a:defRPr/>
              </a:pPr>
              <a:t>9/4/2020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95CA5E-EF76-45B5-966A-D63B68B40C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F10AB2-051F-4F1D-B3B4-6C1CA4D62C53}" type="datetimeFigureOut">
              <a:rPr lang="en-US"/>
              <a:pPr>
                <a:defRPr/>
              </a:pPr>
              <a:t>9/4/2020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C18A07-96A7-4A52-BF7B-BA806B6DD3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E5B387-9157-440D-93AD-1FD544705F33}" type="datetimeFigureOut">
              <a:rPr lang="en-US"/>
              <a:pPr>
                <a:defRPr/>
              </a:pPr>
              <a:t>9/4/2020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21DB08-4992-4805-8BB2-4AA99BA947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61C286-BEA6-40F7-9D54-F814777EFDB9}" type="datetimeFigureOut">
              <a:rPr lang="en-US"/>
              <a:pPr>
                <a:defRPr/>
              </a:pPr>
              <a:t>9/4/2020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2DE5CE-E9A1-4A66-8BEE-FB26C15E54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55AED4E-B47D-4EFC-9B25-A44DB22AC428}" type="datetimeFigureOut">
              <a:rPr lang="en-US"/>
              <a:pPr>
                <a:defRPr/>
              </a:pPr>
              <a:t>9/4/2020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E3F404-7357-43F2-90AF-90C19FEBCA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EAC35DC9-17AE-4BB2-B3EB-18820CDDDA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0240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rgbClr val="000000"/>
                </a:solidFill>
                <a:latin typeface="Calibri" panose="020F0502020204030204"/>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rgbClr val="000000"/>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rgbClr val="000000"/>
                </a:solidFill>
                <a:latin typeface="Calibri" panose="020F0502020204030204"/>
              </a:defRPr>
            </a:lvl1pPr>
          </a:lstStyle>
          <a:p>
            <a:pPr>
              <a:defRPr/>
            </a:pPr>
            <a:fld id="{CBAC1556-BE6E-4344-A2FB-953DAA806D47}" type="slidenum">
              <a:rPr lang="en-US"/>
              <a:pPr>
                <a:defRPr/>
              </a:pPr>
              <a:t>‹#›</a:t>
            </a:fld>
            <a:endParaRPr lang="en-US"/>
          </a:p>
        </p:txBody>
      </p:sp>
    </p:spTree>
    <p:extLst>
      <p:ext uri="{BB962C8B-B14F-4D97-AF65-F5344CB8AC3E}">
        <p14:creationId xmlns:p14="http://schemas.microsoft.com/office/powerpoint/2010/main" val="25973525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8.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6"/>
          <p:cNvSpPr>
            <a:spLocks noChangeArrowheads="1"/>
          </p:cNvSpPr>
          <p:nvPr/>
        </p:nvSpPr>
        <p:spPr bwMode="auto">
          <a:xfrm>
            <a:off x="0" y="90488"/>
            <a:ext cx="9144000" cy="6767512"/>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800">
              <a:latin typeface="Calibri" panose="020F0502020204030204" pitchFamily="34" charset="0"/>
            </a:endParaRPr>
          </a:p>
        </p:txBody>
      </p:sp>
      <p:pic>
        <p:nvPicPr>
          <p:cNvPr id="6147" name="Picture 24" descr="SailBo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67200"/>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7" descr="Earth-1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57899" y="272748"/>
            <a:ext cx="2199189" cy="186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30"/>
          <p:cNvSpPr>
            <a:spLocks noChangeArrowheads="1"/>
          </p:cNvSpPr>
          <p:nvPr/>
        </p:nvSpPr>
        <p:spPr bwMode="auto">
          <a:xfrm>
            <a:off x="-228600" y="393398"/>
            <a:ext cx="62865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sz="4800" b="1" i="1" u="sng" smtClean="0">
                <a:solidFill>
                  <a:srgbClr val="FF0000"/>
                </a:solidFill>
                <a:latin typeface="Times New Roman" panose="02020603050405020304" pitchFamily="18" charset="0"/>
                <a:cs typeface="Times New Roman" panose="02020603050405020304" pitchFamily="18" charset="0"/>
              </a:rPr>
              <a:t>PHẦN 1</a:t>
            </a:r>
            <a:r>
              <a:rPr lang="en-US" sz="4800" u="sng">
                <a:solidFill>
                  <a:srgbClr val="FF0000"/>
                </a:solidFill>
                <a:latin typeface="Times New Roman" panose="02020603050405020304" pitchFamily="18" charset="0"/>
                <a:cs typeface="Times New Roman" panose="02020603050405020304" pitchFamily="18" charset="0"/>
              </a:rPr>
              <a:t/>
            </a:r>
            <a:br>
              <a:rPr lang="en-US" sz="4800" u="sng">
                <a:solidFill>
                  <a:srgbClr val="FF0000"/>
                </a:solidFill>
                <a:latin typeface="Times New Roman" panose="02020603050405020304" pitchFamily="18" charset="0"/>
                <a:cs typeface="Times New Roman" panose="02020603050405020304" pitchFamily="18" charset="0"/>
              </a:rPr>
            </a:br>
            <a:endParaRPr lang="en-US" sz="4800" u="sng">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2252058"/>
            <a:ext cx="8839200" cy="2862322"/>
          </a:xfrm>
          <a:prstGeom prst="rect">
            <a:avLst/>
          </a:prstGeom>
          <a:noFill/>
        </p:spPr>
        <p:txBody>
          <a:bodyPr wrap="square">
            <a:spAutoFit/>
            <a:scene3d>
              <a:camera prst="perspectiveLeft"/>
              <a:lightRig rig="contrasting" dir="t">
                <a:rot lat="0" lon="0" rev="4500000"/>
              </a:lightRig>
            </a:scene3d>
            <a:sp3d extrusionH="57150" contourW="6350" prstMaterial="metal">
              <a:bevelT w="127000" h="31750" prst="cross"/>
              <a:contourClr>
                <a:schemeClr val="accent1">
                  <a:shade val="75000"/>
                </a:schemeClr>
              </a:contourClr>
            </a:sp3d>
          </a:bodyPr>
          <a:lstStyle/>
          <a:p>
            <a:pPr algn="ctr" fontAlgn="auto">
              <a:spcBef>
                <a:spcPts val="0"/>
              </a:spcBef>
              <a:spcAft>
                <a:spcPts val="0"/>
              </a:spcAft>
              <a:defRPr/>
            </a:pPr>
            <a:r>
              <a:rPr lang="en-US" sz="6000" b="1" cap="all" dirty="0" smtClean="0">
                <a:ln w="0"/>
                <a:solidFill>
                  <a:srgbClr val="002060"/>
                </a:solidFill>
                <a:effectLst>
                  <a:reflection blurRad="12700" stA="50000" endPos="50000" dist="5000" dir="5400000" sy="-100000" rotWithShape="0"/>
                </a:effectLst>
                <a:cs typeface="Times New Roman" panose="02020603050405020304" pitchFamily="18" charset="0"/>
              </a:rPr>
              <a:t>THÀNH PHẦN NHÂN VĂN CỦA MÔI TRƯỜNG             </a:t>
            </a:r>
            <a:endParaRPr lang="en-US" sz="6000" b="1" cap="all" dirty="0">
              <a:ln w="0"/>
              <a:solidFill>
                <a:srgbClr val="002060"/>
              </a:solidFill>
              <a:effectLst>
                <a:reflection blurRad="12700" stA="50000" endPos="50000" dist="5000" dir="5400000" sy="-100000" rotWithShape="0"/>
              </a:effectLst>
              <a:cs typeface="Times New Roman" panose="02020603050405020304" pitchFamily="18" charset="0"/>
            </a:endParaRPr>
          </a:p>
        </p:txBody>
      </p:sp>
      <p:pic>
        <p:nvPicPr>
          <p:cNvPr id="8" name="Picture 25" descr="th_50a9093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7740" y="4721616"/>
            <a:ext cx="175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724285"/>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p:cNvSpPr>
            <a:spLocks noChangeArrowheads="1"/>
          </p:cNvSpPr>
          <p:nvPr/>
        </p:nvSpPr>
        <p:spPr bwMode="auto">
          <a:xfrm>
            <a:off x="152400" y="0"/>
            <a:ext cx="8991600" cy="822325"/>
          </a:xfrm>
          <a:prstGeom prst="rect">
            <a:avLst/>
          </a:prstGeom>
          <a:noFill/>
          <a:ln w="9525">
            <a:noFill/>
            <a:miter lim="800000"/>
            <a:headEnd/>
            <a:tailEnd/>
          </a:ln>
        </p:spPr>
        <p:txBody>
          <a:bodyPr>
            <a:spAutoFit/>
          </a:bodyPr>
          <a:lstStyle/>
          <a:p>
            <a:r>
              <a:rPr lang="en-US" b="1" i="1" dirty="0" err="1"/>
              <a:t>Hình</a:t>
            </a:r>
            <a:r>
              <a:rPr lang="en-US" b="1" i="1" dirty="0"/>
              <a:t> </a:t>
            </a:r>
            <a:r>
              <a:rPr lang="en-US" b="1" i="1" dirty="0" err="1"/>
              <a:t>dạng</a:t>
            </a:r>
            <a:r>
              <a:rPr lang="en-US" b="1" i="1" dirty="0"/>
              <a:t> </a:t>
            </a:r>
            <a:r>
              <a:rPr lang="en-US" b="1" i="1" dirty="0" err="1"/>
              <a:t>hai</a:t>
            </a:r>
            <a:r>
              <a:rPr lang="en-US" b="1" i="1" dirty="0"/>
              <a:t> </a:t>
            </a:r>
            <a:r>
              <a:rPr lang="en-US" b="1" i="1" dirty="0" err="1"/>
              <a:t>tháp</a:t>
            </a:r>
            <a:r>
              <a:rPr lang="en-US" b="1" i="1" dirty="0"/>
              <a:t> </a:t>
            </a:r>
            <a:r>
              <a:rPr lang="en-US" b="1" i="1" dirty="0" err="1"/>
              <a:t>tuổi</a:t>
            </a:r>
            <a:r>
              <a:rPr lang="en-US" b="1" i="1" dirty="0"/>
              <a:t> </a:t>
            </a:r>
            <a:r>
              <a:rPr lang="en-US" b="1" i="1" dirty="0" err="1"/>
              <a:t>khác</a:t>
            </a:r>
            <a:r>
              <a:rPr lang="en-US" b="1" i="1" dirty="0"/>
              <a:t> </a:t>
            </a:r>
            <a:r>
              <a:rPr lang="en-US" b="1" i="1" dirty="0" err="1"/>
              <a:t>nhau</a:t>
            </a:r>
            <a:r>
              <a:rPr lang="en-US" b="1" i="1" dirty="0"/>
              <a:t> </a:t>
            </a:r>
            <a:r>
              <a:rPr lang="en-US" b="1" i="1" dirty="0" err="1"/>
              <a:t>như</a:t>
            </a:r>
            <a:r>
              <a:rPr lang="en-US" b="1" i="1" dirty="0"/>
              <a:t> </a:t>
            </a:r>
            <a:r>
              <a:rPr lang="en-US" b="1" i="1" dirty="0" err="1"/>
              <a:t>thế</a:t>
            </a:r>
            <a:r>
              <a:rPr lang="en-US" b="1" i="1" dirty="0"/>
              <a:t> </a:t>
            </a:r>
            <a:r>
              <a:rPr lang="en-US" b="1" i="1" dirty="0" err="1"/>
              <a:t>nào</a:t>
            </a:r>
            <a:r>
              <a:rPr lang="en-US" b="1" i="1" dirty="0"/>
              <a:t>? </a:t>
            </a:r>
            <a:r>
              <a:rPr lang="en-US" b="1" i="1" dirty="0" err="1"/>
              <a:t>Hình</a:t>
            </a:r>
            <a:r>
              <a:rPr lang="en-US" b="1" i="1" dirty="0"/>
              <a:t> </a:t>
            </a:r>
            <a:r>
              <a:rPr lang="en-US" b="1" i="1" dirty="0" err="1"/>
              <a:t>dạng</a:t>
            </a:r>
            <a:r>
              <a:rPr lang="en-US" b="1" i="1" dirty="0"/>
              <a:t> </a:t>
            </a:r>
            <a:r>
              <a:rPr lang="en-US" b="1" i="1" dirty="0" err="1"/>
              <a:t>tháp</a:t>
            </a:r>
            <a:r>
              <a:rPr lang="en-US" b="1" i="1" dirty="0"/>
              <a:t> </a:t>
            </a:r>
            <a:r>
              <a:rPr lang="en-US" b="1" i="1" dirty="0" err="1"/>
              <a:t>tuổi</a:t>
            </a:r>
            <a:r>
              <a:rPr lang="en-US" b="1" i="1" dirty="0"/>
              <a:t> </a:t>
            </a:r>
            <a:r>
              <a:rPr lang="en-US" b="1" i="1" dirty="0" err="1"/>
              <a:t>như</a:t>
            </a:r>
            <a:r>
              <a:rPr lang="en-US" b="1" i="1" dirty="0"/>
              <a:t> </a:t>
            </a:r>
            <a:r>
              <a:rPr lang="en-US" b="1" i="1" dirty="0" err="1"/>
              <a:t>thế</a:t>
            </a:r>
            <a:r>
              <a:rPr lang="en-US" b="1" i="1" dirty="0"/>
              <a:t> </a:t>
            </a:r>
            <a:r>
              <a:rPr lang="en-US" b="1" i="1" dirty="0" err="1"/>
              <a:t>nào</a:t>
            </a:r>
            <a:r>
              <a:rPr lang="en-US" b="1" i="1" dirty="0"/>
              <a:t> </a:t>
            </a:r>
            <a:r>
              <a:rPr lang="en-US" b="1" i="1" dirty="0" err="1"/>
              <a:t>thì</a:t>
            </a:r>
            <a:r>
              <a:rPr lang="en-US" b="1" i="1" dirty="0"/>
              <a:t> </a:t>
            </a:r>
            <a:r>
              <a:rPr lang="en-US" b="1" i="1" dirty="0" err="1"/>
              <a:t>tỉ</a:t>
            </a:r>
            <a:r>
              <a:rPr lang="en-US" b="1" i="1" dirty="0"/>
              <a:t> </a:t>
            </a:r>
            <a:r>
              <a:rPr lang="en-US" b="1" i="1" dirty="0" err="1"/>
              <a:t>lệ</a:t>
            </a:r>
            <a:r>
              <a:rPr lang="en-US" b="1" i="1" dirty="0"/>
              <a:t> </a:t>
            </a:r>
            <a:r>
              <a:rPr lang="en-US" b="1" i="1" dirty="0" err="1"/>
              <a:t>người</a:t>
            </a:r>
            <a:r>
              <a:rPr lang="en-US" b="1" i="1" dirty="0"/>
              <a:t> </a:t>
            </a:r>
            <a:r>
              <a:rPr lang="en-US" b="1" i="1" dirty="0" err="1"/>
              <a:t>trong</a:t>
            </a:r>
            <a:r>
              <a:rPr lang="en-US" b="1" i="1" dirty="0"/>
              <a:t> </a:t>
            </a:r>
            <a:r>
              <a:rPr lang="en-US" b="1" i="1" dirty="0" err="1"/>
              <a:t>độ</a:t>
            </a:r>
            <a:r>
              <a:rPr lang="en-US" b="1" i="1" dirty="0"/>
              <a:t> </a:t>
            </a:r>
            <a:r>
              <a:rPr lang="en-US" b="1" i="1" dirty="0" err="1"/>
              <a:t>tuổi</a:t>
            </a:r>
            <a:r>
              <a:rPr lang="en-US" b="1" i="1" dirty="0"/>
              <a:t> </a:t>
            </a:r>
            <a:r>
              <a:rPr lang="en-US" b="1" i="1" dirty="0" err="1"/>
              <a:t>lao</a:t>
            </a:r>
            <a:r>
              <a:rPr lang="en-US" b="1" i="1" dirty="0"/>
              <a:t> </a:t>
            </a:r>
            <a:r>
              <a:rPr lang="en-US" b="1" i="1" dirty="0" err="1"/>
              <a:t>động</a:t>
            </a:r>
            <a:r>
              <a:rPr lang="en-US" b="1" i="1" dirty="0"/>
              <a:t> </a:t>
            </a:r>
            <a:r>
              <a:rPr lang="en-US" b="1" i="1" dirty="0" err="1"/>
              <a:t>cao</a:t>
            </a:r>
            <a:r>
              <a:rPr lang="en-US" b="1" i="1"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12" y="822325"/>
            <a:ext cx="8150576" cy="4617155"/>
          </a:xfrm>
          <a:prstGeom prst="rect">
            <a:avLst/>
          </a:prstGeom>
        </p:spPr>
      </p:pic>
      <p:sp>
        <p:nvSpPr>
          <p:cNvPr id="9" name="Rectangle 7"/>
          <p:cNvSpPr>
            <a:spLocks noChangeArrowheads="1"/>
          </p:cNvSpPr>
          <p:nvPr/>
        </p:nvSpPr>
        <p:spPr bwMode="auto">
          <a:xfrm>
            <a:off x="489785" y="5296838"/>
            <a:ext cx="8991600" cy="1569660"/>
          </a:xfrm>
          <a:prstGeom prst="rect">
            <a:avLst/>
          </a:prstGeom>
          <a:noFill/>
          <a:ln w="9525">
            <a:noFill/>
            <a:miter lim="800000"/>
            <a:headEnd/>
            <a:tailEnd/>
          </a:ln>
        </p:spPr>
        <p:txBody>
          <a:bodyPr>
            <a:spAutoFit/>
          </a:bodyPr>
          <a:lstStyle/>
          <a:p>
            <a:r>
              <a:rPr lang="en-US" b="1" i="1" dirty="0" err="1" smtClean="0"/>
              <a:t>Tháp</a:t>
            </a:r>
            <a:r>
              <a:rPr lang="en-US" b="1" i="1" dirty="0" smtClean="0"/>
              <a:t> 1: </a:t>
            </a:r>
            <a:r>
              <a:rPr lang="en-US" b="1" i="1" dirty="0" err="1" smtClean="0"/>
              <a:t>Cân</a:t>
            </a:r>
            <a:r>
              <a:rPr lang="en-US" b="1" i="1" dirty="0" smtClean="0"/>
              <a:t> </a:t>
            </a:r>
            <a:r>
              <a:rPr lang="en-US" b="1" i="1" dirty="0" err="1" smtClean="0"/>
              <a:t>đối</a:t>
            </a:r>
            <a:r>
              <a:rPr lang="en-US" b="1" i="1" dirty="0" smtClean="0"/>
              <a:t> </a:t>
            </a:r>
            <a:r>
              <a:rPr lang="en-US" b="1" i="1" dirty="0" err="1" smtClean="0"/>
              <a:t>chân</a:t>
            </a:r>
            <a:r>
              <a:rPr lang="en-US" b="1" i="1" dirty="0" smtClean="0"/>
              <a:t>, </a:t>
            </a:r>
            <a:r>
              <a:rPr lang="en-US" b="1" i="1" dirty="0" err="1" smtClean="0"/>
              <a:t>thân</a:t>
            </a:r>
            <a:r>
              <a:rPr lang="en-US" b="1" i="1" dirty="0" smtClean="0"/>
              <a:t>, </a:t>
            </a:r>
            <a:r>
              <a:rPr lang="en-US" b="1" i="1" dirty="0" err="1" smtClean="0"/>
              <a:t>đỉnh</a:t>
            </a:r>
            <a:r>
              <a:rPr lang="en-US" b="1" i="1" dirty="0" smtClean="0"/>
              <a:t> </a:t>
            </a:r>
            <a:r>
              <a:rPr lang="en-US" b="1" i="1" dirty="0" err="1" smtClean="0"/>
              <a:t>nhỏ</a:t>
            </a:r>
            <a:r>
              <a:rPr lang="en-US" b="1" i="1" dirty="0" smtClean="0"/>
              <a:t> </a:t>
            </a:r>
            <a:r>
              <a:rPr lang="en-US" b="1" i="1" dirty="0" err="1" smtClean="0"/>
              <a:t>dần</a:t>
            </a:r>
            <a:endParaRPr lang="en-US" b="1" i="1" dirty="0" smtClean="0"/>
          </a:p>
          <a:p>
            <a:r>
              <a:rPr lang="en-US" b="1" i="1" dirty="0" err="1" smtClean="0"/>
              <a:t>Tháp</a:t>
            </a:r>
            <a:r>
              <a:rPr lang="en-US" b="1" i="1" dirty="0" smtClean="0"/>
              <a:t> 2: </a:t>
            </a:r>
            <a:r>
              <a:rPr lang="en-US" b="1" i="1" dirty="0" err="1" smtClean="0"/>
              <a:t>Thân</a:t>
            </a:r>
            <a:r>
              <a:rPr lang="en-US" b="1" i="1" dirty="0" smtClean="0"/>
              <a:t> </a:t>
            </a:r>
            <a:r>
              <a:rPr lang="en-US" b="1" i="1" dirty="0" err="1" smtClean="0"/>
              <a:t>và</a:t>
            </a:r>
            <a:r>
              <a:rPr lang="en-US" b="1" i="1" dirty="0" smtClean="0"/>
              <a:t> </a:t>
            </a:r>
            <a:r>
              <a:rPr lang="en-US" b="1" i="1" dirty="0" err="1" smtClean="0"/>
              <a:t>đỉnh</a:t>
            </a:r>
            <a:r>
              <a:rPr lang="en-US" b="1" i="1" dirty="0" smtClean="0"/>
              <a:t> </a:t>
            </a:r>
            <a:r>
              <a:rPr lang="en-US" b="1" i="1" dirty="0" err="1" smtClean="0"/>
              <a:t>ngày</a:t>
            </a:r>
            <a:r>
              <a:rPr lang="en-US" b="1" i="1" dirty="0" smtClean="0"/>
              <a:t> </a:t>
            </a:r>
            <a:r>
              <a:rPr lang="en-US" b="1" i="1" dirty="0" err="1" smtClean="0"/>
              <a:t>càng</a:t>
            </a:r>
            <a:r>
              <a:rPr lang="en-US" b="1" i="1" dirty="0" smtClean="0"/>
              <a:t> </a:t>
            </a:r>
            <a:r>
              <a:rPr lang="en-US" b="1" i="1" dirty="0" err="1" smtClean="0"/>
              <a:t>phình</a:t>
            </a:r>
            <a:r>
              <a:rPr lang="en-US" b="1" i="1" dirty="0" smtClean="0"/>
              <a:t> to, </a:t>
            </a:r>
            <a:r>
              <a:rPr lang="en-US" b="1" i="1" dirty="0" err="1" smtClean="0"/>
              <a:t>đáy</a:t>
            </a:r>
            <a:r>
              <a:rPr lang="en-US" b="1" i="1" dirty="0" smtClean="0"/>
              <a:t> </a:t>
            </a:r>
            <a:r>
              <a:rPr lang="en-US" b="1" i="1" dirty="0" err="1" smtClean="0"/>
              <a:t>tháp</a:t>
            </a:r>
            <a:r>
              <a:rPr lang="en-US" b="1" i="1" dirty="0" smtClean="0"/>
              <a:t> </a:t>
            </a:r>
            <a:r>
              <a:rPr lang="en-US" b="1" i="1" dirty="0" err="1" smtClean="0"/>
              <a:t>thu</a:t>
            </a:r>
            <a:r>
              <a:rPr lang="en-US" b="1" i="1" dirty="0" smtClean="0"/>
              <a:t> </a:t>
            </a:r>
            <a:r>
              <a:rPr lang="en-US" b="1" i="1" dirty="0" err="1" smtClean="0"/>
              <a:t>hẹp</a:t>
            </a:r>
            <a:endParaRPr lang="en-US" b="1" i="1" dirty="0" smtClean="0"/>
          </a:p>
          <a:p>
            <a:r>
              <a:rPr lang="en-US" b="1" i="1" dirty="0" err="1" smtClean="0"/>
              <a:t>Thân</a:t>
            </a:r>
            <a:r>
              <a:rPr lang="en-US" b="1" i="1" dirty="0" smtClean="0"/>
              <a:t> </a:t>
            </a:r>
            <a:r>
              <a:rPr lang="en-US" b="1" i="1" dirty="0" err="1" smtClean="0"/>
              <a:t>tháp</a:t>
            </a:r>
            <a:r>
              <a:rPr lang="en-US" b="1" i="1" dirty="0" smtClean="0"/>
              <a:t> </a:t>
            </a:r>
            <a:r>
              <a:rPr lang="en-US" b="1" i="1" dirty="0" err="1" smtClean="0"/>
              <a:t>càng</a:t>
            </a:r>
            <a:r>
              <a:rPr lang="en-US" b="1" i="1" dirty="0" smtClean="0"/>
              <a:t> </a:t>
            </a:r>
            <a:r>
              <a:rPr lang="en-US" b="1" i="1" dirty="0" err="1" smtClean="0"/>
              <a:t>rộng</a:t>
            </a:r>
            <a:r>
              <a:rPr lang="en-US" b="1" i="1" dirty="0" smtClean="0"/>
              <a:t> </a:t>
            </a:r>
            <a:r>
              <a:rPr lang="en-US" b="1" i="1" dirty="0" err="1" smtClean="0"/>
              <a:t>thì</a:t>
            </a:r>
            <a:r>
              <a:rPr lang="en-US" b="1" i="1" dirty="0" smtClean="0"/>
              <a:t> </a:t>
            </a:r>
            <a:r>
              <a:rPr lang="en-US" b="1" i="1" dirty="0" err="1" smtClean="0"/>
              <a:t>độ</a:t>
            </a:r>
            <a:r>
              <a:rPr lang="en-US" b="1" i="1" dirty="0" smtClean="0"/>
              <a:t> </a:t>
            </a:r>
            <a:r>
              <a:rPr lang="en-US" b="1" i="1" dirty="0" err="1" smtClean="0"/>
              <a:t>tuổi</a:t>
            </a:r>
            <a:r>
              <a:rPr lang="en-US" b="1" i="1" dirty="0" smtClean="0"/>
              <a:t> </a:t>
            </a:r>
            <a:r>
              <a:rPr lang="en-US" b="1" i="1" dirty="0" err="1" smtClean="0"/>
              <a:t>lao</a:t>
            </a:r>
            <a:r>
              <a:rPr lang="en-US" b="1" i="1" dirty="0" smtClean="0"/>
              <a:t> </a:t>
            </a:r>
            <a:r>
              <a:rPr lang="en-US" b="1" i="1" dirty="0" err="1" smtClean="0"/>
              <a:t>động</a:t>
            </a:r>
            <a:r>
              <a:rPr lang="en-US" b="1" i="1" dirty="0" smtClean="0"/>
              <a:t> </a:t>
            </a:r>
            <a:r>
              <a:rPr lang="en-US" b="1" i="1" dirty="0" err="1" smtClean="0"/>
              <a:t>càng</a:t>
            </a:r>
            <a:r>
              <a:rPr lang="en-US" b="1" i="1" dirty="0" smtClean="0"/>
              <a:t> </a:t>
            </a:r>
            <a:r>
              <a:rPr lang="en-US" b="1" i="1" dirty="0" err="1" smtClean="0"/>
              <a:t>lớn</a:t>
            </a:r>
            <a:endParaRPr lang="en-US" b="1" i="1" dirty="0" smtClean="0"/>
          </a:p>
          <a:p>
            <a:endParaRPr lang="en-US" b="1" i="1" dirty="0"/>
          </a:p>
        </p:txBody>
      </p:sp>
    </p:spTree>
    <p:extLst>
      <p:ext uri="{BB962C8B-B14F-4D97-AF65-F5344CB8AC3E}">
        <p14:creationId xmlns:p14="http://schemas.microsoft.com/office/powerpoint/2010/main" val="2754031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81000"/>
            <a:ext cx="8305800" cy="5346894"/>
          </a:xfrm>
        </p:spPr>
      </p:pic>
      <p:sp>
        <p:nvSpPr>
          <p:cNvPr id="9" name="Rectangle 8"/>
          <p:cNvSpPr/>
          <p:nvPr/>
        </p:nvSpPr>
        <p:spPr>
          <a:xfrm>
            <a:off x="2514600" y="5791200"/>
            <a:ext cx="4267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vi-VN" dirty="0" smtClean="0"/>
              <a:t>3 kiểu </a:t>
            </a:r>
            <a:r>
              <a:rPr lang="vi-VN" dirty="0"/>
              <a:t>tháp dân số cơ bản</a:t>
            </a:r>
            <a:endParaRPr lang="en-US" dirty="0"/>
          </a:p>
        </p:txBody>
      </p:sp>
    </p:spTree>
    <p:extLst>
      <p:ext uri="{BB962C8B-B14F-4D97-AF65-F5344CB8AC3E}">
        <p14:creationId xmlns:p14="http://schemas.microsoft.com/office/powerpoint/2010/main" val="1784769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hinh-nen-powerpoint-4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6" name="Picture 2" descr="ha-cam-la-benh-gi.jpg"/>
          <p:cNvPicPr>
            <a:picLocks noChangeAspect="1"/>
          </p:cNvPicPr>
          <p:nvPr/>
        </p:nvPicPr>
        <p:blipFill>
          <a:blip r:embed="rId3"/>
          <a:srcRect/>
          <a:stretch>
            <a:fillRect/>
          </a:stretch>
        </p:blipFill>
        <p:spPr bwMode="auto">
          <a:xfrm>
            <a:off x="1447800" y="2636838"/>
            <a:ext cx="5257800" cy="4221162"/>
          </a:xfrm>
          <a:prstGeom prst="rect">
            <a:avLst/>
          </a:prstGeom>
          <a:noFill/>
          <a:ln w="9525">
            <a:noFill/>
            <a:miter lim="800000"/>
            <a:headEnd/>
            <a:tailEnd/>
          </a:ln>
        </p:spPr>
      </p:pic>
      <p:sp>
        <p:nvSpPr>
          <p:cNvPr id="2" name="Cloud Callout 3"/>
          <p:cNvSpPr/>
          <p:nvPr/>
        </p:nvSpPr>
        <p:spPr>
          <a:xfrm>
            <a:off x="2209800" y="609600"/>
            <a:ext cx="4953000" cy="2286000"/>
          </a:xfrm>
          <a:prstGeom prst="cloudCallout">
            <a:avLst>
              <a:gd name="adj1" fmla="val 2384"/>
              <a:gd name="adj2" fmla="val 85530"/>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sz="2800" b="1" i="1">
                <a:solidFill>
                  <a:schemeClr val="tx1"/>
                </a:solidFill>
                <a:latin typeface="Times New Roman" pitchFamily="18" charset="0"/>
              </a:rPr>
              <a:t>Căn cứ vào tháp tuổi cho biết đặc điểm gì của dân số?</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hinh-nen-powerpoint-4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Rectangle 9"/>
          <p:cNvSpPr>
            <a:spLocks noChangeArrowheads="1"/>
          </p:cNvSpPr>
          <p:nvPr/>
        </p:nvSpPr>
        <p:spPr bwMode="auto">
          <a:xfrm>
            <a:off x="609600" y="2057400"/>
            <a:ext cx="7620000" cy="1384995"/>
          </a:xfrm>
          <a:prstGeom prst="rect">
            <a:avLst/>
          </a:prstGeom>
          <a:noFill/>
          <a:ln w="9525">
            <a:noFill/>
            <a:miter lim="800000"/>
            <a:headEnd/>
            <a:tailEnd/>
          </a:ln>
        </p:spPr>
        <p:txBody>
          <a:bodyPr>
            <a:spAutoFit/>
          </a:bodyPr>
          <a:lstStyle/>
          <a:p>
            <a:r>
              <a:rPr lang="en-US" sz="2800" b="1" dirty="0"/>
              <a:t>- </a:t>
            </a:r>
            <a:r>
              <a:rPr lang="en-US" sz="2800" b="1" dirty="0" err="1" smtClean="0"/>
              <a:t>Điều</a:t>
            </a:r>
            <a:r>
              <a:rPr lang="en-US" sz="2800" b="1" dirty="0" smtClean="0"/>
              <a:t> </a:t>
            </a:r>
            <a:r>
              <a:rPr lang="en-US" sz="2800" b="1" dirty="0" err="1"/>
              <a:t>tra</a:t>
            </a:r>
            <a:r>
              <a:rPr lang="en-US" sz="2800" b="1" dirty="0"/>
              <a:t> </a:t>
            </a:r>
            <a:r>
              <a:rPr lang="en-US" sz="2800" b="1" dirty="0" err="1"/>
              <a:t>dân</a:t>
            </a:r>
            <a:r>
              <a:rPr lang="en-US" sz="2800" b="1" dirty="0"/>
              <a:t> </a:t>
            </a:r>
            <a:r>
              <a:rPr lang="en-US" sz="2800" b="1" dirty="0" err="1"/>
              <a:t>số</a:t>
            </a:r>
            <a:r>
              <a:rPr lang="en-US" sz="2800" b="1" dirty="0"/>
              <a:t> </a:t>
            </a:r>
            <a:r>
              <a:rPr lang="en-US" sz="2800" b="1" dirty="0" err="1"/>
              <a:t>cho</a:t>
            </a:r>
            <a:r>
              <a:rPr lang="en-US" sz="2800" b="1" dirty="0"/>
              <a:t> </a:t>
            </a:r>
            <a:r>
              <a:rPr lang="en-US" sz="2800" b="1" dirty="0" err="1"/>
              <a:t>biết</a:t>
            </a:r>
            <a:r>
              <a:rPr lang="en-US" sz="2800" b="1" dirty="0"/>
              <a:t> </a:t>
            </a:r>
            <a:r>
              <a:rPr lang="en-US" sz="2800" b="1" dirty="0" err="1"/>
              <a:t>tình</a:t>
            </a:r>
            <a:r>
              <a:rPr lang="en-US" sz="2800" b="1" dirty="0"/>
              <a:t> </a:t>
            </a:r>
            <a:r>
              <a:rPr lang="en-US" sz="2800" b="1" dirty="0" err="1"/>
              <a:t>hình</a:t>
            </a:r>
            <a:r>
              <a:rPr lang="en-US" sz="2800" b="1" dirty="0"/>
              <a:t> </a:t>
            </a:r>
            <a:r>
              <a:rPr lang="en-US" sz="2800" b="1" dirty="0" err="1"/>
              <a:t>dân</a:t>
            </a:r>
            <a:r>
              <a:rPr lang="en-US" sz="2800" b="1" dirty="0"/>
              <a:t> </a:t>
            </a:r>
            <a:r>
              <a:rPr lang="en-US" sz="2800" b="1" dirty="0" err="1"/>
              <a:t>số</a:t>
            </a:r>
            <a:r>
              <a:rPr lang="en-US" sz="2800" b="1" dirty="0"/>
              <a:t>, </a:t>
            </a:r>
            <a:r>
              <a:rPr lang="en-US" sz="2800" b="1" dirty="0" err="1"/>
              <a:t>nguồn</a:t>
            </a:r>
            <a:r>
              <a:rPr lang="en-US" sz="2800" b="1" dirty="0"/>
              <a:t> </a:t>
            </a:r>
            <a:r>
              <a:rPr lang="en-US" sz="2800" b="1" dirty="0" err="1"/>
              <a:t>lao</a:t>
            </a:r>
            <a:r>
              <a:rPr lang="en-US" sz="2800" b="1" dirty="0"/>
              <a:t> </a:t>
            </a:r>
            <a:r>
              <a:rPr lang="en-US" sz="2800" b="1" dirty="0" err="1"/>
              <a:t>động</a:t>
            </a:r>
            <a:r>
              <a:rPr lang="en-US" sz="2800" b="1" dirty="0"/>
              <a:t>…</a:t>
            </a:r>
            <a:r>
              <a:rPr lang="en-US" sz="2800" b="1" dirty="0" err="1"/>
              <a:t>của</a:t>
            </a:r>
            <a:r>
              <a:rPr lang="en-US" sz="2800" b="1" dirty="0"/>
              <a:t> </a:t>
            </a:r>
            <a:r>
              <a:rPr lang="en-US" sz="2800" b="1" dirty="0" err="1"/>
              <a:t>một</a:t>
            </a:r>
            <a:r>
              <a:rPr lang="en-US" sz="2800" b="1" dirty="0"/>
              <a:t> </a:t>
            </a:r>
            <a:r>
              <a:rPr lang="en-US" sz="2800" b="1" dirty="0" err="1"/>
              <a:t>địa</a:t>
            </a:r>
            <a:r>
              <a:rPr lang="en-US" sz="2800" b="1" dirty="0"/>
              <a:t> </a:t>
            </a:r>
            <a:r>
              <a:rPr lang="en-US" sz="2800" b="1" dirty="0" err="1"/>
              <a:t>phương</a:t>
            </a:r>
            <a:r>
              <a:rPr lang="en-US" sz="2800" b="1" dirty="0"/>
              <a:t>, </a:t>
            </a:r>
            <a:r>
              <a:rPr lang="en-US" sz="2800" b="1" dirty="0" err="1"/>
              <a:t>một</a:t>
            </a:r>
            <a:r>
              <a:rPr lang="en-US" sz="2800" b="1" dirty="0"/>
              <a:t> </a:t>
            </a:r>
            <a:r>
              <a:rPr lang="en-US" sz="2800" b="1" dirty="0" err="1"/>
              <a:t>nước</a:t>
            </a:r>
            <a:r>
              <a:rPr lang="en-US" sz="2800" b="1" dirty="0"/>
              <a:t>.</a:t>
            </a:r>
          </a:p>
        </p:txBody>
      </p:sp>
      <p:sp>
        <p:nvSpPr>
          <p:cNvPr id="22531" name="Rectangle 6"/>
          <p:cNvSpPr>
            <a:spLocks noChangeArrowheads="1"/>
          </p:cNvSpPr>
          <p:nvPr/>
        </p:nvSpPr>
        <p:spPr bwMode="auto">
          <a:xfrm>
            <a:off x="533400" y="457200"/>
            <a:ext cx="4540250" cy="530225"/>
          </a:xfrm>
          <a:prstGeom prst="rect">
            <a:avLst/>
          </a:prstGeom>
          <a:noFill/>
          <a:ln w="9525">
            <a:noFill/>
            <a:miter lim="800000"/>
            <a:headEnd/>
            <a:tailEnd/>
          </a:ln>
        </p:spPr>
        <p:txBody>
          <a:bodyPr wrap="none">
            <a:spAutoFit/>
          </a:bodyPr>
          <a:lstStyle/>
          <a:p>
            <a:pPr>
              <a:lnSpc>
                <a:spcPct val="90000"/>
              </a:lnSpc>
              <a:spcBef>
                <a:spcPct val="20000"/>
              </a:spcBef>
            </a:pPr>
            <a:r>
              <a:rPr lang="en-US" sz="3200" b="1">
                <a:solidFill>
                  <a:srgbClr val="FF3300"/>
                </a:solidFill>
              </a:rPr>
              <a:t>1.Dân số, nguồn lao động</a:t>
            </a:r>
          </a:p>
        </p:txBody>
      </p:sp>
      <p:sp>
        <p:nvSpPr>
          <p:cNvPr id="22532" name="Text Box 11"/>
          <p:cNvSpPr txBox="1">
            <a:spLocks noChangeArrowheads="1"/>
          </p:cNvSpPr>
          <p:nvPr/>
        </p:nvSpPr>
        <p:spPr bwMode="auto">
          <a:xfrm>
            <a:off x="609600" y="990600"/>
            <a:ext cx="8001000" cy="946150"/>
          </a:xfrm>
          <a:prstGeom prst="rect">
            <a:avLst/>
          </a:prstGeom>
          <a:noFill/>
          <a:ln w="9525">
            <a:noFill/>
            <a:miter lim="800000"/>
            <a:headEnd/>
            <a:tailEnd/>
          </a:ln>
        </p:spPr>
        <p:txBody>
          <a:bodyPr>
            <a:spAutoFit/>
          </a:bodyPr>
          <a:lstStyle/>
          <a:p>
            <a:pPr>
              <a:spcBef>
                <a:spcPct val="50000"/>
              </a:spcBef>
            </a:pPr>
            <a:r>
              <a:rPr lang="en-US" sz="2800" b="1"/>
              <a:t>- Dân số là tổng số dân sinh sống trên một lãnh thổ nhất định, được tính ở một thời điểm nhất định</a:t>
            </a:r>
          </a:p>
        </p:txBody>
      </p:sp>
      <p:sp>
        <p:nvSpPr>
          <p:cNvPr id="23560" name="Rectangle 8"/>
          <p:cNvSpPr>
            <a:spLocks noChangeArrowheads="1"/>
          </p:cNvSpPr>
          <p:nvPr/>
        </p:nvSpPr>
        <p:spPr bwMode="auto">
          <a:xfrm>
            <a:off x="533400" y="3581400"/>
            <a:ext cx="8305800" cy="1373188"/>
          </a:xfrm>
          <a:prstGeom prst="rect">
            <a:avLst/>
          </a:prstGeom>
          <a:noFill/>
          <a:ln w="9525">
            <a:noFill/>
            <a:miter lim="800000"/>
            <a:headEnd/>
            <a:tailEnd/>
          </a:ln>
        </p:spPr>
        <p:txBody>
          <a:bodyPr>
            <a:spAutoFit/>
          </a:bodyPr>
          <a:lstStyle/>
          <a:p>
            <a:pPr eaLnBrk="0" hangingPunct="0"/>
            <a:r>
              <a:rPr lang="en-US" sz="2800" b="1" dirty="0"/>
              <a:t>- </a:t>
            </a:r>
            <a:r>
              <a:rPr lang="en-US" sz="2800" b="1" dirty="0" err="1"/>
              <a:t>Tháp</a:t>
            </a:r>
            <a:r>
              <a:rPr lang="en-US" sz="2800" b="1" dirty="0"/>
              <a:t> </a:t>
            </a:r>
            <a:r>
              <a:rPr lang="en-US" sz="2800" b="1" dirty="0" err="1"/>
              <a:t>tuổi</a:t>
            </a:r>
            <a:r>
              <a:rPr lang="en-US" sz="2800" b="1" dirty="0"/>
              <a:t> </a:t>
            </a:r>
            <a:r>
              <a:rPr lang="en-US" sz="2800" b="1" dirty="0" err="1"/>
              <a:t>cho</a:t>
            </a:r>
            <a:r>
              <a:rPr lang="en-US" sz="2800" b="1" dirty="0"/>
              <a:t> </a:t>
            </a:r>
            <a:r>
              <a:rPr lang="en-US" sz="2800" b="1" dirty="0" err="1"/>
              <a:t>biết</a:t>
            </a:r>
            <a:r>
              <a:rPr lang="en-US" sz="2800" b="1" dirty="0"/>
              <a:t> </a:t>
            </a:r>
            <a:r>
              <a:rPr lang="en-US" sz="2800" b="1" dirty="0" err="1"/>
              <a:t>đặc</a:t>
            </a:r>
            <a:r>
              <a:rPr lang="en-US" sz="2800" b="1" dirty="0"/>
              <a:t> </a:t>
            </a:r>
            <a:r>
              <a:rPr lang="en-US" sz="2800" b="1" dirty="0" err="1"/>
              <a:t>điểm</a:t>
            </a:r>
            <a:r>
              <a:rPr lang="en-US" sz="2800" b="1" dirty="0"/>
              <a:t> </a:t>
            </a:r>
            <a:r>
              <a:rPr lang="en-US" sz="2800" b="1" dirty="0" err="1"/>
              <a:t>cụ</a:t>
            </a:r>
            <a:r>
              <a:rPr lang="en-US" sz="2800" b="1" dirty="0"/>
              <a:t> </a:t>
            </a:r>
            <a:r>
              <a:rPr lang="en-US" sz="2800" b="1" dirty="0" err="1"/>
              <a:t>thể</a:t>
            </a:r>
            <a:r>
              <a:rPr lang="en-US" sz="2800" b="1" dirty="0"/>
              <a:t> </a:t>
            </a:r>
            <a:r>
              <a:rPr lang="en-US" sz="2800" b="1" dirty="0" err="1"/>
              <a:t>của</a:t>
            </a:r>
            <a:r>
              <a:rPr lang="en-US" sz="2800" b="1" dirty="0"/>
              <a:t> </a:t>
            </a:r>
            <a:r>
              <a:rPr lang="en-US" sz="2800" b="1" dirty="0" err="1"/>
              <a:t>dân</a:t>
            </a:r>
            <a:r>
              <a:rPr lang="en-US" sz="2800" b="1" dirty="0"/>
              <a:t> </a:t>
            </a:r>
            <a:r>
              <a:rPr lang="en-US" sz="2800" b="1" dirty="0" err="1"/>
              <a:t>số</a:t>
            </a:r>
            <a:r>
              <a:rPr lang="en-US" sz="2800" b="1" dirty="0"/>
              <a:t> qua </a:t>
            </a:r>
            <a:r>
              <a:rPr lang="en-US" sz="2800" b="1" dirty="0" err="1"/>
              <a:t>giới</a:t>
            </a:r>
            <a:r>
              <a:rPr lang="en-US" sz="2800" b="1" dirty="0"/>
              <a:t> </a:t>
            </a:r>
            <a:r>
              <a:rPr lang="en-US" sz="2800" b="1" dirty="0" err="1"/>
              <a:t>tính</a:t>
            </a:r>
            <a:r>
              <a:rPr lang="en-US" sz="2800" b="1" dirty="0"/>
              <a:t>, </a:t>
            </a:r>
            <a:r>
              <a:rPr lang="en-US" sz="2800" b="1" dirty="0" err="1"/>
              <a:t>độ</a:t>
            </a:r>
            <a:r>
              <a:rPr lang="en-US" sz="2800" b="1" dirty="0"/>
              <a:t> </a:t>
            </a:r>
            <a:r>
              <a:rPr lang="en-US" sz="2800" b="1" dirty="0" err="1"/>
              <a:t>tuổi</a:t>
            </a:r>
            <a:r>
              <a:rPr lang="en-US" sz="2800" b="1" dirty="0"/>
              <a:t>, </a:t>
            </a:r>
            <a:r>
              <a:rPr lang="en-US" sz="2800" b="1" dirty="0" err="1"/>
              <a:t>nguồn</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hiện</a:t>
            </a:r>
            <a:r>
              <a:rPr lang="en-US" sz="2800" b="1" dirty="0"/>
              <a:t> </a:t>
            </a:r>
            <a:r>
              <a:rPr lang="en-US" sz="2800" b="1" dirty="0" err="1"/>
              <a:t>tại</a:t>
            </a:r>
            <a:r>
              <a:rPr lang="en-US" sz="2800" b="1" dirty="0"/>
              <a:t> </a:t>
            </a:r>
            <a:r>
              <a:rPr lang="en-US" sz="2800" b="1" dirty="0" err="1"/>
              <a:t>và</a:t>
            </a:r>
            <a:r>
              <a:rPr lang="en-US" sz="2800" b="1" dirty="0"/>
              <a:t> </a:t>
            </a:r>
            <a:r>
              <a:rPr lang="en-US" sz="2800" b="1" dirty="0" err="1"/>
              <a:t>tương</a:t>
            </a:r>
            <a:r>
              <a:rPr lang="en-US" sz="2800" b="1" dirty="0"/>
              <a:t> </a:t>
            </a:r>
            <a:r>
              <a:rPr lang="en-US" sz="2800" b="1" dirty="0" err="1"/>
              <a:t>lai</a:t>
            </a:r>
            <a:r>
              <a:rPr lang="en-US" sz="2800" b="1" dirty="0"/>
              <a:t> </a:t>
            </a:r>
            <a:r>
              <a:rPr lang="en-US" sz="2800" b="1" dirty="0" err="1"/>
              <a:t>của</a:t>
            </a:r>
            <a:r>
              <a:rPr lang="en-US" sz="2800" b="1" dirty="0"/>
              <a:t> </a:t>
            </a:r>
            <a:r>
              <a:rPr lang="en-US" sz="2800" b="1" dirty="0" err="1"/>
              <a:t>địa</a:t>
            </a:r>
            <a:r>
              <a:rPr lang="en-US" sz="2800" b="1" dirty="0"/>
              <a:t> </a:t>
            </a:r>
            <a:r>
              <a:rPr lang="en-US" sz="2800" b="1" dirty="0" err="1"/>
              <a:t>phương</a:t>
            </a:r>
            <a:r>
              <a:rPr lang="en-US" sz="2800" b="1" dirty="0"/>
              <a:t> hay </a:t>
            </a:r>
            <a:r>
              <a:rPr lang="en-US" sz="2800" b="1" dirty="0" err="1"/>
              <a:t>quốc</a:t>
            </a:r>
            <a:r>
              <a:rPr lang="en-US" sz="2800" b="1" dirty="0"/>
              <a:t> </a:t>
            </a:r>
            <a:r>
              <a:rPr lang="en-US" sz="2800" b="1" dirty="0" err="1"/>
              <a:t>gia</a:t>
            </a:r>
            <a:r>
              <a:rPr lang="en-US" sz="2800" b="1" dirty="0"/>
              <a:t>.</a:t>
            </a:r>
          </a:p>
        </p:txBody>
      </p:sp>
      <p:sp>
        <p:nvSpPr>
          <p:cNvPr id="7" name="Rectangle 9"/>
          <p:cNvSpPr>
            <a:spLocks noChangeArrowheads="1"/>
          </p:cNvSpPr>
          <p:nvPr/>
        </p:nvSpPr>
        <p:spPr bwMode="auto">
          <a:xfrm>
            <a:off x="533400" y="3430588"/>
            <a:ext cx="7620000" cy="523220"/>
          </a:xfrm>
          <a:prstGeom prst="rect">
            <a:avLst/>
          </a:prstGeom>
          <a:noFill/>
          <a:ln w="9525">
            <a:noFill/>
            <a:miter lim="800000"/>
            <a:headEnd/>
            <a:tailEnd/>
          </a:ln>
        </p:spPr>
        <p:txBody>
          <a:bodyPr>
            <a:spAutoFit/>
          </a:bodyPr>
          <a:lstStyle/>
          <a:p>
            <a:r>
              <a:rPr lang="en-US" sz="2800" b="1" dirty="0"/>
              <a:t>- </a:t>
            </a:r>
            <a:r>
              <a:rPr lang="en-US" sz="2800" b="1" dirty="0" err="1" smtClean="0"/>
              <a:t>Dân</a:t>
            </a:r>
            <a:r>
              <a:rPr lang="en-US" sz="2800" b="1" dirty="0" smtClean="0"/>
              <a:t> </a:t>
            </a:r>
            <a:r>
              <a:rPr lang="en-US" sz="2800" b="1" dirty="0" err="1" smtClean="0"/>
              <a:t>số</a:t>
            </a:r>
            <a:r>
              <a:rPr lang="en-US" sz="2800" b="1" dirty="0" smtClean="0"/>
              <a:t> </a:t>
            </a:r>
            <a:r>
              <a:rPr lang="en-US" sz="2800" b="1" dirty="0" err="1" smtClean="0"/>
              <a:t>được</a:t>
            </a:r>
            <a:r>
              <a:rPr lang="en-US" sz="2800" b="1" dirty="0" smtClean="0"/>
              <a:t> </a:t>
            </a:r>
            <a:r>
              <a:rPr lang="en-US" sz="2800" b="1" dirty="0" err="1" smtClean="0"/>
              <a:t>biểu</a:t>
            </a:r>
            <a:r>
              <a:rPr lang="en-US" sz="2800" b="1" dirty="0" smtClean="0"/>
              <a:t> </a:t>
            </a:r>
            <a:r>
              <a:rPr lang="en-US" sz="2800" b="1" dirty="0" err="1" smtClean="0"/>
              <a:t>thị</a:t>
            </a:r>
            <a:r>
              <a:rPr lang="en-US" sz="2800" b="1" dirty="0" smtClean="0"/>
              <a:t> </a:t>
            </a:r>
            <a:r>
              <a:rPr lang="en-US" sz="2800" b="1" dirty="0" err="1" smtClean="0"/>
              <a:t>bằng</a:t>
            </a:r>
            <a:r>
              <a:rPr lang="en-US" sz="2800" b="1" dirty="0" smtClean="0"/>
              <a:t> </a:t>
            </a:r>
            <a:r>
              <a:rPr lang="en-US" sz="2800" b="1" dirty="0" err="1" smtClean="0"/>
              <a:t>tháp</a:t>
            </a:r>
            <a:r>
              <a:rPr lang="en-US" sz="2800" b="1" dirty="0" smtClean="0"/>
              <a:t> </a:t>
            </a:r>
            <a:r>
              <a:rPr lang="en-US" sz="2800" b="1" dirty="0" err="1" smtClean="0"/>
              <a:t>tuổi</a:t>
            </a:r>
            <a:endParaRPr lang="en-US" sz="28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diamond(in)">
                                      <p:cBhvr>
                                        <p:cTn id="7" dur="20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56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0"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3" descr="hinh-nen-powerpoint-4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8" name="Rectangle 5"/>
          <p:cNvSpPr>
            <a:spLocks noChangeArrowheads="1"/>
          </p:cNvSpPr>
          <p:nvPr/>
        </p:nvSpPr>
        <p:spPr bwMode="auto">
          <a:xfrm>
            <a:off x="0" y="304800"/>
            <a:ext cx="9448800" cy="519113"/>
          </a:xfrm>
          <a:prstGeom prst="rect">
            <a:avLst/>
          </a:prstGeom>
          <a:noFill/>
          <a:ln w="9525">
            <a:noFill/>
            <a:miter lim="800000"/>
            <a:headEnd/>
            <a:tailEnd/>
          </a:ln>
        </p:spPr>
        <p:txBody>
          <a:bodyPr>
            <a:spAutoFit/>
          </a:bodyPr>
          <a:lstStyle/>
          <a:p>
            <a:r>
              <a:rPr lang="en-US" sz="2800" b="1">
                <a:solidFill>
                  <a:srgbClr val="FF3300"/>
                </a:solidFill>
              </a:rPr>
              <a:t>2. Dân số thế giới tăng nhanh trong thế kỉ XIX và thế kỉ XX</a:t>
            </a:r>
          </a:p>
        </p:txBody>
      </p:sp>
      <p:sp>
        <p:nvSpPr>
          <p:cNvPr id="24582" name="Rectangle 6"/>
          <p:cNvSpPr>
            <a:spLocks noChangeArrowheads="1"/>
          </p:cNvSpPr>
          <p:nvPr/>
        </p:nvSpPr>
        <p:spPr bwMode="auto">
          <a:xfrm>
            <a:off x="533400" y="1066800"/>
            <a:ext cx="4275138" cy="519113"/>
          </a:xfrm>
          <a:prstGeom prst="rect">
            <a:avLst/>
          </a:prstGeom>
          <a:noFill/>
          <a:ln w="9525">
            <a:noFill/>
            <a:miter lim="800000"/>
            <a:headEnd/>
            <a:tailEnd/>
          </a:ln>
        </p:spPr>
        <p:txBody>
          <a:bodyPr wrap="none">
            <a:spAutoFit/>
          </a:bodyPr>
          <a:lstStyle/>
          <a:p>
            <a:pPr eaLnBrk="0" hangingPunct="0"/>
            <a:r>
              <a:rPr lang="en-US" sz="2800" b="1" i="1"/>
              <a:t>Thế nào là gia tăng dân số?</a:t>
            </a:r>
          </a:p>
        </p:txBody>
      </p:sp>
      <p:sp>
        <p:nvSpPr>
          <p:cNvPr id="24583" name="Rectangle 7"/>
          <p:cNvSpPr>
            <a:spLocks noChangeArrowheads="1"/>
          </p:cNvSpPr>
          <p:nvPr/>
        </p:nvSpPr>
        <p:spPr bwMode="auto">
          <a:xfrm>
            <a:off x="533400" y="2057400"/>
            <a:ext cx="3160713" cy="519113"/>
          </a:xfrm>
          <a:prstGeom prst="rect">
            <a:avLst/>
          </a:prstGeom>
          <a:noFill/>
          <a:ln w="9525">
            <a:noFill/>
            <a:miter lim="800000"/>
            <a:headEnd/>
            <a:tailEnd/>
          </a:ln>
        </p:spPr>
        <p:txBody>
          <a:bodyPr wrap="none">
            <a:spAutoFit/>
          </a:bodyPr>
          <a:lstStyle/>
          <a:p>
            <a:pPr eaLnBrk="0" hangingPunct="0"/>
            <a:r>
              <a:rPr lang="en-US" sz="2800" b="1" i="1"/>
              <a:t>Tỉ lệ sinh ? Tỉ lệ tử?</a:t>
            </a:r>
          </a:p>
        </p:txBody>
      </p:sp>
      <p:sp>
        <p:nvSpPr>
          <p:cNvPr id="24584" name="Rectangle 8"/>
          <p:cNvSpPr>
            <a:spLocks noChangeArrowheads="1"/>
          </p:cNvSpPr>
          <p:nvPr/>
        </p:nvSpPr>
        <p:spPr bwMode="auto">
          <a:xfrm>
            <a:off x="609600" y="2844800"/>
            <a:ext cx="4608513" cy="519113"/>
          </a:xfrm>
          <a:prstGeom prst="rect">
            <a:avLst/>
          </a:prstGeom>
          <a:noFill/>
          <a:ln w="9525">
            <a:noFill/>
            <a:miter lim="800000"/>
            <a:headEnd/>
            <a:tailEnd/>
          </a:ln>
        </p:spPr>
        <p:txBody>
          <a:bodyPr wrap="none">
            <a:spAutoFit/>
          </a:bodyPr>
          <a:lstStyle/>
          <a:p>
            <a:r>
              <a:rPr lang="en-US" sz="2800" b="1"/>
              <a:t>Đọc thuật ngữ trang 187,188.</a:t>
            </a:r>
          </a:p>
        </p:txBody>
      </p:sp>
      <p:sp>
        <p:nvSpPr>
          <p:cNvPr id="24585" name="Rectangle 9"/>
          <p:cNvSpPr>
            <a:spLocks noChangeArrowheads="1"/>
          </p:cNvSpPr>
          <p:nvPr/>
        </p:nvSpPr>
        <p:spPr bwMode="auto">
          <a:xfrm>
            <a:off x="381000" y="914400"/>
            <a:ext cx="8305800" cy="946150"/>
          </a:xfrm>
          <a:prstGeom prst="rect">
            <a:avLst/>
          </a:prstGeom>
          <a:noFill/>
          <a:ln w="9525">
            <a:noFill/>
            <a:miter lim="800000"/>
            <a:headEnd/>
            <a:tailEnd/>
          </a:ln>
        </p:spPr>
        <p:txBody>
          <a:bodyPr>
            <a:spAutoFit/>
          </a:bodyPr>
          <a:lstStyle/>
          <a:p>
            <a:r>
              <a:rPr lang="en-US" sz="2800" b="1"/>
              <a:t>- Sự gia tăng dân số tự nhiên của một nơi phụ thuộc vào số trẻ sinh ra và chết đi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linds(horizontal)">
                                      <p:cBhvr>
                                        <p:cTn id="7" dur="5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diamond(in)">
                                      <p:cBhvr>
                                        <p:cTn id="12" dur="2000"/>
                                        <p:tgtEl>
                                          <p:spTgt spid="2458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box(in)">
                                      <p:cBhvr>
                                        <p:cTn id="17" dur="500"/>
                                        <p:tgtEl>
                                          <p:spTgt spid="2458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24582"/>
                                        </p:tgtEl>
                                      </p:cBhvr>
                                    </p:animEffect>
                                    <p:set>
                                      <p:cBhvr>
                                        <p:cTn id="22" dur="1" fill="hold">
                                          <p:stCondLst>
                                            <p:cond delay="499"/>
                                          </p:stCondLst>
                                        </p:cTn>
                                        <p:tgtEl>
                                          <p:spTgt spid="24582"/>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24583"/>
                                        </p:tgtEl>
                                      </p:cBhvr>
                                    </p:animEffect>
                                    <p:set>
                                      <p:cBhvr>
                                        <p:cTn id="25" dur="1" fill="hold">
                                          <p:stCondLst>
                                            <p:cond delay="499"/>
                                          </p:stCondLst>
                                        </p:cTn>
                                        <p:tgtEl>
                                          <p:spTgt spid="24583"/>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24584"/>
                                        </p:tgtEl>
                                      </p:cBhvr>
                                    </p:animEffect>
                                    <p:set>
                                      <p:cBhvr>
                                        <p:cTn id="28" dur="1" fill="hold">
                                          <p:stCondLst>
                                            <p:cond delay="499"/>
                                          </p:stCondLst>
                                        </p:cTn>
                                        <p:tgtEl>
                                          <p:spTgt spid="2458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4585"/>
                                        </p:tgtEl>
                                        <p:attrNameLst>
                                          <p:attrName>style.visibility</p:attrName>
                                        </p:attrNameLst>
                                      </p:cBhvr>
                                      <p:to>
                                        <p:strVal val="visible"/>
                                      </p:to>
                                    </p:set>
                                    <p:animEffect transition="in" filter="blinds(horizontal)">
                                      <p:cBhvr>
                                        <p:cTn id="33"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2" grpId="1"/>
      <p:bldP spid="24583" grpId="0"/>
      <p:bldP spid="24583" grpId="1"/>
      <p:bldP spid="24584" grpId="0"/>
      <p:bldP spid="24584" grpId="1"/>
      <p:bldP spid="245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lstStyle/>
          <a:p>
            <a:pPr algn="l"/>
            <a:r>
              <a:rPr lang="vi-VN" sz="3200" b="1" i="1" dirty="0" smtClean="0"/>
              <a:t>-  Tỉ lệ gia tăng dân số: </a:t>
            </a:r>
            <a:r>
              <a:rPr lang="vi-VN" sz="3200" dirty="0" smtClean="0"/>
              <a:t>Là tỉ lệ dân số tăng thêm lên trong một năm so với năm trước. Trong số gia tăng thêm này có tính số người từ nước ngoài nhập cư và trừ đi số người xuất cư ra nước ngoài</a:t>
            </a:r>
            <a:br>
              <a:rPr lang="vi-VN" sz="3200" dirty="0" smtClean="0"/>
            </a:br>
            <a:r>
              <a:rPr lang="vi-VN" sz="3200" i="1" dirty="0" smtClean="0"/>
              <a:t>VD: Năm 2001, Châu Á có:</a:t>
            </a:r>
            <a:br>
              <a:rPr lang="vi-VN" sz="3200" i="1" dirty="0" smtClean="0"/>
            </a:br>
            <a:r>
              <a:rPr lang="vi-VN" sz="3200" dirty="0" smtClean="0"/>
              <a:t>+ </a:t>
            </a:r>
            <a:r>
              <a:rPr lang="vi-VN" sz="3200" i="1" dirty="0" smtClean="0"/>
              <a:t>Tỉ lệ sinh:              20,9‰</a:t>
            </a:r>
            <a:br>
              <a:rPr lang="vi-VN" sz="3200" i="1" dirty="0" smtClean="0"/>
            </a:br>
            <a:r>
              <a:rPr lang="vi-VN" sz="3200" i="1" dirty="0" smtClean="0"/>
              <a:t>+ Tỉ lệ tử:                 7,6 ‰</a:t>
            </a:r>
            <a:br>
              <a:rPr lang="vi-VN" sz="3200" i="1" dirty="0" smtClean="0"/>
            </a:br>
            <a:r>
              <a:rPr lang="vi-VN" sz="3200" i="1" dirty="0" smtClean="0"/>
              <a:t>+Tăng tự nhiên:       13,3 ‰</a:t>
            </a:r>
            <a:br>
              <a:rPr lang="vi-VN" sz="3200" i="1" dirty="0" smtClean="0"/>
            </a:br>
            <a:r>
              <a:rPr lang="vi-VN" sz="3200" i="1" dirty="0" smtClean="0"/>
              <a:t>+Tỉ lệ chuyển cư:    - 0,3</a:t>
            </a:r>
            <a:r>
              <a:rPr lang="vi-VN" sz="3200" i="1" dirty="0"/>
              <a:t> </a:t>
            </a:r>
            <a:r>
              <a:rPr lang="vi-VN" sz="3200" i="1" dirty="0" smtClean="0"/>
              <a:t>‰</a:t>
            </a:r>
            <a:br>
              <a:rPr lang="vi-VN" sz="3200" i="1" dirty="0" smtClean="0"/>
            </a:br>
            <a:r>
              <a:rPr lang="vi-VN" sz="3200" i="1" dirty="0" smtClean="0"/>
              <a:t>+ Tăng dân số:         13,0 ‰</a:t>
            </a:r>
            <a:br>
              <a:rPr lang="vi-VN" sz="3200" i="1" dirty="0" smtClean="0"/>
            </a:br>
            <a:r>
              <a:rPr lang="vi-VN" sz="3200" b="1" i="1" dirty="0" smtClean="0"/>
              <a:t>- </a:t>
            </a:r>
            <a:r>
              <a:rPr lang="vi-VN" sz="3200" b="1" i="1" dirty="0"/>
              <a:t>Tỉ lệ gia tăng dân </a:t>
            </a:r>
            <a:r>
              <a:rPr lang="vi-VN" sz="3200" b="1" i="1" dirty="0" smtClean="0"/>
              <a:t>số tự nhiên: </a:t>
            </a:r>
            <a:r>
              <a:rPr lang="vi-VN" sz="3200" dirty="0" smtClean="0"/>
              <a:t>Là tỉ lệ tăng dân số hàng năm do chênh lệch giữa tỉ lệ sinh và tỉ lệ tử.</a:t>
            </a:r>
            <a:endParaRPr lang="en-US" sz="3200" dirty="0"/>
          </a:p>
        </p:txBody>
      </p:sp>
    </p:spTree>
    <p:extLst>
      <p:ext uri="{BB962C8B-B14F-4D97-AF65-F5344CB8AC3E}">
        <p14:creationId xmlns:p14="http://schemas.microsoft.com/office/powerpoint/2010/main" val="35978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bài 1"/>
          <p:cNvPicPr>
            <a:picLocks noChangeAspect="1" noChangeArrowheads="1"/>
          </p:cNvPicPr>
          <p:nvPr/>
        </p:nvPicPr>
        <p:blipFill>
          <a:blip r:embed="rId2"/>
          <a:srcRect/>
          <a:stretch>
            <a:fillRect/>
          </a:stretch>
        </p:blipFill>
        <p:spPr bwMode="auto">
          <a:xfrm>
            <a:off x="0" y="914400"/>
            <a:ext cx="9144000" cy="5029200"/>
          </a:xfrm>
          <a:prstGeom prst="rect">
            <a:avLst/>
          </a:prstGeom>
          <a:noFill/>
        </p:spPr>
      </p:pic>
      <p:sp>
        <p:nvSpPr>
          <p:cNvPr id="4117" name="Line 21"/>
          <p:cNvSpPr>
            <a:spLocks noChangeShapeType="1"/>
          </p:cNvSpPr>
          <p:nvPr/>
        </p:nvSpPr>
        <p:spPr bwMode="auto">
          <a:xfrm flipV="1">
            <a:off x="457200" y="4953000"/>
            <a:ext cx="7239000" cy="381000"/>
          </a:xfrm>
          <a:prstGeom prst="line">
            <a:avLst/>
          </a:prstGeom>
          <a:noFill/>
          <a:ln w="50800">
            <a:solidFill>
              <a:srgbClr val="00FF00"/>
            </a:solidFill>
            <a:round/>
            <a:headEnd type="triangle" w="med" len="med"/>
            <a:tailEnd type="triangle" w="med" len="med"/>
          </a:ln>
        </p:spPr>
        <p:txBody>
          <a:bodyPr/>
          <a:lstStyle/>
          <a:p>
            <a:endParaRPr lang="en-US"/>
          </a:p>
        </p:txBody>
      </p:sp>
      <p:sp>
        <p:nvSpPr>
          <p:cNvPr id="4118" name="Line 22"/>
          <p:cNvSpPr>
            <a:spLocks noChangeShapeType="1"/>
          </p:cNvSpPr>
          <p:nvPr/>
        </p:nvSpPr>
        <p:spPr bwMode="auto">
          <a:xfrm flipV="1">
            <a:off x="7696200" y="4114800"/>
            <a:ext cx="609600" cy="838200"/>
          </a:xfrm>
          <a:prstGeom prst="line">
            <a:avLst/>
          </a:prstGeom>
          <a:noFill/>
          <a:ln w="50800">
            <a:solidFill>
              <a:srgbClr val="0000FF"/>
            </a:solidFill>
            <a:round/>
            <a:headEnd type="triangle" w="med" len="med"/>
            <a:tailEnd type="triangle" w="med" len="med"/>
          </a:ln>
        </p:spPr>
        <p:txBody>
          <a:bodyPr/>
          <a:lstStyle/>
          <a:p>
            <a:endParaRPr lang="en-US"/>
          </a:p>
        </p:txBody>
      </p:sp>
      <p:sp>
        <p:nvSpPr>
          <p:cNvPr id="4119" name="Line 23"/>
          <p:cNvSpPr>
            <a:spLocks noChangeShapeType="1"/>
          </p:cNvSpPr>
          <p:nvPr/>
        </p:nvSpPr>
        <p:spPr bwMode="auto">
          <a:xfrm flipV="1">
            <a:off x="8305800" y="2743200"/>
            <a:ext cx="152400" cy="1295400"/>
          </a:xfrm>
          <a:prstGeom prst="line">
            <a:avLst/>
          </a:prstGeom>
          <a:noFill/>
          <a:ln w="50800">
            <a:solidFill>
              <a:srgbClr val="FF0000"/>
            </a:solidFill>
            <a:round/>
            <a:headEnd type="triangle" w="med" len="med"/>
            <a:tailEnd type="triangle" w="med" len="med"/>
          </a:ln>
        </p:spPr>
        <p:txBody>
          <a:bodyPr/>
          <a:lstStyle/>
          <a:p>
            <a:endParaRPr lang="en-US"/>
          </a:p>
        </p:txBody>
      </p:sp>
      <p:sp>
        <p:nvSpPr>
          <p:cNvPr id="27656" name="Text Box 8"/>
          <p:cNvSpPr txBox="1">
            <a:spLocks noChangeArrowheads="1"/>
          </p:cNvSpPr>
          <p:nvPr/>
        </p:nvSpPr>
        <p:spPr bwMode="auto">
          <a:xfrm>
            <a:off x="457200" y="381000"/>
            <a:ext cx="8458200" cy="946150"/>
          </a:xfrm>
          <a:prstGeom prst="rect">
            <a:avLst/>
          </a:prstGeom>
          <a:noFill/>
          <a:ln w="9525">
            <a:noFill/>
            <a:miter lim="800000"/>
            <a:headEnd/>
            <a:tailEnd/>
          </a:ln>
          <a:effectLst/>
        </p:spPr>
        <p:txBody>
          <a:bodyPr>
            <a:spAutoFit/>
          </a:bodyPr>
          <a:lstStyle/>
          <a:p>
            <a:pPr>
              <a:spcBef>
                <a:spcPct val="50000"/>
              </a:spcBef>
            </a:pPr>
            <a:r>
              <a:rPr lang="en-US" sz="2800" b="1" i="1"/>
              <a:t>Nhận xét tình hình tăng dân số thế giới từ đầu thế kỉ XIX đến cuối thế kỉ XX?</a:t>
            </a:r>
          </a:p>
        </p:txBody>
      </p:sp>
      <p:sp>
        <p:nvSpPr>
          <p:cNvPr id="27657" name="Text Box 9"/>
          <p:cNvSpPr txBox="1">
            <a:spLocks noChangeArrowheads="1"/>
          </p:cNvSpPr>
          <p:nvPr/>
        </p:nvSpPr>
        <p:spPr bwMode="auto">
          <a:xfrm>
            <a:off x="762000" y="1981200"/>
            <a:ext cx="3733800" cy="457200"/>
          </a:xfrm>
          <a:prstGeom prst="rect">
            <a:avLst/>
          </a:prstGeom>
          <a:noFill/>
          <a:ln w="9525">
            <a:noFill/>
            <a:miter lim="800000"/>
            <a:headEnd/>
            <a:tailEnd/>
          </a:ln>
          <a:effectLst/>
        </p:spPr>
        <p:txBody>
          <a:bodyPr>
            <a:spAutoFit/>
          </a:bodyPr>
          <a:lstStyle/>
          <a:p>
            <a:pPr>
              <a:spcBef>
                <a:spcPct val="50000"/>
              </a:spcBef>
            </a:pPr>
            <a:r>
              <a:rPr lang="en-US" b="1" i="1"/>
              <a:t>Tăng chậm giai đoạn nào?</a:t>
            </a:r>
          </a:p>
        </p:txBody>
      </p:sp>
      <p:sp>
        <p:nvSpPr>
          <p:cNvPr id="27658" name="Rectangle 10"/>
          <p:cNvSpPr>
            <a:spLocks noChangeArrowheads="1"/>
          </p:cNvSpPr>
          <p:nvPr/>
        </p:nvSpPr>
        <p:spPr bwMode="auto">
          <a:xfrm>
            <a:off x="762000" y="2819400"/>
            <a:ext cx="3708400" cy="457200"/>
          </a:xfrm>
          <a:prstGeom prst="rect">
            <a:avLst/>
          </a:prstGeom>
          <a:noFill/>
          <a:ln w="9525">
            <a:noFill/>
            <a:miter lim="800000"/>
            <a:headEnd/>
            <a:tailEnd/>
          </a:ln>
          <a:effectLst/>
        </p:spPr>
        <p:txBody>
          <a:bodyPr wrap="none">
            <a:spAutoFit/>
          </a:bodyPr>
          <a:lstStyle/>
          <a:p>
            <a:r>
              <a:rPr lang="en-US" b="1" i="1"/>
              <a:t>Tăng nhanh giai đoạn nào?</a:t>
            </a:r>
          </a:p>
        </p:txBody>
      </p:sp>
      <p:sp>
        <p:nvSpPr>
          <p:cNvPr id="27659" name="Rectangle 11"/>
          <p:cNvSpPr>
            <a:spLocks noChangeArrowheads="1"/>
          </p:cNvSpPr>
          <p:nvPr/>
        </p:nvSpPr>
        <p:spPr bwMode="auto">
          <a:xfrm>
            <a:off x="762000" y="3657600"/>
            <a:ext cx="3590925" cy="457200"/>
          </a:xfrm>
          <a:prstGeom prst="rect">
            <a:avLst/>
          </a:prstGeom>
          <a:noFill/>
          <a:ln w="9525">
            <a:noFill/>
            <a:miter lim="800000"/>
            <a:headEnd/>
            <a:tailEnd/>
          </a:ln>
          <a:effectLst/>
        </p:spPr>
        <p:txBody>
          <a:bodyPr wrap="none">
            <a:spAutoFit/>
          </a:bodyPr>
          <a:lstStyle/>
          <a:p>
            <a:r>
              <a:rPr lang="en-US" b="1" i="1"/>
              <a:t>Tăng vọt từ giai đoạn nào?</a:t>
            </a:r>
          </a:p>
        </p:txBody>
      </p:sp>
      <p:sp>
        <p:nvSpPr>
          <p:cNvPr id="27660" name="Text Box 12"/>
          <p:cNvSpPr txBox="1">
            <a:spLocks noChangeArrowheads="1"/>
          </p:cNvSpPr>
          <p:nvPr/>
        </p:nvSpPr>
        <p:spPr bwMode="auto">
          <a:xfrm>
            <a:off x="4800600" y="1981200"/>
            <a:ext cx="2667000" cy="457200"/>
          </a:xfrm>
          <a:prstGeom prst="rect">
            <a:avLst/>
          </a:prstGeom>
          <a:noFill/>
          <a:ln w="9525">
            <a:noFill/>
            <a:miter lim="800000"/>
            <a:headEnd/>
            <a:tailEnd/>
          </a:ln>
          <a:effectLst/>
        </p:spPr>
        <p:txBody>
          <a:bodyPr>
            <a:spAutoFit/>
          </a:bodyPr>
          <a:lstStyle/>
          <a:p>
            <a:pPr>
              <a:spcBef>
                <a:spcPct val="50000"/>
              </a:spcBef>
            </a:pPr>
            <a:r>
              <a:rPr lang="en-US" b="1">
                <a:solidFill>
                  <a:srgbClr val="FF3300"/>
                </a:solidFill>
              </a:rPr>
              <a:t>Từ CN đến 1804</a:t>
            </a:r>
          </a:p>
        </p:txBody>
      </p:sp>
      <p:sp>
        <p:nvSpPr>
          <p:cNvPr id="27661" name="Text Box 13"/>
          <p:cNvSpPr txBox="1">
            <a:spLocks noChangeArrowheads="1"/>
          </p:cNvSpPr>
          <p:nvPr/>
        </p:nvSpPr>
        <p:spPr bwMode="auto">
          <a:xfrm>
            <a:off x="4953000" y="2819400"/>
            <a:ext cx="2286000" cy="457200"/>
          </a:xfrm>
          <a:prstGeom prst="rect">
            <a:avLst/>
          </a:prstGeom>
          <a:noFill/>
          <a:ln w="9525">
            <a:noFill/>
            <a:miter lim="800000"/>
            <a:headEnd/>
            <a:tailEnd/>
          </a:ln>
          <a:effectLst/>
        </p:spPr>
        <p:txBody>
          <a:bodyPr>
            <a:spAutoFit/>
          </a:bodyPr>
          <a:lstStyle/>
          <a:p>
            <a:pPr>
              <a:spcBef>
                <a:spcPct val="50000"/>
              </a:spcBef>
            </a:pPr>
            <a:r>
              <a:rPr lang="en-US" b="1">
                <a:solidFill>
                  <a:srgbClr val="FF3300"/>
                </a:solidFill>
              </a:rPr>
              <a:t>Từ 1804-1960</a:t>
            </a:r>
          </a:p>
        </p:txBody>
      </p:sp>
      <p:sp>
        <p:nvSpPr>
          <p:cNvPr id="27662" name="Text Box 14"/>
          <p:cNvSpPr txBox="1">
            <a:spLocks noChangeArrowheads="1"/>
          </p:cNvSpPr>
          <p:nvPr/>
        </p:nvSpPr>
        <p:spPr bwMode="auto">
          <a:xfrm>
            <a:off x="4953000" y="3657600"/>
            <a:ext cx="1981200" cy="457200"/>
          </a:xfrm>
          <a:prstGeom prst="rect">
            <a:avLst/>
          </a:prstGeom>
          <a:noFill/>
          <a:ln w="9525">
            <a:noFill/>
            <a:miter lim="800000"/>
            <a:headEnd/>
            <a:tailEnd/>
          </a:ln>
          <a:effectLst/>
        </p:spPr>
        <p:txBody>
          <a:bodyPr>
            <a:spAutoFit/>
          </a:bodyPr>
          <a:lstStyle/>
          <a:p>
            <a:pPr>
              <a:spcBef>
                <a:spcPct val="50000"/>
              </a:spcBef>
            </a:pPr>
            <a:r>
              <a:rPr lang="en-US" b="1">
                <a:solidFill>
                  <a:srgbClr val="FF3300"/>
                </a:solidFill>
              </a:rPr>
              <a:t>Từ 1960-1999</a:t>
            </a:r>
          </a:p>
        </p:txBody>
      </p:sp>
      <p:sp>
        <p:nvSpPr>
          <p:cNvPr id="27663" name="Text Box 15"/>
          <p:cNvSpPr txBox="1">
            <a:spLocks noChangeArrowheads="1"/>
          </p:cNvSpPr>
          <p:nvPr/>
        </p:nvSpPr>
        <p:spPr bwMode="auto">
          <a:xfrm>
            <a:off x="381000" y="6019800"/>
            <a:ext cx="8763000" cy="519113"/>
          </a:xfrm>
          <a:prstGeom prst="rect">
            <a:avLst/>
          </a:prstGeom>
          <a:noFill/>
          <a:ln w="9525">
            <a:noFill/>
            <a:miter lim="800000"/>
            <a:headEnd/>
            <a:tailEnd/>
          </a:ln>
          <a:effectLst/>
        </p:spPr>
        <p:txBody>
          <a:bodyPr>
            <a:spAutoFit/>
          </a:bodyPr>
          <a:lstStyle/>
          <a:p>
            <a:pPr>
              <a:spcBef>
                <a:spcPct val="50000"/>
              </a:spcBef>
            </a:pPr>
            <a:r>
              <a:rPr lang="en-US" sz="2800" b="1" i="1"/>
              <a:t>Trình bày nguyên nhân của sự gia tăng dân số thế giới?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blinds(horizontal)">
                                      <p:cBhvr>
                                        <p:cTn id="7" dur="500"/>
                                        <p:tgtEl>
                                          <p:spTgt spid="276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7"/>
                                        </p:tgtEl>
                                        <p:attrNameLst>
                                          <p:attrName>style.visibility</p:attrName>
                                        </p:attrNameLst>
                                      </p:cBhvr>
                                      <p:to>
                                        <p:strVal val="visible"/>
                                      </p:to>
                                    </p:set>
                                    <p:animEffect transition="in" filter="box(in)">
                                      <p:cBhvr>
                                        <p:cTn id="12" dur="500"/>
                                        <p:tgtEl>
                                          <p:spTgt spid="2765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8"/>
                                        </p:tgtEl>
                                        <p:attrNameLst>
                                          <p:attrName>style.visibility</p:attrName>
                                        </p:attrNameLst>
                                      </p:cBhvr>
                                      <p:to>
                                        <p:strVal val="visible"/>
                                      </p:to>
                                    </p:set>
                                    <p:animEffect transition="in" filter="checkerboard(across)">
                                      <p:cBhvr>
                                        <p:cTn id="17" dur="500"/>
                                        <p:tgtEl>
                                          <p:spTgt spid="2765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7659"/>
                                        </p:tgtEl>
                                        <p:attrNameLst>
                                          <p:attrName>style.visibility</p:attrName>
                                        </p:attrNameLst>
                                      </p:cBhvr>
                                      <p:to>
                                        <p:strVal val="visible"/>
                                      </p:to>
                                    </p:set>
                                    <p:animEffect transition="in" filter="diamond(in)">
                                      <p:cBhvr>
                                        <p:cTn id="22" dur="2000"/>
                                        <p:tgtEl>
                                          <p:spTgt spid="276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60"/>
                                        </p:tgtEl>
                                        <p:attrNameLst>
                                          <p:attrName>style.visibility</p:attrName>
                                        </p:attrNameLst>
                                      </p:cBhvr>
                                      <p:to>
                                        <p:strVal val="visible"/>
                                      </p:to>
                                    </p:set>
                                    <p:animEffect transition="in" filter="blinds(horizontal)">
                                      <p:cBhvr>
                                        <p:cTn id="27" dur="500"/>
                                        <p:tgtEl>
                                          <p:spTgt spid="276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7"/>
                                        </p:tgtEl>
                                        <p:attrNameLst>
                                          <p:attrName>style.visibility</p:attrName>
                                        </p:attrNameLst>
                                      </p:cBhvr>
                                      <p:to>
                                        <p:strVal val="visible"/>
                                      </p:to>
                                    </p:set>
                                    <p:animEffect transition="in" filter="blinds(horizontal)">
                                      <p:cBhvr>
                                        <p:cTn id="32" dur="500"/>
                                        <p:tgtEl>
                                          <p:spTgt spid="4117"/>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mph" presetSubtype="0" repeatCount="4000" fill="hold" grpId="1" nodeType="clickEffect">
                                  <p:stCondLst>
                                    <p:cond delay="0"/>
                                  </p:stCondLst>
                                  <p:childTnLst>
                                    <p:animClr clrSpc="hsl" dir="cw">
                                      <p:cBhvr override="childStyle">
                                        <p:cTn id="36" dur="500" fill="hold"/>
                                        <p:tgtEl>
                                          <p:spTgt spid="4117"/>
                                        </p:tgtEl>
                                        <p:attrNameLst>
                                          <p:attrName>style.color</p:attrName>
                                        </p:attrNameLst>
                                      </p:cBhvr>
                                      <p:by>
                                        <p:hsl h="10842353" s="0" l="0"/>
                                      </p:by>
                                    </p:animClr>
                                    <p:animClr clrSpc="hsl" dir="cw">
                                      <p:cBhvr>
                                        <p:cTn id="37" dur="500" fill="hold"/>
                                        <p:tgtEl>
                                          <p:spTgt spid="4117"/>
                                        </p:tgtEl>
                                        <p:attrNameLst>
                                          <p:attrName>fillcolor</p:attrName>
                                        </p:attrNameLst>
                                      </p:cBhvr>
                                      <p:by>
                                        <p:hsl h="10842353" s="0" l="0"/>
                                      </p:by>
                                    </p:animClr>
                                    <p:animClr clrSpc="hsl" dir="cw">
                                      <p:cBhvr>
                                        <p:cTn id="38" dur="500" fill="hold"/>
                                        <p:tgtEl>
                                          <p:spTgt spid="4117"/>
                                        </p:tgtEl>
                                        <p:attrNameLst>
                                          <p:attrName>stroke.color</p:attrName>
                                        </p:attrNameLst>
                                      </p:cBhvr>
                                      <p:by>
                                        <p:hsl h="10842353" s="0" l="0"/>
                                      </p:by>
                                    </p:animClr>
                                    <p:set>
                                      <p:cBhvr>
                                        <p:cTn id="39" dur="500" fill="hold"/>
                                        <p:tgtEl>
                                          <p:spTgt spid="4117"/>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7661"/>
                                        </p:tgtEl>
                                        <p:attrNameLst>
                                          <p:attrName>style.visibility</p:attrName>
                                        </p:attrNameLst>
                                      </p:cBhvr>
                                      <p:to>
                                        <p:strVal val="visible"/>
                                      </p:to>
                                    </p:set>
                                    <p:animEffect transition="in" filter="blinds(horizontal)">
                                      <p:cBhvr>
                                        <p:cTn id="44" dur="500"/>
                                        <p:tgtEl>
                                          <p:spTgt spid="2766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118"/>
                                        </p:tgtEl>
                                        <p:attrNameLst>
                                          <p:attrName>style.visibility</p:attrName>
                                        </p:attrNameLst>
                                      </p:cBhvr>
                                      <p:to>
                                        <p:strVal val="visible"/>
                                      </p:to>
                                    </p:set>
                                    <p:animEffect transition="in" filter="blinds(horizontal)">
                                      <p:cBhvr>
                                        <p:cTn id="49" dur="500"/>
                                        <p:tgtEl>
                                          <p:spTgt spid="4118"/>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mph" presetSubtype="0" repeatCount="4000" fill="hold" grpId="1" nodeType="clickEffect">
                                  <p:stCondLst>
                                    <p:cond delay="0"/>
                                  </p:stCondLst>
                                  <p:childTnLst>
                                    <p:animClr clrSpc="hsl" dir="cw">
                                      <p:cBhvr override="childStyle">
                                        <p:cTn id="53" dur="500" fill="hold"/>
                                        <p:tgtEl>
                                          <p:spTgt spid="4118"/>
                                        </p:tgtEl>
                                        <p:attrNameLst>
                                          <p:attrName>style.color</p:attrName>
                                        </p:attrNameLst>
                                      </p:cBhvr>
                                      <p:by>
                                        <p:hsl h="10842353" s="0" l="0"/>
                                      </p:by>
                                    </p:animClr>
                                    <p:animClr clrSpc="hsl" dir="cw">
                                      <p:cBhvr>
                                        <p:cTn id="54" dur="500" fill="hold"/>
                                        <p:tgtEl>
                                          <p:spTgt spid="4118"/>
                                        </p:tgtEl>
                                        <p:attrNameLst>
                                          <p:attrName>fillcolor</p:attrName>
                                        </p:attrNameLst>
                                      </p:cBhvr>
                                      <p:by>
                                        <p:hsl h="10842353" s="0" l="0"/>
                                      </p:by>
                                    </p:animClr>
                                    <p:animClr clrSpc="hsl" dir="cw">
                                      <p:cBhvr>
                                        <p:cTn id="55" dur="500" fill="hold"/>
                                        <p:tgtEl>
                                          <p:spTgt spid="4118"/>
                                        </p:tgtEl>
                                        <p:attrNameLst>
                                          <p:attrName>stroke.color</p:attrName>
                                        </p:attrNameLst>
                                      </p:cBhvr>
                                      <p:by>
                                        <p:hsl h="10842353" s="0" l="0"/>
                                      </p:by>
                                    </p:animClr>
                                    <p:set>
                                      <p:cBhvr>
                                        <p:cTn id="56" dur="500" fill="hold"/>
                                        <p:tgtEl>
                                          <p:spTgt spid="4118"/>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7662"/>
                                        </p:tgtEl>
                                        <p:attrNameLst>
                                          <p:attrName>style.visibility</p:attrName>
                                        </p:attrNameLst>
                                      </p:cBhvr>
                                      <p:to>
                                        <p:strVal val="visible"/>
                                      </p:to>
                                    </p:set>
                                    <p:animEffect transition="in" filter="blinds(horizontal)">
                                      <p:cBhvr>
                                        <p:cTn id="61" dur="500"/>
                                        <p:tgtEl>
                                          <p:spTgt spid="2766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119"/>
                                        </p:tgtEl>
                                        <p:attrNameLst>
                                          <p:attrName>style.visibility</p:attrName>
                                        </p:attrNameLst>
                                      </p:cBhvr>
                                      <p:to>
                                        <p:strVal val="visible"/>
                                      </p:to>
                                    </p:set>
                                    <p:animEffect transition="in" filter="blinds(horizontal)">
                                      <p:cBhvr>
                                        <p:cTn id="66" dur="500"/>
                                        <p:tgtEl>
                                          <p:spTgt spid="41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mph" presetSubtype="0" repeatCount="4000" fill="hold" grpId="1" nodeType="clickEffect">
                                  <p:stCondLst>
                                    <p:cond delay="0"/>
                                  </p:stCondLst>
                                  <p:childTnLst>
                                    <p:animClr clrSpc="hsl" dir="cw">
                                      <p:cBhvr override="childStyle">
                                        <p:cTn id="70" dur="500" fill="hold"/>
                                        <p:tgtEl>
                                          <p:spTgt spid="4119"/>
                                        </p:tgtEl>
                                        <p:attrNameLst>
                                          <p:attrName>style.color</p:attrName>
                                        </p:attrNameLst>
                                      </p:cBhvr>
                                      <p:by>
                                        <p:hsl h="-7200000" s="0" l="0"/>
                                      </p:by>
                                    </p:animClr>
                                    <p:animClr clrSpc="hsl" dir="cw">
                                      <p:cBhvr>
                                        <p:cTn id="71" dur="500" fill="hold"/>
                                        <p:tgtEl>
                                          <p:spTgt spid="4119"/>
                                        </p:tgtEl>
                                        <p:attrNameLst>
                                          <p:attrName>fillcolor</p:attrName>
                                        </p:attrNameLst>
                                      </p:cBhvr>
                                      <p:by>
                                        <p:hsl h="-7200000" s="0" l="0"/>
                                      </p:by>
                                    </p:animClr>
                                    <p:animClr clrSpc="hsl" dir="cw">
                                      <p:cBhvr>
                                        <p:cTn id="72" dur="500" fill="hold"/>
                                        <p:tgtEl>
                                          <p:spTgt spid="4119"/>
                                        </p:tgtEl>
                                        <p:attrNameLst>
                                          <p:attrName>stroke.color</p:attrName>
                                        </p:attrNameLst>
                                      </p:cBhvr>
                                      <p:by>
                                        <p:hsl h="-7200000" s="0" l="0"/>
                                      </p:by>
                                    </p:animClr>
                                    <p:set>
                                      <p:cBhvr>
                                        <p:cTn id="73" dur="500" fill="hold"/>
                                        <p:tgtEl>
                                          <p:spTgt spid="4119"/>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7663"/>
                                        </p:tgtEl>
                                        <p:attrNameLst>
                                          <p:attrName>style.visibility</p:attrName>
                                        </p:attrNameLst>
                                      </p:cBhvr>
                                      <p:to>
                                        <p:strVal val="visible"/>
                                      </p:to>
                                    </p:set>
                                    <p:animEffect transition="in" filter="blinds(horizontal)">
                                      <p:cBhvr>
                                        <p:cTn id="78"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4117" grpId="1" animBg="1"/>
      <p:bldP spid="4118" grpId="0" animBg="1"/>
      <p:bldP spid="4118" grpId="1" animBg="1"/>
      <p:bldP spid="4119" grpId="0" animBg="1"/>
      <p:bldP spid="4119" grpId="1" animBg="1"/>
      <p:bldP spid="27656" grpId="0"/>
      <p:bldP spid="27657" grpId="0"/>
      <p:bldP spid="27658" grpId="0"/>
      <p:bldP spid="27659" grpId="0"/>
      <p:bldP spid="27660" grpId="0"/>
      <p:bldP spid="27661" grpId="0"/>
      <p:bldP spid="27662" grpId="0"/>
      <p:bldP spid="276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Content Placeholder 3" descr="hinh-nen-powerpoint-4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7" name="Rectangle 5"/>
          <p:cNvSpPr>
            <a:spLocks noChangeArrowheads="1"/>
          </p:cNvSpPr>
          <p:nvPr/>
        </p:nvSpPr>
        <p:spPr bwMode="auto">
          <a:xfrm>
            <a:off x="0" y="304800"/>
            <a:ext cx="9448800" cy="519113"/>
          </a:xfrm>
          <a:prstGeom prst="rect">
            <a:avLst/>
          </a:prstGeom>
          <a:noFill/>
          <a:ln w="9525">
            <a:noFill/>
            <a:miter lim="800000"/>
            <a:headEnd/>
            <a:tailEnd/>
          </a:ln>
        </p:spPr>
        <p:txBody>
          <a:bodyPr>
            <a:spAutoFit/>
          </a:bodyPr>
          <a:lstStyle/>
          <a:p>
            <a:r>
              <a:rPr lang="en-US" sz="2800" b="1">
                <a:solidFill>
                  <a:srgbClr val="FF3300"/>
                </a:solidFill>
              </a:rPr>
              <a:t>2. Dân số thế giới tăng nhanh trong thế kỉ XIX và thế kỉ XX</a:t>
            </a:r>
          </a:p>
        </p:txBody>
      </p:sp>
      <p:sp>
        <p:nvSpPr>
          <p:cNvPr id="24585" name="Rectangle 9"/>
          <p:cNvSpPr>
            <a:spLocks noChangeArrowheads="1"/>
          </p:cNvSpPr>
          <p:nvPr/>
        </p:nvSpPr>
        <p:spPr bwMode="auto">
          <a:xfrm>
            <a:off x="381000" y="914400"/>
            <a:ext cx="8305800" cy="946150"/>
          </a:xfrm>
          <a:prstGeom prst="rect">
            <a:avLst/>
          </a:prstGeom>
          <a:noFill/>
          <a:ln w="9525">
            <a:noFill/>
            <a:miter lim="800000"/>
            <a:headEnd/>
            <a:tailEnd/>
          </a:ln>
        </p:spPr>
        <p:txBody>
          <a:bodyPr>
            <a:spAutoFit/>
          </a:bodyPr>
          <a:lstStyle/>
          <a:p>
            <a:r>
              <a:rPr lang="en-US" sz="2800" b="1"/>
              <a:t>- Sự gia tăng dân số tự nhiên của một nơi phụ thuộc vào số trẻ sinh ra và chết đi</a:t>
            </a:r>
          </a:p>
        </p:txBody>
      </p:sp>
      <p:sp>
        <p:nvSpPr>
          <p:cNvPr id="28681" name="Text Box 9"/>
          <p:cNvSpPr txBox="1">
            <a:spLocks noChangeArrowheads="1"/>
          </p:cNvSpPr>
          <p:nvPr/>
        </p:nvSpPr>
        <p:spPr bwMode="auto">
          <a:xfrm>
            <a:off x="304800" y="1981200"/>
            <a:ext cx="8458200" cy="2014538"/>
          </a:xfrm>
          <a:prstGeom prst="rect">
            <a:avLst/>
          </a:prstGeom>
          <a:noFill/>
          <a:ln w="9525">
            <a:noFill/>
            <a:miter lim="800000"/>
            <a:headEnd/>
            <a:tailEnd/>
          </a:ln>
          <a:effectLst/>
        </p:spPr>
        <p:txBody>
          <a:bodyPr>
            <a:spAutoFit/>
          </a:bodyPr>
          <a:lstStyle/>
          <a:p>
            <a:pPr>
              <a:spcBef>
                <a:spcPct val="50000"/>
              </a:spcBef>
            </a:pPr>
            <a:r>
              <a:rPr lang="en-US" sz="2800" b="1"/>
              <a:t>- Những năm đầu công nguyên dân số thế giới tăng rất chậm: do bệnh dịch, thiên tai, chiến tranh ...</a:t>
            </a:r>
          </a:p>
          <a:p>
            <a:pPr>
              <a:spcBef>
                <a:spcPct val="50000"/>
              </a:spcBef>
            </a:pPr>
            <a:r>
              <a:rPr lang="en-US" sz="2800" b="1"/>
              <a:t>- Dân số tăng nhanh trong 2 thế kỉ gần đây: nhờ những tiến bộ trong các lĩnh vực kinh tế-xã hội và y tế</a:t>
            </a:r>
          </a:p>
        </p:txBody>
      </p:sp>
      <p:sp>
        <p:nvSpPr>
          <p:cNvPr id="28682" name="Text Box 10"/>
          <p:cNvSpPr txBox="1">
            <a:spLocks noChangeArrowheads="1"/>
          </p:cNvSpPr>
          <p:nvPr/>
        </p:nvSpPr>
        <p:spPr bwMode="auto">
          <a:xfrm>
            <a:off x="0" y="4038600"/>
            <a:ext cx="7086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3300"/>
                </a:solidFill>
              </a:rPr>
              <a:t>3. Sự bùng nổ dân số</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blinds(horizontal)">
                                      <p:cBhvr>
                                        <p:cTn id="7" dur="500"/>
                                        <p:tgtEl>
                                          <p:spTgt spid="286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blinds(horizontal)">
                                      <p:cBhvr>
                                        <p:cTn id="12"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SGK-Dia-li-7-hinh-1"/>
          <p:cNvPicPr>
            <a:picLocks noChangeAspect="1" noChangeArrowheads="1"/>
          </p:cNvPicPr>
          <p:nvPr/>
        </p:nvPicPr>
        <p:blipFill>
          <a:blip r:embed="rId2"/>
          <a:srcRect/>
          <a:stretch>
            <a:fillRect/>
          </a:stretch>
        </p:blipFill>
        <p:spPr bwMode="auto">
          <a:xfrm>
            <a:off x="0" y="990600"/>
            <a:ext cx="4419600" cy="4114800"/>
          </a:xfrm>
          <a:prstGeom prst="rect">
            <a:avLst/>
          </a:prstGeom>
          <a:noFill/>
        </p:spPr>
      </p:pic>
      <p:pic>
        <p:nvPicPr>
          <p:cNvPr id="29701" name="Picture 5" descr="SGK-Dia-li-7-hinh-1"/>
          <p:cNvPicPr>
            <a:picLocks noChangeAspect="1" noChangeArrowheads="1"/>
          </p:cNvPicPr>
          <p:nvPr/>
        </p:nvPicPr>
        <p:blipFill>
          <a:blip r:embed="rId3"/>
          <a:srcRect/>
          <a:stretch>
            <a:fillRect/>
          </a:stretch>
        </p:blipFill>
        <p:spPr bwMode="auto">
          <a:xfrm>
            <a:off x="4343400" y="990600"/>
            <a:ext cx="4800600" cy="4114800"/>
          </a:xfrm>
          <a:prstGeom prst="rect">
            <a:avLst/>
          </a:prstGeom>
          <a:noFill/>
        </p:spPr>
      </p:pic>
      <p:sp>
        <p:nvSpPr>
          <p:cNvPr id="29702" name="Text Box 6"/>
          <p:cNvSpPr txBox="1">
            <a:spLocks noChangeArrowheads="1"/>
          </p:cNvSpPr>
          <p:nvPr/>
        </p:nvSpPr>
        <p:spPr bwMode="auto">
          <a:xfrm>
            <a:off x="304800" y="152400"/>
            <a:ext cx="8534400" cy="946150"/>
          </a:xfrm>
          <a:prstGeom prst="rect">
            <a:avLst/>
          </a:prstGeom>
          <a:noFill/>
          <a:ln w="9525">
            <a:noFill/>
            <a:miter lim="800000"/>
            <a:headEnd/>
            <a:tailEnd/>
          </a:ln>
          <a:effectLst/>
        </p:spPr>
        <p:txBody>
          <a:bodyPr>
            <a:spAutoFit/>
          </a:bodyPr>
          <a:lstStyle/>
          <a:p>
            <a:pPr>
              <a:spcBef>
                <a:spcPct val="50000"/>
              </a:spcBef>
            </a:pPr>
            <a:r>
              <a:rPr lang="en-US" sz="2800" b="1" i="1"/>
              <a:t>Trong giai đoạn 1950-2000, nhóm nước nào có tỉ lệ gia tăng dân số cao hơn? Vì sao?</a:t>
            </a:r>
          </a:p>
        </p:txBody>
      </p:sp>
      <p:sp>
        <p:nvSpPr>
          <p:cNvPr id="29703" name="Text Box 7"/>
          <p:cNvSpPr txBox="1">
            <a:spLocks noChangeArrowheads="1"/>
          </p:cNvSpPr>
          <p:nvPr/>
        </p:nvSpPr>
        <p:spPr bwMode="auto">
          <a:xfrm>
            <a:off x="228600" y="4876800"/>
            <a:ext cx="2971800" cy="396875"/>
          </a:xfrm>
          <a:prstGeom prst="rect">
            <a:avLst/>
          </a:prstGeom>
          <a:noFill/>
          <a:ln w="9525">
            <a:noFill/>
            <a:miter lim="800000"/>
            <a:headEnd/>
            <a:tailEnd/>
          </a:ln>
          <a:effectLst/>
        </p:spPr>
        <p:txBody>
          <a:bodyPr>
            <a:spAutoFit/>
          </a:bodyPr>
          <a:lstStyle/>
          <a:p>
            <a:pPr algn="ctr">
              <a:spcBef>
                <a:spcPct val="50000"/>
              </a:spcBef>
            </a:pPr>
            <a:r>
              <a:rPr lang="en-US" sz="2000" b="1"/>
              <a:t>Các nước phát triển</a:t>
            </a:r>
          </a:p>
        </p:txBody>
      </p:sp>
      <p:sp>
        <p:nvSpPr>
          <p:cNvPr id="29704" name="Rectangle 8"/>
          <p:cNvSpPr>
            <a:spLocks noChangeArrowheads="1"/>
          </p:cNvSpPr>
          <p:nvPr/>
        </p:nvSpPr>
        <p:spPr bwMode="auto">
          <a:xfrm>
            <a:off x="4724400" y="4953000"/>
            <a:ext cx="2960688" cy="396875"/>
          </a:xfrm>
          <a:prstGeom prst="rect">
            <a:avLst/>
          </a:prstGeom>
          <a:noFill/>
          <a:ln w="9525">
            <a:noFill/>
            <a:miter lim="800000"/>
            <a:headEnd/>
            <a:tailEnd/>
          </a:ln>
          <a:effectLst/>
        </p:spPr>
        <p:txBody>
          <a:bodyPr wrap="none">
            <a:spAutoFit/>
          </a:bodyPr>
          <a:lstStyle/>
          <a:p>
            <a:pPr algn="ctr">
              <a:spcBef>
                <a:spcPct val="50000"/>
              </a:spcBef>
            </a:pPr>
            <a:r>
              <a:rPr lang="en-US" sz="2000" b="1"/>
              <a:t>Các nước đang phát triển</a:t>
            </a:r>
          </a:p>
        </p:txBody>
      </p:sp>
      <p:sp>
        <p:nvSpPr>
          <p:cNvPr id="29705" name="Text Box 9"/>
          <p:cNvSpPr txBox="1">
            <a:spLocks noChangeArrowheads="1"/>
          </p:cNvSpPr>
          <p:nvPr/>
        </p:nvSpPr>
        <p:spPr bwMode="auto">
          <a:xfrm>
            <a:off x="609600" y="5638800"/>
            <a:ext cx="7924800" cy="519113"/>
          </a:xfrm>
          <a:prstGeom prst="rect">
            <a:avLst/>
          </a:prstGeom>
          <a:noFill/>
          <a:ln w="9525">
            <a:noFill/>
            <a:miter lim="800000"/>
            <a:headEnd/>
            <a:tailEnd/>
          </a:ln>
          <a:effectLst/>
        </p:spPr>
        <p:txBody>
          <a:bodyPr>
            <a:spAutoFit/>
          </a:bodyPr>
          <a:lstStyle/>
          <a:p>
            <a:pPr>
              <a:spcBef>
                <a:spcPct val="50000"/>
              </a:spcBef>
            </a:pPr>
            <a:r>
              <a:rPr lang="en-US" sz="2800" b="1" i="1"/>
              <a:t>Thế nào là bùng nổ dân số và nó xảy ra khi nào?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705">
                                            <p:txEl>
                                              <p:pRg st="0" end="0"/>
                                            </p:txEl>
                                          </p:spTgt>
                                        </p:tgtEl>
                                        <p:attrNameLst>
                                          <p:attrName>style.visibility</p:attrName>
                                        </p:attrNameLst>
                                      </p:cBhvr>
                                      <p:to>
                                        <p:strVal val="visible"/>
                                      </p:to>
                                    </p:set>
                                    <p:animEffect transition="in" filter="box(in)">
                                      <p:cBhvr>
                                        <p:cTn id="7" dur="500"/>
                                        <p:tgtEl>
                                          <p:spTgt spid="297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Content Placeholder 3" descr="hinh-nen-powerpoint-4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25" name="Text Box 5"/>
          <p:cNvSpPr txBox="1">
            <a:spLocks noChangeArrowheads="1"/>
          </p:cNvSpPr>
          <p:nvPr/>
        </p:nvSpPr>
        <p:spPr bwMode="auto">
          <a:xfrm>
            <a:off x="228600" y="381000"/>
            <a:ext cx="7086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3300"/>
                </a:solidFill>
              </a:rPr>
              <a:t>3. Sự bùng nổ dân số</a:t>
            </a:r>
          </a:p>
        </p:txBody>
      </p:sp>
      <p:sp>
        <p:nvSpPr>
          <p:cNvPr id="30726" name="Text Box 6"/>
          <p:cNvSpPr txBox="1">
            <a:spLocks noChangeArrowheads="1"/>
          </p:cNvSpPr>
          <p:nvPr/>
        </p:nvSpPr>
        <p:spPr bwMode="auto">
          <a:xfrm>
            <a:off x="381000" y="990600"/>
            <a:ext cx="7924800" cy="946150"/>
          </a:xfrm>
          <a:prstGeom prst="rect">
            <a:avLst/>
          </a:prstGeom>
          <a:noFill/>
          <a:ln w="9525">
            <a:noFill/>
            <a:miter lim="800000"/>
            <a:headEnd/>
            <a:tailEnd/>
          </a:ln>
          <a:effectLst/>
        </p:spPr>
        <p:txBody>
          <a:bodyPr>
            <a:spAutoFit/>
          </a:bodyPr>
          <a:lstStyle/>
          <a:p>
            <a:pPr>
              <a:spcBef>
                <a:spcPct val="50000"/>
              </a:spcBef>
            </a:pPr>
            <a:r>
              <a:rPr lang="en-US" sz="2800" b="1" dirty="0"/>
              <a:t>- </a:t>
            </a:r>
            <a:r>
              <a:rPr lang="en-US" sz="2800" b="1" dirty="0" err="1"/>
              <a:t>Bùng</a:t>
            </a:r>
            <a:r>
              <a:rPr lang="en-US" sz="2800" b="1" dirty="0"/>
              <a:t> </a:t>
            </a:r>
            <a:r>
              <a:rPr lang="en-US" sz="2800" b="1" dirty="0" err="1"/>
              <a:t>nổ</a:t>
            </a:r>
            <a:r>
              <a:rPr lang="en-US" sz="2800" b="1" dirty="0"/>
              <a:t> </a:t>
            </a:r>
            <a:r>
              <a:rPr lang="en-US" sz="2800" b="1" dirty="0" err="1"/>
              <a:t>dân</a:t>
            </a:r>
            <a:r>
              <a:rPr lang="en-US" sz="2800" b="1" dirty="0"/>
              <a:t> </a:t>
            </a:r>
            <a:r>
              <a:rPr lang="en-US" sz="2800" b="1" dirty="0" err="1"/>
              <a:t>số</a:t>
            </a:r>
            <a:r>
              <a:rPr lang="en-US" sz="2800" b="1" dirty="0"/>
              <a:t> </a:t>
            </a:r>
            <a:r>
              <a:rPr lang="en-US" sz="2800" b="1" dirty="0" err="1"/>
              <a:t>xảy</a:t>
            </a:r>
            <a:r>
              <a:rPr lang="en-US" sz="2800" b="1" dirty="0"/>
              <a:t> </a:t>
            </a:r>
            <a:r>
              <a:rPr lang="en-US" sz="2800" b="1" dirty="0" err="1"/>
              <a:t>ra</a:t>
            </a:r>
            <a:r>
              <a:rPr lang="en-US" sz="2800" b="1" dirty="0"/>
              <a:t> </a:t>
            </a:r>
            <a:r>
              <a:rPr lang="en-US" sz="2800" b="1" dirty="0" err="1"/>
              <a:t>khi</a:t>
            </a:r>
            <a:r>
              <a:rPr lang="en-US" sz="2800" b="1" dirty="0"/>
              <a:t> </a:t>
            </a:r>
            <a:r>
              <a:rPr lang="en-US" sz="2800" b="1" dirty="0" err="1"/>
              <a:t>tỉ</a:t>
            </a:r>
            <a:r>
              <a:rPr lang="en-US" sz="2800" b="1" dirty="0"/>
              <a:t> </a:t>
            </a:r>
            <a:r>
              <a:rPr lang="en-US" sz="2800" b="1" dirty="0" err="1"/>
              <a:t>lệ</a:t>
            </a:r>
            <a:r>
              <a:rPr lang="en-US" sz="2800" b="1" dirty="0"/>
              <a:t> </a:t>
            </a:r>
            <a:r>
              <a:rPr lang="en-US" sz="2800" b="1" dirty="0" err="1"/>
              <a:t>gia</a:t>
            </a:r>
            <a:r>
              <a:rPr lang="en-US" sz="2800" b="1" dirty="0"/>
              <a:t> </a:t>
            </a:r>
            <a:r>
              <a:rPr lang="en-US" sz="2800" b="1" dirty="0" err="1" smtClean="0"/>
              <a:t>tăng</a:t>
            </a:r>
            <a:r>
              <a:rPr lang="en-US" sz="2800" b="1" dirty="0" smtClean="0"/>
              <a:t> </a:t>
            </a:r>
            <a:r>
              <a:rPr lang="en-US" sz="2800" b="1" dirty="0" err="1"/>
              <a:t>bình</a:t>
            </a:r>
            <a:r>
              <a:rPr lang="en-US" sz="2800" b="1" dirty="0"/>
              <a:t> </a:t>
            </a:r>
            <a:r>
              <a:rPr lang="en-US" sz="2800" b="1" dirty="0" err="1"/>
              <a:t>quân</a:t>
            </a:r>
            <a:r>
              <a:rPr lang="en-US" sz="2800" b="1" dirty="0"/>
              <a:t> </a:t>
            </a:r>
            <a:r>
              <a:rPr lang="en-US" sz="2800" b="1" dirty="0" err="1"/>
              <a:t>hàng</a:t>
            </a:r>
            <a:r>
              <a:rPr lang="en-US" sz="2800" b="1" dirty="0"/>
              <a:t> </a:t>
            </a:r>
            <a:r>
              <a:rPr lang="en-US" sz="2800" b="1" dirty="0" err="1"/>
              <a:t>năm</a:t>
            </a:r>
            <a:r>
              <a:rPr lang="en-US" sz="2800" b="1" dirty="0"/>
              <a:t> </a:t>
            </a:r>
            <a:r>
              <a:rPr lang="en-US" sz="2800" b="1" dirty="0" err="1"/>
              <a:t>của</a:t>
            </a:r>
            <a:r>
              <a:rPr lang="en-US" sz="2800" b="1" dirty="0"/>
              <a:t> </a:t>
            </a:r>
            <a:r>
              <a:rPr lang="en-US" sz="2800" b="1" dirty="0" err="1"/>
              <a:t>thế</a:t>
            </a:r>
            <a:r>
              <a:rPr lang="en-US" sz="2800" b="1" dirty="0"/>
              <a:t> </a:t>
            </a:r>
            <a:r>
              <a:rPr lang="en-US" sz="2800" b="1" dirty="0" err="1" smtClean="0"/>
              <a:t>gi</a:t>
            </a:r>
            <a:r>
              <a:rPr lang="vi-VN" sz="2800" b="1" dirty="0" smtClean="0"/>
              <a:t>ớ</a:t>
            </a:r>
            <a:r>
              <a:rPr lang="en-US" sz="2800" b="1" dirty="0" smtClean="0"/>
              <a:t>i </a:t>
            </a:r>
            <a:r>
              <a:rPr lang="en-US" sz="2800" b="1" dirty="0" err="1"/>
              <a:t>lên</a:t>
            </a:r>
            <a:r>
              <a:rPr lang="en-US" sz="2800" b="1" dirty="0"/>
              <a:t> </a:t>
            </a:r>
            <a:r>
              <a:rPr lang="en-US" sz="2800" b="1" dirty="0" err="1"/>
              <a:t>đến</a:t>
            </a:r>
            <a:r>
              <a:rPr lang="en-US" sz="2800" b="1" dirty="0"/>
              <a:t> </a:t>
            </a:r>
            <a:r>
              <a:rPr lang="en-US" sz="2800" b="1" dirty="0" smtClean="0"/>
              <a:t>2,1%</a:t>
            </a:r>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 y="2258291"/>
            <a:ext cx="7543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blinds(horizontal)">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6"/>
          <p:cNvSpPr>
            <a:spLocks noChangeArrowheads="1"/>
          </p:cNvSpPr>
          <p:nvPr/>
        </p:nvSpPr>
        <p:spPr bwMode="auto">
          <a:xfrm>
            <a:off x="0" y="90488"/>
            <a:ext cx="9144000" cy="6767512"/>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800">
              <a:latin typeface="Calibri" panose="020F0502020204030204" pitchFamily="34" charset="0"/>
            </a:endParaRPr>
          </a:p>
        </p:txBody>
      </p:sp>
      <p:pic>
        <p:nvPicPr>
          <p:cNvPr id="6147" name="Picture 24" descr="SailBo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67200"/>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7" descr="Earth-1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57899" y="272748"/>
            <a:ext cx="2199189" cy="186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30"/>
          <p:cNvSpPr>
            <a:spLocks noChangeArrowheads="1"/>
          </p:cNvSpPr>
          <p:nvPr/>
        </p:nvSpPr>
        <p:spPr bwMode="auto">
          <a:xfrm>
            <a:off x="-228600" y="393398"/>
            <a:ext cx="62865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sz="4800" b="1" i="1" u="sng" smtClean="0">
                <a:solidFill>
                  <a:srgbClr val="FF0000"/>
                </a:solidFill>
                <a:latin typeface="Times New Roman" panose="02020603050405020304" pitchFamily="18" charset="0"/>
                <a:cs typeface="Times New Roman" panose="02020603050405020304" pitchFamily="18" charset="0"/>
              </a:rPr>
              <a:t>Tiết 1- </a:t>
            </a:r>
            <a:r>
              <a:rPr lang="en-US" sz="4800" b="1" i="1" u="sng">
                <a:solidFill>
                  <a:srgbClr val="FF0000"/>
                </a:solidFill>
                <a:latin typeface="Times New Roman" panose="02020603050405020304" pitchFamily="18" charset="0"/>
                <a:cs typeface="Times New Roman" panose="02020603050405020304" pitchFamily="18" charset="0"/>
              </a:rPr>
              <a:t>Bài </a:t>
            </a:r>
            <a:r>
              <a:rPr lang="en-US" sz="4800" b="1" i="1" u="sng" smtClean="0">
                <a:solidFill>
                  <a:srgbClr val="FF0000"/>
                </a:solidFill>
                <a:latin typeface="Times New Roman" panose="02020603050405020304" pitchFamily="18" charset="0"/>
                <a:cs typeface="Times New Roman" panose="02020603050405020304" pitchFamily="18" charset="0"/>
              </a:rPr>
              <a:t>1</a:t>
            </a:r>
            <a:r>
              <a:rPr lang="en-US" sz="4800" u="sng">
                <a:solidFill>
                  <a:srgbClr val="FF0000"/>
                </a:solidFill>
                <a:latin typeface="Times New Roman" panose="02020603050405020304" pitchFamily="18" charset="0"/>
                <a:cs typeface="Times New Roman" panose="02020603050405020304" pitchFamily="18" charset="0"/>
              </a:rPr>
              <a:t/>
            </a:r>
            <a:br>
              <a:rPr lang="en-US" sz="4800" u="sng">
                <a:solidFill>
                  <a:srgbClr val="FF0000"/>
                </a:solidFill>
                <a:latin typeface="Times New Roman" panose="02020603050405020304" pitchFamily="18" charset="0"/>
                <a:cs typeface="Times New Roman" panose="02020603050405020304" pitchFamily="18" charset="0"/>
              </a:rPr>
            </a:br>
            <a:endParaRPr lang="en-US" sz="4800" u="sng">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143000" y="2670343"/>
            <a:ext cx="8686800" cy="1569660"/>
          </a:xfrm>
          <a:prstGeom prst="rect">
            <a:avLst/>
          </a:prstGeom>
          <a:noFill/>
        </p:spPr>
        <p:txBody>
          <a:bodyPr wrap="square">
            <a:spAutoFit/>
            <a:scene3d>
              <a:camera prst="perspectiveLeft"/>
              <a:lightRig rig="contrasting" dir="t">
                <a:rot lat="0" lon="0" rev="4500000"/>
              </a:lightRig>
            </a:scene3d>
            <a:sp3d extrusionH="57150" contourW="6350" prstMaterial="metal">
              <a:bevelT w="127000" h="31750" prst="cross"/>
              <a:contourClr>
                <a:schemeClr val="accent1">
                  <a:shade val="75000"/>
                </a:schemeClr>
              </a:contourClr>
            </a:sp3d>
          </a:bodyPr>
          <a:lstStyle/>
          <a:p>
            <a:pPr algn="ctr" fontAlgn="auto">
              <a:spcBef>
                <a:spcPts val="0"/>
              </a:spcBef>
              <a:spcAft>
                <a:spcPts val="0"/>
              </a:spcAft>
              <a:defRPr/>
            </a:pPr>
            <a:r>
              <a:rPr lang="en-US" sz="9600" b="1" cap="all" dirty="0" smtClean="0">
                <a:ln w="0"/>
                <a:solidFill>
                  <a:srgbClr val="002060"/>
                </a:solidFill>
                <a:effectLst>
                  <a:reflection blurRad="12700" stA="50000" endPos="50000" dist="5000" dir="5400000" sy="-100000" rotWithShape="0"/>
                </a:effectLst>
                <a:cs typeface="Times New Roman" panose="02020603050405020304" pitchFamily="18" charset="0"/>
              </a:rPr>
              <a:t>DÂN SỐ              </a:t>
            </a:r>
            <a:endParaRPr lang="en-US" sz="9600" b="1" cap="all" dirty="0">
              <a:ln w="0"/>
              <a:solidFill>
                <a:srgbClr val="002060"/>
              </a:solidFill>
              <a:effectLst>
                <a:reflection blurRad="12700" stA="50000" endPos="50000" dist="5000" dir="5400000" sy="-100000" rotWithShape="0"/>
              </a:effectLst>
              <a:cs typeface="Times New Roman" panose="02020603050405020304" pitchFamily="18" charset="0"/>
            </a:endParaRPr>
          </a:p>
        </p:txBody>
      </p:sp>
      <p:pic>
        <p:nvPicPr>
          <p:cNvPr id="11" name="Picture 2" descr="ha-cam-la-benh-gi.jpg"/>
          <p:cNvPicPr>
            <a:picLocks noChangeAspect="1"/>
          </p:cNvPicPr>
          <p:nvPr/>
        </p:nvPicPr>
        <p:blipFill>
          <a:blip r:embed="rId4"/>
          <a:srcRect/>
          <a:stretch>
            <a:fillRect/>
          </a:stretch>
        </p:blipFill>
        <p:spPr bwMode="auto">
          <a:xfrm>
            <a:off x="152400" y="1624013"/>
            <a:ext cx="3276600" cy="4700587"/>
          </a:xfrm>
          <a:prstGeom prst="rect">
            <a:avLst/>
          </a:prstGeom>
          <a:noFill/>
          <a:ln w="9525">
            <a:noFill/>
            <a:miter lim="800000"/>
            <a:headEnd/>
            <a:tailEnd/>
          </a:ln>
        </p:spPr>
      </p:pic>
    </p:spTree>
    <p:extLst>
      <p:ext uri="{BB962C8B-B14F-4D97-AF65-F5344CB8AC3E}">
        <p14:creationId xmlns:p14="http://schemas.microsoft.com/office/powerpoint/2010/main" val="2320319718"/>
      </p:ext>
    </p:extLst>
  </p:cSld>
  <p:clrMapOvr>
    <a:masterClrMapping/>
  </p:clrMapOvr>
  <p:transition spd="med">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Content Placeholder 3" descr="hinh-nen-powerpoint-4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2773" name="Picture 2" descr="ha-cam-la-benh-gi.jpg"/>
          <p:cNvPicPr>
            <a:picLocks noChangeAspect="1"/>
          </p:cNvPicPr>
          <p:nvPr/>
        </p:nvPicPr>
        <p:blipFill>
          <a:blip r:embed="rId3"/>
          <a:srcRect/>
          <a:stretch>
            <a:fillRect/>
          </a:stretch>
        </p:blipFill>
        <p:spPr bwMode="auto">
          <a:xfrm>
            <a:off x="1828800" y="2438400"/>
            <a:ext cx="5334000" cy="4419600"/>
          </a:xfrm>
          <a:prstGeom prst="rect">
            <a:avLst/>
          </a:prstGeom>
          <a:noFill/>
          <a:ln w="9525">
            <a:noFill/>
            <a:miter lim="800000"/>
            <a:headEnd/>
            <a:tailEnd/>
          </a:ln>
        </p:spPr>
      </p:pic>
      <p:sp>
        <p:nvSpPr>
          <p:cNvPr id="2" name="Cloud Callout 3"/>
          <p:cNvSpPr>
            <a:spLocks noChangeArrowheads="1"/>
          </p:cNvSpPr>
          <p:nvPr/>
        </p:nvSpPr>
        <p:spPr bwMode="auto">
          <a:xfrm>
            <a:off x="2057400" y="228600"/>
            <a:ext cx="5486400" cy="2362200"/>
          </a:xfrm>
          <a:prstGeom prst="cloudCallout">
            <a:avLst>
              <a:gd name="adj1" fmla="val 60"/>
              <a:gd name="adj2" fmla="val 97310"/>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anchor="ctr"/>
          <a:lstStyle/>
          <a:p>
            <a:pPr algn="ctr"/>
            <a:r>
              <a:rPr lang="en-US" sz="2800" b="1" i="1"/>
              <a:t>Đối với các nước đang phát triển tỉ lệ sinh quá cao thì hậu quả sẽ như thế nào?</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Content Placeholder 3" descr="hinh-nen-powerpoint-4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7" name="Text Box 5"/>
          <p:cNvSpPr txBox="1">
            <a:spLocks noChangeArrowheads="1"/>
          </p:cNvSpPr>
          <p:nvPr/>
        </p:nvSpPr>
        <p:spPr bwMode="auto">
          <a:xfrm>
            <a:off x="228600" y="381000"/>
            <a:ext cx="7086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3300"/>
                </a:solidFill>
              </a:rPr>
              <a:t>3. Sự bùng nổ dân số</a:t>
            </a:r>
          </a:p>
        </p:txBody>
      </p:sp>
      <p:sp>
        <p:nvSpPr>
          <p:cNvPr id="33798" name="Text Box 6"/>
          <p:cNvSpPr txBox="1">
            <a:spLocks noChangeArrowheads="1"/>
          </p:cNvSpPr>
          <p:nvPr/>
        </p:nvSpPr>
        <p:spPr bwMode="auto">
          <a:xfrm>
            <a:off x="381000" y="990600"/>
            <a:ext cx="7924800" cy="946150"/>
          </a:xfrm>
          <a:prstGeom prst="rect">
            <a:avLst/>
          </a:prstGeom>
          <a:noFill/>
          <a:ln w="9525">
            <a:noFill/>
            <a:miter lim="800000"/>
            <a:headEnd/>
            <a:tailEnd/>
          </a:ln>
          <a:effectLst/>
        </p:spPr>
        <p:txBody>
          <a:bodyPr>
            <a:spAutoFit/>
          </a:bodyPr>
          <a:lstStyle/>
          <a:p>
            <a:pPr>
              <a:spcBef>
                <a:spcPct val="50000"/>
              </a:spcBef>
            </a:pPr>
            <a:r>
              <a:rPr lang="en-US" sz="2800" b="1"/>
              <a:t>- Bùng nổ dân số xảy ra khi tỉ lệ gia tăng tự nhiên bình quân hàng năm của thế giời lên đến 2,1‰</a:t>
            </a:r>
          </a:p>
        </p:txBody>
      </p:sp>
      <p:sp>
        <p:nvSpPr>
          <p:cNvPr id="33799" name="Text Box 7"/>
          <p:cNvSpPr txBox="1">
            <a:spLocks noChangeArrowheads="1"/>
          </p:cNvSpPr>
          <p:nvPr/>
        </p:nvSpPr>
        <p:spPr bwMode="auto">
          <a:xfrm>
            <a:off x="381000" y="2133600"/>
            <a:ext cx="7924800" cy="946150"/>
          </a:xfrm>
          <a:prstGeom prst="rect">
            <a:avLst/>
          </a:prstGeom>
          <a:noFill/>
          <a:ln w="9525">
            <a:noFill/>
            <a:miter lim="800000"/>
            <a:headEnd/>
            <a:tailEnd/>
          </a:ln>
          <a:effectLst/>
        </p:spPr>
        <p:txBody>
          <a:bodyPr>
            <a:spAutoFit/>
          </a:bodyPr>
          <a:lstStyle/>
          <a:p>
            <a:pPr>
              <a:spcBef>
                <a:spcPct val="50000"/>
              </a:spcBef>
            </a:pPr>
            <a:r>
              <a:rPr lang="en-US" sz="2800" b="1" dirty="0"/>
              <a:t>- Ở </a:t>
            </a:r>
            <a:r>
              <a:rPr lang="en-US" sz="2800" b="1" dirty="0" err="1"/>
              <a:t>các</a:t>
            </a:r>
            <a:r>
              <a:rPr lang="en-US" sz="2800" b="1" dirty="0"/>
              <a:t> </a:t>
            </a:r>
            <a:r>
              <a:rPr lang="en-US" sz="2800" b="1" dirty="0" err="1"/>
              <a:t>nước</a:t>
            </a:r>
            <a:r>
              <a:rPr lang="en-US" sz="2800" b="1" dirty="0"/>
              <a:t> </a:t>
            </a:r>
            <a:r>
              <a:rPr lang="en-US" sz="2800" b="1" dirty="0" err="1"/>
              <a:t>đang</a:t>
            </a:r>
            <a:r>
              <a:rPr lang="en-US" sz="2800" b="1" dirty="0"/>
              <a:t> </a:t>
            </a:r>
            <a:r>
              <a:rPr lang="en-US" sz="2800" b="1" dirty="0" err="1"/>
              <a:t>phát</a:t>
            </a:r>
            <a:r>
              <a:rPr lang="en-US" sz="2800" b="1" dirty="0"/>
              <a:t> </a:t>
            </a:r>
            <a:r>
              <a:rPr lang="en-US" sz="2800" b="1" dirty="0" err="1"/>
              <a:t>triển</a:t>
            </a:r>
            <a:r>
              <a:rPr lang="en-US" sz="2800" b="1" dirty="0"/>
              <a:t> </a:t>
            </a:r>
            <a:r>
              <a:rPr lang="en-US" sz="2800" b="1" dirty="0" err="1"/>
              <a:t>vấn</a:t>
            </a:r>
            <a:r>
              <a:rPr lang="en-US" sz="2800" b="1" dirty="0"/>
              <a:t> </a:t>
            </a:r>
            <a:r>
              <a:rPr lang="en-US" sz="2800" b="1" dirty="0" err="1"/>
              <a:t>đề</a:t>
            </a:r>
            <a:r>
              <a:rPr lang="en-US" sz="2800" b="1" dirty="0"/>
              <a:t>: </a:t>
            </a:r>
            <a:r>
              <a:rPr lang="en-US" sz="2800" b="1" dirty="0" err="1"/>
              <a:t>ăn</a:t>
            </a:r>
            <a:r>
              <a:rPr lang="en-US" sz="2800" b="1" dirty="0"/>
              <a:t>, </a:t>
            </a:r>
            <a:r>
              <a:rPr lang="en-US" sz="2800" b="1" dirty="0" smtClean="0"/>
              <a:t>m</a:t>
            </a:r>
            <a:r>
              <a:rPr lang="vi-VN" sz="2800" b="1" dirty="0" smtClean="0"/>
              <a:t>ặ</a:t>
            </a:r>
            <a:r>
              <a:rPr lang="en-US" sz="2800" b="1" dirty="0" smtClean="0"/>
              <a:t>c</a:t>
            </a:r>
            <a:r>
              <a:rPr lang="en-US" sz="2800" b="1" dirty="0"/>
              <a:t>, ở, </a:t>
            </a:r>
            <a:r>
              <a:rPr lang="en-US" sz="2800" b="1" dirty="0" err="1"/>
              <a:t>học</a:t>
            </a:r>
            <a:r>
              <a:rPr lang="en-US" sz="2800" b="1" dirty="0"/>
              <a:t> </a:t>
            </a:r>
            <a:r>
              <a:rPr lang="en-US" sz="2800" b="1" dirty="0" err="1"/>
              <a:t>hành</a:t>
            </a:r>
            <a:r>
              <a:rPr lang="en-US" sz="2800" b="1" dirty="0"/>
              <a:t>, </a:t>
            </a:r>
            <a:r>
              <a:rPr lang="en-US" sz="2800" b="1" dirty="0" err="1"/>
              <a:t>việc</a:t>
            </a:r>
            <a:r>
              <a:rPr lang="en-US" sz="2800" b="1" dirty="0"/>
              <a:t> </a:t>
            </a:r>
            <a:r>
              <a:rPr lang="en-US" sz="2800" b="1" dirty="0" err="1"/>
              <a:t>làm</a:t>
            </a:r>
            <a:r>
              <a:rPr lang="en-US" sz="2800" b="1" dirty="0"/>
              <a:t> ... </a:t>
            </a:r>
            <a:r>
              <a:rPr lang="en-US" sz="2800" b="1" dirty="0" err="1"/>
              <a:t>làm</a:t>
            </a:r>
            <a:r>
              <a:rPr lang="en-US" sz="2800" b="1" dirty="0"/>
              <a:t> </a:t>
            </a:r>
            <a:r>
              <a:rPr lang="en-US" sz="2800" b="1" dirty="0" err="1"/>
              <a:t>kinh</a:t>
            </a:r>
            <a:r>
              <a:rPr lang="en-US" sz="2800" b="1" dirty="0"/>
              <a:t> </a:t>
            </a:r>
            <a:r>
              <a:rPr lang="en-US" sz="2800" b="1" dirty="0" err="1"/>
              <a:t>tế</a:t>
            </a:r>
            <a:r>
              <a:rPr lang="en-US" sz="2800" b="1" dirty="0"/>
              <a:t> </a:t>
            </a:r>
            <a:r>
              <a:rPr lang="en-US" sz="2800" b="1" dirty="0" err="1"/>
              <a:t>chậm</a:t>
            </a:r>
            <a:r>
              <a:rPr lang="en-US" sz="2800" b="1" dirty="0"/>
              <a:t> </a:t>
            </a:r>
            <a:r>
              <a:rPr lang="en-US" sz="2800" b="1" dirty="0" err="1"/>
              <a:t>phát</a:t>
            </a:r>
            <a:r>
              <a:rPr lang="en-US" sz="2800" b="1" dirty="0"/>
              <a:t> </a:t>
            </a:r>
            <a:r>
              <a:rPr lang="en-US" sz="2800" b="1" dirty="0" err="1"/>
              <a:t>triển</a:t>
            </a:r>
            <a:r>
              <a:rPr lang="en-US" sz="2800" b="1" dirty="0"/>
              <a:t>.</a:t>
            </a:r>
          </a:p>
        </p:txBody>
      </p:sp>
      <p:sp>
        <p:nvSpPr>
          <p:cNvPr id="33800" name="Text Box 8"/>
          <p:cNvSpPr txBox="1">
            <a:spLocks noChangeArrowheads="1"/>
          </p:cNvSpPr>
          <p:nvPr/>
        </p:nvSpPr>
        <p:spPr bwMode="auto">
          <a:xfrm>
            <a:off x="1066800" y="4335463"/>
            <a:ext cx="1981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3801" name="Text Box 9"/>
          <p:cNvSpPr txBox="1">
            <a:spLocks noChangeArrowheads="1"/>
          </p:cNvSpPr>
          <p:nvPr/>
        </p:nvSpPr>
        <p:spPr bwMode="auto">
          <a:xfrm>
            <a:off x="990600" y="3505200"/>
            <a:ext cx="5105400" cy="519113"/>
          </a:xfrm>
          <a:prstGeom prst="rect">
            <a:avLst/>
          </a:prstGeom>
          <a:noFill/>
          <a:ln w="9525">
            <a:noFill/>
            <a:miter lim="800000"/>
            <a:headEnd/>
            <a:tailEnd/>
          </a:ln>
          <a:effectLst/>
        </p:spPr>
        <p:txBody>
          <a:bodyPr>
            <a:spAutoFit/>
          </a:bodyPr>
          <a:lstStyle/>
          <a:p>
            <a:pPr>
              <a:spcBef>
                <a:spcPct val="50000"/>
              </a:spcBef>
            </a:pPr>
            <a:r>
              <a:rPr lang="en-US" sz="2800" b="1" i="1"/>
              <a:t>Biện pháp để giải quyết là gì?</a:t>
            </a:r>
          </a:p>
        </p:txBody>
      </p:sp>
      <p:sp>
        <p:nvSpPr>
          <p:cNvPr id="33802" name="Text Box 10"/>
          <p:cNvSpPr txBox="1">
            <a:spLocks noChangeArrowheads="1"/>
          </p:cNvSpPr>
          <p:nvPr/>
        </p:nvSpPr>
        <p:spPr bwMode="auto">
          <a:xfrm>
            <a:off x="381000" y="3124200"/>
            <a:ext cx="7467600" cy="946150"/>
          </a:xfrm>
          <a:prstGeom prst="rect">
            <a:avLst/>
          </a:prstGeom>
          <a:noFill/>
          <a:ln w="9525">
            <a:noFill/>
            <a:miter lim="800000"/>
            <a:headEnd/>
            <a:tailEnd/>
          </a:ln>
          <a:effectLst/>
        </p:spPr>
        <p:txBody>
          <a:bodyPr>
            <a:spAutoFit/>
          </a:bodyPr>
          <a:lstStyle/>
          <a:p>
            <a:pPr>
              <a:spcBef>
                <a:spcPct val="50000"/>
              </a:spcBef>
            </a:pPr>
            <a:r>
              <a:rPr lang="en-US" sz="2800" b="1"/>
              <a:t>- Biện pháp: thực hiện các chính sách dân số và phát triển kinh tế - xã hội hợp lí</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linds(horizontal)">
                                      <p:cBhvr>
                                        <p:cTn id="7" dur="5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01"/>
                                        </p:tgtEl>
                                        <p:attrNameLst>
                                          <p:attrName>style.visibility</p:attrName>
                                        </p:attrNameLst>
                                      </p:cBhvr>
                                      <p:to>
                                        <p:strVal val="visible"/>
                                      </p:to>
                                    </p:set>
                                    <p:animEffect transition="in" filter="blinds(horizontal)">
                                      <p:cBhvr>
                                        <p:cTn id="12" dur="500"/>
                                        <p:tgtEl>
                                          <p:spTgt spid="338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3801"/>
                                        </p:tgtEl>
                                      </p:cBhvr>
                                    </p:animEffect>
                                    <p:set>
                                      <p:cBhvr>
                                        <p:cTn id="17" dur="1" fill="hold">
                                          <p:stCondLst>
                                            <p:cond delay="499"/>
                                          </p:stCondLst>
                                        </p:cTn>
                                        <p:tgtEl>
                                          <p:spTgt spid="3380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802"/>
                                        </p:tgtEl>
                                        <p:attrNameLst>
                                          <p:attrName>style.visibility</p:attrName>
                                        </p:attrNameLst>
                                      </p:cBhvr>
                                      <p:to>
                                        <p:strVal val="visible"/>
                                      </p:to>
                                    </p:set>
                                    <p:animEffect transition="in" filter="blinds(horizontal)">
                                      <p:cBhvr>
                                        <p:cTn id="22"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1" grpId="0"/>
      <p:bldP spid="33801" grpId="1"/>
      <p:bldP spid="338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04800" y="152400"/>
            <a:ext cx="5943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3300"/>
                </a:solidFill>
              </a:rPr>
              <a:t>Củng cố</a:t>
            </a:r>
          </a:p>
        </p:txBody>
      </p:sp>
      <p:graphicFrame>
        <p:nvGraphicFramePr>
          <p:cNvPr id="35889" name="Group 49"/>
          <p:cNvGraphicFramePr>
            <a:graphicFrameLocks noGrp="1"/>
          </p:cNvGraphicFramePr>
          <p:nvPr>
            <p:extLst>
              <p:ext uri="{D42A27DB-BD31-4B8C-83A1-F6EECF244321}">
                <p14:modId xmlns:p14="http://schemas.microsoft.com/office/powerpoint/2010/main" val="3865570852"/>
              </p:ext>
            </p:extLst>
          </p:nvPr>
        </p:nvGraphicFramePr>
        <p:xfrm>
          <a:off x="76200" y="914400"/>
          <a:ext cx="8991600" cy="5617464"/>
        </p:xfrm>
        <a:graphic>
          <a:graphicData uri="http://schemas.openxmlformats.org/drawingml/2006/table">
            <a:tbl>
              <a:tblPr/>
              <a:tblGrid>
                <a:gridCol w="2514600"/>
                <a:gridCol w="1828800"/>
                <a:gridCol w="1905000"/>
                <a:gridCol w="1219200"/>
                <a:gridCol w="15240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1" i="0" u="none" strike="noStrike" cap="none" normalizeH="0" baseline="0" dirty="0" err="1" smtClean="0">
                          <a:ln>
                            <a:noFill/>
                          </a:ln>
                          <a:solidFill>
                            <a:schemeClr val="tx1"/>
                          </a:solidFill>
                          <a:effectLst/>
                          <a:latin typeface="Times New Roman" pitchFamily="18" charset="0"/>
                        </a:rPr>
                        <a:t>Châu</a:t>
                      </a:r>
                      <a:r>
                        <a:rPr kumimoji="0" lang="en-US" sz="3200" b="1" i="0" u="none" strike="noStrike" cap="none" normalizeH="0" baseline="0" dirty="0" smtClean="0">
                          <a:ln>
                            <a:noFill/>
                          </a:ln>
                          <a:solidFill>
                            <a:schemeClr val="tx1"/>
                          </a:solidFill>
                          <a:effectLst/>
                          <a:latin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rPr>
                        <a:t>lục</a:t>
                      </a:r>
                      <a:r>
                        <a:rPr kumimoji="0" lang="en-US" sz="3200" b="1" i="0" u="none" strike="noStrike" cap="none" normalizeH="0" baseline="0" dirty="0" smtClean="0">
                          <a:ln>
                            <a:noFill/>
                          </a:ln>
                          <a:solidFill>
                            <a:schemeClr val="tx1"/>
                          </a:solidFill>
                          <a:effectLst/>
                          <a:latin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rPr>
                        <a:t>và</a:t>
                      </a:r>
                      <a:r>
                        <a:rPr kumimoji="0" lang="en-US" sz="3200" b="1" i="0" u="none" strike="noStrike" cap="none" normalizeH="0" baseline="0" dirty="0" smtClean="0">
                          <a:ln>
                            <a:noFill/>
                          </a:ln>
                          <a:solidFill>
                            <a:schemeClr val="tx1"/>
                          </a:solidFill>
                          <a:effectLst/>
                          <a:latin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rPr>
                        <a:t>khu</a:t>
                      </a:r>
                      <a:r>
                        <a:rPr kumimoji="0" lang="en-US" sz="3200" b="1" i="0" u="none" strike="noStrike" cap="none" normalizeH="0" baseline="0" dirty="0" smtClean="0">
                          <a:ln>
                            <a:noFill/>
                          </a:ln>
                          <a:solidFill>
                            <a:schemeClr val="tx1"/>
                          </a:solidFill>
                          <a:effectLst/>
                          <a:latin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rPr>
                        <a:t>vực</a:t>
                      </a:r>
                      <a:r>
                        <a:rPr kumimoji="0" lang="en-US" sz="3200" b="1"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cap="none" normalizeH="0" baseline="0" dirty="0" err="1" smtClean="0">
                          <a:ln>
                            <a:noFill/>
                          </a:ln>
                          <a:solidFill>
                            <a:schemeClr val="tx1"/>
                          </a:solidFill>
                          <a:effectLst/>
                          <a:latin typeface="Times New Roman" pitchFamily="18" charset="0"/>
                        </a:rPr>
                        <a:t>Tỉ</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lệ</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gia</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tăng</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dân</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err="1" smtClean="0">
                          <a:ln>
                            <a:noFill/>
                          </a:ln>
                          <a:solidFill>
                            <a:schemeClr val="tx1"/>
                          </a:solidFill>
                          <a:effectLst/>
                          <a:latin typeface="Times New Roman" pitchFamily="18" charset="0"/>
                        </a:rPr>
                        <a:t>số</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tự</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nhiên</a:t>
                      </a:r>
                      <a:r>
                        <a:rPr kumimoji="0" lang="en-US" sz="2800" b="1" i="0" u="none" strike="noStrike" cap="none" normalizeH="0" baseline="0" dirty="0" smtClean="0">
                          <a:ln>
                            <a:noFill/>
                          </a:ln>
                          <a:solidFill>
                            <a:schemeClr val="tx1"/>
                          </a:solidFill>
                          <a:effectLst/>
                          <a:latin typeface="Times New Roman" pitchFamily="18" charset="0"/>
                        </a:rPr>
                        <a:t> </a:t>
                      </a:r>
                      <a:r>
                        <a:rPr kumimoji="0" lang="vi-VN" sz="2800" b="0" i="0" u="none" strike="noStrike" cap="none" normalizeH="0" baseline="0" dirty="0" smtClean="0">
                          <a:ln>
                            <a:noFill/>
                          </a:ln>
                          <a:solidFill>
                            <a:schemeClr val="tx1"/>
                          </a:solidFill>
                          <a:effectLst/>
                          <a:latin typeface="+mn-lt"/>
                        </a:rPr>
                        <a:t>%</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err="1" smtClean="0">
                          <a:ln>
                            <a:noFill/>
                          </a:ln>
                          <a:solidFill>
                            <a:schemeClr val="tx1"/>
                          </a:solidFill>
                          <a:effectLst/>
                          <a:latin typeface="Times New Roman" pitchFamily="18" charset="0"/>
                        </a:rPr>
                        <a:t>Dân</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số</a:t>
                      </a:r>
                      <a:r>
                        <a:rPr kumimoji="0" lang="en-US" sz="2800" b="1" i="0" u="none" strike="noStrike" cap="none" normalizeH="0" baseline="0" dirty="0" smtClean="0">
                          <a:ln>
                            <a:noFill/>
                          </a:ln>
                          <a:solidFill>
                            <a:schemeClr val="tx1"/>
                          </a:solidFill>
                          <a:effectLst/>
                          <a:latin typeface="Times New Roman" pitchFamily="18" charset="0"/>
                        </a:rPr>
                        <a:t> so </a:t>
                      </a:r>
                      <a:r>
                        <a:rPr kumimoji="0" lang="en-US" sz="2800" b="1" i="0" u="none" strike="noStrike" cap="none" normalizeH="0" baseline="0" dirty="0" err="1" smtClean="0">
                          <a:ln>
                            <a:noFill/>
                          </a:ln>
                          <a:solidFill>
                            <a:schemeClr val="tx1"/>
                          </a:solidFill>
                          <a:effectLst/>
                          <a:latin typeface="Times New Roman" pitchFamily="18" charset="0"/>
                        </a:rPr>
                        <a:t>với</a:t>
                      </a:r>
                      <a:r>
                        <a:rPr kumimoji="0" lang="en-US" sz="2800" b="1" i="0" u="none" strike="noStrike" cap="none" normalizeH="0" baseline="0" dirty="0" smtClean="0">
                          <a:ln>
                            <a:noFill/>
                          </a:ln>
                          <a:solidFill>
                            <a:schemeClr val="tx1"/>
                          </a:solidFill>
                          <a:effectLst/>
                          <a:latin typeface="Times New Roman" pitchFamily="18" charset="0"/>
                        </a:rPr>
                        <a:t> </a:t>
                      </a:r>
                      <a:r>
                        <a:rPr kumimoji="0" lang="vi-VN" sz="2800" b="1" i="0" u="none" strike="noStrike" cap="none" normalizeH="0" baseline="0" dirty="0" smtClean="0">
                          <a:ln>
                            <a:noFill/>
                          </a:ln>
                          <a:solidFill>
                            <a:schemeClr val="tx1"/>
                          </a:solidFill>
                          <a:effectLst/>
                          <a:latin typeface="Times New Roman" pitchFamily="18" charset="0"/>
                        </a:rPr>
                        <a:t>toàn </a:t>
                      </a:r>
                      <a:r>
                        <a:rPr kumimoji="0" lang="en-US" sz="2800" b="1" i="0" u="none" strike="noStrike" cap="none" normalizeH="0" baseline="0" dirty="0" err="1" smtClean="0">
                          <a:ln>
                            <a:noFill/>
                          </a:ln>
                          <a:solidFill>
                            <a:schemeClr val="tx1"/>
                          </a:solidFill>
                          <a:effectLst/>
                          <a:latin typeface="Times New Roman" pitchFamily="18" charset="0"/>
                        </a:rPr>
                        <a:t>thế</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giới</a:t>
                      </a:r>
                      <a:r>
                        <a:rPr kumimoji="0" lang="vi-VN" sz="2800" b="1" i="0" u="none" strike="noStrike" cap="none" normalizeH="0" baseline="0" dirty="0" smtClean="0">
                          <a:ln>
                            <a:noFill/>
                          </a:ln>
                          <a:solidFill>
                            <a:schemeClr val="tx1"/>
                          </a:solidFill>
                          <a:effectLst/>
                          <a:latin typeface="Times New Roman" pitchFamily="18" charset="0"/>
                        </a:rPr>
                        <a:t> </a:t>
                      </a:r>
                      <a:r>
                        <a:rPr kumimoji="0" lang="vi-VN" sz="2800" b="0" i="0" u="none" strike="noStrike" cap="none" normalizeH="0" baseline="0" dirty="0" smtClean="0">
                          <a:ln>
                            <a:noFill/>
                          </a:ln>
                          <a:solidFill>
                            <a:schemeClr val="tx1"/>
                          </a:solidFill>
                          <a:effectLst/>
                          <a:latin typeface="+mn-lt"/>
                        </a:rPr>
                        <a:t>%</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1950-1955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1990- 1955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1995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60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Toàn thế giới</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Châu Á</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Châu Phi</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Châu Âu</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Bắc Mĩ</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Nam Mĩ</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Châu Đại Dương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1,78</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1,91</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2,23</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1,00</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1,70</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2,65</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1,48</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1,53</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2,68</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0,16</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1,01</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1,70</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Times New Roman" pitchFamily="18" charset="0"/>
                        </a:rPr>
                        <a:t>100,0</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Times New Roman" pitchFamily="18" charset="0"/>
                        </a:rPr>
                        <a:t>55,6</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Times New Roman" pitchFamily="18" charset="0"/>
                        </a:rPr>
                        <a:t>8,9</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Times New Roman" pitchFamily="18" charset="0"/>
                        </a:rPr>
                        <a:t>21,6</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Times New Roman" pitchFamily="18" charset="0"/>
                        </a:rPr>
                        <a:t>6,8</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Times New Roman" pitchFamily="18" charset="0"/>
                        </a:rPr>
                        <a:t>6,6</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100,0</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60,5</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12.8</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12,6</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5,2</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8,4</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0" name="Text Box 50"/>
          <p:cNvSpPr txBox="1">
            <a:spLocks noChangeArrowheads="1"/>
          </p:cNvSpPr>
          <p:nvPr/>
        </p:nvSpPr>
        <p:spPr bwMode="auto">
          <a:xfrm>
            <a:off x="381000" y="228600"/>
            <a:ext cx="8534400" cy="519113"/>
          </a:xfrm>
          <a:prstGeom prst="rect">
            <a:avLst/>
          </a:prstGeom>
          <a:noFill/>
          <a:ln w="9525">
            <a:noFill/>
            <a:miter lim="800000"/>
            <a:headEnd/>
            <a:tailEnd/>
          </a:ln>
          <a:effectLst/>
        </p:spPr>
        <p:txBody>
          <a:bodyPr>
            <a:spAutoFit/>
          </a:bodyPr>
          <a:lstStyle/>
          <a:p>
            <a:pPr>
              <a:spcBef>
                <a:spcPct val="50000"/>
              </a:spcBef>
            </a:pPr>
            <a:r>
              <a:rPr lang="en-US" sz="2800" b="1" i="1"/>
              <a:t>Châu lục nào có tỉ lệ gia tăng dân số cao nhất?</a:t>
            </a:r>
          </a:p>
        </p:txBody>
      </p:sp>
      <p:sp>
        <p:nvSpPr>
          <p:cNvPr id="35893" name="Rectangle 53"/>
          <p:cNvSpPr>
            <a:spLocks noChangeArrowheads="1"/>
          </p:cNvSpPr>
          <p:nvPr/>
        </p:nvSpPr>
        <p:spPr bwMode="auto">
          <a:xfrm>
            <a:off x="76200" y="3581400"/>
            <a:ext cx="6248400" cy="457200"/>
          </a:xfrm>
          <a:prstGeom prst="rect">
            <a:avLst/>
          </a:prstGeom>
          <a:noFill/>
          <a:ln w="25400">
            <a:solidFill>
              <a:srgbClr val="FF0000"/>
            </a:solidFill>
            <a:miter lim="800000"/>
            <a:headEnd/>
            <a:tailEnd/>
          </a:ln>
          <a:effectLst/>
        </p:spPr>
        <p:txBody>
          <a:bodyPr wrap="none" anchor="ctr"/>
          <a:lstStyle/>
          <a:p>
            <a:endParaRPr lang="en-US"/>
          </a:p>
        </p:txBody>
      </p:sp>
      <p:sp>
        <p:nvSpPr>
          <p:cNvPr id="35894" name="Text Box 54"/>
          <p:cNvSpPr txBox="1">
            <a:spLocks noChangeArrowheads="1"/>
          </p:cNvSpPr>
          <p:nvPr/>
        </p:nvSpPr>
        <p:spPr bwMode="auto">
          <a:xfrm>
            <a:off x="457200" y="228600"/>
            <a:ext cx="7924800" cy="519113"/>
          </a:xfrm>
          <a:prstGeom prst="rect">
            <a:avLst/>
          </a:prstGeom>
          <a:noFill/>
          <a:ln w="9525">
            <a:noFill/>
            <a:miter lim="800000"/>
            <a:headEnd/>
            <a:tailEnd/>
          </a:ln>
          <a:effectLst/>
        </p:spPr>
        <p:txBody>
          <a:bodyPr>
            <a:spAutoFit/>
          </a:bodyPr>
          <a:lstStyle/>
          <a:p>
            <a:pPr>
              <a:spcBef>
                <a:spcPct val="50000"/>
              </a:spcBef>
            </a:pPr>
            <a:r>
              <a:rPr lang="en-US" sz="2800" b="1" i="1"/>
              <a:t>Châu lục nào có tỉ lệ gia tăng dân số thấp nhất?</a:t>
            </a:r>
          </a:p>
        </p:txBody>
      </p:sp>
      <p:sp>
        <p:nvSpPr>
          <p:cNvPr id="35895" name="Rectangle 55"/>
          <p:cNvSpPr>
            <a:spLocks noChangeArrowheads="1"/>
          </p:cNvSpPr>
          <p:nvPr/>
        </p:nvSpPr>
        <p:spPr bwMode="auto">
          <a:xfrm>
            <a:off x="76200" y="4114800"/>
            <a:ext cx="6248400" cy="457200"/>
          </a:xfrm>
          <a:prstGeom prst="rect">
            <a:avLst/>
          </a:prstGeom>
          <a:noFill/>
          <a:ln w="25400">
            <a:solidFill>
              <a:srgbClr val="00FF00"/>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5844"/>
                                        </p:tgtEl>
                                      </p:cBhvr>
                                    </p:animEffect>
                                    <p:set>
                                      <p:cBhvr>
                                        <p:cTn id="7" dur="1" fill="hold">
                                          <p:stCondLst>
                                            <p:cond delay="499"/>
                                          </p:stCondLst>
                                        </p:cTn>
                                        <p:tgtEl>
                                          <p:spTgt spid="358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90"/>
                                        </p:tgtEl>
                                        <p:attrNameLst>
                                          <p:attrName>style.visibility</p:attrName>
                                        </p:attrNameLst>
                                      </p:cBhvr>
                                      <p:to>
                                        <p:strVal val="visible"/>
                                      </p:to>
                                    </p:set>
                                    <p:animEffect transition="in" filter="blinds(horizontal)">
                                      <p:cBhvr>
                                        <p:cTn id="12" dur="500"/>
                                        <p:tgtEl>
                                          <p:spTgt spid="358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repeatCount="4000" fill="hold" grpId="0" nodeType="clickEffect">
                                  <p:stCondLst>
                                    <p:cond delay="0"/>
                                  </p:stCondLst>
                                  <p:childTnLst>
                                    <p:set>
                                      <p:cBhvr>
                                        <p:cTn id="16" dur="1" fill="hold">
                                          <p:stCondLst>
                                            <p:cond delay="0"/>
                                          </p:stCondLst>
                                        </p:cTn>
                                        <p:tgtEl>
                                          <p:spTgt spid="35893"/>
                                        </p:tgtEl>
                                        <p:attrNameLst>
                                          <p:attrName>style.visibility</p:attrName>
                                        </p:attrNameLst>
                                      </p:cBhvr>
                                      <p:to>
                                        <p:strVal val="visible"/>
                                      </p:to>
                                    </p:set>
                                    <p:animEffect transition="in" filter="blinds(horizontal)">
                                      <p:cBhvr>
                                        <p:cTn id="17" dur="500"/>
                                        <p:tgtEl>
                                          <p:spTgt spid="3589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5893"/>
                                        </p:tgtEl>
                                      </p:cBhvr>
                                    </p:animEffect>
                                    <p:set>
                                      <p:cBhvr>
                                        <p:cTn id="22" dur="1" fill="hold">
                                          <p:stCondLst>
                                            <p:cond delay="499"/>
                                          </p:stCondLst>
                                        </p:cTn>
                                        <p:tgtEl>
                                          <p:spTgt spid="3589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5890"/>
                                        </p:tgtEl>
                                      </p:cBhvr>
                                    </p:animEffect>
                                    <p:set>
                                      <p:cBhvr>
                                        <p:cTn id="27" dur="1" fill="hold">
                                          <p:stCondLst>
                                            <p:cond delay="499"/>
                                          </p:stCondLst>
                                        </p:cTn>
                                        <p:tgtEl>
                                          <p:spTgt spid="3589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894"/>
                                        </p:tgtEl>
                                        <p:attrNameLst>
                                          <p:attrName>style.visibility</p:attrName>
                                        </p:attrNameLst>
                                      </p:cBhvr>
                                      <p:to>
                                        <p:strVal val="visible"/>
                                      </p:to>
                                    </p:set>
                                    <p:animEffect transition="in" filter="blinds(horizontal)">
                                      <p:cBhvr>
                                        <p:cTn id="32" dur="500"/>
                                        <p:tgtEl>
                                          <p:spTgt spid="3589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repeatCount="4000" fill="hold" grpId="0" nodeType="clickEffect">
                                  <p:stCondLst>
                                    <p:cond delay="0"/>
                                  </p:stCondLst>
                                  <p:childTnLst>
                                    <p:set>
                                      <p:cBhvr>
                                        <p:cTn id="36" dur="1" fill="hold">
                                          <p:stCondLst>
                                            <p:cond delay="0"/>
                                          </p:stCondLst>
                                        </p:cTn>
                                        <p:tgtEl>
                                          <p:spTgt spid="35895"/>
                                        </p:tgtEl>
                                        <p:attrNameLst>
                                          <p:attrName>style.visibility</p:attrName>
                                        </p:attrNameLst>
                                      </p:cBhvr>
                                      <p:to>
                                        <p:strVal val="visible"/>
                                      </p:to>
                                    </p:set>
                                    <p:animEffect transition="in" filter="blinds(horizontal)">
                                      <p:cBhvr>
                                        <p:cTn id="37" dur="500"/>
                                        <p:tgtEl>
                                          <p:spTgt spid="35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90" grpId="0"/>
      <p:bldP spid="35890" grpId="1"/>
      <p:bldP spid="35893" grpId="0" animBg="1"/>
      <p:bldP spid="35893" grpId="1" animBg="1"/>
      <p:bldP spid="35894" grpId="0"/>
      <p:bldP spid="358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hinh-nen-powerpoint-4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180266" y="1066800"/>
            <a:ext cx="5072222" cy="14465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CẢM ƠN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CÁC </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EM </a:t>
            </a:r>
          </a:p>
          <a:p>
            <a:pPr algn="ctr" fontAlgn="auto">
              <a:spcBef>
                <a:spcPts val="0"/>
              </a:spcBef>
              <a:spcAft>
                <a:spcPts val="0"/>
              </a:spcAft>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ĐÃ LẮNG NGHE</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26628" name="Picture 5" descr="Qua dia cau quay"/>
          <p:cNvPicPr>
            <a:picLocks noChangeAspect="1" noChangeArrowheads="1"/>
          </p:cNvPicPr>
          <p:nvPr/>
        </p:nvPicPr>
        <p:blipFill>
          <a:blip r:embed="rId3"/>
          <a:srcRect/>
          <a:stretch>
            <a:fillRect/>
          </a:stretch>
        </p:blipFill>
        <p:spPr bwMode="auto">
          <a:xfrm>
            <a:off x="2514600" y="2895600"/>
            <a:ext cx="3581400" cy="3124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457200" y="304800"/>
            <a:ext cx="8229600" cy="1143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3600" b="1" dirty="0" smtClean="0">
                <a:solidFill>
                  <a:srgbClr val="FF0000"/>
                </a:solidFill>
              </a:rPr>
              <a:t>                </a:t>
            </a:r>
            <a:r>
              <a:rPr lang="vi-VN" sz="3600" b="1" dirty="0" smtClean="0">
                <a:solidFill>
                  <a:srgbClr val="FF0000"/>
                </a:solidFill>
              </a:rPr>
              <a:t>BÀI</a:t>
            </a:r>
            <a:r>
              <a:rPr lang="en-US" sz="3600" b="1" dirty="0" smtClean="0">
                <a:solidFill>
                  <a:srgbClr val="FF0000"/>
                </a:solidFill>
              </a:rPr>
              <a:t> </a:t>
            </a:r>
            <a:r>
              <a:rPr lang="en-US" sz="3600" b="1" dirty="0">
                <a:solidFill>
                  <a:srgbClr val="FF0000"/>
                </a:solidFill>
              </a:rPr>
              <a:t>1 : D</a:t>
            </a:r>
            <a:r>
              <a:rPr lang="vi-VN" sz="3600" b="1" dirty="0">
                <a:solidFill>
                  <a:srgbClr val="FF0000"/>
                </a:solidFill>
              </a:rPr>
              <a:t>ÂN SỐ</a:t>
            </a:r>
            <a:endParaRPr lang="en-US" sz="3600" b="1" dirty="0">
              <a:solidFill>
                <a:srgbClr val="FF0000"/>
              </a:solidFill>
            </a:endParaRPr>
          </a:p>
        </p:txBody>
      </p:sp>
      <p:sp>
        <p:nvSpPr>
          <p:cNvPr id="4104" name="Rectangle 8"/>
          <p:cNvSpPr>
            <a:spLocks noChangeArrowheads="1"/>
          </p:cNvSpPr>
          <p:nvPr/>
        </p:nvSpPr>
        <p:spPr bwMode="auto">
          <a:xfrm>
            <a:off x="429491" y="12192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4800" u="sng" dirty="0">
                <a:solidFill>
                  <a:srgbClr val="0000FF"/>
                </a:solidFill>
                <a:latin typeface="VNI-Times" pitchFamily="2" charset="0"/>
              </a:rPr>
              <a:t>1</a:t>
            </a:r>
            <a:r>
              <a:rPr lang="en-US" sz="3600" u="sng" dirty="0" smtClean="0">
                <a:solidFill>
                  <a:srgbClr val="0000FF"/>
                </a:solidFill>
                <a:latin typeface="VNI-Times" pitchFamily="2" charset="0"/>
              </a:rPr>
              <a:t>.</a:t>
            </a:r>
            <a:r>
              <a:rPr lang="vi-VN" sz="3600" u="sng" dirty="0" smtClean="0">
                <a:solidFill>
                  <a:srgbClr val="0000FF"/>
                </a:solidFill>
                <a:latin typeface="Times New Roman" panose="02020603050405020304" pitchFamily="18" charset="0"/>
                <a:cs typeface="Times New Roman" panose="02020603050405020304" pitchFamily="18" charset="0"/>
              </a:rPr>
              <a:t>Dân số, nguồn lao động</a:t>
            </a:r>
            <a:r>
              <a:rPr lang="en-US" sz="3600" dirty="0" smtClean="0">
                <a:solidFill>
                  <a:srgbClr val="0000FF"/>
                </a:solidFill>
                <a:latin typeface="VNI-Times" pitchFamily="2" charset="0"/>
              </a:rPr>
              <a:t>:</a:t>
            </a:r>
            <a:endParaRPr lang="en-US" sz="3600" dirty="0">
              <a:solidFill>
                <a:srgbClr val="0000FF"/>
              </a:solidFill>
              <a:latin typeface="VNI-Times" pitchFamily="2" charset="0"/>
            </a:endParaRPr>
          </a:p>
        </p:txBody>
      </p:sp>
      <p:pic>
        <p:nvPicPr>
          <p:cNvPr id="9" name="image30.png"/>
          <p:cNvPicPr/>
          <p:nvPr/>
        </p:nvPicPr>
        <p:blipFill>
          <a:blip r:embed="rId2"/>
          <a:srcRect/>
          <a:stretch>
            <a:fillRect/>
          </a:stretch>
        </p:blipFill>
        <p:spPr>
          <a:xfrm>
            <a:off x="-152400" y="2164360"/>
            <a:ext cx="6553200" cy="4312640"/>
          </a:xfrm>
          <a:prstGeom prst="rect">
            <a:avLst/>
          </a:prstGeom>
          <a:ln/>
        </p:spPr>
      </p:pic>
      <p:sp>
        <p:nvSpPr>
          <p:cNvPr id="2" name="Rectangle 1"/>
          <p:cNvSpPr/>
          <p:nvPr/>
        </p:nvSpPr>
        <p:spPr>
          <a:xfrm>
            <a:off x="5434445" y="2117412"/>
            <a:ext cx="3581400" cy="2308324"/>
          </a:xfrm>
          <a:prstGeom prst="rect">
            <a:avLst/>
          </a:prstGeom>
        </p:spPr>
        <p:txBody>
          <a:bodyPr wrap="square">
            <a:spAutoFit/>
          </a:bodyPr>
          <a:lstStyle/>
          <a:p>
            <a:r>
              <a:rPr lang="vi-VN" i="1" dirty="0"/>
              <a:t>- Chú Bảo vệ và cậu bé đang trao đổi vấn đề gì?</a:t>
            </a:r>
            <a:endParaRPr lang="en-US" dirty="0"/>
          </a:p>
          <a:p>
            <a:r>
              <a:rPr lang="vi-VN" i="1" dirty="0"/>
              <a:t>-  Theo em tại sao chú bảo vệ và cậu bé lại đưa ra những thông tin khác nhau như vậy</a:t>
            </a:r>
            <a:endParaRPr lang="en-US" dirty="0"/>
          </a:p>
        </p:txBody>
      </p:sp>
      <p:pic>
        <p:nvPicPr>
          <p:cNvPr id="10" name="Picture 2" descr="ha-cam-la-benh-gi.jpg"/>
          <p:cNvPicPr>
            <a:picLocks noChangeAspect="1"/>
          </p:cNvPicPr>
          <p:nvPr/>
        </p:nvPicPr>
        <p:blipFill>
          <a:blip r:embed="rId3" cstate="print"/>
          <a:srcRect/>
          <a:stretch>
            <a:fillRect/>
          </a:stretch>
        </p:blipFill>
        <p:spPr bwMode="auto">
          <a:xfrm>
            <a:off x="5340927" y="2186531"/>
            <a:ext cx="1504096" cy="1729424"/>
          </a:xfrm>
          <a:prstGeom prst="rect">
            <a:avLst/>
          </a:prstGeom>
          <a:noFill/>
          <a:ln w="9525">
            <a:noFill/>
            <a:miter lim="800000"/>
            <a:headEnd/>
            <a:tailEnd/>
          </a:ln>
        </p:spPr>
      </p:pic>
      <p:sp>
        <p:nvSpPr>
          <p:cNvPr id="11" name="Cloud Callout 3"/>
          <p:cNvSpPr>
            <a:spLocks noChangeArrowheads="1"/>
          </p:cNvSpPr>
          <p:nvPr/>
        </p:nvSpPr>
        <p:spPr bwMode="auto">
          <a:xfrm>
            <a:off x="6400800" y="1205345"/>
            <a:ext cx="2667000" cy="1708790"/>
          </a:xfrm>
          <a:prstGeom prst="cloudCallout">
            <a:avLst>
              <a:gd name="adj1" fmla="val -62060"/>
              <a:gd name="adj2" fmla="val 50680"/>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anchor="ctr"/>
          <a:lstStyle/>
          <a:p>
            <a:pPr algn="ctr"/>
            <a:r>
              <a:rPr lang="vi-VN" sz="2800" b="1" i="1" dirty="0" smtClean="0"/>
              <a:t>Thế nào là dân số?</a:t>
            </a:r>
            <a:endParaRPr lang="en-US" sz="2800" b="1" i="1" dirty="0"/>
          </a:p>
        </p:txBody>
      </p:sp>
    </p:spTree>
    <p:extLst>
      <p:ext uri="{BB962C8B-B14F-4D97-AF65-F5344CB8AC3E}">
        <p14:creationId xmlns:p14="http://schemas.microsoft.com/office/powerpoint/2010/main" val="4273494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heel(4)">
                                      <p:cBhvr>
                                        <p:cTn id="7" dur="20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 calcmode="lin" valueType="num">
                                      <p:cBhvr>
                                        <p:cTn id="12" dur="500" fill="hold"/>
                                        <p:tgtEl>
                                          <p:spTgt spid="4104"/>
                                        </p:tgtEl>
                                        <p:attrNameLst>
                                          <p:attrName>ppt_w</p:attrName>
                                        </p:attrNameLst>
                                      </p:cBhvr>
                                      <p:tavLst>
                                        <p:tav tm="0">
                                          <p:val>
                                            <p:fltVal val="0"/>
                                          </p:val>
                                        </p:tav>
                                        <p:tav tm="100000">
                                          <p:val>
                                            <p:strVal val="#ppt_w"/>
                                          </p:val>
                                        </p:tav>
                                      </p:tavLst>
                                    </p:anim>
                                    <p:anim calcmode="lin" valueType="num">
                                      <p:cBhvr>
                                        <p:cTn id="13" dur="500" fill="hold"/>
                                        <p:tgtEl>
                                          <p:spTgt spid="410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p:bldP spid="2" grpId="0"/>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457200" y="304800"/>
            <a:ext cx="8229600" cy="1143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3600" b="1" dirty="0" smtClean="0">
                <a:solidFill>
                  <a:srgbClr val="FF0000"/>
                </a:solidFill>
              </a:rPr>
              <a:t>                </a:t>
            </a:r>
            <a:r>
              <a:rPr lang="vi-VN" sz="3600" b="1" dirty="0" smtClean="0">
                <a:solidFill>
                  <a:srgbClr val="FF0000"/>
                </a:solidFill>
              </a:rPr>
              <a:t>BÀI</a:t>
            </a:r>
            <a:r>
              <a:rPr lang="en-US" sz="3600" b="1" dirty="0" smtClean="0">
                <a:solidFill>
                  <a:srgbClr val="FF0000"/>
                </a:solidFill>
              </a:rPr>
              <a:t> </a:t>
            </a:r>
            <a:r>
              <a:rPr lang="en-US" sz="3600" b="1" dirty="0">
                <a:solidFill>
                  <a:srgbClr val="FF0000"/>
                </a:solidFill>
              </a:rPr>
              <a:t>1 : D</a:t>
            </a:r>
            <a:r>
              <a:rPr lang="vi-VN" sz="3600" b="1" dirty="0">
                <a:solidFill>
                  <a:srgbClr val="FF0000"/>
                </a:solidFill>
              </a:rPr>
              <a:t>ÂN SỐ</a:t>
            </a:r>
            <a:endParaRPr lang="en-US" sz="3600" b="1" dirty="0">
              <a:solidFill>
                <a:srgbClr val="FF0000"/>
              </a:solidFill>
            </a:endParaRPr>
          </a:p>
        </p:txBody>
      </p:sp>
      <p:sp>
        <p:nvSpPr>
          <p:cNvPr id="4104" name="Rectangle 8"/>
          <p:cNvSpPr>
            <a:spLocks noChangeArrowheads="1"/>
          </p:cNvSpPr>
          <p:nvPr/>
        </p:nvSpPr>
        <p:spPr bwMode="auto">
          <a:xfrm>
            <a:off x="457200" y="15240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4800" u="sng" dirty="0">
                <a:solidFill>
                  <a:srgbClr val="0000FF"/>
                </a:solidFill>
                <a:latin typeface="VNI-Times" pitchFamily="2" charset="0"/>
              </a:rPr>
              <a:t>1</a:t>
            </a:r>
            <a:r>
              <a:rPr lang="en-US" sz="3600" u="sng" dirty="0" smtClean="0">
                <a:solidFill>
                  <a:srgbClr val="0000FF"/>
                </a:solidFill>
                <a:latin typeface="VNI-Times" pitchFamily="2" charset="0"/>
              </a:rPr>
              <a:t>.</a:t>
            </a:r>
            <a:r>
              <a:rPr lang="vi-VN" sz="3600" u="sng" dirty="0" smtClean="0">
                <a:solidFill>
                  <a:srgbClr val="0000FF"/>
                </a:solidFill>
                <a:latin typeface="Times New Roman" panose="02020603050405020304" pitchFamily="18" charset="0"/>
                <a:cs typeface="Times New Roman" panose="02020603050405020304" pitchFamily="18" charset="0"/>
              </a:rPr>
              <a:t>Dân số, nguồn lao động</a:t>
            </a:r>
            <a:r>
              <a:rPr lang="en-US" sz="3600" dirty="0" smtClean="0">
                <a:solidFill>
                  <a:srgbClr val="0000FF"/>
                </a:solidFill>
                <a:latin typeface="VNI-Times" pitchFamily="2" charset="0"/>
              </a:rPr>
              <a:t>:</a:t>
            </a:r>
            <a:endParaRPr lang="en-US" sz="3600" dirty="0">
              <a:solidFill>
                <a:srgbClr val="0000FF"/>
              </a:solidFill>
              <a:latin typeface="VNI-Times" pitchFamily="2" charset="0"/>
            </a:endParaRPr>
          </a:p>
        </p:txBody>
      </p:sp>
      <p:pic>
        <p:nvPicPr>
          <p:cNvPr id="6" name="image5.png"/>
          <p:cNvPicPr/>
          <p:nvPr/>
        </p:nvPicPr>
        <p:blipFill>
          <a:blip r:embed="rId2"/>
          <a:srcRect/>
          <a:stretch>
            <a:fillRect/>
          </a:stretch>
        </p:blipFill>
        <p:spPr>
          <a:xfrm>
            <a:off x="304800" y="2209800"/>
            <a:ext cx="8534400" cy="2133600"/>
          </a:xfrm>
          <a:prstGeom prst="rect">
            <a:avLst/>
          </a:prstGeom>
          <a:ln w="15875">
            <a:solidFill>
              <a:srgbClr val="000000"/>
            </a:solidFill>
            <a:prstDash val="solid"/>
          </a:ln>
        </p:spPr>
      </p:pic>
      <p:sp>
        <p:nvSpPr>
          <p:cNvPr id="3" name="Rectangle 2"/>
          <p:cNvSpPr/>
          <p:nvPr/>
        </p:nvSpPr>
        <p:spPr>
          <a:xfrm>
            <a:off x="304800" y="4724400"/>
            <a:ext cx="8381999" cy="830997"/>
          </a:xfrm>
          <a:prstGeom prst="rect">
            <a:avLst/>
          </a:prstGeom>
        </p:spPr>
        <p:txBody>
          <a:bodyPr wrap="square">
            <a:spAutoFit/>
          </a:bodyPr>
          <a:lstStyle/>
          <a:p>
            <a:pPr lvl="0"/>
            <a:r>
              <a:rPr lang="vi-VN" b="1" dirty="0" smtClean="0"/>
              <a:t>Dân số</a:t>
            </a:r>
            <a:r>
              <a:rPr lang="en-US" b="1" dirty="0" smtClean="0"/>
              <a:t>:</a:t>
            </a:r>
            <a:r>
              <a:rPr lang="vi-VN" b="1" dirty="0" smtClean="0"/>
              <a:t> </a:t>
            </a:r>
            <a:r>
              <a:rPr lang="vi-VN" dirty="0"/>
              <a:t>là tổng số dân sinh sống ở 1 địa điểm hoặc 1 vùng, 1 lãnh thổ, 1 quốc gia trong 1 thời gian cụ thể.</a:t>
            </a:r>
            <a:endParaRPr lang="en-US" dirty="0"/>
          </a:p>
        </p:txBody>
      </p:sp>
    </p:spTree>
    <p:extLst>
      <p:ext uri="{BB962C8B-B14F-4D97-AF65-F5344CB8AC3E}">
        <p14:creationId xmlns:p14="http://schemas.microsoft.com/office/powerpoint/2010/main" val="21654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457200" y="304800"/>
            <a:ext cx="8229600" cy="1143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3600" b="1" dirty="0" smtClean="0">
                <a:solidFill>
                  <a:srgbClr val="FF0000"/>
                </a:solidFill>
              </a:rPr>
              <a:t>                </a:t>
            </a:r>
            <a:r>
              <a:rPr lang="vi-VN" sz="3600" b="1" dirty="0" smtClean="0">
                <a:solidFill>
                  <a:srgbClr val="FF0000"/>
                </a:solidFill>
              </a:rPr>
              <a:t>BÀI</a:t>
            </a:r>
            <a:r>
              <a:rPr lang="en-US" sz="3600" b="1" dirty="0" smtClean="0">
                <a:solidFill>
                  <a:srgbClr val="FF0000"/>
                </a:solidFill>
              </a:rPr>
              <a:t> </a:t>
            </a:r>
            <a:r>
              <a:rPr lang="en-US" sz="3600" b="1" dirty="0">
                <a:solidFill>
                  <a:srgbClr val="FF0000"/>
                </a:solidFill>
              </a:rPr>
              <a:t>1 : D</a:t>
            </a:r>
            <a:r>
              <a:rPr lang="vi-VN" sz="3600" b="1" dirty="0">
                <a:solidFill>
                  <a:srgbClr val="FF0000"/>
                </a:solidFill>
              </a:rPr>
              <a:t>ÂN SỐ</a:t>
            </a:r>
            <a:endParaRPr lang="en-US" sz="3600" b="1" dirty="0">
              <a:solidFill>
                <a:srgbClr val="FF0000"/>
              </a:solidFill>
            </a:endParaRPr>
          </a:p>
        </p:txBody>
      </p:sp>
      <p:sp>
        <p:nvSpPr>
          <p:cNvPr id="4104" name="Rectangle 8"/>
          <p:cNvSpPr>
            <a:spLocks noChangeArrowheads="1"/>
          </p:cNvSpPr>
          <p:nvPr/>
        </p:nvSpPr>
        <p:spPr bwMode="auto">
          <a:xfrm>
            <a:off x="457200" y="15240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4800" u="sng" dirty="0" smtClean="0">
                <a:solidFill>
                  <a:srgbClr val="0000FF"/>
                </a:solidFill>
                <a:latin typeface="VNI-Times" pitchFamily="2" charset="0"/>
              </a:rPr>
              <a:t>1</a:t>
            </a:r>
            <a:r>
              <a:rPr lang="en-US" sz="3600" u="sng" dirty="0" smtClean="0">
                <a:solidFill>
                  <a:srgbClr val="0000FF"/>
                </a:solidFill>
                <a:latin typeface="VNI-Times" pitchFamily="2" charset="0"/>
              </a:rPr>
              <a:t>.</a:t>
            </a:r>
            <a:r>
              <a:rPr lang="vi-VN" sz="3600" u="sng" dirty="0" smtClean="0">
                <a:solidFill>
                  <a:srgbClr val="0000FF"/>
                </a:solidFill>
                <a:latin typeface="Times New Roman" panose="02020603050405020304" pitchFamily="18" charset="0"/>
                <a:cs typeface="Times New Roman" panose="02020603050405020304" pitchFamily="18" charset="0"/>
              </a:rPr>
              <a:t>Dân số, nguồn lao động</a:t>
            </a:r>
            <a:r>
              <a:rPr lang="en-US" sz="3600" dirty="0" smtClean="0">
                <a:solidFill>
                  <a:srgbClr val="0000FF"/>
                </a:solidFill>
                <a:latin typeface="VNI-Times" pitchFamily="2" charset="0"/>
              </a:rPr>
              <a:t>:</a:t>
            </a:r>
            <a:endParaRPr lang="en-US" sz="3600" dirty="0">
              <a:solidFill>
                <a:srgbClr val="0000FF"/>
              </a:solidFill>
              <a:latin typeface="VNI-Times" pitchFamily="2" charset="0"/>
            </a:endParaRPr>
          </a:p>
        </p:txBody>
      </p:sp>
      <p:pic>
        <p:nvPicPr>
          <p:cNvPr id="6" name="Picture 2" descr="ha-cam-la-benh-gi.jpg"/>
          <p:cNvPicPr>
            <a:picLocks noChangeAspect="1"/>
          </p:cNvPicPr>
          <p:nvPr/>
        </p:nvPicPr>
        <p:blipFill>
          <a:blip r:embed="rId2"/>
          <a:srcRect/>
          <a:stretch>
            <a:fillRect/>
          </a:stretch>
        </p:blipFill>
        <p:spPr bwMode="auto">
          <a:xfrm>
            <a:off x="-76200" y="2636838"/>
            <a:ext cx="5257800" cy="4221162"/>
          </a:xfrm>
          <a:prstGeom prst="rect">
            <a:avLst/>
          </a:prstGeom>
          <a:noFill/>
          <a:ln w="9525">
            <a:noFill/>
            <a:miter lim="800000"/>
            <a:headEnd/>
            <a:tailEnd/>
          </a:ln>
        </p:spPr>
      </p:pic>
      <p:sp>
        <p:nvSpPr>
          <p:cNvPr id="7" name="Cloud Callout 3"/>
          <p:cNvSpPr>
            <a:spLocks noChangeArrowheads="1"/>
          </p:cNvSpPr>
          <p:nvPr/>
        </p:nvSpPr>
        <p:spPr bwMode="auto">
          <a:xfrm>
            <a:off x="4038600" y="1586344"/>
            <a:ext cx="4876800" cy="2514600"/>
          </a:xfrm>
          <a:prstGeom prst="cloudCallout">
            <a:avLst>
              <a:gd name="adj1" fmla="val -62060"/>
              <a:gd name="adj2" fmla="val 50680"/>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anchor="ctr"/>
          <a:lstStyle/>
          <a:p>
            <a:r>
              <a:rPr lang="vi-VN" sz="2800" b="1" i="1" dirty="0"/>
              <a:t>Vậy làm thế nào để chúng ta biết được chính xác số liệu về dân số?</a:t>
            </a:r>
            <a:r>
              <a:rPr lang="vi-VN" sz="2800" dirty="0"/>
              <a:t>”</a:t>
            </a:r>
            <a:endParaRPr lang="en-US" sz="2800" dirty="0"/>
          </a:p>
        </p:txBody>
      </p:sp>
    </p:spTree>
    <p:extLst>
      <p:ext uri="{BB962C8B-B14F-4D97-AF65-F5344CB8AC3E}">
        <p14:creationId xmlns:p14="http://schemas.microsoft.com/office/powerpoint/2010/main" val="40863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descr="hinh-nen-powerpoint-42.jpg"/>
          <p:cNvPicPr>
            <a:picLocks noChangeAspect="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pic>
        <p:nvPicPr>
          <p:cNvPr id="17410" name="Picture 2" descr="ha-cam-la-benh-gi.jpg"/>
          <p:cNvPicPr>
            <a:picLocks noChangeAspect="1"/>
          </p:cNvPicPr>
          <p:nvPr/>
        </p:nvPicPr>
        <p:blipFill>
          <a:blip r:embed="rId3"/>
          <a:srcRect/>
          <a:stretch>
            <a:fillRect/>
          </a:stretch>
        </p:blipFill>
        <p:spPr bwMode="auto">
          <a:xfrm>
            <a:off x="1447800" y="2636838"/>
            <a:ext cx="5257800" cy="4221162"/>
          </a:xfrm>
          <a:prstGeom prst="rect">
            <a:avLst/>
          </a:prstGeom>
          <a:noFill/>
          <a:ln w="9525">
            <a:noFill/>
            <a:miter lim="800000"/>
            <a:headEnd/>
            <a:tailEnd/>
          </a:ln>
        </p:spPr>
      </p:pic>
      <p:sp>
        <p:nvSpPr>
          <p:cNvPr id="4" name="Cloud Callout 3"/>
          <p:cNvSpPr/>
          <p:nvPr/>
        </p:nvSpPr>
        <p:spPr>
          <a:xfrm>
            <a:off x="2057400" y="457200"/>
            <a:ext cx="4953000" cy="2286000"/>
          </a:xfrm>
          <a:prstGeom prst="cloudCallout">
            <a:avLst>
              <a:gd name="adj1" fmla="val 2384"/>
              <a:gd name="adj2" fmla="val 85530"/>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b="1" i="1">
                <a:solidFill>
                  <a:schemeClr val="tx1"/>
                </a:solidFill>
                <a:latin typeface="Times New Roman" pitchFamily="18" charset="0"/>
              </a:rPr>
              <a:t>Vậy làm thế nào để biết được số dân hay nguồn lao động ở một địa phương, một quốc gia?</a:t>
            </a:r>
          </a:p>
        </p:txBody>
      </p:sp>
      <p:sp>
        <p:nvSpPr>
          <p:cNvPr id="2" name="Cloud Callout 3"/>
          <p:cNvSpPr>
            <a:spLocks noChangeArrowheads="1"/>
          </p:cNvSpPr>
          <p:nvPr/>
        </p:nvSpPr>
        <p:spPr bwMode="auto">
          <a:xfrm>
            <a:off x="2057400" y="533400"/>
            <a:ext cx="4953000" cy="2286000"/>
          </a:xfrm>
          <a:prstGeom prst="cloudCallout">
            <a:avLst>
              <a:gd name="adj1" fmla="val 5449"/>
              <a:gd name="adj2" fmla="val 88889"/>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anchor="ctr"/>
          <a:lstStyle/>
          <a:p>
            <a:pPr algn="ctr"/>
            <a:r>
              <a:rPr lang="en-US" sz="2800" b="1" i="1"/>
              <a:t>Dựa vào kiến thức và SGK : hãy cho biết điều tra dân số có tác dụng gì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7.png"/>
          <p:cNvPicPr/>
          <p:nvPr/>
        </p:nvPicPr>
        <p:blipFill>
          <a:blip r:embed="rId2"/>
          <a:srcRect/>
          <a:stretch>
            <a:fillRect/>
          </a:stretch>
        </p:blipFill>
        <p:spPr>
          <a:xfrm>
            <a:off x="381000" y="685800"/>
            <a:ext cx="8610599" cy="4648200"/>
          </a:xfrm>
          <a:prstGeom prst="rect">
            <a:avLst/>
          </a:prstGeom>
          <a:ln/>
        </p:spPr>
      </p:pic>
      <p:pic>
        <p:nvPicPr>
          <p:cNvPr id="7" name="image28.png"/>
          <p:cNvPicPr/>
          <p:nvPr/>
        </p:nvPicPr>
        <p:blipFill>
          <a:blip r:embed="rId3"/>
          <a:srcRect/>
          <a:stretch>
            <a:fillRect/>
          </a:stretch>
        </p:blipFill>
        <p:spPr>
          <a:xfrm>
            <a:off x="1785618" y="5562600"/>
            <a:ext cx="5039361" cy="1295400"/>
          </a:xfrm>
          <a:prstGeom prst="rect">
            <a:avLst/>
          </a:prstGeom>
          <a:ln/>
        </p:spPr>
      </p:pic>
    </p:spTree>
    <p:extLst>
      <p:ext uri="{BB962C8B-B14F-4D97-AF65-F5344CB8AC3E}">
        <p14:creationId xmlns:p14="http://schemas.microsoft.com/office/powerpoint/2010/main" val="150140930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descr="hinh-nen-powerpoint-42.jpg"/>
          <p:cNvPicPr>
            <a:picLocks noChangeAspect="1"/>
          </p:cNvPicPr>
          <p:nvPr/>
        </p:nvPicPr>
        <p:blipFill>
          <a:blip r:embed="rId2"/>
          <a:srcRect/>
          <a:stretch>
            <a:fillRect/>
          </a:stretch>
        </p:blipFill>
        <p:spPr bwMode="auto">
          <a:xfrm>
            <a:off x="-6927" y="20782"/>
            <a:ext cx="9144000" cy="6858000"/>
          </a:xfrm>
          <a:prstGeom prst="rect">
            <a:avLst/>
          </a:prstGeom>
          <a:noFill/>
          <a:ln w="9525">
            <a:noFill/>
            <a:miter lim="800000"/>
            <a:headEnd/>
            <a:tailEnd/>
          </a:ln>
        </p:spPr>
      </p:pic>
      <p:sp>
        <p:nvSpPr>
          <p:cNvPr id="17417" name="Rectangle 9"/>
          <p:cNvSpPr>
            <a:spLocks noChangeArrowheads="1"/>
          </p:cNvSpPr>
          <p:nvPr/>
        </p:nvSpPr>
        <p:spPr bwMode="auto">
          <a:xfrm>
            <a:off x="533400" y="2514600"/>
            <a:ext cx="8382000" cy="954107"/>
          </a:xfrm>
          <a:prstGeom prst="rect">
            <a:avLst/>
          </a:prstGeom>
          <a:noFill/>
          <a:ln w="9525">
            <a:noFill/>
            <a:miter lim="800000"/>
            <a:headEnd/>
            <a:tailEnd/>
          </a:ln>
        </p:spPr>
        <p:txBody>
          <a:bodyPr wrap="square">
            <a:spAutoFit/>
          </a:bodyPr>
          <a:lstStyle/>
          <a:p>
            <a:r>
              <a:rPr lang="en-US" sz="2800" b="1" dirty="0"/>
              <a:t>- </a:t>
            </a:r>
            <a:r>
              <a:rPr lang="en-US" sz="2800" b="1" dirty="0" err="1" smtClean="0"/>
              <a:t>Điều</a:t>
            </a:r>
            <a:r>
              <a:rPr lang="en-US" sz="2800" b="1" dirty="0" smtClean="0"/>
              <a:t> </a:t>
            </a:r>
            <a:r>
              <a:rPr lang="en-US" sz="2800" b="1" dirty="0" err="1"/>
              <a:t>tra</a:t>
            </a:r>
            <a:r>
              <a:rPr lang="en-US" sz="2800" b="1" dirty="0"/>
              <a:t> </a:t>
            </a:r>
            <a:r>
              <a:rPr lang="en-US" sz="2800" b="1" dirty="0" err="1"/>
              <a:t>dân</a:t>
            </a:r>
            <a:r>
              <a:rPr lang="en-US" sz="2800" b="1" dirty="0"/>
              <a:t> </a:t>
            </a:r>
            <a:r>
              <a:rPr lang="en-US" sz="2800" b="1" dirty="0" err="1"/>
              <a:t>số</a:t>
            </a:r>
            <a:r>
              <a:rPr lang="en-US" sz="2800" b="1" dirty="0"/>
              <a:t> </a:t>
            </a:r>
            <a:r>
              <a:rPr lang="en-US" sz="2800" b="1" dirty="0" err="1"/>
              <a:t>cho</a:t>
            </a:r>
            <a:r>
              <a:rPr lang="en-US" sz="2800" b="1" dirty="0"/>
              <a:t> </a:t>
            </a:r>
            <a:r>
              <a:rPr lang="en-US" sz="2800" b="1" dirty="0" err="1"/>
              <a:t>biết</a:t>
            </a:r>
            <a:r>
              <a:rPr lang="en-US" sz="2800" b="1" dirty="0"/>
              <a:t> </a:t>
            </a:r>
            <a:r>
              <a:rPr lang="en-US" sz="2800" b="1" dirty="0" err="1"/>
              <a:t>tình</a:t>
            </a:r>
            <a:r>
              <a:rPr lang="en-US" sz="2800" b="1" dirty="0"/>
              <a:t> </a:t>
            </a:r>
            <a:r>
              <a:rPr lang="en-US" sz="2800" b="1" dirty="0" err="1"/>
              <a:t>hình</a:t>
            </a:r>
            <a:r>
              <a:rPr lang="en-US" sz="2800" b="1" dirty="0"/>
              <a:t> </a:t>
            </a:r>
            <a:r>
              <a:rPr lang="en-US" sz="2800" b="1" dirty="0" err="1"/>
              <a:t>dân</a:t>
            </a:r>
            <a:r>
              <a:rPr lang="en-US" sz="2800" b="1" dirty="0"/>
              <a:t> </a:t>
            </a:r>
            <a:r>
              <a:rPr lang="en-US" sz="2800" b="1" dirty="0" err="1"/>
              <a:t>số</a:t>
            </a:r>
            <a:r>
              <a:rPr lang="en-US" sz="2800" b="1" dirty="0"/>
              <a:t>, </a:t>
            </a:r>
            <a:r>
              <a:rPr lang="en-US" sz="2800" b="1" dirty="0" err="1"/>
              <a:t>nguồn</a:t>
            </a:r>
            <a:r>
              <a:rPr lang="en-US" sz="2800" b="1" dirty="0"/>
              <a:t> </a:t>
            </a:r>
            <a:r>
              <a:rPr lang="en-US" sz="2800" b="1" dirty="0" err="1"/>
              <a:t>lao</a:t>
            </a:r>
            <a:r>
              <a:rPr lang="en-US" sz="2800" b="1" dirty="0"/>
              <a:t> </a:t>
            </a:r>
            <a:r>
              <a:rPr lang="en-US" sz="2800" b="1" dirty="0" err="1"/>
              <a:t>động</a:t>
            </a:r>
            <a:r>
              <a:rPr lang="en-US" sz="2800" b="1" dirty="0"/>
              <a:t>…</a:t>
            </a:r>
            <a:r>
              <a:rPr lang="en-US" sz="2800" b="1" dirty="0" err="1"/>
              <a:t>của</a:t>
            </a:r>
            <a:r>
              <a:rPr lang="en-US" sz="2800" b="1" dirty="0"/>
              <a:t> </a:t>
            </a:r>
            <a:r>
              <a:rPr lang="en-US" sz="2800" b="1" dirty="0" err="1"/>
              <a:t>một</a:t>
            </a:r>
            <a:r>
              <a:rPr lang="en-US" sz="2800" b="1" dirty="0"/>
              <a:t> </a:t>
            </a:r>
            <a:r>
              <a:rPr lang="en-US" sz="2800" b="1" dirty="0" err="1"/>
              <a:t>địa</a:t>
            </a:r>
            <a:r>
              <a:rPr lang="en-US" sz="2800" b="1" dirty="0"/>
              <a:t> </a:t>
            </a:r>
            <a:r>
              <a:rPr lang="en-US" sz="2800" b="1" dirty="0" err="1"/>
              <a:t>phương</a:t>
            </a:r>
            <a:r>
              <a:rPr lang="en-US" sz="2800" b="1" dirty="0"/>
              <a:t>, </a:t>
            </a:r>
            <a:r>
              <a:rPr lang="en-US" sz="2800" b="1" dirty="0" err="1"/>
              <a:t>một</a:t>
            </a:r>
            <a:r>
              <a:rPr lang="en-US" sz="2800" b="1" dirty="0"/>
              <a:t> </a:t>
            </a:r>
            <a:r>
              <a:rPr lang="en-US" sz="2800" b="1" dirty="0" err="1"/>
              <a:t>nước</a:t>
            </a:r>
            <a:r>
              <a:rPr lang="en-US" sz="2800" b="1" dirty="0"/>
              <a:t>.</a:t>
            </a:r>
          </a:p>
        </p:txBody>
      </p:sp>
      <p:sp>
        <p:nvSpPr>
          <p:cNvPr id="18435" name="Rectangle 6"/>
          <p:cNvSpPr>
            <a:spLocks noChangeArrowheads="1"/>
          </p:cNvSpPr>
          <p:nvPr/>
        </p:nvSpPr>
        <p:spPr bwMode="auto">
          <a:xfrm>
            <a:off x="533400" y="457200"/>
            <a:ext cx="4540250" cy="530225"/>
          </a:xfrm>
          <a:prstGeom prst="rect">
            <a:avLst/>
          </a:prstGeom>
          <a:noFill/>
          <a:ln w="9525">
            <a:noFill/>
            <a:miter lim="800000"/>
            <a:headEnd/>
            <a:tailEnd/>
          </a:ln>
        </p:spPr>
        <p:txBody>
          <a:bodyPr wrap="none">
            <a:spAutoFit/>
          </a:bodyPr>
          <a:lstStyle/>
          <a:p>
            <a:pPr>
              <a:lnSpc>
                <a:spcPct val="90000"/>
              </a:lnSpc>
              <a:spcBef>
                <a:spcPct val="20000"/>
              </a:spcBef>
            </a:pPr>
            <a:r>
              <a:rPr lang="en-US" sz="3200" b="1">
                <a:solidFill>
                  <a:srgbClr val="FF3300"/>
                </a:solidFill>
              </a:rPr>
              <a:t>1.Dân số, nguồn lao động</a:t>
            </a:r>
          </a:p>
        </p:txBody>
      </p:sp>
      <p:sp>
        <p:nvSpPr>
          <p:cNvPr id="18436" name="Text Box 11"/>
          <p:cNvSpPr txBox="1">
            <a:spLocks noChangeArrowheads="1"/>
          </p:cNvSpPr>
          <p:nvPr/>
        </p:nvSpPr>
        <p:spPr bwMode="auto">
          <a:xfrm>
            <a:off x="533400" y="1295400"/>
            <a:ext cx="8305800" cy="954107"/>
          </a:xfrm>
          <a:prstGeom prst="rect">
            <a:avLst/>
          </a:prstGeom>
          <a:noFill/>
          <a:ln w="9525">
            <a:noFill/>
            <a:miter lim="800000"/>
            <a:headEnd/>
            <a:tailEnd/>
          </a:ln>
        </p:spPr>
        <p:txBody>
          <a:bodyPr wrap="square">
            <a:spAutoFit/>
          </a:bodyPr>
          <a:lstStyle/>
          <a:p>
            <a:pPr>
              <a:spcBef>
                <a:spcPct val="50000"/>
              </a:spcBef>
            </a:pPr>
            <a:r>
              <a:rPr lang="en-US" sz="2800" b="1" dirty="0"/>
              <a:t>- </a:t>
            </a:r>
            <a:r>
              <a:rPr lang="en-US" sz="2800" b="1" dirty="0" err="1"/>
              <a:t>Dân</a:t>
            </a:r>
            <a:r>
              <a:rPr lang="en-US" sz="2800" b="1" dirty="0"/>
              <a:t> </a:t>
            </a:r>
            <a:r>
              <a:rPr lang="en-US" sz="2800" b="1" dirty="0" err="1"/>
              <a:t>số</a:t>
            </a:r>
            <a:r>
              <a:rPr lang="en-US" sz="2800" b="1" dirty="0"/>
              <a:t> </a:t>
            </a:r>
            <a:r>
              <a:rPr lang="en-US" sz="2800" b="1" dirty="0" err="1"/>
              <a:t>là</a:t>
            </a:r>
            <a:r>
              <a:rPr lang="en-US" sz="2800" b="1" dirty="0"/>
              <a:t> </a:t>
            </a:r>
            <a:r>
              <a:rPr lang="en-US" sz="2800" b="1" dirty="0" err="1"/>
              <a:t>tổng</a:t>
            </a:r>
            <a:r>
              <a:rPr lang="en-US" sz="2800" b="1" dirty="0"/>
              <a:t> </a:t>
            </a:r>
            <a:r>
              <a:rPr lang="en-US" sz="2800" b="1" dirty="0" err="1"/>
              <a:t>số</a:t>
            </a:r>
            <a:r>
              <a:rPr lang="en-US" sz="2800" b="1" dirty="0"/>
              <a:t> </a:t>
            </a:r>
            <a:r>
              <a:rPr lang="en-US" sz="2800" b="1" dirty="0" err="1"/>
              <a:t>dân</a:t>
            </a:r>
            <a:r>
              <a:rPr lang="en-US" sz="2800" b="1" dirty="0"/>
              <a:t> </a:t>
            </a:r>
            <a:r>
              <a:rPr lang="en-US" sz="2800" b="1" dirty="0" err="1"/>
              <a:t>sinh</a:t>
            </a:r>
            <a:r>
              <a:rPr lang="en-US" sz="2800" b="1" dirty="0"/>
              <a:t> </a:t>
            </a:r>
            <a:r>
              <a:rPr lang="en-US" sz="2800" b="1" dirty="0" err="1"/>
              <a:t>sống</a:t>
            </a:r>
            <a:r>
              <a:rPr lang="en-US" sz="2800" b="1" dirty="0"/>
              <a:t> </a:t>
            </a:r>
            <a:r>
              <a:rPr lang="en-US" sz="2800" b="1" dirty="0" err="1"/>
              <a:t>trên</a:t>
            </a:r>
            <a:r>
              <a:rPr lang="en-US" sz="2800" b="1" dirty="0"/>
              <a:t> </a:t>
            </a:r>
            <a:r>
              <a:rPr lang="en-US" sz="2800" b="1" dirty="0" err="1"/>
              <a:t>một</a:t>
            </a:r>
            <a:r>
              <a:rPr lang="en-US" sz="2800" b="1" dirty="0"/>
              <a:t> </a:t>
            </a:r>
            <a:r>
              <a:rPr lang="en-US" sz="2800" b="1" dirty="0" err="1" smtClean="0"/>
              <a:t>địa</a:t>
            </a:r>
            <a:r>
              <a:rPr lang="en-US" sz="2800" b="1" dirty="0" smtClean="0"/>
              <a:t> </a:t>
            </a:r>
            <a:r>
              <a:rPr lang="en-US" sz="2800" b="1" dirty="0" err="1" smtClean="0"/>
              <a:t>điểm</a:t>
            </a:r>
            <a:r>
              <a:rPr lang="en-US" sz="2800" b="1" dirty="0" smtClean="0"/>
              <a:t> 1 </a:t>
            </a:r>
            <a:r>
              <a:rPr lang="en-US" sz="2800" b="1" dirty="0" err="1" smtClean="0"/>
              <a:t>vùng</a:t>
            </a:r>
            <a:r>
              <a:rPr lang="en-US" sz="2800" b="1" dirty="0" smtClean="0"/>
              <a:t>, 1 </a:t>
            </a:r>
            <a:r>
              <a:rPr lang="en-US" sz="2800" b="1" dirty="0" err="1" smtClean="0"/>
              <a:t>lãnh</a:t>
            </a:r>
            <a:r>
              <a:rPr lang="en-US" sz="2800" b="1" dirty="0" smtClean="0"/>
              <a:t> thổ,1 </a:t>
            </a:r>
            <a:r>
              <a:rPr lang="en-US" sz="2800" b="1" dirty="0" err="1" smtClean="0"/>
              <a:t>quốc</a:t>
            </a:r>
            <a:r>
              <a:rPr lang="en-US" sz="2800" b="1" dirty="0" smtClean="0"/>
              <a:t> </a:t>
            </a:r>
            <a:r>
              <a:rPr lang="en-US" sz="2800" b="1" dirty="0" err="1" smtClean="0"/>
              <a:t>trong</a:t>
            </a:r>
            <a:r>
              <a:rPr lang="en-US" sz="2800" b="1" dirty="0" smtClean="0"/>
              <a:t> </a:t>
            </a:r>
            <a:r>
              <a:rPr lang="en-US" sz="2800" b="1" dirty="0" err="1" smtClean="0"/>
              <a:t>một</a:t>
            </a:r>
            <a:r>
              <a:rPr lang="en-US" sz="2800" b="1" dirty="0" smtClean="0"/>
              <a:t> </a:t>
            </a:r>
            <a:r>
              <a:rPr lang="en-US" sz="2800" b="1" dirty="0" err="1" smtClean="0"/>
              <a:t>thời</a:t>
            </a:r>
            <a:r>
              <a:rPr lang="en-US" sz="2800" b="1" dirty="0" smtClean="0"/>
              <a:t> </a:t>
            </a:r>
            <a:r>
              <a:rPr lang="en-US" sz="2800" b="1" dirty="0" err="1" smtClean="0"/>
              <a:t>gian</a:t>
            </a:r>
            <a:r>
              <a:rPr lang="en-US" sz="2800" b="1" dirty="0" smtClean="0"/>
              <a:t> </a:t>
            </a:r>
            <a:r>
              <a:rPr lang="en-US" sz="2800" b="1" dirty="0" err="1" smtClean="0"/>
              <a:t>cụ</a:t>
            </a:r>
            <a:r>
              <a:rPr lang="en-US" sz="2800" b="1" dirty="0" smtClean="0"/>
              <a:t> </a:t>
            </a:r>
            <a:r>
              <a:rPr lang="en-US" sz="2800" b="1" dirty="0" err="1" smtClean="0"/>
              <a:t>thể</a:t>
            </a:r>
            <a:endParaRPr lang="en-US" sz="28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checkerboard(across)">
                                      <p:cBhvr>
                                        <p:cTn id="7"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p:cNvSpPr>
            <a:spLocks noChangeArrowheads="1"/>
          </p:cNvSpPr>
          <p:nvPr/>
        </p:nvSpPr>
        <p:spPr bwMode="auto">
          <a:xfrm>
            <a:off x="0" y="0"/>
            <a:ext cx="9144000" cy="830997"/>
          </a:xfrm>
          <a:prstGeom prst="rect">
            <a:avLst/>
          </a:prstGeom>
          <a:noFill/>
          <a:ln w="9525">
            <a:noFill/>
            <a:miter lim="800000"/>
            <a:headEnd/>
            <a:tailEnd/>
          </a:ln>
        </p:spPr>
        <p:txBody>
          <a:bodyPr>
            <a:spAutoFit/>
          </a:bodyPr>
          <a:lstStyle/>
          <a:p>
            <a:pPr algn="ctr"/>
            <a:r>
              <a:rPr lang="en-US" b="1" i="1" dirty="0" err="1"/>
              <a:t>Trong</a:t>
            </a:r>
            <a:r>
              <a:rPr lang="en-US" b="1" i="1" dirty="0"/>
              <a:t> </a:t>
            </a:r>
            <a:r>
              <a:rPr lang="en-US" b="1" i="1" dirty="0" err="1"/>
              <a:t>tổng</a:t>
            </a:r>
            <a:r>
              <a:rPr lang="en-US" b="1" i="1" dirty="0"/>
              <a:t> </a:t>
            </a:r>
            <a:r>
              <a:rPr lang="en-US" b="1" i="1" dirty="0" err="1"/>
              <a:t>số</a:t>
            </a:r>
            <a:r>
              <a:rPr lang="en-US" b="1" i="1" dirty="0"/>
              <a:t> </a:t>
            </a:r>
            <a:r>
              <a:rPr lang="en-US" b="1" i="1" dirty="0" err="1"/>
              <a:t>trẻ</a:t>
            </a:r>
            <a:r>
              <a:rPr lang="en-US" b="1" i="1" dirty="0"/>
              <a:t> </a:t>
            </a:r>
            <a:r>
              <a:rPr lang="en-US" b="1" i="1" dirty="0" err="1"/>
              <a:t>em</a:t>
            </a:r>
            <a:r>
              <a:rPr lang="en-US" b="1" i="1" dirty="0"/>
              <a:t> </a:t>
            </a:r>
            <a:r>
              <a:rPr lang="en-US" b="1" i="1" dirty="0" err="1"/>
              <a:t>từ</a:t>
            </a:r>
            <a:r>
              <a:rPr lang="en-US" b="1" i="1" dirty="0"/>
              <a:t> </a:t>
            </a:r>
            <a:r>
              <a:rPr lang="en-US" b="1" i="1" dirty="0" err="1"/>
              <a:t>khi</a:t>
            </a:r>
            <a:r>
              <a:rPr lang="en-US" b="1" i="1" dirty="0"/>
              <a:t> </a:t>
            </a:r>
            <a:r>
              <a:rPr lang="en-US" b="1" i="1" dirty="0" err="1"/>
              <a:t>mới</a:t>
            </a:r>
            <a:r>
              <a:rPr lang="en-US" b="1" i="1" dirty="0"/>
              <a:t> </a:t>
            </a:r>
            <a:r>
              <a:rPr lang="en-US" b="1" i="1" dirty="0" err="1"/>
              <a:t>sinh</a:t>
            </a:r>
            <a:r>
              <a:rPr lang="en-US" b="1" i="1" dirty="0"/>
              <a:t> </a:t>
            </a:r>
            <a:r>
              <a:rPr lang="en-US" b="1" i="1" dirty="0" err="1"/>
              <a:t>ra</a:t>
            </a:r>
            <a:r>
              <a:rPr lang="en-US" b="1" i="1" dirty="0"/>
              <a:t> </a:t>
            </a:r>
            <a:r>
              <a:rPr lang="en-US" b="1" i="1" dirty="0" err="1"/>
              <a:t>cho</a:t>
            </a:r>
            <a:r>
              <a:rPr lang="en-US" b="1" i="1" dirty="0"/>
              <a:t> </a:t>
            </a:r>
            <a:r>
              <a:rPr lang="en-US" b="1" i="1" dirty="0" err="1"/>
              <a:t>đến</a:t>
            </a:r>
            <a:r>
              <a:rPr lang="en-US" b="1" i="1" dirty="0"/>
              <a:t> 4 </a:t>
            </a:r>
            <a:r>
              <a:rPr lang="en-US" b="1" i="1" dirty="0" err="1"/>
              <a:t>tuổi</a:t>
            </a:r>
            <a:r>
              <a:rPr lang="en-US" b="1" i="1" dirty="0"/>
              <a:t> ở </a:t>
            </a:r>
            <a:r>
              <a:rPr lang="en-US" b="1" i="1" dirty="0" err="1"/>
              <a:t>mỗi</a:t>
            </a:r>
            <a:r>
              <a:rPr lang="en-US" b="1" i="1" dirty="0"/>
              <a:t> </a:t>
            </a:r>
            <a:r>
              <a:rPr lang="en-US" b="1" i="1" dirty="0" err="1"/>
              <a:t>tháp</a:t>
            </a:r>
            <a:r>
              <a:rPr lang="en-US" b="1" i="1" dirty="0"/>
              <a:t>, </a:t>
            </a:r>
            <a:r>
              <a:rPr lang="en-US" b="1" i="1" dirty="0" err="1"/>
              <a:t>ước</a:t>
            </a:r>
            <a:r>
              <a:rPr lang="en-US" b="1" i="1" dirty="0"/>
              <a:t> </a:t>
            </a:r>
            <a:r>
              <a:rPr lang="en-US" b="1" i="1" dirty="0" err="1"/>
              <a:t>tính</a:t>
            </a:r>
            <a:r>
              <a:rPr lang="en-US" b="1" i="1" dirty="0"/>
              <a:t> </a:t>
            </a:r>
            <a:r>
              <a:rPr lang="en-US" b="1" i="1" dirty="0" err="1"/>
              <a:t>có</a:t>
            </a:r>
            <a:r>
              <a:rPr lang="en-US" b="1" i="1" dirty="0"/>
              <a:t> </a:t>
            </a:r>
            <a:r>
              <a:rPr lang="en-US" b="1" i="1" dirty="0" err="1"/>
              <a:t>bao</a:t>
            </a:r>
            <a:r>
              <a:rPr lang="en-US" b="1" i="1" dirty="0"/>
              <a:t> </a:t>
            </a:r>
            <a:r>
              <a:rPr lang="en-US" b="1" i="1" dirty="0" err="1"/>
              <a:t>nhiêu</a:t>
            </a:r>
            <a:r>
              <a:rPr lang="en-US" b="1" i="1" dirty="0"/>
              <a:t> </a:t>
            </a:r>
            <a:r>
              <a:rPr lang="en-US" b="1" i="1" dirty="0" err="1"/>
              <a:t>bé</a:t>
            </a:r>
            <a:r>
              <a:rPr lang="en-US" b="1" i="1" dirty="0"/>
              <a:t> </a:t>
            </a:r>
            <a:r>
              <a:rPr lang="en-US" b="1" i="1" dirty="0" err="1"/>
              <a:t>trai</a:t>
            </a:r>
            <a:r>
              <a:rPr lang="en-US" b="1" i="1" dirty="0"/>
              <a:t>, </a:t>
            </a:r>
            <a:r>
              <a:rPr lang="en-US" b="1" i="1" dirty="0" err="1"/>
              <a:t>bao</a:t>
            </a:r>
            <a:r>
              <a:rPr lang="en-US" b="1" i="1" dirty="0"/>
              <a:t> </a:t>
            </a:r>
            <a:r>
              <a:rPr lang="en-US" b="1" i="1" dirty="0" err="1"/>
              <a:t>nhiêu</a:t>
            </a:r>
            <a:r>
              <a:rPr lang="en-US" b="1" i="1" dirty="0"/>
              <a:t> </a:t>
            </a:r>
            <a:r>
              <a:rPr lang="en-US" b="1" i="1" dirty="0" err="1"/>
              <a:t>bé</a:t>
            </a:r>
            <a:r>
              <a:rPr lang="en-US" b="1" i="1" dirty="0"/>
              <a:t> </a:t>
            </a:r>
            <a:r>
              <a:rPr lang="en-US" b="1" i="1" dirty="0" err="1"/>
              <a:t>gái</a:t>
            </a:r>
            <a:r>
              <a:rPr lang="en-US" b="1" i="1" dirty="0"/>
              <a:t>?</a:t>
            </a:r>
          </a:p>
        </p:txBody>
      </p:sp>
      <p:sp>
        <p:nvSpPr>
          <p:cNvPr id="18442" name="Rectangle 10"/>
          <p:cNvSpPr>
            <a:spLocks noChangeArrowheads="1"/>
          </p:cNvSpPr>
          <p:nvPr/>
        </p:nvSpPr>
        <p:spPr bwMode="auto">
          <a:xfrm>
            <a:off x="609600" y="5943599"/>
            <a:ext cx="8305800" cy="830997"/>
          </a:xfrm>
          <a:prstGeom prst="rect">
            <a:avLst/>
          </a:prstGeom>
          <a:noFill/>
          <a:ln w="9525">
            <a:noFill/>
            <a:miter lim="800000"/>
            <a:headEnd/>
            <a:tailEnd/>
          </a:ln>
        </p:spPr>
        <p:txBody>
          <a:bodyPr>
            <a:spAutoFit/>
          </a:bodyPr>
          <a:lstStyle/>
          <a:p>
            <a:r>
              <a:rPr lang="en-US" b="1" dirty="0" err="1">
                <a:solidFill>
                  <a:srgbClr val="FF3300"/>
                </a:solidFill>
              </a:rPr>
              <a:t>Tháp</a:t>
            </a:r>
            <a:r>
              <a:rPr lang="en-US" b="1" dirty="0">
                <a:solidFill>
                  <a:srgbClr val="FF3300"/>
                </a:solidFill>
              </a:rPr>
              <a:t> 1: </a:t>
            </a:r>
            <a:r>
              <a:rPr lang="en-US" b="1" dirty="0" err="1">
                <a:solidFill>
                  <a:srgbClr val="FF3300"/>
                </a:solidFill>
              </a:rPr>
              <a:t>có</a:t>
            </a:r>
            <a:r>
              <a:rPr lang="en-US" b="1" dirty="0">
                <a:solidFill>
                  <a:srgbClr val="FF3300"/>
                </a:solidFill>
              </a:rPr>
              <a:t> </a:t>
            </a:r>
            <a:r>
              <a:rPr lang="en-US" b="1" dirty="0" err="1">
                <a:solidFill>
                  <a:srgbClr val="FF3300"/>
                </a:solidFill>
              </a:rPr>
              <a:t>khoảng</a:t>
            </a:r>
            <a:r>
              <a:rPr lang="en-US" b="1" dirty="0">
                <a:solidFill>
                  <a:srgbClr val="FF3300"/>
                </a:solidFill>
              </a:rPr>
              <a:t> 5,5 </a:t>
            </a:r>
            <a:r>
              <a:rPr lang="en-US" b="1" dirty="0" err="1">
                <a:solidFill>
                  <a:srgbClr val="FF3300"/>
                </a:solidFill>
              </a:rPr>
              <a:t>tr</a:t>
            </a:r>
            <a:r>
              <a:rPr lang="en-US" b="1" dirty="0">
                <a:solidFill>
                  <a:srgbClr val="FF3300"/>
                </a:solidFill>
              </a:rPr>
              <a:t> </a:t>
            </a:r>
            <a:r>
              <a:rPr lang="en-US" b="1" dirty="0" err="1">
                <a:solidFill>
                  <a:srgbClr val="FF3300"/>
                </a:solidFill>
              </a:rPr>
              <a:t>bé</a:t>
            </a:r>
            <a:r>
              <a:rPr lang="en-US" b="1" dirty="0">
                <a:solidFill>
                  <a:srgbClr val="FF3300"/>
                </a:solidFill>
              </a:rPr>
              <a:t> </a:t>
            </a:r>
            <a:r>
              <a:rPr lang="en-US" b="1" dirty="0" err="1">
                <a:solidFill>
                  <a:srgbClr val="FF3300"/>
                </a:solidFill>
              </a:rPr>
              <a:t>trai</a:t>
            </a:r>
            <a:r>
              <a:rPr lang="en-US" b="1" dirty="0">
                <a:solidFill>
                  <a:srgbClr val="FF3300"/>
                </a:solidFill>
              </a:rPr>
              <a:t> </a:t>
            </a:r>
            <a:r>
              <a:rPr lang="en-US" b="1" dirty="0" err="1">
                <a:solidFill>
                  <a:srgbClr val="FF3300"/>
                </a:solidFill>
              </a:rPr>
              <a:t>và</a:t>
            </a:r>
            <a:r>
              <a:rPr lang="en-US" b="1" dirty="0">
                <a:solidFill>
                  <a:srgbClr val="FF3300"/>
                </a:solidFill>
              </a:rPr>
              <a:t> 5,5 </a:t>
            </a:r>
            <a:r>
              <a:rPr lang="en-US" b="1" dirty="0" err="1">
                <a:solidFill>
                  <a:srgbClr val="FF3300"/>
                </a:solidFill>
              </a:rPr>
              <a:t>tr</a:t>
            </a:r>
            <a:r>
              <a:rPr lang="en-US" b="1" dirty="0">
                <a:solidFill>
                  <a:srgbClr val="FF3300"/>
                </a:solidFill>
              </a:rPr>
              <a:t> </a:t>
            </a:r>
            <a:r>
              <a:rPr lang="en-US" b="1" dirty="0" err="1">
                <a:solidFill>
                  <a:srgbClr val="FF3300"/>
                </a:solidFill>
              </a:rPr>
              <a:t>bé</a:t>
            </a:r>
            <a:r>
              <a:rPr lang="en-US" b="1" dirty="0">
                <a:solidFill>
                  <a:srgbClr val="FF3300"/>
                </a:solidFill>
              </a:rPr>
              <a:t> </a:t>
            </a:r>
            <a:r>
              <a:rPr lang="en-US" b="1" dirty="0" err="1">
                <a:solidFill>
                  <a:srgbClr val="FF3300"/>
                </a:solidFill>
              </a:rPr>
              <a:t>gái</a:t>
            </a:r>
            <a:r>
              <a:rPr lang="en-US" b="1" dirty="0">
                <a:solidFill>
                  <a:srgbClr val="FF3300"/>
                </a:solidFill>
              </a:rPr>
              <a:t>.</a:t>
            </a:r>
          </a:p>
          <a:p>
            <a:r>
              <a:rPr lang="en-US" b="1" dirty="0" err="1">
                <a:solidFill>
                  <a:srgbClr val="FF3300"/>
                </a:solidFill>
              </a:rPr>
              <a:t>Tháp</a:t>
            </a:r>
            <a:r>
              <a:rPr lang="en-US" b="1" dirty="0">
                <a:solidFill>
                  <a:srgbClr val="FF3300"/>
                </a:solidFill>
              </a:rPr>
              <a:t> 2: </a:t>
            </a:r>
            <a:r>
              <a:rPr lang="en-US" b="1" dirty="0" err="1">
                <a:solidFill>
                  <a:srgbClr val="FF3300"/>
                </a:solidFill>
              </a:rPr>
              <a:t>có</a:t>
            </a:r>
            <a:r>
              <a:rPr lang="en-US" b="1" dirty="0">
                <a:solidFill>
                  <a:srgbClr val="FF3300"/>
                </a:solidFill>
              </a:rPr>
              <a:t> </a:t>
            </a:r>
            <a:r>
              <a:rPr lang="en-US" b="1" dirty="0" err="1">
                <a:solidFill>
                  <a:srgbClr val="FF3300"/>
                </a:solidFill>
              </a:rPr>
              <a:t>khoảng</a:t>
            </a:r>
            <a:r>
              <a:rPr lang="en-US" b="1" dirty="0">
                <a:solidFill>
                  <a:srgbClr val="FF3300"/>
                </a:solidFill>
              </a:rPr>
              <a:t> 4,5 </a:t>
            </a:r>
            <a:r>
              <a:rPr lang="en-US" b="1" dirty="0" err="1">
                <a:solidFill>
                  <a:srgbClr val="FF3300"/>
                </a:solidFill>
              </a:rPr>
              <a:t>tr</a:t>
            </a:r>
            <a:r>
              <a:rPr lang="en-US" b="1" dirty="0">
                <a:solidFill>
                  <a:srgbClr val="FF3300"/>
                </a:solidFill>
              </a:rPr>
              <a:t> </a:t>
            </a:r>
            <a:r>
              <a:rPr lang="en-US" b="1" dirty="0" err="1">
                <a:solidFill>
                  <a:srgbClr val="FF3300"/>
                </a:solidFill>
              </a:rPr>
              <a:t>bé</a:t>
            </a:r>
            <a:r>
              <a:rPr lang="en-US" b="1" dirty="0">
                <a:solidFill>
                  <a:srgbClr val="FF3300"/>
                </a:solidFill>
              </a:rPr>
              <a:t> </a:t>
            </a:r>
            <a:r>
              <a:rPr lang="en-US" b="1" dirty="0" err="1">
                <a:solidFill>
                  <a:srgbClr val="FF3300"/>
                </a:solidFill>
              </a:rPr>
              <a:t>trai</a:t>
            </a:r>
            <a:r>
              <a:rPr lang="en-US" b="1" dirty="0">
                <a:solidFill>
                  <a:srgbClr val="FF3300"/>
                </a:solidFill>
              </a:rPr>
              <a:t> </a:t>
            </a:r>
            <a:r>
              <a:rPr lang="en-US" b="1" dirty="0" err="1">
                <a:solidFill>
                  <a:srgbClr val="FF3300"/>
                </a:solidFill>
              </a:rPr>
              <a:t>và</a:t>
            </a:r>
            <a:r>
              <a:rPr lang="en-US" b="1" dirty="0">
                <a:solidFill>
                  <a:srgbClr val="FF3300"/>
                </a:solidFill>
              </a:rPr>
              <a:t> </a:t>
            </a:r>
            <a:r>
              <a:rPr lang="en-US" b="1" dirty="0" err="1">
                <a:solidFill>
                  <a:srgbClr val="FF3300"/>
                </a:solidFill>
              </a:rPr>
              <a:t>gần</a:t>
            </a:r>
            <a:r>
              <a:rPr lang="en-US" b="1" dirty="0">
                <a:solidFill>
                  <a:srgbClr val="FF3300"/>
                </a:solidFill>
              </a:rPr>
              <a:t> 5 </a:t>
            </a:r>
            <a:r>
              <a:rPr lang="en-US" b="1" dirty="0" err="1">
                <a:solidFill>
                  <a:srgbClr val="FF3300"/>
                </a:solidFill>
              </a:rPr>
              <a:t>tr</a:t>
            </a:r>
            <a:r>
              <a:rPr lang="en-US" b="1" dirty="0">
                <a:solidFill>
                  <a:srgbClr val="FF3300"/>
                </a:solidFill>
              </a:rPr>
              <a:t> </a:t>
            </a:r>
            <a:r>
              <a:rPr lang="en-US" b="1" dirty="0" err="1">
                <a:solidFill>
                  <a:srgbClr val="FF3300"/>
                </a:solidFill>
              </a:rPr>
              <a:t>bé</a:t>
            </a:r>
            <a:r>
              <a:rPr lang="en-US" b="1" dirty="0">
                <a:solidFill>
                  <a:srgbClr val="FF3300"/>
                </a:solidFill>
              </a:rPr>
              <a:t> </a:t>
            </a:r>
            <a:r>
              <a:rPr lang="en-US" b="1" dirty="0" err="1">
                <a:solidFill>
                  <a:srgbClr val="FF3300"/>
                </a:solidFill>
              </a:rPr>
              <a:t>gái</a:t>
            </a:r>
            <a:endParaRPr lang="en-US" b="1" dirty="0">
              <a:solidFill>
                <a:srgbClr val="FF33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4" y="893619"/>
            <a:ext cx="8939091" cy="5063835"/>
          </a:xfrm>
          <a:prstGeom prst="rect">
            <a:avLst/>
          </a:prstGeom>
        </p:spPr>
      </p:pic>
    </p:spTree>
    <p:extLst>
      <p:ext uri="{BB962C8B-B14F-4D97-AF65-F5344CB8AC3E}">
        <p14:creationId xmlns:p14="http://schemas.microsoft.com/office/powerpoint/2010/main" val="2720156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blinds(horizontal)">
                                      <p:cBhvr>
                                        <p:cTn id="7" dur="500"/>
                                        <p:tgtEl>
                                          <p:spTgt spid="184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box(in)">
                                      <p:cBhvr>
                                        <p:cTn id="12"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6185</TotalTime>
  <Words>1045</Words>
  <Application>Microsoft Office PowerPoint</Application>
  <PresentationFormat>On-screen Show (4:3)</PresentationFormat>
  <Paragraphs>114</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Tỉ lệ gia tăng dân số: Là tỉ lệ dân số tăng thêm lên trong một năm so với năm trước. Trong số gia tăng thêm này có tính số người từ nước ngoài nhập cư và trừ đi số người xuất cư ra nước ngoài VD: Năm 2001, Châu Á có: + Tỉ lệ sinh:              20,9‰ + Tỉ lệ tử:                 7,6 ‰ +Tăng tự nhiên:       13,3 ‰ +Tỉ lệ chuyển cư:    - 0,3 ‰ + Tăng dân số:         13,0 ‰ - Tỉ lệ gia tăng dân số tự nhiên: Là tỉ lệ tăng dân số hàng năm do chênh lệch giữa tỉ lệ sinh và tỉ lệ tử.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ttc_computer</dc:creator>
  <cp:lastModifiedBy>hoang hung</cp:lastModifiedBy>
  <cp:revision>250</cp:revision>
  <dcterms:created xsi:type="dcterms:W3CDTF">2016-01-23T15:31:10Z</dcterms:created>
  <dcterms:modified xsi:type="dcterms:W3CDTF">2020-09-04T17:17:34Z</dcterms:modified>
</cp:coreProperties>
</file>