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3" r:id="rId2"/>
    <p:sldId id="273" r:id="rId3"/>
    <p:sldId id="269" r:id="rId4"/>
    <p:sldId id="258" r:id="rId5"/>
    <p:sldId id="270" r:id="rId6"/>
    <p:sldId id="271" r:id="rId7"/>
    <p:sldId id="268" r:id="rId8"/>
    <p:sldId id="272" r:id="rId9"/>
    <p:sldId id="260" r:id="rId10"/>
    <p:sldId id="261" r:id="rId11"/>
    <p:sldId id="274" r:id="rId12"/>
    <p:sldId id="264" r:id="rId13"/>
    <p:sldId id="265" r:id="rId14"/>
    <p:sldId id="266" r:id="rId15"/>
    <p:sldId id="267" r:id="rId16"/>
    <p:sldId id="279" r:id="rId17"/>
    <p:sldId id="275" r:id="rId18"/>
    <p:sldId id="276" r:id="rId19"/>
    <p:sldId id="281" r:id="rId20"/>
    <p:sldId id="282" r:id="rId21"/>
  </p:sldIdLst>
  <p:sldSz cx="9144000" cy="6858000" type="screen4x3"/>
  <p:notesSz cx="6858000" cy="9144000"/>
  <p:custDataLst>
    <p:tags r:id="rId2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401BE-BE1D-4AD6-ACDD-7FE7929F4580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30DB5-5574-4DDF-B4FC-1DE2CC6CCB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3811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Euphemia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Euphemia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Euphemia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Euphemia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Euphemi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Euphemi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Euphemi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Euphemi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Euphemi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1F752E-3177-494D-90A9-B34BAFCAE9B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221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0476B-1C53-4A0E-B592-2FF6142CAE3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91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9B0AF-7E3E-4F8D-98A2-E3EDD93EE5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5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9B0AF-7E3E-4F8D-98A2-E3EDD93EE5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5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9B0AF-7E3E-4F8D-98A2-E3EDD93EE5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5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9B0AF-7E3E-4F8D-98A2-E3EDD93EE5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5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9B0AF-7E3E-4F8D-98A2-E3EDD93EE54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9206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0075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7039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667" y="274446"/>
            <a:ext cx="8228666" cy="114274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668" y="1600149"/>
            <a:ext cx="4039612" cy="218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724" y="1600149"/>
            <a:ext cx="4039611" cy="218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668" y="3936799"/>
            <a:ext cx="4039612" cy="21893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724" y="3936799"/>
            <a:ext cx="4039611" cy="21893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B2CD-C304-477F-A2F5-623B2E43B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53938"/>
      </p:ext>
    </p:extLst>
  </p:cSld>
  <p:clrMapOvr>
    <a:masterClrMapping/>
  </p:clrMapOvr>
  <p:transition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7662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207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202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33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23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439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066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771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CA19A-DBF8-4C34-B007-3A8CA4F935B9}" type="datetimeFigureOut">
              <a:rPr lang="vi-VN" smtClean="0"/>
              <a:t>15/02/2021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B4EB8-3EB5-4CAD-8F83-C25BE50CC7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508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5.wmf"/><Relationship Id="rId18" Type="http://schemas.openxmlformats.org/officeDocument/2006/relationships/image" Target="../media/image37.wmf"/><Relationship Id="rId3" Type="http://schemas.openxmlformats.org/officeDocument/2006/relationships/image" Target="../media/image38.png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oleObject" Target="../embeddings/oleObject32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42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10.wmf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image" Target="../media/image16.wmf"/><Relationship Id="rId10" Type="http://schemas.openxmlformats.org/officeDocument/2006/relationships/image" Target="../media/image14.wmf"/><Relationship Id="rId4" Type="http://schemas.openxmlformats.org/officeDocument/2006/relationships/image" Target="../media/image15.png"/><Relationship Id="rId9" Type="http://schemas.openxmlformats.org/officeDocument/2006/relationships/oleObject" Target="../embeddings/oleObject40.bin"/><Relationship Id="rId14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38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5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10.wmf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8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image" Target="../media/image16.wmf"/><Relationship Id="rId10" Type="http://schemas.openxmlformats.org/officeDocument/2006/relationships/image" Target="../media/image14.wmf"/><Relationship Id="rId4" Type="http://schemas.openxmlformats.org/officeDocument/2006/relationships/image" Target="../media/image15.png"/><Relationship Id="rId9" Type="http://schemas.openxmlformats.org/officeDocument/2006/relationships/oleObject" Target="../embeddings/oleObject54.bin"/><Relationship Id="rId14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3.wmf"/><Relationship Id="rId10" Type="http://schemas.openxmlformats.org/officeDocument/2006/relationships/image" Target="../media/image15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image" Target="../media/image16.wmf"/><Relationship Id="rId10" Type="http://schemas.openxmlformats.org/officeDocument/2006/relationships/image" Target="../media/image14.wmf"/><Relationship Id="rId4" Type="http://schemas.openxmlformats.org/officeDocument/2006/relationships/image" Target="../media/image15.png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9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2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POINSET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6242" y="4229100"/>
            <a:ext cx="1884759" cy="1771650"/>
          </a:xfrm>
        </p:spPr>
      </p:pic>
      <p:sp>
        <p:nvSpPr>
          <p:cNvPr id="4099" name="WordArt 7"/>
          <p:cNvSpPr>
            <a:spLocks noChangeArrowheads="1" noChangeShapeType="1" noTextEdit="1"/>
          </p:cNvSpPr>
          <p:nvPr/>
        </p:nvSpPr>
        <p:spPr bwMode="auto">
          <a:xfrm>
            <a:off x="1629967" y="2619375"/>
            <a:ext cx="5999559" cy="914400"/>
          </a:xfrm>
          <a:prstGeom prst="rect">
            <a:avLst/>
          </a:prstGeom>
        </p:spPr>
        <p:txBody>
          <a:bodyPr wrap="none" lIns="67133" tIns="33566" rIns="67133" bIns="33566" fromWordArt="1"/>
          <a:lstStyle/>
          <a:p>
            <a:pPr algn="ctr">
              <a:defRPr/>
            </a:pPr>
            <a:r>
              <a:rPr lang="pt-BR" sz="3525" b="1" kern="10" dirty="0">
                <a:solidFill>
                  <a:srgbClr val="C00000"/>
                </a:solidFill>
                <a:latin typeface=".VnTimeH"/>
              </a:rPr>
              <a:t> </a:t>
            </a:r>
            <a:r>
              <a:rPr lang="en-US" sz="3525" b="1" kern="10" dirty="0">
                <a:solidFill>
                  <a:srgbClr val="C00000"/>
                </a:solidFill>
                <a:latin typeface="+mj-lt"/>
              </a:rPr>
              <a:t>                   </a:t>
            </a:r>
          </a:p>
          <a:p>
            <a:pPr algn="ctr">
              <a:defRPr/>
            </a:pPr>
            <a:r>
              <a:rPr lang="en-US" sz="3525" b="1" kern="10" dirty="0">
                <a:solidFill>
                  <a:srgbClr val="C00000"/>
                </a:solidFill>
                <a:latin typeface="+mj-lt"/>
              </a:rPr>
              <a:t>                    </a:t>
            </a:r>
          </a:p>
          <a:p>
            <a:pPr algn="ctr">
              <a:defRPr/>
            </a:pPr>
            <a:endParaRPr lang="en-US" sz="3525" b="1" kern="10" dirty="0">
              <a:solidFill>
                <a:srgbClr val="C00000"/>
              </a:solidFill>
              <a:latin typeface=".VnTimeH"/>
            </a:endParaRPr>
          </a:p>
        </p:txBody>
      </p:sp>
      <p:grpSp>
        <p:nvGrpSpPr>
          <p:cNvPr id="20484" name="Group 8"/>
          <p:cNvGrpSpPr>
            <a:grpSpLocks/>
          </p:cNvGrpSpPr>
          <p:nvPr/>
        </p:nvGrpSpPr>
        <p:grpSpPr bwMode="auto">
          <a:xfrm>
            <a:off x="1143000" y="857251"/>
            <a:ext cx="6858000" cy="5158979"/>
            <a:chOff x="0" y="0"/>
            <a:chExt cx="5760" cy="4333"/>
          </a:xfrm>
        </p:grpSpPr>
        <p:pic>
          <p:nvPicPr>
            <p:cNvPr id="20490" name="Picture 9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14"/>
              <a:ext cx="5747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1" name="Picture 10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62" y="2109"/>
              <a:ext cx="4283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2" name="Picture 11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085" y="2122"/>
              <a:ext cx="4283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3" name="Picture 12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0"/>
              <a:ext cx="5747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485" name="Text Box 15"/>
          <p:cNvSpPr txBox="1">
            <a:spLocks noChangeArrowheads="1"/>
          </p:cNvSpPr>
          <p:nvPr/>
        </p:nvSpPr>
        <p:spPr bwMode="auto">
          <a:xfrm>
            <a:off x="1623158" y="3112070"/>
            <a:ext cx="6198394" cy="2008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5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5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39: </a:t>
            </a:r>
            <a:r>
              <a:rPr lang="en-US" altLang="en-US" sz="45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5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5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1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altLang="en-US" sz="1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altLang="en-US" sz="1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1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en-US" altLang="en-US" sz="1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1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1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2020 - 2021</a:t>
            </a:r>
          </a:p>
        </p:txBody>
      </p:sp>
      <p:pic>
        <p:nvPicPr>
          <p:cNvPr id="20486" name="Picture 18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257301" y="4282679"/>
            <a:ext cx="1603772" cy="1596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TextBox 16"/>
          <p:cNvSpPr txBox="1">
            <a:spLocks noChangeArrowheads="1"/>
          </p:cNvSpPr>
          <p:nvPr/>
        </p:nvSpPr>
        <p:spPr bwMode="auto">
          <a:xfrm>
            <a:off x="1419226" y="3219450"/>
            <a:ext cx="6199585" cy="42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130" tIns="33564" rIns="67130" bIns="33564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325" b="1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20488" name="TextBox 15"/>
          <p:cNvSpPr txBox="1">
            <a:spLocks noChangeArrowheads="1"/>
          </p:cNvSpPr>
          <p:nvPr/>
        </p:nvSpPr>
        <p:spPr bwMode="auto">
          <a:xfrm>
            <a:off x="1827610" y="1257301"/>
            <a:ext cx="6116240" cy="34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6" tIns="34289" rIns="68576" bIns="3428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</p:txBody>
      </p:sp>
      <p:pic>
        <p:nvPicPr>
          <p:cNvPr id="20489" name="Picture 14" descr="D:\2020- 2021\logo truon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329" y="1769269"/>
            <a:ext cx="1721644" cy="130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35060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785926"/>
            <a:ext cx="7772400" cy="1785950"/>
          </a:xfrm>
        </p:spPr>
        <p:txBody>
          <a:bodyPr>
            <a:noAutofit/>
          </a:bodyPr>
          <a:lstStyle/>
          <a:p>
            <a:pPr algn="l"/>
            <a:r>
              <a:rPr lang="fr-FR" sz="3200" u="sng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đ/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BT7a(SGK/T62): 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3000372"/>
            <a:ext cx="5857916" cy="1928826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DEF,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MN//EF 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đ/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Hay: </a:t>
            </a: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14" y="1785926"/>
            <a:ext cx="335758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500166" y="3429000"/>
          <a:ext cx="1500198" cy="953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4" imgW="761760" imgH="393480" progId="Equation.DSMT4">
                  <p:embed/>
                </p:oleObj>
              </mc:Choice>
              <mc:Fallback>
                <p:oleObj name="Equation" r:id="rId4" imgW="761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3429000"/>
                        <a:ext cx="1500198" cy="953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714348" y="5097352"/>
          <a:ext cx="4714908" cy="1174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6" imgW="1968480" imgH="419040" progId="Equation.DSMT4">
                  <p:embed/>
                </p:oleObj>
              </mc:Choice>
              <mc:Fallback>
                <p:oleObj name="Equation" r:id="rId6" imgW="19684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5097352"/>
                        <a:ext cx="4714908" cy="11745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876256" y="5085184"/>
            <a:ext cx="1329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MN//EF </a:t>
            </a:r>
            <a:endParaRPr 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79690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Aachen" pitchFamily="18" charset="-93"/>
                <a:cs typeface="Times New Roman" pitchFamily="18" charset="0"/>
              </a:rPr>
              <a:t>LUYỆN TẬP</a:t>
            </a:r>
            <a:endParaRPr lang="en-US" dirty="0">
              <a:solidFill>
                <a:srgbClr val="FF0000"/>
              </a:solidFill>
              <a:latin typeface="Times New Roman" pitchFamily="18" charset="0"/>
              <a:ea typeface="Aachen" pitchFamily="18" charset="-93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47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612576" y="476672"/>
            <a:ext cx="5429288" cy="1142984"/>
          </a:xfrm>
        </p:spPr>
        <p:txBody>
          <a:bodyPr/>
          <a:lstStyle/>
          <a:p>
            <a:r>
              <a:rPr lang="fr-F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BT10 (SGK/T63):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64088" y="44624"/>
            <a:ext cx="32004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358555"/>
              </p:ext>
            </p:extLst>
          </p:nvPr>
        </p:nvGraphicFramePr>
        <p:xfrm>
          <a:off x="1145174" y="2564904"/>
          <a:ext cx="1140826" cy="57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" name="Equation" r:id="rId4" imgW="736560" imgH="368280" progId="Equation.DSMT4">
                  <p:embed/>
                </p:oleObj>
              </mc:Choice>
              <mc:Fallback>
                <p:oleObj name="Equation" r:id="rId4" imgW="7365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174" y="2564904"/>
                        <a:ext cx="1140826" cy="57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79690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Aachen" pitchFamily="18" charset="-93"/>
                <a:cs typeface="Times New Roman" pitchFamily="18" charset="0"/>
              </a:rPr>
              <a:t>LUYỆN TẬP</a:t>
            </a:r>
            <a:endParaRPr lang="en-US" dirty="0">
              <a:solidFill>
                <a:srgbClr val="FF0000"/>
              </a:solidFill>
              <a:latin typeface="Times New Roman" pitchFamily="18" charset="0"/>
              <a:ea typeface="Aachen" pitchFamily="18" charset="-93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064" y="2636912"/>
            <a:ext cx="1172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C/mr: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34076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Tam giác ABC có đường cao AH.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thẳng d song song với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BC 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cắt các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cạnhAB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, AC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và đường 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cao AH theo thứ tự tại các điểm 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’, C’ và H’.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311830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b) Áp dụng: Cho biết                   và diện tích tam giác ABC là 67,5 cm</a:t>
            </a:r>
            <a:r>
              <a:rPr lang="nl-NL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000" dirty="0" smtClean="0">
                <a:latin typeface="Times New Roman" pitchFamily="18" charset="0"/>
                <a:cs typeface="Times New Roman" pitchFamily="18" charset="0"/>
              </a:rPr>
              <a:t>. Tính diện tích tam giác AB’C’?</a:t>
            </a:r>
            <a:endParaRPr lang="nl-NL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860032" y="1069082"/>
            <a:ext cx="0" cy="5788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059173"/>
              </p:ext>
            </p:extLst>
          </p:nvPr>
        </p:nvGraphicFramePr>
        <p:xfrm>
          <a:off x="409980" y="4734436"/>
          <a:ext cx="2170009" cy="648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" name="Equation" r:id="rId6" imgW="1295280" imgH="393480" progId="Equation.DSMT4">
                  <p:embed/>
                </p:oleObj>
              </mc:Choice>
              <mc:Fallback>
                <p:oleObj name="Equation" r:id="rId6" imgW="12952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980" y="4734436"/>
                        <a:ext cx="2170009" cy="6480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896006"/>
              </p:ext>
            </p:extLst>
          </p:nvPr>
        </p:nvGraphicFramePr>
        <p:xfrm>
          <a:off x="378449" y="5589240"/>
          <a:ext cx="2137969" cy="736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Equation" r:id="rId8" imgW="1231560" imgH="393480" progId="Equation.DSMT4">
                  <p:embed/>
                </p:oleObj>
              </mc:Choice>
              <mc:Fallback>
                <p:oleObj name="Equation" r:id="rId8" imgW="12315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49" y="5589240"/>
                        <a:ext cx="2137969" cy="7366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039548"/>
              </p:ext>
            </p:extLst>
          </p:nvPr>
        </p:nvGraphicFramePr>
        <p:xfrm>
          <a:off x="2708976" y="5229200"/>
          <a:ext cx="2007040" cy="66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10" imgW="914400" imgH="368280" progId="Equation.DSMT4">
                  <p:embed/>
                </p:oleObj>
              </mc:Choice>
              <mc:Fallback>
                <p:oleObj name="Equation" r:id="rId10" imgW="91440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76" y="5229200"/>
                        <a:ext cx="2007040" cy="664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343" y="436510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95736" y="40770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BG</a:t>
            </a:r>
            <a:endParaRPr lang="en-US" b="1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4860032" y="263691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289881"/>
              </p:ext>
            </p:extLst>
          </p:nvPr>
        </p:nvGraphicFramePr>
        <p:xfrm>
          <a:off x="2483768" y="3068960"/>
          <a:ext cx="1008112" cy="513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Equation" r:id="rId12" imgW="723586" imgH="368140" progId="Equation.DSMT4">
                  <p:embed/>
                </p:oleObj>
              </mc:Choice>
              <mc:Fallback>
                <p:oleObj name="Equation" r:id="rId12" imgW="723586" imgH="3681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068960"/>
                        <a:ext cx="1008112" cy="5130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798349"/>
              </p:ext>
            </p:extLst>
          </p:nvPr>
        </p:nvGraphicFramePr>
        <p:xfrm>
          <a:off x="6012160" y="2420888"/>
          <a:ext cx="1422796" cy="724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14" imgW="723586" imgH="368140" progId="Equation.DSMT4">
                  <p:embed/>
                </p:oleObj>
              </mc:Choice>
              <mc:Fallback>
                <p:oleObj name="Equation" r:id="rId14" imgW="723586" imgH="3681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420888"/>
                        <a:ext cx="1422796" cy="724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220072" y="2564904"/>
            <a:ext cx="1584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Ta có: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932811"/>
              </p:ext>
            </p:extLst>
          </p:nvPr>
        </p:nvGraphicFramePr>
        <p:xfrm>
          <a:off x="5278001" y="2924944"/>
          <a:ext cx="2750383" cy="725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15" imgW="1397000" imgH="368300" progId="Equation.DSMT4">
                  <p:embed/>
                </p:oleObj>
              </mc:Choice>
              <mc:Fallback>
                <p:oleObj name="Equation" r:id="rId15" imgW="1397000" imgH="3683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001" y="2924944"/>
                        <a:ext cx="2750383" cy="7250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932040" y="3645024"/>
            <a:ext cx="39604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mà S</a:t>
            </a:r>
            <a:r>
              <a:rPr lang="nl-NL" sz="22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AB’C’</a:t>
            </a:r>
            <a:r>
              <a:rPr lang="nl-NL" sz="2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½ AH’.B’C’</a:t>
            </a:r>
            <a:endParaRPr lang="en-US" sz="2200" dirty="0" smtClean="0">
              <a:latin typeface="VNI-Times"/>
              <a:ea typeface="Times New Roman"/>
              <a:cs typeface="Times New Roman"/>
            </a:endParaRPr>
          </a:p>
          <a:p>
            <a:r>
              <a:rPr lang="nl-NL" sz="2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S</a:t>
            </a:r>
            <a:r>
              <a:rPr lang="nl-NL" sz="22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ABC</a:t>
            </a:r>
            <a:r>
              <a:rPr lang="nl-NL" sz="2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½ AH.BC </a:t>
            </a:r>
            <a:endParaRPr lang="en-US" sz="2200" dirty="0">
              <a:latin typeface="VNI-Times"/>
              <a:ea typeface="Times New Roman"/>
              <a:cs typeface="Times New Roman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823993"/>
              </p:ext>
            </p:extLst>
          </p:nvPr>
        </p:nvGraphicFramePr>
        <p:xfrm>
          <a:off x="5653966" y="4365103"/>
          <a:ext cx="3490033" cy="1887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17" imgW="1930400" imgH="1143000" progId="Equation.DSMT4">
                  <p:embed/>
                </p:oleObj>
              </mc:Choice>
              <mc:Fallback>
                <p:oleObj name="Equation" r:id="rId17" imgW="1930400" imgH="1143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966" y="4365103"/>
                        <a:ext cx="3490033" cy="1887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788024" y="465313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 </a:t>
            </a:r>
            <a:r>
              <a:rPr lang="en-US" dirty="0" err="1" smtClean="0"/>
              <a:t>đó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64596" y="6207695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Symbol"/>
              </a:rPr>
              <a:t></a:t>
            </a:r>
            <a:r>
              <a:rPr lang="nl-NL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S</a:t>
            </a:r>
            <a:r>
              <a:rPr lang="nl-NL" sz="24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AB’C’</a:t>
            </a:r>
            <a:r>
              <a:rPr lang="nl-NL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7,5(cm</a:t>
            </a:r>
            <a:r>
              <a:rPr lang="nl-NL" sz="2400" baseline="30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019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7" grpId="0"/>
      <p:bldP spid="14" grpId="0"/>
      <p:bldP spid="15" grpId="0"/>
      <p:bldP spid="20" grpId="0"/>
      <p:bldP spid="23" grpId="0"/>
      <p:bldP spid="21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-180975" y="0"/>
            <a:ext cx="9601200" cy="549275"/>
          </a:xfrm>
          <a:prstGeom prst="rect">
            <a:avLst/>
          </a:prstGeom>
          <a:solidFill>
            <a:srgbClr val="EEE7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tập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067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u="sng">
                <a:solidFill>
                  <a:srgbClr val="0000FF"/>
                </a:solidFill>
                <a:latin typeface="Times New Roman" pitchFamily="18" charset="0"/>
              </a:rPr>
              <a:t>Bài tập 1: </a:t>
            </a: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Lựa chọn chữ cái đứng trước câu trả lời đúng.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6200" y="121920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1:</a:t>
            </a:r>
            <a:r>
              <a:rPr lang="en-US" b="1" dirty="0"/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Tỉ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BB’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AB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21527" name="Group 23"/>
          <p:cNvGrpSpPr>
            <a:grpSpLocks/>
          </p:cNvGrpSpPr>
          <p:nvPr/>
        </p:nvGrpSpPr>
        <p:grpSpPr bwMode="auto">
          <a:xfrm>
            <a:off x="4953000" y="2209800"/>
            <a:ext cx="3810000" cy="2971800"/>
            <a:chOff x="3120" y="1056"/>
            <a:chExt cx="2400" cy="1872"/>
          </a:xfrm>
        </p:grpSpPr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3938" y="1345"/>
              <a:ext cx="1152" cy="128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21526" name="Group 22"/>
            <p:cNvGrpSpPr>
              <a:grpSpLocks/>
            </p:cNvGrpSpPr>
            <p:nvPr/>
          </p:nvGrpSpPr>
          <p:grpSpPr bwMode="auto">
            <a:xfrm>
              <a:off x="3120" y="1056"/>
              <a:ext cx="2400" cy="1872"/>
              <a:chOff x="3120" y="1056"/>
              <a:chExt cx="2400" cy="1872"/>
            </a:xfrm>
          </p:grpSpPr>
          <p:sp>
            <p:nvSpPr>
              <p:cNvPr id="21513" name="Line 9"/>
              <p:cNvSpPr>
                <a:spLocks noChangeShapeType="1"/>
              </p:cNvSpPr>
              <p:nvPr/>
            </p:nvSpPr>
            <p:spPr bwMode="auto">
              <a:xfrm flipH="1">
                <a:off x="3343" y="1337"/>
                <a:ext cx="595" cy="128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14" name="Line 10"/>
              <p:cNvSpPr>
                <a:spLocks noChangeShapeType="1"/>
              </p:cNvSpPr>
              <p:nvPr/>
            </p:nvSpPr>
            <p:spPr bwMode="auto">
              <a:xfrm>
                <a:off x="3343" y="2622"/>
                <a:ext cx="1747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15" name="Line 11"/>
              <p:cNvSpPr>
                <a:spLocks noChangeShapeType="1"/>
              </p:cNvSpPr>
              <p:nvPr/>
            </p:nvSpPr>
            <p:spPr bwMode="auto">
              <a:xfrm>
                <a:off x="3524" y="2208"/>
                <a:ext cx="12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16" name="Text Box 12"/>
              <p:cNvSpPr txBox="1">
                <a:spLocks noChangeArrowheads="1"/>
              </p:cNvSpPr>
              <p:nvPr/>
            </p:nvSpPr>
            <p:spPr bwMode="auto">
              <a:xfrm>
                <a:off x="3826" y="1056"/>
                <a:ext cx="409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21517" name="Text Box 13"/>
              <p:cNvSpPr txBox="1">
                <a:spLocks noChangeArrowheads="1"/>
              </p:cNvSpPr>
              <p:nvPr/>
            </p:nvSpPr>
            <p:spPr bwMode="auto">
              <a:xfrm>
                <a:off x="3120" y="2542"/>
                <a:ext cx="33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21518" name="Text Box 14"/>
              <p:cNvSpPr txBox="1">
                <a:spLocks noChangeArrowheads="1"/>
              </p:cNvSpPr>
              <p:nvPr/>
            </p:nvSpPr>
            <p:spPr bwMode="auto">
              <a:xfrm>
                <a:off x="5052" y="2542"/>
                <a:ext cx="3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21519" name="Text Box 15"/>
              <p:cNvSpPr txBox="1">
                <a:spLocks noChangeArrowheads="1"/>
              </p:cNvSpPr>
              <p:nvPr/>
            </p:nvSpPr>
            <p:spPr bwMode="auto">
              <a:xfrm>
                <a:off x="3216" y="2025"/>
                <a:ext cx="40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itchFamily="18" charset="0"/>
                  </a:rPr>
                  <a:t>B’</a:t>
                </a:r>
              </a:p>
            </p:txBody>
          </p:sp>
          <p:sp>
            <p:nvSpPr>
              <p:cNvPr id="21520" name="Text Box 16"/>
              <p:cNvSpPr txBox="1">
                <a:spLocks noChangeArrowheads="1"/>
              </p:cNvSpPr>
              <p:nvPr/>
            </p:nvSpPr>
            <p:spPr bwMode="auto">
              <a:xfrm>
                <a:off x="4770" y="2016"/>
                <a:ext cx="55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itchFamily="18" charset="0"/>
                  </a:rPr>
                  <a:t>C’</a:t>
                </a:r>
              </a:p>
            </p:txBody>
          </p:sp>
          <p:sp>
            <p:nvSpPr>
              <p:cNvPr id="21522" name="Text Box 18"/>
              <p:cNvSpPr txBox="1">
                <a:spLocks noChangeArrowheads="1"/>
              </p:cNvSpPr>
              <p:nvPr/>
            </p:nvSpPr>
            <p:spPr bwMode="auto">
              <a:xfrm>
                <a:off x="3888" y="2640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vi-VN" sz="2400" b="1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23" name="Text Box 19"/>
              <p:cNvSpPr txBox="1">
                <a:spLocks noChangeArrowheads="1"/>
              </p:cNvSpPr>
              <p:nvPr/>
            </p:nvSpPr>
            <p:spPr bwMode="auto">
              <a:xfrm>
                <a:off x="4272" y="1488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</a:rPr>
                  <a:t>10cm</a:t>
                </a:r>
              </a:p>
            </p:txBody>
          </p:sp>
          <p:sp>
            <p:nvSpPr>
              <p:cNvPr id="21524" name="Text Box 20"/>
              <p:cNvSpPr txBox="1">
                <a:spLocks noChangeArrowheads="1"/>
              </p:cNvSpPr>
              <p:nvPr/>
            </p:nvSpPr>
            <p:spPr bwMode="auto">
              <a:xfrm>
                <a:off x="4944" y="230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</a:rPr>
                  <a:t>5cm</a:t>
                </a:r>
              </a:p>
            </p:txBody>
          </p:sp>
        </p:grpSp>
      </p:grp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791200" y="4891088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t>B’C’//BC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399773" y="3495675"/>
            <a:ext cx="4267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</a:rPr>
              <a:t>C) 2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539" name="Oval 35"/>
          <p:cNvSpPr>
            <a:spLocks noChangeArrowheads="1"/>
          </p:cNvSpPr>
          <p:nvPr/>
        </p:nvSpPr>
        <p:spPr bwMode="auto">
          <a:xfrm>
            <a:off x="288925" y="3460750"/>
            <a:ext cx="6858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1541" name="Group 37"/>
          <p:cNvGrpSpPr>
            <a:grpSpLocks/>
          </p:cNvGrpSpPr>
          <p:nvPr/>
        </p:nvGrpSpPr>
        <p:grpSpPr bwMode="auto">
          <a:xfrm>
            <a:off x="1259632" y="1844824"/>
            <a:ext cx="4814143" cy="1279376"/>
            <a:chOff x="2640" y="1248"/>
            <a:chExt cx="3030" cy="1920"/>
          </a:xfrm>
        </p:grpSpPr>
        <p:sp>
          <p:nvSpPr>
            <p:cNvPr id="21542" name="AutoShape 38"/>
            <p:cNvSpPr>
              <a:spLocks noChangeArrowheads="1"/>
            </p:cNvSpPr>
            <p:nvPr/>
          </p:nvSpPr>
          <p:spPr bwMode="auto">
            <a:xfrm>
              <a:off x="2640" y="1248"/>
              <a:ext cx="3030" cy="1920"/>
            </a:xfrm>
            <a:prstGeom prst="cloudCallout">
              <a:avLst>
                <a:gd name="adj1" fmla="val -80856"/>
                <a:gd name="adj2" fmla="val 70731"/>
              </a:avLst>
            </a:prstGeom>
            <a:solidFill>
              <a:srgbClr val="C3DEB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21543" name="Text Box 39"/>
            <p:cNvSpPr txBox="1">
              <a:spLocks noChangeArrowheads="1"/>
            </p:cNvSpPr>
            <p:nvPr/>
          </p:nvSpPr>
          <p:spPr bwMode="auto">
            <a:xfrm>
              <a:off x="2832" y="1958"/>
              <a:ext cx="2713" cy="4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Phát biểu định lí Ta Lét ?</a:t>
              </a:r>
            </a:p>
          </p:txBody>
        </p:sp>
      </p:grp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996433"/>
              </p:ext>
            </p:extLst>
          </p:nvPr>
        </p:nvGraphicFramePr>
        <p:xfrm>
          <a:off x="445460" y="3340100"/>
          <a:ext cx="704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3" imgW="304560" imgH="368280" progId="Equation.DSMT4">
                  <p:embed/>
                </p:oleObj>
              </mc:Choice>
              <mc:Fallback>
                <p:oleObj name="Equation" r:id="rId3" imgW="304560" imgH="3682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60" y="3340100"/>
                        <a:ext cx="704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371000"/>
              </p:ext>
            </p:extLst>
          </p:nvPr>
        </p:nvGraphicFramePr>
        <p:xfrm>
          <a:off x="3349625" y="3357563"/>
          <a:ext cx="7778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5" imgW="291960" imgH="368280" progId="Equation.DSMT4">
                  <p:embed/>
                </p:oleObj>
              </mc:Choice>
              <mc:Fallback>
                <p:oleObj name="Equation" r:id="rId5" imgW="29196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3357563"/>
                        <a:ext cx="7778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690125"/>
              </p:ext>
            </p:extLst>
          </p:nvPr>
        </p:nvGraphicFramePr>
        <p:xfrm>
          <a:off x="3314700" y="4883150"/>
          <a:ext cx="8096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7" imgW="304560" imgH="368280" progId="Equation.DSMT4">
                  <p:embed/>
                </p:oleObj>
              </mc:Choice>
              <mc:Fallback>
                <p:oleObj name="Equation" r:id="rId7" imgW="30456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883150"/>
                        <a:ext cx="80962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03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5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1" grpId="0"/>
      <p:bldP spid="21525" grpId="0"/>
      <p:bldP spid="215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28600" y="123348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Câu 2:</a:t>
            </a:r>
            <a:r>
              <a:rPr lang="en-US" b="1"/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Cho hình vẽ, độ dài B’C’=?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09600" y="2209800"/>
            <a:ext cx="29718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A) 4 cm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B) 8 dm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C) 10 cm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D) 8 cm</a:t>
            </a:r>
          </a:p>
          <a:p>
            <a:pPr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533400" y="4419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3574" name="Group 22"/>
          <p:cNvGrpSpPr>
            <a:grpSpLocks/>
          </p:cNvGrpSpPr>
          <p:nvPr/>
        </p:nvGrpSpPr>
        <p:grpSpPr bwMode="auto">
          <a:xfrm>
            <a:off x="2895600" y="3581400"/>
            <a:ext cx="4810125" cy="3048000"/>
            <a:chOff x="2640" y="1248"/>
            <a:chExt cx="3030" cy="1920"/>
          </a:xfrm>
        </p:grpSpPr>
        <p:sp>
          <p:nvSpPr>
            <p:cNvPr id="23575" name="AutoShape 23"/>
            <p:cNvSpPr>
              <a:spLocks noChangeArrowheads="1"/>
            </p:cNvSpPr>
            <p:nvPr/>
          </p:nvSpPr>
          <p:spPr bwMode="auto">
            <a:xfrm>
              <a:off x="2640" y="1248"/>
              <a:ext cx="3030" cy="1920"/>
            </a:xfrm>
            <a:prstGeom prst="cloudCallout">
              <a:avLst>
                <a:gd name="adj1" fmla="val -80856"/>
                <a:gd name="adj2" fmla="val 70731"/>
              </a:avLst>
            </a:prstGeom>
            <a:solidFill>
              <a:srgbClr val="C3DEB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23576" name="Text Box 24"/>
            <p:cNvSpPr txBox="1">
              <a:spLocks noChangeArrowheads="1"/>
            </p:cNvSpPr>
            <p:nvPr/>
          </p:nvSpPr>
          <p:spPr bwMode="auto">
            <a:xfrm>
              <a:off x="2832" y="1958"/>
              <a:ext cx="2713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rgbClr val="FF0000"/>
                  </a:solidFill>
                  <a:latin typeface="Times New Roman" pitchFamily="18" charset="0"/>
                </a:rPr>
                <a:t>Phát biểu hệ quả của định lí Ta Lét ?</a:t>
              </a:r>
            </a:p>
          </p:txBody>
        </p:sp>
      </p:grp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-180975" y="0"/>
            <a:ext cx="9601200" cy="549275"/>
          </a:xfrm>
          <a:prstGeom prst="rect">
            <a:avLst/>
          </a:prstGeom>
          <a:solidFill>
            <a:srgbClr val="EEE7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tập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76200" y="609600"/>
            <a:ext cx="9067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u="sng">
                <a:solidFill>
                  <a:srgbClr val="0000FF"/>
                </a:solidFill>
                <a:latin typeface="Times New Roman" pitchFamily="18" charset="0"/>
              </a:rPr>
              <a:t>Bài tập 1: </a:t>
            </a: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Lựa chọn chữ cái đứng trước câu trả lời đúng.</a:t>
            </a:r>
          </a:p>
        </p:txBody>
      </p:sp>
      <p:grpSp>
        <p:nvGrpSpPr>
          <p:cNvPr id="23583" name="Group 31"/>
          <p:cNvGrpSpPr>
            <a:grpSpLocks/>
          </p:cNvGrpSpPr>
          <p:nvPr/>
        </p:nvGrpSpPr>
        <p:grpSpPr bwMode="auto">
          <a:xfrm>
            <a:off x="4953000" y="1600200"/>
            <a:ext cx="3810000" cy="2971800"/>
            <a:chOff x="3120" y="1008"/>
            <a:chExt cx="2400" cy="1872"/>
          </a:xfrm>
        </p:grpSpPr>
        <p:grpSp>
          <p:nvGrpSpPr>
            <p:cNvPr id="23557" name="Group 5"/>
            <p:cNvGrpSpPr>
              <a:grpSpLocks/>
            </p:cNvGrpSpPr>
            <p:nvPr/>
          </p:nvGrpSpPr>
          <p:grpSpPr bwMode="auto">
            <a:xfrm>
              <a:off x="3120" y="1008"/>
              <a:ext cx="2400" cy="1872"/>
              <a:chOff x="3120" y="1056"/>
              <a:chExt cx="2400" cy="1872"/>
            </a:xfrm>
          </p:grpSpPr>
          <p:sp>
            <p:nvSpPr>
              <p:cNvPr id="23558" name="Line 6"/>
              <p:cNvSpPr>
                <a:spLocks noChangeShapeType="1"/>
              </p:cNvSpPr>
              <p:nvPr/>
            </p:nvSpPr>
            <p:spPr bwMode="auto">
              <a:xfrm>
                <a:off x="3938" y="1345"/>
                <a:ext cx="1152" cy="128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23559" name="Group 7"/>
              <p:cNvGrpSpPr>
                <a:grpSpLocks/>
              </p:cNvGrpSpPr>
              <p:nvPr/>
            </p:nvGrpSpPr>
            <p:grpSpPr bwMode="auto">
              <a:xfrm>
                <a:off x="3120" y="1056"/>
                <a:ext cx="2400" cy="1872"/>
                <a:chOff x="3120" y="1056"/>
                <a:chExt cx="2400" cy="1872"/>
              </a:xfrm>
            </p:grpSpPr>
            <p:sp>
              <p:nvSpPr>
                <p:cNvPr id="2356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3343" y="1337"/>
                  <a:ext cx="595" cy="128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3561" name="Line 9"/>
                <p:cNvSpPr>
                  <a:spLocks noChangeShapeType="1"/>
                </p:cNvSpPr>
                <p:nvPr/>
              </p:nvSpPr>
              <p:spPr bwMode="auto">
                <a:xfrm>
                  <a:off x="3343" y="2622"/>
                  <a:ext cx="1747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3562" name="Line 10"/>
                <p:cNvSpPr>
                  <a:spLocks noChangeShapeType="1"/>
                </p:cNvSpPr>
                <p:nvPr/>
              </p:nvSpPr>
              <p:spPr bwMode="auto">
                <a:xfrm>
                  <a:off x="3524" y="2208"/>
                  <a:ext cx="1200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356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826" y="1056"/>
                  <a:ext cx="409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2356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120" y="2542"/>
                  <a:ext cx="334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0000FF"/>
                      </a:solidFill>
                      <a:latin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2356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5052" y="2542"/>
                  <a:ext cx="372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0000FF"/>
                      </a:solidFill>
                      <a:latin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2356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216" y="2025"/>
                  <a:ext cx="408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0000FF"/>
                      </a:solidFill>
                      <a:latin typeface="Times New Roman" pitchFamily="18" charset="0"/>
                    </a:rPr>
                    <a:t>B’</a:t>
                  </a:r>
                </a:p>
              </p:txBody>
            </p:sp>
            <p:sp>
              <p:nvSpPr>
                <p:cNvPr id="2356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770" y="2016"/>
                  <a:ext cx="558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0000FF"/>
                      </a:solidFill>
                      <a:latin typeface="Times New Roman" pitchFamily="18" charset="0"/>
                    </a:rPr>
                    <a:t>C’</a:t>
                  </a:r>
                </a:p>
              </p:txBody>
            </p:sp>
            <p:sp>
              <p:nvSpPr>
                <p:cNvPr id="2356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888" y="2640"/>
                  <a:ext cx="57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12cm</a:t>
                  </a:r>
                </a:p>
              </p:txBody>
            </p:sp>
            <p:sp>
              <p:nvSpPr>
                <p:cNvPr id="2356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272" y="1488"/>
                  <a:ext cx="57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10cm</a:t>
                  </a:r>
                </a:p>
              </p:txBody>
            </p:sp>
            <p:sp>
              <p:nvSpPr>
                <p:cNvPr id="2357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944" y="2304"/>
                  <a:ext cx="57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5cm</a:t>
                  </a:r>
                </a:p>
              </p:txBody>
            </p:sp>
          </p:grpSp>
        </p:grpSp>
        <p:sp>
          <p:nvSpPr>
            <p:cNvPr id="23581" name="Arc 134"/>
            <p:cNvSpPr>
              <a:spLocks/>
            </p:cNvSpPr>
            <p:nvPr/>
          </p:nvSpPr>
          <p:spPr bwMode="auto">
            <a:xfrm rot="2297410">
              <a:off x="3580" y="2006"/>
              <a:ext cx="131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3582" name="Arc 134"/>
            <p:cNvSpPr>
              <a:spLocks/>
            </p:cNvSpPr>
            <p:nvPr/>
          </p:nvSpPr>
          <p:spPr bwMode="auto">
            <a:xfrm rot="2297410">
              <a:off x="3388" y="2420"/>
              <a:ext cx="131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262775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72" grpId="0"/>
      <p:bldP spid="2357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152400" y="121920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3:</a:t>
            </a:r>
            <a:r>
              <a:rPr lang="en-US" b="1" dirty="0"/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NP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x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609600" y="2209800"/>
            <a:ext cx="29718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A) 8,4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B) 4,2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C) 12,6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D) 10,2</a:t>
            </a:r>
          </a:p>
          <a:p>
            <a:pPr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533400" y="2209800"/>
            <a:ext cx="6096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-180975" y="0"/>
            <a:ext cx="9601200" cy="549275"/>
          </a:xfrm>
          <a:prstGeom prst="rect">
            <a:avLst/>
          </a:prstGeom>
          <a:solidFill>
            <a:srgbClr val="EEE7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tập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2572" name="Group 44"/>
          <p:cNvGrpSpPr>
            <a:grpSpLocks/>
          </p:cNvGrpSpPr>
          <p:nvPr/>
        </p:nvGrpSpPr>
        <p:grpSpPr bwMode="auto">
          <a:xfrm>
            <a:off x="5638800" y="1968500"/>
            <a:ext cx="2895600" cy="2908300"/>
            <a:chOff x="3552" y="1240"/>
            <a:chExt cx="1824" cy="1832"/>
          </a:xfrm>
        </p:grpSpPr>
        <p:sp>
          <p:nvSpPr>
            <p:cNvPr id="22567" name="Text Box 39"/>
            <p:cNvSpPr txBox="1">
              <a:spLocks noChangeArrowheads="1"/>
            </p:cNvSpPr>
            <p:nvPr/>
          </p:nvSpPr>
          <p:spPr bwMode="auto">
            <a:xfrm>
              <a:off x="3840" y="2784"/>
              <a:ext cx="11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0000"/>
                  </a:solidFill>
                  <a:latin typeface="Times New Roman" pitchFamily="18" charset="0"/>
                </a:rPr>
                <a:t>MN//PQ</a:t>
              </a:r>
            </a:p>
          </p:txBody>
        </p:sp>
        <p:grpSp>
          <p:nvGrpSpPr>
            <p:cNvPr id="22571" name="Group 43"/>
            <p:cNvGrpSpPr>
              <a:grpSpLocks/>
            </p:cNvGrpSpPr>
            <p:nvPr/>
          </p:nvGrpSpPr>
          <p:grpSpPr bwMode="auto">
            <a:xfrm>
              <a:off x="3552" y="1240"/>
              <a:ext cx="1824" cy="1544"/>
              <a:chOff x="3552" y="1240"/>
              <a:chExt cx="1824" cy="1544"/>
            </a:xfrm>
          </p:grpSpPr>
          <p:grpSp>
            <p:nvGrpSpPr>
              <p:cNvPr id="22568" name="Group 40"/>
              <p:cNvGrpSpPr>
                <a:grpSpLocks/>
              </p:cNvGrpSpPr>
              <p:nvPr/>
            </p:nvGrpSpPr>
            <p:grpSpPr bwMode="auto">
              <a:xfrm>
                <a:off x="3552" y="1240"/>
                <a:ext cx="1824" cy="1544"/>
                <a:chOff x="3504" y="1248"/>
                <a:chExt cx="1824" cy="1544"/>
              </a:xfrm>
            </p:grpSpPr>
            <p:sp>
              <p:nvSpPr>
                <p:cNvPr id="2255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514" y="1313"/>
                  <a:ext cx="27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M</a:t>
                  </a:r>
                </a:p>
              </p:txBody>
            </p:sp>
            <p:sp>
              <p:nvSpPr>
                <p:cNvPr id="22555" name="Line 27"/>
                <p:cNvSpPr>
                  <a:spLocks noChangeShapeType="1"/>
                </p:cNvSpPr>
                <p:nvPr/>
              </p:nvSpPr>
              <p:spPr bwMode="auto">
                <a:xfrm>
                  <a:off x="3790" y="1509"/>
                  <a:ext cx="601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2556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3625" y="1900"/>
                  <a:ext cx="480" cy="62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2557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4108" y="1509"/>
                  <a:ext cx="290" cy="391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255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840" y="1700"/>
                  <a:ext cx="19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O</a:t>
                  </a:r>
                </a:p>
              </p:txBody>
            </p:sp>
            <p:sp>
              <p:nvSpPr>
                <p:cNvPr id="2255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504" y="2504"/>
                  <a:ext cx="36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P</a:t>
                  </a:r>
                </a:p>
              </p:txBody>
            </p:sp>
            <p:sp>
              <p:nvSpPr>
                <p:cNvPr id="22560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390" y="1344"/>
                  <a:ext cx="27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N</a:t>
                  </a:r>
                </a:p>
              </p:txBody>
            </p:sp>
            <p:sp>
              <p:nvSpPr>
                <p:cNvPr id="2256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074" y="2242"/>
                  <a:ext cx="56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12</a:t>
                  </a:r>
                </a:p>
              </p:txBody>
            </p:sp>
            <p:sp>
              <p:nvSpPr>
                <p:cNvPr id="22562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873" y="2486"/>
                  <a:ext cx="45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Q</a:t>
                  </a:r>
                </a:p>
              </p:txBody>
            </p:sp>
            <p:sp>
              <p:nvSpPr>
                <p:cNvPr id="2256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696" y="1954"/>
                  <a:ext cx="274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Times New Roman" pitchFamily="18" charset="0"/>
                    </a:rPr>
                    <a:t>x</a:t>
                  </a:r>
                </a:p>
              </p:txBody>
            </p:sp>
            <p:sp>
              <p:nvSpPr>
                <p:cNvPr id="22564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984" y="1248"/>
                  <a:ext cx="27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Times New Roman" pitchFamily="18" charset="0"/>
                    </a:rPr>
                    <a:t>6</a:t>
                  </a:r>
                </a:p>
              </p:txBody>
            </p:sp>
            <p:sp>
              <p:nvSpPr>
                <p:cNvPr id="22565" name="Line 37"/>
                <p:cNvSpPr>
                  <a:spLocks noChangeShapeType="1"/>
                </p:cNvSpPr>
                <p:nvPr/>
              </p:nvSpPr>
              <p:spPr bwMode="auto">
                <a:xfrm>
                  <a:off x="3636" y="2506"/>
                  <a:ext cx="1200" cy="0"/>
                </a:xfrm>
                <a:prstGeom prst="line">
                  <a:avLst/>
                </a:prstGeom>
                <a:noFill/>
                <a:ln w="28575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2566" name="Line 38"/>
                <p:cNvSpPr>
                  <a:spLocks noChangeShapeType="1"/>
                </p:cNvSpPr>
                <p:nvPr/>
              </p:nvSpPr>
              <p:spPr bwMode="auto">
                <a:xfrm>
                  <a:off x="3782" y="1506"/>
                  <a:ext cx="1076" cy="100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22570" name="Text Box 42"/>
              <p:cNvSpPr txBox="1">
                <a:spLocks noChangeArrowheads="1"/>
              </p:cNvSpPr>
              <p:nvPr/>
            </p:nvSpPr>
            <p:spPr bwMode="auto">
              <a:xfrm>
                <a:off x="4224" y="1632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Times New Roman" pitchFamily="18" charset="0"/>
                  </a:rPr>
                  <a:t>4,2</a:t>
                </a:r>
              </a:p>
            </p:txBody>
          </p:sp>
        </p:grpSp>
      </p:grp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76200" y="609600"/>
            <a:ext cx="9067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u="sng">
                <a:solidFill>
                  <a:srgbClr val="0000FF"/>
                </a:solidFill>
                <a:latin typeface="Times New Roman" pitchFamily="18" charset="0"/>
              </a:rPr>
              <a:t>Bài tập 1: </a:t>
            </a: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Lựa chọn chữ cái đứng trước câu trả lời đúng.</a:t>
            </a:r>
          </a:p>
        </p:txBody>
      </p:sp>
    </p:spTree>
    <p:extLst>
      <p:ext uri="{BB962C8B-B14F-4D97-AF65-F5344CB8AC3E}">
        <p14:creationId xmlns:p14="http://schemas.microsoft.com/office/powerpoint/2010/main" val="191346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7" grpId="0"/>
      <p:bldP spid="22548" grpId="0"/>
      <p:bldP spid="225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8600" y="1233488"/>
            <a:ext cx="838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Câu 4:</a:t>
            </a:r>
            <a:r>
              <a:rPr lang="en-US" b="1"/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Chọn khẳng định đúng cho hình vẽ sau:</a:t>
            </a:r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76200" y="3276600"/>
            <a:ext cx="6858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/>
          </a:p>
        </p:txBody>
      </p: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4038600" y="4114800"/>
            <a:ext cx="4810125" cy="2438400"/>
            <a:chOff x="2640" y="1248"/>
            <a:chExt cx="3030" cy="1920"/>
          </a:xfrm>
        </p:grpSpPr>
        <p:sp>
          <p:nvSpPr>
            <p:cNvPr id="4112" name="AutoShape 16"/>
            <p:cNvSpPr>
              <a:spLocks noChangeArrowheads="1"/>
            </p:cNvSpPr>
            <p:nvPr/>
          </p:nvSpPr>
          <p:spPr bwMode="auto">
            <a:xfrm>
              <a:off x="2640" y="1248"/>
              <a:ext cx="3030" cy="1920"/>
            </a:xfrm>
            <a:prstGeom prst="cloudCallout">
              <a:avLst>
                <a:gd name="adj1" fmla="val -80856"/>
                <a:gd name="adj2" fmla="val 70731"/>
              </a:avLst>
            </a:prstGeom>
            <a:solidFill>
              <a:srgbClr val="C3DEB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2832" y="1958"/>
              <a:ext cx="2713" cy="7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rgbClr val="FF0000"/>
                  </a:solidFill>
                  <a:latin typeface="Times New Roman" pitchFamily="18" charset="0"/>
                </a:rPr>
                <a:t>Phát biểu định lí Ta Lét đảo?</a:t>
              </a:r>
            </a:p>
          </p:txBody>
        </p:sp>
      </p:grp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-180975" y="0"/>
            <a:ext cx="9601200" cy="549275"/>
          </a:xfrm>
          <a:prstGeom prst="rect">
            <a:avLst/>
          </a:prstGeom>
          <a:solidFill>
            <a:srgbClr val="EEE7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tập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76200" y="609600"/>
            <a:ext cx="9067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u="sng">
                <a:solidFill>
                  <a:srgbClr val="0000FF"/>
                </a:solidFill>
                <a:latin typeface="Times New Roman" pitchFamily="18" charset="0"/>
              </a:rPr>
              <a:t>Bài tập 1: </a:t>
            </a: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Lựa chọn chữ cái đứng trước câu trả lời đúng.</a:t>
            </a:r>
          </a:p>
        </p:txBody>
      </p:sp>
      <p:grpSp>
        <p:nvGrpSpPr>
          <p:cNvPr id="4144" name="Group 48"/>
          <p:cNvGrpSpPr>
            <a:grpSpLocks/>
          </p:cNvGrpSpPr>
          <p:nvPr/>
        </p:nvGrpSpPr>
        <p:grpSpPr bwMode="auto">
          <a:xfrm>
            <a:off x="5410200" y="1600200"/>
            <a:ext cx="4114800" cy="2728913"/>
            <a:chOff x="2784" y="1200"/>
            <a:chExt cx="2592" cy="1719"/>
          </a:xfrm>
        </p:grpSpPr>
        <p:grpSp>
          <p:nvGrpSpPr>
            <p:cNvPr id="4138" name="Group 42"/>
            <p:cNvGrpSpPr>
              <a:grpSpLocks/>
            </p:cNvGrpSpPr>
            <p:nvPr/>
          </p:nvGrpSpPr>
          <p:grpSpPr bwMode="auto">
            <a:xfrm>
              <a:off x="3024" y="1440"/>
              <a:ext cx="1824" cy="1200"/>
              <a:chOff x="2832" y="1776"/>
              <a:chExt cx="1824" cy="1200"/>
            </a:xfrm>
          </p:grpSpPr>
          <p:sp>
            <p:nvSpPr>
              <p:cNvPr id="4134" name="Line 38"/>
              <p:cNvSpPr>
                <a:spLocks noChangeShapeType="1"/>
              </p:cNvSpPr>
              <p:nvPr/>
            </p:nvSpPr>
            <p:spPr bwMode="auto">
              <a:xfrm>
                <a:off x="3168" y="1776"/>
                <a:ext cx="1488" cy="96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35" name="Line 39"/>
              <p:cNvSpPr>
                <a:spLocks noChangeShapeType="1"/>
              </p:cNvSpPr>
              <p:nvPr/>
            </p:nvSpPr>
            <p:spPr bwMode="auto">
              <a:xfrm flipH="1">
                <a:off x="2832" y="1776"/>
                <a:ext cx="336" cy="120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36" name="Line 40"/>
              <p:cNvSpPr>
                <a:spLocks noChangeShapeType="1"/>
              </p:cNvSpPr>
              <p:nvPr/>
            </p:nvSpPr>
            <p:spPr bwMode="auto">
              <a:xfrm flipV="1">
                <a:off x="2832" y="2736"/>
                <a:ext cx="1824" cy="24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37" name="Line 41"/>
              <p:cNvSpPr>
                <a:spLocks noChangeShapeType="1"/>
              </p:cNvSpPr>
              <p:nvPr/>
            </p:nvSpPr>
            <p:spPr bwMode="auto">
              <a:xfrm flipH="1">
                <a:off x="3360" y="2044"/>
                <a:ext cx="240" cy="86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4848" y="2198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4140" name="Text Box 44"/>
            <p:cNvSpPr txBox="1">
              <a:spLocks noChangeArrowheads="1"/>
            </p:cNvSpPr>
            <p:nvPr/>
          </p:nvSpPr>
          <p:spPr bwMode="auto">
            <a:xfrm>
              <a:off x="3072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2784" y="259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142" name="Text Box 46"/>
            <p:cNvSpPr txBox="1">
              <a:spLocks noChangeArrowheads="1"/>
            </p:cNvSpPr>
            <p:nvPr/>
          </p:nvSpPr>
          <p:spPr bwMode="auto">
            <a:xfrm>
              <a:off x="3792" y="144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B’</a:t>
              </a:r>
            </a:p>
          </p:txBody>
        </p:sp>
        <p:sp>
          <p:nvSpPr>
            <p:cNvPr id="4143" name="Text Box 47"/>
            <p:cNvSpPr txBox="1">
              <a:spLocks noChangeArrowheads="1"/>
            </p:cNvSpPr>
            <p:nvPr/>
          </p:nvSpPr>
          <p:spPr bwMode="auto">
            <a:xfrm>
              <a:off x="3408" y="259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C’</a:t>
              </a:r>
            </a:p>
          </p:txBody>
        </p:sp>
      </p:grpSp>
      <p:grpSp>
        <p:nvGrpSpPr>
          <p:cNvPr id="4152" name="Group 56"/>
          <p:cNvGrpSpPr>
            <a:grpSpLocks/>
          </p:cNvGrpSpPr>
          <p:nvPr/>
        </p:nvGrpSpPr>
        <p:grpSpPr bwMode="auto">
          <a:xfrm>
            <a:off x="228600" y="1985963"/>
            <a:ext cx="4860925" cy="3119437"/>
            <a:chOff x="144" y="1251"/>
            <a:chExt cx="3062" cy="1965"/>
          </a:xfrm>
        </p:grpSpPr>
        <p:grpSp>
          <p:nvGrpSpPr>
            <p:cNvPr id="4148" name="Group 52"/>
            <p:cNvGrpSpPr>
              <a:grpSpLocks/>
            </p:cNvGrpSpPr>
            <p:nvPr/>
          </p:nvGrpSpPr>
          <p:grpSpPr bwMode="auto">
            <a:xfrm>
              <a:off x="144" y="1251"/>
              <a:ext cx="3062" cy="1965"/>
              <a:chOff x="144" y="1251"/>
              <a:chExt cx="3062" cy="1965"/>
            </a:xfrm>
          </p:grpSpPr>
          <p:sp>
            <p:nvSpPr>
              <p:cNvPr id="4103" name="Text Box 7"/>
              <p:cNvSpPr txBox="1">
                <a:spLocks noChangeArrowheads="1"/>
              </p:cNvSpPr>
              <p:nvPr/>
            </p:nvSpPr>
            <p:spPr bwMode="auto">
              <a:xfrm>
                <a:off x="144" y="1392"/>
                <a:ext cx="528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>
                    <a:solidFill>
                      <a:srgbClr val="0000FF"/>
                    </a:solidFill>
                    <a:latin typeface="Times New Roman" pitchFamily="18" charset="0"/>
                  </a:rPr>
                  <a:t>A)</a:t>
                </a:r>
              </a:p>
            </p:txBody>
          </p:sp>
          <p:sp>
            <p:nvSpPr>
              <p:cNvPr id="4109" name="Text Box 13"/>
              <p:cNvSpPr txBox="1">
                <a:spLocks noChangeArrowheads="1"/>
              </p:cNvSpPr>
              <p:nvPr/>
            </p:nvSpPr>
            <p:spPr bwMode="auto">
              <a:xfrm>
                <a:off x="144" y="2064"/>
                <a:ext cx="528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>
                    <a:solidFill>
                      <a:srgbClr val="0000FF"/>
                    </a:solidFill>
                    <a:latin typeface="Times New Roman" pitchFamily="18" charset="0"/>
                  </a:rPr>
                  <a:t>B)</a:t>
                </a:r>
              </a:p>
            </p:txBody>
          </p:sp>
          <p:sp>
            <p:nvSpPr>
              <p:cNvPr id="4110" name="Text Box 14"/>
              <p:cNvSpPr txBox="1">
                <a:spLocks noChangeArrowheads="1"/>
              </p:cNvSpPr>
              <p:nvPr/>
            </p:nvSpPr>
            <p:spPr bwMode="auto">
              <a:xfrm>
                <a:off x="144" y="2688"/>
                <a:ext cx="528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>
                    <a:solidFill>
                      <a:srgbClr val="0000FF"/>
                    </a:solidFill>
                    <a:latin typeface="Times New Roman" pitchFamily="18" charset="0"/>
                  </a:rPr>
                  <a:t>C)</a:t>
                </a:r>
              </a:p>
            </p:txBody>
          </p:sp>
          <p:graphicFrame>
            <p:nvGraphicFramePr>
              <p:cNvPr id="4146" name="Object 50"/>
              <p:cNvGraphicFramePr>
                <a:graphicFrameLocks noChangeAspect="1"/>
              </p:cNvGraphicFramePr>
              <p:nvPr/>
            </p:nvGraphicFramePr>
            <p:xfrm>
              <a:off x="586" y="1251"/>
              <a:ext cx="2620" cy="19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64" name="Equation" r:id="rId3" imgW="1625400" imgH="1218960" progId="Equation.DSMT4">
                      <p:embed/>
                    </p:oleObj>
                  </mc:Choice>
                  <mc:Fallback>
                    <p:oleObj name="Equation" r:id="rId3" imgW="1625400" imgH="12189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6" y="1251"/>
                            <a:ext cx="2620" cy="196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49" name="Text Box 53"/>
            <p:cNvSpPr txBox="1">
              <a:spLocks noChangeArrowheads="1"/>
            </p:cNvSpPr>
            <p:nvPr/>
          </p:nvSpPr>
          <p:spPr bwMode="auto">
            <a:xfrm>
              <a:off x="2592" y="1392"/>
              <a:ext cx="28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rgbClr val="0000FF"/>
                  </a:solidFill>
                  <a:latin typeface="Times New Roman" pitchFamily="18" charset="0"/>
                </a:rPr>
                <a:t>//</a:t>
              </a:r>
            </a:p>
          </p:txBody>
        </p:sp>
        <p:sp>
          <p:nvSpPr>
            <p:cNvPr id="4150" name="Text Box 54"/>
            <p:cNvSpPr txBox="1">
              <a:spLocks noChangeArrowheads="1"/>
            </p:cNvSpPr>
            <p:nvPr/>
          </p:nvSpPr>
          <p:spPr bwMode="auto">
            <a:xfrm>
              <a:off x="2602" y="2054"/>
              <a:ext cx="28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rgbClr val="0000FF"/>
                  </a:solidFill>
                  <a:latin typeface="Times New Roman" pitchFamily="18" charset="0"/>
                </a:rPr>
                <a:t>//</a:t>
              </a:r>
            </a:p>
          </p:txBody>
        </p:sp>
        <p:sp>
          <p:nvSpPr>
            <p:cNvPr id="4151" name="Text Box 55"/>
            <p:cNvSpPr txBox="1">
              <a:spLocks noChangeArrowheads="1"/>
            </p:cNvSpPr>
            <p:nvPr/>
          </p:nvSpPr>
          <p:spPr bwMode="auto">
            <a:xfrm>
              <a:off x="2534" y="2726"/>
              <a:ext cx="28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rgbClr val="0000FF"/>
                  </a:solidFill>
                  <a:latin typeface="Times New Roman" pitchFamily="18" charset="0"/>
                </a:rPr>
                <a:t>//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945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>
            <a:spLocks noGrp="1"/>
          </p:cNvSpPr>
          <p:nvPr>
            <p:ph type="ctrTitle"/>
          </p:nvPr>
        </p:nvSpPr>
        <p:spPr>
          <a:xfrm>
            <a:off x="105976" y="34198"/>
            <a:ext cx="8915400" cy="529883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 BIỆT ĐỊNH LÍ VÀ HỆ QUẢ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00608" y="564081"/>
            <a:ext cx="9359468" cy="6442421"/>
            <a:chOff x="-181095" y="752108"/>
            <a:chExt cx="16847043" cy="8589894"/>
          </a:xfrm>
        </p:grpSpPr>
        <p:pic>
          <p:nvPicPr>
            <p:cNvPr id="7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1776" y="1786479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9252" y="170951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" y="175437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Group 2"/>
            <p:cNvGrpSpPr/>
            <p:nvPr/>
          </p:nvGrpSpPr>
          <p:grpSpPr>
            <a:xfrm>
              <a:off x="698574" y="2651647"/>
              <a:ext cx="2881097" cy="556645"/>
              <a:chOff x="1045172" y="3016188"/>
              <a:chExt cx="2881097" cy="556645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561414" y="3515366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" name="Title 1"/>
            <p:cNvSpPr txBox="1">
              <a:spLocks/>
            </p:cNvSpPr>
            <p:nvPr/>
          </p:nvSpPr>
          <p:spPr>
            <a:xfrm>
              <a:off x="6989256" y="885120"/>
              <a:ext cx="331417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đảo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itle 1"/>
            <p:cNvSpPr txBox="1">
              <a:spLocks/>
            </p:cNvSpPr>
            <p:nvPr/>
          </p:nvSpPr>
          <p:spPr>
            <a:xfrm>
              <a:off x="1156352" y="993701"/>
              <a:ext cx="344404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Talet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itle 1"/>
            <p:cNvSpPr txBox="1">
              <a:spLocks/>
            </p:cNvSpPr>
            <p:nvPr/>
          </p:nvSpPr>
          <p:spPr>
            <a:xfrm>
              <a:off x="12863892" y="878486"/>
              <a:ext cx="2541458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11302000" y="5433046"/>
              <a:ext cx="5328831" cy="2458306"/>
              <a:chOff x="1086270" y="4167387"/>
              <a:chExt cx="5915196" cy="2551751"/>
            </a:xfrm>
          </p:grpSpPr>
          <p:sp>
            <p:nvSpPr>
              <p:cNvPr id="38" name="Line 42"/>
              <p:cNvSpPr>
                <a:spLocks noChangeShapeType="1"/>
              </p:cNvSpPr>
              <p:nvPr/>
            </p:nvSpPr>
            <p:spPr bwMode="auto">
              <a:xfrm flipH="1">
                <a:off x="1946954" y="4494470"/>
                <a:ext cx="0" cy="218200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39" name="Line 43"/>
              <p:cNvSpPr>
                <a:spLocks noChangeShapeType="1"/>
              </p:cNvSpPr>
              <p:nvPr/>
            </p:nvSpPr>
            <p:spPr bwMode="auto">
              <a:xfrm>
                <a:off x="1086270" y="5713612"/>
                <a:ext cx="480853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40" name="Group 51"/>
              <p:cNvGrpSpPr>
                <a:grpSpLocks/>
              </p:cNvGrpSpPr>
              <p:nvPr/>
            </p:nvGrpSpPr>
            <p:grpSpPr bwMode="auto">
              <a:xfrm>
                <a:off x="2046065" y="4329124"/>
                <a:ext cx="4955401" cy="1657350"/>
                <a:chOff x="1429" y="1298"/>
                <a:chExt cx="2417" cy="953"/>
              </a:xfrm>
            </p:grpSpPr>
            <p:sp>
              <p:nvSpPr>
                <p:cNvPr id="4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8" name="Object 5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594636580"/>
                    </p:ext>
                  </p:extLst>
                </p:nvPr>
              </p:nvGraphicFramePr>
              <p:xfrm>
                <a:off x="1429" y="1460"/>
                <a:ext cx="2417" cy="29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49" name="Equation" r:id="rId5" imgW="1600200" imgH="203040" progId="Equation.DSMT4">
                        <p:embed/>
                      </p:oleObj>
                    </mc:Choice>
                    <mc:Fallback>
                      <p:oleObj name="Equation" r:id="rId5" imgW="1600200" imgH="2030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29" y="1460"/>
                              <a:ext cx="2417" cy="29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41" name="Group 55"/>
              <p:cNvGrpSpPr>
                <a:grpSpLocks/>
              </p:cNvGrpSpPr>
              <p:nvPr/>
            </p:nvGrpSpPr>
            <p:grpSpPr bwMode="auto">
              <a:xfrm>
                <a:off x="2061608" y="4956050"/>
                <a:ext cx="2365897" cy="863600"/>
                <a:chOff x="1383" y="2886"/>
                <a:chExt cx="1270" cy="453"/>
              </a:xfrm>
            </p:grpSpPr>
            <p:sp>
              <p:nvSpPr>
                <p:cNvPr id="45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6" name="Object 5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57691830"/>
                    </p:ext>
                  </p:extLst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0" name="Equation" r:id="rId7" imgW="698400" imgH="177480" progId="Equation.DSMT4">
                        <p:embed/>
                      </p:oleObj>
                    </mc:Choice>
                    <mc:Fallback>
                      <p:oleObj name="Equation" r:id="rId7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42" name="Rectangle 58"/>
              <p:cNvSpPr>
                <a:spLocks noChangeArrowheads="1"/>
              </p:cNvSpPr>
              <p:nvPr/>
            </p:nvSpPr>
            <p:spPr bwMode="auto">
              <a:xfrm>
                <a:off x="1086270" y="4167387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3" name="Rectangle 59"/>
              <p:cNvSpPr>
                <a:spLocks noChangeArrowheads="1"/>
              </p:cNvSpPr>
              <p:nvPr/>
            </p:nvSpPr>
            <p:spPr bwMode="auto">
              <a:xfrm>
                <a:off x="1086270" y="5388875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graphicFrame>
            <p:nvGraphicFramePr>
              <p:cNvPr id="44" name="Object 4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14093437"/>
                  </p:ext>
                </p:extLst>
              </p:nvPr>
            </p:nvGraphicFramePr>
            <p:xfrm>
              <a:off x="2129190" y="5780925"/>
              <a:ext cx="2901950" cy="9382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51" name="Equation" r:id="rId9" imgW="1257120" imgH="406080" progId="Equation.DSMT4">
                      <p:embed/>
                    </p:oleObj>
                  </mc:Choice>
                  <mc:Fallback>
                    <p:oleObj name="Equation" r:id="rId9" imgW="1257120" imgH="4060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2129190" y="5780925"/>
                            <a:ext cx="2901950" cy="93821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9" name="Group 48"/>
            <p:cNvGrpSpPr/>
            <p:nvPr/>
          </p:nvGrpSpPr>
          <p:grpSpPr>
            <a:xfrm>
              <a:off x="5595570" y="5400508"/>
              <a:ext cx="5328830" cy="2516888"/>
              <a:chOff x="250825" y="3381375"/>
              <a:chExt cx="5328830" cy="2516888"/>
            </a:xfrm>
          </p:grpSpPr>
          <p:sp>
            <p:nvSpPr>
              <p:cNvPr id="50" name="Line 42"/>
              <p:cNvSpPr>
                <a:spLocks noChangeShapeType="1"/>
              </p:cNvSpPr>
              <p:nvPr/>
            </p:nvSpPr>
            <p:spPr bwMode="auto">
              <a:xfrm flipH="1">
                <a:off x="1111509" y="3708458"/>
                <a:ext cx="0" cy="179904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>
                <a:off x="250825" y="4927600"/>
                <a:ext cx="532883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52" name="Group 51"/>
              <p:cNvGrpSpPr>
                <a:grpSpLocks/>
              </p:cNvGrpSpPr>
              <p:nvPr/>
            </p:nvGrpSpPr>
            <p:grpSpPr bwMode="auto">
              <a:xfrm>
                <a:off x="1210620" y="3543112"/>
                <a:ext cx="4369035" cy="1657350"/>
                <a:chOff x="1429" y="1298"/>
                <a:chExt cx="2131" cy="953"/>
              </a:xfrm>
            </p:grpSpPr>
            <p:sp>
              <p:nvSpPr>
                <p:cNvPr id="6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73" name="Object 5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015448997"/>
                    </p:ext>
                  </p:extLst>
                </p:nvPr>
              </p:nvGraphicFramePr>
              <p:xfrm>
                <a:off x="1588" y="1377"/>
                <a:ext cx="1920" cy="72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2" name="Equation" r:id="rId11" imgW="1600200" imgH="622080" progId="Equation.DSMT4">
                        <p:embed/>
                      </p:oleObj>
                    </mc:Choice>
                    <mc:Fallback>
                      <p:oleObj name="Equation" r:id="rId11" imgW="1600200" imgH="6220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88" y="1377"/>
                              <a:ext cx="1920" cy="72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53" name="Group 55"/>
              <p:cNvGrpSpPr>
                <a:grpSpLocks/>
              </p:cNvGrpSpPr>
              <p:nvPr/>
            </p:nvGrpSpPr>
            <p:grpSpPr bwMode="auto">
              <a:xfrm>
                <a:off x="1139888" y="4937360"/>
                <a:ext cx="2365897" cy="863600"/>
                <a:chOff x="1383" y="2886"/>
                <a:chExt cx="1270" cy="453"/>
              </a:xfrm>
            </p:grpSpPr>
            <p:sp>
              <p:nvSpPr>
                <p:cNvPr id="64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66" name="Object 5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872595030"/>
                    </p:ext>
                  </p:extLst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6453" name="Equation" r:id="rId13" imgW="698400" imgH="177480" progId="Equation.DSMT4">
                        <p:embed/>
                      </p:oleObj>
                    </mc:Choice>
                    <mc:Fallback>
                      <p:oleObj name="Equation" r:id="rId13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54" name="Rectangle 58"/>
              <p:cNvSpPr>
                <a:spLocks noChangeArrowheads="1"/>
              </p:cNvSpPr>
              <p:nvPr/>
            </p:nvSpPr>
            <p:spPr bwMode="auto">
              <a:xfrm>
                <a:off x="250825" y="3381375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250825" y="4602863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</p:grpSp>
        <p:cxnSp>
          <p:nvCxnSpPr>
            <p:cNvPr id="76" name="Straight Connector 75"/>
            <p:cNvCxnSpPr/>
            <p:nvPr/>
          </p:nvCxnSpPr>
          <p:spPr>
            <a:xfrm>
              <a:off x="6292071" y="3499354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6547602" y="2685189"/>
              <a:ext cx="2881097" cy="556645"/>
              <a:chOff x="1045172" y="3016188"/>
              <a:chExt cx="2881097" cy="556645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1" name="Line 42"/>
            <p:cNvSpPr>
              <a:spLocks noChangeShapeType="1"/>
            </p:cNvSpPr>
            <p:nvPr/>
          </p:nvSpPr>
          <p:spPr bwMode="auto">
            <a:xfrm flipH="1">
              <a:off x="1178991" y="5372902"/>
              <a:ext cx="0" cy="334683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82" name="Line 43"/>
            <p:cNvSpPr>
              <a:spLocks noChangeShapeType="1"/>
            </p:cNvSpPr>
            <p:nvPr/>
          </p:nvSpPr>
          <p:spPr bwMode="auto">
            <a:xfrm>
              <a:off x="248698" y="6153319"/>
              <a:ext cx="4808538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90" name="Rectangle 52"/>
            <p:cNvSpPr>
              <a:spLocks noChangeArrowheads="1"/>
            </p:cNvSpPr>
            <p:nvPr/>
          </p:nvSpPr>
          <p:spPr bwMode="auto">
            <a:xfrm>
              <a:off x="913713" y="5018114"/>
              <a:ext cx="4369035" cy="165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300" b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1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213918"/>
                </p:ext>
              </p:extLst>
            </p:nvPr>
          </p:nvGraphicFramePr>
          <p:xfrm>
            <a:off x="1239838" y="5349733"/>
            <a:ext cx="3937000" cy="87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54" name="Equation" r:id="rId14" imgW="1600200" imgH="431640" progId="Equation.DSMT4">
                    <p:embed/>
                  </p:oleObj>
                </mc:Choice>
                <mc:Fallback>
                  <p:oleObj name="Equation" r:id="rId14" imgW="160020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9838" y="5349733"/>
                          <a:ext cx="3937000" cy="876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6" name="Rectangle 58"/>
            <p:cNvSpPr>
              <a:spLocks noChangeArrowheads="1"/>
            </p:cNvSpPr>
            <p:nvPr/>
          </p:nvSpPr>
          <p:spPr bwMode="auto">
            <a:xfrm>
              <a:off x="269155" y="4983602"/>
              <a:ext cx="858838" cy="1439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87" name="Rectangle 59"/>
            <p:cNvSpPr>
              <a:spLocks noChangeArrowheads="1"/>
            </p:cNvSpPr>
            <p:nvPr/>
          </p:nvSpPr>
          <p:spPr bwMode="auto">
            <a:xfrm>
              <a:off x="353199" y="5973885"/>
              <a:ext cx="765175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graphicFrame>
          <p:nvGraphicFramePr>
            <p:cNvPr id="92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448507"/>
                </p:ext>
              </p:extLst>
            </p:nvPr>
          </p:nvGraphicFramePr>
          <p:xfrm>
            <a:off x="1684592" y="6243240"/>
            <a:ext cx="1936750" cy="2476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55" name="Equation" r:id="rId16" imgW="787320" imgH="1218960" progId="Equation.DSMT4">
                    <p:embed/>
                  </p:oleObj>
                </mc:Choice>
                <mc:Fallback>
                  <p:oleObj name="Equation" r:id="rId16" imgW="787320" imgH="1218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4592" y="6243240"/>
                          <a:ext cx="1936750" cy="2476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4" name="Straight Connector 93"/>
            <p:cNvCxnSpPr/>
            <p:nvPr/>
          </p:nvCxnSpPr>
          <p:spPr>
            <a:xfrm>
              <a:off x="11935439" y="3345513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97" name="Group 96"/>
            <p:cNvGrpSpPr/>
            <p:nvPr/>
          </p:nvGrpSpPr>
          <p:grpSpPr>
            <a:xfrm>
              <a:off x="12027388" y="2651647"/>
              <a:ext cx="2881097" cy="556645"/>
              <a:chOff x="1045172" y="3016188"/>
              <a:chExt cx="2881097" cy="556645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5390036" y="752108"/>
              <a:ext cx="0" cy="8391892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1133368" y="791191"/>
              <a:ext cx="0" cy="8550811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-181095" y="4985066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-145978" y="1653220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776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972616" y="701840"/>
            <a:ext cx="5429288" cy="1142984"/>
          </a:xfrm>
        </p:spPr>
        <p:txBody>
          <a:bodyPr/>
          <a:lstStyle/>
          <a:p>
            <a:r>
              <a:rPr lang="fr-F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BT10SGK/T63: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57224" y="174840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nl-NL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C/m:  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069082"/>
            <a:ext cx="32004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86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090214"/>
              </p:ext>
            </p:extLst>
          </p:nvPr>
        </p:nvGraphicFramePr>
        <p:xfrm>
          <a:off x="2357422" y="1707078"/>
          <a:ext cx="1859668" cy="929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4" imgW="736560" imgH="368280" progId="Equation.DSMT4">
                  <p:embed/>
                </p:oleObj>
              </mc:Choice>
              <mc:Fallback>
                <p:oleObj name="Equation" r:id="rId4" imgW="7365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1707078"/>
                        <a:ext cx="1859668" cy="9298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188867"/>
              </p:ext>
            </p:extLst>
          </p:nvPr>
        </p:nvGraphicFramePr>
        <p:xfrm>
          <a:off x="220873" y="2852936"/>
          <a:ext cx="4820280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6" imgW="1295280" imgH="393480" progId="Equation.DSMT4">
                  <p:embed/>
                </p:oleObj>
              </mc:Choice>
              <mc:Fallback>
                <p:oleObj name="Equation" r:id="rId6" imgW="129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73" y="2852936"/>
                        <a:ext cx="4820280" cy="1440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031036"/>
              </p:ext>
            </p:extLst>
          </p:nvPr>
        </p:nvGraphicFramePr>
        <p:xfrm>
          <a:off x="323528" y="4725144"/>
          <a:ext cx="4534224" cy="156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8" imgW="1231560" imgH="393480" progId="Equation.DSMT4">
                  <p:embed/>
                </p:oleObj>
              </mc:Choice>
              <mc:Fallback>
                <p:oleObj name="Equation" r:id="rId8" imgW="1231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25144"/>
                        <a:ext cx="4534224" cy="156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420681"/>
              </p:ext>
            </p:extLst>
          </p:nvPr>
        </p:nvGraphicFramePr>
        <p:xfrm>
          <a:off x="5214942" y="3714752"/>
          <a:ext cx="3402140" cy="1370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10" imgW="914400" imgH="368280" progId="Equation.DSMT4">
                  <p:embed/>
                </p:oleObj>
              </mc:Choice>
              <mc:Fallback>
                <p:oleObj name="Equation" r:id="rId10" imgW="9144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3714752"/>
                        <a:ext cx="3402140" cy="1370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79690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Aachen" pitchFamily="18" charset="-93"/>
                <a:cs typeface="Times New Roman" pitchFamily="18" charset="0"/>
              </a:rPr>
              <a:t>LUYỆN TẬP</a:t>
            </a:r>
            <a:endParaRPr lang="en-US" dirty="0">
              <a:solidFill>
                <a:srgbClr val="FF0000"/>
              </a:solidFill>
              <a:latin typeface="Times New Roman" pitchFamily="18" charset="0"/>
              <a:ea typeface="Aachen" pitchFamily="18" charset="-93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6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4000528" cy="785817"/>
          </a:xfrm>
        </p:spPr>
        <p:txBody>
          <a:bodyPr>
            <a:normAutofit fontScale="90000"/>
          </a:bodyPr>
          <a:lstStyle/>
          <a:p>
            <a:r>
              <a:rPr lang="nl-NL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b) Tính S</a:t>
            </a:r>
            <a:r>
              <a:rPr lang="nl-NL" baseline="-2500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AB’C’</a:t>
            </a:r>
            <a:r>
              <a:rPr lang="nl-NL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:</a:t>
            </a:r>
            <a:r>
              <a:rPr lang="en-US" smtClean="0">
                <a:solidFill>
                  <a:srgbClr val="FF0000"/>
                </a:solidFill>
                <a:latin typeface="VNI-Times"/>
                <a:ea typeface="Times New Roman"/>
                <a:cs typeface="Times New Roman"/>
              </a:rPr>
              <a:t/>
            </a:r>
            <a:br>
              <a:rPr lang="en-US" smtClean="0">
                <a:solidFill>
                  <a:srgbClr val="FF0000"/>
                </a:solidFill>
                <a:latin typeface="VNI-Times"/>
                <a:ea typeface="Times New Roman"/>
                <a:cs typeface="Times New Roman"/>
              </a:rPr>
            </a:b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71472" y="714356"/>
            <a:ext cx="11907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Ta có: 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14480" y="571480"/>
          <a:ext cx="2052637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3" imgW="723600" imgH="368280" progId="Equation.DSMT4">
                  <p:embed/>
                </p:oleObj>
              </mc:Choice>
              <mc:Fallback>
                <p:oleObj name="Equation" r:id="rId3" imgW="7236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571480"/>
                        <a:ext cx="2052637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28625" y="1714500"/>
          <a:ext cx="4113213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5" imgW="1396800" imgH="368280" progId="Equation.DSMT4">
                  <p:embed/>
                </p:oleObj>
              </mc:Choice>
              <mc:Fallback>
                <p:oleObj name="Equation" r:id="rId5" imgW="13968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714500"/>
                        <a:ext cx="4113213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42910" y="2714620"/>
            <a:ext cx="6215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mà S</a:t>
            </a:r>
            <a:r>
              <a:rPr lang="nl-NL" sz="32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AB’C’</a:t>
            </a:r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½ AH’.B’C’</a:t>
            </a:r>
            <a:endParaRPr lang="en-US" sz="3200" dirty="0" smtClean="0">
              <a:latin typeface="VNI-Times"/>
              <a:ea typeface="Times New Roman"/>
              <a:cs typeface="Times New Roman"/>
            </a:endParaRPr>
          </a:p>
          <a:p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S</a:t>
            </a:r>
            <a:r>
              <a:rPr lang="nl-NL" sz="32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ABC</a:t>
            </a:r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½ AH.BC </a:t>
            </a:r>
            <a:endParaRPr lang="en-US" sz="3200" dirty="0">
              <a:latin typeface="VNI-Times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3929066"/>
            <a:ext cx="22145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Do đó :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785952" y="3643314"/>
          <a:ext cx="4929188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7" imgW="1930320" imgH="1143000" progId="Equation.DSMT4">
                  <p:embed/>
                </p:oleObj>
              </mc:Choice>
              <mc:Fallback>
                <p:oleObj name="Equation" r:id="rId7" imgW="193032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52" y="3643314"/>
                        <a:ext cx="4929188" cy="266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214942" y="5572140"/>
            <a:ext cx="3571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Symbol"/>
              </a:rPr>
              <a:t></a:t>
            </a:r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S</a:t>
            </a:r>
            <a:r>
              <a:rPr lang="nl-NL" sz="320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AB’C’</a:t>
            </a:r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= 7,5(cm</a:t>
            </a:r>
            <a:r>
              <a:rPr lang="nl-NL" sz="3200" baseline="30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5066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>
            <a:spLocks noGrp="1"/>
          </p:cNvSpPr>
          <p:nvPr>
            <p:ph type="ctrTitle"/>
          </p:nvPr>
        </p:nvSpPr>
        <p:spPr>
          <a:xfrm>
            <a:off x="105976" y="34198"/>
            <a:ext cx="8915400" cy="529883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 BIỆT ĐỊNH LÍ VÀ HỆ QUẢ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00608" y="564081"/>
            <a:ext cx="9359468" cy="6442421"/>
            <a:chOff x="-181095" y="752108"/>
            <a:chExt cx="16847043" cy="8589894"/>
          </a:xfrm>
        </p:grpSpPr>
        <p:pic>
          <p:nvPicPr>
            <p:cNvPr id="7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1776" y="1786479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9252" y="170951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" y="175437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Group 2"/>
            <p:cNvGrpSpPr/>
            <p:nvPr/>
          </p:nvGrpSpPr>
          <p:grpSpPr>
            <a:xfrm>
              <a:off x="698574" y="2651647"/>
              <a:ext cx="2881097" cy="556645"/>
              <a:chOff x="1045172" y="3016188"/>
              <a:chExt cx="2881097" cy="556645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561414" y="3515366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" name="Title 1"/>
            <p:cNvSpPr txBox="1">
              <a:spLocks/>
            </p:cNvSpPr>
            <p:nvPr/>
          </p:nvSpPr>
          <p:spPr>
            <a:xfrm>
              <a:off x="6989256" y="885120"/>
              <a:ext cx="331417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đảo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itle 1"/>
            <p:cNvSpPr txBox="1">
              <a:spLocks/>
            </p:cNvSpPr>
            <p:nvPr/>
          </p:nvSpPr>
          <p:spPr>
            <a:xfrm>
              <a:off x="1156352" y="993701"/>
              <a:ext cx="344404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Talet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itle 1"/>
            <p:cNvSpPr txBox="1">
              <a:spLocks/>
            </p:cNvSpPr>
            <p:nvPr/>
          </p:nvSpPr>
          <p:spPr>
            <a:xfrm>
              <a:off x="12863892" y="878486"/>
              <a:ext cx="2541458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11302000" y="5433046"/>
              <a:ext cx="5328831" cy="2458306"/>
              <a:chOff x="1086270" y="4167387"/>
              <a:chExt cx="5915196" cy="2551751"/>
            </a:xfrm>
          </p:grpSpPr>
          <p:sp>
            <p:nvSpPr>
              <p:cNvPr id="38" name="Line 42"/>
              <p:cNvSpPr>
                <a:spLocks noChangeShapeType="1"/>
              </p:cNvSpPr>
              <p:nvPr/>
            </p:nvSpPr>
            <p:spPr bwMode="auto">
              <a:xfrm flipH="1">
                <a:off x="1946954" y="4494470"/>
                <a:ext cx="0" cy="218200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39" name="Line 43"/>
              <p:cNvSpPr>
                <a:spLocks noChangeShapeType="1"/>
              </p:cNvSpPr>
              <p:nvPr/>
            </p:nvSpPr>
            <p:spPr bwMode="auto">
              <a:xfrm>
                <a:off x="1086270" y="5713612"/>
                <a:ext cx="480853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40" name="Group 51"/>
              <p:cNvGrpSpPr>
                <a:grpSpLocks/>
              </p:cNvGrpSpPr>
              <p:nvPr/>
            </p:nvGrpSpPr>
            <p:grpSpPr bwMode="auto">
              <a:xfrm>
                <a:off x="2046065" y="4329124"/>
                <a:ext cx="4955401" cy="1657350"/>
                <a:chOff x="1429" y="1298"/>
                <a:chExt cx="2417" cy="953"/>
              </a:xfrm>
            </p:grpSpPr>
            <p:sp>
              <p:nvSpPr>
                <p:cNvPr id="4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8" name="Object 53"/>
                <p:cNvGraphicFramePr>
                  <a:graphicFrameLocks noChangeAspect="1"/>
                </p:cNvGraphicFramePr>
                <p:nvPr>
                  <p:extLst/>
                </p:nvPr>
              </p:nvGraphicFramePr>
              <p:xfrm>
                <a:off x="1429" y="1460"/>
                <a:ext cx="2417" cy="29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7452" name="Equation" r:id="rId5" imgW="1600200" imgH="203040" progId="Equation.DSMT4">
                        <p:embed/>
                      </p:oleObj>
                    </mc:Choice>
                    <mc:Fallback>
                      <p:oleObj name="Equation" r:id="rId5" imgW="1600200" imgH="2030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29" y="1460"/>
                              <a:ext cx="2417" cy="29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41" name="Group 55"/>
              <p:cNvGrpSpPr>
                <a:grpSpLocks/>
              </p:cNvGrpSpPr>
              <p:nvPr/>
            </p:nvGrpSpPr>
            <p:grpSpPr bwMode="auto">
              <a:xfrm>
                <a:off x="2061608" y="4956050"/>
                <a:ext cx="2365897" cy="863600"/>
                <a:chOff x="1383" y="2886"/>
                <a:chExt cx="1270" cy="453"/>
              </a:xfrm>
            </p:grpSpPr>
            <p:sp>
              <p:nvSpPr>
                <p:cNvPr id="45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6" name="Object 57"/>
                <p:cNvGraphicFramePr>
                  <a:graphicFrameLocks noChangeAspect="1"/>
                </p:cNvGraphicFramePr>
                <p:nvPr>
                  <p:extLst/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7453" name="Equation" r:id="rId7" imgW="698400" imgH="177480" progId="Equation.DSMT4">
                        <p:embed/>
                      </p:oleObj>
                    </mc:Choice>
                    <mc:Fallback>
                      <p:oleObj name="Equation" r:id="rId7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42" name="Rectangle 58"/>
              <p:cNvSpPr>
                <a:spLocks noChangeArrowheads="1"/>
              </p:cNvSpPr>
              <p:nvPr/>
            </p:nvSpPr>
            <p:spPr bwMode="auto">
              <a:xfrm>
                <a:off x="1086270" y="4167387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3" name="Rectangle 59"/>
              <p:cNvSpPr>
                <a:spLocks noChangeArrowheads="1"/>
              </p:cNvSpPr>
              <p:nvPr/>
            </p:nvSpPr>
            <p:spPr bwMode="auto">
              <a:xfrm>
                <a:off x="1086270" y="5388875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graphicFrame>
            <p:nvGraphicFramePr>
              <p:cNvPr id="44" name="Object 43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2129190" y="5780925"/>
              <a:ext cx="2901950" cy="9382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54" name="Equation" r:id="rId9" imgW="1257120" imgH="406080" progId="Equation.DSMT4">
                      <p:embed/>
                    </p:oleObj>
                  </mc:Choice>
                  <mc:Fallback>
                    <p:oleObj name="Equation" r:id="rId9" imgW="1257120" imgH="4060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2129190" y="5780925"/>
                            <a:ext cx="2901950" cy="93821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9" name="Group 48"/>
            <p:cNvGrpSpPr/>
            <p:nvPr/>
          </p:nvGrpSpPr>
          <p:grpSpPr>
            <a:xfrm>
              <a:off x="5595570" y="5400508"/>
              <a:ext cx="5328830" cy="2516888"/>
              <a:chOff x="250825" y="3381375"/>
              <a:chExt cx="5328830" cy="2516888"/>
            </a:xfrm>
          </p:grpSpPr>
          <p:sp>
            <p:nvSpPr>
              <p:cNvPr id="50" name="Line 42"/>
              <p:cNvSpPr>
                <a:spLocks noChangeShapeType="1"/>
              </p:cNvSpPr>
              <p:nvPr/>
            </p:nvSpPr>
            <p:spPr bwMode="auto">
              <a:xfrm flipH="1">
                <a:off x="1111509" y="3708458"/>
                <a:ext cx="0" cy="179904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>
                <a:off x="250825" y="4927600"/>
                <a:ext cx="532883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52" name="Group 51"/>
              <p:cNvGrpSpPr>
                <a:grpSpLocks/>
              </p:cNvGrpSpPr>
              <p:nvPr/>
            </p:nvGrpSpPr>
            <p:grpSpPr bwMode="auto">
              <a:xfrm>
                <a:off x="1210620" y="3543112"/>
                <a:ext cx="4369035" cy="1657350"/>
                <a:chOff x="1429" y="1298"/>
                <a:chExt cx="2131" cy="953"/>
              </a:xfrm>
            </p:grpSpPr>
            <p:sp>
              <p:nvSpPr>
                <p:cNvPr id="6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73" name="Object 53"/>
                <p:cNvGraphicFramePr>
                  <a:graphicFrameLocks noChangeAspect="1"/>
                </p:cNvGraphicFramePr>
                <p:nvPr>
                  <p:extLst/>
                </p:nvPr>
              </p:nvGraphicFramePr>
              <p:xfrm>
                <a:off x="1588" y="1377"/>
                <a:ext cx="1920" cy="72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7455" name="Equation" r:id="rId11" imgW="1600200" imgH="622080" progId="Equation.DSMT4">
                        <p:embed/>
                      </p:oleObj>
                    </mc:Choice>
                    <mc:Fallback>
                      <p:oleObj name="Equation" r:id="rId11" imgW="1600200" imgH="6220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88" y="1377"/>
                              <a:ext cx="1920" cy="72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53" name="Group 55"/>
              <p:cNvGrpSpPr>
                <a:grpSpLocks/>
              </p:cNvGrpSpPr>
              <p:nvPr/>
            </p:nvGrpSpPr>
            <p:grpSpPr bwMode="auto">
              <a:xfrm>
                <a:off x="1139888" y="4937360"/>
                <a:ext cx="2365897" cy="863600"/>
                <a:chOff x="1383" y="2886"/>
                <a:chExt cx="1270" cy="453"/>
              </a:xfrm>
            </p:grpSpPr>
            <p:sp>
              <p:nvSpPr>
                <p:cNvPr id="64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66" name="Object 57"/>
                <p:cNvGraphicFramePr>
                  <a:graphicFrameLocks noChangeAspect="1"/>
                </p:cNvGraphicFramePr>
                <p:nvPr>
                  <p:extLst/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7456" name="Equation" r:id="rId13" imgW="698400" imgH="177480" progId="Equation.DSMT4">
                        <p:embed/>
                      </p:oleObj>
                    </mc:Choice>
                    <mc:Fallback>
                      <p:oleObj name="Equation" r:id="rId13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54" name="Rectangle 58"/>
              <p:cNvSpPr>
                <a:spLocks noChangeArrowheads="1"/>
              </p:cNvSpPr>
              <p:nvPr/>
            </p:nvSpPr>
            <p:spPr bwMode="auto">
              <a:xfrm>
                <a:off x="250825" y="3381375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250825" y="4602863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</p:grpSp>
        <p:cxnSp>
          <p:nvCxnSpPr>
            <p:cNvPr id="76" name="Straight Connector 75"/>
            <p:cNvCxnSpPr/>
            <p:nvPr/>
          </p:nvCxnSpPr>
          <p:spPr>
            <a:xfrm>
              <a:off x="6292071" y="3499354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6547602" y="2685189"/>
              <a:ext cx="2881097" cy="556645"/>
              <a:chOff x="1045172" y="3016188"/>
              <a:chExt cx="2881097" cy="556645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1" name="Line 42"/>
            <p:cNvSpPr>
              <a:spLocks noChangeShapeType="1"/>
            </p:cNvSpPr>
            <p:nvPr/>
          </p:nvSpPr>
          <p:spPr bwMode="auto">
            <a:xfrm flipH="1">
              <a:off x="1178991" y="5372902"/>
              <a:ext cx="0" cy="334683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82" name="Line 43"/>
            <p:cNvSpPr>
              <a:spLocks noChangeShapeType="1"/>
            </p:cNvSpPr>
            <p:nvPr/>
          </p:nvSpPr>
          <p:spPr bwMode="auto">
            <a:xfrm>
              <a:off x="248698" y="6153319"/>
              <a:ext cx="4808538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90" name="Rectangle 52"/>
            <p:cNvSpPr>
              <a:spLocks noChangeArrowheads="1"/>
            </p:cNvSpPr>
            <p:nvPr/>
          </p:nvSpPr>
          <p:spPr bwMode="auto">
            <a:xfrm>
              <a:off x="913713" y="5018114"/>
              <a:ext cx="4369035" cy="165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300" b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1" name="Object 53"/>
            <p:cNvGraphicFramePr>
              <a:graphicFrameLocks noChangeAspect="1"/>
            </p:cNvGraphicFramePr>
            <p:nvPr>
              <p:extLst/>
            </p:nvPr>
          </p:nvGraphicFramePr>
          <p:xfrm>
            <a:off x="1239838" y="5349733"/>
            <a:ext cx="3937000" cy="87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7" name="Equation" r:id="rId14" imgW="1600200" imgH="431640" progId="Equation.DSMT4">
                    <p:embed/>
                  </p:oleObj>
                </mc:Choice>
                <mc:Fallback>
                  <p:oleObj name="Equation" r:id="rId14" imgW="160020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9838" y="5349733"/>
                          <a:ext cx="3937000" cy="876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6" name="Rectangle 58"/>
            <p:cNvSpPr>
              <a:spLocks noChangeArrowheads="1"/>
            </p:cNvSpPr>
            <p:nvPr/>
          </p:nvSpPr>
          <p:spPr bwMode="auto">
            <a:xfrm>
              <a:off x="269155" y="4983602"/>
              <a:ext cx="858838" cy="1439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87" name="Rectangle 59"/>
            <p:cNvSpPr>
              <a:spLocks noChangeArrowheads="1"/>
            </p:cNvSpPr>
            <p:nvPr/>
          </p:nvSpPr>
          <p:spPr bwMode="auto">
            <a:xfrm>
              <a:off x="353199" y="5973885"/>
              <a:ext cx="765175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graphicFrame>
          <p:nvGraphicFramePr>
            <p:cNvPr id="92" name="Object 53"/>
            <p:cNvGraphicFramePr>
              <a:graphicFrameLocks noChangeAspect="1"/>
            </p:cNvGraphicFramePr>
            <p:nvPr>
              <p:extLst/>
            </p:nvPr>
          </p:nvGraphicFramePr>
          <p:xfrm>
            <a:off x="1684592" y="6243240"/>
            <a:ext cx="1936750" cy="2476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8" name="Equation" r:id="rId16" imgW="787320" imgH="1218960" progId="Equation.DSMT4">
                    <p:embed/>
                  </p:oleObj>
                </mc:Choice>
                <mc:Fallback>
                  <p:oleObj name="Equation" r:id="rId16" imgW="787320" imgH="1218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4592" y="6243240"/>
                          <a:ext cx="1936750" cy="2476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4" name="Straight Connector 93"/>
            <p:cNvCxnSpPr/>
            <p:nvPr/>
          </p:nvCxnSpPr>
          <p:spPr>
            <a:xfrm>
              <a:off x="11935439" y="3345513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97" name="Group 96"/>
            <p:cNvGrpSpPr/>
            <p:nvPr/>
          </p:nvGrpSpPr>
          <p:grpSpPr>
            <a:xfrm>
              <a:off x="12027388" y="2651647"/>
              <a:ext cx="2881097" cy="556645"/>
              <a:chOff x="1045172" y="3016188"/>
              <a:chExt cx="2881097" cy="556645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5390036" y="752108"/>
              <a:ext cx="0" cy="8391892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1133368" y="791191"/>
              <a:ext cx="0" cy="8550811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-181095" y="4985066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-145978" y="1653220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1582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8435" name="Picture 3" descr="untitled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0066"/>
          </a:solidFill>
        </p:spPr>
      </p:pic>
      <p:sp>
        <p:nvSpPr>
          <p:cNvPr id="86020" name="WordArt 4"/>
          <p:cNvSpPr>
            <a:spLocks noChangeArrowheads="1" noChangeShapeType="1" noTextEdit="1"/>
          </p:cNvSpPr>
          <p:nvPr/>
        </p:nvSpPr>
        <p:spPr bwMode="auto">
          <a:xfrm>
            <a:off x="1143000" y="609600"/>
            <a:ext cx="75438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</a:endParaRPr>
          </a:p>
        </p:txBody>
      </p:sp>
      <p:pic>
        <p:nvPicPr>
          <p:cNvPr id="18437" name="Picture 5" descr="buom hoa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953000"/>
            <a:ext cx="152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689992" y="1916832"/>
            <a:ext cx="8130480" cy="19476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Tiết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39: LUYỆN TẬP</a:t>
            </a:r>
            <a:endParaRPr lang="en-US" sz="28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</a:endParaRPr>
          </a:p>
          <a:p>
            <a:pPr algn="ctr"/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ĐỊNH LÍ TALET – ĐỊNH LÍ ĐẢO</a:t>
            </a:r>
          </a:p>
          <a:p>
            <a:pPr algn="ctr"/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và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HỆ QUẢ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của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định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lí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Talet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trong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 tam </a:t>
            </a:r>
            <a:r>
              <a:rPr lang="en-US" sz="28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</a:rPr>
              <a:t>giác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827584" y="1786759"/>
            <a:ext cx="7010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7389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nimBg="1"/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3"/>
          <p:cNvSpPr>
            <a:spLocks noChangeArrowheads="1" noChangeShapeType="1" noTextEdit="1"/>
          </p:cNvSpPr>
          <p:nvPr/>
        </p:nvSpPr>
        <p:spPr bwMode="auto">
          <a:xfrm>
            <a:off x="2262188" y="65088"/>
            <a:ext cx="4852987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483154" y="1626095"/>
            <a:ext cx="8388424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theo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SGK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kết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hợp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vở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ghi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Nắm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vững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nội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dung </a:t>
            </a:r>
            <a:r>
              <a:rPr lang="vi-VN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ịnh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TaLet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định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đảo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hệ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quả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cách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vận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dụng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tập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trong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SBT </a:t>
            </a:r>
            <a:endParaRPr lang="en-US" altLang="en-US" sz="3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 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Hoàn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thành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phiếu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tập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21 (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phần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ôn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tập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đinh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lý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TaLet</a:t>
            </a:r>
            <a:r>
              <a:rPr lang="en-US" altLang="en-US" sz="3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)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251520" y="4578680"/>
            <a:ext cx="75025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   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Chuẩn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bi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cho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tiết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sau</a:t>
            </a: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đường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phân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giác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tam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giác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17413" name="Picture 9" descr="B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788" y="1173163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577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4932040" cy="947617"/>
          </a:xfrm>
        </p:spPr>
        <p:txBody>
          <a:bodyPr>
            <a:norm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96" y="188641"/>
            <a:ext cx="9108504" cy="720079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TẬP: ĐỊNH LÍ TALET -  ĐỊNH LÍ ĐẢO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HỆ QUẢ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24128" y="1391791"/>
            <a:ext cx="3209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828" y="3717032"/>
            <a:ext cx="3085636" cy="243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496" y="1700808"/>
            <a:ext cx="5586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ĐL: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42"/>
          <p:cNvSpPr>
            <a:spLocks noChangeShapeType="1"/>
          </p:cNvSpPr>
          <p:nvPr/>
        </p:nvSpPr>
        <p:spPr bwMode="auto">
          <a:xfrm flipH="1">
            <a:off x="5355583" y="1516583"/>
            <a:ext cx="8505" cy="521423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2300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56570"/>
            <a:ext cx="2880321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35496" y="5877272"/>
            <a:ext cx="489654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82409" algn="just"/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9872" y="422403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MN//BC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00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/>
      <p:bldP spid="8" grpId="0" animBg="1"/>
      <p:bldP spid="7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08"/>
          </a:xfrm>
          <a:solidFill>
            <a:srgbClr val="FFFF00">
              <a:alpha val="25000"/>
            </a:srgbClr>
          </a:solidFill>
        </p:spPr>
        <p:txBody>
          <a:bodyPr>
            <a:noAutofit/>
          </a:bodyPr>
          <a:lstStyle/>
          <a:p>
            <a:pPr marL="0" indent="0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TẬP: ĐỊNH LÍ TALET, ĐỊNH LÍ ĐẢO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HỆ QUẢ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1"/>
            <a:ext cx="8229600" cy="6423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fr-FR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tam</a:t>
            </a:r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fr-FR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24128" y="1772816"/>
            <a:ext cx="3209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784947"/>
              </p:ext>
            </p:extLst>
          </p:nvPr>
        </p:nvGraphicFramePr>
        <p:xfrm>
          <a:off x="6417538" y="4077072"/>
          <a:ext cx="2186910" cy="94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5" imgW="1600200" imgH="622080" progId="Equation.DSMT4">
                  <p:embed/>
                </p:oleObj>
              </mc:Choice>
              <mc:Fallback>
                <p:oleObj name="Equation" r:id="rId5" imgW="1600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38" y="4077072"/>
                        <a:ext cx="2186910" cy="94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6300192" y="3954041"/>
            <a:ext cx="0" cy="249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68144" y="5157192"/>
            <a:ext cx="30659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288038"/>
              </p:ext>
            </p:extLst>
          </p:nvPr>
        </p:nvGraphicFramePr>
        <p:xfrm>
          <a:off x="6479467" y="5373216"/>
          <a:ext cx="972853" cy="33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7" imgW="698400" imgH="177480" progId="Equation.DSMT4">
                  <p:embed/>
                </p:oleObj>
              </mc:Choice>
              <mc:Fallback>
                <p:oleObj name="Equation" r:id="rId7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467" y="5373216"/>
                        <a:ext cx="972853" cy="33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868144" y="4509120"/>
            <a:ext cx="441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97518" y="5301208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KL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580112" y="1772816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285" y="1432336"/>
            <a:ext cx="5501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 một đường thẳng cắt hai cạnh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của một tam giác và định ra trên hai cạnh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này những đoạn thẳng tương ứng tỉ lệ thì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đường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thẳng đó song song với 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ạ</a:t>
            </a: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còn 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lại của tam giác.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02228" y="3479340"/>
            <a:ext cx="348804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2555776" y="6165304"/>
            <a:ext cx="110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MN//AB?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69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>
            <a:spLocks noGrp="1"/>
          </p:cNvSpPr>
          <p:nvPr>
            <p:ph type="ctrTitle"/>
          </p:nvPr>
        </p:nvSpPr>
        <p:spPr>
          <a:xfrm>
            <a:off x="105976" y="34198"/>
            <a:ext cx="8915400" cy="529883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2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TẬP: ĐỊNH LÍ TALET- </a:t>
            </a:r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ĐỊNH LÍ ĐẢO VÀ HỆ QUẢ CỦA ĐỊNH LÍ </a:t>
            </a:r>
            <a:r>
              <a:rPr lang="en-US" sz="2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TALET </a:t>
            </a:r>
            <a:r>
              <a:rPr lang="en-US" sz="21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1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1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26114" y="1295134"/>
            <a:ext cx="5120667" cy="1904367"/>
          </a:xfrm>
          <a:prstGeom prst="rect">
            <a:avLst/>
          </a:prstGeom>
        </p:spPr>
        <p:txBody>
          <a:bodyPr wrap="square" lIns="57150" tIns="28575" rIns="57150" bIns="28575">
            <a:spAutoFit/>
          </a:bodyPr>
          <a:lstStyle/>
          <a:p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85333" y="2891945"/>
            <a:ext cx="3286220" cy="2077217"/>
            <a:chOff x="1086270" y="4167387"/>
            <a:chExt cx="5915196" cy="2769623"/>
          </a:xfrm>
        </p:grpSpPr>
        <p:sp>
          <p:nvSpPr>
            <p:cNvPr id="37" name="Line 42"/>
            <p:cNvSpPr>
              <a:spLocks noChangeShapeType="1"/>
            </p:cNvSpPr>
            <p:nvPr/>
          </p:nvSpPr>
          <p:spPr bwMode="auto">
            <a:xfrm flipH="1">
              <a:off x="1946954" y="4494470"/>
              <a:ext cx="0" cy="2182004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1086270" y="5721935"/>
              <a:ext cx="4808538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grpSp>
          <p:nvGrpSpPr>
            <p:cNvPr id="39" name="Group 51"/>
            <p:cNvGrpSpPr>
              <a:grpSpLocks/>
            </p:cNvGrpSpPr>
            <p:nvPr/>
          </p:nvGrpSpPr>
          <p:grpSpPr bwMode="auto">
            <a:xfrm>
              <a:off x="2046065" y="4329124"/>
              <a:ext cx="4955401" cy="1657350"/>
              <a:chOff x="1429" y="1298"/>
              <a:chExt cx="2417" cy="953"/>
            </a:xfrm>
          </p:grpSpPr>
          <p:sp>
            <p:nvSpPr>
              <p:cNvPr id="46" name="Rectangle 52"/>
              <p:cNvSpPr>
                <a:spLocks noChangeArrowheads="1"/>
              </p:cNvSpPr>
              <p:nvPr/>
            </p:nvSpPr>
            <p:spPr bwMode="auto">
              <a:xfrm>
                <a:off x="1429" y="1298"/>
                <a:ext cx="2131" cy="9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47" name="Object 5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70009916"/>
                  </p:ext>
                </p:extLst>
              </p:nvPr>
            </p:nvGraphicFramePr>
            <p:xfrm>
              <a:off x="1429" y="1460"/>
              <a:ext cx="2417" cy="2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87" name="Equation" r:id="rId4" imgW="1600200" imgH="203040" progId="Equation.DSMT4">
                      <p:embed/>
                    </p:oleObj>
                  </mc:Choice>
                  <mc:Fallback>
                    <p:oleObj name="Equation" r:id="rId4" imgW="160020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29" y="1460"/>
                            <a:ext cx="2417" cy="2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0" name="Group 55"/>
            <p:cNvGrpSpPr>
              <a:grpSpLocks/>
            </p:cNvGrpSpPr>
            <p:nvPr/>
          </p:nvGrpSpPr>
          <p:grpSpPr bwMode="auto">
            <a:xfrm>
              <a:off x="2061608" y="4956050"/>
              <a:ext cx="2365897" cy="863600"/>
              <a:chOff x="1383" y="2886"/>
              <a:chExt cx="1270" cy="453"/>
            </a:xfrm>
          </p:grpSpPr>
          <p:sp>
            <p:nvSpPr>
              <p:cNvPr id="44" name="Rectangle 56"/>
              <p:cNvSpPr>
                <a:spLocks noChangeArrowheads="1"/>
              </p:cNvSpPr>
              <p:nvPr/>
            </p:nvSpPr>
            <p:spPr bwMode="auto">
              <a:xfrm>
                <a:off x="1383" y="2886"/>
                <a:ext cx="1270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45" name="Object 5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01286331"/>
                  </p:ext>
                </p:extLst>
              </p:nvPr>
            </p:nvGraphicFramePr>
            <p:xfrm>
              <a:off x="1464" y="2984"/>
              <a:ext cx="940" cy="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88" name="Equation" r:id="rId6" imgW="698400" imgH="177480" progId="Equation.DSMT4">
                      <p:embed/>
                    </p:oleObj>
                  </mc:Choice>
                  <mc:Fallback>
                    <p:oleObj name="Equation" r:id="rId6" imgW="698400" imgH="177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64" y="2984"/>
                            <a:ext cx="940" cy="2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" name="Rectangle 58"/>
            <p:cNvSpPr>
              <a:spLocks noChangeArrowheads="1"/>
            </p:cNvSpPr>
            <p:nvPr/>
          </p:nvSpPr>
          <p:spPr bwMode="auto">
            <a:xfrm>
              <a:off x="1086270" y="4167387"/>
              <a:ext cx="858838" cy="1439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42" name="Rectangle 59"/>
            <p:cNvSpPr>
              <a:spLocks noChangeArrowheads="1"/>
            </p:cNvSpPr>
            <p:nvPr/>
          </p:nvSpPr>
          <p:spPr bwMode="auto">
            <a:xfrm>
              <a:off x="1086270" y="5388875"/>
              <a:ext cx="765175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5831281"/>
                </p:ext>
              </p:extLst>
            </p:nvPr>
          </p:nvGraphicFramePr>
          <p:xfrm>
            <a:off x="2096833" y="5998797"/>
            <a:ext cx="2901949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9" name="Equation" r:id="rId8" imgW="1257120" imgH="406080" progId="Equation.DSMT4">
                    <p:embed/>
                  </p:oleObj>
                </mc:Choice>
                <mc:Fallback>
                  <p:oleObj name="Equation" r:id="rId8" imgW="1257120" imgH="4060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096833" y="5998797"/>
                          <a:ext cx="2901949" cy="9382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Group 47"/>
          <p:cNvGrpSpPr/>
          <p:nvPr/>
        </p:nvGrpSpPr>
        <p:grpSpPr>
          <a:xfrm>
            <a:off x="5856082" y="1182308"/>
            <a:ext cx="2994321" cy="2434786"/>
            <a:chOff x="9990654" y="2705933"/>
            <a:chExt cx="5389778" cy="3246381"/>
          </a:xfrm>
        </p:grpSpPr>
        <p:pic>
          <p:nvPicPr>
            <p:cNvPr id="49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0654" y="2705933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0" name="Straight Connector 49"/>
            <p:cNvCxnSpPr/>
            <p:nvPr/>
          </p:nvCxnSpPr>
          <p:spPr>
            <a:xfrm flipH="1">
              <a:off x="10462398" y="4329123"/>
              <a:ext cx="6913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531528" y="4195000"/>
              <a:ext cx="3732966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0742433" y="5316792"/>
              <a:ext cx="3867706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10884853" y="3540562"/>
              <a:ext cx="104909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B’</a:t>
              </a:r>
              <a:endParaRPr lang="en-US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2677728" y="3610090"/>
              <a:ext cx="104909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C’</a:t>
              </a:r>
              <a:endParaRPr lang="en-US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199615" y="5101225"/>
            <a:ext cx="8783626" cy="704039"/>
          </a:xfrm>
          <a:prstGeom prst="rect">
            <a:avLst/>
          </a:prstGeom>
        </p:spPr>
        <p:txBody>
          <a:bodyPr wrap="square" lIns="57150" tIns="28575" rIns="57150" bIns="28575">
            <a:spAutoFit/>
          </a:bodyPr>
          <a:lstStyle/>
          <a:p>
            <a:pPr>
              <a:defRPr/>
            </a:pP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1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đúng cho trường hợp đường thẳng a song song với một cạnh c</a:t>
            </a:r>
            <a:r>
              <a:rPr lang="en-US" sz="21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tam giác và cắt phần 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kéo dài cuả hai cạnh còn lại .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2096" y="646390"/>
            <a:ext cx="3839824" cy="535918"/>
            <a:chOff x="95378" y="524877"/>
            <a:chExt cx="2648208" cy="433933"/>
          </a:xfrm>
        </p:grpSpPr>
        <p:sp>
          <p:nvSpPr>
            <p:cNvPr id="57" name="Title 1"/>
            <p:cNvSpPr txBox="1">
              <a:spLocks/>
            </p:cNvSpPr>
            <p:nvPr/>
          </p:nvSpPr>
          <p:spPr>
            <a:xfrm>
              <a:off x="441023" y="524877"/>
              <a:ext cx="2302563" cy="433933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Talet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itle 1"/>
            <p:cNvSpPr txBox="1">
              <a:spLocks/>
            </p:cNvSpPr>
            <p:nvPr/>
          </p:nvSpPr>
          <p:spPr>
            <a:xfrm>
              <a:off x="95378" y="524877"/>
              <a:ext cx="345645" cy="43393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084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99615" y="996769"/>
            <a:ext cx="8783626" cy="704039"/>
          </a:xfrm>
          <a:prstGeom prst="rect">
            <a:avLst/>
          </a:prstGeom>
        </p:spPr>
        <p:txBody>
          <a:bodyPr wrap="square" lIns="57150" tIns="28575" rIns="57150" bIns="28575">
            <a:spAutoFit/>
          </a:bodyPr>
          <a:lstStyle/>
          <a:p>
            <a:pPr>
              <a:defRPr/>
            </a:pP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1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đúng cho trường hợp đường thẳng a song song với một cạnh c</a:t>
            </a:r>
            <a:r>
              <a:rPr lang="en-US" sz="21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tam giác và cắt phần </a:t>
            </a:r>
            <a:r>
              <a:rPr lang="en-US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kéo dài cuả hai cạnh còn lại .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2096" y="646390"/>
            <a:ext cx="3983840" cy="379424"/>
            <a:chOff x="95378" y="524877"/>
            <a:chExt cx="2648208" cy="433933"/>
          </a:xfrm>
        </p:grpSpPr>
        <p:sp>
          <p:nvSpPr>
            <p:cNvPr id="57" name="Title 1"/>
            <p:cNvSpPr txBox="1">
              <a:spLocks/>
            </p:cNvSpPr>
            <p:nvPr/>
          </p:nvSpPr>
          <p:spPr>
            <a:xfrm>
              <a:off x="441023" y="524877"/>
              <a:ext cx="2302563" cy="433933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Talet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itle 1"/>
            <p:cNvSpPr txBox="1">
              <a:spLocks/>
            </p:cNvSpPr>
            <p:nvPr/>
          </p:nvSpPr>
          <p:spPr>
            <a:xfrm>
              <a:off x="95378" y="524877"/>
              <a:ext cx="345645" cy="43393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5" name="Title 1"/>
          <p:cNvSpPr>
            <a:spLocks noGrp="1"/>
          </p:cNvSpPr>
          <p:nvPr>
            <p:ph type="ctrTitle"/>
          </p:nvPr>
        </p:nvSpPr>
        <p:spPr>
          <a:xfrm>
            <a:off x="105976" y="34198"/>
            <a:ext cx="8915400" cy="529883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TẬP: ĐỊNH LÍ TALET- ĐỊNH LÍ ĐẢO VÀ HỆ QUẢ CỦA ĐỊNH LÍ TALET </a:t>
            </a:r>
            <a:r>
              <a:rPr lang="en-US" sz="21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1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1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774935"/>
              </p:ext>
            </p:extLst>
          </p:nvPr>
        </p:nvGraphicFramePr>
        <p:xfrm>
          <a:off x="3488359" y="5070814"/>
          <a:ext cx="2206139" cy="962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4" imgW="1257120" imgH="406080" progId="Equation.DSMT4">
                  <p:embed/>
                </p:oleObj>
              </mc:Choice>
              <mc:Fallback>
                <p:oleObj name="Equation" r:id="rId4" imgW="12571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88359" y="5070814"/>
                        <a:ext cx="2206139" cy="9628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675" y="1638588"/>
            <a:ext cx="2994321" cy="243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0" name="Straight Connector 29"/>
          <p:cNvCxnSpPr/>
          <p:nvPr/>
        </p:nvCxnSpPr>
        <p:spPr>
          <a:xfrm flipH="1">
            <a:off x="7073829" y="3527685"/>
            <a:ext cx="38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231" y="1756499"/>
            <a:ext cx="2994321" cy="243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0" name="Straight Connector 59"/>
          <p:cNvCxnSpPr/>
          <p:nvPr/>
        </p:nvCxnSpPr>
        <p:spPr>
          <a:xfrm flipH="1">
            <a:off x="3421453" y="3794509"/>
            <a:ext cx="38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89026" y="4191284"/>
            <a:ext cx="313851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299792" y="4139144"/>
            <a:ext cx="582830" cy="334707"/>
          </a:xfrm>
          <a:prstGeom prst="rect">
            <a:avLst/>
          </a:prstGeom>
          <a:noFill/>
        </p:spPr>
        <p:txBody>
          <a:bodyPr wrap="square" lIns="57150" tIns="28575" rIns="57150" bIns="28575" rtlCol="0">
            <a:spAutoFit/>
          </a:bodyPr>
          <a:lstStyle/>
          <a:p>
            <a:r>
              <a:rPr lang="en-US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  <a:endParaRPr lang="en-US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6" y="1670283"/>
            <a:ext cx="2994321" cy="243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80652" y="2262140"/>
            <a:ext cx="1600609" cy="417484"/>
            <a:chOff x="1045172" y="3016188"/>
            <a:chExt cx="2881097" cy="556645"/>
          </a:xfrm>
        </p:grpSpPr>
        <p:sp>
          <p:nvSpPr>
            <p:cNvPr id="68" name="TextBox 67"/>
            <p:cNvSpPr txBox="1"/>
            <p:nvPr/>
          </p:nvSpPr>
          <p:spPr>
            <a:xfrm>
              <a:off x="1045172" y="3080391"/>
              <a:ext cx="1049094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B’</a:t>
              </a:r>
              <a:endParaRPr lang="en-US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877175" y="3016188"/>
              <a:ext cx="104909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C’</a:t>
              </a:r>
              <a:endParaRPr lang="en-US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0" name="Straight Connector 69"/>
          <p:cNvCxnSpPr/>
          <p:nvPr/>
        </p:nvCxnSpPr>
        <p:spPr>
          <a:xfrm>
            <a:off x="399182" y="2792969"/>
            <a:ext cx="207387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3303209" y="2355404"/>
            <a:ext cx="825714" cy="195780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140876" y="2342950"/>
            <a:ext cx="2161519" cy="18483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7080193" y="3527685"/>
            <a:ext cx="38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720411" y="1678665"/>
            <a:ext cx="207387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7250206" y="1237671"/>
            <a:ext cx="582830" cy="334707"/>
          </a:xfrm>
          <a:prstGeom prst="rect">
            <a:avLst/>
          </a:prstGeom>
          <a:noFill/>
        </p:spPr>
        <p:txBody>
          <a:bodyPr wrap="square" lIns="57150" tIns="28575" rIns="57150" bIns="28575" rtlCol="0">
            <a:spAutoFit/>
          </a:bodyPr>
          <a:lstStyle/>
          <a:p>
            <a:r>
              <a:rPr lang="en-US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  <a:endParaRPr lang="en-US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336142" y="1268719"/>
            <a:ext cx="582830" cy="334707"/>
          </a:xfrm>
          <a:prstGeom prst="rect">
            <a:avLst/>
          </a:prstGeom>
          <a:noFill/>
        </p:spPr>
        <p:txBody>
          <a:bodyPr wrap="square" lIns="57150" tIns="28575" rIns="57150" bIns="28575" rtlCol="0">
            <a:spAutoFit/>
          </a:bodyPr>
          <a:lstStyle/>
          <a:p>
            <a:r>
              <a:rPr lang="en-US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C’</a:t>
            </a:r>
            <a:endParaRPr lang="en-US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6586085" y="1660820"/>
            <a:ext cx="825714" cy="195780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6586085" y="1724521"/>
            <a:ext cx="2161519" cy="18483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6602049" y="2245061"/>
            <a:ext cx="576075" cy="13803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 flipV="1">
            <a:off x="7172310" y="2188522"/>
            <a:ext cx="1592487" cy="136674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>
            <a:off x="6611694" y="3556670"/>
            <a:ext cx="2176283" cy="1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7176990" y="1655537"/>
            <a:ext cx="234808" cy="54839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H="1" flipV="1">
            <a:off x="6589954" y="1696582"/>
            <a:ext cx="641408" cy="55048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6525090" y="1684015"/>
            <a:ext cx="886708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857137" y="4153592"/>
            <a:ext cx="582830" cy="334707"/>
          </a:xfrm>
          <a:prstGeom prst="rect">
            <a:avLst/>
          </a:prstGeom>
          <a:noFill/>
        </p:spPr>
        <p:txBody>
          <a:bodyPr wrap="square" lIns="57150" tIns="28575" rIns="57150" bIns="28575" rtlCol="0">
            <a:spAutoFit/>
          </a:bodyPr>
          <a:lstStyle/>
          <a:p>
            <a:r>
              <a:rPr lang="en-US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C’</a:t>
            </a:r>
            <a:endParaRPr lang="en-US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58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98" grpId="0"/>
      <p:bldP spid="99" grpId="0"/>
      <p:bldP spid="1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>
            <a:spLocks noGrp="1"/>
          </p:cNvSpPr>
          <p:nvPr>
            <p:ph type="ctrTitle"/>
          </p:nvPr>
        </p:nvSpPr>
        <p:spPr>
          <a:xfrm>
            <a:off x="105976" y="34198"/>
            <a:ext cx="8915400" cy="529883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 BIỆT ĐỊNH LÍ VÀ HỆ QUẢ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00608" y="564081"/>
            <a:ext cx="9359468" cy="6442421"/>
            <a:chOff x="-181095" y="752108"/>
            <a:chExt cx="16847043" cy="8589894"/>
          </a:xfrm>
        </p:grpSpPr>
        <p:pic>
          <p:nvPicPr>
            <p:cNvPr id="7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1776" y="1786479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9252" y="170951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" y="1754378"/>
              <a:ext cx="5389778" cy="3246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Group 2"/>
            <p:cNvGrpSpPr/>
            <p:nvPr/>
          </p:nvGrpSpPr>
          <p:grpSpPr>
            <a:xfrm>
              <a:off x="698574" y="2651647"/>
              <a:ext cx="2881097" cy="556645"/>
              <a:chOff x="1045172" y="3016188"/>
              <a:chExt cx="2881097" cy="556645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561414" y="3515366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" name="Title 1"/>
            <p:cNvSpPr txBox="1">
              <a:spLocks/>
            </p:cNvSpPr>
            <p:nvPr/>
          </p:nvSpPr>
          <p:spPr>
            <a:xfrm>
              <a:off x="6989256" y="885120"/>
              <a:ext cx="331417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đảo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itle 1"/>
            <p:cNvSpPr txBox="1">
              <a:spLocks/>
            </p:cNvSpPr>
            <p:nvPr/>
          </p:nvSpPr>
          <p:spPr>
            <a:xfrm>
              <a:off x="1156352" y="993701"/>
              <a:ext cx="3444045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Talet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itle 1"/>
            <p:cNvSpPr txBox="1">
              <a:spLocks/>
            </p:cNvSpPr>
            <p:nvPr/>
          </p:nvSpPr>
          <p:spPr>
            <a:xfrm>
              <a:off x="12863892" y="878486"/>
              <a:ext cx="2541458" cy="505899"/>
            </a:xfrm>
            <a:prstGeom prst="rect">
              <a:avLst/>
            </a:prstGeom>
            <a:solidFill>
              <a:srgbClr val="0000CC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1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1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11302000" y="5433046"/>
              <a:ext cx="5328831" cy="2458306"/>
              <a:chOff x="1086270" y="4167387"/>
              <a:chExt cx="5915196" cy="2551751"/>
            </a:xfrm>
          </p:grpSpPr>
          <p:sp>
            <p:nvSpPr>
              <p:cNvPr id="38" name="Line 42"/>
              <p:cNvSpPr>
                <a:spLocks noChangeShapeType="1"/>
              </p:cNvSpPr>
              <p:nvPr/>
            </p:nvSpPr>
            <p:spPr bwMode="auto">
              <a:xfrm flipH="1">
                <a:off x="1946954" y="4494470"/>
                <a:ext cx="0" cy="218200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39" name="Line 43"/>
              <p:cNvSpPr>
                <a:spLocks noChangeShapeType="1"/>
              </p:cNvSpPr>
              <p:nvPr/>
            </p:nvSpPr>
            <p:spPr bwMode="auto">
              <a:xfrm>
                <a:off x="1086270" y="5713612"/>
                <a:ext cx="480853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40" name="Group 51"/>
              <p:cNvGrpSpPr>
                <a:grpSpLocks/>
              </p:cNvGrpSpPr>
              <p:nvPr/>
            </p:nvGrpSpPr>
            <p:grpSpPr bwMode="auto">
              <a:xfrm>
                <a:off x="2046065" y="4329124"/>
                <a:ext cx="4955401" cy="1657350"/>
                <a:chOff x="1429" y="1298"/>
                <a:chExt cx="2417" cy="953"/>
              </a:xfrm>
            </p:grpSpPr>
            <p:sp>
              <p:nvSpPr>
                <p:cNvPr id="4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8" name="Object 5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037940397"/>
                    </p:ext>
                  </p:extLst>
                </p:nvPr>
              </p:nvGraphicFramePr>
              <p:xfrm>
                <a:off x="1429" y="1460"/>
                <a:ext cx="2417" cy="29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320" name="Equation" r:id="rId5" imgW="1600200" imgH="203040" progId="Equation.DSMT4">
                        <p:embed/>
                      </p:oleObj>
                    </mc:Choice>
                    <mc:Fallback>
                      <p:oleObj name="Equation" r:id="rId5" imgW="1600200" imgH="2030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29" y="1460"/>
                              <a:ext cx="2417" cy="29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41" name="Group 55"/>
              <p:cNvGrpSpPr>
                <a:grpSpLocks/>
              </p:cNvGrpSpPr>
              <p:nvPr/>
            </p:nvGrpSpPr>
            <p:grpSpPr bwMode="auto">
              <a:xfrm>
                <a:off x="2061608" y="4956050"/>
                <a:ext cx="2365897" cy="863600"/>
                <a:chOff x="1383" y="2886"/>
                <a:chExt cx="1270" cy="453"/>
              </a:xfrm>
            </p:grpSpPr>
            <p:sp>
              <p:nvSpPr>
                <p:cNvPr id="45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46" name="Object 5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636272295"/>
                    </p:ext>
                  </p:extLst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321" name="Equation" r:id="rId7" imgW="698400" imgH="177480" progId="Equation.DSMT4">
                        <p:embed/>
                      </p:oleObj>
                    </mc:Choice>
                    <mc:Fallback>
                      <p:oleObj name="Equation" r:id="rId7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42" name="Rectangle 58"/>
              <p:cNvSpPr>
                <a:spLocks noChangeArrowheads="1"/>
              </p:cNvSpPr>
              <p:nvPr/>
            </p:nvSpPr>
            <p:spPr bwMode="auto">
              <a:xfrm>
                <a:off x="1086270" y="4167387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3" name="Rectangle 59"/>
              <p:cNvSpPr>
                <a:spLocks noChangeArrowheads="1"/>
              </p:cNvSpPr>
              <p:nvPr/>
            </p:nvSpPr>
            <p:spPr bwMode="auto">
              <a:xfrm>
                <a:off x="1086270" y="5388875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graphicFrame>
            <p:nvGraphicFramePr>
              <p:cNvPr id="44" name="Object 4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19468782"/>
                  </p:ext>
                </p:extLst>
              </p:nvPr>
            </p:nvGraphicFramePr>
            <p:xfrm>
              <a:off x="2129190" y="5780925"/>
              <a:ext cx="2901950" cy="9382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22" name="Equation" r:id="rId9" imgW="1257120" imgH="406080" progId="Equation.DSMT4">
                      <p:embed/>
                    </p:oleObj>
                  </mc:Choice>
                  <mc:Fallback>
                    <p:oleObj name="Equation" r:id="rId9" imgW="1257120" imgH="4060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2129190" y="5780925"/>
                            <a:ext cx="2901950" cy="93821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9" name="Group 48"/>
            <p:cNvGrpSpPr/>
            <p:nvPr/>
          </p:nvGrpSpPr>
          <p:grpSpPr>
            <a:xfrm>
              <a:off x="5595570" y="5400508"/>
              <a:ext cx="5328830" cy="2516888"/>
              <a:chOff x="250825" y="3381375"/>
              <a:chExt cx="5328830" cy="2516888"/>
            </a:xfrm>
          </p:grpSpPr>
          <p:sp>
            <p:nvSpPr>
              <p:cNvPr id="50" name="Line 42"/>
              <p:cNvSpPr>
                <a:spLocks noChangeShapeType="1"/>
              </p:cNvSpPr>
              <p:nvPr/>
            </p:nvSpPr>
            <p:spPr bwMode="auto">
              <a:xfrm flipH="1">
                <a:off x="1111509" y="3708458"/>
                <a:ext cx="0" cy="179904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>
                <a:off x="250825" y="4927600"/>
                <a:ext cx="532883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300"/>
              </a:p>
            </p:txBody>
          </p:sp>
          <p:grpSp>
            <p:nvGrpSpPr>
              <p:cNvPr id="52" name="Group 51"/>
              <p:cNvGrpSpPr>
                <a:grpSpLocks/>
              </p:cNvGrpSpPr>
              <p:nvPr/>
            </p:nvGrpSpPr>
            <p:grpSpPr bwMode="auto">
              <a:xfrm>
                <a:off x="1210620" y="3543112"/>
                <a:ext cx="4369035" cy="1657350"/>
                <a:chOff x="1429" y="1298"/>
                <a:chExt cx="2131" cy="953"/>
              </a:xfrm>
            </p:grpSpPr>
            <p:sp>
              <p:nvSpPr>
                <p:cNvPr id="6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29" y="1298"/>
                  <a:ext cx="2131" cy="9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73" name="Object 5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47468545"/>
                    </p:ext>
                  </p:extLst>
                </p:nvPr>
              </p:nvGraphicFramePr>
              <p:xfrm>
                <a:off x="1588" y="1377"/>
                <a:ext cx="1920" cy="72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323" name="Equation" r:id="rId11" imgW="1600200" imgH="622080" progId="Equation.DSMT4">
                        <p:embed/>
                      </p:oleObj>
                    </mc:Choice>
                    <mc:Fallback>
                      <p:oleObj name="Equation" r:id="rId11" imgW="1600200" imgH="6220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88" y="1377"/>
                              <a:ext cx="1920" cy="72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53" name="Group 55"/>
              <p:cNvGrpSpPr>
                <a:grpSpLocks/>
              </p:cNvGrpSpPr>
              <p:nvPr/>
            </p:nvGrpSpPr>
            <p:grpSpPr bwMode="auto">
              <a:xfrm>
                <a:off x="1139888" y="4937360"/>
                <a:ext cx="2365897" cy="863600"/>
                <a:chOff x="1383" y="2886"/>
                <a:chExt cx="1270" cy="453"/>
              </a:xfrm>
            </p:grpSpPr>
            <p:sp>
              <p:nvSpPr>
                <p:cNvPr id="64" name="Rectangle 56"/>
                <p:cNvSpPr>
                  <a:spLocks noChangeArrowheads="1"/>
                </p:cNvSpPr>
                <p:nvPr/>
              </p:nvSpPr>
              <p:spPr bwMode="auto">
                <a:xfrm>
                  <a:off x="1383" y="2886"/>
                  <a:ext cx="1270" cy="4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3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66" name="Object 5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922616638"/>
                    </p:ext>
                  </p:extLst>
                </p:nvPr>
              </p:nvGraphicFramePr>
              <p:xfrm>
                <a:off x="1464" y="2984"/>
                <a:ext cx="940" cy="2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324" name="Equation" r:id="rId13" imgW="698400" imgH="177480" progId="Equation.DSMT4">
                        <p:embed/>
                      </p:oleObj>
                    </mc:Choice>
                    <mc:Fallback>
                      <p:oleObj name="Equation" r:id="rId13" imgW="698400" imgH="17748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64" y="2984"/>
                              <a:ext cx="940" cy="2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54" name="Rectangle 58"/>
              <p:cNvSpPr>
                <a:spLocks noChangeArrowheads="1"/>
              </p:cNvSpPr>
              <p:nvPr/>
            </p:nvSpPr>
            <p:spPr bwMode="auto">
              <a:xfrm>
                <a:off x="250825" y="3381375"/>
                <a:ext cx="858838" cy="14398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250825" y="4602863"/>
                <a:ext cx="765175" cy="129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vi-VN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</p:grpSp>
        <p:cxnSp>
          <p:nvCxnSpPr>
            <p:cNvPr id="76" name="Straight Connector 75"/>
            <p:cNvCxnSpPr/>
            <p:nvPr/>
          </p:nvCxnSpPr>
          <p:spPr>
            <a:xfrm>
              <a:off x="6292071" y="3499354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6547602" y="2685189"/>
              <a:ext cx="2881097" cy="556645"/>
              <a:chOff x="1045172" y="3016188"/>
              <a:chExt cx="2881097" cy="556645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1" name="Line 42"/>
            <p:cNvSpPr>
              <a:spLocks noChangeShapeType="1"/>
            </p:cNvSpPr>
            <p:nvPr/>
          </p:nvSpPr>
          <p:spPr bwMode="auto">
            <a:xfrm flipH="1">
              <a:off x="1178991" y="5372902"/>
              <a:ext cx="0" cy="334683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82" name="Line 43"/>
            <p:cNvSpPr>
              <a:spLocks noChangeShapeType="1"/>
            </p:cNvSpPr>
            <p:nvPr/>
          </p:nvSpPr>
          <p:spPr bwMode="auto">
            <a:xfrm>
              <a:off x="248698" y="6153319"/>
              <a:ext cx="4808538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sz="2300"/>
            </a:p>
          </p:txBody>
        </p:sp>
        <p:sp>
          <p:nvSpPr>
            <p:cNvPr id="90" name="Rectangle 52"/>
            <p:cNvSpPr>
              <a:spLocks noChangeArrowheads="1"/>
            </p:cNvSpPr>
            <p:nvPr/>
          </p:nvSpPr>
          <p:spPr bwMode="auto">
            <a:xfrm>
              <a:off x="913713" y="5018114"/>
              <a:ext cx="4369035" cy="165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300" b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1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21022379"/>
                </p:ext>
              </p:extLst>
            </p:nvPr>
          </p:nvGraphicFramePr>
          <p:xfrm>
            <a:off x="1239838" y="5349733"/>
            <a:ext cx="3937000" cy="87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5" name="Equation" r:id="rId14" imgW="1600200" imgH="431640" progId="Equation.DSMT4">
                    <p:embed/>
                  </p:oleObj>
                </mc:Choice>
                <mc:Fallback>
                  <p:oleObj name="Equation" r:id="rId14" imgW="160020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9838" y="5349733"/>
                          <a:ext cx="3937000" cy="876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6" name="Rectangle 58"/>
            <p:cNvSpPr>
              <a:spLocks noChangeArrowheads="1"/>
            </p:cNvSpPr>
            <p:nvPr/>
          </p:nvSpPr>
          <p:spPr bwMode="auto">
            <a:xfrm>
              <a:off x="269155" y="4983602"/>
              <a:ext cx="858838" cy="1439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87" name="Rectangle 59"/>
            <p:cNvSpPr>
              <a:spLocks noChangeArrowheads="1"/>
            </p:cNvSpPr>
            <p:nvPr/>
          </p:nvSpPr>
          <p:spPr bwMode="auto">
            <a:xfrm>
              <a:off x="353199" y="5973885"/>
              <a:ext cx="765175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vi-VN" sz="2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graphicFrame>
          <p:nvGraphicFramePr>
            <p:cNvPr id="92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6095967"/>
                </p:ext>
              </p:extLst>
            </p:nvPr>
          </p:nvGraphicFramePr>
          <p:xfrm>
            <a:off x="1684592" y="6243240"/>
            <a:ext cx="1936750" cy="2476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6" name="Equation" r:id="rId16" imgW="787320" imgH="1218960" progId="Equation.DSMT4">
                    <p:embed/>
                  </p:oleObj>
                </mc:Choice>
                <mc:Fallback>
                  <p:oleObj name="Equation" r:id="rId16" imgW="787320" imgH="1218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4592" y="6243240"/>
                          <a:ext cx="1936750" cy="2476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4" name="Straight Connector 93"/>
            <p:cNvCxnSpPr/>
            <p:nvPr/>
          </p:nvCxnSpPr>
          <p:spPr>
            <a:xfrm>
              <a:off x="11935439" y="3345513"/>
              <a:ext cx="3732966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97" name="Group 96"/>
            <p:cNvGrpSpPr/>
            <p:nvPr/>
          </p:nvGrpSpPr>
          <p:grpSpPr>
            <a:xfrm>
              <a:off x="12027388" y="2651647"/>
              <a:ext cx="2881097" cy="556645"/>
              <a:chOff x="1045172" y="3016188"/>
              <a:chExt cx="2881097" cy="556645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1045172" y="3080391"/>
                <a:ext cx="1049094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2877175" y="3016188"/>
                <a:ext cx="104909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  <a:endParaRPr lang="en-US" b="1" i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5390036" y="752108"/>
              <a:ext cx="0" cy="8391892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1133368" y="791191"/>
              <a:ext cx="0" cy="8550811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-181095" y="4985066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-145978" y="1653220"/>
              <a:ext cx="16811926" cy="4486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670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74868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sz="29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29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fr-FR" sz="29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29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29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đ/</a:t>
            </a:r>
            <a:r>
              <a:rPr lang="fr-FR" sz="29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fr-FR" sz="29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9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9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29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fr-FR" sz="29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64096"/>
          </a:xfrm>
          <a:solidFill>
            <a:srgbClr val="FFFF00">
              <a:alpha val="25000"/>
            </a:srgb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Aachen" pitchFamily="18" charset="-93"/>
                <a:cs typeface="Times New Roman" pitchFamily="18" charset="0"/>
              </a:rPr>
              <a:t>LUYỆN TẬP:</a:t>
            </a:r>
            <a:endParaRPr lang="en-US" dirty="0">
              <a:solidFill>
                <a:srgbClr val="FF0000"/>
              </a:solidFill>
              <a:latin typeface="Times New Roman" pitchFamily="18" charset="0"/>
              <a:ea typeface="Aachen" pitchFamily="18" charset="-93"/>
              <a:cs typeface="Times New Roman" pitchFamily="18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56792"/>
            <a:ext cx="2880321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35696" y="2339588"/>
            <a:ext cx="2344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Xét</a:t>
            </a:r>
            <a:r>
              <a:rPr lang="en-US" dirty="0" smtClean="0"/>
              <a:t>      ABC, </a:t>
            </a:r>
            <a:r>
              <a:rPr lang="en-US" dirty="0" err="1" smtClean="0"/>
              <a:t>có</a:t>
            </a:r>
            <a:r>
              <a:rPr lang="en-US" dirty="0" smtClean="0"/>
              <a:t> MN//BC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60232" y="3789040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MN//BC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75361"/>
              </p:ext>
            </p:extLst>
          </p:nvPr>
        </p:nvGraphicFramePr>
        <p:xfrm>
          <a:off x="2251194" y="2369696"/>
          <a:ext cx="327372" cy="26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4" imgW="139680" imgH="164880" progId="Equation.DSMT4">
                  <p:embed/>
                </p:oleObj>
              </mc:Choice>
              <mc:Fallback>
                <p:oleObj name="Equation" r:id="rId4" imgW="1396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51194" y="2369696"/>
                        <a:ext cx="327372" cy="267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06814" y="2852936"/>
            <a:ext cx="2757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55776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968493"/>
              </p:ext>
            </p:extLst>
          </p:nvPr>
        </p:nvGraphicFramePr>
        <p:xfrm>
          <a:off x="2333055" y="3456923"/>
          <a:ext cx="11588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33055" y="3456923"/>
                        <a:ext cx="1158825" cy="630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53555"/>
              </p:ext>
            </p:extLst>
          </p:nvPr>
        </p:nvGraphicFramePr>
        <p:xfrm>
          <a:off x="2083023" y="4293096"/>
          <a:ext cx="2128937" cy="585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Equation" r:id="rId8" imgW="1079280" imgH="393480" progId="Equation.DSMT4">
                  <p:embed/>
                </p:oleObj>
              </mc:Choice>
              <mc:Fallback>
                <p:oleObj name="Equation" r:id="rId8" imgW="1079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83023" y="4293096"/>
                        <a:ext cx="2128937" cy="5853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7250"/>
              </p:ext>
            </p:extLst>
          </p:nvPr>
        </p:nvGraphicFramePr>
        <p:xfrm>
          <a:off x="2267744" y="5026123"/>
          <a:ext cx="1080120" cy="625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Equation" r:id="rId10" imgW="723600" imgH="419040" progId="Equation.DSMT4">
                  <p:embed/>
                </p:oleObj>
              </mc:Choice>
              <mc:Fallback>
                <p:oleObj name="Equation" r:id="rId10" imgW="723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67744" y="5026123"/>
                        <a:ext cx="1080120" cy="625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208101"/>
              </p:ext>
            </p:extLst>
          </p:nvPr>
        </p:nvGraphicFramePr>
        <p:xfrm>
          <a:off x="2423023" y="5661248"/>
          <a:ext cx="852834" cy="686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" name="Equation" r:id="rId12" imgW="520560" imgH="419040" progId="Equation.DSMT4">
                  <p:embed/>
                </p:oleObj>
              </mc:Choice>
              <mc:Fallback>
                <p:oleObj name="Equation" r:id="rId12" imgW="520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23023" y="5661248"/>
                        <a:ext cx="852834" cy="686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23444"/>
              </p:ext>
            </p:extLst>
          </p:nvPr>
        </p:nvGraphicFramePr>
        <p:xfrm>
          <a:off x="3995935" y="5733255"/>
          <a:ext cx="1412289" cy="576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" name="Equation" r:id="rId14" imgW="965160" imgH="393480" progId="Equation.DSMT4">
                  <p:embed/>
                </p:oleObj>
              </mc:Choice>
              <mc:Fallback>
                <p:oleObj name="Equation" r:id="rId14" imgW="965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95935" y="5733255"/>
                        <a:ext cx="1412289" cy="5760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168296" y="1631358"/>
            <a:ext cx="49596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782409" algn="just"/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5a: (SGK/59)</a:t>
            </a:r>
            <a:r>
              <a:rPr lang="en-US" sz="2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47664" y="43651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47664" y="491219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627947" y="573325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419872" y="573325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0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08"/>
          </a:xfrm>
          <a:solidFill>
            <a:srgbClr val="FFFF00">
              <a:alpha val="25000"/>
            </a:srgb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Aachen" pitchFamily="18" charset="-93"/>
                <a:cs typeface="Times New Roman" pitchFamily="18" charset="0"/>
              </a:rPr>
              <a:t>LUYỆN TẬP</a:t>
            </a:r>
            <a:endParaRPr lang="en-US" dirty="0">
              <a:solidFill>
                <a:srgbClr val="FF0000"/>
              </a:solidFill>
              <a:latin typeface="Times New Roman" pitchFamily="18" charset="0"/>
              <a:ea typeface="Aachen" pitchFamily="18" charset="-93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300381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đ/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>
              <a:buNone/>
            </a:pP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sz="1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BT6a(SGK/T62):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sz="1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sz="1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None/>
            </a:pPr>
            <a:r>
              <a:rPr lang="fr-FR" sz="11200" u="sng" dirty="0" smtClean="0">
                <a:latin typeface="Times New Roman" pitchFamily="18" charset="0"/>
                <a:cs typeface="Times New Roman" pitchFamily="18" charset="0"/>
              </a:rPr>
              <a:t>BG:</a:t>
            </a:r>
          </a:p>
          <a:p>
            <a:pPr>
              <a:buNone/>
            </a:pP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ABC, ta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:        </a:t>
            </a:r>
          </a:p>
          <a:p>
            <a:pPr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1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2800" dirty="0" smtClean="0">
                <a:latin typeface="Times New Roman" pitchFamily="18" charset="0"/>
                <a:cs typeface="Times New Roman" pitchFamily="18" charset="0"/>
              </a:rPr>
              <a:t>                          ( </a:t>
            </a:r>
            <a:r>
              <a:rPr lang="en-US" sz="1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800" dirty="0" smtClean="0">
                <a:latin typeface="Times New Roman" pitchFamily="18" charset="0"/>
                <a:cs typeface="Times New Roman" pitchFamily="18" charset="0"/>
              </a:rPr>
              <a:t>                  )</a:t>
            </a:r>
          </a:p>
          <a:p>
            <a:pPr>
              <a:lnSpc>
                <a:spcPct val="120000"/>
              </a:lnSpc>
              <a:buNone/>
            </a:pPr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=&gt; MN//AB(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đ/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ý: PM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BC</a:t>
            </a:r>
          </a:p>
          <a:p>
            <a:pPr>
              <a:lnSpc>
                <a:spcPct val="120000"/>
              </a:lnSpc>
              <a:buNone/>
            </a:pPr>
            <a:r>
              <a:rPr lang="en-US" sz="1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800" dirty="0" smtClean="0">
                <a:latin typeface="Times New Roman" pitchFamily="18" charset="0"/>
                <a:cs typeface="Times New Roman" pitchFamily="18" charset="0"/>
              </a:rPr>
              <a:t>                  hay            )</a:t>
            </a:r>
          </a:p>
          <a:p>
            <a:pPr>
              <a:buNone/>
            </a:pPr>
            <a:endParaRPr lang="fr-FR" sz="1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1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55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fr-FR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5952" y="3429001"/>
            <a:ext cx="348804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Group 12"/>
          <p:cNvGrpSpPr/>
          <p:nvPr/>
        </p:nvGrpSpPr>
        <p:grpSpPr>
          <a:xfrm>
            <a:off x="1187624" y="3933056"/>
            <a:ext cx="4254017" cy="933797"/>
            <a:chOff x="1527820" y="2643182"/>
            <a:chExt cx="4254017" cy="933797"/>
          </a:xfrm>
        </p:grpSpPr>
        <p:graphicFrame>
          <p:nvGraphicFramePr>
            <p:cNvPr id="7169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834160"/>
                </p:ext>
              </p:extLst>
            </p:nvPr>
          </p:nvGraphicFramePr>
          <p:xfrm>
            <a:off x="1527820" y="2643182"/>
            <a:ext cx="1686858" cy="9337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4" name="Equation" r:id="rId4" imgW="711000" imgH="393480" progId="Equation.DSMT4">
                    <p:embed/>
                  </p:oleObj>
                </mc:Choice>
                <mc:Fallback>
                  <p:oleObj name="Equation" r:id="rId4" imgW="7110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7820" y="2643182"/>
                          <a:ext cx="1686858" cy="9337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0" name="Object 2"/>
            <p:cNvGraphicFramePr>
              <a:graphicFrameLocks noChangeAspect="1"/>
            </p:cNvGraphicFramePr>
            <p:nvPr/>
          </p:nvGraphicFramePr>
          <p:xfrm>
            <a:off x="4007410" y="2643182"/>
            <a:ext cx="1774427" cy="932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5" name="Equation" r:id="rId6" imgW="749160" imgH="393480" progId="Equation.DSMT4">
                    <p:embed/>
                  </p:oleObj>
                </mc:Choice>
                <mc:Fallback>
                  <p:oleObj name="Equation" r:id="rId6" imgW="74916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7410" y="2643182"/>
                          <a:ext cx="1774427" cy="932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827584" y="5813251"/>
            <a:ext cx="3608387" cy="1000125"/>
            <a:chOff x="892175" y="5143500"/>
            <a:chExt cx="3608387" cy="1000125"/>
          </a:xfrm>
        </p:grpSpPr>
        <p:graphicFrame>
          <p:nvGraphicFramePr>
            <p:cNvPr id="7171" name="Object 3"/>
            <p:cNvGraphicFramePr>
              <a:graphicFrameLocks noChangeAspect="1"/>
            </p:cNvGraphicFramePr>
            <p:nvPr/>
          </p:nvGraphicFramePr>
          <p:xfrm>
            <a:off x="3357554" y="5143512"/>
            <a:ext cx="1143008" cy="9842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" name="Equation" r:id="rId8" imgW="457200" imgH="393480" progId="Equation.DSMT4">
                    <p:embed/>
                  </p:oleObj>
                </mc:Choice>
                <mc:Fallback>
                  <p:oleObj name="Equation" r:id="rId8" imgW="4572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7554" y="5143512"/>
                          <a:ext cx="1143008" cy="9842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2" name="Object 4"/>
            <p:cNvGraphicFramePr>
              <a:graphicFrameLocks noChangeAspect="1"/>
            </p:cNvGraphicFramePr>
            <p:nvPr/>
          </p:nvGraphicFramePr>
          <p:xfrm>
            <a:off x="892175" y="5143500"/>
            <a:ext cx="1808163" cy="1000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" name="Equation" r:id="rId10" imgW="711000" imgH="393480" progId="Equation.DSMT4">
                    <p:embed/>
                  </p:oleObj>
                </mc:Choice>
                <mc:Fallback>
                  <p:oleObj name="Equation" r:id="rId10" imgW="7110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2175" y="5143500"/>
                          <a:ext cx="1808163" cy="1000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1561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c3e4f78ee1e817f0875ca8c8dd3eafe7b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1132</Words>
  <Application>Microsoft Office PowerPoint</Application>
  <PresentationFormat>On-screen Show (4:3)</PresentationFormat>
  <Paragraphs>232</Paragraphs>
  <Slides>20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.VnTimeH</vt:lpstr>
      <vt:lpstr>Aachen</vt:lpstr>
      <vt:lpstr>Arial</vt:lpstr>
      <vt:lpstr>Calibri</vt:lpstr>
      <vt:lpstr>Lucida Sans Unicode</vt:lpstr>
      <vt:lpstr>Symbol</vt:lpstr>
      <vt:lpstr>Times New Roman</vt:lpstr>
      <vt:lpstr>VNI-Times</vt:lpstr>
      <vt:lpstr>Wingdings</vt:lpstr>
      <vt:lpstr>Office Theme</vt:lpstr>
      <vt:lpstr>Equation</vt:lpstr>
      <vt:lpstr>PowerPoint Presentation</vt:lpstr>
      <vt:lpstr>PowerPoint Presentation</vt:lpstr>
      <vt:lpstr>1. Định lí Talet trong tam giác </vt:lpstr>
      <vt:lpstr>LUYỆN TẬP: ĐỊNH LÍ TALET, ĐỊNH LÍ ĐẢO và HỆ QUẢ của định lí Talet trong tam giác</vt:lpstr>
      <vt:lpstr>LUYỆN TẬP: ĐỊNH LÍ TALET- ĐỊNH LÍ ĐẢO VÀ HỆ QUẢ CỦA ĐỊNH LÍ TALET trong tam giác</vt:lpstr>
      <vt:lpstr>LUYỆN TẬP: ĐỊNH LÍ TALET- ĐỊNH LÍ ĐẢO VÀ HỆ QUẢ CỦA ĐỊNH LÍ TALET trong tam giác</vt:lpstr>
      <vt:lpstr>PHÂN BIỆT ĐỊNH LÍ VÀ HỆ QUẢ</vt:lpstr>
      <vt:lpstr>LUYỆN TẬP:</vt:lpstr>
      <vt:lpstr>LUYỆN TẬP</vt:lpstr>
      <vt:lpstr>Dạng 3: Sử dụng hệ quả của đ/lí Talet để tính độ dài đoạn thẳng và chứng minh tỉ số bằng nhau. BT7a(SGK/T62):    </vt:lpstr>
      <vt:lpstr>BT10 (SGK/T63):</vt:lpstr>
      <vt:lpstr>PowerPoint Presentation</vt:lpstr>
      <vt:lpstr>PowerPoint Presentation</vt:lpstr>
      <vt:lpstr>PowerPoint Presentation</vt:lpstr>
      <vt:lpstr>PowerPoint Presentation</vt:lpstr>
      <vt:lpstr>PHÂN BIỆT ĐỊNH LÍ VÀ HỆ QUẢ</vt:lpstr>
      <vt:lpstr>BT10SGK/T63:</vt:lpstr>
      <vt:lpstr>b) Tính SAB’C’ : </vt:lpstr>
      <vt:lpstr>PHÂN BIỆT ĐỊNH LÍ VÀ HỆ QUẢ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26</cp:revision>
  <dcterms:created xsi:type="dcterms:W3CDTF">2018-01-24T16:33:01Z</dcterms:created>
  <dcterms:modified xsi:type="dcterms:W3CDTF">2021-02-15T15:12:54Z</dcterms:modified>
</cp:coreProperties>
</file>