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304" r:id="rId3"/>
    <p:sldId id="284" r:id="rId4"/>
    <p:sldId id="285" r:id="rId5"/>
    <p:sldId id="266" r:id="rId6"/>
    <p:sldId id="296" r:id="rId7"/>
    <p:sldId id="297" r:id="rId8"/>
    <p:sldId id="294" r:id="rId9"/>
    <p:sldId id="295" r:id="rId10"/>
    <p:sldId id="298" r:id="rId11"/>
    <p:sldId id="299" r:id="rId12"/>
    <p:sldId id="300" r:id="rId13"/>
    <p:sldId id="305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EC73-77AB-4DA0-9386-0D70525548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AD44-C5D4-4246-AC4F-6C6C6E14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0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28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2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7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2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00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49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9144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7446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342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09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1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990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22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18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31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60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E20E-D0DE-429B-9A19-9CCE194AF1AE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7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2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-1035496"/>
            <a:ext cx="12889432" cy="8170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5"/>
            <a:ext cx="9144000" cy="261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36004" y="4168460"/>
            <a:ext cx="9144000" cy="1814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2557377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i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XIN CHÀO CÁC </a:t>
            </a:r>
            <a:r>
              <a:rPr lang="en-US" altLang="zh-CN" sz="4800" b="1" i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CON HỌC SINH LỚP </a:t>
            </a:r>
            <a:r>
              <a:rPr lang="en-US" altLang="zh-CN" sz="4800" b="1" i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8</a:t>
            </a:r>
            <a:r>
              <a:rPr lang="en-US" altLang="zh-CN" sz="4800" b="1" i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A5</a:t>
            </a:r>
            <a:endParaRPr lang="zh-CN" altLang="en-US" sz="4800" b="1" i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2443431"/>
            <a:ext cx="8568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spc="50">
                <a:ln w="11430"/>
                <a:solidFill>
                  <a:srgbClr val="002060"/>
                </a:solidFill>
                <a:latin typeface="+mj-ea"/>
                <a:ea typeface="+mj-ea"/>
                <a:sym typeface="微软雅黑" panose="020B0503020204020204" pitchFamily="34" charset="-122"/>
              </a:rPr>
              <a:t>        </a:t>
            </a:r>
            <a:endParaRPr lang="zh-CN" altLang="en-US" sz="1600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89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conveyor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25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400" b="1" i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Gọi số chó là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(con). Điều kiện x nguyên dương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36.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Khi đó: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Số chân chó là: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(chân).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Số gà là: 36 –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(con).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Số chân gà là: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2(36 -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(chân).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Theo đề bài ta lập được phương trình: </a:t>
            </a:r>
            <a:b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4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+ 2(36 -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+ 72 – 2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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14 (TMĐK)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Số chó là 14 (con).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 + Số gà là 36 – 14 = 22 (con).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trong ví dụ 2 bằng cách chọn x là số chó.</a:t>
            </a:r>
          </a:p>
        </p:txBody>
      </p:sp>
    </p:spTree>
    <p:extLst>
      <p:ext uri="{BB962C8B-B14F-4D97-AF65-F5344CB8AC3E}">
        <p14:creationId xmlns:p14="http://schemas.microsoft.com/office/powerpoint/2010/main" val="117386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28600" y="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34 (SGK-Tr.25)</a:t>
            </a:r>
          </a:p>
          <a:p>
            <a:pPr algn="just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Mẫu số của một phân số lớn hơn tử số của nó là 3 đơn vị. Nếu tăng cả tử và mẫu của nó thêm 2 đơn vị thì được phân số mới bằng ½. Tìm phân số ban đầu.</a:t>
            </a: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53000" y="-55563"/>
            <a:ext cx="1143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19200" y="3810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– tử = 3                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4478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71600" y="4724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81940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860675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1371600" y="4440238"/>
            <a:ext cx="1905000" cy="519112"/>
            <a:chOff x="1248" y="2845"/>
            <a:chExt cx="1104" cy="327"/>
          </a:xfrm>
        </p:grpSpPr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1248" y="302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1920" y="2845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112" y="3024"/>
              <a:ext cx="240" cy="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76200" y="5181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đã cho?</a:t>
            </a: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4267200" y="0"/>
            <a:ext cx="0" cy="6858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4343400" y="320675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mẫu số là: x. Điều kiện: x ≠ 0 và 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Z. Khi đó: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4876800" y="106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là: x - 3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419600" y="1468438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Phân số đã cho là: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7696200" y="1295400"/>
            <a:ext cx="1371600" cy="838200"/>
            <a:chOff x="2880" y="3120"/>
            <a:chExt cx="864" cy="528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2880" y="3120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- 3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3024" y="33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>
              <a:off x="2928" y="3408"/>
              <a:ext cx="432" cy="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4267200" y="1920875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tăng cả tử và mẫu của nó thêm 2 đơn vị thì phân số mới là:</a:t>
            </a:r>
          </a:p>
        </p:txBody>
      </p: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5867400" y="2667000"/>
            <a:ext cx="2971800" cy="873125"/>
            <a:chOff x="2304" y="3338"/>
            <a:chExt cx="1872" cy="550"/>
          </a:xfrm>
        </p:grpSpPr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3024" y="3469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8" name="Group 52"/>
            <p:cNvGrpSpPr>
              <a:grpSpLocks/>
            </p:cNvGrpSpPr>
            <p:nvPr/>
          </p:nvGrpSpPr>
          <p:grpSpPr bwMode="auto">
            <a:xfrm>
              <a:off x="2304" y="3360"/>
              <a:ext cx="1248" cy="528"/>
              <a:chOff x="2688" y="3360"/>
              <a:chExt cx="1248" cy="528"/>
            </a:xfrm>
          </p:grpSpPr>
          <p:sp>
            <p:nvSpPr>
              <p:cNvPr id="33" name="Text Box 45"/>
              <p:cNvSpPr txBox="1">
                <a:spLocks noChangeArrowheads="1"/>
              </p:cNvSpPr>
              <p:nvPr/>
            </p:nvSpPr>
            <p:spPr bwMode="auto">
              <a:xfrm>
                <a:off x="2688" y="3360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– 3 </a:t>
                </a:r>
                <a:r>
                  <a:rPr lang="en-US" alt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</a:p>
            </p:txBody>
          </p:sp>
          <p:sp>
            <p:nvSpPr>
              <p:cNvPr id="34" name="Text Box 46"/>
              <p:cNvSpPr txBox="1">
                <a:spLocks noChangeArrowheads="1"/>
              </p:cNvSpPr>
              <p:nvPr/>
            </p:nvSpPr>
            <p:spPr bwMode="auto">
              <a:xfrm>
                <a:off x="2832" y="360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</a:p>
            </p:txBody>
          </p: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>
                <a:off x="2736" y="3635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53"/>
            <p:cNvGrpSpPr>
              <a:grpSpLocks/>
            </p:cNvGrpSpPr>
            <p:nvPr/>
          </p:nvGrpSpPr>
          <p:grpSpPr bwMode="auto">
            <a:xfrm>
              <a:off x="3216" y="3338"/>
              <a:ext cx="960" cy="528"/>
              <a:chOff x="4080" y="3312"/>
              <a:chExt cx="960" cy="528"/>
            </a:xfrm>
          </p:grpSpPr>
          <p:sp>
            <p:nvSpPr>
              <p:cNvPr id="30" name="Text Box 47"/>
              <p:cNvSpPr txBox="1">
                <a:spLocks noChangeArrowheads="1"/>
              </p:cNvSpPr>
              <p:nvPr/>
            </p:nvSpPr>
            <p:spPr bwMode="auto">
              <a:xfrm>
                <a:off x="4080" y="331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- 1</a:t>
                </a:r>
              </a:p>
            </p:txBody>
          </p:sp>
          <p:sp>
            <p:nvSpPr>
              <p:cNvPr id="31" name="Text Box 48"/>
              <p:cNvSpPr txBox="1">
                <a:spLocks noChangeArrowheads="1"/>
              </p:cNvSpPr>
              <p:nvPr/>
            </p:nvSpPr>
            <p:spPr bwMode="auto">
              <a:xfrm>
                <a:off x="4080" y="355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+ 2</a:t>
                </a:r>
              </a:p>
            </p:txBody>
          </p:sp>
          <p:sp>
            <p:nvSpPr>
              <p:cNvPr id="32" name="Line 51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4419600" y="3352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lập được phương trình:</a:t>
            </a:r>
          </a:p>
        </p:txBody>
      </p:sp>
      <p:grpSp>
        <p:nvGrpSpPr>
          <p:cNvPr id="37" name="Group 69"/>
          <p:cNvGrpSpPr>
            <a:grpSpLocks/>
          </p:cNvGrpSpPr>
          <p:nvPr/>
        </p:nvGrpSpPr>
        <p:grpSpPr bwMode="auto">
          <a:xfrm>
            <a:off x="5105400" y="3698875"/>
            <a:ext cx="1981200" cy="873125"/>
            <a:chOff x="3552" y="2522"/>
            <a:chExt cx="1248" cy="550"/>
          </a:xfrm>
        </p:grpSpPr>
        <p:sp>
          <p:nvSpPr>
            <p:cNvPr id="38" name="Text Box 59"/>
            <p:cNvSpPr txBox="1">
              <a:spLocks noChangeArrowheads="1"/>
            </p:cNvSpPr>
            <p:nvPr/>
          </p:nvSpPr>
          <p:spPr bwMode="auto">
            <a:xfrm>
              <a:off x="3984" y="2653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39" name="Group 68"/>
            <p:cNvGrpSpPr>
              <a:grpSpLocks/>
            </p:cNvGrpSpPr>
            <p:nvPr/>
          </p:nvGrpSpPr>
          <p:grpSpPr bwMode="auto">
            <a:xfrm>
              <a:off x="4224" y="2544"/>
              <a:ext cx="576" cy="528"/>
              <a:chOff x="3216" y="3408"/>
              <a:chExt cx="576" cy="528"/>
            </a:xfrm>
          </p:grpSpPr>
          <p:sp>
            <p:nvSpPr>
              <p:cNvPr id="44" name="Text Box 61"/>
              <p:cNvSpPr txBox="1">
                <a:spLocks noChangeArrowheads="1"/>
              </p:cNvSpPr>
              <p:nvPr/>
            </p:nvSpPr>
            <p:spPr bwMode="auto">
              <a:xfrm>
                <a:off x="3264" y="34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endPara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62"/>
              <p:cNvSpPr txBox="1">
                <a:spLocks noChangeArrowheads="1"/>
              </p:cNvSpPr>
              <p:nvPr/>
            </p:nvSpPr>
            <p:spPr bwMode="auto">
              <a:xfrm>
                <a:off x="3264" y="364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Line 63"/>
              <p:cNvSpPr>
                <a:spLocks noChangeShapeType="1"/>
              </p:cNvSpPr>
              <p:nvPr/>
            </p:nvSpPr>
            <p:spPr bwMode="auto">
              <a:xfrm>
                <a:off x="3216" y="367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64"/>
            <p:cNvGrpSpPr>
              <a:grpSpLocks/>
            </p:cNvGrpSpPr>
            <p:nvPr/>
          </p:nvGrpSpPr>
          <p:grpSpPr bwMode="auto">
            <a:xfrm>
              <a:off x="3552" y="2522"/>
              <a:ext cx="960" cy="528"/>
              <a:chOff x="4080" y="3312"/>
              <a:chExt cx="960" cy="528"/>
            </a:xfrm>
          </p:grpSpPr>
          <p:sp>
            <p:nvSpPr>
              <p:cNvPr id="41" name="Text Box 65"/>
              <p:cNvSpPr txBox="1">
                <a:spLocks noChangeArrowheads="1"/>
              </p:cNvSpPr>
              <p:nvPr/>
            </p:nvSpPr>
            <p:spPr bwMode="auto">
              <a:xfrm>
                <a:off x="4080" y="331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- 1</a:t>
                </a:r>
              </a:p>
            </p:txBody>
          </p:sp>
          <p:sp>
            <p:nvSpPr>
              <p:cNvPr id="42" name="Text Box 66"/>
              <p:cNvSpPr txBox="1">
                <a:spLocks noChangeArrowheads="1"/>
              </p:cNvSpPr>
              <p:nvPr/>
            </p:nvSpPr>
            <p:spPr bwMode="auto">
              <a:xfrm>
                <a:off x="4080" y="355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+ 2</a:t>
                </a:r>
              </a:p>
            </p:txBody>
          </p:sp>
          <p:sp>
            <p:nvSpPr>
              <p:cNvPr id="43" name="Line 67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 Box 82"/>
          <p:cNvSpPr txBox="1">
            <a:spLocks noChangeArrowheads="1"/>
          </p:cNvSpPr>
          <p:nvPr/>
        </p:nvSpPr>
        <p:spPr bwMode="auto">
          <a:xfrm>
            <a:off x="4586288" y="44196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</a:t>
            </a:r>
            <a:r>
              <a:rPr lang="en-US" altLang="en-US" sz="28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2(x – 1) = x + 2</a:t>
            </a: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4648200" y="48768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= 4</a:t>
            </a: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4343400" y="5334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phân số đã cho là:</a:t>
            </a:r>
          </a:p>
        </p:txBody>
      </p:sp>
      <p:graphicFrame>
        <p:nvGraphicFramePr>
          <p:cNvPr id="50" name="Object 86"/>
          <p:cNvGraphicFramePr>
            <a:graphicFrameLocks noChangeAspect="1"/>
          </p:cNvGraphicFramePr>
          <p:nvPr/>
        </p:nvGraphicFramePr>
        <p:xfrm>
          <a:off x="5105400" y="57912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1091726" imgH="393529" progId="Equation.DSMT4">
                  <p:embed/>
                </p:oleObj>
              </mc:Choice>
              <mc:Fallback>
                <p:oleObj name="Equation" r:id="rId4" imgW="109172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91200"/>
                        <a:ext cx="2743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5867400" y="493236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(TMĐK)</a:t>
            </a: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88"/>
          <p:cNvSpPr txBox="1">
            <a:spLocks noChangeArrowheads="1"/>
          </p:cNvSpPr>
          <p:nvPr/>
        </p:nvSpPr>
        <p:spPr bwMode="auto">
          <a:xfrm>
            <a:off x="0" y="3352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53" name="Text Box 89"/>
          <p:cNvSpPr txBox="1">
            <a:spLocks noChangeArrowheads="1"/>
          </p:cNvSpPr>
          <p:nvPr/>
        </p:nvSpPr>
        <p:spPr bwMode="auto">
          <a:xfrm>
            <a:off x="6781800" y="3886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(ĐK: x≠-2)</a:t>
            </a:r>
          </a:p>
        </p:txBody>
      </p:sp>
    </p:spTree>
    <p:extLst>
      <p:ext uri="{BB962C8B-B14F-4D97-AF65-F5344CB8AC3E}">
        <p14:creationId xmlns:p14="http://schemas.microsoft.com/office/powerpoint/2010/main" val="13248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8" grpId="0"/>
      <p:bldP spid="19" grpId="0"/>
      <p:bldP spid="20" grpId="0"/>
      <p:bldP spid="25" grpId="0"/>
      <p:bldP spid="36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33600" y="5334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" y="1676400"/>
            <a:ext cx="800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Nắm vững các bước giải bài toán bằng cách lập phương trình.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về nhà 35, 36 trang 25, 26 sgk.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43, 44, 45, 46, 47, 48 trang 11 sbt.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“Có thể em chưa biết” trang 26 sgk.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trước §7. Giải bài toán bằng cách lập phương trình (tiếp theo).</a:t>
            </a:r>
          </a:p>
        </p:txBody>
      </p:sp>
    </p:spTree>
    <p:extLst>
      <p:ext uri="{BB962C8B-B14F-4D97-AF65-F5344CB8AC3E}">
        <p14:creationId xmlns:p14="http://schemas.microsoft.com/office/powerpoint/2010/main" val="263036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144016" y="260648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21033"/>
            <a:ext cx="471601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POP3体W12" pitchFamily="81" charset="-122"/>
                <a:cs typeface="Times New Roman" panose="02020603050405020304" pitchFamily="18" charset="0"/>
              </a:rPr>
              <a:t>CHÚC CÁC CON HỌC TẬP VUI VẺ</a:t>
            </a:r>
            <a:r>
              <a:rPr lang="zh-CN" altLang="en-US" sz="4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POP3体W12" pitchFamily="81" charset="-122"/>
                <a:cs typeface="Times New Roman" panose="02020603050405020304" pitchFamily="18" charset="0"/>
              </a:rPr>
              <a:t>！</a:t>
            </a:r>
            <a:endParaRPr lang="zh-CN" altLang="en-US" sz="48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华康POP3体W12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1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conveyor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07" y="3999039"/>
            <a:ext cx="5870179" cy="2346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929"/>
            <a:ext cx="1619672" cy="21193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7544" y="1059120"/>
            <a:ext cx="847267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u="sng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altLang="en-US" sz="4000" b="1" u="sng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3429000"/>
            <a:ext cx="3068950" cy="879038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LỚP 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8A5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258406" y="3797632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576338" y="4551243"/>
            <a:ext cx="469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GVCN: HOÀNG THU TRANG</a:t>
            </a:r>
            <a:endParaRPr lang="zh-CN" altLang="en-US" sz="2400" b="1" dirty="0"/>
          </a:p>
        </p:txBody>
      </p:sp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FA486FBD-79F2-46BA-B123-8A7531F53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90" y="4782075"/>
            <a:ext cx="884856" cy="11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 nen (2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u="sng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52600" y="0"/>
            <a:ext cx="6629400" cy="12954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một đại lượng bởi biểu thức chứa ẩn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828800"/>
            <a:ext cx="891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en-US" altLang="en-US" sz="2400" b="1" i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Gọi x (km/h) là vận tốc của ô tô. Khi đó: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Quãng đường ôtô đi trong 5 giờ là: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Thời gian để ô tô đi được quãng đường 100(km) là:  </a:t>
            </a:r>
          </a:p>
          <a:p>
            <a:pPr eaLnBrk="1" hangingPunct="1"/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62600" y="2743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 (km).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7640638" y="2860675"/>
            <a:ext cx="1503362" cy="1016000"/>
            <a:chOff x="2928" y="3639"/>
            <a:chExt cx="947" cy="64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928" y="3639"/>
              <a:ext cx="72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3120" y="3975"/>
              <a:ext cx="336" cy="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443" y="3783"/>
              <a:ext cx="43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(h).</a:t>
              </a:r>
            </a:p>
          </p:txBody>
        </p:sp>
      </p:grp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25654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9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(2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sử hàng ngày bạn Tiến dành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(phút) để tập chạy. Hãy viết biểu thức với biến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thị: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Quãng đường Tiến chạy được trong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phút, nếu chạy với vận tốc trung bình là 180m/ph.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Vận tốc trung bình của Tiến (tính theo km/h), nếu trong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Tiến chạy được quãng đường là 4500m.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Quãng đường Tiến chạy là: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Vận tốc trung bình (km/h) của Tiến là: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43000" y="5486400"/>
          <a:ext cx="1612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736600" imgH="457200" progId="Equation.DSMT4">
                  <p:embed/>
                </p:oleObj>
              </mc:Choice>
              <mc:Fallback>
                <p:oleObj name="Equation" r:id="rId4" imgW="73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86400"/>
                        <a:ext cx="1612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828800" y="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5000" y="152400"/>
            <a:ext cx="617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2565400" y="1739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399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00600" y="468312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180x (m).</a:t>
            </a: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727325" y="5486400"/>
          <a:ext cx="17684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8" imgW="762000" imgH="596900" progId="Equation.DSMT4">
                  <p:embed/>
                </p:oleObj>
              </mc:Choice>
              <mc:Fallback>
                <p:oleObj name="Equation" r:id="rId8" imgW="7620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5486400"/>
                        <a:ext cx="176847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4495800" y="5437188"/>
          <a:ext cx="21336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0" imgW="825500" imgH="431800" progId="Equation.DSMT4">
                  <p:embed/>
                </p:oleObj>
              </mc:Choice>
              <mc:Fallback>
                <p:oleObj name="Equation" r:id="rId10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37188"/>
                        <a:ext cx="213360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inh nen (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565400" y="1739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399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04800" y="1600200"/>
            <a:ext cx="861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Gọi x là số tự nhiên có hai chữ số (ví dụ x = 12). Hãy lập biểu thức biểu thị số tự nhiên có được bằng cách: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Viết thêm số 5 vào bên trái số x;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Viết thêm số 5 vào bên phải số x</a:t>
            </a:r>
            <a:r>
              <a:rPr lang="en-US" altLang="en-US" sz="21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1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600" y="35814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x =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Viết thêm số 5 vào bên trái số 12 ta có: </a:t>
            </a:r>
            <a:b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Viết thêm chữ số 5 vào bên phải số 12 ta có: </a:t>
            </a:r>
            <a:b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5411788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Số tự nhiên đó là: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tự nhiên đó là: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10.x + 5.</a:t>
            </a: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71600" y="3200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86000" y="4343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( tức là 500 + 12);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09800" y="5105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( tức là 12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+ 5).</a:t>
            </a:r>
          </a:p>
        </p:txBody>
      </p:sp>
    </p:spTree>
    <p:extLst>
      <p:ext uri="{BB962C8B-B14F-4D97-AF65-F5344CB8AC3E}">
        <p14:creationId xmlns:p14="http://schemas.microsoft.com/office/powerpoint/2010/main" val="8861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inh nen (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01788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giải bài toán bằng cách lập phương trình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35188"/>
            <a:ext cx="662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90663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(Bài toán cổ)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gà vừa chó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 lại cho tròn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sáu con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trăm chân chẵn.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Hỏi có bao nhiêu gà, bao nhiêu chó?</a:t>
            </a:r>
          </a:p>
          <a:p>
            <a:pPr eaLnBrk="1" hangingPunct="1"/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5197475"/>
            <a:ext cx="8534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gà + số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Số chân gà + số chân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Tính số gà? số chó?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11445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1000" y="520223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con.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715000" y="571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chân.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1430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086600" y="2209800"/>
            <a:ext cx="1752600" cy="2209800"/>
            <a:chOff x="3888" y="1200"/>
            <a:chExt cx="1104" cy="1392"/>
          </a:xfrm>
        </p:grpSpPr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815"/>
              <a:ext cx="996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296"/>
              <a:ext cx="996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21" descr="Parchment"/>
            <p:cNvSpPr>
              <a:spLocks noChangeArrowheads="1"/>
            </p:cNvSpPr>
            <p:nvPr/>
          </p:nvSpPr>
          <p:spPr bwMode="auto">
            <a:xfrm>
              <a:off x="3888" y="1200"/>
              <a:ext cx="288" cy="1392"/>
            </a:xfrm>
            <a:prstGeom prst="wedgeRectCallout">
              <a:avLst>
                <a:gd name="adj1" fmla="val -34722"/>
                <a:gd name="adj2" fmla="val 42384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0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J035_350A -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0" y="1676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giải bài toán bằng cách lập phương trình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447800" y="2133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152400" y="2514600"/>
            <a:ext cx="723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số gà là x (con). Điều kiện: 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nguyên dương và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36. Khi đó: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Số chân gà là: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Số chó là: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Số chân chó là: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Theo đề ta lập được phương trình: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2x + 4(36-x) = 100.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Giải phương trình trên ta được x = 22.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thấy x = 22 thỏa mãn các điều kiện của ẩn.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Vậy: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Số con gà là 22 (con).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Số con chó là 36 - 22 = 14 (con).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3048000" y="32559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(chân).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2514600" y="36163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x ( con).</a:t>
            </a:r>
            <a:endParaRPr lang="en-US" altLang="en-US" sz="240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3200400" y="3962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4( 36-x) (chân).</a:t>
            </a:r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5748338" y="1905000"/>
            <a:ext cx="2252662" cy="3581400"/>
            <a:chOff x="3717" y="1200"/>
            <a:chExt cx="1419" cy="2256"/>
          </a:xfrm>
        </p:grpSpPr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4320" y="216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</a:t>
              </a:r>
            </a:p>
          </p:txBody>
        </p:sp>
        <p:graphicFrame>
          <p:nvGraphicFramePr>
            <p:cNvPr id="17" name="Object 51"/>
            <p:cNvGraphicFramePr>
              <a:graphicFrameLocks noChangeAspect="1"/>
            </p:cNvGraphicFramePr>
            <p:nvPr/>
          </p:nvGraphicFramePr>
          <p:xfrm>
            <a:off x="3717" y="1200"/>
            <a:ext cx="555" cy="2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4" imgW="177569" imgH="253670" progId="Equation.DSMT4">
                    <p:embed/>
                  </p:oleObj>
                </mc:Choice>
                <mc:Fallback>
                  <p:oleObj name="Equation" r:id="rId4" imgW="177569" imgH="25367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" y="1200"/>
                          <a:ext cx="555" cy="2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5570538" y="4953000"/>
            <a:ext cx="2201862" cy="685800"/>
            <a:chOff x="4373" y="3120"/>
            <a:chExt cx="1387" cy="432"/>
          </a:xfrm>
        </p:grpSpPr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4944" y="3168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</a:t>
              </a:r>
            </a:p>
          </p:txBody>
        </p:sp>
        <p:graphicFrame>
          <p:nvGraphicFramePr>
            <p:cNvPr id="20" name="Object 58"/>
            <p:cNvGraphicFramePr>
              <a:graphicFrameLocks noChangeAspect="1"/>
            </p:cNvGraphicFramePr>
            <p:nvPr/>
          </p:nvGraphicFramePr>
          <p:xfrm>
            <a:off x="4373" y="3120"/>
            <a:ext cx="57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6" imgW="177569" imgH="253670" progId="Equation.DSMT4">
                    <p:embed/>
                  </p:oleObj>
                </mc:Choice>
                <mc:Fallback>
                  <p:oleObj name="Equation" r:id="rId6" imgW="177569" imgH="25367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3" y="3120"/>
                          <a:ext cx="57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61"/>
          <p:cNvGrpSpPr>
            <a:grpSpLocks/>
          </p:cNvGrpSpPr>
          <p:nvPr/>
        </p:nvGrpSpPr>
        <p:grpSpPr bwMode="auto">
          <a:xfrm>
            <a:off x="6629400" y="5410200"/>
            <a:ext cx="2057400" cy="1524000"/>
            <a:chOff x="4320" y="3408"/>
            <a:chExt cx="1296" cy="960"/>
          </a:xfrm>
        </p:grpSpPr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4800" y="3696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3</a:t>
              </a:r>
            </a:p>
          </p:txBody>
        </p:sp>
        <p:graphicFrame>
          <p:nvGraphicFramePr>
            <p:cNvPr id="23" name="Object 60"/>
            <p:cNvGraphicFramePr>
              <a:graphicFrameLocks noChangeAspect="1"/>
            </p:cNvGraphicFramePr>
            <p:nvPr/>
          </p:nvGraphicFramePr>
          <p:xfrm>
            <a:off x="4320" y="3408"/>
            <a:ext cx="528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8" imgW="177569" imgH="253670" progId="Equation.DSMT4">
                    <p:embed/>
                  </p:oleObj>
                </mc:Choice>
                <mc:Fallback>
                  <p:oleObj name="Equation" r:id="rId8" imgW="177569" imgH="25367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408"/>
                          <a:ext cx="528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068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inh nen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2209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giải bài toán bằng cách lập phương trình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0" y="2590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" indent="7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81000" y="1219200"/>
            <a:ext cx="8610600" cy="533400"/>
          </a:xfrm>
          <a:prstGeom prst="wedgeRoundRectCallout">
            <a:avLst>
              <a:gd name="adj1" fmla="val -30606"/>
              <a:gd name="adj2" fmla="val 36310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trình để giải một bài toán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2095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479925" y="2474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6172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trong ví dụ 2 bằng cách chọn x là số chó.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352675"/>
            <a:ext cx="8991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số gà là x (con). Điều kiện: 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nguyên dương và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36.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Khi đó:    Số chân gà là: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Số chó là: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Số chân chó là: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Theo đề ta lập được phương trình: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2x + 4(36-x) = 100.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Giải phương trình trên ta được x = 22.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thấy x = 22 thỏa mãn các điều kiện của ẩn.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Vậy: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Số con gà là 22 (con).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Số con chó là 36 - 22 = 14 (con).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0" y="27273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(chân).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00400" y="30876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x ( con).</a:t>
            </a:r>
            <a:endParaRPr lang="en-US" altLang="en-US" sz="240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62400" y="343376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4( 36-x) (chân).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762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(Bài toán cổ)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52600" y="533400"/>
            <a:ext cx="5029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gà + số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chân gà + số chân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số gà? số chó?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43400" y="533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con.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867400" y="10461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chân.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7838" y="51276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</p:spTree>
    <p:extLst>
      <p:ext uri="{BB962C8B-B14F-4D97-AF65-F5344CB8AC3E}">
        <p14:creationId xmlns:p14="http://schemas.microsoft.com/office/powerpoint/2010/main" val="18017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1147</Words>
  <Application>Microsoft Office PowerPoint</Application>
  <PresentationFormat>On-screen Show (4:3)</PresentationFormat>
  <Paragraphs>174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Symbol</vt:lpstr>
      <vt:lpstr>Times New Roman</vt:lpstr>
      <vt:lpstr>Wingdings</vt:lpstr>
      <vt:lpstr>华康POP3体W12</vt:lpstr>
      <vt:lpstr>华康方圆体W7(P)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iTplusHN</cp:lastModifiedBy>
  <cp:revision>84</cp:revision>
  <dcterms:created xsi:type="dcterms:W3CDTF">2018-05-04T04:47:31Z</dcterms:created>
  <dcterms:modified xsi:type="dcterms:W3CDTF">2021-02-20T03:26:57Z</dcterms:modified>
</cp:coreProperties>
</file>