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notesMasterIdLst>
    <p:notesMasterId r:id="rId21"/>
  </p:notesMasterIdLst>
  <p:sldIdLst>
    <p:sldId id="342" r:id="rId2"/>
    <p:sldId id="345" r:id="rId3"/>
    <p:sldId id="336" r:id="rId4"/>
    <p:sldId id="346" r:id="rId5"/>
    <p:sldId id="347" r:id="rId6"/>
    <p:sldId id="349" r:id="rId7"/>
    <p:sldId id="324" r:id="rId8"/>
    <p:sldId id="266" r:id="rId9"/>
    <p:sldId id="337" r:id="rId10"/>
    <p:sldId id="325" r:id="rId11"/>
    <p:sldId id="338" r:id="rId12"/>
    <p:sldId id="350" r:id="rId13"/>
    <p:sldId id="262" r:id="rId14"/>
    <p:sldId id="339" r:id="rId15"/>
    <p:sldId id="267" r:id="rId16"/>
    <p:sldId id="340" r:id="rId17"/>
    <p:sldId id="269" r:id="rId18"/>
    <p:sldId id="351"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FFFF66"/>
    <a:srgbClr val="99FF66"/>
    <a:srgbClr val="CCFF66"/>
    <a:srgbClr val="003300"/>
    <a:srgbClr val="090700"/>
    <a:srgbClr val="0000FF"/>
    <a:srgbClr val="FF66CC"/>
    <a:srgbClr val="00FF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53" autoAdjust="0"/>
  </p:normalViewPr>
  <p:slideViewPr>
    <p:cSldViewPr>
      <p:cViewPr varScale="1">
        <p:scale>
          <a:sx n="82" d="100"/>
          <a:sy n="82" d="100"/>
        </p:scale>
        <p:origin x="1474"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E44B69-7ABB-4773-8618-079403341DA2}" type="datetimeFigureOut">
              <a:rPr lang="en-US" smtClean="0"/>
              <a:pPr/>
              <a:t>16/2/2021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96E277-046C-46F6-9536-18C0EA6DC771}" type="slidenum">
              <a:rPr lang="en-US" smtClean="0"/>
              <a:pPr/>
              <a:t>‹#›</a:t>
            </a:fld>
            <a:endParaRPr lang="en-US"/>
          </a:p>
        </p:txBody>
      </p:sp>
    </p:spTree>
    <p:extLst>
      <p:ext uri="{BB962C8B-B14F-4D97-AF65-F5344CB8AC3E}">
        <p14:creationId xmlns:p14="http://schemas.microsoft.com/office/powerpoint/2010/main" val="2086699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8010EE-3920-40ED-BD4C-97E6DCD55C15}" type="datetimeFigureOut">
              <a:rPr lang="en-US" smtClean="0"/>
              <a:pPr/>
              <a:t>16/2/2021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010EE-3920-40ED-BD4C-97E6DCD55C15}" type="datetimeFigureOut">
              <a:rPr lang="en-US" smtClean="0"/>
              <a:pPr/>
              <a:t>16/2/2021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010EE-3920-40ED-BD4C-97E6DCD55C15}" type="datetimeFigureOut">
              <a:rPr lang="en-US" smtClean="0"/>
              <a:pPr/>
              <a:t>16/2/2021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C300B7-C3B4-45C0-BB75-19A80C0BA6E1}"/>
              </a:ext>
            </a:extLst>
          </p:cNvPr>
          <p:cNvSpPr>
            <a:spLocks noGrp="1"/>
          </p:cNvSpPr>
          <p:nvPr>
            <p:ph/>
          </p:nvPr>
        </p:nvSpPr>
        <p:spPr>
          <a:xfrm>
            <a:off x="457200" y="277813"/>
            <a:ext cx="8229600" cy="58531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a:extLst>
              <a:ext uri="{FF2B5EF4-FFF2-40B4-BE49-F238E27FC236}">
                <a16:creationId xmlns:a16="http://schemas.microsoft.com/office/drawing/2014/main" id="{A5151D35-3957-4DD3-B795-8599EB65C8E4}"/>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8F6C0CEA-1840-4EA3-B197-7B158866D6E1}"/>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6533463-774B-4643-9D8A-0AF910CD0874}"/>
              </a:ext>
            </a:extLst>
          </p:cNvPr>
          <p:cNvSpPr>
            <a:spLocks noGrp="1"/>
          </p:cNvSpPr>
          <p:nvPr>
            <p:ph type="sldNum" sz="quarter" idx="12"/>
          </p:nvPr>
        </p:nvSpPr>
        <p:spPr>
          <a:xfrm>
            <a:off x="6553200" y="6243638"/>
            <a:ext cx="2133600" cy="457200"/>
          </a:xfrm>
        </p:spPr>
        <p:txBody>
          <a:bodyPr/>
          <a:lstStyle>
            <a:lvl1pPr>
              <a:defRPr/>
            </a:lvl1pPr>
          </a:lstStyle>
          <a:p>
            <a:fld id="{0E873294-8AEB-4756-ACAC-67493A526145}" type="slidenum">
              <a:rPr lang="en-US" altLang="en-US" smtClean="0"/>
              <a:pPr/>
              <a:t>‹#›</a:t>
            </a:fld>
            <a:endParaRPr lang="en-US" altLang="en-US"/>
          </a:p>
        </p:txBody>
      </p:sp>
    </p:spTree>
    <p:extLst>
      <p:ext uri="{BB962C8B-B14F-4D97-AF65-F5344CB8AC3E}">
        <p14:creationId xmlns:p14="http://schemas.microsoft.com/office/powerpoint/2010/main" val="3730941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987CE-9159-4192-92D0-2FA6F6FF82B0}"/>
              </a:ext>
            </a:extLst>
          </p:cNvPr>
          <p:cNvSpPr>
            <a:spLocks noGrp="1"/>
          </p:cNvSpPr>
          <p:nvPr>
            <p:ph type="title" sz="quarter"/>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4BD71176-A0E5-4731-A228-C08409709282}"/>
              </a:ext>
            </a:extLst>
          </p:cNvPr>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E508CF-2DD4-43FC-88BE-908B4B0EB1B6}"/>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171DDEC9-7C12-41BA-99F8-BE6AA74E24A0}"/>
              </a:ext>
            </a:extLst>
          </p:cNvPr>
          <p:cNvSpPr>
            <a:spLocks noGrp="1"/>
          </p:cNvSpPr>
          <p:nvPr>
            <p:ph sz="quarter" idx="3"/>
          </p:nvPr>
        </p:nvSpPr>
        <p:spPr>
          <a:xfrm>
            <a:off x="457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D1A60038-97C4-4C68-8406-C7E124C2F713}"/>
              </a:ext>
            </a:extLst>
          </p:cNvPr>
          <p:cNvSpPr>
            <a:spLocks noGrp="1"/>
          </p:cNvSpPr>
          <p:nvPr>
            <p:ph sz="quarter" idx="4"/>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2C6B1E-5BC0-4A53-BEDC-B1EE2BEB627E}"/>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3347557-51C6-42F6-9411-0C901B552000}"/>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E8FFEED-48B7-4455-BCBD-18006D60BF97}"/>
              </a:ext>
            </a:extLst>
          </p:cNvPr>
          <p:cNvSpPr>
            <a:spLocks noGrp="1"/>
          </p:cNvSpPr>
          <p:nvPr>
            <p:ph type="sldNum" sz="quarter" idx="12"/>
          </p:nvPr>
        </p:nvSpPr>
        <p:spPr>
          <a:xfrm>
            <a:off x="6553200" y="6243638"/>
            <a:ext cx="2133600" cy="457200"/>
          </a:xfrm>
        </p:spPr>
        <p:txBody>
          <a:bodyPr/>
          <a:lstStyle>
            <a:lvl1pPr>
              <a:defRPr/>
            </a:lvl1pPr>
          </a:lstStyle>
          <a:p>
            <a:fld id="{1B6C47AF-6926-4513-8176-3754BA82239A}" type="slidenum">
              <a:rPr lang="en-US" altLang="en-US" smtClean="0"/>
              <a:pPr/>
              <a:t>‹#›</a:t>
            </a:fld>
            <a:endParaRPr lang="en-US" altLang="en-US"/>
          </a:p>
        </p:txBody>
      </p:sp>
    </p:spTree>
    <p:extLst>
      <p:ext uri="{BB962C8B-B14F-4D97-AF65-F5344CB8AC3E}">
        <p14:creationId xmlns:p14="http://schemas.microsoft.com/office/powerpoint/2010/main" val="1091562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ECC1E-70C4-4DAE-8EAE-57FD3E57779D}"/>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A9B42469-5592-49A0-865D-26016F0BC309}"/>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D97A5D7-E197-4695-A9E3-E7681B52A325}"/>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A1E1202D-E721-4871-9775-6DC7E0DBC5C0}"/>
              </a:ext>
            </a:extLst>
          </p:cNvPr>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4C499180-2D68-4978-9F25-595A356E010E}"/>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A983B863-93AE-41DE-BD67-C23E20340B4D}"/>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648B0E8B-ED48-45E0-8A6E-70C6A17985A7}"/>
              </a:ext>
            </a:extLst>
          </p:cNvPr>
          <p:cNvSpPr>
            <a:spLocks noGrp="1"/>
          </p:cNvSpPr>
          <p:nvPr>
            <p:ph type="sldNum" sz="quarter" idx="12"/>
          </p:nvPr>
        </p:nvSpPr>
        <p:spPr>
          <a:xfrm>
            <a:off x="6553200" y="6243638"/>
            <a:ext cx="2133600" cy="457200"/>
          </a:xfrm>
        </p:spPr>
        <p:txBody>
          <a:bodyPr/>
          <a:lstStyle>
            <a:lvl1pPr>
              <a:defRPr/>
            </a:lvl1pPr>
          </a:lstStyle>
          <a:p>
            <a:fld id="{7DAAE8B4-46D0-43BF-B797-DD4F63B7A90C}" type="slidenum">
              <a:rPr lang="en-US" altLang="en-US" smtClean="0"/>
              <a:pPr/>
              <a:t>‹#›</a:t>
            </a:fld>
            <a:endParaRPr lang="en-US" altLang="en-US"/>
          </a:p>
        </p:txBody>
      </p:sp>
    </p:spTree>
    <p:extLst>
      <p:ext uri="{BB962C8B-B14F-4D97-AF65-F5344CB8AC3E}">
        <p14:creationId xmlns:p14="http://schemas.microsoft.com/office/powerpoint/2010/main" val="3603527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8010EE-3920-40ED-BD4C-97E6DCD55C15}" type="datetimeFigureOut">
              <a:rPr lang="en-US" smtClean="0"/>
              <a:pPr/>
              <a:t>16/2/2021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8010EE-3920-40ED-BD4C-97E6DCD55C15}" type="datetimeFigureOut">
              <a:rPr lang="en-US" smtClean="0"/>
              <a:pPr/>
              <a:t>16/2/2021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8010EE-3920-40ED-BD4C-97E6DCD55C15}" type="datetimeFigureOut">
              <a:rPr lang="en-US" smtClean="0"/>
              <a:pPr/>
              <a:t>16/2/2021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8010EE-3920-40ED-BD4C-97E6DCD55C15}" type="datetimeFigureOut">
              <a:rPr lang="en-US" smtClean="0"/>
              <a:pPr/>
              <a:t>16/2/2021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8010EE-3920-40ED-BD4C-97E6DCD55C15}" type="datetimeFigureOut">
              <a:rPr lang="en-US" smtClean="0"/>
              <a:pPr/>
              <a:t>16/2/2021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010EE-3920-40ED-BD4C-97E6DCD55C15}" type="datetimeFigureOut">
              <a:rPr lang="en-US" smtClean="0"/>
              <a:pPr/>
              <a:t>16/2/2021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8010EE-3920-40ED-BD4C-97E6DCD55C15}" type="datetimeFigureOut">
              <a:rPr lang="en-US" smtClean="0"/>
              <a:pPr/>
              <a:t>16/2/2021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8010EE-3920-40ED-BD4C-97E6DCD55C15}" type="datetimeFigureOut">
              <a:rPr lang="en-US" smtClean="0"/>
              <a:pPr/>
              <a:t>16/2/2021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2A1C0D-8F0D-400C-86A5-6E399BAB26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l="-1000" t="-1000" r="-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010EE-3920-40ED-BD4C-97E6DCD55C15}" type="datetimeFigureOut">
              <a:rPr lang="en-US" smtClean="0"/>
              <a:pPr/>
              <a:t>16/2/2021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2A1C0D-8F0D-400C-86A5-6E399BAB26B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 id="2147483851" r:id="rId12"/>
    <p:sldLayoutId id="2147483852" r:id="rId13"/>
    <p:sldLayoutId id="214748385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14.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1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0.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548680"/>
            <a:ext cx="5760640" cy="720080"/>
          </a:xfrm>
          <a:solidFill>
            <a:srgbClr val="660066"/>
          </a:solidFill>
          <a:ln>
            <a:solidFill>
              <a:srgbClr val="FFFF00"/>
            </a:solidFill>
          </a:ln>
        </p:spPr>
        <p:txBody>
          <a:bodyPr>
            <a:normAutofit/>
          </a:bodyPr>
          <a:lstStyle/>
          <a:p>
            <a:r>
              <a:rPr lang="en-US" sz="3600">
                <a:solidFill>
                  <a:srgbClr val="FFFF00"/>
                </a:solidFill>
                <a:latin typeface="Times New Roman" pitchFamily="18" charset="0"/>
                <a:cs typeface="Times New Roman" pitchFamily="18" charset="0"/>
              </a:rPr>
              <a:t>CHƯƠNG III: THỐNG KÊ</a:t>
            </a:r>
          </a:p>
        </p:txBody>
      </p:sp>
      <p:sp>
        <p:nvSpPr>
          <p:cNvPr id="3" name="Content Placeholder 2"/>
          <p:cNvSpPr>
            <a:spLocks noGrp="1"/>
          </p:cNvSpPr>
          <p:nvPr>
            <p:ph idx="1"/>
          </p:nvPr>
        </p:nvSpPr>
        <p:spPr>
          <a:xfrm>
            <a:off x="817240" y="1600201"/>
            <a:ext cx="7643192" cy="3268960"/>
          </a:xfrm>
        </p:spPr>
        <p:txBody>
          <a:bodyPr/>
          <a:lstStyle/>
          <a:p>
            <a:pPr marL="0" indent="0">
              <a:buNone/>
            </a:pPr>
            <a:r>
              <a:rPr lang="it-IT" dirty="0">
                <a:latin typeface="Times New Roman" pitchFamily="18" charset="0"/>
                <a:cs typeface="Times New Roman" pitchFamily="18" charset="0"/>
              </a:rPr>
              <a:t>§1. </a:t>
            </a:r>
            <a:r>
              <a:rPr lang="en-US" dirty="0">
                <a:latin typeface="Times New Roman" pitchFamily="18" charset="0"/>
                <a:cs typeface="Times New Roman" pitchFamily="18" charset="0"/>
              </a:rPr>
              <a:t>Thu </a:t>
            </a:r>
            <a:r>
              <a:rPr lang="en-US" dirty="0" err="1">
                <a:latin typeface="Times New Roman" pitchFamily="18" charset="0"/>
                <a:cs typeface="Times New Roman" pitchFamily="18" charset="0"/>
              </a:rPr>
              <a:t>thập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kê</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a:t>
            </a:r>
          </a:p>
          <a:p>
            <a:pPr marL="0" indent="0">
              <a:buNone/>
            </a:pPr>
            <a:r>
              <a:rPr lang="it-IT" dirty="0">
                <a:latin typeface="Times New Roman" pitchFamily="18" charset="0"/>
                <a:cs typeface="Times New Roman" pitchFamily="18" charset="0"/>
              </a:rPr>
              <a:t>§2. </a:t>
            </a:r>
            <a:r>
              <a:rPr lang="en-US" dirty="0" err="1">
                <a:latin typeface="Times New Roman" pitchFamily="18" charset="0"/>
                <a:cs typeface="Times New Roman" pitchFamily="18" charset="0"/>
              </a:rPr>
              <a:t>Bảng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dấu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a:t>
            </a:r>
          </a:p>
          <a:p>
            <a:pPr marL="0" indent="0">
              <a:buNone/>
            </a:pPr>
            <a:r>
              <a:rPr lang="it-IT" dirty="0">
                <a:latin typeface="Times New Roman" pitchFamily="18" charset="0"/>
                <a:cs typeface="Times New Roman" pitchFamily="18" charset="0"/>
              </a:rPr>
              <a:t>§3. </a:t>
            </a:r>
            <a:r>
              <a:rPr lang="en-US" dirty="0" err="1">
                <a:latin typeface="Times New Roman" pitchFamily="18" charset="0"/>
                <a:cs typeface="Times New Roman" pitchFamily="18" charset="0"/>
              </a:rPr>
              <a:t>Biểu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a:t>
            </a:r>
            <a:r>
              <a:rPr lang="en-US" dirty="0">
                <a:latin typeface="Times New Roman" pitchFamily="18" charset="0"/>
                <a:cs typeface="Times New Roman" pitchFamily="18" charset="0"/>
              </a:rPr>
              <a:t>.</a:t>
            </a:r>
          </a:p>
          <a:p>
            <a:pPr marL="0" indent="0">
              <a:buNone/>
            </a:pPr>
            <a:r>
              <a:rPr lang="it-IT" dirty="0">
                <a:latin typeface="Times New Roman" pitchFamily="18" charset="0"/>
                <a:cs typeface="Times New Roman" pitchFamily="18" charset="0"/>
              </a:rPr>
              <a:t>§4.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cộng</a:t>
            </a:r>
            <a:r>
              <a:rPr lang="en-US" dirty="0">
                <a:latin typeface="Times New Roman" pitchFamily="18" charset="0"/>
                <a:cs typeface="Times New Roman" pitchFamily="18" charset="0"/>
              </a:rPr>
              <a:t>.</a:t>
            </a:r>
          </a:p>
        </p:txBody>
      </p:sp>
    </p:spTree>
    <p:extLst>
      <p:ext uri="{BB962C8B-B14F-4D97-AF65-F5344CB8AC3E}">
        <p14:creationId xmlns:p14="http://schemas.microsoft.com/office/powerpoint/2010/main" val="3551988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200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200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200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20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9273" name="Object 9">
            <a:extLst>
              <a:ext uri="{FF2B5EF4-FFF2-40B4-BE49-F238E27FC236}">
                <a16:creationId xmlns:a16="http://schemas.microsoft.com/office/drawing/2014/main" id="{68E6E508-D7BE-4E46-8362-CE6B14CD3CCD}"/>
              </a:ext>
            </a:extLst>
          </p:cNvPr>
          <p:cNvGraphicFramePr>
            <a:graphicFrameLocks noGrp="1" noChangeAspect="1"/>
          </p:cNvGraphicFramePr>
          <p:nvPr>
            <p:ph sz="quarter" idx="2"/>
            <p:extLst>
              <p:ext uri="{D42A27DB-BD31-4B8C-83A1-F6EECF244321}">
                <p14:modId xmlns:p14="http://schemas.microsoft.com/office/powerpoint/2010/main" val="3809184024"/>
              </p:ext>
            </p:extLst>
          </p:nvPr>
        </p:nvGraphicFramePr>
        <p:xfrm>
          <a:off x="1678335" y="2420888"/>
          <a:ext cx="5341937" cy="985838"/>
        </p:xfrm>
        <a:graphic>
          <a:graphicData uri="http://schemas.openxmlformats.org/presentationml/2006/ole">
            <mc:AlternateContent xmlns:mc="http://schemas.openxmlformats.org/markup-compatibility/2006">
              <mc:Choice xmlns:v="urn:schemas-microsoft-com:vml" Requires="v">
                <p:oleObj name="Equation" r:id="rId2" imgW="2133360" imgH="393480" progId="Equation.DSMT4">
                  <p:embed/>
                </p:oleObj>
              </mc:Choice>
              <mc:Fallback>
                <p:oleObj name="Equation" r:id="rId2" imgW="2133360" imgH="393480" progId="Equation.DSMT4">
                  <p:embed/>
                  <p:pic>
                    <p:nvPicPr>
                      <p:cNvPr id="139273" name="Object 9">
                        <a:extLst>
                          <a:ext uri="{FF2B5EF4-FFF2-40B4-BE49-F238E27FC236}">
                            <a16:creationId xmlns:a16="http://schemas.microsoft.com/office/drawing/2014/main" id="{68E6E508-D7BE-4E46-8362-CE6B14CD3C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8335" y="2420888"/>
                        <a:ext cx="5341937" cy="985838"/>
                      </a:xfrm>
                      <a:prstGeom prst="rect">
                        <a:avLst/>
                      </a:prstGeom>
                      <a:solidFill>
                        <a:srgbClr val="FFFF00"/>
                      </a:solidFill>
                      <a:ln>
                        <a:noFill/>
                      </a:ln>
                      <a:effectLst/>
                    </p:spPr>
                  </p:pic>
                </p:oleObj>
              </mc:Fallback>
            </mc:AlternateContent>
          </a:graphicData>
        </a:graphic>
      </p:graphicFrame>
      <p:sp>
        <p:nvSpPr>
          <p:cNvPr id="139276" name="Text Box 12">
            <a:extLst>
              <a:ext uri="{FF2B5EF4-FFF2-40B4-BE49-F238E27FC236}">
                <a16:creationId xmlns:a16="http://schemas.microsoft.com/office/drawing/2014/main" id="{83549F9F-31B3-4036-8D16-3145E8147CAC}"/>
              </a:ext>
            </a:extLst>
          </p:cNvPr>
          <p:cNvSpPr txBox="1">
            <a:spLocks noChangeArrowheads="1"/>
          </p:cNvSpPr>
          <p:nvPr/>
        </p:nvSpPr>
        <p:spPr bwMode="auto">
          <a:xfrm>
            <a:off x="410454" y="3501008"/>
            <a:ext cx="21336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i="1" err="1">
                <a:latin typeface="Times New Roman" pitchFamily="18" charset="0"/>
                <a:cs typeface="Times New Roman" pitchFamily="18" charset="0"/>
              </a:rPr>
              <a:t>Trong</a:t>
            </a:r>
            <a:r>
              <a:rPr lang="en-US" altLang="en-US" sz="2800" b="1" i="1">
                <a:latin typeface="Times New Roman" pitchFamily="18" charset="0"/>
                <a:cs typeface="Times New Roman" pitchFamily="18" charset="0"/>
              </a:rPr>
              <a:t> đó:</a:t>
            </a:r>
            <a:endParaRPr lang="en-US" altLang="en-US" sz="2800" b="1" i="1" dirty="0">
              <a:latin typeface="Times New Roman" pitchFamily="18" charset="0"/>
              <a:cs typeface="Times New Roman" pitchFamily="18" charset="0"/>
            </a:endParaRPr>
          </a:p>
        </p:txBody>
      </p:sp>
      <p:graphicFrame>
        <p:nvGraphicFramePr>
          <p:cNvPr id="139278" name="Object 14">
            <a:extLst>
              <a:ext uri="{FF2B5EF4-FFF2-40B4-BE49-F238E27FC236}">
                <a16:creationId xmlns:a16="http://schemas.microsoft.com/office/drawing/2014/main" id="{CAC82EFB-898F-412B-BA19-26398D3B7E70}"/>
              </a:ext>
            </a:extLst>
          </p:cNvPr>
          <p:cNvGraphicFramePr>
            <a:graphicFrameLocks noChangeAspect="1"/>
          </p:cNvGraphicFramePr>
          <p:nvPr>
            <p:extLst>
              <p:ext uri="{D42A27DB-BD31-4B8C-83A1-F6EECF244321}">
                <p14:modId xmlns:p14="http://schemas.microsoft.com/office/powerpoint/2010/main" val="3343379691"/>
              </p:ext>
            </p:extLst>
          </p:nvPr>
        </p:nvGraphicFramePr>
        <p:xfrm>
          <a:off x="373420" y="4649763"/>
          <a:ext cx="2270544" cy="579437"/>
        </p:xfrm>
        <a:graphic>
          <a:graphicData uri="http://schemas.openxmlformats.org/presentationml/2006/ole">
            <mc:AlternateContent xmlns:mc="http://schemas.openxmlformats.org/markup-compatibility/2006">
              <mc:Choice xmlns:v="urn:schemas-microsoft-com:vml" Requires="v">
                <p:oleObj name="Equation" r:id="rId4" imgW="952200" imgH="228600" progId="Equation.DSMT4">
                  <p:embed/>
                </p:oleObj>
              </mc:Choice>
              <mc:Fallback>
                <p:oleObj name="Equation" r:id="rId4" imgW="952200" imgH="228600" progId="Equation.DSMT4">
                  <p:embed/>
                  <p:pic>
                    <p:nvPicPr>
                      <p:cNvPr id="139278" name="Object 14">
                        <a:extLst>
                          <a:ext uri="{FF2B5EF4-FFF2-40B4-BE49-F238E27FC236}">
                            <a16:creationId xmlns:a16="http://schemas.microsoft.com/office/drawing/2014/main" id="{CAC82EFB-898F-412B-BA19-26398D3B7E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420" y="4649763"/>
                        <a:ext cx="2270544" cy="579437"/>
                      </a:xfrm>
                      <a:prstGeom prst="rect">
                        <a:avLst/>
                      </a:prstGeom>
                      <a:solidFill>
                        <a:srgbClr val="CCFF66"/>
                      </a:solidFill>
                      <a:ln>
                        <a:noFill/>
                      </a:ln>
                      <a:effectLst/>
                    </p:spPr>
                  </p:pic>
                </p:oleObj>
              </mc:Fallback>
            </mc:AlternateContent>
          </a:graphicData>
        </a:graphic>
      </p:graphicFrame>
      <p:sp>
        <p:nvSpPr>
          <p:cNvPr id="139280" name="Text Box 16">
            <a:extLst>
              <a:ext uri="{FF2B5EF4-FFF2-40B4-BE49-F238E27FC236}">
                <a16:creationId xmlns:a16="http://schemas.microsoft.com/office/drawing/2014/main" id="{A14B4CC1-B77D-46BE-9EDE-19CF4CF68271}"/>
              </a:ext>
            </a:extLst>
          </p:cNvPr>
          <p:cNvSpPr txBox="1">
            <a:spLocks noChangeArrowheads="1"/>
          </p:cNvSpPr>
          <p:nvPr/>
        </p:nvSpPr>
        <p:spPr bwMode="auto">
          <a:xfrm>
            <a:off x="2840039" y="4676082"/>
            <a:ext cx="6400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latin typeface="Times New Roman" pitchFamily="18" charset="0"/>
                <a:cs typeface="Times New Roman" pitchFamily="18" charset="0"/>
              </a:rPr>
              <a:t>là k giá trị khác </a:t>
            </a:r>
            <a:r>
              <a:rPr lang="en-US" altLang="en-US" sz="2800" b="1" err="1">
                <a:latin typeface="Times New Roman" pitchFamily="18" charset="0"/>
                <a:cs typeface="Times New Roman" pitchFamily="18" charset="0"/>
              </a:rPr>
              <a:t>nhau</a:t>
            </a:r>
            <a:r>
              <a:rPr lang="en-US" altLang="en-US" sz="2800" b="1">
                <a:latin typeface="Times New Roman" pitchFamily="18" charset="0"/>
                <a:cs typeface="Times New Roman" pitchFamily="18" charset="0"/>
              </a:rPr>
              <a:t> của dấu hiệu </a:t>
            </a:r>
            <a:r>
              <a:rPr lang="en-US" altLang="en-US" sz="2800" b="1" dirty="0">
                <a:latin typeface=".VnTime" panose="020B7200000000000000" pitchFamily="34" charset="0"/>
              </a:rPr>
              <a:t>X</a:t>
            </a:r>
          </a:p>
        </p:txBody>
      </p:sp>
      <p:graphicFrame>
        <p:nvGraphicFramePr>
          <p:cNvPr id="139281" name="Object 17">
            <a:extLst>
              <a:ext uri="{FF2B5EF4-FFF2-40B4-BE49-F238E27FC236}">
                <a16:creationId xmlns:a16="http://schemas.microsoft.com/office/drawing/2014/main" id="{DD92DF28-818B-40DA-ABE5-22B85C55B966}"/>
              </a:ext>
            </a:extLst>
          </p:cNvPr>
          <p:cNvGraphicFramePr>
            <a:graphicFrameLocks noChangeAspect="1"/>
          </p:cNvGraphicFramePr>
          <p:nvPr>
            <p:extLst>
              <p:ext uri="{D42A27DB-BD31-4B8C-83A1-F6EECF244321}">
                <p14:modId xmlns:p14="http://schemas.microsoft.com/office/powerpoint/2010/main" val="719763316"/>
              </p:ext>
            </p:extLst>
          </p:nvPr>
        </p:nvGraphicFramePr>
        <p:xfrm>
          <a:off x="373420" y="5309767"/>
          <a:ext cx="2701925" cy="567505"/>
        </p:xfrm>
        <a:graphic>
          <a:graphicData uri="http://schemas.openxmlformats.org/presentationml/2006/ole">
            <mc:AlternateContent xmlns:mc="http://schemas.openxmlformats.org/markup-compatibility/2006">
              <mc:Choice xmlns:v="urn:schemas-microsoft-com:vml" Requires="v">
                <p:oleObj name="Equation" r:id="rId6" imgW="965160" imgH="228600" progId="Equation.DSMT4">
                  <p:embed/>
                </p:oleObj>
              </mc:Choice>
              <mc:Fallback>
                <p:oleObj name="Equation" r:id="rId6" imgW="965160" imgH="228600" progId="Equation.DSMT4">
                  <p:embed/>
                  <p:pic>
                    <p:nvPicPr>
                      <p:cNvPr id="139281" name="Object 17">
                        <a:extLst>
                          <a:ext uri="{FF2B5EF4-FFF2-40B4-BE49-F238E27FC236}">
                            <a16:creationId xmlns:a16="http://schemas.microsoft.com/office/drawing/2014/main" id="{DD92DF28-818B-40DA-ABE5-22B85C55B96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420" y="5309767"/>
                        <a:ext cx="2701925" cy="567505"/>
                      </a:xfrm>
                      <a:prstGeom prst="rect">
                        <a:avLst/>
                      </a:prstGeom>
                      <a:solidFill>
                        <a:srgbClr val="CCFF66"/>
                      </a:solidFill>
                      <a:ln>
                        <a:noFill/>
                      </a:ln>
                      <a:effectLst/>
                    </p:spPr>
                  </p:pic>
                </p:oleObj>
              </mc:Fallback>
            </mc:AlternateContent>
          </a:graphicData>
        </a:graphic>
      </p:graphicFrame>
      <p:sp>
        <p:nvSpPr>
          <p:cNvPr id="139282" name="Text Box 18">
            <a:extLst>
              <a:ext uri="{FF2B5EF4-FFF2-40B4-BE49-F238E27FC236}">
                <a16:creationId xmlns:a16="http://schemas.microsoft.com/office/drawing/2014/main" id="{9CA99AC7-A0E0-4537-BDD5-7C20755D6C49}"/>
              </a:ext>
            </a:extLst>
          </p:cNvPr>
          <p:cNvSpPr txBox="1">
            <a:spLocks noChangeArrowheads="1"/>
          </p:cNvSpPr>
          <p:nvPr/>
        </p:nvSpPr>
        <p:spPr bwMode="auto">
          <a:xfrm>
            <a:off x="3075345" y="5309275"/>
            <a:ext cx="6400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latin typeface="Times New Roman" pitchFamily="18" charset="0"/>
                <a:cs typeface="Times New Roman" pitchFamily="18" charset="0"/>
              </a:rPr>
              <a:t>là k tần số </a:t>
            </a:r>
            <a:r>
              <a:rPr lang="en-US" altLang="en-US" sz="2800" b="1" err="1">
                <a:latin typeface="Times New Roman" panose="02020603050405020304" pitchFamily="18" charset="0"/>
                <a:cs typeface="Times New Roman" panose="02020603050405020304" pitchFamily="18" charset="0"/>
              </a:rPr>
              <a:t>t­ương</a:t>
            </a:r>
            <a:r>
              <a:rPr lang="en-US" altLang="en-US" sz="2800" b="1">
                <a:latin typeface="Times New Roman" pitchFamily="18" charset="0"/>
                <a:cs typeface="Times New Roman" pitchFamily="18" charset="0"/>
              </a:rPr>
              <a:t> ứng</a:t>
            </a:r>
            <a:endParaRPr lang="en-US" altLang="en-US" sz="2800" b="1" dirty="0">
              <a:latin typeface="Times New Roman" pitchFamily="18" charset="0"/>
              <a:cs typeface="Times New Roman" pitchFamily="18" charset="0"/>
            </a:endParaRPr>
          </a:p>
        </p:txBody>
      </p:sp>
      <p:sp>
        <p:nvSpPr>
          <p:cNvPr id="139283" name="Text Box 19">
            <a:extLst>
              <a:ext uri="{FF2B5EF4-FFF2-40B4-BE49-F238E27FC236}">
                <a16:creationId xmlns:a16="http://schemas.microsoft.com/office/drawing/2014/main" id="{84C60325-41BE-431B-BF8A-2E56D5B24DAD}"/>
              </a:ext>
            </a:extLst>
          </p:cNvPr>
          <p:cNvSpPr txBox="1">
            <a:spLocks noChangeArrowheads="1"/>
          </p:cNvSpPr>
          <p:nvPr/>
        </p:nvSpPr>
        <p:spPr bwMode="auto">
          <a:xfrm>
            <a:off x="342900" y="5858108"/>
            <a:ext cx="64008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latin typeface="Times New Roman" pitchFamily="18" charset="0"/>
                <a:cs typeface="Times New Roman" pitchFamily="18" charset="0"/>
              </a:rPr>
              <a:t>N là số các giá trị.</a:t>
            </a:r>
            <a:endParaRPr lang="en-US" altLang="en-US" sz="2800" b="1" dirty="0">
              <a:latin typeface="Times New Roman" pitchFamily="18" charset="0"/>
              <a:cs typeface="Times New Roman" pitchFamily="18" charset="0"/>
            </a:endParaRPr>
          </a:p>
        </p:txBody>
      </p:sp>
      <p:sp>
        <p:nvSpPr>
          <p:cNvPr id="139292" name="Rectangle 28">
            <a:extLst>
              <a:ext uri="{FF2B5EF4-FFF2-40B4-BE49-F238E27FC236}">
                <a16:creationId xmlns:a16="http://schemas.microsoft.com/office/drawing/2014/main" id="{A04F90EF-9DF0-4835-8174-FA0A50061D8A}"/>
              </a:ext>
            </a:extLst>
          </p:cNvPr>
          <p:cNvSpPr>
            <a:spLocks noChangeArrowheads="1"/>
          </p:cNvSpPr>
          <p:nvPr/>
        </p:nvSpPr>
        <p:spPr bwMode="auto">
          <a:xfrm>
            <a:off x="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16" name="Text Box 13">
            <a:extLst>
              <a:ext uri="{FF2B5EF4-FFF2-40B4-BE49-F238E27FC236}">
                <a16:creationId xmlns:a16="http://schemas.microsoft.com/office/drawing/2014/main" id="{BCDC436C-7EBC-4AE8-84B2-D614C980B590}"/>
              </a:ext>
            </a:extLst>
          </p:cNvPr>
          <p:cNvSpPr txBox="1">
            <a:spLocks noChangeArrowheads="1"/>
          </p:cNvSpPr>
          <p:nvPr/>
        </p:nvSpPr>
        <p:spPr bwMode="auto">
          <a:xfrm>
            <a:off x="0" y="805753"/>
            <a:ext cx="8604448" cy="523220"/>
          </a:xfrm>
          <a:prstGeom prst="rect">
            <a:avLst/>
          </a:prstGeom>
          <a:noFill/>
          <a:ln w="9525">
            <a:noFill/>
            <a:miter lim="800000"/>
            <a:headEnd/>
            <a:tailEnd/>
          </a:ln>
        </p:spPr>
        <p:txBody>
          <a:bodyPr wrap="square">
            <a:spAutoFit/>
          </a:bodyPr>
          <a:lstStyle/>
          <a:p>
            <a:pPr>
              <a:spcBef>
                <a:spcPct val="50000"/>
              </a:spcBef>
            </a:pPr>
            <a:r>
              <a:rPr lang="en-US" sz="2800" b="1" dirty="0">
                <a:solidFill>
                  <a:srgbClr val="FFFF00"/>
                </a:solidFill>
                <a:latin typeface="Times New Roman" pitchFamily="18" charset="0"/>
              </a:rPr>
              <a:t>1. </a:t>
            </a:r>
            <a:r>
              <a:rPr lang="en-US" sz="2800" b="1" u="sng" dirty="0" err="1">
                <a:solidFill>
                  <a:srgbClr val="FFFF00"/>
                </a:solidFill>
                <a:latin typeface="Times New Roman" pitchFamily="18" charset="0"/>
              </a:rPr>
              <a:t>Số</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trung</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bình</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cộng</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của</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dấu</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hiệu</a:t>
            </a:r>
            <a:r>
              <a:rPr lang="en-US" sz="2800" b="1" u="sng" dirty="0">
                <a:solidFill>
                  <a:srgbClr val="FFFF00"/>
                </a:solidFill>
                <a:latin typeface="Times New Roman" pitchFamily="18" charset="0"/>
              </a:rPr>
              <a:t>: </a:t>
            </a:r>
          </a:p>
        </p:txBody>
      </p:sp>
      <p:sp>
        <p:nvSpPr>
          <p:cNvPr id="17" name="Text Box 14">
            <a:extLst>
              <a:ext uri="{FF2B5EF4-FFF2-40B4-BE49-F238E27FC236}">
                <a16:creationId xmlns:a16="http://schemas.microsoft.com/office/drawing/2014/main" id="{2A15F8F4-F38D-4ABD-869B-C755ECDE75AE}"/>
              </a:ext>
            </a:extLst>
          </p:cNvPr>
          <p:cNvSpPr txBox="1">
            <a:spLocks noChangeArrowheads="1"/>
          </p:cNvSpPr>
          <p:nvPr/>
        </p:nvSpPr>
        <p:spPr bwMode="auto">
          <a:xfrm>
            <a:off x="163207" y="1269546"/>
            <a:ext cx="3707904" cy="523220"/>
          </a:xfrm>
          <a:prstGeom prst="rect">
            <a:avLst/>
          </a:prstGeom>
          <a:noFill/>
          <a:ln w="9525">
            <a:noFill/>
            <a:miter lim="800000"/>
            <a:headEnd/>
            <a:tailEnd/>
          </a:ln>
        </p:spPr>
        <p:txBody>
          <a:bodyPr wrap="square">
            <a:spAutoFit/>
          </a:bodyPr>
          <a:lstStyle/>
          <a:p>
            <a:pPr>
              <a:spcBef>
                <a:spcPct val="50000"/>
              </a:spcBef>
            </a:pPr>
            <a:r>
              <a:rPr lang="en-US" sz="2800" b="1" i="1" dirty="0">
                <a:latin typeface="Times New Roman" pitchFamily="18" charset="0"/>
              </a:rPr>
              <a:t>a) </a:t>
            </a:r>
            <a:r>
              <a:rPr lang="en-US" sz="2800" b="1" i="1" dirty="0" err="1">
                <a:latin typeface="Times New Roman" pitchFamily="18" charset="0"/>
              </a:rPr>
              <a:t>Bài</a:t>
            </a:r>
            <a:r>
              <a:rPr lang="en-US" sz="2800" b="1" i="1" dirty="0">
                <a:latin typeface="Times New Roman" pitchFamily="18" charset="0"/>
              </a:rPr>
              <a:t> </a:t>
            </a:r>
            <a:r>
              <a:rPr lang="en-US" sz="2800" b="1" i="1" dirty="0" err="1">
                <a:latin typeface="Times New Roman" pitchFamily="18" charset="0"/>
              </a:rPr>
              <a:t>toán</a:t>
            </a:r>
            <a:r>
              <a:rPr lang="en-US" sz="2800" b="1" i="1" dirty="0">
                <a:latin typeface="Times New Roman" pitchFamily="18" charset="0"/>
              </a:rPr>
              <a:t>: </a:t>
            </a:r>
          </a:p>
        </p:txBody>
      </p:sp>
      <p:sp>
        <p:nvSpPr>
          <p:cNvPr id="18" name="Text Box 14">
            <a:extLst>
              <a:ext uri="{FF2B5EF4-FFF2-40B4-BE49-F238E27FC236}">
                <a16:creationId xmlns:a16="http://schemas.microsoft.com/office/drawing/2014/main" id="{37081F3F-23E8-4DF1-B83C-D3E1295F0BCF}"/>
              </a:ext>
            </a:extLst>
          </p:cNvPr>
          <p:cNvSpPr txBox="1">
            <a:spLocks noChangeArrowheads="1"/>
          </p:cNvSpPr>
          <p:nvPr/>
        </p:nvSpPr>
        <p:spPr bwMode="auto">
          <a:xfrm>
            <a:off x="163207" y="1753652"/>
            <a:ext cx="3923928" cy="523220"/>
          </a:xfrm>
          <a:prstGeom prst="rect">
            <a:avLst/>
          </a:prstGeom>
          <a:noFill/>
          <a:ln w="9525">
            <a:noFill/>
            <a:miter lim="800000"/>
            <a:headEnd/>
            <a:tailEnd/>
          </a:ln>
        </p:spPr>
        <p:txBody>
          <a:bodyPr wrap="square">
            <a:spAutoFit/>
          </a:bodyPr>
          <a:lstStyle/>
          <a:p>
            <a:pPr>
              <a:spcBef>
                <a:spcPct val="50000"/>
              </a:spcBef>
            </a:pPr>
            <a:r>
              <a:rPr lang="en-US" sz="2800" b="1" i="1" dirty="0">
                <a:latin typeface="Times New Roman" pitchFamily="18" charset="0"/>
              </a:rPr>
              <a:t>b) </a:t>
            </a:r>
            <a:r>
              <a:rPr lang="en-US" sz="2800" b="1" i="1" dirty="0" err="1">
                <a:latin typeface="Times New Roman" pitchFamily="18" charset="0"/>
              </a:rPr>
              <a:t>Công</a:t>
            </a:r>
            <a:r>
              <a:rPr lang="en-US" sz="2800" b="1" i="1" dirty="0">
                <a:latin typeface="Times New Roman" pitchFamily="18" charset="0"/>
              </a:rPr>
              <a:t> </a:t>
            </a:r>
            <a:r>
              <a:rPr lang="en-US" sz="2800" b="1" i="1" dirty="0" err="1">
                <a:latin typeface="Times New Roman" pitchFamily="18" charset="0"/>
              </a:rPr>
              <a:t>thức</a:t>
            </a:r>
            <a:r>
              <a:rPr lang="en-US" sz="2800" b="1" i="1" dirty="0">
                <a:latin typeface="Times New Roman" pitchFamily="18" charset="0"/>
              </a:rPr>
              <a:t>: </a:t>
            </a:r>
          </a:p>
        </p:txBody>
      </p:sp>
      <p:sp>
        <p:nvSpPr>
          <p:cNvPr id="20" name="Text Box 12">
            <a:extLst>
              <a:ext uri="{FF2B5EF4-FFF2-40B4-BE49-F238E27FC236}">
                <a16:creationId xmlns:a16="http://schemas.microsoft.com/office/drawing/2014/main" id="{97617D98-B271-429D-811D-DBCE5D2658A1}"/>
              </a:ext>
            </a:extLst>
          </p:cNvPr>
          <p:cNvSpPr txBox="1">
            <a:spLocks noChangeArrowheads="1"/>
          </p:cNvSpPr>
          <p:nvPr/>
        </p:nvSpPr>
        <p:spPr bwMode="auto">
          <a:xfrm>
            <a:off x="1835696" y="153381"/>
            <a:ext cx="6002123"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mc:AlternateContent xmlns:mc="http://schemas.openxmlformats.org/markup-compatibility/2006" xmlns:a14="http://schemas.microsoft.com/office/drawing/2010/main">
        <mc:Choice Requires="a14">
          <p:sp>
            <p:nvSpPr>
              <p:cNvPr id="14" name="Rectangle 13"/>
              <p:cNvSpPr/>
              <p:nvPr/>
            </p:nvSpPr>
            <p:spPr>
              <a:xfrm>
                <a:off x="414379" y="4005064"/>
                <a:ext cx="3573414" cy="523220"/>
              </a:xfrm>
              <a:prstGeom prst="rect">
                <a:avLst/>
              </a:prstGeom>
            </p:spPr>
            <p:txBody>
              <a:bodyPr wrap="none">
                <a:spAutoFit/>
              </a:bodyPr>
              <a:lstStyle/>
              <a:p>
                <a:pPr lvl="0" algn="ctr" fontAlgn="base">
                  <a:spcBef>
                    <a:spcPct val="20000"/>
                  </a:spcBef>
                  <a:spcAft>
                    <a:spcPct val="0"/>
                  </a:spcAft>
                  <a:buClr>
                    <a:schemeClr val="accent1"/>
                  </a:buClr>
                  <a:buSzPct val="65000"/>
                </a:pPr>
                <a14:m>
                  <m:oMath xmlns:m="http://schemas.openxmlformats.org/officeDocument/2006/math">
                    <m:acc>
                      <m:accPr>
                        <m:chr m:val="̅"/>
                        <m:ctrlPr>
                          <a:rPr lang="en-US" altLang="en-US" sz="2800" b="1" i="1" smtClean="0">
                            <a:solidFill>
                              <a:schemeClr val="tx1"/>
                            </a:solidFill>
                            <a:latin typeface="Cambria Math" panose="02040503050406030204" pitchFamily="18" charset="0"/>
                          </a:rPr>
                        </m:ctrlPr>
                      </m:accPr>
                      <m:e>
                        <m:r>
                          <a:rPr lang="en-US" altLang="en-US" sz="2800" b="1" i="0" smtClean="0">
                            <a:solidFill>
                              <a:schemeClr val="tx1"/>
                            </a:solidFill>
                            <a:latin typeface="Cambria Math"/>
                          </a:rPr>
                          <m:t>𝐗</m:t>
                        </m:r>
                      </m:e>
                    </m:acc>
                  </m:oMath>
                </a14:m>
                <a:r>
                  <a:rPr lang="en-US" altLang="en-US" sz="2800" b="1">
                    <a:solidFill>
                      <a:schemeClr val="tx1"/>
                    </a:solidFill>
                    <a:latin typeface="Times New Roman" pitchFamily="18" charset="0"/>
                    <a:cs typeface="Times New Roman" pitchFamily="18" charset="0"/>
                  </a:rPr>
                  <a:t> : số </a:t>
                </a:r>
                <a:r>
                  <a:rPr lang="en-US" altLang="en-US" sz="2800" b="1">
                    <a:latin typeface="Times New Roman" pitchFamily="18" charset="0"/>
                    <a:cs typeface="Times New Roman" pitchFamily="18" charset="0"/>
                  </a:rPr>
                  <a:t>trung bình cộng</a:t>
                </a:r>
                <a:endParaRPr lang="en-US" altLang="en-US" sz="2800" b="1">
                  <a:solidFill>
                    <a:srgbClr val="FFFF00"/>
                  </a:solidFill>
                  <a:latin typeface="Times New Roman" pitchFamily="18" charset="0"/>
                  <a:cs typeface="Times New Roman" pitchFamily="18" charset="0"/>
                </a:endParaRPr>
              </a:p>
            </p:txBody>
          </p:sp>
        </mc:Choice>
        <mc:Fallback xmlns="">
          <p:sp>
            <p:nvSpPr>
              <p:cNvPr id="14" name="Rectangle 13"/>
              <p:cNvSpPr>
                <a:spLocks noRot="1" noChangeAspect="1" noMove="1" noResize="1" noEditPoints="1" noAdjustHandles="1" noChangeArrowheads="1" noChangeShapeType="1" noTextEdit="1"/>
              </p:cNvSpPr>
              <p:nvPr/>
            </p:nvSpPr>
            <p:spPr>
              <a:xfrm>
                <a:off x="414379" y="4005064"/>
                <a:ext cx="3573414" cy="523220"/>
              </a:xfrm>
              <a:prstGeom prst="rect">
                <a:avLst/>
              </a:prstGeom>
              <a:blipFill rotWithShape="1">
                <a:blip r:embed="rId9"/>
                <a:stretch>
                  <a:fillRect t="-11628" r="-2901" b="-31395"/>
                </a:stretch>
              </a:blipFill>
            </p:spPr>
            <p:txBody>
              <a:bodyPr/>
              <a:lstStyle/>
              <a:p>
                <a:r>
                  <a:rPr lang="en-US">
                    <a:noFill/>
                  </a:rPr>
                  <a:t> </a:t>
                </a:r>
              </a:p>
            </p:txBody>
          </p:sp>
        </mc:Fallback>
      </mc:AlternateContent>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par>
                                <p:cTn id="9" presetID="16" presetClass="entr" presetSubtype="21" fill="hold" nodeType="withEffect">
                                  <p:stCondLst>
                                    <p:cond delay="0"/>
                                  </p:stCondLst>
                                  <p:childTnLst>
                                    <p:set>
                                      <p:cBhvr>
                                        <p:cTn id="10" dur="1" fill="hold">
                                          <p:stCondLst>
                                            <p:cond delay="0"/>
                                          </p:stCondLst>
                                        </p:cTn>
                                        <p:tgtEl>
                                          <p:spTgt spid="139273"/>
                                        </p:tgtEl>
                                        <p:attrNameLst>
                                          <p:attrName>style.visibility</p:attrName>
                                        </p:attrNameLst>
                                      </p:cBhvr>
                                      <p:to>
                                        <p:strVal val="visible"/>
                                      </p:to>
                                    </p:set>
                                    <p:animEffect transition="in" filter="barn(inVertical)">
                                      <p:cBhvr>
                                        <p:cTn id="11" dur="500"/>
                                        <p:tgtEl>
                                          <p:spTgt spid="139273"/>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139276"/>
                                        </p:tgtEl>
                                        <p:attrNameLst>
                                          <p:attrName>style.visibility</p:attrName>
                                        </p:attrNameLst>
                                      </p:cBhvr>
                                      <p:to>
                                        <p:strVal val="visible"/>
                                      </p:to>
                                    </p:set>
                                    <p:animEffect transition="in" filter="checkerboard(across)">
                                      <p:cBhvr>
                                        <p:cTn id="16" dur="500"/>
                                        <p:tgtEl>
                                          <p:spTgt spid="139276"/>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arn(inVertical)">
                                      <p:cBhvr>
                                        <p:cTn id="21" dur="5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139278"/>
                                        </p:tgtEl>
                                        <p:attrNameLst>
                                          <p:attrName>style.visibility</p:attrName>
                                        </p:attrNameLst>
                                      </p:cBhvr>
                                      <p:to>
                                        <p:strVal val="visible"/>
                                      </p:to>
                                    </p:set>
                                    <p:animEffect transition="in" filter="checkerboard(across)">
                                      <p:cBhvr>
                                        <p:cTn id="26" dur="500"/>
                                        <p:tgtEl>
                                          <p:spTgt spid="139278"/>
                                        </p:tgtEl>
                                      </p:cBhvr>
                                    </p:animEffect>
                                  </p:childTnLst>
                                </p:cTn>
                              </p:par>
                            </p:childTnLst>
                          </p:cTn>
                        </p:par>
                        <p:par>
                          <p:cTn id="27" fill="hold" nodeType="afterGroup">
                            <p:stCondLst>
                              <p:cond delay="500"/>
                            </p:stCondLst>
                            <p:childTnLst>
                              <p:par>
                                <p:cTn id="28" presetID="5" presetClass="entr" presetSubtype="10" fill="hold" grpId="0" nodeType="afterEffect">
                                  <p:stCondLst>
                                    <p:cond delay="0"/>
                                  </p:stCondLst>
                                  <p:childTnLst>
                                    <p:set>
                                      <p:cBhvr>
                                        <p:cTn id="29" dur="1" fill="hold">
                                          <p:stCondLst>
                                            <p:cond delay="0"/>
                                          </p:stCondLst>
                                        </p:cTn>
                                        <p:tgtEl>
                                          <p:spTgt spid="139280"/>
                                        </p:tgtEl>
                                        <p:attrNameLst>
                                          <p:attrName>style.visibility</p:attrName>
                                        </p:attrNameLst>
                                      </p:cBhvr>
                                      <p:to>
                                        <p:strVal val="visible"/>
                                      </p:to>
                                    </p:set>
                                    <p:animEffect transition="in" filter="checkerboard(across)">
                                      <p:cBhvr>
                                        <p:cTn id="30" dur="500"/>
                                        <p:tgtEl>
                                          <p:spTgt spid="139280"/>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 presetClass="entr" presetSubtype="10" fill="hold" nodeType="clickEffect">
                                  <p:stCondLst>
                                    <p:cond delay="0"/>
                                  </p:stCondLst>
                                  <p:childTnLst>
                                    <p:set>
                                      <p:cBhvr>
                                        <p:cTn id="34" dur="1" fill="hold">
                                          <p:stCondLst>
                                            <p:cond delay="0"/>
                                          </p:stCondLst>
                                        </p:cTn>
                                        <p:tgtEl>
                                          <p:spTgt spid="139281"/>
                                        </p:tgtEl>
                                        <p:attrNameLst>
                                          <p:attrName>style.visibility</p:attrName>
                                        </p:attrNameLst>
                                      </p:cBhvr>
                                      <p:to>
                                        <p:strVal val="visible"/>
                                      </p:to>
                                    </p:set>
                                    <p:animEffect transition="in" filter="checkerboard(across)">
                                      <p:cBhvr>
                                        <p:cTn id="35" dur="500"/>
                                        <p:tgtEl>
                                          <p:spTgt spid="139281"/>
                                        </p:tgtEl>
                                      </p:cBhvr>
                                    </p:animEffect>
                                  </p:childTnLst>
                                </p:cTn>
                              </p:par>
                            </p:childTnLst>
                          </p:cTn>
                        </p:par>
                        <p:par>
                          <p:cTn id="36" fill="hold" nodeType="afterGroup">
                            <p:stCondLst>
                              <p:cond delay="500"/>
                            </p:stCondLst>
                            <p:childTnLst>
                              <p:par>
                                <p:cTn id="37" presetID="5" presetClass="entr" presetSubtype="10" fill="hold" grpId="0" nodeType="afterEffect">
                                  <p:stCondLst>
                                    <p:cond delay="0"/>
                                  </p:stCondLst>
                                  <p:childTnLst>
                                    <p:set>
                                      <p:cBhvr>
                                        <p:cTn id="38" dur="1" fill="hold">
                                          <p:stCondLst>
                                            <p:cond delay="0"/>
                                          </p:stCondLst>
                                        </p:cTn>
                                        <p:tgtEl>
                                          <p:spTgt spid="139282"/>
                                        </p:tgtEl>
                                        <p:attrNameLst>
                                          <p:attrName>style.visibility</p:attrName>
                                        </p:attrNameLst>
                                      </p:cBhvr>
                                      <p:to>
                                        <p:strVal val="visible"/>
                                      </p:to>
                                    </p:set>
                                    <p:animEffect transition="in" filter="checkerboard(across)">
                                      <p:cBhvr>
                                        <p:cTn id="39" dur="500"/>
                                        <p:tgtEl>
                                          <p:spTgt spid="13928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139283"/>
                                        </p:tgtEl>
                                        <p:attrNameLst>
                                          <p:attrName>style.visibility</p:attrName>
                                        </p:attrNameLst>
                                      </p:cBhvr>
                                      <p:to>
                                        <p:strVal val="visible"/>
                                      </p:to>
                                    </p:set>
                                    <p:animEffect transition="in" filter="checkerboard(across)">
                                      <p:cBhvr>
                                        <p:cTn id="44" dur="500"/>
                                        <p:tgtEl>
                                          <p:spTgt spid="1392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76" grpId="0"/>
      <p:bldP spid="139280" grpId="0"/>
      <p:bldP spid="139282" grpId="0"/>
      <p:bldP spid="139283" grpId="0"/>
      <p:bldP spid="18"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3"/>
          <p:cNvSpPr txBox="1">
            <a:spLocks noChangeArrowheads="1"/>
          </p:cNvSpPr>
          <p:nvPr/>
        </p:nvSpPr>
        <p:spPr bwMode="auto">
          <a:xfrm>
            <a:off x="0" y="692696"/>
            <a:ext cx="8604448" cy="523220"/>
          </a:xfrm>
          <a:prstGeom prst="rect">
            <a:avLst/>
          </a:prstGeom>
          <a:noFill/>
          <a:ln w="9525">
            <a:noFill/>
            <a:miter lim="800000"/>
            <a:headEnd/>
            <a:tailEnd/>
          </a:ln>
        </p:spPr>
        <p:txBody>
          <a:bodyPr wrap="square">
            <a:spAutoFit/>
          </a:bodyPr>
          <a:lstStyle/>
          <a:p>
            <a:pPr>
              <a:spcBef>
                <a:spcPct val="50000"/>
              </a:spcBef>
            </a:pPr>
            <a:r>
              <a:rPr lang="en-US" sz="2800" b="1" dirty="0">
                <a:solidFill>
                  <a:srgbClr val="FFFF00"/>
                </a:solidFill>
                <a:latin typeface="Times New Roman" pitchFamily="18" charset="0"/>
              </a:rPr>
              <a:t>1. </a:t>
            </a:r>
            <a:r>
              <a:rPr lang="en-US" sz="2800" b="1" u="sng" dirty="0" err="1">
                <a:solidFill>
                  <a:srgbClr val="FFFF00"/>
                </a:solidFill>
                <a:latin typeface="Times New Roman" pitchFamily="18" charset="0"/>
              </a:rPr>
              <a:t>Số</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trung</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bình</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cộng</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của</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dấu</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hiệu</a:t>
            </a:r>
            <a:r>
              <a:rPr lang="en-US" sz="2800" b="1" u="sng" dirty="0">
                <a:solidFill>
                  <a:srgbClr val="FFFF00"/>
                </a:solidFill>
                <a:latin typeface="Times New Roman" pitchFamily="18" charset="0"/>
              </a:rPr>
              <a:t>: </a:t>
            </a:r>
          </a:p>
        </p:txBody>
      </p:sp>
      <p:sp>
        <p:nvSpPr>
          <p:cNvPr id="6" name="Text Box 14"/>
          <p:cNvSpPr txBox="1">
            <a:spLocks noChangeArrowheads="1"/>
          </p:cNvSpPr>
          <p:nvPr/>
        </p:nvSpPr>
        <p:spPr bwMode="auto">
          <a:xfrm>
            <a:off x="163207" y="1124744"/>
            <a:ext cx="3707904" cy="477054"/>
          </a:xfrm>
          <a:prstGeom prst="rect">
            <a:avLst/>
          </a:prstGeom>
          <a:noFill/>
          <a:ln w="9525">
            <a:noFill/>
            <a:miter lim="800000"/>
            <a:headEnd/>
            <a:tailEnd/>
          </a:ln>
        </p:spPr>
        <p:txBody>
          <a:bodyPr wrap="square">
            <a:spAutoFit/>
          </a:bodyPr>
          <a:lstStyle/>
          <a:p>
            <a:pPr>
              <a:spcBef>
                <a:spcPct val="50000"/>
              </a:spcBef>
            </a:pPr>
            <a:r>
              <a:rPr lang="en-US" sz="2500" b="1" i="1" dirty="0">
                <a:latin typeface="Times New Roman" pitchFamily="18" charset="0"/>
              </a:rPr>
              <a:t>a) </a:t>
            </a:r>
            <a:r>
              <a:rPr lang="en-US" sz="2500" b="1" i="1" dirty="0" err="1">
                <a:latin typeface="Times New Roman" pitchFamily="18" charset="0"/>
              </a:rPr>
              <a:t>Bài</a:t>
            </a:r>
            <a:r>
              <a:rPr lang="en-US" sz="2500" b="1" i="1" dirty="0">
                <a:latin typeface="Times New Roman" pitchFamily="18" charset="0"/>
              </a:rPr>
              <a:t> </a:t>
            </a:r>
            <a:r>
              <a:rPr lang="en-US" sz="2500" b="1" i="1" dirty="0" err="1">
                <a:latin typeface="Times New Roman" pitchFamily="18" charset="0"/>
              </a:rPr>
              <a:t>toán</a:t>
            </a:r>
            <a:r>
              <a:rPr lang="en-US" sz="2500" b="1" i="1" dirty="0">
                <a:latin typeface="Times New Roman" pitchFamily="18" charset="0"/>
              </a:rPr>
              <a:t>: </a:t>
            </a:r>
          </a:p>
        </p:txBody>
      </p:sp>
      <p:sp>
        <p:nvSpPr>
          <p:cNvPr id="16" name="Text Box 14"/>
          <p:cNvSpPr txBox="1">
            <a:spLocks noChangeArrowheads="1"/>
          </p:cNvSpPr>
          <p:nvPr/>
        </p:nvSpPr>
        <p:spPr bwMode="auto">
          <a:xfrm>
            <a:off x="127711" y="1471516"/>
            <a:ext cx="3923928" cy="477054"/>
          </a:xfrm>
          <a:prstGeom prst="rect">
            <a:avLst/>
          </a:prstGeom>
          <a:noFill/>
          <a:ln w="9525">
            <a:noFill/>
            <a:miter lim="800000"/>
            <a:headEnd/>
            <a:tailEnd/>
          </a:ln>
        </p:spPr>
        <p:txBody>
          <a:bodyPr wrap="square">
            <a:spAutoFit/>
          </a:bodyPr>
          <a:lstStyle/>
          <a:p>
            <a:pPr>
              <a:spcBef>
                <a:spcPct val="50000"/>
              </a:spcBef>
            </a:pPr>
            <a:r>
              <a:rPr lang="en-US" sz="2500" b="1" i="1" dirty="0">
                <a:latin typeface="Times New Roman" pitchFamily="18" charset="0"/>
              </a:rPr>
              <a:t>b) </a:t>
            </a:r>
            <a:r>
              <a:rPr lang="en-US" sz="2500" b="1" i="1" dirty="0" err="1">
                <a:latin typeface="Times New Roman" pitchFamily="18" charset="0"/>
              </a:rPr>
              <a:t>Công</a:t>
            </a:r>
            <a:r>
              <a:rPr lang="en-US" sz="2500" b="1" i="1" dirty="0">
                <a:latin typeface="Times New Roman" pitchFamily="18" charset="0"/>
              </a:rPr>
              <a:t> </a:t>
            </a:r>
            <a:r>
              <a:rPr lang="en-US" sz="2500" b="1" i="1" dirty="0" err="1">
                <a:latin typeface="Times New Roman" pitchFamily="18" charset="0"/>
              </a:rPr>
              <a:t>thức</a:t>
            </a:r>
            <a:r>
              <a:rPr lang="en-US" sz="2500" b="1" i="1" dirty="0">
                <a:latin typeface="Times New Roman" pitchFamily="18" charset="0"/>
              </a:rPr>
              <a:t>: </a:t>
            </a:r>
          </a:p>
        </p:txBody>
      </p:sp>
      <p:sp>
        <p:nvSpPr>
          <p:cNvPr id="73" name="Text Box 14"/>
          <p:cNvSpPr txBox="1">
            <a:spLocks noChangeArrowheads="1"/>
          </p:cNvSpPr>
          <p:nvPr/>
        </p:nvSpPr>
        <p:spPr bwMode="auto">
          <a:xfrm>
            <a:off x="6000760" y="500042"/>
            <a:ext cx="3923928" cy="523220"/>
          </a:xfrm>
          <a:prstGeom prst="rect">
            <a:avLst/>
          </a:prstGeom>
          <a:noFill/>
          <a:ln w="9525">
            <a:noFill/>
            <a:miter lim="800000"/>
            <a:headEnd/>
            <a:tailEnd/>
          </a:ln>
        </p:spPr>
        <p:txBody>
          <a:bodyPr wrap="square">
            <a:spAutoFit/>
          </a:bodyPr>
          <a:lstStyle/>
          <a:p>
            <a:pPr>
              <a:spcBef>
                <a:spcPct val="50000"/>
              </a:spcBef>
            </a:pPr>
            <a:r>
              <a:rPr lang="en-US" sz="2800" b="1" i="1" dirty="0">
                <a:solidFill>
                  <a:schemeClr val="folHlink"/>
                </a:solidFill>
                <a:latin typeface="Times New Roman" pitchFamily="18" charset="0"/>
              </a:rPr>
              <a:t> </a:t>
            </a:r>
          </a:p>
        </p:txBody>
      </p:sp>
      <p:sp>
        <p:nvSpPr>
          <p:cNvPr id="11" name="Text Box 14">
            <a:extLst>
              <a:ext uri="{FF2B5EF4-FFF2-40B4-BE49-F238E27FC236}">
                <a16:creationId xmlns:a16="http://schemas.microsoft.com/office/drawing/2014/main" id="{C33A3C2D-7008-49D5-8405-0340BFAB4FEF}"/>
              </a:ext>
            </a:extLst>
          </p:cNvPr>
          <p:cNvSpPr txBox="1">
            <a:spLocks noChangeArrowheads="1"/>
          </p:cNvSpPr>
          <p:nvPr/>
        </p:nvSpPr>
        <p:spPr bwMode="auto">
          <a:xfrm>
            <a:off x="127711" y="1844824"/>
            <a:ext cx="3923928" cy="477054"/>
          </a:xfrm>
          <a:prstGeom prst="rect">
            <a:avLst/>
          </a:prstGeom>
          <a:noFill/>
          <a:ln w="9525">
            <a:noFill/>
            <a:miter lim="800000"/>
            <a:headEnd/>
            <a:tailEnd/>
          </a:ln>
        </p:spPr>
        <p:txBody>
          <a:bodyPr wrap="square">
            <a:spAutoFit/>
          </a:bodyPr>
          <a:lstStyle/>
          <a:p>
            <a:pPr>
              <a:spcBef>
                <a:spcPct val="50000"/>
              </a:spcBef>
            </a:pPr>
            <a:r>
              <a:rPr lang="en-US" sz="2500" b="1" i="1" dirty="0">
                <a:latin typeface="Times New Roman" pitchFamily="18" charset="0"/>
              </a:rPr>
              <a:t>c) </a:t>
            </a:r>
            <a:r>
              <a:rPr lang="en-US" sz="2500" b="1" i="1" dirty="0" err="1">
                <a:latin typeface="Times New Roman" pitchFamily="18" charset="0"/>
              </a:rPr>
              <a:t>Ví</a:t>
            </a:r>
            <a:r>
              <a:rPr lang="en-US" sz="2500" b="1" i="1" dirty="0">
                <a:latin typeface="Times New Roman" pitchFamily="18" charset="0"/>
              </a:rPr>
              <a:t> </a:t>
            </a:r>
            <a:r>
              <a:rPr lang="en-US" sz="2500" b="1" i="1" dirty="0" err="1">
                <a:latin typeface="Times New Roman" pitchFamily="18" charset="0"/>
              </a:rPr>
              <a:t>dụ</a:t>
            </a:r>
            <a:r>
              <a:rPr lang="en-US" sz="2500" b="1" i="1" dirty="0">
                <a:latin typeface="Times New Roman" pitchFamily="18" charset="0"/>
              </a:rPr>
              <a:t>:</a:t>
            </a:r>
          </a:p>
        </p:txBody>
      </p:sp>
      <p:sp>
        <p:nvSpPr>
          <p:cNvPr id="12" name="Text Box 14">
            <a:extLst>
              <a:ext uri="{FF2B5EF4-FFF2-40B4-BE49-F238E27FC236}">
                <a16:creationId xmlns:a16="http://schemas.microsoft.com/office/drawing/2014/main" id="{24B04616-C7CA-47D8-BC6A-BF9F5323E98E}"/>
              </a:ext>
            </a:extLst>
          </p:cNvPr>
          <p:cNvSpPr txBox="1">
            <a:spLocks noChangeArrowheads="1"/>
          </p:cNvSpPr>
          <p:nvPr/>
        </p:nvSpPr>
        <p:spPr bwMode="auto">
          <a:xfrm>
            <a:off x="1135373" y="4490900"/>
            <a:ext cx="7829115" cy="523220"/>
          </a:xfrm>
          <a:prstGeom prst="rect">
            <a:avLst/>
          </a:prstGeom>
          <a:noFill/>
          <a:ln w="9525">
            <a:noFill/>
            <a:miter lim="800000"/>
            <a:headEnd/>
            <a:tailEnd/>
          </a:ln>
        </p:spPr>
        <p:txBody>
          <a:bodyPr wrap="square">
            <a:spAutoFit/>
          </a:bodyPr>
          <a:lstStyle/>
          <a:p>
            <a:pPr>
              <a:spcBef>
                <a:spcPct val="50000"/>
              </a:spcBef>
            </a:pPr>
            <a:r>
              <a:rPr lang="en-US" sz="2800" b="1" i="1" dirty="0" err="1">
                <a:solidFill>
                  <a:srgbClr val="FFFF00"/>
                </a:solidFill>
                <a:latin typeface="Times New Roman" pitchFamily="18" charset="0"/>
              </a:rPr>
              <a:t>Điểm</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trung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bình</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cộng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của</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vận</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động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viên</a:t>
            </a:r>
            <a:r>
              <a:rPr lang="en-US" sz="2800" b="1" i="1" dirty="0">
                <a:solidFill>
                  <a:srgbClr val="FFFF00"/>
                </a:solidFill>
                <a:latin typeface="Times New Roman" pitchFamily="18" charset="0"/>
              </a:rPr>
              <a:t> A </a:t>
            </a:r>
            <a:r>
              <a:rPr lang="en-US" sz="2800" b="1" i="1" dirty="0" err="1">
                <a:solidFill>
                  <a:srgbClr val="FFFF00"/>
                </a:solidFill>
                <a:latin typeface="Times New Roman" pitchFamily="18" charset="0"/>
              </a:rPr>
              <a:t>là</a:t>
            </a:r>
            <a:r>
              <a:rPr lang="en-US" sz="2800" b="1" i="1" dirty="0">
                <a:solidFill>
                  <a:srgbClr val="FFFF00"/>
                </a:solidFill>
                <a:latin typeface="Times New Roman" pitchFamily="18" charset="0"/>
              </a:rPr>
              <a:t>:</a:t>
            </a:r>
          </a:p>
        </p:txBody>
      </p:sp>
      <p:sp>
        <p:nvSpPr>
          <p:cNvPr id="7" name="Rectangle 4">
            <a:extLst>
              <a:ext uri="{FF2B5EF4-FFF2-40B4-BE49-F238E27FC236}">
                <a16:creationId xmlns:a16="http://schemas.microsoft.com/office/drawing/2014/main" id="{52559DD5-492D-4348-B366-F8F30FCAC2B2}"/>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a:extLst>
              <a:ext uri="{FF2B5EF4-FFF2-40B4-BE49-F238E27FC236}">
                <a16:creationId xmlns:a16="http://schemas.microsoft.com/office/drawing/2014/main" id="{F221C074-D6ED-4722-86B4-B4503C745499}"/>
              </a:ext>
            </a:extLst>
          </p:cNvPr>
          <p:cNvGraphicFramePr>
            <a:graphicFrameLocks noChangeAspect="1"/>
          </p:cNvGraphicFramePr>
          <p:nvPr>
            <p:extLst>
              <p:ext uri="{D42A27DB-BD31-4B8C-83A1-F6EECF244321}">
                <p14:modId xmlns:p14="http://schemas.microsoft.com/office/powerpoint/2010/main" val="700563735"/>
              </p:ext>
            </p:extLst>
          </p:nvPr>
        </p:nvGraphicFramePr>
        <p:xfrm>
          <a:off x="1511240" y="5207386"/>
          <a:ext cx="5501464" cy="1147992"/>
        </p:xfrm>
        <a:graphic>
          <a:graphicData uri="http://schemas.openxmlformats.org/presentationml/2006/ole">
            <mc:AlternateContent xmlns:mc="http://schemas.openxmlformats.org/markup-compatibility/2006">
              <mc:Choice xmlns:v="urn:schemas-microsoft-com:vml" Requires="v">
                <p:oleObj name="Equation" r:id="rId2" imgW="1981200" imgH="393700" progId="Equation.DSMT4">
                  <p:embed/>
                </p:oleObj>
              </mc:Choice>
              <mc:Fallback>
                <p:oleObj name="Equation" r:id="rId2" imgW="1981200" imgH="39370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240" y="5207386"/>
                        <a:ext cx="5501464" cy="1147992"/>
                      </a:xfrm>
                      <a:prstGeom prst="rect">
                        <a:avLst/>
                      </a:prstGeom>
                      <a:solidFill>
                        <a:srgbClr val="FFFF00"/>
                      </a:solidFill>
                    </p:spPr>
                  </p:pic>
                </p:oleObj>
              </mc:Fallback>
            </mc:AlternateContent>
          </a:graphicData>
        </a:graphic>
      </p:graphicFrame>
      <p:sp>
        <p:nvSpPr>
          <p:cNvPr id="18" name="Text Box 12">
            <a:extLst>
              <a:ext uri="{FF2B5EF4-FFF2-40B4-BE49-F238E27FC236}">
                <a16:creationId xmlns:a16="http://schemas.microsoft.com/office/drawing/2014/main" id="{6AA18BF7-0686-4A69-A812-B2CCB69BBF9B}"/>
              </a:ext>
            </a:extLst>
          </p:cNvPr>
          <p:cNvSpPr txBox="1">
            <a:spLocks noChangeArrowheads="1"/>
          </p:cNvSpPr>
          <p:nvPr/>
        </p:nvSpPr>
        <p:spPr bwMode="auto">
          <a:xfrm>
            <a:off x="1907704" y="127911"/>
            <a:ext cx="5766247"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p:sp>
        <p:nvSpPr>
          <p:cNvPr id="13" name="Text Box 14">
            <a:extLst>
              <a:ext uri="{FF2B5EF4-FFF2-40B4-BE49-F238E27FC236}">
                <a16:creationId xmlns:a16="http://schemas.microsoft.com/office/drawing/2014/main" id="{24B04616-C7CA-47D8-BC6A-BF9F5323E98E}"/>
              </a:ext>
            </a:extLst>
          </p:cNvPr>
          <p:cNvSpPr txBox="1">
            <a:spLocks noChangeArrowheads="1"/>
          </p:cNvSpPr>
          <p:nvPr/>
        </p:nvSpPr>
        <p:spPr bwMode="auto">
          <a:xfrm>
            <a:off x="127711" y="2258652"/>
            <a:ext cx="9124809" cy="477054"/>
          </a:xfrm>
          <a:prstGeom prst="rect">
            <a:avLst/>
          </a:prstGeom>
          <a:noFill/>
          <a:ln w="9525">
            <a:noFill/>
            <a:miter lim="800000"/>
            <a:headEnd/>
            <a:tailEnd/>
          </a:ln>
        </p:spPr>
        <p:txBody>
          <a:bodyPr wrap="square">
            <a:spAutoFit/>
          </a:bodyPr>
          <a:lstStyle/>
          <a:p>
            <a:pPr>
              <a:spcBef>
                <a:spcPct val="50000"/>
              </a:spcBef>
            </a:pPr>
            <a:r>
              <a:rPr lang="en-US" sz="2500" b="1">
                <a:latin typeface="Times New Roman" pitchFamily="18" charset="0"/>
              </a:rPr>
              <a:t>Điểm của vận </a:t>
            </a:r>
            <a:r>
              <a:rPr lang="en-US" sz="2500" b="1" dirty="0" err="1">
                <a:latin typeface="Times New Roman" pitchFamily="18" charset="0"/>
              </a:rPr>
              <a:t>động</a:t>
            </a:r>
            <a:r>
              <a:rPr lang="en-US" sz="2500" b="1" dirty="0">
                <a:latin typeface="Times New Roman" pitchFamily="18" charset="0"/>
              </a:rPr>
              <a:t> </a:t>
            </a:r>
            <a:r>
              <a:rPr lang="en-US" sz="2500" b="1" err="1">
                <a:latin typeface="Times New Roman" pitchFamily="18" charset="0"/>
              </a:rPr>
              <a:t>viên</a:t>
            </a:r>
            <a:r>
              <a:rPr lang="en-US" sz="2500" b="1">
                <a:latin typeface="Times New Roman" pitchFamily="18" charset="0"/>
              </a:rPr>
              <a:t> bắn súng A được cho trong Bảng 10 sau:</a:t>
            </a:r>
            <a:endParaRPr lang="en-US" sz="2500" b="1" dirty="0">
              <a:latin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55163498"/>
              </p:ext>
            </p:extLst>
          </p:nvPr>
        </p:nvGraphicFramePr>
        <p:xfrm>
          <a:off x="1014027" y="2751095"/>
          <a:ext cx="7115945" cy="914400"/>
        </p:xfrm>
        <a:graphic>
          <a:graphicData uri="http://schemas.openxmlformats.org/drawingml/2006/table">
            <a:tbl>
              <a:tblPr firstRow="1" bandRow="1">
                <a:tableStyleId>{5FD0F851-EC5A-4D38-B0AD-8093EC10F338}</a:tableStyleId>
              </a:tblPr>
              <a:tblGrid>
                <a:gridCol w="1656184">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372276">
                  <a:extLst>
                    <a:ext uri="{9D8B030D-6E8A-4147-A177-3AD203B41FA5}">
                      <a16:colId xmlns:a16="http://schemas.microsoft.com/office/drawing/2014/main" val="20003"/>
                    </a:ext>
                  </a:extLst>
                </a:gridCol>
                <a:gridCol w="1423189">
                  <a:extLst>
                    <a:ext uri="{9D8B030D-6E8A-4147-A177-3AD203B41FA5}">
                      <a16:colId xmlns:a16="http://schemas.microsoft.com/office/drawing/2014/main" val="20004"/>
                    </a:ext>
                  </a:extLst>
                </a:gridCol>
              </a:tblGrid>
              <a:tr h="370840">
                <a:tc>
                  <a:txBody>
                    <a:bodyPr/>
                    <a:lstStyle/>
                    <a:p>
                      <a:pPr algn="ctr"/>
                      <a:r>
                        <a:rPr lang="en-US" sz="2400">
                          <a:latin typeface="Times New Roman" pitchFamily="18" charset="0"/>
                          <a:cs typeface="Times New Roman" pitchFamily="18" charset="0"/>
                        </a:rPr>
                        <a:t>Điểm</a:t>
                      </a:r>
                      <a:r>
                        <a:rPr lang="en-US" sz="2400" baseline="0">
                          <a:latin typeface="Times New Roman" pitchFamily="18" charset="0"/>
                          <a:cs typeface="Times New Roman" pitchFamily="18" charset="0"/>
                        </a:rPr>
                        <a:t> số</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en-US" sz="2400">
                          <a:latin typeface="Times New Roman" pitchFamily="18" charset="0"/>
                          <a:cs typeface="Times New Roman" pitchFamily="18" charset="0"/>
                        </a:rPr>
                        <a:t>Số</a:t>
                      </a:r>
                      <a:r>
                        <a:rPr lang="en-US" sz="2400" baseline="0">
                          <a:latin typeface="Times New Roman" pitchFamily="18" charset="0"/>
                          <a:cs typeface="Times New Roman" pitchFamily="18" charset="0"/>
                        </a:rPr>
                        <a:t> lần bắn</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14" name="Text Box 14">
            <a:extLst>
              <a:ext uri="{FF2B5EF4-FFF2-40B4-BE49-F238E27FC236}">
                <a16:creationId xmlns:a16="http://schemas.microsoft.com/office/drawing/2014/main" id="{24B04616-C7CA-47D8-BC6A-BF9F5323E98E}"/>
              </a:ext>
            </a:extLst>
          </p:cNvPr>
          <p:cNvSpPr txBox="1">
            <a:spLocks noChangeArrowheads="1"/>
          </p:cNvSpPr>
          <p:nvPr/>
        </p:nvSpPr>
        <p:spPr bwMode="auto">
          <a:xfrm>
            <a:off x="467544" y="4005064"/>
            <a:ext cx="8288057" cy="477054"/>
          </a:xfrm>
          <a:prstGeom prst="rect">
            <a:avLst/>
          </a:prstGeom>
          <a:noFill/>
          <a:ln w="9525">
            <a:noFill/>
            <a:miter lim="800000"/>
            <a:headEnd/>
            <a:tailEnd/>
          </a:ln>
        </p:spPr>
        <p:txBody>
          <a:bodyPr wrap="square">
            <a:spAutoFit/>
          </a:bodyPr>
          <a:lstStyle/>
          <a:p>
            <a:pPr>
              <a:spcBef>
                <a:spcPct val="50000"/>
              </a:spcBef>
            </a:pPr>
            <a:r>
              <a:rPr lang="en-US" sz="2500" b="1">
                <a:latin typeface="Times New Roman" pitchFamily="18" charset="0"/>
              </a:rPr>
              <a:t>Tính điểm </a:t>
            </a:r>
            <a:r>
              <a:rPr lang="en-US" sz="2500" b="1" dirty="0" err="1">
                <a:latin typeface="Times New Roman" pitchFamily="18" charset="0"/>
              </a:rPr>
              <a:t>trung</a:t>
            </a:r>
            <a:r>
              <a:rPr lang="en-US" sz="2500" b="1" dirty="0">
                <a:latin typeface="Times New Roman" pitchFamily="18" charset="0"/>
              </a:rPr>
              <a:t> </a:t>
            </a:r>
            <a:r>
              <a:rPr lang="en-US" sz="2500" b="1" dirty="0" err="1">
                <a:latin typeface="Times New Roman" pitchFamily="18" charset="0"/>
              </a:rPr>
              <a:t>bình</a:t>
            </a:r>
            <a:r>
              <a:rPr lang="en-US" sz="2500" b="1" dirty="0">
                <a:latin typeface="Times New Roman" pitchFamily="18" charset="0"/>
              </a:rPr>
              <a:t> </a:t>
            </a:r>
            <a:r>
              <a:rPr lang="en-US" sz="2500" b="1" dirty="0" err="1">
                <a:latin typeface="Times New Roman" pitchFamily="18" charset="0"/>
              </a:rPr>
              <a:t>cộng</a:t>
            </a:r>
            <a:r>
              <a:rPr lang="en-US" sz="2500" b="1" dirty="0">
                <a:latin typeface="Times New Roman" pitchFamily="18" charset="0"/>
              </a:rPr>
              <a:t> </a:t>
            </a:r>
            <a:r>
              <a:rPr lang="en-US" sz="2500" b="1" dirty="0" err="1">
                <a:latin typeface="Times New Roman" pitchFamily="18" charset="0"/>
              </a:rPr>
              <a:t>của</a:t>
            </a:r>
            <a:r>
              <a:rPr lang="en-US" sz="2500" b="1" dirty="0">
                <a:latin typeface="Times New Roman" pitchFamily="18" charset="0"/>
              </a:rPr>
              <a:t> </a:t>
            </a:r>
            <a:r>
              <a:rPr lang="en-US" sz="2500" b="1" dirty="0" err="1">
                <a:latin typeface="Times New Roman" pitchFamily="18" charset="0"/>
              </a:rPr>
              <a:t>vận</a:t>
            </a:r>
            <a:r>
              <a:rPr lang="en-US" sz="2500" b="1" dirty="0">
                <a:latin typeface="Times New Roman" pitchFamily="18" charset="0"/>
              </a:rPr>
              <a:t> </a:t>
            </a:r>
            <a:r>
              <a:rPr lang="en-US" sz="2500" b="1" dirty="0" err="1">
                <a:latin typeface="Times New Roman" pitchFamily="18" charset="0"/>
              </a:rPr>
              <a:t>động</a:t>
            </a:r>
            <a:r>
              <a:rPr lang="en-US" sz="2500" b="1" dirty="0">
                <a:latin typeface="Times New Roman" pitchFamily="18" charset="0"/>
              </a:rPr>
              <a:t> </a:t>
            </a:r>
            <a:r>
              <a:rPr lang="en-US" sz="2500" b="1" err="1">
                <a:latin typeface="Times New Roman" pitchFamily="18" charset="0"/>
              </a:rPr>
              <a:t>viên</a:t>
            </a:r>
            <a:r>
              <a:rPr lang="en-US" sz="2500" b="1">
                <a:latin typeface="Times New Roman" pitchFamily="18" charset="0"/>
              </a:rPr>
              <a:t> A?</a:t>
            </a:r>
            <a:endParaRPr lang="en-US" sz="2500" b="1" dirty="0">
              <a:latin typeface="Times New Roman" pitchFamily="18" charset="0"/>
            </a:endParaRPr>
          </a:p>
        </p:txBody>
      </p:sp>
      <p:sp>
        <p:nvSpPr>
          <p:cNvPr id="4" name="TextBox 3"/>
          <p:cNvSpPr txBox="1"/>
          <p:nvPr/>
        </p:nvSpPr>
        <p:spPr>
          <a:xfrm>
            <a:off x="190101" y="4522567"/>
            <a:ext cx="892929" cy="461665"/>
          </a:xfrm>
          <a:prstGeom prst="rect">
            <a:avLst/>
          </a:prstGeom>
          <a:noFill/>
        </p:spPr>
        <p:txBody>
          <a:bodyPr wrap="square" rtlCol="0">
            <a:spAutoFit/>
          </a:bodyPr>
          <a:lstStyle/>
          <a:p>
            <a:r>
              <a:rPr lang="en-US" sz="2400" b="1" u="sng">
                <a:latin typeface="Times New Roman" pitchFamily="18" charset="0"/>
                <a:cs typeface="Times New Roman" pitchFamily="18" charset="0"/>
              </a:rPr>
              <a:t>Giải:</a:t>
            </a:r>
          </a:p>
        </p:txBody>
      </p:sp>
      <p:sp>
        <p:nvSpPr>
          <p:cNvPr id="9" name="TextBox 8"/>
          <p:cNvSpPr txBox="1"/>
          <p:nvPr/>
        </p:nvSpPr>
        <p:spPr>
          <a:xfrm>
            <a:off x="3622394" y="3726324"/>
            <a:ext cx="1168433" cy="369332"/>
          </a:xfrm>
          <a:prstGeom prst="rect">
            <a:avLst/>
          </a:prstGeom>
          <a:noFill/>
        </p:spPr>
        <p:txBody>
          <a:bodyPr wrap="square" rtlCol="0">
            <a:spAutoFit/>
          </a:bodyPr>
          <a:lstStyle/>
          <a:p>
            <a:r>
              <a:rPr lang="en-US" i="1">
                <a:solidFill>
                  <a:srgbClr val="FFFF00"/>
                </a:solidFill>
              </a:rPr>
              <a:t>(Bảng 10)</a:t>
            </a:r>
          </a:p>
        </p:txBody>
      </p:sp>
    </p:spTree>
    <p:extLst>
      <p:ext uri="{BB962C8B-B14F-4D97-AF65-F5344CB8AC3E}">
        <p14:creationId xmlns:p14="http://schemas.microsoft.com/office/powerpoint/2010/main" val="3254347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par>
                                <p:cTn id="15" presetID="10"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ppt_x"/>
                                          </p:val>
                                        </p:tav>
                                        <p:tav tm="100000">
                                          <p:val>
                                            <p:strVal val="#ppt_x"/>
                                          </p:val>
                                        </p:tav>
                                      </p:tavLst>
                                    </p:anim>
                                    <p:anim calcmode="lin" valueType="num">
                                      <p:cBhvr additive="base">
                                        <p:cTn id="3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4"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8"/>
          <p:cNvSpPr txBox="1">
            <a:spLocks noChangeArrowheads="1"/>
          </p:cNvSpPr>
          <p:nvPr/>
        </p:nvSpPr>
        <p:spPr bwMode="auto">
          <a:xfrm>
            <a:off x="-34672" y="233959"/>
            <a:ext cx="6781800" cy="519112"/>
          </a:xfrm>
          <a:prstGeom prst="rect">
            <a:avLst/>
          </a:prstGeom>
          <a:noFill/>
          <a:ln w="9525">
            <a:noFill/>
            <a:miter lim="800000"/>
            <a:headEnd/>
            <a:tailEnd/>
          </a:ln>
        </p:spPr>
        <p:txBody>
          <a:bodyPr>
            <a:spAutoFit/>
          </a:bodyPr>
          <a:lstStyle/>
          <a:p>
            <a:pPr eaLnBrk="0" hangingPunct="0">
              <a:spcBef>
                <a:spcPct val="50000"/>
              </a:spcBef>
            </a:pPr>
            <a:r>
              <a:rPr lang="en-US" sz="2800" b="1" dirty="0">
                <a:solidFill>
                  <a:srgbClr val="FFFF00"/>
                </a:solidFill>
                <a:latin typeface="Times New Roman" pitchFamily="18" charset="0"/>
              </a:rPr>
              <a:t>2. </a:t>
            </a:r>
            <a:r>
              <a:rPr lang="en-US" sz="2800" b="1" u="sng" dirty="0">
                <a:solidFill>
                  <a:srgbClr val="FFFF00"/>
                </a:solidFill>
                <a:latin typeface="Times New Roman" pitchFamily="18" charset="0"/>
              </a:rPr>
              <a:t>Ý </a:t>
            </a:r>
            <a:r>
              <a:rPr lang="en-US" sz="2800" b="1" u="sng" dirty="0" err="1">
                <a:solidFill>
                  <a:srgbClr val="FFFF00"/>
                </a:solidFill>
                <a:latin typeface="Times New Roman" pitchFamily="18" charset="0"/>
              </a:rPr>
              <a:t>nghĩa</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số</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trung</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bình</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cộng</a:t>
            </a:r>
            <a:endParaRPr lang="en-US" sz="2800" b="1" u="sng" dirty="0">
              <a:solidFill>
                <a:srgbClr val="FFFF00"/>
              </a:solidFill>
              <a:latin typeface="Times New Roman" pitchFamily="18" charset="0"/>
            </a:endParaRPr>
          </a:p>
        </p:txBody>
      </p:sp>
      <p:sp>
        <p:nvSpPr>
          <p:cNvPr id="5" name="Rectangle 8"/>
          <p:cNvSpPr>
            <a:spLocks noChangeArrowheads="1"/>
          </p:cNvSpPr>
          <p:nvPr/>
        </p:nvSpPr>
        <p:spPr bwMode="auto">
          <a:xfrm>
            <a:off x="203568" y="1300817"/>
            <a:ext cx="8640960" cy="1422103"/>
          </a:xfrm>
          <a:prstGeom prst="rect">
            <a:avLst/>
          </a:prstGeom>
          <a:solidFill>
            <a:schemeClr val="tx2">
              <a:lumMod val="10000"/>
            </a:schemeClr>
          </a:solidFill>
          <a:ln w="9525">
            <a:solidFill>
              <a:schemeClr val="tx1"/>
            </a:solidFill>
            <a:miter lim="800000"/>
            <a:headEnd/>
            <a:tailEnd/>
          </a:ln>
        </p:spPr>
        <p:txBody>
          <a:bodyPr wrap="none" anchor="ctr"/>
          <a:lstStyle/>
          <a:p>
            <a:pPr algn="ctr" eaLnBrk="0" hangingPunct="0"/>
            <a:endParaRPr lang="en-US" dirty="0">
              <a:solidFill>
                <a:srgbClr val="92D050"/>
              </a:solidFill>
            </a:endParaRPr>
          </a:p>
        </p:txBody>
      </p:sp>
      <p:sp>
        <p:nvSpPr>
          <p:cNvPr id="6" name="Text Box 9"/>
          <p:cNvSpPr txBox="1">
            <a:spLocks noChangeArrowheads="1"/>
          </p:cNvSpPr>
          <p:nvPr/>
        </p:nvSpPr>
        <p:spPr bwMode="auto">
          <a:xfrm>
            <a:off x="201648" y="1311031"/>
            <a:ext cx="8546816" cy="1384995"/>
          </a:xfrm>
          <a:prstGeom prst="rect">
            <a:avLst/>
          </a:prstGeom>
          <a:noFill/>
          <a:ln w="9525">
            <a:noFill/>
            <a:miter lim="800000"/>
            <a:headEnd/>
            <a:tailEnd/>
          </a:ln>
        </p:spPr>
        <p:txBody>
          <a:bodyPr wrap="square">
            <a:spAutoFit/>
          </a:bodyPr>
          <a:lstStyle/>
          <a:p>
            <a:pPr algn="just" eaLnBrk="0" hangingPunct="0">
              <a:spcBef>
                <a:spcPct val="50000"/>
              </a:spcBef>
            </a:pPr>
            <a:r>
              <a:rPr lang="en-US" sz="2800" b="1" i="1">
                <a:solidFill>
                  <a:srgbClr val="FFFF00"/>
                </a:solidFill>
                <a:latin typeface="Times New Roman" pitchFamily="18" charset="0"/>
              </a:rPr>
              <a:t>   Số </a:t>
            </a:r>
            <a:r>
              <a:rPr lang="en-US" sz="2800" b="1" i="1" dirty="0" err="1">
                <a:solidFill>
                  <a:srgbClr val="FFFF00"/>
                </a:solidFill>
                <a:latin typeface="Times New Roman" pitchFamily="18" charset="0"/>
              </a:rPr>
              <a:t>trung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bình</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cộng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thường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được</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dùng</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làm</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đại</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diện</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cho</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dấu</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hiệu</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đặc</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biệt</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là</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khi</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muốn</a:t>
            </a:r>
            <a:r>
              <a:rPr lang="en-US" sz="2800" b="1" i="1" dirty="0">
                <a:solidFill>
                  <a:srgbClr val="FFFF00"/>
                </a:solidFill>
                <a:latin typeface="Times New Roman" pitchFamily="18" charset="0"/>
              </a:rPr>
              <a:t> so </a:t>
            </a:r>
            <a:r>
              <a:rPr lang="en-US" sz="2800" b="1" i="1" dirty="0" err="1">
                <a:solidFill>
                  <a:srgbClr val="FFFF00"/>
                </a:solidFill>
                <a:latin typeface="Times New Roman" pitchFamily="18" charset="0"/>
              </a:rPr>
              <a:t>sánh</a:t>
            </a:r>
            <a:r>
              <a:rPr lang="en-US" sz="2800" b="1" i="1" dirty="0">
                <a:solidFill>
                  <a:srgbClr val="FFFF00"/>
                </a:solidFill>
                <a:latin typeface="Times New Roman" pitchFamily="18" charset="0"/>
              </a:rPr>
              <a:t> </a:t>
            </a:r>
            <a:r>
              <a:rPr lang="en-US" sz="2800" b="1" i="1" dirty="0" err="1">
                <a:solidFill>
                  <a:srgbClr val="FFFF00"/>
                </a:solidFill>
                <a:latin typeface="Times New Roman" pitchFamily="18" charset="0"/>
              </a:rPr>
              <a:t>các</a:t>
            </a:r>
            <a:r>
              <a:rPr lang="en-US" sz="2800" b="1" i="1" dirty="0">
                <a:solidFill>
                  <a:srgbClr val="FFFF00"/>
                </a:solidFill>
                <a:latin typeface="Times New Roman" pitchFamily="18" charset="0"/>
              </a:rPr>
              <a:t> </a:t>
            </a:r>
            <a:r>
              <a:rPr lang="en-US" sz="2800" b="1" i="1" u="sng" dirty="0" err="1">
                <a:solidFill>
                  <a:srgbClr val="FFFF00"/>
                </a:solidFill>
                <a:latin typeface="Times New Roman" pitchFamily="18" charset="0"/>
              </a:rPr>
              <a:t>dấu</a:t>
            </a:r>
            <a:r>
              <a:rPr lang="en-US" sz="2800" b="1" i="1" u="sng" dirty="0">
                <a:solidFill>
                  <a:srgbClr val="FFFF00"/>
                </a:solidFill>
                <a:latin typeface="Times New Roman" pitchFamily="18" charset="0"/>
              </a:rPr>
              <a:t> </a:t>
            </a:r>
            <a:r>
              <a:rPr lang="en-US" sz="2800" b="1" i="1" u="sng" dirty="0" err="1">
                <a:solidFill>
                  <a:srgbClr val="FFFF00"/>
                </a:solidFill>
                <a:latin typeface="Times New Roman" pitchFamily="18" charset="0"/>
              </a:rPr>
              <a:t>hiệu</a:t>
            </a:r>
            <a:r>
              <a:rPr lang="en-US" sz="2800" b="1" i="1" u="sng" dirty="0">
                <a:solidFill>
                  <a:srgbClr val="FFFF00"/>
                </a:solidFill>
                <a:latin typeface="Times New Roman" pitchFamily="18" charset="0"/>
              </a:rPr>
              <a:t> </a:t>
            </a:r>
            <a:r>
              <a:rPr lang="en-US" sz="2800" b="1" i="1" u="sng" dirty="0" err="1">
                <a:solidFill>
                  <a:srgbClr val="FFFF00"/>
                </a:solidFill>
                <a:latin typeface="Times New Roman" pitchFamily="18" charset="0"/>
              </a:rPr>
              <a:t>cùng</a:t>
            </a:r>
            <a:r>
              <a:rPr lang="en-US" sz="2800" b="1" i="1" u="sng" dirty="0">
                <a:solidFill>
                  <a:srgbClr val="FFFF00"/>
                </a:solidFill>
                <a:latin typeface="Times New Roman" pitchFamily="18" charset="0"/>
              </a:rPr>
              <a:t> </a:t>
            </a:r>
            <a:r>
              <a:rPr lang="en-US" sz="2800" b="1" i="1" u="sng" dirty="0" err="1">
                <a:solidFill>
                  <a:srgbClr val="FFFF00"/>
                </a:solidFill>
                <a:latin typeface="Times New Roman" pitchFamily="18" charset="0"/>
              </a:rPr>
              <a:t>loại</a:t>
            </a:r>
            <a:r>
              <a:rPr lang="en-US" sz="2800" b="1" i="1" u="sng" dirty="0">
                <a:solidFill>
                  <a:srgbClr val="FFFF00"/>
                </a:solidFill>
                <a:latin typeface="Times New Roman" pitchFamily="18" charset="0"/>
              </a:rPr>
              <a:t>.</a:t>
            </a:r>
          </a:p>
        </p:txBody>
      </p:sp>
      <p:sp>
        <p:nvSpPr>
          <p:cNvPr id="15" name="Text Box 18">
            <a:extLst>
              <a:ext uri="{FF2B5EF4-FFF2-40B4-BE49-F238E27FC236}">
                <a16:creationId xmlns:a16="http://schemas.microsoft.com/office/drawing/2014/main" id="{C37E0862-DD7A-4690-BD2A-40A4DF7EA958}"/>
              </a:ext>
            </a:extLst>
          </p:cNvPr>
          <p:cNvSpPr txBox="1">
            <a:spLocks noChangeArrowheads="1"/>
          </p:cNvSpPr>
          <p:nvPr/>
        </p:nvSpPr>
        <p:spPr bwMode="auto">
          <a:xfrm>
            <a:off x="16416" y="718748"/>
            <a:ext cx="6781800" cy="519112"/>
          </a:xfrm>
          <a:prstGeom prst="rect">
            <a:avLst/>
          </a:prstGeom>
          <a:noFill/>
          <a:ln w="9525">
            <a:noFill/>
            <a:miter lim="800000"/>
            <a:headEnd/>
            <a:tailEnd/>
          </a:ln>
        </p:spPr>
        <p:txBody>
          <a:bodyPr>
            <a:spAutoFit/>
          </a:bodyPr>
          <a:lstStyle/>
          <a:p>
            <a:pPr eaLnBrk="0" hangingPunct="0">
              <a:spcBef>
                <a:spcPct val="50000"/>
              </a:spcBef>
            </a:pPr>
            <a:r>
              <a:rPr lang="en-US" sz="2800" b="1" dirty="0">
                <a:latin typeface="Times New Roman" pitchFamily="18" charset="0"/>
              </a:rPr>
              <a:t>a</a:t>
            </a:r>
            <a:r>
              <a:rPr lang="en-US" sz="2800" b="1">
                <a:latin typeface="Times New Roman" pitchFamily="18" charset="0"/>
              </a:rPr>
              <a:t>)  Ý </a:t>
            </a:r>
            <a:r>
              <a:rPr lang="en-US" sz="2800" b="1" dirty="0" err="1">
                <a:latin typeface="Times New Roman" pitchFamily="18" charset="0"/>
              </a:rPr>
              <a:t>nghĩa</a:t>
            </a:r>
            <a:r>
              <a:rPr lang="en-US" sz="2800" b="1" dirty="0">
                <a:latin typeface="Times New Roman" pitchFamily="18" charset="0"/>
              </a:rPr>
              <a:t> </a:t>
            </a:r>
            <a:r>
              <a:rPr lang="en-US" sz="2800" b="1" dirty="0" err="1">
                <a:latin typeface="Times New Roman" pitchFamily="18" charset="0"/>
              </a:rPr>
              <a:t>số</a:t>
            </a:r>
            <a:r>
              <a:rPr lang="en-US" sz="2800" b="1" dirty="0">
                <a:latin typeface="Times New Roman" pitchFamily="18" charset="0"/>
              </a:rPr>
              <a:t> </a:t>
            </a:r>
            <a:r>
              <a:rPr lang="en-US" sz="2800" b="1" dirty="0" err="1">
                <a:latin typeface="Times New Roman" pitchFamily="18" charset="0"/>
              </a:rPr>
              <a:t>trung</a:t>
            </a:r>
            <a:r>
              <a:rPr lang="en-US" sz="2800" b="1" dirty="0">
                <a:latin typeface="Times New Roman" pitchFamily="18" charset="0"/>
              </a:rPr>
              <a:t> </a:t>
            </a:r>
            <a:r>
              <a:rPr lang="en-US" sz="2800" b="1" dirty="0" err="1">
                <a:latin typeface="Times New Roman" pitchFamily="18" charset="0"/>
              </a:rPr>
              <a:t>bình</a:t>
            </a:r>
            <a:r>
              <a:rPr lang="en-US" sz="2800" b="1" dirty="0">
                <a:latin typeface="Times New Roman" pitchFamily="18" charset="0"/>
              </a:rPr>
              <a:t> </a:t>
            </a:r>
            <a:r>
              <a:rPr lang="en-US" sz="2800" b="1" dirty="0" err="1">
                <a:latin typeface="Times New Roman" pitchFamily="18" charset="0"/>
              </a:rPr>
              <a:t>cộng</a:t>
            </a:r>
            <a:r>
              <a:rPr lang="en-US" sz="2800" b="1" dirty="0">
                <a:latin typeface="Times New Roman" pitchFamily="18" charset="0"/>
              </a:rPr>
              <a:t>:</a:t>
            </a:r>
          </a:p>
        </p:txBody>
      </p:sp>
      <p:sp>
        <p:nvSpPr>
          <p:cNvPr id="17" name="Text Box 18">
            <a:extLst>
              <a:ext uri="{FF2B5EF4-FFF2-40B4-BE49-F238E27FC236}">
                <a16:creationId xmlns:a16="http://schemas.microsoft.com/office/drawing/2014/main" id="{9A0F6E71-A141-473C-AB54-74F7728E9F17}"/>
              </a:ext>
            </a:extLst>
          </p:cNvPr>
          <p:cNvSpPr txBox="1">
            <a:spLocks noChangeArrowheads="1"/>
          </p:cNvSpPr>
          <p:nvPr/>
        </p:nvSpPr>
        <p:spPr bwMode="auto">
          <a:xfrm>
            <a:off x="0" y="2812595"/>
            <a:ext cx="6781800" cy="519112"/>
          </a:xfrm>
          <a:prstGeom prst="rect">
            <a:avLst/>
          </a:prstGeom>
          <a:noFill/>
          <a:ln w="9525">
            <a:noFill/>
            <a:miter lim="800000"/>
            <a:headEnd/>
            <a:tailEnd/>
          </a:ln>
        </p:spPr>
        <p:txBody>
          <a:bodyPr>
            <a:spAutoFit/>
          </a:bodyPr>
          <a:lstStyle/>
          <a:p>
            <a:pPr eaLnBrk="0" hangingPunct="0">
              <a:spcBef>
                <a:spcPct val="50000"/>
              </a:spcBef>
            </a:pPr>
            <a:r>
              <a:rPr lang="en-US" sz="2800" b="1">
                <a:latin typeface="Times New Roman" pitchFamily="18" charset="0"/>
              </a:rPr>
              <a:t>b) Ví </a:t>
            </a:r>
            <a:r>
              <a:rPr lang="en-US" sz="2800" b="1" err="1">
                <a:latin typeface="Times New Roman" pitchFamily="18" charset="0"/>
              </a:rPr>
              <a:t>dụ</a:t>
            </a:r>
            <a:r>
              <a:rPr lang="en-US" sz="2800" b="1">
                <a:latin typeface="Times New Roman" pitchFamily="18" charset="0"/>
              </a:rPr>
              <a:t>:</a:t>
            </a:r>
            <a:endParaRPr lang="en-US" sz="2800" b="1" u="sng" dirty="0">
              <a:latin typeface="Times New Roman" pitchFamily="18" charset="0"/>
            </a:endParaRPr>
          </a:p>
        </p:txBody>
      </p:sp>
      <p:sp>
        <p:nvSpPr>
          <p:cNvPr id="2" name="Rectangle 1"/>
          <p:cNvSpPr/>
          <p:nvPr/>
        </p:nvSpPr>
        <p:spPr>
          <a:xfrm>
            <a:off x="201648" y="3362194"/>
            <a:ext cx="8664540" cy="1169551"/>
          </a:xfrm>
          <a:prstGeom prst="rect">
            <a:avLst/>
          </a:prstGeom>
        </p:spPr>
        <p:txBody>
          <a:bodyPr wrap="square">
            <a:spAutoFit/>
          </a:bodyPr>
          <a:lstStyle/>
          <a:p>
            <a:pPr algn="just" eaLnBrk="0" hangingPunct="0">
              <a:spcBef>
                <a:spcPct val="50000"/>
              </a:spcBef>
            </a:pPr>
            <a:r>
              <a:rPr lang="en-US" sz="2800" b="1" i="1">
                <a:latin typeface="Times New Roman" pitchFamily="18" charset="0"/>
              </a:rPr>
              <a:t>+ Ví dụ 1: </a:t>
            </a:r>
            <a:r>
              <a:rPr lang="en-US" sz="2800" b="1">
                <a:latin typeface="Times New Roman" pitchFamily="18" charset="0"/>
              </a:rPr>
              <a:t>Qua Bảng 10, điểm trung bình mà vận động</a:t>
            </a:r>
          </a:p>
          <a:p>
            <a:pPr algn="just" eaLnBrk="0" hangingPunct="0">
              <a:spcBef>
                <a:spcPct val="50000"/>
              </a:spcBef>
            </a:pPr>
            <a:r>
              <a:rPr lang="en-US" sz="2800" b="1">
                <a:latin typeface="Times New Roman" pitchFamily="18" charset="0"/>
              </a:rPr>
              <a:t>viên A bắn trúng bia là 8,9.</a:t>
            </a:r>
            <a:endParaRPr lang="en-US" sz="2800" b="1" dirty="0">
              <a:latin typeface="Times New Roman" pitchFamily="18" charset="0"/>
            </a:endParaRPr>
          </a:p>
        </p:txBody>
      </p:sp>
    </p:spTree>
    <p:extLst>
      <p:ext uri="{BB962C8B-B14F-4D97-AF65-F5344CB8AC3E}">
        <p14:creationId xmlns:p14="http://schemas.microsoft.com/office/powerpoint/2010/main" val="415121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additive="base">
                                        <p:cTn id="29" dur="500" fill="hold"/>
                                        <p:tgtEl>
                                          <p:spTgt spid="17"/>
                                        </p:tgtEl>
                                        <p:attrNameLst>
                                          <p:attrName>ppt_x</p:attrName>
                                        </p:attrNameLst>
                                      </p:cBhvr>
                                      <p:tavLst>
                                        <p:tav tm="0">
                                          <p:val>
                                            <p:strVal val="#ppt_x"/>
                                          </p:val>
                                        </p:tav>
                                        <p:tav tm="100000">
                                          <p:val>
                                            <p:strVal val="#ppt_x"/>
                                          </p:val>
                                        </p:tav>
                                      </p:tavLst>
                                    </p:anim>
                                    <p:anim calcmode="lin" valueType="num">
                                      <p:cBhvr additive="base">
                                        <p:cTn id="3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15" grpId="0"/>
      <p:bldP spid="17"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8"/>
          <p:cNvSpPr txBox="1">
            <a:spLocks noChangeArrowheads="1"/>
          </p:cNvSpPr>
          <p:nvPr/>
        </p:nvSpPr>
        <p:spPr bwMode="auto">
          <a:xfrm>
            <a:off x="81009" y="84965"/>
            <a:ext cx="6781800" cy="461665"/>
          </a:xfrm>
          <a:prstGeom prst="rect">
            <a:avLst/>
          </a:prstGeom>
          <a:noFill/>
          <a:ln w="9525">
            <a:noFill/>
            <a:miter lim="800000"/>
            <a:headEnd/>
            <a:tailEnd/>
          </a:ln>
        </p:spPr>
        <p:txBody>
          <a:bodyPr>
            <a:spAutoFit/>
          </a:bodyPr>
          <a:lstStyle/>
          <a:p>
            <a:pPr eaLnBrk="0" hangingPunct="0">
              <a:spcBef>
                <a:spcPct val="50000"/>
              </a:spcBef>
            </a:pPr>
            <a:r>
              <a:rPr lang="en-US" sz="2400" b="1" dirty="0">
                <a:solidFill>
                  <a:srgbClr val="FFFF00"/>
                </a:solidFill>
                <a:latin typeface="Times New Roman" pitchFamily="18" charset="0"/>
              </a:rPr>
              <a:t>2. </a:t>
            </a:r>
            <a:r>
              <a:rPr lang="en-US" sz="2400" b="1" u="sng" dirty="0">
                <a:solidFill>
                  <a:srgbClr val="FFFF00"/>
                </a:solidFill>
                <a:latin typeface="Times New Roman" pitchFamily="18" charset="0"/>
              </a:rPr>
              <a:t>Ý </a:t>
            </a:r>
            <a:r>
              <a:rPr lang="en-US" sz="2400" b="1" u="sng" dirty="0" err="1">
                <a:solidFill>
                  <a:srgbClr val="FFFF00"/>
                </a:solidFill>
                <a:latin typeface="Times New Roman" pitchFamily="18" charset="0"/>
              </a:rPr>
              <a:t>nghĩa</a:t>
            </a:r>
            <a:r>
              <a:rPr lang="en-US" sz="2400" b="1" u="sng" dirty="0">
                <a:solidFill>
                  <a:srgbClr val="FFFF00"/>
                </a:solidFill>
                <a:latin typeface="Times New Roman" pitchFamily="18" charset="0"/>
              </a:rPr>
              <a:t> </a:t>
            </a:r>
            <a:r>
              <a:rPr lang="en-US" sz="2400" b="1" u="sng" dirty="0" err="1">
                <a:solidFill>
                  <a:srgbClr val="FFFF00"/>
                </a:solidFill>
                <a:latin typeface="Times New Roman" pitchFamily="18" charset="0"/>
              </a:rPr>
              <a:t>số</a:t>
            </a:r>
            <a:r>
              <a:rPr lang="en-US" sz="2400" b="1" u="sng" dirty="0">
                <a:solidFill>
                  <a:srgbClr val="FFFF00"/>
                </a:solidFill>
                <a:latin typeface="Times New Roman" pitchFamily="18" charset="0"/>
              </a:rPr>
              <a:t> </a:t>
            </a:r>
            <a:r>
              <a:rPr lang="en-US" sz="2400" b="1" u="sng" dirty="0" err="1">
                <a:solidFill>
                  <a:srgbClr val="FFFF00"/>
                </a:solidFill>
                <a:latin typeface="Times New Roman" pitchFamily="18" charset="0"/>
              </a:rPr>
              <a:t>trung</a:t>
            </a:r>
            <a:r>
              <a:rPr lang="en-US" sz="2400" b="1" u="sng" dirty="0">
                <a:solidFill>
                  <a:srgbClr val="FFFF00"/>
                </a:solidFill>
                <a:latin typeface="Times New Roman" pitchFamily="18" charset="0"/>
              </a:rPr>
              <a:t> </a:t>
            </a:r>
            <a:r>
              <a:rPr lang="en-US" sz="2400" b="1" u="sng" dirty="0" err="1">
                <a:solidFill>
                  <a:srgbClr val="FFFF00"/>
                </a:solidFill>
                <a:latin typeface="Times New Roman" pitchFamily="18" charset="0"/>
              </a:rPr>
              <a:t>bình</a:t>
            </a:r>
            <a:r>
              <a:rPr lang="en-US" sz="2400" b="1" u="sng" dirty="0">
                <a:solidFill>
                  <a:srgbClr val="FFFF00"/>
                </a:solidFill>
                <a:latin typeface="Times New Roman" pitchFamily="18" charset="0"/>
              </a:rPr>
              <a:t> </a:t>
            </a:r>
            <a:r>
              <a:rPr lang="en-US" sz="2400" b="1" u="sng" dirty="0" err="1">
                <a:solidFill>
                  <a:srgbClr val="FFFF00"/>
                </a:solidFill>
                <a:latin typeface="Times New Roman" pitchFamily="18" charset="0"/>
              </a:rPr>
              <a:t>cộng</a:t>
            </a:r>
            <a:endParaRPr lang="en-US" sz="2400" b="1" u="sng" dirty="0">
              <a:solidFill>
                <a:srgbClr val="FFFF00"/>
              </a:solidFill>
              <a:latin typeface="Times New Roman" pitchFamily="18" charset="0"/>
            </a:endParaRPr>
          </a:p>
        </p:txBody>
      </p:sp>
      <p:sp>
        <p:nvSpPr>
          <p:cNvPr id="15" name="Text Box 18">
            <a:extLst>
              <a:ext uri="{FF2B5EF4-FFF2-40B4-BE49-F238E27FC236}">
                <a16:creationId xmlns:a16="http://schemas.microsoft.com/office/drawing/2014/main" id="{C37E0862-DD7A-4690-BD2A-40A4DF7EA958}"/>
              </a:ext>
            </a:extLst>
          </p:cNvPr>
          <p:cNvSpPr txBox="1">
            <a:spLocks noChangeArrowheads="1"/>
          </p:cNvSpPr>
          <p:nvPr/>
        </p:nvSpPr>
        <p:spPr bwMode="auto">
          <a:xfrm>
            <a:off x="67562" y="458452"/>
            <a:ext cx="6781800" cy="400110"/>
          </a:xfrm>
          <a:prstGeom prst="rect">
            <a:avLst/>
          </a:prstGeom>
          <a:noFill/>
          <a:ln w="9525">
            <a:noFill/>
            <a:miter lim="800000"/>
            <a:headEnd/>
            <a:tailEnd/>
          </a:ln>
        </p:spPr>
        <p:txBody>
          <a:bodyPr>
            <a:spAutoFit/>
          </a:bodyPr>
          <a:lstStyle/>
          <a:p>
            <a:pPr eaLnBrk="0" hangingPunct="0">
              <a:spcBef>
                <a:spcPct val="50000"/>
              </a:spcBef>
            </a:pPr>
            <a:r>
              <a:rPr lang="en-US" sz="2000" b="1" dirty="0">
                <a:latin typeface="Times New Roman" pitchFamily="18" charset="0"/>
              </a:rPr>
              <a:t>a) Ý </a:t>
            </a:r>
            <a:r>
              <a:rPr lang="en-US" sz="2000" b="1" dirty="0" err="1">
                <a:latin typeface="Times New Roman" pitchFamily="18" charset="0"/>
              </a:rPr>
              <a:t>nghĩa</a:t>
            </a:r>
            <a:r>
              <a:rPr lang="en-US" sz="2000" b="1" dirty="0">
                <a:latin typeface="Times New Roman" pitchFamily="18" charset="0"/>
              </a:rPr>
              <a:t> </a:t>
            </a:r>
            <a:r>
              <a:rPr lang="en-US" sz="2000" b="1" dirty="0" err="1">
                <a:latin typeface="Times New Roman" pitchFamily="18" charset="0"/>
              </a:rPr>
              <a:t>số</a:t>
            </a:r>
            <a:r>
              <a:rPr lang="en-US" sz="2000" b="1" dirty="0">
                <a:latin typeface="Times New Roman" pitchFamily="18" charset="0"/>
              </a:rPr>
              <a:t> </a:t>
            </a:r>
            <a:r>
              <a:rPr lang="en-US" sz="2000" b="1" dirty="0" err="1">
                <a:latin typeface="Times New Roman" pitchFamily="18" charset="0"/>
              </a:rPr>
              <a:t>trung</a:t>
            </a:r>
            <a:r>
              <a:rPr lang="en-US" sz="2000" b="1" dirty="0">
                <a:latin typeface="Times New Roman" pitchFamily="18" charset="0"/>
              </a:rPr>
              <a:t> </a:t>
            </a:r>
            <a:r>
              <a:rPr lang="en-US" sz="2000" b="1" dirty="0" err="1">
                <a:latin typeface="Times New Roman" pitchFamily="18" charset="0"/>
              </a:rPr>
              <a:t>bình</a:t>
            </a:r>
            <a:r>
              <a:rPr lang="en-US" sz="2000" b="1" dirty="0">
                <a:latin typeface="Times New Roman" pitchFamily="18" charset="0"/>
              </a:rPr>
              <a:t> </a:t>
            </a:r>
            <a:r>
              <a:rPr lang="en-US" sz="2000" b="1" dirty="0" err="1">
                <a:latin typeface="Times New Roman" pitchFamily="18" charset="0"/>
              </a:rPr>
              <a:t>cộng</a:t>
            </a:r>
            <a:r>
              <a:rPr lang="en-US" sz="2000" b="1" dirty="0">
                <a:latin typeface="Times New Roman" pitchFamily="18" charset="0"/>
              </a:rPr>
              <a:t>:</a:t>
            </a:r>
          </a:p>
        </p:txBody>
      </p:sp>
      <p:sp>
        <p:nvSpPr>
          <p:cNvPr id="17" name="Text Box 18">
            <a:extLst>
              <a:ext uri="{FF2B5EF4-FFF2-40B4-BE49-F238E27FC236}">
                <a16:creationId xmlns:a16="http://schemas.microsoft.com/office/drawing/2014/main" id="{9A0F6E71-A141-473C-AB54-74F7728E9F17}"/>
              </a:ext>
            </a:extLst>
          </p:cNvPr>
          <p:cNvSpPr txBox="1">
            <a:spLocks noChangeArrowheads="1"/>
          </p:cNvSpPr>
          <p:nvPr/>
        </p:nvSpPr>
        <p:spPr bwMode="auto">
          <a:xfrm>
            <a:off x="94456" y="764704"/>
            <a:ext cx="6781800" cy="430887"/>
          </a:xfrm>
          <a:prstGeom prst="rect">
            <a:avLst/>
          </a:prstGeom>
          <a:noFill/>
          <a:ln w="9525">
            <a:noFill/>
            <a:miter lim="800000"/>
            <a:headEnd/>
            <a:tailEnd/>
          </a:ln>
        </p:spPr>
        <p:txBody>
          <a:bodyPr>
            <a:spAutoFit/>
          </a:bodyPr>
          <a:lstStyle/>
          <a:p>
            <a:pPr eaLnBrk="0" hangingPunct="0">
              <a:spcBef>
                <a:spcPct val="50000"/>
              </a:spcBef>
            </a:pPr>
            <a:r>
              <a:rPr lang="en-US" sz="2200" b="1">
                <a:latin typeface="Times New Roman" pitchFamily="18" charset="0"/>
              </a:rPr>
              <a:t>b) Ví </a:t>
            </a:r>
            <a:r>
              <a:rPr lang="en-US" sz="2200" b="1" err="1">
                <a:latin typeface="Times New Roman" pitchFamily="18" charset="0"/>
              </a:rPr>
              <a:t>dụ</a:t>
            </a:r>
            <a:r>
              <a:rPr lang="en-US" sz="2200" b="1">
                <a:latin typeface="Times New Roman" pitchFamily="18" charset="0"/>
              </a:rPr>
              <a:t>:</a:t>
            </a:r>
            <a:endParaRPr lang="en-US" sz="2200" b="1" u="sng" dirty="0">
              <a:latin typeface="Times New Roman" pitchFamily="18" charset="0"/>
            </a:endParaRPr>
          </a:p>
        </p:txBody>
      </p:sp>
      <p:sp>
        <p:nvSpPr>
          <p:cNvPr id="18" name="Text Box 14">
            <a:extLst>
              <a:ext uri="{FF2B5EF4-FFF2-40B4-BE49-F238E27FC236}">
                <a16:creationId xmlns:a16="http://schemas.microsoft.com/office/drawing/2014/main" id="{6DD51CE3-8CFB-4846-ABC4-6759ECD35405}"/>
              </a:ext>
            </a:extLst>
          </p:cNvPr>
          <p:cNvSpPr txBox="1">
            <a:spLocks noChangeArrowheads="1"/>
          </p:cNvSpPr>
          <p:nvPr/>
        </p:nvSpPr>
        <p:spPr bwMode="auto">
          <a:xfrm>
            <a:off x="107504" y="3955177"/>
            <a:ext cx="8288057" cy="430887"/>
          </a:xfrm>
          <a:prstGeom prst="rect">
            <a:avLst/>
          </a:prstGeom>
          <a:noFill/>
          <a:ln w="9525">
            <a:noFill/>
            <a:miter lim="800000"/>
            <a:headEnd/>
            <a:tailEnd/>
          </a:ln>
        </p:spPr>
        <p:txBody>
          <a:bodyPr wrap="square">
            <a:spAutoFit/>
          </a:bodyPr>
          <a:lstStyle/>
          <a:p>
            <a:pPr>
              <a:spcBef>
                <a:spcPct val="50000"/>
              </a:spcBef>
            </a:pPr>
            <a:r>
              <a:rPr lang="en-US" sz="2200" b="1" u="sng">
                <a:latin typeface="Times New Roman" pitchFamily="18" charset="0"/>
              </a:rPr>
              <a:t>Giải:</a:t>
            </a:r>
            <a:r>
              <a:rPr lang="en-US" sz="2200" b="1">
                <a:latin typeface="Times New Roman" pitchFamily="18" charset="0"/>
              </a:rPr>
              <a:t>        </a:t>
            </a:r>
            <a:r>
              <a:rPr lang="en-US" sz="2200" b="1" i="1">
                <a:latin typeface="Times New Roman" pitchFamily="18" charset="0"/>
              </a:rPr>
              <a:t>Điểm </a:t>
            </a:r>
            <a:r>
              <a:rPr lang="en-US" sz="2200" b="1" i="1" dirty="0" err="1">
                <a:latin typeface="Times New Roman" pitchFamily="18" charset="0"/>
              </a:rPr>
              <a:t>trung</a:t>
            </a:r>
            <a:r>
              <a:rPr lang="en-US" sz="2200" b="1" i="1" dirty="0">
                <a:latin typeface="Times New Roman" pitchFamily="18" charset="0"/>
              </a:rPr>
              <a:t> </a:t>
            </a:r>
            <a:r>
              <a:rPr lang="en-US" sz="2200" b="1" i="1" dirty="0" err="1">
                <a:latin typeface="Times New Roman" pitchFamily="18" charset="0"/>
              </a:rPr>
              <a:t>bình</a:t>
            </a:r>
            <a:r>
              <a:rPr lang="en-US" sz="2200" b="1" i="1" dirty="0">
                <a:latin typeface="Times New Roman" pitchFamily="18" charset="0"/>
              </a:rPr>
              <a:t> </a:t>
            </a:r>
            <a:r>
              <a:rPr lang="en-US" sz="2200" b="1" i="1" dirty="0" err="1">
                <a:latin typeface="Times New Roman" pitchFamily="18" charset="0"/>
              </a:rPr>
              <a:t>cộng</a:t>
            </a:r>
            <a:r>
              <a:rPr lang="en-US" sz="2200" b="1" i="1" dirty="0">
                <a:latin typeface="Times New Roman" pitchFamily="18" charset="0"/>
              </a:rPr>
              <a:t> </a:t>
            </a:r>
            <a:r>
              <a:rPr lang="en-US" sz="2200" b="1" i="1" dirty="0" err="1">
                <a:latin typeface="Times New Roman" pitchFamily="18" charset="0"/>
              </a:rPr>
              <a:t>của</a:t>
            </a:r>
            <a:r>
              <a:rPr lang="en-US" sz="2200" b="1" i="1" dirty="0">
                <a:latin typeface="Times New Roman" pitchFamily="18" charset="0"/>
              </a:rPr>
              <a:t> </a:t>
            </a:r>
            <a:r>
              <a:rPr lang="en-US" sz="2200" b="1" i="1" dirty="0" err="1">
                <a:latin typeface="Times New Roman" pitchFamily="18" charset="0"/>
              </a:rPr>
              <a:t>vận</a:t>
            </a:r>
            <a:r>
              <a:rPr lang="en-US" sz="2200" b="1" i="1" dirty="0">
                <a:latin typeface="Times New Roman" pitchFamily="18" charset="0"/>
              </a:rPr>
              <a:t> </a:t>
            </a:r>
            <a:r>
              <a:rPr lang="en-US" sz="2200" b="1" i="1" dirty="0" err="1">
                <a:latin typeface="Times New Roman" pitchFamily="18" charset="0"/>
              </a:rPr>
              <a:t>động</a:t>
            </a:r>
            <a:r>
              <a:rPr lang="en-US" sz="2200" b="1" i="1" dirty="0">
                <a:latin typeface="Times New Roman" pitchFamily="18" charset="0"/>
              </a:rPr>
              <a:t> </a:t>
            </a:r>
            <a:r>
              <a:rPr lang="en-US" sz="2200" b="1" i="1" dirty="0" err="1">
                <a:latin typeface="Times New Roman" pitchFamily="18" charset="0"/>
              </a:rPr>
              <a:t>viên</a:t>
            </a:r>
            <a:r>
              <a:rPr lang="en-US" sz="2200" b="1" i="1" dirty="0">
                <a:latin typeface="Times New Roman" pitchFamily="18" charset="0"/>
              </a:rPr>
              <a:t> B </a:t>
            </a:r>
            <a:r>
              <a:rPr lang="en-US" sz="2200" b="1" i="1" dirty="0" err="1">
                <a:latin typeface="Times New Roman" pitchFamily="18" charset="0"/>
              </a:rPr>
              <a:t>là</a:t>
            </a:r>
            <a:r>
              <a:rPr lang="en-US" sz="2200" b="1" i="1" dirty="0">
                <a:latin typeface="Times New Roman" pitchFamily="18" charset="0"/>
              </a:rPr>
              <a:t>:</a:t>
            </a:r>
          </a:p>
        </p:txBody>
      </p:sp>
      <p:sp>
        <p:nvSpPr>
          <p:cNvPr id="19" name="Rectangle 18">
            <a:extLst>
              <a:ext uri="{FF2B5EF4-FFF2-40B4-BE49-F238E27FC236}">
                <a16:creationId xmlns:a16="http://schemas.microsoft.com/office/drawing/2014/main" id="{7D2BF6AF-ACCA-4F9F-A832-0D3AD9BE591C}"/>
              </a:ext>
            </a:extLst>
          </p:cNvPr>
          <p:cNvSpPr/>
          <p:nvPr/>
        </p:nvSpPr>
        <p:spPr>
          <a:xfrm>
            <a:off x="206406" y="5275887"/>
            <a:ext cx="8159040" cy="481670"/>
          </a:xfrm>
          <a:prstGeom prst="rect">
            <a:avLst/>
          </a:prstGeom>
        </p:spPr>
        <p:txBody>
          <a:bodyPr wrap="square">
            <a:spAutoFit/>
          </a:bodyPr>
          <a:lstStyle/>
          <a:p>
            <a:pPr algn="just">
              <a:lnSpc>
                <a:spcPct val="115000"/>
              </a:lnSpc>
              <a:spcAft>
                <a:spcPts val="0"/>
              </a:spcAft>
            </a:pPr>
            <a:r>
              <a:rPr lang="pt-BR" sz="2200" b="1" dirty="0">
                <a:latin typeface="Times New Roman" panose="02020603050405020304" pitchFamily="18" charset="0"/>
                <a:ea typeface="Times New Roman" panose="02020603050405020304" pitchFamily="18" charset="0"/>
              </a:rPr>
              <a:t>Điểm TBC của vận động viên B </a:t>
            </a:r>
            <a:r>
              <a:rPr lang="pt-BR" sz="2200" b="1">
                <a:latin typeface="Times New Roman" panose="02020603050405020304" pitchFamily="18" charset="0"/>
                <a:ea typeface="Times New Roman" panose="02020603050405020304" pitchFamily="18" charset="0"/>
              </a:rPr>
              <a:t>là 8,6</a:t>
            </a:r>
            <a:endParaRPr lang="en-US" sz="2200" b="1" dirty="0">
              <a:effectLst/>
              <a:latin typeface="Times New Roman" panose="02020603050405020304" pitchFamily="18" charset="0"/>
              <a:ea typeface="Times New Roman" panose="02020603050405020304" pitchFamily="18" charset="0"/>
            </a:endParaRPr>
          </a:p>
        </p:txBody>
      </p:sp>
      <p:sp>
        <p:nvSpPr>
          <p:cNvPr id="21" name="Rectangle 20">
            <a:extLst>
              <a:ext uri="{FF2B5EF4-FFF2-40B4-BE49-F238E27FC236}">
                <a16:creationId xmlns:a16="http://schemas.microsoft.com/office/drawing/2014/main" id="{8C0A3790-38EB-4863-84A7-C7CD46499954}"/>
              </a:ext>
            </a:extLst>
          </p:cNvPr>
          <p:cNvSpPr/>
          <p:nvPr/>
        </p:nvSpPr>
        <p:spPr>
          <a:xfrm>
            <a:off x="206406" y="5733722"/>
            <a:ext cx="8159040" cy="481670"/>
          </a:xfrm>
          <a:prstGeom prst="rect">
            <a:avLst/>
          </a:prstGeom>
        </p:spPr>
        <p:txBody>
          <a:bodyPr wrap="square">
            <a:spAutoFit/>
          </a:bodyPr>
          <a:lstStyle/>
          <a:p>
            <a:pPr algn="just">
              <a:lnSpc>
                <a:spcPct val="115000"/>
              </a:lnSpc>
              <a:spcAft>
                <a:spcPts val="0"/>
              </a:spcAft>
            </a:pPr>
            <a:r>
              <a:rPr lang="pt-BR" sz="2200" b="1" dirty="0">
                <a:latin typeface="Times New Roman" panose="02020603050405020304" pitchFamily="18" charset="0"/>
                <a:ea typeface="Times New Roman" panose="02020603050405020304" pitchFamily="18" charset="0"/>
              </a:rPr>
              <a:t>Điểm TBC của vận động viên A là 8,9</a:t>
            </a:r>
            <a:endParaRPr lang="en-US" sz="2200" b="1" dirty="0">
              <a:effectLst/>
              <a:latin typeface="Times New Roman" panose="02020603050405020304" pitchFamily="18" charset="0"/>
              <a:ea typeface="Times New Roman" panose="02020603050405020304" pitchFamily="18" charset="0"/>
            </a:endParaRPr>
          </a:p>
        </p:txBody>
      </p:sp>
      <p:sp>
        <p:nvSpPr>
          <p:cNvPr id="20" name="Rectangle 19">
            <a:extLst>
              <a:ext uri="{FF2B5EF4-FFF2-40B4-BE49-F238E27FC236}">
                <a16:creationId xmlns:a16="http://schemas.microsoft.com/office/drawing/2014/main" id="{667AAFC3-5773-4C1E-817F-DD551439E689}"/>
              </a:ext>
            </a:extLst>
          </p:cNvPr>
          <p:cNvSpPr/>
          <p:nvPr/>
        </p:nvSpPr>
        <p:spPr>
          <a:xfrm>
            <a:off x="206406" y="6184685"/>
            <a:ext cx="8712968" cy="446276"/>
          </a:xfrm>
          <a:prstGeom prst="rect">
            <a:avLst/>
          </a:prstGeom>
        </p:spPr>
        <p:txBody>
          <a:bodyPr wrap="square">
            <a:spAutoFit/>
          </a:bodyPr>
          <a:lstStyle/>
          <a:p>
            <a:pPr algn="just"/>
            <a:r>
              <a:rPr lang="pt-BR" sz="2300" b="1" dirty="0">
                <a:solidFill>
                  <a:srgbClr val="FFFF00"/>
                </a:solidFill>
                <a:latin typeface="Times New Roman" panose="02020603050405020304" pitchFamily="18" charset="0"/>
                <a:ea typeface="Times New Roman" panose="02020603050405020304" pitchFamily="18" charset="0"/>
              </a:rPr>
              <a:t>Vậy kết quả bắn súng của vận động viên A tốt hơn vận động viên B.</a:t>
            </a:r>
            <a:endParaRPr lang="en-US" sz="2300" b="1" dirty="0">
              <a:solidFill>
                <a:srgbClr val="FFFF00"/>
              </a:solidFill>
            </a:endParaRPr>
          </a:p>
        </p:txBody>
      </p:sp>
      <p:sp>
        <p:nvSpPr>
          <p:cNvPr id="2" name="Rectangle 1"/>
          <p:cNvSpPr/>
          <p:nvPr/>
        </p:nvSpPr>
        <p:spPr>
          <a:xfrm>
            <a:off x="81009" y="1516722"/>
            <a:ext cx="2794355" cy="400110"/>
          </a:xfrm>
          <a:prstGeom prst="rect">
            <a:avLst/>
          </a:prstGeom>
        </p:spPr>
        <p:txBody>
          <a:bodyPr wrap="none">
            <a:spAutoFit/>
          </a:bodyPr>
          <a:lstStyle/>
          <a:p>
            <a:pPr eaLnBrk="0" hangingPunct="0">
              <a:spcBef>
                <a:spcPct val="50000"/>
              </a:spcBef>
            </a:pPr>
            <a:r>
              <a:rPr lang="en-US" sz="2000" b="1">
                <a:latin typeface="Times New Roman" pitchFamily="18" charset="0"/>
              </a:rPr>
              <a:t>+ </a:t>
            </a:r>
            <a:r>
              <a:rPr lang="en-US" sz="2000" b="1" i="1">
                <a:latin typeface="Times New Roman" pitchFamily="18" charset="0"/>
              </a:rPr>
              <a:t>VD2</a:t>
            </a:r>
            <a:r>
              <a:rPr lang="en-US" sz="2000" b="1">
                <a:latin typeface="Times New Roman" pitchFamily="18" charset="0"/>
              </a:rPr>
              <a:t>: (SHD- trang 19)</a:t>
            </a:r>
            <a:endParaRPr lang="en-US" sz="2000" b="1" u="sng" dirty="0">
              <a:latin typeface="Times New Roman" pitchFamily="18" charset="0"/>
            </a:endParaRPr>
          </a:p>
        </p:txBody>
      </p:sp>
      <p:sp>
        <p:nvSpPr>
          <p:cNvPr id="14" name="Rectangle 13"/>
          <p:cNvSpPr/>
          <p:nvPr/>
        </p:nvSpPr>
        <p:spPr>
          <a:xfrm>
            <a:off x="81009" y="1124744"/>
            <a:ext cx="8838365" cy="400110"/>
          </a:xfrm>
          <a:prstGeom prst="rect">
            <a:avLst/>
          </a:prstGeom>
        </p:spPr>
        <p:txBody>
          <a:bodyPr wrap="square">
            <a:spAutoFit/>
          </a:bodyPr>
          <a:lstStyle/>
          <a:p>
            <a:pPr algn="just" eaLnBrk="0" hangingPunct="0">
              <a:spcBef>
                <a:spcPct val="50000"/>
              </a:spcBef>
            </a:pPr>
            <a:r>
              <a:rPr lang="en-US" sz="2000" b="1" i="1">
                <a:latin typeface="Times New Roman" pitchFamily="18" charset="0"/>
              </a:rPr>
              <a:t>+ VD1: </a:t>
            </a:r>
            <a:r>
              <a:rPr lang="en-US" sz="2000" b="1">
                <a:latin typeface="Times New Roman" pitchFamily="18" charset="0"/>
              </a:rPr>
              <a:t>Qua Bảng 10, điểm trung bình mà vận động viên A bắn trúng bia là 8,9.</a:t>
            </a:r>
            <a:endParaRPr lang="en-US" sz="2000" b="1" dirty="0">
              <a:latin typeface="Times New Roman" pitchFamily="18" charset="0"/>
            </a:endParaRPr>
          </a:p>
        </p:txBody>
      </p:sp>
      <p:sp>
        <p:nvSpPr>
          <p:cNvPr id="16" name="Text Box 14">
            <a:extLst>
              <a:ext uri="{FF2B5EF4-FFF2-40B4-BE49-F238E27FC236}">
                <a16:creationId xmlns:a16="http://schemas.microsoft.com/office/drawing/2014/main" id="{24B04616-C7CA-47D8-BC6A-BF9F5323E98E}"/>
              </a:ext>
            </a:extLst>
          </p:cNvPr>
          <p:cNvSpPr txBox="1">
            <a:spLocks noChangeArrowheads="1"/>
          </p:cNvSpPr>
          <p:nvPr/>
        </p:nvSpPr>
        <p:spPr bwMode="auto">
          <a:xfrm>
            <a:off x="89284" y="1856437"/>
            <a:ext cx="9073008" cy="477054"/>
          </a:xfrm>
          <a:prstGeom prst="rect">
            <a:avLst/>
          </a:prstGeom>
          <a:noFill/>
          <a:ln w="9525">
            <a:noFill/>
            <a:miter lim="800000"/>
            <a:headEnd/>
            <a:tailEnd/>
          </a:ln>
        </p:spPr>
        <p:txBody>
          <a:bodyPr wrap="square">
            <a:spAutoFit/>
          </a:bodyPr>
          <a:lstStyle/>
          <a:p>
            <a:pPr>
              <a:spcBef>
                <a:spcPct val="50000"/>
              </a:spcBef>
            </a:pPr>
            <a:r>
              <a:rPr lang="en-US" sz="2500" b="1">
                <a:latin typeface="Times New Roman" pitchFamily="18" charset="0"/>
              </a:rPr>
              <a:t>Điểm của vận </a:t>
            </a:r>
            <a:r>
              <a:rPr lang="en-US" sz="2500" b="1" dirty="0" err="1">
                <a:latin typeface="Times New Roman" pitchFamily="18" charset="0"/>
              </a:rPr>
              <a:t>động</a:t>
            </a:r>
            <a:r>
              <a:rPr lang="en-US" sz="2500" b="1" dirty="0">
                <a:latin typeface="Times New Roman" pitchFamily="18" charset="0"/>
              </a:rPr>
              <a:t> </a:t>
            </a:r>
            <a:r>
              <a:rPr lang="en-US" sz="2500" b="1" err="1">
                <a:latin typeface="Times New Roman" pitchFamily="18" charset="0"/>
              </a:rPr>
              <a:t>viên</a:t>
            </a:r>
            <a:r>
              <a:rPr lang="en-US" sz="2500" b="1">
                <a:latin typeface="Times New Roman" pitchFamily="18" charset="0"/>
              </a:rPr>
              <a:t> bắn súng B được cho trong Bảng 11 sau:</a:t>
            </a:r>
            <a:endParaRPr lang="en-US" sz="2500" b="1" dirty="0">
              <a:latin typeface="Times New Roman" pitchFamily="18" charset="0"/>
            </a:endParaRPr>
          </a:p>
        </p:txBody>
      </p:sp>
      <p:graphicFrame>
        <p:nvGraphicFramePr>
          <p:cNvPr id="22" name="Table 21"/>
          <p:cNvGraphicFramePr>
            <a:graphicFrameLocks noGrp="1"/>
          </p:cNvGraphicFramePr>
          <p:nvPr>
            <p:extLst>
              <p:ext uri="{D42A27DB-BD31-4B8C-83A1-F6EECF244321}">
                <p14:modId xmlns:p14="http://schemas.microsoft.com/office/powerpoint/2010/main" val="450475017"/>
              </p:ext>
            </p:extLst>
          </p:nvPr>
        </p:nvGraphicFramePr>
        <p:xfrm>
          <a:off x="1014027" y="2348880"/>
          <a:ext cx="7115945" cy="914400"/>
        </p:xfrm>
        <a:graphic>
          <a:graphicData uri="http://schemas.openxmlformats.org/drawingml/2006/table">
            <a:tbl>
              <a:tblPr firstRow="1" bandRow="1">
                <a:tableStyleId>{5FD0F851-EC5A-4D38-B0AD-8093EC10F338}</a:tableStyleId>
              </a:tblPr>
              <a:tblGrid>
                <a:gridCol w="1656184">
                  <a:extLst>
                    <a:ext uri="{9D8B030D-6E8A-4147-A177-3AD203B41FA5}">
                      <a16:colId xmlns:a16="http://schemas.microsoft.com/office/drawing/2014/main" val="20000"/>
                    </a:ext>
                  </a:extLst>
                </a:gridCol>
                <a:gridCol w="1296144">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372276">
                  <a:extLst>
                    <a:ext uri="{9D8B030D-6E8A-4147-A177-3AD203B41FA5}">
                      <a16:colId xmlns:a16="http://schemas.microsoft.com/office/drawing/2014/main" val="20003"/>
                    </a:ext>
                  </a:extLst>
                </a:gridCol>
                <a:gridCol w="1423189">
                  <a:extLst>
                    <a:ext uri="{9D8B030D-6E8A-4147-A177-3AD203B41FA5}">
                      <a16:colId xmlns:a16="http://schemas.microsoft.com/office/drawing/2014/main" val="20004"/>
                    </a:ext>
                  </a:extLst>
                </a:gridCol>
              </a:tblGrid>
              <a:tr h="370840">
                <a:tc>
                  <a:txBody>
                    <a:bodyPr/>
                    <a:lstStyle/>
                    <a:p>
                      <a:pPr algn="ctr"/>
                      <a:r>
                        <a:rPr lang="en-US" sz="2400">
                          <a:latin typeface="Times New Roman" pitchFamily="18" charset="0"/>
                          <a:cs typeface="Times New Roman" pitchFamily="18" charset="0"/>
                        </a:rPr>
                        <a:t>Điểm</a:t>
                      </a:r>
                      <a:r>
                        <a:rPr lang="en-US" sz="2400" baseline="0">
                          <a:latin typeface="Times New Roman" pitchFamily="18" charset="0"/>
                          <a:cs typeface="Times New Roman" pitchFamily="18" charset="0"/>
                        </a:rPr>
                        <a:t> số</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en-US" sz="2400">
                          <a:latin typeface="Times New Roman" pitchFamily="18" charset="0"/>
                          <a:cs typeface="Times New Roman" pitchFamily="18" charset="0"/>
                        </a:rPr>
                        <a:t>Số</a:t>
                      </a:r>
                      <a:r>
                        <a:rPr lang="en-US" sz="2400" baseline="0">
                          <a:latin typeface="Times New Roman" pitchFamily="18" charset="0"/>
                          <a:cs typeface="Times New Roman" pitchFamily="18" charset="0"/>
                        </a:rPr>
                        <a:t> lần bắn</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23" name="Text Box 14">
            <a:extLst>
              <a:ext uri="{FF2B5EF4-FFF2-40B4-BE49-F238E27FC236}">
                <a16:creationId xmlns:a16="http://schemas.microsoft.com/office/drawing/2014/main" id="{24B04616-C7CA-47D8-BC6A-BF9F5323E98E}"/>
              </a:ext>
            </a:extLst>
          </p:cNvPr>
          <p:cNvSpPr txBox="1">
            <a:spLocks noChangeArrowheads="1"/>
          </p:cNvSpPr>
          <p:nvPr/>
        </p:nvSpPr>
        <p:spPr bwMode="auto">
          <a:xfrm>
            <a:off x="94456" y="3550023"/>
            <a:ext cx="9049544" cy="430887"/>
          </a:xfrm>
          <a:prstGeom prst="rect">
            <a:avLst/>
          </a:prstGeom>
          <a:noFill/>
          <a:ln w="9525">
            <a:noFill/>
            <a:miter lim="800000"/>
            <a:headEnd/>
            <a:tailEnd/>
          </a:ln>
        </p:spPr>
        <p:txBody>
          <a:bodyPr wrap="square">
            <a:spAutoFit/>
          </a:bodyPr>
          <a:lstStyle/>
          <a:p>
            <a:pPr>
              <a:spcBef>
                <a:spcPct val="50000"/>
              </a:spcBef>
            </a:pPr>
            <a:r>
              <a:rPr lang="en-US" sz="2200" b="1">
                <a:latin typeface="Times New Roman" pitchFamily="18" charset="0"/>
              </a:rPr>
              <a:t>Hãy so sánh điểm </a:t>
            </a:r>
            <a:r>
              <a:rPr lang="en-US" sz="2200" b="1" dirty="0" err="1">
                <a:latin typeface="Times New Roman" pitchFamily="18" charset="0"/>
              </a:rPr>
              <a:t>trung</a:t>
            </a:r>
            <a:r>
              <a:rPr lang="en-US" sz="2200" b="1" dirty="0">
                <a:latin typeface="Times New Roman" pitchFamily="18" charset="0"/>
              </a:rPr>
              <a:t> </a:t>
            </a:r>
            <a:r>
              <a:rPr lang="en-US" sz="2200" b="1" dirty="0" err="1">
                <a:latin typeface="Times New Roman" pitchFamily="18" charset="0"/>
              </a:rPr>
              <a:t>bình</a:t>
            </a:r>
            <a:r>
              <a:rPr lang="en-US" sz="2200" b="1" dirty="0">
                <a:latin typeface="Times New Roman" pitchFamily="18" charset="0"/>
              </a:rPr>
              <a:t> </a:t>
            </a:r>
            <a:r>
              <a:rPr lang="en-US" sz="2200" b="1" err="1">
                <a:latin typeface="Times New Roman" pitchFamily="18" charset="0"/>
              </a:rPr>
              <a:t>cộng</a:t>
            </a:r>
            <a:r>
              <a:rPr lang="en-US" sz="2200" b="1">
                <a:latin typeface="Times New Roman" pitchFamily="18" charset="0"/>
              </a:rPr>
              <a:t> bắn súng của hai vận </a:t>
            </a:r>
            <a:r>
              <a:rPr lang="en-US" sz="2200" b="1" dirty="0" err="1">
                <a:latin typeface="Times New Roman" pitchFamily="18" charset="0"/>
              </a:rPr>
              <a:t>động</a:t>
            </a:r>
            <a:r>
              <a:rPr lang="en-US" sz="2200" b="1" dirty="0">
                <a:latin typeface="Times New Roman" pitchFamily="18" charset="0"/>
              </a:rPr>
              <a:t> </a:t>
            </a:r>
            <a:r>
              <a:rPr lang="en-US" sz="2200" b="1" err="1">
                <a:latin typeface="Times New Roman" pitchFamily="18" charset="0"/>
              </a:rPr>
              <a:t>viên</a:t>
            </a:r>
            <a:r>
              <a:rPr lang="en-US" sz="2200" b="1">
                <a:latin typeface="Times New Roman" pitchFamily="18" charset="0"/>
              </a:rPr>
              <a:t> A và B</a:t>
            </a:r>
            <a:endParaRPr lang="en-US" sz="2200" b="1" dirty="0">
              <a:latin typeface="Times New Roman" pitchFamily="18" charset="0"/>
            </a:endParaRPr>
          </a:p>
        </p:txBody>
      </p:sp>
      <p:sp>
        <p:nvSpPr>
          <p:cNvPr id="24" name="TextBox 23"/>
          <p:cNvSpPr txBox="1"/>
          <p:nvPr/>
        </p:nvSpPr>
        <p:spPr>
          <a:xfrm>
            <a:off x="3763607" y="3284984"/>
            <a:ext cx="1168433" cy="369332"/>
          </a:xfrm>
          <a:prstGeom prst="rect">
            <a:avLst/>
          </a:prstGeom>
          <a:noFill/>
        </p:spPr>
        <p:txBody>
          <a:bodyPr wrap="square" rtlCol="0">
            <a:spAutoFit/>
          </a:bodyPr>
          <a:lstStyle/>
          <a:p>
            <a:r>
              <a:rPr lang="en-US" i="1">
                <a:solidFill>
                  <a:srgbClr val="FFFF00"/>
                </a:solidFill>
              </a:rPr>
              <a:t>(Bảng 11)</a:t>
            </a:r>
          </a:p>
        </p:txBody>
      </p:sp>
      <mc:AlternateContent xmlns:mc="http://schemas.openxmlformats.org/markup-compatibility/2006" xmlns:a14="http://schemas.microsoft.com/office/drawing/2010/main">
        <mc:Choice Requires="a14">
          <p:sp>
            <p:nvSpPr>
              <p:cNvPr id="7" name="TextBox 6"/>
              <p:cNvSpPr txBox="1"/>
              <p:nvPr/>
            </p:nvSpPr>
            <p:spPr>
              <a:xfrm>
                <a:off x="1979712" y="4388387"/>
                <a:ext cx="4608512" cy="676852"/>
              </a:xfrm>
              <a:prstGeom prst="rect">
                <a:avLst/>
              </a:prstGeom>
              <a:solidFill>
                <a:srgbClr val="FFFF00"/>
              </a:solidFill>
            </p:spPr>
            <p:txBody>
              <a:bodyPr wrap="square" rtlCol="0">
                <a:spAutoFit/>
              </a:bodyPr>
              <a:lstStyle/>
              <a:p>
                <a:pPr/>
                <a14:m>
                  <m:oMathPara xmlns:m="http://schemas.openxmlformats.org/officeDocument/2006/math">
                    <m:oMathParaPr>
                      <m:jc m:val="centerGroup"/>
                    </m:oMathParaPr>
                    <m:oMath xmlns:m="http://schemas.openxmlformats.org/officeDocument/2006/math">
                      <m:acc>
                        <m:accPr>
                          <m:chr m:val="̅"/>
                          <m:ctrlPr>
                            <a:rPr lang="en-US" sz="2000" b="1" i="1" smtClean="0">
                              <a:solidFill>
                                <a:schemeClr val="bg1"/>
                              </a:solidFill>
                              <a:latin typeface="Cambria Math" panose="02040503050406030204" pitchFamily="18" charset="0"/>
                            </a:rPr>
                          </m:ctrlPr>
                        </m:accPr>
                        <m:e>
                          <m:r>
                            <a:rPr lang="en-US" sz="2000" b="1" i="1" smtClean="0">
                              <a:solidFill>
                                <a:schemeClr val="bg1"/>
                              </a:solidFill>
                              <a:latin typeface="Cambria Math"/>
                            </a:rPr>
                            <m:t>𝑿</m:t>
                          </m:r>
                        </m:e>
                      </m:acc>
                      <m:r>
                        <a:rPr lang="en-US" sz="2000" b="1" i="1" smtClean="0">
                          <a:solidFill>
                            <a:schemeClr val="bg1"/>
                          </a:solidFill>
                          <a:latin typeface="Cambria Math"/>
                        </a:rPr>
                        <m:t>=</m:t>
                      </m:r>
                      <m:f>
                        <m:fPr>
                          <m:ctrlPr>
                            <a:rPr lang="en-US" sz="2000" b="1" i="1" smtClean="0">
                              <a:solidFill>
                                <a:schemeClr val="bg1"/>
                              </a:solidFill>
                              <a:latin typeface="Cambria Math" panose="02040503050406030204" pitchFamily="18" charset="0"/>
                            </a:rPr>
                          </m:ctrlPr>
                        </m:fPr>
                        <m:num>
                          <m:r>
                            <a:rPr lang="en-US" sz="2000" b="1" i="1" smtClean="0">
                              <a:solidFill>
                                <a:schemeClr val="bg1"/>
                              </a:solidFill>
                              <a:latin typeface="Cambria Math"/>
                            </a:rPr>
                            <m:t>𝟕</m:t>
                          </m:r>
                          <m:r>
                            <a:rPr lang="en-US" sz="2000" b="1" i="1" smtClean="0">
                              <a:solidFill>
                                <a:schemeClr val="bg1"/>
                              </a:solidFill>
                              <a:latin typeface="Cambria Math"/>
                            </a:rPr>
                            <m:t>.</m:t>
                          </m:r>
                          <m:r>
                            <a:rPr lang="en-US" sz="2000" b="1" i="1" smtClean="0">
                              <a:solidFill>
                                <a:schemeClr val="bg1"/>
                              </a:solidFill>
                              <a:latin typeface="Cambria Math"/>
                            </a:rPr>
                            <m:t>𝟒</m:t>
                          </m:r>
                          <m:r>
                            <a:rPr lang="en-US" sz="2000" b="1" i="1" smtClean="0">
                              <a:solidFill>
                                <a:schemeClr val="bg1"/>
                              </a:solidFill>
                              <a:latin typeface="Cambria Math"/>
                            </a:rPr>
                            <m:t>+</m:t>
                          </m:r>
                          <m:r>
                            <a:rPr lang="en-US" sz="2000" b="1" i="1" smtClean="0">
                              <a:solidFill>
                                <a:schemeClr val="bg1"/>
                              </a:solidFill>
                              <a:latin typeface="Cambria Math"/>
                            </a:rPr>
                            <m:t>𝟖</m:t>
                          </m:r>
                          <m:r>
                            <a:rPr lang="en-US" sz="2000" b="1" i="1" smtClean="0">
                              <a:solidFill>
                                <a:schemeClr val="bg1"/>
                              </a:solidFill>
                              <a:latin typeface="Cambria Math"/>
                            </a:rPr>
                            <m:t>.</m:t>
                          </m:r>
                          <m:r>
                            <a:rPr lang="en-US" sz="2000" b="1" i="1" smtClean="0">
                              <a:solidFill>
                                <a:schemeClr val="bg1"/>
                              </a:solidFill>
                              <a:latin typeface="Cambria Math"/>
                            </a:rPr>
                            <m:t>𝟓</m:t>
                          </m:r>
                          <m:r>
                            <a:rPr lang="en-US" sz="2000" b="1" i="1" smtClean="0">
                              <a:solidFill>
                                <a:schemeClr val="bg1"/>
                              </a:solidFill>
                              <a:latin typeface="Cambria Math"/>
                            </a:rPr>
                            <m:t>+</m:t>
                          </m:r>
                          <m:r>
                            <a:rPr lang="en-US" sz="2000" b="1" i="1" smtClean="0">
                              <a:solidFill>
                                <a:schemeClr val="bg1"/>
                              </a:solidFill>
                              <a:latin typeface="Cambria Math"/>
                            </a:rPr>
                            <m:t>𝟗</m:t>
                          </m:r>
                          <m:r>
                            <a:rPr lang="en-US" sz="2000" b="1" i="1" smtClean="0">
                              <a:solidFill>
                                <a:schemeClr val="bg1"/>
                              </a:solidFill>
                              <a:latin typeface="Cambria Math"/>
                            </a:rPr>
                            <m:t>.</m:t>
                          </m:r>
                          <m:r>
                            <a:rPr lang="en-US" sz="2000" b="1" i="1" smtClean="0">
                              <a:solidFill>
                                <a:schemeClr val="bg1"/>
                              </a:solidFill>
                              <a:latin typeface="Cambria Math"/>
                            </a:rPr>
                            <m:t>𝟔</m:t>
                          </m:r>
                          <m:r>
                            <a:rPr lang="en-US" sz="2000" b="1" i="1" smtClean="0">
                              <a:solidFill>
                                <a:schemeClr val="bg1"/>
                              </a:solidFill>
                              <a:latin typeface="Cambria Math"/>
                            </a:rPr>
                            <m:t>+</m:t>
                          </m:r>
                          <m:r>
                            <a:rPr lang="en-US" sz="2000" b="1" i="1" smtClean="0">
                              <a:solidFill>
                                <a:schemeClr val="bg1"/>
                              </a:solidFill>
                              <a:latin typeface="Cambria Math"/>
                            </a:rPr>
                            <m:t>𝟏𝟎</m:t>
                          </m:r>
                          <m:r>
                            <a:rPr lang="en-US" sz="2000" b="1" i="1" smtClean="0">
                              <a:solidFill>
                                <a:schemeClr val="bg1"/>
                              </a:solidFill>
                              <a:latin typeface="Cambria Math"/>
                            </a:rPr>
                            <m:t>.</m:t>
                          </m:r>
                          <m:r>
                            <a:rPr lang="en-US" sz="2000" b="1" i="1" smtClean="0">
                              <a:solidFill>
                                <a:schemeClr val="bg1"/>
                              </a:solidFill>
                              <a:latin typeface="Cambria Math"/>
                            </a:rPr>
                            <m:t>𝟓</m:t>
                          </m:r>
                        </m:num>
                        <m:den>
                          <m:r>
                            <a:rPr lang="en-US" sz="2000" b="1" i="1" smtClean="0">
                              <a:solidFill>
                                <a:schemeClr val="bg1"/>
                              </a:solidFill>
                              <a:latin typeface="Cambria Math"/>
                            </a:rPr>
                            <m:t>𝟐𝟎</m:t>
                          </m:r>
                        </m:den>
                      </m:f>
                      <m:r>
                        <a:rPr lang="en-US" sz="2000" b="1" i="1" smtClean="0">
                          <a:solidFill>
                            <a:schemeClr val="bg1"/>
                          </a:solidFill>
                          <a:latin typeface="Cambria Math"/>
                        </a:rPr>
                        <m:t>=</m:t>
                      </m:r>
                      <m:r>
                        <a:rPr lang="en-US" sz="2000" b="1" i="1" smtClean="0">
                          <a:solidFill>
                            <a:schemeClr val="bg1"/>
                          </a:solidFill>
                          <a:latin typeface="Cambria Math"/>
                        </a:rPr>
                        <m:t>𝟖</m:t>
                      </m:r>
                      <m:r>
                        <a:rPr lang="en-US" sz="2000" b="1" i="1" smtClean="0">
                          <a:solidFill>
                            <a:schemeClr val="bg1"/>
                          </a:solidFill>
                          <a:latin typeface="Cambria Math"/>
                        </a:rPr>
                        <m:t>,</m:t>
                      </m:r>
                      <m:r>
                        <a:rPr lang="en-US" sz="2000" b="1" i="1" smtClean="0">
                          <a:solidFill>
                            <a:schemeClr val="bg1"/>
                          </a:solidFill>
                          <a:latin typeface="Cambria Math"/>
                        </a:rPr>
                        <m:t>𝟔</m:t>
                      </m:r>
                    </m:oMath>
                  </m:oMathPara>
                </a14:m>
                <a:endParaRPr lang="en-US" sz="2000" b="1">
                  <a:solidFill>
                    <a:schemeClr val="bg1"/>
                  </a:solidFill>
                </a:endParaRPr>
              </a:p>
            </p:txBody>
          </p:sp>
        </mc:Choice>
        <mc:Fallback xmlns="">
          <p:sp>
            <p:nvSpPr>
              <p:cNvPr id="7" name="TextBox 6"/>
              <p:cNvSpPr txBox="1">
                <a:spLocks noRot="1" noChangeAspect="1" noMove="1" noResize="1" noEditPoints="1" noAdjustHandles="1" noChangeArrowheads="1" noChangeShapeType="1" noTextEdit="1"/>
              </p:cNvSpPr>
              <p:nvPr/>
            </p:nvSpPr>
            <p:spPr>
              <a:xfrm>
                <a:off x="1979712" y="4388387"/>
                <a:ext cx="4608512" cy="676852"/>
              </a:xfrm>
              <a:prstGeom prst="rect">
                <a:avLst/>
              </a:prstGeom>
              <a:blipFill rotWithShape="1">
                <a:blip r:embed="rId2"/>
                <a:stretch>
                  <a:fillRect/>
                </a:stretch>
              </a:blipFill>
            </p:spPr>
            <p:txBody>
              <a:bodyPr/>
              <a:lstStyle/>
              <a:p>
                <a:r>
                  <a:rPr lang="en-US">
                    <a:noFill/>
                  </a:rPr>
                  <a:t> </a:t>
                </a:r>
              </a:p>
            </p:txBody>
          </p:sp>
        </mc:Fallback>
      </mc:AlternateContent>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par>
                                <p:cTn id="15" presetID="10"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 calcmode="lin" valueType="num">
                                      <p:cBhvr additive="base">
                                        <p:cTn id="25" dur="500" fill="hold"/>
                                        <p:tgtEl>
                                          <p:spTgt spid="23"/>
                                        </p:tgtEl>
                                        <p:attrNameLst>
                                          <p:attrName>ppt_x</p:attrName>
                                        </p:attrNameLst>
                                      </p:cBhvr>
                                      <p:tavLst>
                                        <p:tav tm="0">
                                          <p:val>
                                            <p:strVal val="#ppt_x"/>
                                          </p:val>
                                        </p:tav>
                                        <p:tav tm="100000">
                                          <p:val>
                                            <p:strVal val="#ppt_x"/>
                                          </p:val>
                                        </p:tav>
                                      </p:tavLst>
                                    </p:anim>
                                    <p:anim calcmode="lin" valueType="num">
                                      <p:cBhvr additive="base">
                                        <p:cTn id="2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fade">
                                      <p:cBhvr>
                                        <p:cTn id="41" dur="1000"/>
                                        <p:tgtEl>
                                          <p:spTgt spid="19"/>
                                        </p:tgtEl>
                                      </p:cBhvr>
                                    </p:animEffect>
                                    <p:anim calcmode="lin" valueType="num">
                                      <p:cBhvr>
                                        <p:cTn id="42" dur="1000" fill="hold"/>
                                        <p:tgtEl>
                                          <p:spTgt spid="19"/>
                                        </p:tgtEl>
                                        <p:attrNameLst>
                                          <p:attrName>ppt_x</p:attrName>
                                        </p:attrNameLst>
                                      </p:cBhvr>
                                      <p:tavLst>
                                        <p:tav tm="0">
                                          <p:val>
                                            <p:strVal val="#ppt_x"/>
                                          </p:val>
                                        </p:tav>
                                        <p:tav tm="100000">
                                          <p:val>
                                            <p:strVal val="#ppt_x"/>
                                          </p:val>
                                        </p:tav>
                                      </p:tavLst>
                                    </p:anim>
                                    <p:anim calcmode="lin" valueType="num">
                                      <p:cBhvr>
                                        <p:cTn id="43" dur="1000" fill="hold"/>
                                        <p:tgtEl>
                                          <p:spTgt spid="19"/>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1000"/>
                                        <p:tgtEl>
                                          <p:spTgt spid="21"/>
                                        </p:tgtEl>
                                      </p:cBhvr>
                                    </p:animEffect>
                                    <p:anim calcmode="lin" valueType="num">
                                      <p:cBhvr>
                                        <p:cTn id="47" dur="1000" fill="hold"/>
                                        <p:tgtEl>
                                          <p:spTgt spid="21"/>
                                        </p:tgtEl>
                                        <p:attrNameLst>
                                          <p:attrName>ppt_x</p:attrName>
                                        </p:attrNameLst>
                                      </p:cBhvr>
                                      <p:tavLst>
                                        <p:tav tm="0">
                                          <p:val>
                                            <p:strVal val="#ppt_x"/>
                                          </p:val>
                                        </p:tav>
                                        <p:tav tm="100000">
                                          <p:val>
                                            <p:strVal val="#ppt_x"/>
                                          </p:val>
                                        </p:tav>
                                      </p:tavLst>
                                    </p:anim>
                                    <p:anim calcmode="lin" valueType="num">
                                      <p:cBhvr>
                                        <p:cTn id="48"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arn(inVertical)">
                                      <p:cBhvr>
                                        <p:cTn id="5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1" grpId="0"/>
      <p:bldP spid="20" grpId="0"/>
      <p:bldP spid="2" grpId="0"/>
      <p:bldP spid="16" grpId="0"/>
      <p:bldP spid="23" grpId="0"/>
      <p:bldP spid="24" grpId="0"/>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8"/>
          <p:cNvSpPr txBox="1">
            <a:spLocks noChangeArrowheads="1"/>
          </p:cNvSpPr>
          <p:nvPr/>
        </p:nvSpPr>
        <p:spPr bwMode="auto">
          <a:xfrm>
            <a:off x="251520" y="864096"/>
            <a:ext cx="6781800" cy="519112"/>
          </a:xfrm>
          <a:prstGeom prst="rect">
            <a:avLst/>
          </a:prstGeom>
          <a:noFill/>
          <a:ln w="9525">
            <a:noFill/>
            <a:miter lim="800000"/>
            <a:headEnd/>
            <a:tailEnd/>
          </a:ln>
        </p:spPr>
        <p:txBody>
          <a:bodyPr>
            <a:spAutoFit/>
          </a:bodyPr>
          <a:lstStyle/>
          <a:p>
            <a:pPr eaLnBrk="0" hangingPunct="0">
              <a:spcBef>
                <a:spcPct val="50000"/>
              </a:spcBef>
            </a:pPr>
            <a:r>
              <a:rPr lang="en-US" sz="2800" b="1" dirty="0">
                <a:solidFill>
                  <a:srgbClr val="FFFF00"/>
                </a:solidFill>
                <a:latin typeface="Times New Roman" pitchFamily="18" charset="0"/>
              </a:rPr>
              <a:t>2. </a:t>
            </a:r>
            <a:r>
              <a:rPr lang="en-US" sz="2800" b="1" u="sng" dirty="0">
                <a:solidFill>
                  <a:srgbClr val="FFFF00"/>
                </a:solidFill>
                <a:latin typeface="Times New Roman" pitchFamily="18" charset="0"/>
              </a:rPr>
              <a:t>Ý </a:t>
            </a:r>
            <a:r>
              <a:rPr lang="en-US" sz="2800" b="1" u="sng" dirty="0" err="1">
                <a:solidFill>
                  <a:srgbClr val="FFFF00"/>
                </a:solidFill>
                <a:latin typeface="Times New Roman" pitchFamily="18" charset="0"/>
              </a:rPr>
              <a:t>nghĩa</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số</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trung</a:t>
            </a:r>
            <a:r>
              <a:rPr lang="en-US" sz="2800" b="1" u="sng" dirty="0">
                <a:solidFill>
                  <a:srgbClr val="FFFF00"/>
                </a:solidFill>
                <a:latin typeface="Times New Roman" pitchFamily="18" charset="0"/>
              </a:rPr>
              <a:t> </a:t>
            </a:r>
            <a:r>
              <a:rPr lang="en-US" sz="2800" b="1" u="sng" err="1">
                <a:solidFill>
                  <a:srgbClr val="FFFF00"/>
                </a:solidFill>
                <a:latin typeface="Times New Roman" pitchFamily="18" charset="0"/>
              </a:rPr>
              <a:t>bình</a:t>
            </a:r>
            <a:r>
              <a:rPr lang="en-US" sz="2800" b="1" u="sng">
                <a:solidFill>
                  <a:srgbClr val="FFFF00"/>
                </a:solidFill>
                <a:latin typeface="Times New Roman" pitchFamily="18" charset="0"/>
              </a:rPr>
              <a:t> cộng.</a:t>
            </a:r>
            <a:endParaRPr lang="en-US" sz="2800" b="1" u="sng" dirty="0">
              <a:solidFill>
                <a:srgbClr val="FFFF00"/>
              </a:solidFill>
              <a:latin typeface="Times New Roman" pitchFamily="18" charset="0"/>
            </a:endParaRPr>
          </a:p>
        </p:txBody>
      </p:sp>
      <p:sp>
        <p:nvSpPr>
          <p:cNvPr id="7" name="Text Box 12"/>
          <p:cNvSpPr txBox="1">
            <a:spLocks noChangeArrowheads="1"/>
          </p:cNvSpPr>
          <p:nvPr/>
        </p:nvSpPr>
        <p:spPr bwMode="auto">
          <a:xfrm>
            <a:off x="217280" y="1628800"/>
            <a:ext cx="8675200" cy="1384995"/>
          </a:xfrm>
          <a:prstGeom prst="rect">
            <a:avLst/>
          </a:prstGeom>
          <a:noFill/>
          <a:ln w="9525">
            <a:noFill/>
            <a:miter lim="800000"/>
            <a:headEnd/>
            <a:tailEnd/>
          </a:ln>
        </p:spPr>
        <p:txBody>
          <a:bodyPr wrap="square">
            <a:spAutoFit/>
          </a:bodyPr>
          <a:lstStyle/>
          <a:p>
            <a:pPr algn="just" eaLnBrk="0" hangingPunct="0">
              <a:spcBef>
                <a:spcPct val="50000"/>
              </a:spcBef>
            </a:pPr>
            <a:r>
              <a:rPr lang="en-US" sz="2800" b="1" dirty="0">
                <a:solidFill>
                  <a:srgbClr val="FFFF00"/>
                </a:solidFill>
                <a:latin typeface="Times New Roman" pitchFamily="18" charset="0"/>
              </a:rPr>
              <a:t>►</a:t>
            </a:r>
            <a:r>
              <a:rPr lang="en-US" sz="2800" b="1" i="1" u="sng" dirty="0" err="1">
                <a:solidFill>
                  <a:srgbClr val="FFFF00"/>
                </a:solidFill>
                <a:latin typeface="Times New Roman" pitchFamily="18" charset="0"/>
              </a:rPr>
              <a:t>Chú</a:t>
            </a:r>
            <a:r>
              <a:rPr lang="en-US" sz="2800" b="1" i="1" u="sng" dirty="0">
                <a:solidFill>
                  <a:srgbClr val="FFFF00"/>
                </a:solidFill>
                <a:latin typeface="Times New Roman" pitchFamily="18" charset="0"/>
              </a:rPr>
              <a:t> </a:t>
            </a:r>
            <a:r>
              <a:rPr lang="en-US" sz="2800" b="1" i="1" u="sng">
                <a:solidFill>
                  <a:srgbClr val="FFFF00"/>
                </a:solidFill>
                <a:latin typeface="Times New Roman" pitchFamily="18" charset="0"/>
              </a:rPr>
              <a:t>ý</a:t>
            </a:r>
            <a:r>
              <a:rPr lang="en-US" sz="2800" b="1" i="1">
                <a:solidFill>
                  <a:srgbClr val="FFFF00"/>
                </a:solidFill>
                <a:latin typeface="Times New Roman" pitchFamily="18" charset="0"/>
              </a:rPr>
              <a:t>: </a:t>
            </a:r>
            <a:r>
              <a:rPr lang="en-US" sz="2800" b="1">
                <a:latin typeface="Times New Roman" pitchFamily="18" charset="0"/>
              </a:rPr>
              <a:t>Khi các giá trị của dấu hiệu có khoảng chênh lệch rất lớn với nhau thì không nên lấy số trung bình cộng làm “đại diện” cho dấu hiệu đó</a:t>
            </a:r>
            <a:r>
              <a:rPr lang="en-US" sz="2800">
                <a:latin typeface="Times New Roman" pitchFamily="18" charset="0"/>
              </a:rPr>
              <a:t>.</a:t>
            </a:r>
          </a:p>
        </p:txBody>
      </p:sp>
      <p:sp>
        <p:nvSpPr>
          <p:cNvPr id="15" name="Text Box 12">
            <a:extLst>
              <a:ext uri="{FF2B5EF4-FFF2-40B4-BE49-F238E27FC236}">
                <a16:creationId xmlns:a16="http://schemas.microsoft.com/office/drawing/2014/main" id="{C1695AD6-7966-4FC3-9CD7-71C5A8088B7A}"/>
              </a:ext>
            </a:extLst>
          </p:cNvPr>
          <p:cNvSpPr txBox="1">
            <a:spLocks noChangeArrowheads="1"/>
          </p:cNvSpPr>
          <p:nvPr/>
        </p:nvSpPr>
        <p:spPr bwMode="auto">
          <a:xfrm>
            <a:off x="1691680" y="95284"/>
            <a:ext cx="5832648"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51: </a:t>
            </a:r>
            <a:r>
              <a:rPr lang="en-US" sz="2800" b="1" dirty="0">
                <a:solidFill>
                  <a:srgbClr val="FF0000"/>
                </a:solidFill>
                <a:latin typeface="Times New Roman" pitchFamily="18" charset="0"/>
              </a:rPr>
              <a:t>SỐ TRUNG BÌNH CỘNG</a:t>
            </a:r>
          </a:p>
        </p:txBody>
      </p:sp>
    </p:spTree>
    <p:extLst>
      <p:ext uri="{BB962C8B-B14F-4D97-AF65-F5344CB8AC3E}">
        <p14:creationId xmlns:p14="http://schemas.microsoft.com/office/powerpoint/2010/main" val="3346534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9"/>
          <p:cNvSpPr txBox="1">
            <a:spLocks noChangeArrowheads="1"/>
          </p:cNvSpPr>
          <p:nvPr/>
        </p:nvSpPr>
        <p:spPr bwMode="auto">
          <a:xfrm>
            <a:off x="132292" y="655116"/>
            <a:ext cx="4264025" cy="523220"/>
          </a:xfrm>
          <a:prstGeom prst="rect">
            <a:avLst/>
          </a:prstGeom>
          <a:noFill/>
          <a:ln w="9525">
            <a:noFill/>
            <a:miter lim="800000"/>
            <a:headEnd/>
            <a:tailEnd/>
          </a:ln>
        </p:spPr>
        <p:txBody>
          <a:bodyPr wrap="square">
            <a:spAutoFit/>
          </a:bodyPr>
          <a:lstStyle/>
          <a:p>
            <a:pPr eaLnBrk="0" hangingPunct="0">
              <a:spcBef>
                <a:spcPct val="50000"/>
              </a:spcBef>
            </a:pPr>
            <a:r>
              <a:rPr lang="en-US" sz="2800" b="1" dirty="0">
                <a:solidFill>
                  <a:srgbClr val="FFFF00"/>
                </a:solidFill>
                <a:latin typeface="Times New Roman" pitchFamily="18" charset="0"/>
              </a:rPr>
              <a:t>3. </a:t>
            </a:r>
            <a:r>
              <a:rPr lang="en-US" sz="2800" b="1" u="sng" dirty="0" err="1">
                <a:solidFill>
                  <a:srgbClr val="FFFF00"/>
                </a:solidFill>
                <a:latin typeface="Times New Roman" pitchFamily="18" charset="0"/>
              </a:rPr>
              <a:t>Mốt</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của</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dấu</a:t>
            </a:r>
            <a:r>
              <a:rPr lang="en-US" sz="2800" b="1" u="sng" dirty="0">
                <a:solidFill>
                  <a:srgbClr val="FFFF00"/>
                </a:solidFill>
                <a:latin typeface="Times New Roman" pitchFamily="18" charset="0"/>
              </a:rPr>
              <a:t> </a:t>
            </a:r>
            <a:r>
              <a:rPr lang="en-US" sz="2800" b="1" u="sng" dirty="0" err="1">
                <a:solidFill>
                  <a:srgbClr val="FFFF00"/>
                </a:solidFill>
                <a:latin typeface="Times New Roman" pitchFamily="18" charset="0"/>
              </a:rPr>
              <a:t>hiệu</a:t>
            </a:r>
            <a:endParaRPr lang="en-US" sz="2800" b="1" dirty="0">
              <a:solidFill>
                <a:srgbClr val="FFFF00"/>
              </a:solidFill>
              <a:latin typeface="Times New Roman" pitchFamily="18" charset="0"/>
            </a:endParaRPr>
          </a:p>
        </p:txBody>
      </p:sp>
      <p:sp>
        <p:nvSpPr>
          <p:cNvPr id="16" name="Text Box 10"/>
          <p:cNvSpPr txBox="1">
            <a:spLocks noChangeArrowheads="1"/>
          </p:cNvSpPr>
          <p:nvPr/>
        </p:nvSpPr>
        <p:spPr bwMode="auto">
          <a:xfrm>
            <a:off x="188340" y="1628800"/>
            <a:ext cx="8710072" cy="830997"/>
          </a:xfrm>
          <a:prstGeom prst="rect">
            <a:avLst/>
          </a:prstGeom>
          <a:noFill/>
          <a:ln w="9525">
            <a:noFill/>
            <a:miter lim="800000"/>
            <a:headEnd/>
            <a:tailEnd/>
          </a:ln>
        </p:spPr>
        <p:txBody>
          <a:bodyPr wrap="square">
            <a:spAutoFit/>
          </a:bodyPr>
          <a:lstStyle/>
          <a:p>
            <a:pPr algn="just" eaLnBrk="0" hangingPunct="0">
              <a:spcBef>
                <a:spcPct val="50000"/>
              </a:spcBef>
            </a:pPr>
            <a:r>
              <a:rPr lang="en-US" sz="2400" b="1">
                <a:latin typeface="Times New Roman" pitchFamily="18" charset="0"/>
              </a:rPr>
              <a:t>Một </a:t>
            </a:r>
            <a:r>
              <a:rPr lang="en-US" sz="2400" b="1" dirty="0" err="1">
                <a:latin typeface="Times New Roman" pitchFamily="18" charset="0"/>
              </a:rPr>
              <a:t>cửa</a:t>
            </a:r>
            <a:r>
              <a:rPr lang="en-US" sz="2400" b="1" dirty="0">
                <a:latin typeface="Times New Roman" pitchFamily="18" charset="0"/>
              </a:rPr>
              <a:t> </a:t>
            </a:r>
            <a:r>
              <a:rPr lang="en-US" sz="2400" b="1" dirty="0" err="1">
                <a:latin typeface="Times New Roman" pitchFamily="18" charset="0"/>
              </a:rPr>
              <a:t>hàng</a:t>
            </a:r>
            <a:r>
              <a:rPr lang="en-US" sz="2400" b="1" dirty="0">
                <a:latin typeface="Times New Roman" pitchFamily="18" charset="0"/>
              </a:rPr>
              <a:t> </a:t>
            </a:r>
            <a:r>
              <a:rPr lang="en-US" sz="2400" b="1" dirty="0" err="1">
                <a:latin typeface="Times New Roman" pitchFamily="18" charset="0"/>
              </a:rPr>
              <a:t>bán</a:t>
            </a:r>
            <a:r>
              <a:rPr lang="en-US" sz="2400" b="1" dirty="0">
                <a:latin typeface="Times New Roman" pitchFamily="18" charset="0"/>
              </a:rPr>
              <a:t> </a:t>
            </a:r>
            <a:r>
              <a:rPr lang="en-US" sz="2400" b="1" dirty="0" err="1">
                <a:latin typeface="Times New Roman" pitchFamily="18" charset="0"/>
              </a:rPr>
              <a:t>dép</a:t>
            </a:r>
            <a:r>
              <a:rPr lang="en-US" sz="2400" b="1" dirty="0">
                <a:latin typeface="Times New Roman" pitchFamily="18" charset="0"/>
              </a:rPr>
              <a:t> </a:t>
            </a:r>
            <a:r>
              <a:rPr lang="en-US" sz="2400" b="1" dirty="0" err="1">
                <a:latin typeface="Times New Roman" pitchFamily="18" charset="0"/>
              </a:rPr>
              <a:t>ghi</a:t>
            </a:r>
            <a:r>
              <a:rPr lang="en-US" sz="2400" b="1" dirty="0">
                <a:latin typeface="Times New Roman" pitchFamily="18" charset="0"/>
              </a:rPr>
              <a:t> </a:t>
            </a:r>
            <a:r>
              <a:rPr lang="en-US" sz="2400" b="1" dirty="0" err="1">
                <a:latin typeface="Times New Roman" pitchFamily="18" charset="0"/>
              </a:rPr>
              <a:t>lại</a:t>
            </a:r>
            <a:r>
              <a:rPr lang="en-US" sz="2400" b="1" dirty="0">
                <a:latin typeface="Times New Roman" pitchFamily="18" charset="0"/>
              </a:rPr>
              <a:t> </a:t>
            </a:r>
            <a:r>
              <a:rPr lang="en-US" sz="2400" b="1" dirty="0" err="1">
                <a:latin typeface="Times New Roman" pitchFamily="18" charset="0"/>
              </a:rPr>
              <a:t>số</a:t>
            </a:r>
            <a:r>
              <a:rPr lang="en-US" sz="2400" b="1" dirty="0">
                <a:latin typeface="Times New Roman" pitchFamily="18" charset="0"/>
              </a:rPr>
              <a:t> </a:t>
            </a:r>
            <a:r>
              <a:rPr lang="en-US" sz="2400" b="1" dirty="0" err="1">
                <a:latin typeface="Times New Roman" pitchFamily="18" charset="0"/>
              </a:rPr>
              <a:t>dép</a:t>
            </a:r>
            <a:r>
              <a:rPr lang="en-US" sz="2400" b="1" dirty="0">
                <a:latin typeface="Times New Roman" pitchFamily="18" charset="0"/>
              </a:rPr>
              <a:t> </a:t>
            </a:r>
            <a:r>
              <a:rPr lang="en-US" sz="2400" b="1" dirty="0" err="1">
                <a:latin typeface="Times New Roman" pitchFamily="18" charset="0"/>
              </a:rPr>
              <a:t>đã</a:t>
            </a:r>
            <a:r>
              <a:rPr lang="en-US" sz="2400" b="1" dirty="0">
                <a:latin typeface="Times New Roman" pitchFamily="18" charset="0"/>
              </a:rPr>
              <a:t> </a:t>
            </a:r>
            <a:r>
              <a:rPr lang="en-US" sz="2400" b="1" dirty="0" err="1">
                <a:latin typeface="Times New Roman" pitchFamily="18" charset="0"/>
              </a:rPr>
              <a:t>bán</a:t>
            </a:r>
            <a:r>
              <a:rPr lang="en-US" sz="2400" b="1" dirty="0">
                <a:latin typeface="Times New Roman" pitchFamily="18" charset="0"/>
              </a:rPr>
              <a:t> </a:t>
            </a:r>
            <a:r>
              <a:rPr lang="en-US" sz="2400" b="1" dirty="0" err="1">
                <a:latin typeface="Times New Roman" pitchFamily="18" charset="0"/>
              </a:rPr>
              <a:t>cho</a:t>
            </a:r>
            <a:r>
              <a:rPr lang="en-US" sz="2400" b="1" dirty="0">
                <a:latin typeface="Times New Roman" pitchFamily="18" charset="0"/>
              </a:rPr>
              <a:t> </a:t>
            </a:r>
            <a:r>
              <a:rPr lang="en-US" sz="2400" b="1" dirty="0" err="1">
                <a:latin typeface="Times New Roman" pitchFamily="18" charset="0"/>
              </a:rPr>
              <a:t>nam</a:t>
            </a:r>
            <a:r>
              <a:rPr lang="en-US" sz="2400" b="1" dirty="0">
                <a:latin typeface="Times New Roman" pitchFamily="18" charset="0"/>
              </a:rPr>
              <a:t> </a:t>
            </a:r>
            <a:r>
              <a:rPr lang="en-US" sz="2400" b="1" dirty="0" err="1">
                <a:latin typeface="Times New Roman" pitchFamily="18" charset="0"/>
              </a:rPr>
              <a:t>giới</a:t>
            </a:r>
            <a:r>
              <a:rPr lang="en-US" sz="2400" b="1" dirty="0">
                <a:latin typeface="Times New Roman" pitchFamily="18" charset="0"/>
              </a:rPr>
              <a:t> </a:t>
            </a:r>
            <a:r>
              <a:rPr lang="en-US" sz="2400" b="1" dirty="0" err="1">
                <a:latin typeface="Times New Roman" pitchFamily="18" charset="0"/>
              </a:rPr>
              <a:t>trong</a:t>
            </a:r>
            <a:r>
              <a:rPr lang="en-US" sz="2400" b="1" dirty="0">
                <a:latin typeface="Times New Roman" pitchFamily="18" charset="0"/>
              </a:rPr>
              <a:t> </a:t>
            </a:r>
            <a:r>
              <a:rPr lang="en-US" sz="2400" b="1" dirty="0" err="1">
                <a:latin typeface="Times New Roman" pitchFamily="18" charset="0"/>
              </a:rPr>
              <a:t>một</a:t>
            </a:r>
            <a:r>
              <a:rPr lang="en-US" sz="2400" b="1" dirty="0">
                <a:latin typeface="Times New Roman" pitchFamily="18" charset="0"/>
              </a:rPr>
              <a:t> </a:t>
            </a:r>
            <a:r>
              <a:rPr lang="en-US" sz="2400" b="1" dirty="0" err="1">
                <a:latin typeface="Times New Roman" pitchFamily="18" charset="0"/>
              </a:rPr>
              <a:t>quý</a:t>
            </a:r>
            <a:r>
              <a:rPr lang="en-US" sz="2400" b="1" dirty="0">
                <a:latin typeface="Times New Roman" pitchFamily="18" charset="0"/>
              </a:rPr>
              <a:t> </a:t>
            </a:r>
            <a:r>
              <a:rPr lang="en-US" sz="2400" b="1" dirty="0" err="1">
                <a:latin typeface="Times New Roman" pitchFamily="18" charset="0"/>
              </a:rPr>
              <a:t>theo</a:t>
            </a:r>
            <a:r>
              <a:rPr lang="en-US" sz="2400" b="1" dirty="0">
                <a:latin typeface="Times New Roman" pitchFamily="18" charset="0"/>
              </a:rPr>
              <a:t> </a:t>
            </a:r>
            <a:r>
              <a:rPr lang="en-US" sz="2400" b="1" dirty="0" err="1">
                <a:latin typeface="Times New Roman" pitchFamily="18" charset="0"/>
              </a:rPr>
              <a:t>các</a:t>
            </a:r>
            <a:r>
              <a:rPr lang="en-US" sz="2400" b="1" dirty="0">
                <a:latin typeface="Times New Roman" pitchFamily="18" charset="0"/>
              </a:rPr>
              <a:t> </a:t>
            </a:r>
            <a:r>
              <a:rPr lang="en-US" sz="2400" b="1" dirty="0" err="1">
                <a:latin typeface="Times New Roman" pitchFamily="18" charset="0"/>
              </a:rPr>
              <a:t>cỡ</a:t>
            </a:r>
            <a:r>
              <a:rPr lang="en-US" sz="2400" b="1" dirty="0">
                <a:latin typeface="Times New Roman" pitchFamily="18" charset="0"/>
              </a:rPr>
              <a:t> </a:t>
            </a:r>
            <a:r>
              <a:rPr lang="en-US" sz="2400" b="1" dirty="0" err="1">
                <a:latin typeface="Times New Roman" pitchFamily="18" charset="0"/>
              </a:rPr>
              <a:t>khác</a:t>
            </a:r>
            <a:r>
              <a:rPr lang="en-US" sz="2400" b="1" dirty="0">
                <a:latin typeface="Times New Roman" pitchFamily="18" charset="0"/>
              </a:rPr>
              <a:t> </a:t>
            </a:r>
            <a:r>
              <a:rPr lang="en-US" sz="2400" b="1" dirty="0" err="1">
                <a:latin typeface="Times New Roman" pitchFamily="18" charset="0"/>
              </a:rPr>
              <a:t>nhau</a:t>
            </a:r>
            <a:r>
              <a:rPr lang="en-US" sz="2400" b="1" dirty="0">
                <a:latin typeface="Times New Roman" pitchFamily="18" charset="0"/>
              </a:rPr>
              <a:t> </a:t>
            </a:r>
            <a:r>
              <a:rPr lang="en-US" sz="2400" b="1">
                <a:latin typeface="Times New Roman" pitchFamily="18" charset="0"/>
              </a:rPr>
              <a:t>ở Bảng 12 như sau</a:t>
            </a:r>
            <a:r>
              <a:rPr lang="en-US" sz="2400" b="1" dirty="0">
                <a:latin typeface="Times New Roman" pitchFamily="18" charset="0"/>
              </a:rPr>
              <a:t>:</a:t>
            </a:r>
          </a:p>
        </p:txBody>
      </p:sp>
      <p:sp>
        <p:nvSpPr>
          <p:cNvPr id="17" name="Text Box 9"/>
          <p:cNvSpPr txBox="1">
            <a:spLocks noChangeArrowheads="1"/>
          </p:cNvSpPr>
          <p:nvPr/>
        </p:nvSpPr>
        <p:spPr bwMode="auto">
          <a:xfrm>
            <a:off x="179512" y="3429000"/>
            <a:ext cx="576064" cy="523220"/>
          </a:xfrm>
          <a:prstGeom prst="rect">
            <a:avLst/>
          </a:prstGeom>
          <a:noFill/>
          <a:ln w="9525">
            <a:noFill/>
            <a:miter lim="800000"/>
            <a:headEnd/>
            <a:tailEnd/>
          </a:ln>
        </p:spPr>
        <p:txBody>
          <a:bodyPr wrap="square">
            <a:spAutoFit/>
          </a:bodyPr>
          <a:lstStyle/>
          <a:p>
            <a:pPr eaLnBrk="0" hangingPunct="0">
              <a:spcBef>
                <a:spcPct val="50000"/>
              </a:spcBef>
            </a:pPr>
            <a:endParaRPr lang="en-US" sz="2800" b="1" dirty="0">
              <a:solidFill>
                <a:srgbClr val="002060"/>
              </a:solidFill>
              <a:latin typeface="Times New Roman" pitchFamily="18" charset="0"/>
            </a:endParaRPr>
          </a:p>
        </p:txBody>
      </p:sp>
      <p:graphicFrame>
        <p:nvGraphicFramePr>
          <p:cNvPr id="21" name="Group 136"/>
          <p:cNvGraphicFramePr>
            <a:graphicFrameLocks noGrp="1"/>
          </p:cNvGraphicFramePr>
          <p:nvPr>
            <p:extLst>
              <p:ext uri="{D42A27DB-BD31-4B8C-83A1-F6EECF244321}">
                <p14:modId xmlns:p14="http://schemas.microsoft.com/office/powerpoint/2010/main" val="1240575400"/>
              </p:ext>
            </p:extLst>
          </p:nvPr>
        </p:nvGraphicFramePr>
        <p:xfrm>
          <a:off x="188339" y="2524563"/>
          <a:ext cx="8712228" cy="1512168"/>
        </p:xfrm>
        <a:graphic>
          <a:graphicData uri="http://schemas.openxmlformats.org/drawingml/2006/table">
            <a:tbl>
              <a:tblPr/>
              <a:tblGrid>
                <a:gridCol w="2355859">
                  <a:extLst>
                    <a:ext uri="{9D8B030D-6E8A-4147-A177-3AD203B41FA5}">
                      <a16:colId xmlns:a16="http://schemas.microsoft.com/office/drawing/2014/main" val="20000"/>
                    </a:ext>
                  </a:extLst>
                </a:gridCol>
                <a:gridCol w="620451">
                  <a:extLst>
                    <a:ext uri="{9D8B030D-6E8A-4147-A177-3AD203B41FA5}">
                      <a16:colId xmlns:a16="http://schemas.microsoft.com/office/drawing/2014/main" val="20001"/>
                    </a:ext>
                  </a:extLst>
                </a:gridCol>
                <a:gridCol w="664899">
                  <a:extLst>
                    <a:ext uri="{9D8B030D-6E8A-4147-A177-3AD203B41FA5}">
                      <a16:colId xmlns:a16="http://schemas.microsoft.com/office/drawing/2014/main" val="20002"/>
                    </a:ext>
                  </a:extLst>
                </a:gridCol>
                <a:gridCol w="754150">
                  <a:extLst>
                    <a:ext uri="{9D8B030D-6E8A-4147-A177-3AD203B41FA5}">
                      <a16:colId xmlns:a16="http://schemas.microsoft.com/office/drawing/2014/main" val="20003"/>
                    </a:ext>
                  </a:extLst>
                </a:gridCol>
                <a:gridCol w="914581">
                  <a:extLst>
                    <a:ext uri="{9D8B030D-6E8A-4147-A177-3AD203B41FA5}">
                      <a16:colId xmlns:a16="http://schemas.microsoft.com/office/drawing/2014/main" val="20004"/>
                    </a:ext>
                  </a:extLst>
                </a:gridCol>
                <a:gridCol w="811216">
                  <a:extLst>
                    <a:ext uri="{9D8B030D-6E8A-4147-A177-3AD203B41FA5}">
                      <a16:colId xmlns:a16="http://schemas.microsoft.com/office/drawing/2014/main" val="20005"/>
                    </a:ext>
                  </a:extLst>
                </a:gridCol>
                <a:gridCol w="738983">
                  <a:extLst>
                    <a:ext uri="{9D8B030D-6E8A-4147-A177-3AD203B41FA5}">
                      <a16:colId xmlns:a16="http://schemas.microsoft.com/office/drawing/2014/main" val="20006"/>
                    </a:ext>
                  </a:extLst>
                </a:gridCol>
                <a:gridCol w="590817">
                  <a:extLst>
                    <a:ext uri="{9D8B030D-6E8A-4147-A177-3AD203B41FA5}">
                      <a16:colId xmlns:a16="http://schemas.microsoft.com/office/drawing/2014/main" val="20007"/>
                    </a:ext>
                  </a:extLst>
                </a:gridCol>
                <a:gridCol w="1261272">
                  <a:extLst>
                    <a:ext uri="{9D8B030D-6E8A-4147-A177-3AD203B41FA5}">
                      <a16:colId xmlns:a16="http://schemas.microsoft.com/office/drawing/2014/main" val="20008"/>
                    </a:ext>
                  </a:extLst>
                </a:gridCol>
              </a:tblGrid>
              <a:tr h="632417">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    </a:t>
                      </a:r>
                      <a:r>
                        <a:rPr kumimoji="0" lang="en-US" sz="2200" b="1" i="0" u="none" strike="noStrike" cap="none" normalizeH="0" baseline="0" dirty="0" err="1">
                          <a:ln>
                            <a:noFill/>
                          </a:ln>
                          <a:solidFill>
                            <a:srgbClr val="002060"/>
                          </a:solidFill>
                          <a:effectLst/>
                          <a:latin typeface="Times New Roman" pitchFamily="18" charset="0"/>
                        </a:rPr>
                        <a:t>Cỡ</a:t>
                      </a:r>
                      <a:r>
                        <a:rPr kumimoji="0" lang="en-US" sz="2200" b="1" i="0" u="none" strike="noStrike" cap="none" normalizeH="0" baseline="0" dirty="0">
                          <a:ln>
                            <a:noFill/>
                          </a:ln>
                          <a:solidFill>
                            <a:srgbClr val="002060"/>
                          </a:solidFill>
                          <a:effectLst/>
                          <a:latin typeface="Times New Roman" pitchFamily="18" charset="0"/>
                        </a:rPr>
                        <a:t> </a:t>
                      </a:r>
                      <a:r>
                        <a:rPr kumimoji="0" lang="en-US" sz="2200" b="1" i="0" u="none" strike="noStrike" cap="none" normalizeH="0" baseline="0" dirty="0" err="1">
                          <a:ln>
                            <a:noFill/>
                          </a:ln>
                          <a:solidFill>
                            <a:srgbClr val="002060"/>
                          </a:solidFill>
                          <a:effectLst/>
                          <a:latin typeface="Times New Roman" pitchFamily="18" charset="0"/>
                        </a:rPr>
                        <a:t>dép</a:t>
                      </a:r>
                      <a:r>
                        <a:rPr kumimoji="0" lang="en-US" sz="2200" b="1" i="0" u="none" strike="noStrike" cap="none" normalizeH="0" baseline="0" dirty="0">
                          <a:ln>
                            <a:noFill/>
                          </a:ln>
                          <a:solidFill>
                            <a:srgbClr val="002060"/>
                          </a:solidFill>
                          <a:effectLst/>
                          <a:latin typeface="Times New Roman" pitchFamily="18" charset="0"/>
                        </a:rPr>
                        <a:t> (x)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36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42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200" b="1" i="0" u="none" strike="noStrike" cap="none" normalizeH="0" baseline="0" dirty="0">
                        <a:ln>
                          <a:noFill/>
                        </a:ln>
                        <a:solidFill>
                          <a:srgbClr val="002060"/>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a16="http://schemas.microsoft.com/office/drawing/2014/main" val="10000"/>
                  </a:ext>
                </a:extLst>
              </a:tr>
              <a:tr h="879751">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    </a:t>
                      </a:r>
                      <a:r>
                        <a:rPr kumimoji="0" lang="en-US" sz="2200" b="1" i="0" u="none" strike="noStrike" cap="none" normalizeH="0" baseline="0" dirty="0" err="1">
                          <a:ln>
                            <a:noFill/>
                          </a:ln>
                          <a:solidFill>
                            <a:srgbClr val="002060"/>
                          </a:solidFill>
                          <a:effectLst/>
                          <a:latin typeface="Times New Roman" pitchFamily="18" charset="0"/>
                        </a:rPr>
                        <a:t>Số</a:t>
                      </a:r>
                      <a:r>
                        <a:rPr kumimoji="0" lang="en-US" sz="2200" b="1" i="0" u="none" strike="noStrike" cap="none" normalizeH="0" baseline="0" dirty="0">
                          <a:ln>
                            <a:noFill/>
                          </a:ln>
                          <a:solidFill>
                            <a:srgbClr val="002060"/>
                          </a:solidFill>
                          <a:effectLst/>
                          <a:latin typeface="Times New Roman" pitchFamily="18" charset="0"/>
                        </a:rPr>
                        <a:t> </a:t>
                      </a:r>
                      <a:r>
                        <a:rPr kumimoji="0" lang="en-US" sz="2200" b="1" i="0" u="none" strike="noStrike" cap="none" normalizeH="0" baseline="0" dirty="0" err="1">
                          <a:ln>
                            <a:noFill/>
                          </a:ln>
                          <a:solidFill>
                            <a:srgbClr val="002060"/>
                          </a:solidFill>
                          <a:effectLst/>
                          <a:latin typeface="Times New Roman" pitchFamily="18" charset="0"/>
                        </a:rPr>
                        <a:t>dép</a:t>
                      </a:r>
                      <a:r>
                        <a:rPr kumimoji="0" lang="en-US" sz="2200" b="1" i="0" u="none" strike="noStrike" cap="none" normalizeH="0" baseline="0" dirty="0">
                          <a:ln>
                            <a:noFill/>
                          </a:ln>
                          <a:solidFill>
                            <a:srgbClr val="002060"/>
                          </a:solidFill>
                          <a:effectLst/>
                          <a:latin typeface="Times New Roman" pitchFamily="18" charset="0"/>
                        </a:rPr>
                        <a:t> </a:t>
                      </a:r>
                      <a:r>
                        <a:rPr kumimoji="0" lang="en-US" sz="2200" b="1" i="0" u="none" strike="noStrike" cap="none" normalizeH="0" baseline="0" dirty="0" err="1">
                          <a:ln>
                            <a:noFill/>
                          </a:ln>
                          <a:solidFill>
                            <a:srgbClr val="002060"/>
                          </a:solidFill>
                          <a:effectLst/>
                          <a:latin typeface="Times New Roman" pitchFamily="18" charset="0"/>
                        </a:rPr>
                        <a:t>bán</a:t>
                      </a:r>
                      <a:r>
                        <a:rPr kumimoji="0" lang="en-US" sz="2200" b="1" i="0" u="none" strike="noStrike" cap="none" normalizeH="0" baseline="0" dirty="0">
                          <a:ln>
                            <a:noFill/>
                          </a:ln>
                          <a:solidFill>
                            <a:srgbClr val="002060"/>
                          </a:solidFill>
                          <a:effectLst/>
                          <a:latin typeface="Times New Roman" pitchFamily="18" charset="0"/>
                        </a:rPr>
                        <a:t> </a:t>
                      </a:r>
                    </a:p>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a:ln>
                            <a:noFill/>
                          </a:ln>
                          <a:solidFill>
                            <a:srgbClr val="002060"/>
                          </a:solidFill>
                          <a:effectLst/>
                          <a:latin typeface="Times New Roman" pitchFamily="18" charset="0"/>
                        </a:rPr>
                        <a:t>     được (</a:t>
                      </a:r>
                      <a:r>
                        <a:rPr kumimoji="0" lang="en-US" sz="2200" b="1" i="0" u="none" strike="noStrike" cap="none" normalizeH="0" baseline="0" dirty="0">
                          <a:ln>
                            <a:noFill/>
                          </a:ln>
                          <a:solidFill>
                            <a:srgbClr val="002060"/>
                          </a:solidFill>
                          <a:effectLst/>
                          <a:latin typeface="Times New Roman" pitchFamily="18" charset="0"/>
                        </a:rPr>
                        <a:t>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184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126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dirty="0">
                          <a:ln>
                            <a:noFill/>
                          </a:ln>
                          <a:solidFill>
                            <a:srgbClr val="002060"/>
                          </a:solidFill>
                          <a:effectLst/>
                          <a:latin typeface="Times New Roman" pitchFamily="18"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a:ln>
                            <a:noFill/>
                          </a:ln>
                          <a:solidFill>
                            <a:srgbClr val="002060"/>
                          </a:solidFill>
                          <a:effectLst/>
                          <a:latin typeface="Times New Roman" pitchFamily="18" charset="0"/>
                        </a:rPr>
                        <a:t>N = 523</a:t>
                      </a:r>
                      <a:endParaRPr kumimoji="0" lang="en-US" sz="2200" b="1" i="0" u="none" strike="noStrike" cap="none" normalizeH="0" baseline="0" dirty="0">
                        <a:ln>
                          <a:noFill/>
                        </a:ln>
                        <a:solidFill>
                          <a:srgbClr val="002060"/>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a16="http://schemas.microsoft.com/office/drawing/2014/main" val="10001"/>
                  </a:ext>
                </a:extLst>
              </a:tr>
            </a:tbl>
          </a:graphicData>
        </a:graphic>
      </p:graphicFrame>
      <p:sp>
        <p:nvSpPr>
          <p:cNvPr id="22" name="Oval 21"/>
          <p:cNvSpPr/>
          <p:nvPr/>
        </p:nvSpPr>
        <p:spPr>
          <a:xfrm>
            <a:off x="4611101" y="2519790"/>
            <a:ext cx="886916"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u="sng" dirty="0">
              <a:solidFill>
                <a:srgbClr val="FFFF00"/>
              </a:solidFill>
            </a:endParaRPr>
          </a:p>
        </p:txBody>
      </p:sp>
      <p:sp>
        <p:nvSpPr>
          <p:cNvPr id="23" name="Oval 22"/>
          <p:cNvSpPr/>
          <p:nvPr/>
        </p:nvSpPr>
        <p:spPr>
          <a:xfrm>
            <a:off x="4611101" y="3167862"/>
            <a:ext cx="886916" cy="576064"/>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u="sng" dirty="0">
              <a:solidFill>
                <a:srgbClr val="FFFF00"/>
              </a:solidFill>
            </a:endParaRPr>
          </a:p>
        </p:txBody>
      </p:sp>
      <mc:AlternateContent xmlns:mc="http://schemas.openxmlformats.org/markup-compatibility/2006" xmlns:a14="http://schemas.microsoft.com/office/drawing/2010/main">
        <mc:Choice Requires="a14">
          <p:sp>
            <p:nvSpPr>
              <p:cNvPr id="18" name="Text Box 61">
                <a:extLst>
                  <a:ext uri="{FF2B5EF4-FFF2-40B4-BE49-F238E27FC236}">
                    <a16:creationId xmlns:a16="http://schemas.microsoft.com/office/drawing/2014/main" id="{1DFA2F82-CCA0-4FF7-9539-FA2C7B986EF4}"/>
                  </a:ext>
                </a:extLst>
              </p:cNvPr>
              <p:cNvSpPr txBox="1">
                <a:spLocks noChangeArrowheads="1"/>
              </p:cNvSpPr>
              <p:nvPr/>
            </p:nvSpPr>
            <p:spPr bwMode="auto">
              <a:xfrm>
                <a:off x="179512" y="4924067"/>
                <a:ext cx="8763000" cy="1241237"/>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spAutoFit/>
              </a:bodyPr>
              <a:lstStyle/>
              <a:p>
                <a:pPr>
                  <a:lnSpc>
                    <a:spcPct val="120000"/>
                  </a:lnSpc>
                </a:pPr>
                <a14:m>
                  <m:oMath xmlns:m="http://schemas.openxmlformats.org/officeDocument/2006/math">
                    <m:r>
                      <a:rPr lang="vi-VN" sz="3400" b="1" i="1" smtClean="0">
                        <a:solidFill>
                          <a:srgbClr val="FFFF00"/>
                        </a:solidFill>
                        <a:latin typeface="Cambria Math"/>
                        <a:ea typeface="Cambria Math"/>
                        <a:cs typeface="Times New Roman" pitchFamily="18" charset="0"/>
                      </a:rPr>
                      <m:t>→</m:t>
                    </m:r>
                    <m:r>
                      <a:rPr lang="en-US" sz="3400" b="1" i="1" smtClean="0">
                        <a:solidFill>
                          <a:srgbClr val="FFFF00"/>
                        </a:solidFill>
                        <a:latin typeface="Cambria Math"/>
                        <a:ea typeface="Cambria Math"/>
                        <a:cs typeface="Times New Roman" pitchFamily="18" charset="0"/>
                      </a:rPr>
                      <m:t> </m:t>
                    </m:r>
                  </m:oMath>
                </a14:m>
                <a:r>
                  <a:rPr lang="vi-VN" sz="2900" b="1">
                    <a:solidFill>
                      <a:srgbClr val="FFFF00"/>
                    </a:solidFill>
                    <a:latin typeface="Times New Roman" pitchFamily="18" charset="0"/>
                    <a:cs typeface="Times New Roman" pitchFamily="18" charset="0"/>
                  </a:rPr>
                  <a:t>Giá trị 39 với </a:t>
                </a:r>
                <a:r>
                  <a:rPr lang="vi-VN" sz="2900" b="1" u="sng">
                    <a:solidFill>
                      <a:srgbClr val="FFFF00"/>
                    </a:solidFill>
                    <a:latin typeface="Times New Roman" pitchFamily="18" charset="0"/>
                    <a:cs typeface="Times New Roman" pitchFamily="18" charset="0"/>
                  </a:rPr>
                  <a:t>tần số lớn nhất</a:t>
                </a:r>
                <a:r>
                  <a:rPr lang="vi-VN" sz="2900" b="1">
                    <a:solidFill>
                      <a:srgbClr val="FFFF00"/>
                    </a:solidFill>
                    <a:latin typeface="Times New Roman" pitchFamily="18" charset="0"/>
                    <a:cs typeface="Times New Roman" pitchFamily="18" charset="0"/>
                  </a:rPr>
                  <a:t> (184) được gọi là </a:t>
                </a:r>
                <a:r>
                  <a:rPr lang="en-US" altLang="en-US" sz="2900" b="1" i="1">
                    <a:solidFill>
                      <a:srgbClr val="FFFF00"/>
                    </a:solidFill>
                    <a:latin typeface="Times New Roman" panose="02020603050405020304" pitchFamily="18" charset="0"/>
                  </a:rPr>
                  <a:t>mốt </a:t>
                </a:r>
                <a:r>
                  <a:rPr lang="en-US" altLang="en-US" sz="2900" b="1" i="1" dirty="0" err="1">
                    <a:solidFill>
                      <a:srgbClr val="FFFF00"/>
                    </a:solidFill>
                    <a:latin typeface="Times New Roman" panose="02020603050405020304" pitchFamily="18" charset="0"/>
                  </a:rPr>
                  <a:t>của</a:t>
                </a:r>
                <a:r>
                  <a:rPr lang="en-US" altLang="en-US" sz="2900" b="1" i="1" dirty="0">
                    <a:solidFill>
                      <a:srgbClr val="FFFF00"/>
                    </a:solidFill>
                    <a:latin typeface="Times New Roman" panose="02020603050405020304" pitchFamily="18" charset="0"/>
                  </a:rPr>
                  <a:t> </a:t>
                </a:r>
                <a:r>
                  <a:rPr lang="en-US" altLang="en-US" sz="2900" b="1" i="1" dirty="0" err="1">
                    <a:solidFill>
                      <a:srgbClr val="FFFF00"/>
                    </a:solidFill>
                    <a:latin typeface="Times New Roman" panose="02020603050405020304" pitchFamily="18" charset="0"/>
                  </a:rPr>
                  <a:t>dấu</a:t>
                </a:r>
                <a:r>
                  <a:rPr lang="en-US" altLang="en-US" sz="2900" b="1" i="1" dirty="0">
                    <a:solidFill>
                      <a:srgbClr val="FFFF00"/>
                    </a:solidFill>
                    <a:latin typeface="Times New Roman" panose="02020603050405020304" pitchFamily="18" charset="0"/>
                  </a:rPr>
                  <a:t> </a:t>
                </a:r>
                <a:r>
                  <a:rPr lang="en-US" altLang="en-US" sz="2900" b="1" i="1" dirty="0" err="1">
                    <a:solidFill>
                      <a:srgbClr val="FFFF00"/>
                    </a:solidFill>
                    <a:latin typeface="Times New Roman" panose="02020603050405020304" pitchFamily="18" charset="0"/>
                  </a:rPr>
                  <a:t>hiệu</a:t>
                </a:r>
                <a:endParaRPr lang="en-US" altLang="en-US" sz="2900" b="1" i="1" dirty="0">
                  <a:solidFill>
                    <a:srgbClr val="FFFF00"/>
                  </a:solidFill>
                  <a:latin typeface="Times New Roman" panose="02020603050405020304" pitchFamily="18" charset="0"/>
                </a:endParaRPr>
              </a:p>
            </p:txBody>
          </p:sp>
        </mc:Choice>
        <mc:Fallback xmlns="">
          <p:sp>
            <p:nvSpPr>
              <p:cNvPr id="18" name="Text Box 61">
                <a:extLst>
                  <a:ext uri="{FF2B5EF4-FFF2-40B4-BE49-F238E27FC236}">
                    <a16:creationId xmlns:a16="http://schemas.microsoft.com/office/drawing/2014/main" xmlns="" id="{1DFA2F82-CCA0-4FF7-9539-FA2C7B986EF4}"/>
                  </a:ext>
                </a:extLst>
              </p:cNvPr>
              <p:cNvSpPr txBox="1">
                <a:spLocks noRot="1" noChangeAspect="1" noMove="1" noResize="1" noEditPoints="1" noAdjustHandles="1" noChangeArrowheads="1" noChangeShapeType="1" noTextEdit="1"/>
              </p:cNvSpPr>
              <p:nvPr/>
            </p:nvSpPr>
            <p:spPr bwMode="auto">
              <a:xfrm>
                <a:off x="179512" y="4924067"/>
                <a:ext cx="8763000" cy="1241237"/>
              </a:xfrm>
              <a:prstGeom prst="rect">
                <a:avLst/>
              </a:prstGeom>
              <a:blipFill rotWithShape="1">
                <a:blip r:embed="rId2"/>
                <a:stretch>
                  <a:fillRect l="-1460" b="-98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9" name="Text Box 12">
            <a:extLst>
              <a:ext uri="{FF2B5EF4-FFF2-40B4-BE49-F238E27FC236}">
                <a16:creationId xmlns:a16="http://schemas.microsoft.com/office/drawing/2014/main" id="{7D029027-FB33-432C-8906-08F82E63B82B}"/>
              </a:ext>
            </a:extLst>
          </p:cNvPr>
          <p:cNvSpPr txBox="1">
            <a:spLocks noChangeArrowheads="1"/>
          </p:cNvSpPr>
          <p:nvPr/>
        </p:nvSpPr>
        <p:spPr bwMode="auto">
          <a:xfrm>
            <a:off x="1979711" y="123484"/>
            <a:ext cx="5976665"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p:sp>
        <p:nvSpPr>
          <p:cNvPr id="10" name="Text Box 61">
            <a:extLst>
              <a:ext uri="{FF2B5EF4-FFF2-40B4-BE49-F238E27FC236}">
                <a16:creationId xmlns:a16="http://schemas.microsoft.com/office/drawing/2014/main" id="{1DFA2F82-CCA0-4FF7-9539-FA2C7B986EF4}"/>
              </a:ext>
            </a:extLst>
          </p:cNvPr>
          <p:cNvSpPr txBox="1">
            <a:spLocks noChangeArrowheads="1"/>
          </p:cNvSpPr>
          <p:nvPr/>
        </p:nvSpPr>
        <p:spPr bwMode="auto">
          <a:xfrm>
            <a:off x="345504" y="4376911"/>
            <a:ext cx="8763000" cy="564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sz="2800" b="1">
                <a:latin typeface="Times New Roman" pitchFamily="18" charset="0"/>
                <a:cs typeface="Times New Roman" pitchFamily="18" charset="0"/>
              </a:rPr>
              <a:t>Cỡ dép nào bán được nhiều nhất ? </a:t>
            </a:r>
            <a:endParaRPr lang="en-US" altLang="en-US" sz="2800" b="1" i="1" dirty="0">
              <a:latin typeface="Times New Roman" panose="02020603050405020304" pitchFamily="18" charset="0"/>
            </a:endParaRPr>
          </a:p>
        </p:txBody>
      </p:sp>
      <p:sp>
        <p:nvSpPr>
          <p:cNvPr id="2" name="Rectangle 1"/>
          <p:cNvSpPr/>
          <p:nvPr/>
        </p:nvSpPr>
        <p:spPr>
          <a:xfrm>
            <a:off x="179512" y="1167135"/>
            <a:ext cx="1419812" cy="461665"/>
          </a:xfrm>
          <a:prstGeom prst="rect">
            <a:avLst/>
          </a:prstGeom>
        </p:spPr>
        <p:txBody>
          <a:bodyPr wrap="none">
            <a:spAutoFit/>
          </a:bodyPr>
          <a:lstStyle/>
          <a:p>
            <a:pPr algn="just" eaLnBrk="0" hangingPunct="0">
              <a:spcBef>
                <a:spcPct val="50000"/>
              </a:spcBef>
            </a:pPr>
            <a:r>
              <a:rPr lang="en-US" sz="2400" b="1">
                <a:latin typeface="Times New Roman" pitchFamily="18" charset="0"/>
              </a:rPr>
              <a:t>a) Ví dụ: </a:t>
            </a:r>
          </a:p>
        </p:txBody>
      </p:sp>
      <p:sp>
        <p:nvSpPr>
          <p:cNvPr id="12" name="TextBox 11"/>
          <p:cNvSpPr txBox="1"/>
          <p:nvPr/>
        </p:nvSpPr>
        <p:spPr>
          <a:xfrm>
            <a:off x="3763607" y="4067780"/>
            <a:ext cx="1168433" cy="369332"/>
          </a:xfrm>
          <a:prstGeom prst="rect">
            <a:avLst/>
          </a:prstGeom>
          <a:noFill/>
        </p:spPr>
        <p:txBody>
          <a:bodyPr wrap="square" rtlCol="0">
            <a:spAutoFit/>
          </a:bodyPr>
          <a:lstStyle/>
          <a:p>
            <a:r>
              <a:rPr lang="en-US" i="1">
                <a:solidFill>
                  <a:srgbClr val="FFFF00"/>
                </a:solidFill>
              </a:rPr>
              <a:t>(Bảng 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ox(in)">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box(in)">
                                      <p:cBhvr>
                                        <p:cTn id="23" dur="500"/>
                                        <p:tgtEl>
                                          <p:spTgt spid="21"/>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 calcmode="lin" valueType="num">
                                      <p:cBhvr additive="base">
                                        <p:cTn id="37" dur="500" fill="hold"/>
                                        <p:tgtEl>
                                          <p:spTgt spid="23"/>
                                        </p:tgtEl>
                                        <p:attrNameLst>
                                          <p:attrName>ppt_x</p:attrName>
                                        </p:attrNameLst>
                                      </p:cBhvr>
                                      <p:tavLst>
                                        <p:tav tm="0">
                                          <p:val>
                                            <p:strVal val="#ppt_x"/>
                                          </p:val>
                                        </p:tav>
                                        <p:tav tm="100000">
                                          <p:val>
                                            <p:strVal val="#ppt_x"/>
                                          </p:val>
                                        </p:tav>
                                      </p:tavLst>
                                    </p:anim>
                                    <p:anim calcmode="lin" valueType="num">
                                      <p:cBhvr additive="base">
                                        <p:cTn id="3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anim calcmode="lin" valueType="num">
                                      <p:cBhvr additive="base">
                                        <p:cTn id="43" dur="500" fill="hold"/>
                                        <p:tgtEl>
                                          <p:spTgt spid="22"/>
                                        </p:tgtEl>
                                        <p:attrNameLst>
                                          <p:attrName>ppt_x</p:attrName>
                                        </p:attrNameLst>
                                      </p:cBhvr>
                                      <p:tavLst>
                                        <p:tav tm="0">
                                          <p:val>
                                            <p:strVal val="#ppt_x"/>
                                          </p:val>
                                        </p:tav>
                                        <p:tav tm="100000">
                                          <p:val>
                                            <p:strVal val="#ppt_x"/>
                                          </p:val>
                                        </p:tav>
                                      </p:tavLst>
                                    </p:anim>
                                    <p:anim calcmode="lin" valueType="num">
                                      <p:cBhvr additive="base">
                                        <p:cTn id="4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barn(inVertical)">
                                      <p:cBhvr>
                                        <p:cTn id="4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p:bldP spid="22" grpId="0" animBg="1"/>
      <p:bldP spid="23" grpId="0" animBg="1"/>
      <p:bldP spid="18" grpId="0"/>
      <p:bldP spid="10" grpId="0"/>
      <p:bldP spid="2"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 Box 5">
                <a:extLst>
                  <a:ext uri="{FF2B5EF4-FFF2-40B4-BE49-F238E27FC236}">
                    <a16:creationId xmlns:a16="http://schemas.microsoft.com/office/drawing/2014/main" id="{103AE6B7-A8AA-443A-B6AE-A5B687006E6A}"/>
                  </a:ext>
                </a:extLst>
              </p:cNvPr>
              <p:cNvSpPr txBox="1">
                <a:spLocks noChangeArrowheads="1"/>
              </p:cNvSpPr>
              <p:nvPr/>
            </p:nvSpPr>
            <p:spPr bwMode="auto">
              <a:xfrm>
                <a:off x="179512" y="2311712"/>
                <a:ext cx="8764056" cy="1292662"/>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p>
                <a:r>
                  <a:rPr lang="en-US" sz="2600" b="1">
                    <a:latin typeface="Times New Roman" pitchFamily="18" charset="0"/>
                    <a:cs typeface="Times New Roman" pitchFamily="18" charset="0"/>
                  </a:rPr>
                  <a:t>* Mốt của dấu hiệu là </a:t>
                </a:r>
                <a:r>
                  <a:rPr lang="en-US" sz="2600" b="1">
                    <a:solidFill>
                      <a:srgbClr val="FFFF00"/>
                    </a:solidFill>
                    <a:latin typeface="Times New Roman" pitchFamily="18" charset="0"/>
                    <a:cs typeface="Times New Roman" pitchFamily="18" charset="0"/>
                  </a:rPr>
                  <a:t>giá trị có tần số lớn nhất </a:t>
                </a:r>
                <a:r>
                  <a:rPr lang="en-US" sz="2600" b="1">
                    <a:latin typeface="Times New Roman" pitchFamily="18" charset="0"/>
                    <a:cs typeface="Times New Roman" pitchFamily="18" charset="0"/>
                  </a:rPr>
                  <a:t>trong bảng “tần số”. </a:t>
                </a:r>
              </a:p>
              <a:p>
                <a:r>
                  <a:rPr lang="en-US" sz="2600" b="1">
                    <a:latin typeface="Times New Roman" pitchFamily="18" charset="0"/>
                    <a:cs typeface="Times New Roman" pitchFamily="18" charset="0"/>
                  </a:rPr>
                  <a:t>* Kí hiệu là </a:t>
                </a:r>
                <a14:m>
                  <m:oMath xmlns:m="http://schemas.openxmlformats.org/officeDocument/2006/math">
                    <m:sSub>
                      <m:sSubPr>
                        <m:ctrlPr>
                          <a:rPr lang="en-US" sz="2600" b="1" i="1" smtClean="0">
                            <a:solidFill>
                              <a:srgbClr val="FFFF00"/>
                            </a:solidFill>
                            <a:latin typeface="Cambria Math" panose="02040503050406030204" pitchFamily="18" charset="0"/>
                            <a:cs typeface="Times New Roman" pitchFamily="18" charset="0"/>
                          </a:rPr>
                        </m:ctrlPr>
                      </m:sSubPr>
                      <m:e>
                        <m:r>
                          <a:rPr lang="en-US" sz="2600" b="1" i="1" smtClean="0">
                            <a:solidFill>
                              <a:srgbClr val="FFFF00"/>
                            </a:solidFill>
                            <a:latin typeface="Cambria Math"/>
                            <a:cs typeface="Times New Roman" pitchFamily="18" charset="0"/>
                          </a:rPr>
                          <m:t>𝑴</m:t>
                        </m:r>
                      </m:e>
                      <m:sub>
                        <m:r>
                          <a:rPr lang="en-US" sz="2600" b="1" i="1" smtClean="0">
                            <a:solidFill>
                              <a:srgbClr val="FFFF00"/>
                            </a:solidFill>
                            <a:latin typeface="Cambria Math"/>
                            <a:cs typeface="Times New Roman" pitchFamily="18" charset="0"/>
                          </a:rPr>
                          <m:t>𝟎</m:t>
                        </m:r>
                      </m:sub>
                    </m:sSub>
                  </m:oMath>
                </a14:m>
                <a:endParaRPr lang="en-US" altLang="en-US" sz="2600" b="1" dirty="0">
                  <a:solidFill>
                    <a:srgbClr val="002060"/>
                  </a:solidFill>
                  <a:latin typeface="Times New Roman" pitchFamily="18" charset="0"/>
                  <a:cs typeface="Times New Roman" pitchFamily="18" charset="0"/>
                </a:endParaRPr>
              </a:p>
            </p:txBody>
          </p:sp>
        </mc:Choice>
        <mc:Fallback xmlns="">
          <p:sp>
            <p:nvSpPr>
              <p:cNvPr id="4" name="Text Box 5">
                <a:extLst>
                  <a:ext uri="{FF2B5EF4-FFF2-40B4-BE49-F238E27FC236}">
                    <a16:creationId xmlns:a16="http://schemas.microsoft.com/office/drawing/2014/main" xmlns="" id="{103AE6B7-A8AA-443A-B6AE-A5B687006E6A}"/>
                  </a:ext>
                </a:extLst>
              </p:cNvPr>
              <p:cNvSpPr txBox="1">
                <a:spLocks noRot="1" noChangeAspect="1" noMove="1" noResize="1" noEditPoints="1" noAdjustHandles="1" noChangeArrowheads="1" noChangeShapeType="1" noTextEdit="1"/>
              </p:cNvSpPr>
              <p:nvPr/>
            </p:nvSpPr>
            <p:spPr bwMode="auto">
              <a:xfrm>
                <a:off x="179512" y="2311712"/>
                <a:ext cx="8764056" cy="1292662"/>
              </a:xfrm>
              <a:prstGeom prst="rect">
                <a:avLst/>
              </a:prstGeom>
              <a:blipFill rotWithShape="1">
                <a:blip r:embed="rId2"/>
                <a:stretch>
                  <a:fillRect l="-1182" t="-4245" b="-10849"/>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5" name="Text Box 9">
            <a:extLst>
              <a:ext uri="{FF2B5EF4-FFF2-40B4-BE49-F238E27FC236}">
                <a16:creationId xmlns:a16="http://schemas.microsoft.com/office/drawing/2014/main" id="{B41066FB-A6E4-4AE6-AD89-EE2A6DFEB9BC}"/>
              </a:ext>
            </a:extLst>
          </p:cNvPr>
          <p:cNvSpPr txBox="1">
            <a:spLocks noChangeArrowheads="1"/>
          </p:cNvSpPr>
          <p:nvPr/>
        </p:nvSpPr>
        <p:spPr bwMode="auto">
          <a:xfrm>
            <a:off x="307975" y="764704"/>
            <a:ext cx="4264025" cy="584775"/>
          </a:xfrm>
          <a:prstGeom prst="rect">
            <a:avLst/>
          </a:prstGeom>
          <a:noFill/>
          <a:ln w="9525">
            <a:noFill/>
            <a:miter lim="800000"/>
            <a:headEnd/>
            <a:tailEnd/>
          </a:ln>
        </p:spPr>
        <p:txBody>
          <a:bodyPr wrap="square">
            <a:spAutoFit/>
          </a:bodyPr>
          <a:lstStyle/>
          <a:p>
            <a:pPr eaLnBrk="0" hangingPunct="0">
              <a:spcBef>
                <a:spcPct val="50000"/>
              </a:spcBef>
            </a:pPr>
            <a:r>
              <a:rPr lang="en-US" sz="3200" b="1" dirty="0">
                <a:solidFill>
                  <a:srgbClr val="FFFF00"/>
                </a:solidFill>
                <a:latin typeface="Times New Roman" pitchFamily="18" charset="0"/>
              </a:rPr>
              <a:t>3. </a:t>
            </a:r>
            <a:r>
              <a:rPr lang="en-US" sz="3200" b="1" u="sng" dirty="0" err="1">
                <a:solidFill>
                  <a:srgbClr val="FFFF00"/>
                </a:solidFill>
                <a:latin typeface="Times New Roman" pitchFamily="18" charset="0"/>
              </a:rPr>
              <a:t>Mốt</a:t>
            </a:r>
            <a:r>
              <a:rPr lang="en-US" sz="3200" b="1" u="sng" dirty="0">
                <a:solidFill>
                  <a:srgbClr val="FFFF00"/>
                </a:solidFill>
                <a:latin typeface="Times New Roman" pitchFamily="18" charset="0"/>
              </a:rPr>
              <a:t> </a:t>
            </a:r>
            <a:r>
              <a:rPr lang="en-US" sz="3200" b="1" u="sng" dirty="0" err="1">
                <a:solidFill>
                  <a:srgbClr val="FFFF00"/>
                </a:solidFill>
                <a:latin typeface="Times New Roman" pitchFamily="18" charset="0"/>
              </a:rPr>
              <a:t>của</a:t>
            </a:r>
            <a:r>
              <a:rPr lang="en-US" sz="3200" b="1" u="sng" dirty="0">
                <a:solidFill>
                  <a:srgbClr val="FFFF00"/>
                </a:solidFill>
                <a:latin typeface="Times New Roman" pitchFamily="18" charset="0"/>
              </a:rPr>
              <a:t> </a:t>
            </a:r>
            <a:r>
              <a:rPr lang="en-US" sz="3200" b="1" u="sng" err="1">
                <a:solidFill>
                  <a:srgbClr val="FFFF00"/>
                </a:solidFill>
                <a:latin typeface="Times New Roman" pitchFamily="18" charset="0"/>
              </a:rPr>
              <a:t>dấu</a:t>
            </a:r>
            <a:r>
              <a:rPr lang="en-US" sz="3200" b="1" u="sng">
                <a:solidFill>
                  <a:srgbClr val="FFFF00"/>
                </a:solidFill>
                <a:latin typeface="Times New Roman" pitchFamily="18" charset="0"/>
              </a:rPr>
              <a:t> hiệu.</a:t>
            </a:r>
            <a:endParaRPr lang="en-US" sz="3200" b="1" dirty="0">
              <a:solidFill>
                <a:srgbClr val="FFFF00"/>
              </a:solidFill>
              <a:latin typeface="Times New Roman" pitchFamily="18" charset="0"/>
            </a:endParaRPr>
          </a:p>
        </p:txBody>
      </p:sp>
      <p:sp>
        <p:nvSpPr>
          <p:cNvPr id="6" name="Text Box 9">
            <a:extLst>
              <a:ext uri="{FF2B5EF4-FFF2-40B4-BE49-F238E27FC236}">
                <a16:creationId xmlns:a16="http://schemas.microsoft.com/office/drawing/2014/main" id="{685611EC-4F96-4CCA-95A0-D46D2A0A23C3}"/>
              </a:ext>
            </a:extLst>
          </p:cNvPr>
          <p:cNvSpPr txBox="1">
            <a:spLocks noChangeArrowheads="1"/>
          </p:cNvSpPr>
          <p:nvPr/>
        </p:nvSpPr>
        <p:spPr bwMode="auto">
          <a:xfrm>
            <a:off x="251520" y="1772816"/>
            <a:ext cx="5848202" cy="477054"/>
          </a:xfrm>
          <a:prstGeom prst="rect">
            <a:avLst/>
          </a:prstGeom>
          <a:noFill/>
          <a:ln w="9525">
            <a:noFill/>
            <a:miter lim="800000"/>
            <a:headEnd/>
            <a:tailEnd/>
          </a:ln>
        </p:spPr>
        <p:txBody>
          <a:bodyPr wrap="square">
            <a:spAutoFit/>
          </a:bodyPr>
          <a:lstStyle/>
          <a:p>
            <a:pPr eaLnBrk="0" hangingPunct="0">
              <a:spcBef>
                <a:spcPct val="50000"/>
              </a:spcBef>
            </a:pPr>
            <a:r>
              <a:rPr lang="en-US" sz="2500" b="1" i="1">
                <a:latin typeface="Times New Roman" pitchFamily="18" charset="0"/>
              </a:rPr>
              <a:t>b) </a:t>
            </a:r>
            <a:r>
              <a:rPr lang="en-US" sz="2500" b="1" i="1" dirty="0" err="1">
                <a:latin typeface="Times New Roman" pitchFamily="18" charset="0"/>
              </a:rPr>
              <a:t>Khái</a:t>
            </a:r>
            <a:r>
              <a:rPr lang="en-US" sz="2500" b="1" i="1" dirty="0">
                <a:latin typeface="Times New Roman" pitchFamily="18" charset="0"/>
              </a:rPr>
              <a:t> </a:t>
            </a:r>
            <a:r>
              <a:rPr lang="en-US" sz="2500" b="1" i="1" dirty="0" err="1">
                <a:latin typeface="Times New Roman" pitchFamily="18" charset="0"/>
              </a:rPr>
              <a:t>niệm</a:t>
            </a:r>
            <a:r>
              <a:rPr lang="en-US" sz="2500" b="1" i="1" dirty="0">
                <a:latin typeface="Times New Roman" pitchFamily="18" charset="0"/>
              </a:rPr>
              <a:t> </a:t>
            </a:r>
            <a:r>
              <a:rPr lang="en-US" sz="2500" b="1" i="1" dirty="0" err="1">
                <a:latin typeface="Times New Roman" pitchFamily="18" charset="0"/>
              </a:rPr>
              <a:t>mốt</a:t>
            </a:r>
            <a:r>
              <a:rPr lang="en-US" sz="2500" b="1" i="1" dirty="0">
                <a:latin typeface="Times New Roman" pitchFamily="18" charset="0"/>
              </a:rPr>
              <a:t> </a:t>
            </a:r>
            <a:r>
              <a:rPr lang="en-US" sz="2500" b="1" i="1" dirty="0" err="1">
                <a:latin typeface="Times New Roman" pitchFamily="18" charset="0"/>
              </a:rPr>
              <a:t>của</a:t>
            </a:r>
            <a:r>
              <a:rPr lang="en-US" sz="2500" b="1" i="1" dirty="0">
                <a:latin typeface="Times New Roman" pitchFamily="18" charset="0"/>
              </a:rPr>
              <a:t> </a:t>
            </a:r>
            <a:r>
              <a:rPr lang="en-US" sz="2500" b="1" i="1" dirty="0" err="1">
                <a:latin typeface="Times New Roman" pitchFamily="18" charset="0"/>
              </a:rPr>
              <a:t>dấu</a:t>
            </a:r>
            <a:r>
              <a:rPr lang="en-US" sz="2500" b="1" i="1" dirty="0">
                <a:latin typeface="Times New Roman" pitchFamily="18" charset="0"/>
              </a:rPr>
              <a:t> </a:t>
            </a:r>
            <a:r>
              <a:rPr lang="en-US" sz="2500" b="1" i="1" dirty="0" err="1">
                <a:latin typeface="Times New Roman" pitchFamily="18" charset="0"/>
              </a:rPr>
              <a:t>hiệu</a:t>
            </a:r>
            <a:endParaRPr lang="en-US" sz="2500" b="1" i="1" dirty="0">
              <a:latin typeface="Times New Roman" pitchFamily="18" charset="0"/>
            </a:endParaRPr>
          </a:p>
        </p:txBody>
      </p:sp>
      <p:sp>
        <p:nvSpPr>
          <p:cNvPr id="8" name="Text Box 12">
            <a:extLst>
              <a:ext uri="{FF2B5EF4-FFF2-40B4-BE49-F238E27FC236}">
                <a16:creationId xmlns:a16="http://schemas.microsoft.com/office/drawing/2014/main" id="{1BF7C1E2-DC04-435B-A5D4-7339F1AF3992}"/>
              </a:ext>
            </a:extLst>
          </p:cNvPr>
          <p:cNvSpPr txBox="1">
            <a:spLocks noChangeArrowheads="1"/>
          </p:cNvSpPr>
          <p:nvPr/>
        </p:nvSpPr>
        <p:spPr bwMode="auto">
          <a:xfrm>
            <a:off x="1979712" y="169476"/>
            <a:ext cx="6480720" cy="523220"/>
          </a:xfrm>
          <a:prstGeom prst="rect">
            <a:avLst/>
          </a:prstGeom>
          <a:solidFill>
            <a:srgbClr val="FFFF00"/>
          </a:solidFill>
          <a:ln w="9525">
            <a:noFill/>
            <a:miter lim="800000"/>
            <a:headEnd/>
            <a:tailEnd/>
          </a:ln>
        </p:spPr>
        <p:txBody>
          <a:bodyPr wrap="square">
            <a:spAutoFit/>
          </a:bodyPr>
          <a:lstStyle/>
          <a:p>
            <a:pP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p:sp>
        <p:nvSpPr>
          <p:cNvPr id="9" name="Rectangle 8"/>
          <p:cNvSpPr/>
          <p:nvPr/>
        </p:nvSpPr>
        <p:spPr>
          <a:xfrm>
            <a:off x="259764" y="1324598"/>
            <a:ext cx="1470915" cy="477054"/>
          </a:xfrm>
          <a:prstGeom prst="rect">
            <a:avLst/>
          </a:prstGeom>
        </p:spPr>
        <p:txBody>
          <a:bodyPr wrap="none">
            <a:spAutoFit/>
          </a:bodyPr>
          <a:lstStyle/>
          <a:p>
            <a:pPr algn="just" eaLnBrk="0" hangingPunct="0">
              <a:spcBef>
                <a:spcPct val="50000"/>
              </a:spcBef>
            </a:pPr>
            <a:r>
              <a:rPr lang="en-US" sz="2500" b="1" i="1">
                <a:latin typeface="Times New Roman" pitchFamily="18" charset="0"/>
              </a:rPr>
              <a:t>a) Ví dụ: </a:t>
            </a:r>
          </a:p>
        </p:txBody>
      </p:sp>
      <p:sp>
        <p:nvSpPr>
          <p:cNvPr id="10" name="Text Box 9">
            <a:extLst>
              <a:ext uri="{FF2B5EF4-FFF2-40B4-BE49-F238E27FC236}">
                <a16:creationId xmlns:a16="http://schemas.microsoft.com/office/drawing/2014/main" id="{685611EC-4F96-4CCA-95A0-D46D2A0A23C3}"/>
              </a:ext>
            </a:extLst>
          </p:cNvPr>
          <p:cNvSpPr txBox="1">
            <a:spLocks noChangeArrowheads="1"/>
          </p:cNvSpPr>
          <p:nvPr/>
        </p:nvSpPr>
        <p:spPr bwMode="auto">
          <a:xfrm>
            <a:off x="307974" y="3501008"/>
            <a:ext cx="5848202" cy="477054"/>
          </a:xfrm>
          <a:prstGeom prst="rect">
            <a:avLst/>
          </a:prstGeom>
          <a:noFill/>
          <a:ln w="9525">
            <a:noFill/>
            <a:miter lim="800000"/>
            <a:headEnd/>
            <a:tailEnd/>
          </a:ln>
        </p:spPr>
        <p:txBody>
          <a:bodyPr wrap="square">
            <a:spAutoFit/>
          </a:bodyPr>
          <a:lstStyle/>
          <a:p>
            <a:pPr eaLnBrk="0" hangingPunct="0">
              <a:spcBef>
                <a:spcPct val="50000"/>
              </a:spcBef>
            </a:pPr>
            <a:r>
              <a:rPr lang="en-US" sz="2500" b="1" i="1">
                <a:latin typeface="Times New Roman" pitchFamily="18" charset="0"/>
              </a:rPr>
              <a:t>c) Ví dụ:</a:t>
            </a:r>
            <a:endParaRPr lang="en-US" sz="2500" b="1" i="1" dirty="0">
              <a:latin typeface="Times New Roman" pitchFamily="18" charset="0"/>
            </a:endParaRPr>
          </a:p>
        </p:txBody>
      </p:sp>
      <mc:AlternateContent xmlns:mc="http://schemas.openxmlformats.org/markup-compatibility/2006" xmlns:a14="http://schemas.microsoft.com/office/drawing/2010/main">
        <mc:Choice Requires="a14">
          <p:sp>
            <p:nvSpPr>
              <p:cNvPr id="11" name="Text Box 9">
                <a:extLst>
                  <a:ext uri="{FF2B5EF4-FFF2-40B4-BE49-F238E27FC236}">
                    <a16:creationId xmlns:a16="http://schemas.microsoft.com/office/drawing/2014/main" id="{685611EC-4F96-4CCA-95A0-D46D2A0A23C3}"/>
                  </a:ext>
                </a:extLst>
              </p:cNvPr>
              <p:cNvSpPr txBox="1">
                <a:spLocks noChangeArrowheads="1"/>
              </p:cNvSpPr>
              <p:nvPr/>
            </p:nvSpPr>
            <p:spPr bwMode="auto">
              <a:xfrm>
                <a:off x="179512" y="3933056"/>
                <a:ext cx="8635593" cy="830997"/>
              </a:xfrm>
              <a:prstGeom prst="rect">
                <a:avLst/>
              </a:prstGeom>
              <a:noFill/>
              <a:ln w="9525">
                <a:noFill/>
                <a:miter lim="800000"/>
                <a:headEnd/>
                <a:tailEnd/>
              </a:ln>
            </p:spPr>
            <p:txBody>
              <a:bodyPr wrap="square">
                <a:spAutoFit/>
              </a:bodyPr>
              <a:lstStyle/>
              <a:p>
                <a:pPr algn="just" eaLnBrk="0" hangingPunct="0">
                  <a:spcBef>
                    <a:spcPct val="50000"/>
                  </a:spcBef>
                </a:pPr>
                <a:r>
                  <a:rPr lang="en-US" sz="2400" b="1">
                    <a:latin typeface="Times New Roman" pitchFamily="18" charset="0"/>
                  </a:rPr>
                  <a:t>+ </a:t>
                </a:r>
                <a:r>
                  <a:rPr lang="en-US" sz="2400" b="1" u="sng">
                    <a:latin typeface="Times New Roman" pitchFamily="18" charset="0"/>
                  </a:rPr>
                  <a:t>Ví dụ 1</a:t>
                </a:r>
                <a:r>
                  <a:rPr lang="en-US" sz="2400" b="1">
                    <a:latin typeface="Times New Roman" pitchFamily="18" charset="0"/>
                  </a:rPr>
                  <a:t>: Nếu điều tra về số dép bán được, với số liệu như trong Bảng 12 thì </a:t>
                </a:r>
                <a14:m>
                  <m:oMath xmlns:m="http://schemas.openxmlformats.org/officeDocument/2006/math">
                    <m:sSub>
                      <m:sSubPr>
                        <m:ctrlPr>
                          <a:rPr lang="en-US" sz="2400" b="1" i="1">
                            <a:latin typeface="Cambria Math" panose="02040503050406030204" pitchFamily="18" charset="0"/>
                            <a:cs typeface="Times New Roman" pitchFamily="18" charset="0"/>
                          </a:rPr>
                        </m:ctrlPr>
                      </m:sSubPr>
                      <m:e>
                        <m:r>
                          <a:rPr lang="en-US" sz="2400" b="1" i="1">
                            <a:latin typeface="Cambria Math"/>
                            <a:cs typeface="Times New Roman" pitchFamily="18" charset="0"/>
                          </a:rPr>
                          <m:t>𝑴</m:t>
                        </m:r>
                      </m:e>
                      <m:sub>
                        <m:r>
                          <a:rPr lang="en-US" sz="2400" b="1" i="1">
                            <a:latin typeface="Cambria Math"/>
                            <a:cs typeface="Times New Roman" pitchFamily="18" charset="0"/>
                          </a:rPr>
                          <m:t>𝟎</m:t>
                        </m:r>
                      </m:sub>
                    </m:sSub>
                  </m:oMath>
                </a14:m>
                <a:r>
                  <a:rPr lang="en-US" sz="2400" b="1" dirty="0">
                    <a:latin typeface="Times New Roman" pitchFamily="18" charset="0"/>
                  </a:rPr>
                  <a:t> </a:t>
                </a:r>
                <a:r>
                  <a:rPr lang="en-US" sz="2400" b="1">
                    <a:latin typeface="Times New Roman" pitchFamily="18" charset="0"/>
                  </a:rPr>
                  <a:t>= 39.</a:t>
                </a:r>
                <a:endParaRPr lang="en-US" sz="2400" b="1" dirty="0">
                  <a:latin typeface="Times New Roman" pitchFamily="18" charset="0"/>
                </a:endParaRPr>
              </a:p>
            </p:txBody>
          </p:sp>
        </mc:Choice>
        <mc:Fallback xmlns="">
          <p:sp>
            <p:nvSpPr>
              <p:cNvPr id="11" name="Text Box 9">
                <a:extLst>
                  <a:ext uri="{FF2B5EF4-FFF2-40B4-BE49-F238E27FC236}">
                    <a16:creationId xmlns:a16="http://schemas.microsoft.com/office/drawing/2014/main" xmlns="" id="{685611EC-4F96-4CCA-95A0-D46D2A0A23C3}"/>
                  </a:ext>
                </a:extLst>
              </p:cNvPr>
              <p:cNvSpPr txBox="1">
                <a:spLocks noRot="1" noChangeAspect="1" noMove="1" noResize="1" noEditPoints="1" noAdjustHandles="1" noChangeArrowheads="1" noChangeShapeType="1" noTextEdit="1"/>
              </p:cNvSpPr>
              <p:nvPr/>
            </p:nvSpPr>
            <p:spPr bwMode="auto">
              <a:xfrm>
                <a:off x="179512" y="3933056"/>
                <a:ext cx="8635593" cy="830997"/>
              </a:xfrm>
              <a:prstGeom prst="rect">
                <a:avLst/>
              </a:prstGeom>
              <a:blipFill rotWithShape="1">
                <a:blip r:embed="rId3"/>
                <a:stretch>
                  <a:fillRect l="-1059" t="-5839" r="-1059" b="-15328"/>
                </a:stretch>
              </a:blipFill>
              <a:ln w="9525">
                <a:noFill/>
                <a:miter lim="800000"/>
                <a:headEnd/>
                <a:tailEnd/>
              </a:ln>
            </p:spPr>
            <p:txBody>
              <a:bodyPr/>
              <a:lstStyle/>
              <a:p>
                <a:r>
                  <a:rPr lang="en-US">
                    <a:noFill/>
                  </a:rPr>
                  <a:t> </a:t>
                </a:r>
              </a:p>
            </p:txBody>
          </p:sp>
        </mc:Fallback>
      </mc:AlternateContent>
      <p:sp>
        <p:nvSpPr>
          <p:cNvPr id="12" name="Text Box 9">
            <a:extLst>
              <a:ext uri="{FF2B5EF4-FFF2-40B4-BE49-F238E27FC236}">
                <a16:creationId xmlns:a16="http://schemas.microsoft.com/office/drawing/2014/main" id="{685611EC-4F96-4CCA-95A0-D46D2A0A23C3}"/>
              </a:ext>
            </a:extLst>
          </p:cNvPr>
          <p:cNvSpPr txBox="1">
            <a:spLocks noChangeArrowheads="1"/>
          </p:cNvSpPr>
          <p:nvPr/>
        </p:nvSpPr>
        <p:spPr bwMode="auto">
          <a:xfrm>
            <a:off x="179512" y="4725144"/>
            <a:ext cx="8635593" cy="861774"/>
          </a:xfrm>
          <a:prstGeom prst="rect">
            <a:avLst/>
          </a:prstGeom>
          <a:noFill/>
          <a:ln w="9525">
            <a:noFill/>
            <a:miter lim="800000"/>
            <a:headEnd/>
            <a:tailEnd/>
          </a:ln>
        </p:spPr>
        <p:txBody>
          <a:bodyPr wrap="square">
            <a:spAutoFit/>
          </a:bodyPr>
          <a:lstStyle/>
          <a:p>
            <a:pPr algn="just" eaLnBrk="0" hangingPunct="0">
              <a:spcBef>
                <a:spcPct val="50000"/>
              </a:spcBef>
            </a:pPr>
            <a:r>
              <a:rPr lang="en-US" sz="2500" b="1">
                <a:latin typeface="Times New Roman" pitchFamily="18" charset="0"/>
              </a:rPr>
              <a:t>+ </a:t>
            </a:r>
            <a:r>
              <a:rPr lang="en-US" sz="2500" b="1" u="sng">
                <a:latin typeface="Times New Roman" pitchFamily="18" charset="0"/>
              </a:rPr>
              <a:t>Ví dụ 2</a:t>
            </a:r>
            <a:r>
              <a:rPr lang="en-US" sz="2500" b="1">
                <a:latin typeface="Times New Roman" pitchFamily="18" charset="0"/>
              </a:rPr>
              <a:t>: Tìm mốt của dấu hiệu, điểm trung bình cộng của vận động viên bắn súng B?</a:t>
            </a:r>
            <a:endParaRPr lang="en-US" sz="2500" b="1" dirty="0">
              <a:latin typeface="Times New Roman" pitchFamily="18"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1854957359"/>
              </p:ext>
            </p:extLst>
          </p:nvPr>
        </p:nvGraphicFramePr>
        <p:xfrm>
          <a:off x="179512" y="5586918"/>
          <a:ext cx="5256584" cy="914400"/>
        </p:xfrm>
        <a:graphic>
          <a:graphicData uri="http://schemas.openxmlformats.org/drawingml/2006/table">
            <a:tbl>
              <a:tblPr firstRow="1" bandRow="1">
                <a:tableStyleId>{5FD0F851-EC5A-4D38-B0AD-8093EC10F338}</a:tableStyleId>
              </a:tblPr>
              <a:tblGrid>
                <a:gridCol w="1656184">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370840">
                <a:tc>
                  <a:txBody>
                    <a:bodyPr/>
                    <a:lstStyle/>
                    <a:p>
                      <a:pPr algn="ctr"/>
                      <a:r>
                        <a:rPr lang="en-US" sz="2400">
                          <a:latin typeface="Times New Roman" pitchFamily="18" charset="0"/>
                          <a:cs typeface="Times New Roman" pitchFamily="18" charset="0"/>
                        </a:rPr>
                        <a:t>Điểm</a:t>
                      </a:r>
                      <a:r>
                        <a:rPr lang="en-US" sz="2400" baseline="0">
                          <a:latin typeface="Times New Roman" pitchFamily="18" charset="0"/>
                          <a:cs typeface="Times New Roman" pitchFamily="18" charset="0"/>
                        </a:rPr>
                        <a:t> số</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en-US" sz="2400">
                          <a:latin typeface="Times New Roman" pitchFamily="18" charset="0"/>
                          <a:cs typeface="Times New Roman" pitchFamily="18" charset="0"/>
                        </a:rPr>
                        <a:t>Số</a:t>
                      </a:r>
                      <a:r>
                        <a:rPr lang="en-US" sz="2400" baseline="0">
                          <a:latin typeface="Times New Roman" pitchFamily="18" charset="0"/>
                          <a:cs typeface="Times New Roman" pitchFamily="18" charset="0"/>
                        </a:rPr>
                        <a:t> lần bắn</a:t>
                      </a:r>
                      <a:endParaRPr lang="en-US" sz="240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a:latin typeface="Times New Roman" pitchFamily="18" charset="0"/>
                          <a:cs typeface="Times New Roman" pitchFamily="18"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mc:AlternateContent xmlns:mc="http://schemas.openxmlformats.org/markup-compatibility/2006" xmlns:a14="http://schemas.microsoft.com/office/drawing/2010/main">
        <mc:Choice Requires="a14">
          <p:sp>
            <p:nvSpPr>
              <p:cNvPr id="3" name="Rectangle 2"/>
              <p:cNvSpPr/>
              <p:nvPr/>
            </p:nvSpPr>
            <p:spPr>
              <a:xfrm>
                <a:off x="6257972" y="5586918"/>
                <a:ext cx="1698404" cy="904863"/>
              </a:xfrm>
              <a:prstGeom prst="rect">
                <a:avLst/>
              </a:prstGeom>
            </p:spPr>
            <p:txBody>
              <a:bodyPr wrap="square">
                <a:spAutoFit/>
              </a:bodyPr>
              <a:lstStyle/>
              <a:p>
                <a:pPr lvl="0" fontAlgn="base">
                  <a:spcBef>
                    <a:spcPct val="20000"/>
                  </a:spcBef>
                  <a:spcAft>
                    <a:spcPct val="0"/>
                  </a:spcAft>
                  <a:buClr>
                    <a:schemeClr val="accent1"/>
                  </a:buClr>
                  <a:buSzPct val="65000"/>
                </a:pPr>
                <a14:m>
                  <m:oMath xmlns:m="http://schemas.openxmlformats.org/officeDocument/2006/math">
                    <m:acc>
                      <m:accPr>
                        <m:chr m:val="̅"/>
                        <m:ctrlPr>
                          <a:rPr lang="en-US" altLang="en-US" sz="2400" b="1" i="1">
                            <a:solidFill>
                              <a:srgbClr val="FFFF00"/>
                            </a:solidFill>
                            <a:latin typeface="Cambria Math" panose="02040503050406030204" pitchFamily="18" charset="0"/>
                          </a:rPr>
                        </m:ctrlPr>
                      </m:accPr>
                      <m:e>
                        <m:r>
                          <a:rPr lang="en-US" altLang="en-US" sz="2400" b="1">
                            <a:solidFill>
                              <a:srgbClr val="FFFF00"/>
                            </a:solidFill>
                            <a:latin typeface="Cambria Math"/>
                          </a:rPr>
                          <m:t>𝐗</m:t>
                        </m:r>
                      </m:e>
                    </m:acc>
                  </m:oMath>
                </a14:m>
                <a:r>
                  <a:rPr lang="en-US" altLang="en-US" sz="2400" b="1">
                    <a:solidFill>
                      <a:srgbClr val="FFFF00"/>
                    </a:solidFill>
                    <a:latin typeface=".VnTime" panose="020B7200000000000000" pitchFamily="34" charset="0"/>
                  </a:rPr>
                  <a:t> = 8,6</a:t>
                </a:r>
              </a:p>
              <a:p>
                <a:pPr lvl="0" fontAlgn="base">
                  <a:spcBef>
                    <a:spcPct val="20000"/>
                  </a:spcBef>
                  <a:spcAft>
                    <a:spcPct val="0"/>
                  </a:spcAft>
                  <a:buClr>
                    <a:schemeClr val="accent1"/>
                  </a:buClr>
                  <a:buSzPct val="65000"/>
                </a:pPr>
                <a14:m>
                  <m:oMath xmlns:m="http://schemas.openxmlformats.org/officeDocument/2006/math">
                    <m:sSub>
                      <m:sSubPr>
                        <m:ctrlPr>
                          <a:rPr lang="en-US" sz="2400" b="1" i="1">
                            <a:solidFill>
                              <a:srgbClr val="FFFF00"/>
                            </a:solidFill>
                            <a:latin typeface="Cambria Math" panose="02040503050406030204" pitchFamily="18" charset="0"/>
                            <a:cs typeface="Times New Roman" pitchFamily="18" charset="0"/>
                          </a:rPr>
                        </m:ctrlPr>
                      </m:sSubPr>
                      <m:e>
                        <m:r>
                          <a:rPr lang="en-US" sz="2400" b="1" i="1">
                            <a:solidFill>
                              <a:srgbClr val="FFFF00"/>
                            </a:solidFill>
                            <a:latin typeface="Cambria Math"/>
                            <a:cs typeface="Times New Roman" pitchFamily="18" charset="0"/>
                          </a:rPr>
                          <m:t>𝑴</m:t>
                        </m:r>
                      </m:e>
                      <m:sub>
                        <m:r>
                          <a:rPr lang="en-US" sz="2400" b="1" i="1">
                            <a:solidFill>
                              <a:srgbClr val="FFFF00"/>
                            </a:solidFill>
                            <a:latin typeface="Cambria Math"/>
                            <a:cs typeface="Times New Roman" pitchFamily="18" charset="0"/>
                          </a:rPr>
                          <m:t>𝟎</m:t>
                        </m:r>
                      </m:sub>
                    </m:sSub>
                  </m:oMath>
                </a14:m>
                <a:r>
                  <a:rPr lang="en-US" altLang="en-US" sz="2400" b="1">
                    <a:solidFill>
                      <a:srgbClr val="FFFF00"/>
                    </a:solidFill>
                    <a:latin typeface=".VnTime" panose="020B7200000000000000" pitchFamily="34" charset="0"/>
                  </a:rPr>
                  <a:t> = 9</a:t>
                </a:r>
              </a:p>
            </p:txBody>
          </p:sp>
        </mc:Choice>
        <mc:Fallback xmlns="">
          <p:sp>
            <p:nvSpPr>
              <p:cNvPr id="3" name="Rectangle 2"/>
              <p:cNvSpPr>
                <a:spLocks noRot="1" noChangeAspect="1" noMove="1" noResize="1" noEditPoints="1" noAdjustHandles="1" noChangeArrowheads="1" noChangeShapeType="1" noTextEdit="1"/>
              </p:cNvSpPr>
              <p:nvPr/>
            </p:nvSpPr>
            <p:spPr>
              <a:xfrm>
                <a:off x="6257972" y="5586918"/>
                <a:ext cx="1698404" cy="904863"/>
              </a:xfrm>
              <a:prstGeom prst="rect">
                <a:avLst/>
              </a:prstGeom>
              <a:blipFill rotWithShape="1">
                <a:blip r:embed="rId4"/>
                <a:stretch>
                  <a:fillRect l="-1079" t="-5369" b="-14094"/>
                </a:stretch>
              </a:blipFill>
            </p:spPr>
            <p:txBody>
              <a:bodyPr/>
              <a:lstStyle/>
              <a:p>
                <a:r>
                  <a:rPr lang="en-US">
                    <a:noFill/>
                  </a:rPr>
                  <a:t> </a:t>
                </a:r>
              </a:p>
            </p:txBody>
          </p:sp>
        </mc:Fallback>
      </mc:AlternateContent>
    </p:spTree>
    <p:extLst>
      <p:ext uri="{BB962C8B-B14F-4D97-AF65-F5344CB8AC3E}">
        <p14:creationId xmlns:p14="http://schemas.microsoft.com/office/powerpoint/2010/main" val="30135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arn(inVertical)">
                                      <p:cBhvr>
                                        <p:cTn id="27" dur="500"/>
                                        <p:tgtEl>
                                          <p:spTgt spid="12"/>
                                        </p:tgtEl>
                                      </p:cBhvr>
                                    </p:animEffect>
                                  </p:childTnLst>
                                </p:cTn>
                              </p:par>
                              <p:par>
                                <p:cTn id="28" presetID="10" presetClass="entr" presetSubtype="0" fill="hold"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fade">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anim calcmode="lin" valueType="num">
                                      <p:cBhvr additive="base">
                                        <p:cTn id="3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3">
                                            <p:txEl>
                                              <p:pRg st="1" end="1"/>
                                            </p:txEl>
                                          </p:spTgt>
                                        </p:tgtEl>
                                        <p:attrNameLst>
                                          <p:attrName>style.visibility</p:attrName>
                                        </p:attrNameLst>
                                      </p:cBhvr>
                                      <p:to>
                                        <p:strVal val="visible"/>
                                      </p:to>
                                    </p:set>
                                    <p:animEffect transition="in" filter="wipe(down)">
                                      <p:cBhvr>
                                        <p:cTn id="4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0" grpId="0"/>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58" name="Rectangle 34"/>
          <p:cNvSpPr>
            <a:spLocks noChangeArrowheads="1"/>
          </p:cNvSpPr>
          <p:nvPr/>
        </p:nvSpPr>
        <p:spPr bwMode="auto">
          <a:xfrm>
            <a:off x="3419872" y="152400"/>
            <a:ext cx="1584176" cy="60325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p>
            <a:pPr algn="ctr"/>
            <a:r>
              <a:rPr lang="en-US" sz="2800" b="1" err="1">
                <a:solidFill>
                  <a:srgbClr val="0000FF"/>
                </a:solidFill>
                <a:latin typeface="Times New Roman" pitchFamily="18" charset="0"/>
                <a:cs typeface="Times New Roman" pitchFamily="18" charset="0"/>
              </a:rPr>
              <a:t>Ghi</a:t>
            </a:r>
            <a:r>
              <a:rPr lang="en-US" sz="2800" b="1">
                <a:solidFill>
                  <a:srgbClr val="0000FF"/>
                </a:solidFill>
                <a:latin typeface="Times New Roman" pitchFamily="18" charset="0"/>
                <a:cs typeface="Times New Roman" pitchFamily="18" charset="0"/>
              </a:rPr>
              <a:t> nhớ</a:t>
            </a:r>
            <a:endParaRPr lang="en-US" sz="2800" b="1" dirty="0">
              <a:solidFill>
                <a:srgbClr val="0000FF"/>
              </a:solidFill>
              <a:latin typeface="Times New Roman" pitchFamily="18" charset="0"/>
              <a:cs typeface="Times New Roman" pitchFamily="18" charset="0"/>
            </a:endParaRPr>
          </a:p>
        </p:txBody>
      </p:sp>
      <p:sp>
        <p:nvSpPr>
          <p:cNvPr id="129059" name="Text Box 35"/>
          <p:cNvSpPr txBox="1">
            <a:spLocks noChangeArrowheads="1"/>
          </p:cNvSpPr>
          <p:nvPr/>
        </p:nvSpPr>
        <p:spPr bwMode="auto">
          <a:xfrm>
            <a:off x="152400" y="764704"/>
            <a:ext cx="6858000" cy="461665"/>
          </a:xfrm>
          <a:prstGeom prst="rect">
            <a:avLst/>
          </a:prstGeom>
          <a:noFill/>
          <a:ln w="9525">
            <a:noFill/>
            <a:miter lim="800000"/>
            <a:headEnd/>
            <a:tailEnd/>
          </a:ln>
          <a:effectLst/>
        </p:spPr>
        <p:txBody>
          <a:bodyPr>
            <a:spAutoFit/>
          </a:bodyPr>
          <a:lstStyle/>
          <a:p>
            <a:pPr>
              <a:spcBef>
                <a:spcPct val="50000"/>
              </a:spcBef>
            </a:pPr>
            <a:r>
              <a:rPr lang="en-US" sz="2400" b="1" dirty="0">
                <a:latin typeface="Times New Roman" pitchFamily="18" charset="0"/>
                <a:cs typeface="Times New Roman" pitchFamily="18" charset="0"/>
              </a:rPr>
              <a:t>1. </a:t>
            </a:r>
            <a:r>
              <a:rPr lang="en-US" sz="2400" b="1" dirty="0" err="1">
                <a:latin typeface="Times New Roman" pitchFamily="18" charset="0"/>
                <a:cs typeface="Times New Roman" pitchFamily="18" charset="0"/>
              </a:rPr>
              <a:t>Công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thức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tính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số</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trung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cộng</a:t>
            </a:r>
            <a:r>
              <a:rPr lang="en-US" sz="2400" b="1" dirty="0">
                <a:latin typeface="Times New Roman" pitchFamily="18" charset="0"/>
                <a:cs typeface="Times New Roman" pitchFamily="18" charset="0"/>
              </a:rPr>
              <a:t>:</a:t>
            </a:r>
          </a:p>
        </p:txBody>
      </p:sp>
      <p:graphicFrame>
        <p:nvGraphicFramePr>
          <p:cNvPr id="129062" name="Object 38"/>
          <p:cNvGraphicFramePr>
            <a:graphicFrameLocks noChangeAspect="1"/>
          </p:cNvGraphicFramePr>
          <p:nvPr>
            <p:extLst>
              <p:ext uri="{D42A27DB-BD31-4B8C-83A1-F6EECF244321}">
                <p14:modId xmlns:p14="http://schemas.microsoft.com/office/powerpoint/2010/main" val="3283729468"/>
              </p:ext>
            </p:extLst>
          </p:nvPr>
        </p:nvGraphicFramePr>
        <p:xfrm>
          <a:off x="1403648" y="1371600"/>
          <a:ext cx="5904656" cy="905272"/>
        </p:xfrm>
        <a:graphic>
          <a:graphicData uri="http://schemas.openxmlformats.org/presentationml/2006/ole">
            <mc:AlternateContent xmlns:mc="http://schemas.openxmlformats.org/markup-compatibility/2006">
              <mc:Choice xmlns:v="urn:schemas-microsoft-com:vml" Requires="v">
                <p:oleObj name="Equation" r:id="rId2" imgW="2133360" imgH="393480" progId="Equation.DSMT4">
                  <p:embed/>
                </p:oleObj>
              </mc:Choice>
              <mc:Fallback>
                <p:oleObj name="Equation" r:id="rId2" imgW="2133360" imgH="393480" progId="Equation.DSMT4">
                  <p:embed/>
                  <p:pic>
                    <p:nvPicPr>
                      <p:cNvPr id="129062" name="Object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371600"/>
                        <a:ext cx="5904656" cy="905272"/>
                      </a:xfrm>
                      <a:prstGeom prst="rect">
                        <a:avLst/>
                      </a:prstGeom>
                      <a:solidFill>
                        <a:srgbClr val="FFFF00"/>
                      </a:solidFill>
                    </p:spPr>
                  </p:pic>
                </p:oleObj>
              </mc:Fallback>
            </mc:AlternateContent>
          </a:graphicData>
        </a:graphic>
      </p:graphicFrame>
      <p:sp>
        <p:nvSpPr>
          <p:cNvPr id="129064" name="Text Box 40"/>
          <p:cNvSpPr txBox="1">
            <a:spLocks noChangeArrowheads="1"/>
          </p:cNvSpPr>
          <p:nvPr/>
        </p:nvSpPr>
        <p:spPr bwMode="auto">
          <a:xfrm>
            <a:off x="76200" y="2803525"/>
            <a:ext cx="8839200" cy="1015663"/>
          </a:xfrm>
          <a:prstGeom prst="rect">
            <a:avLst/>
          </a:prstGeom>
          <a:noFill/>
          <a:ln w="9525">
            <a:noFill/>
            <a:miter lim="800000"/>
            <a:headEnd/>
            <a:tailEnd/>
          </a:ln>
          <a:effectLst/>
        </p:spPr>
        <p:txBody>
          <a:bodyPr wrap="square">
            <a:spAutoFit/>
          </a:bodyPr>
          <a:lstStyle/>
          <a:p>
            <a:pPr algn="just">
              <a:lnSpc>
                <a:spcPct val="120000"/>
              </a:lnSpc>
            </a:pPr>
            <a:r>
              <a:rPr lang="en-US" sz="2400" b="1">
                <a:solidFill>
                  <a:srgbClr val="FFFF00"/>
                </a:solidFill>
                <a:latin typeface="Times New Roman" pitchFamily="18" charset="0"/>
              </a:rPr>
              <a:t>    Số </a:t>
            </a:r>
            <a:r>
              <a:rPr lang="en-US" sz="2400" b="1" dirty="0" err="1">
                <a:solidFill>
                  <a:srgbClr val="FFFF00"/>
                </a:solidFill>
                <a:latin typeface="Times New Roman" pitchFamily="18" charset="0"/>
              </a:rPr>
              <a:t>trung</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bình</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cộng</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thường</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được</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dùng</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làm</a:t>
            </a:r>
            <a:r>
              <a:rPr lang="en-US" sz="2400" b="1" dirty="0">
                <a:solidFill>
                  <a:srgbClr val="FFFF00"/>
                </a:solidFill>
                <a:latin typeface="Times New Roman" pitchFamily="18" charset="0"/>
              </a:rPr>
              <a:t> “</a:t>
            </a:r>
            <a:r>
              <a:rPr lang="en-US" sz="2400" b="1" err="1">
                <a:solidFill>
                  <a:srgbClr val="FFFF00"/>
                </a:solidFill>
                <a:latin typeface="Times New Roman" pitchFamily="18" charset="0"/>
              </a:rPr>
              <a:t>đại</a:t>
            </a:r>
            <a:r>
              <a:rPr lang="en-US" sz="2400" b="1">
                <a:solidFill>
                  <a:srgbClr val="FFFF00"/>
                </a:solidFill>
                <a:latin typeface="Times New Roman" pitchFamily="18" charset="0"/>
              </a:rPr>
              <a:t> diện</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cho</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dấu</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hiệu</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đặc</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biệt</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là</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khi</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muốn</a:t>
            </a:r>
            <a:r>
              <a:rPr lang="en-US" sz="2400" b="1" dirty="0">
                <a:solidFill>
                  <a:srgbClr val="FFFF00"/>
                </a:solidFill>
                <a:latin typeface="Times New Roman" pitchFamily="18" charset="0"/>
              </a:rPr>
              <a:t> so </a:t>
            </a:r>
            <a:r>
              <a:rPr lang="en-US" sz="2400" b="1" dirty="0" err="1">
                <a:solidFill>
                  <a:srgbClr val="FFFF00"/>
                </a:solidFill>
                <a:latin typeface="Times New Roman" pitchFamily="18" charset="0"/>
              </a:rPr>
              <a:t>sánh</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các</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dấu</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hiệu</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cùng</a:t>
            </a:r>
            <a:r>
              <a:rPr lang="en-US" sz="2400" b="1" dirty="0">
                <a:solidFill>
                  <a:srgbClr val="FFFF00"/>
                </a:solidFill>
                <a:latin typeface="Times New Roman" pitchFamily="18" charset="0"/>
              </a:rPr>
              <a:t> </a:t>
            </a:r>
            <a:r>
              <a:rPr lang="en-US" sz="2400" b="1" dirty="0" err="1">
                <a:solidFill>
                  <a:srgbClr val="FFFF00"/>
                </a:solidFill>
                <a:latin typeface="Times New Roman" pitchFamily="18" charset="0"/>
              </a:rPr>
              <a:t>loại</a:t>
            </a:r>
            <a:r>
              <a:rPr lang="en-US" sz="2400" b="1" dirty="0">
                <a:solidFill>
                  <a:srgbClr val="FFFF00"/>
                </a:solidFill>
                <a:latin typeface="Times New Roman" pitchFamily="18" charset="0"/>
              </a:rPr>
              <a:t>.</a:t>
            </a:r>
          </a:p>
        </p:txBody>
      </p:sp>
      <p:sp>
        <p:nvSpPr>
          <p:cNvPr id="129065" name="Text Box 41"/>
          <p:cNvSpPr txBox="1">
            <a:spLocks noChangeArrowheads="1"/>
          </p:cNvSpPr>
          <p:nvPr/>
        </p:nvSpPr>
        <p:spPr bwMode="auto">
          <a:xfrm>
            <a:off x="181744" y="3861048"/>
            <a:ext cx="3886200" cy="461665"/>
          </a:xfrm>
          <a:prstGeom prst="rect">
            <a:avLst/>
          </a:prstGeom>
          <a:noFill/>
          <a:ln w="9525">
            <a:noFill/>
            <a:miter lim="800000"/>
            <a:headEnd/>
            <a:tailEnd/>
          </a:ln>
          <a:effectLst/>
        </p:spPr>
        <p:txBody>
          <a:bodyPr>
            <a:spAutoFit/>
          </a:bodyPr>
          <a:lstStyle/>
          <a:p>
            <a:pPr>
              <a:spcBef>
                <a:spcPct val="50000"/>
              </a:spcBef>
            </a:pPr>
            <a:r>
              <a:rPr lang="en-US" sz="2400" b="1" dirty="0">
                <a:latin typeface="Times New Roman" pitchFamily="18" charset="0"/>
                <a:cs typeface="Times New Roman" pitchFamily="18" charset="0"/>
              </a:rPr>
              <a:t>3. </a:t>
            </a:r>
            <a:r>
              <a:rPr lang="en-US" sz="2400" b="1" dirty="0" err="1">
                <a:latin typeface="Times New Roman" pitchFamily="18" charset="0"/>
                <a:cs typeface="Times New Roman" pitchFamily="18" charset="0"/>
              </a:rPr>
              <a:t>Mốt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err="1">
                <a:latin typeface="Times New Roman" pitchFamily="18" charset="0"/>
                <a:cs typeface="Times New Roman" pitchFamily="18" charset="0"/>
              </a:rPr>
              <a:t>dấu</a:t>
            </a:r>
            <a:r>
              <a:rPr lang="en-US" sz="2400" b="1">
                <a:latin typeface="Times New Roman" pitchFamily="18" charset="0"/>
                <a:cs typeface="Times New Roman" pitchFamily="18" charset="0"/>
              </a:rPr>
              <a:t> hiệu:</a:t>
            </a:r>
            <a:endParaRPr lang="en-US" sz="2400" b="1"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129067" name="Text Box 43"/>
              <p:cNvSpPr txBox="1">
                <a:spLocks noChangeArrowheads="1"/>
              </p:cNvSpPr>
              <p:nvPr/>
            </p:nvSpPr>
            <p:spPr bwMode="auto">
              <a:xfrm>
                <a:off x="76200" y="4365104"/>
                <a:ext cx="8960296" cy="978729"/>
              </a:xfrm>
              <a:prstGeom prst="rect">
                <a:avLst/>
              </a:prstGeom>
              <a:noFill/>
              <a:ln w="9525">
                <a:noFill/>
                <a:miter lim="800000"/>
                <a:headEnd/>
                <a:tailEnd/>
              </a:ln>
              <a:effectLst/>
            </p:spPr>
            <p:txBody>
              <a:bodyPr wrap="square">
                <a:spAutoFit/>
              </a:bodyPr>
              <a:lstStyle/>
              <a:p>
                <a:pPr algn="just">
                  <a:lnSpc>
                    <a:spcPct val="120000"/>
                  </a:lnSpc>
                </a:pPr>
                <a:r>
                  <a:rPr lang="en-US" sz="2400" b="1">
                    <a:solidFill>
                      <a:srgbClr val="FFFF00"/>
                    </a:solidFill>
                    <a:latin typeface="Times New Roman" pitchFamily="18" charset="0"/>
                    <a:cs typeface="Times New Roman" pitchFamily="18" charset="0"/>
                  </a:rPr>
                  <a:t>   Mốt </a:t>
                </a:r>
                <a:r>
                  <a:rPr lang="en-US" sz="2400" b="1" dirty="0" err="1">
                    <a:solidFill>
                      <a:srgbClr val="FFFF00"/>
                    </a:solidFill>
                    <a:latin typeface="Times New Roman" pitchFamily="18" charset="0"/>
                    <a:cs typeface="Times New Roman" pitchFamily="18" charset="0"/>
                  </a:rPr>
                  <a:t>của</a:t>
                </a:r>
                <a:r>
                  <a:rPr lang="en-US" sz="2400" b="1" dirty="0">
                    <a:solidFill>
                      <a:srgbClr val="FFFF00"/>
                    </a:solidFill>
                    <a:latin typeface="Times New Roman" pitchFamily="18" charset="0"/>
                    <a:cs typeface="Times New Roman" pitchFamily="18" charset="0"/>
                  </a:rPr>
                  <a:t> </a:t>
                </a:r>
                <a:r>
                  <a:rPr lang="en-US" sz="2400" b="1" dirty="0" err="1">
                    <a:solidFill>
                      <a:srgbClr val="FFFF00"/>
                    </a:solidFill>
                    <a:latin typeface="Times New Roman" pitchFamily="18" charset="0"/>
                    <a:cs typeface="Times New Roman" pitchFamily="18" charset="0"/>
                  </a:rPr>
                  <a:t>dấu</a:t>
                </a:r>
                <a:r>
                  <a:rPr lang="en-US" sz="2400" b="1" dirty="0">
                    <a:solidFill>
                      <a:srgbClr val="FFFF00"/>
                    </a:solidFill>
                    <a:latin typeface="Times New Roman" pitchFamily="18" charset="0"/>
                    <a:cs typeface="Times New Roman" pitchFamily="18" charset="0"/>
                  </a:rPr>
                  <a:t> </a:t>
                </a:r>
                <a:r>
                  <a:rPr lang="en-US" sz="2400" b="1" dirty="0" err="1">
                    <a:solidFill>
                      <a:srgbClr val="FFFF00"/>
                    </a:solidFill>
                    <a:latin typeface="Times New Roman" pitchFamily="18" charset="0"/>
                    <a:cs typeface="Times New Roman" pitchFamily="18" charset="0"/>
                  </a:rPr>
                  <a:t>hiệu</a:t>
                </a:r>
                <a:r>
                  <a:rPr lang="en-US" sz="2400" b="1" dirty="0">
                    <a:solidFill>
                      <a:srgbClr val="FFFF00"/>
                    </a:solidFill>
                    <a:latin typeface="Times New Roman" pitchFamily="18" charset="0"/>
                    <a:cs typeface="Times New Roman" pitchFamily="18" charset="0"/>
                  </a:rPr>
                  <a:t> </a:t>
                </a:r>
                <a:r>
                  <a:rPr lang="en-US" sz="2400" b="1" dirty="0" err="1">
                    <a:solidFill>
                      <a:srgbClr val="FFFF00"/>
                    </a:solidFill>
                    <a:latin typeface="Times New Roman" pitchFamily="18" charset="0"/>
                    <a:cs typeface="Times New Roman" pitchFamily="18" charset="0"/>
                  </a:rPr>
                  <a:t>là</a:t>
                </a:r>
                <a:r>
                  <a:rPr lang="en-US" sz="2400" b="1" i="1" dirty="0">
                    <a:solidFill>
                      <a:srgbClr val="FFFF00"/>
                    </a:solidFill>
                    <a:latin typeface="Times New Roman" pitchFamily="18" charset="0"/>
                    <a:cs typeface="Times New Roman" pitchFamily="18" charset="0"/>
                  </a:rPr>
                  <a:t> </a:t>
                </a:r>
                <a:r>
                  <a:rPr lang="en-US" sz="2400" b="1" i="1" dirty="0" err="1">
                    <a:solidFill>
                      <a:srgbClr val="FFFF00"/>
                    </a:solidFill>
                    <a:latin typeface="Times New Roman" pitchFamily="18" charset="0"/>
                    <a:cs typeface="Times New Roman" pitchFamily="18" charset="0"/>
                  </a:rPr>
                  <a:t>giá</a:t>
                </a:r>
                <a:r>
                  <a:rPr lang="en-US" sz="2400" b="1" i="1" dirty="0">
                    <a:solidFill>
                      <a:srgbClr val="FFFF00"/>
                    </a:solidFill>
                    <a:latin typeface="Times New Roman" pitchFamily="18" charset="0"/>
                    <a:cs typeface="Times New Roman" pitchFamily="18" charset="0"/>
                  </a:rPr>
                  <a:t> </a:t>
                </a:r>
                <a:r>
                  <a:rPr lang="en-US" sz="2400" b="1" i="1" dirty="0" err="1">
                    <a:solidFill>
                      <a:srgbClr val="FFFF00"/>
                    </a:solidFill>
                    <a:latin typeface="Times New Roman" pitchFamily="18" charset="0"/>
                    <a:cs typeface="Times New Roman" pitchFamily="18" charset="0"/>
                  </a:rPr>
                  <a:t>trị</a:t>
                </a:r>
                <a:r>
                  <a:rPr lang="en-US" sz="2400" b="1" i="1" dirty="0">
                    <a:solidFill>
                      <a:srgbClr val="FFFF00"/>
                    </a:solidFill>
                    <a:latin typeface="Times New Roman" pitchFamily="18" charset="0"/>
                    <a:cs typeface="Times New Roman" pitchFamily="18" charset="0"/>
                  </a:rPr>
                  <a:t> </a:t>
                </a:r>
                <a:r>
                  <a:rPr lang="en-US" sz="2400" b="1" i="1" dirty="0" err="1">
                    <a:solidFill>
                      <a:srgbClr val="FFFF00"/>
                    </a:solidFill>
                    <a:latin typeface="Times New Roman" pitchFamily="18" charset="0"/>
                    <a:cs typeface="Times New Roman" pitchFamily="18" charset="0"/>
                  </a:rPr>
                  <a:t>có</a:t>
                </a:r>
                <a:r>
                  <a:rPr lang="en-US" sz="2400" b="1" i="1" dirty="0">
                    <a:solidFill>
                      <a:srgbClr val="FFFF00"/>
                    </a:solidFill>
                    <a:latin typeface="Times New Roman" pitchFamily="18" charset="0"/>
                    <a:cs typeface="Times New Roman" pitchFamily="18" charset="0"/>
                  </a:rPr>
                  <a:t> </a:t>
                </a:r>
                <a:r>
                  <a:rPr lang="en-US" sz="2400" b="1" i="1" dirty="0" err="1">
                    <a:solidFill>
                      <a:srgbClr val="FFFF00"/>
                    </a:solidFill>
                    <a:latin typeface="Times New Roman" pitchFamily="18" charset="0"/>
                    <a:cs typeface="Times New Roman" pitchFamily="18" charset="0"/>
                  </a:rPr>
                  <a:t>tần</a:t>
                </a:r>
                <a:r>
                  <a:rPr lang="en-US" sz="2400" b="1" i="1" dirty="0">
                    <a:solidFill>
                      <a:srgbClr val="FFFF00"/>
                    </a:solidFill>
                    <a:latin typeface="Times New Roman" pitchFamily="18" charset="0"/>
                    <a:cs typeface="Times New Roman" pitchFamily="18" charset="0"/>
                  </a:rPr>
                  <a:t> </a:t>
                </a:r>
                <a:r>
                  <a:rPr lang="en-US" sz="2400" b="1" i="1" dirty="0" err="1">
                    <a:solidFill>
                      <a:srgbClr val="FFFF00"/>
                    </a:solidFill>
                    <a:latin typeface="Times New Roman" pitchFamily="18" charset="0"/>
                    <a:cs typeface="Times New Roman" pitchFamily="18" charset="0"/>
                  </a:rPr>
                  <a:t>số</a:t>
                </a:r>
                <a:r>
                  <a:rPr lang="en-US" sz="2400" b="1" i="1" dirty="0">
                    <a:solidFill>
                      <a:srgbClr val="FFFF00"/>
                    </a:solidFill>
                    <a:latin typeface="Times New Roman" pitchFamily="18" charset="0"/>
                    <a:cs typeface="Times New Roman" pitchFamily="18" charset="0"/>
                  </a:rPr>
                  <a:t> </a:t>
                </a:r>
                <a:r>
                  <a:rPr lang="en-US" sz="2400" b="1" i="1" err="1">
                    <a:solidFill>
                      <a:srgbClr val="FFFF00"/>
                    </a:solidFill>
                    <a:latin typeface="Times New Roman" pitchFamily="18" charset="0"/>
                    <a:cs typeface="Times New Roman" pitchFamily="18" charset="0"/>
                  </a:rPr>
                  <a:t>lớn</a:t>
                </a:r>
                <a:r>
                  <a:rPr lang="en-US" sz="2400" b="1" i="1">
                    <a:solidFill>
                      <a:srgbClr val="FFFF00"/>
                    </a:solidFill>
                    <a:latin typeface="Times New Roman" pitchFamily="18" charset="0"/>
                    <a:cs typeface="Times New Roman" pitchFamily="18" charset="0"/>
                  </a:rPr>
                  <a:t> nhất </a:t>
                </a:r>
                <a:r>
                  <a:rPr lang="en-US" sz="2400" b="1">
                    <a:solidFill>
                      <a:srgbClr val="FFFF00"/>
                    </a:solidFill>
                    <a:latin typeface="Times New Roman" pitchFamily="18" charset="0"/>
                    <a:cs typeface="Times New Roman" pitchFamily="18" charset="0"/>
                  </a:rPr>
                  <a:t>trong </a:t>
                </a:r>
                <a:r>
                  <a:rPr lang="en-US" sz="2400" b="1" dirty="0" err="1">
                    <a:solidFill>
                      <a:srgbClr val="FFFF00"/>
                    </a:solidFill>
                    <a:latin typeface="Times New Roman" pitchFamily="18" charset="0"/>
                    <a:cs typeface="Times New Roman" pitchFamily="18" charset="0"/>
                  </a:rPr>
                  <a:t>bảng</a:t>
                </a:r>
                <a:r>
                  <a:rPr lang="en-US" sz="2400" b="1" dirty="0">
                    <a:solidFill>
                      <a:srgbClr val="FFFF00"/>
                    </a:solidFill>
                    <a:latin typeface="Times New Roman" pitchFamily="18" charset="0"/>
                    <a:cs typeface="Times New Roman" pitchFamily="18" charset="0"/>
                  </a:rPr>
                  <a:t> “</a:t>
                </a:r>
                <a:r>
                  <a:rPr lang="en-US" sz="2400" b="1" dirty="0" err="1">
                    <a:solidFill>
                      <a:srgbClr val="FFFF00"/>
                    </a:solidFill>
                    <a:latin typeface="Times New Roman" pitchFamily="18" charset="0"/>
                    <a:cs typeface="Times New Roman" pitchFamily="18" charset="0"/>
                  </a:rPr>
                  <a:t>tần</a:t>
                </a:r>
                <a:r>
                  <a:rPr lang="en-US" sz="2400" b="1" dirty="0">
                    <a:solidFill>
                      <a:srgbClr val="FFFF00"/>
                    </a:solidFill>
                    <a:latin typeface="Times New Roman" pitchFamily="18" charset="0"/>
                    <a:cs typeface="Times New Roman" pitchFamily="18" charset="0"/>
                  </a:rPr>
                  <a:t> </a:t>
                </a:r>
                <a:r>
                  <a:rPr lang="en-US" sz="2400" b="1" err="1">
                    <a:solidFill>
                      <a:srgbClr val="FFFF00"/>
                    </a:solidFill>
                    <a:latin typeface="Times New Roman" pitchFamily="18" charset="0"/>
                    <a:cs typeface="Times New Roman" pitchFamily="18" charset="0"/>
                  </a:rPr>
                  <a:t>số</a:t>
                </a:r>
                <a:r>
                  <a:rPr lang="en-US" sz="2400" b="1">
                    <a:solidFill>
                      <a:srgbClr val="FFFF00"/>
                    </a:solidFill>
                    <a:latin typeface="Times New Roman" pitchFamily="18" charset="0"/>
                    <a:cs typeface="Times New Roman" pitchFamily="18" charset="0"/>
                  </a:rPr>
                  <a:t>”.  </a:t>
                </a:r>
              </a:p>
              <a:p>
                <a:pPr algn="just">
                  <a:lnSpc>
                    <a:spcPct val="120000"/>
                  </a:lnSpc>
                </a:pPr>
                <a:r>
                  <a:rPr lang="en-US" sz="2400" b="1">
                    <a:solidFill>
                      <a:srgbClr val="FFFF00"/>
                    </a:solidFill>
                    <a:latin typeface="Times New Roman" pitchFamily="18" charset="0"/>
                    <a:cs typeface="Times New Roman" pitchFamily="18" charset="0"/>
                  </a:rPr>
                  <a:t>   Kí hiệu:</a:t>
                </a:r>
                <a:r>
                  <a:rPr lang="en-US" sz="2400" b="1" i="1">
                    <a:solidFill>
                      <a:srgbClr val="FFFF00"/>
                    </a:solidFill>
                    <a:latin typeface="Times New Roman" pitchFamily="18" charset="0"/>
                    <a:cs typeface="Times New Roman" pitchFamily="18" charset="0"/>
                  </a:rPr>
                  <a:t> </a:t>
                </a:r>
                <a14:m>
                  <m:oMath xmlns:m="http://schemas.openxmlformats.org/officeDocument/2006/math">
                    <m:sSub>
                      <m:sSubPr>
                        <m:ctrlPr>
                          <a:rPr lang="en-US" sz="2400" b="1" i="1" smtClean="0">
                            <a:solidFill>
                              <a:srgbClr val="FFFF00"/>
                            </a:solidFill>
                            <a:latin typeface="Cambria Math" panose="02040503050406030204" pitchFamily="18" charset="0"/>
                            <a:cs typeface="Times New Roman" pitchFamily="18" charset="0"/>
                          </a:rPr>
                        </m:ctrlPr>
                      </m:sSubPr>
                      <m:e>
                        <m:r>
                          <a:rPr lang="en-US" sz="2400" b="1" i="1">
                            <a:solidFill>
                              <a:srgbClr val="FFFF00"/>
                            </a:solidFill>
                            <a:latin typeface="Cambria Math"/>
                            <a:cs typeface="Times New Roman" pitchFamily="18" charset="0"/>
                          </a:rPr>
                          <m:t>𝑴</m:t>
                        </m:r>
                      </m:e>
                      <m:sub>
                        <m:r>
                          <a:rPr lang="en-US" sz="2400" b="1" i="1">
                            <a:solidFill>
                              <a:srgbClr val="FFFF00"/>
                            </a:solidFill>
                            <a:latin typeface="Cambria Math"/>
                            <a:cs typeface="Times New Roman" pitchFamily="18" charset="0"/>
                          </a:rPr>
                          <m:t>𝟎</m:t>
                        </m:r>
                      </m:sub>
                    </m:sSub>
                  </m:oMath>
                </a14:m>
                <a:endParaRPr lang="en-US" sz="2400" b="1" i="1" dirty="0">
                  <a:solidFill>
                    <a:srgbClr val="FFFF00"/>
                  </a:solidFill>
                  <a:latin typeface="Times New Roman" pitchFamily="18" charset="0"/>
                  <a:cs typeface="Times New Roman" pitchFamily="18" charset="0"/>
                </a:endParaRPr>
              </a:p>
            </p:txBody>
          </p:sp>
        </mc:Choice>
        <mc:Fallback xmlns="">
          <p:sp>
            <p:nvSpPr>
              <p:cNvPr id="129067" name="Text Box 43"/>
              <p:cNvSpPr txBox="1">
                <a:spLocks noRot="1" noChangeAspect="1" noMove="1" noResize="1" noEditPoints="1" noAdjustHandles="1" noChangeArrowheads="1" noChangeShapeType="1" noTextEdit="1"/>
              </p:cNvSpPr>
              <p:nvPr/>
            </p:nvSpPr>
            <p:spPr bwMode="auto">
              <a:xfrm>
                <a:off x="76200" y="4365104"/>
                <a:ext cx="8960296" cy="978729"/>
              </a:xfrm>
              <a:prstGeom prst="rect">
                <a:avLst/>
              </a:prstGeom>
              <a:blipFill rotWithShape="1">
                <a:blip r:embed="rId5"/>
                <a:stretch>
                  <a:fillRect t="-1242" r="-408" b="-9317"/>
                </a:stretch>
              </a:blipFill>
              <a:ln w="9525">
                <a:noFill/>
                <a:miter lim="800000"/>
                <a:headEnd/>
                <a:tailEnd/>
              </a:ln>
              <a:effectLst/>
            </p:spPr>
            <p:txBody>
              <a:bodyPr/>
              <a:lstStyle/>
              <a:p>
                <a:r>
                  <a:rPr lang="en-US">
                    <a:noFill/>
                  </a:rPr>
                  <a:t> </a:t>
                </a:r>
              </a:p>
            </p:txBody>
          </p:sp>
        </mc:Fallback>
      </mc:AlternateContent>
      <p:sp>
        <p:nvSpPr>
          <p:cNvPr id="12" name="Text Box 18"/>
          <p:cNvSpPr txBox="1">
            <a:spLocks noChangeArrowheads="1"/>
          </p:cNvSpPr>
          <p:nvPr/>
        </p:nvSpPr>
        <p:spPr bwMode="auto">
          <a:xfrm>
            <a:off x="179512" y="2329716"/>
            <a:ext cx="6853808" cy="461665"/>
          </a:xfrm>
          <a:prstGeom prst="rect">
            <a:avLst/>
          </a:prstGeom>
          <a:noFill/>
          <a:ln w="9525">
            <a:noFill/>
            <a:miter lim="800000"/>
            <a:headEnd/>
            <a:tailEnd/>
          </a:ln>
        </p:spPr>
        <p:txBody>
          <a:bodyPr wrap="square">
            <a:spAutoFit/>
          </a:bodyPr>
          <a:lstStyle/>
          <a:p>
            <a:pPr eaLnBrk="0" hangingPunct="0">
              <a:spcBef>
                <a:spcPct val="50000"/>
              </a:spcBef>
            </a:pPr>
            <a:r>
              <a:rPr lang="en-US" sz="2400" b="1" dirty="0">
                <a:latin typeface="Times New Roman" pitchFamily="18" charset="0"/>
              </a:rPr>
              <a:t>2. Ý </a:t>
            </a:r>
            <a:r>
              <a:rPr lang="en-US" sz="2400" b="1" dirty="0" err="1">
                <a:latin typeface="Times New Roman" pitchFamily="18" charset="0"/>
              </a:rPr>
              <a:t>nghĩa</a:t>
            </a:r>
            <a:r>
              <a:rPr lang="en-US" sz="2400" b="1" dirty="0">
                <a:latin typeface="Times New Roman" pitchFamily="18" charset="0"/>
              </a:rPr>
              <a:t> </a:t>
            </a:r>
            <a:r>
              <a:rPr lang="en-US" sz="2400" b="1" dirty="0" err="1">
                <a:latin typeface="Times New Roman" pitchFamily="18" charset="0"/>
              </a:rPr>
              <a:t>số</a:t>
            </a:r>
            <a:r>
              <a:rPr lang="en-US" sz="2400" b="1" dirty="0">
                <a:latin typeface="Times New Roman" pitchFamily="18" charset="0"/>
              </a:rPr>
              <a:t> </a:t>
            </a:r>
            <a:r>
              <a:rPr lang="en-US" sz="2400" b="1" dirty="0" err="1">
                <a:latin typeface="Times New Roman" pitchFamily="18" charset="0"/>
              </a:rPr>
              <a:t>trung</a:t>
            </a:r>
            <a:r>
              <a:rPr lang="en-US" sz="2400" b="1" dirty="0">
                <a:latin typeface="Times New Roman" pitchFamily="18" charset="0"/>
              </a:rPr>
              <a:t> </a:t>
            </a:r>
            <a:r>
              <a:rPr lang="en-US" sz="2400" b="1" err="1">
                <a:latin typeface="Times New Roman" pitchFamily="18" charset="0"/>
              </a:rPr>
              <a:t>bình</a:t>
            </a:r>
            <a:r>
              <a:rPr lang="en-US" sz="2400" b="1">
                <a:latin typeface="Times New Roman" pitchFamily="18" charset="0"/>
              </a:rPr>
              <a:t> cộng:</a:t>
            </a:r>
            <a:endParaRPr lang="en-US" sz="2400" b="1" dirty="0">
              <a:latin typeface="Times New Roman" pitchFamily="18"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9058"/>
                                        </p:tgtEl>
                                        <p:attrNameLst>
                                          <p:attrName>style.visibility</p:attrName>
                                        </p:attrNameLst>
                                      </p:cBhvr>
                                      <p:to>
                                        <p:strVal val="visible"/>
                                      </p:to>
                                    </p:set>
                                    <p:anim calcmode="lin" valueType="num">
                                      <p:cBhvr additive="base">
                                        <p:cTn id="7" dur="500" fill="hold"/>
                                        <p:tgtEl>
                                          <p:spTgt spid="129058"/>
                                        </p:tgtEl>
                                        <p:attrNameLst>
                                          <p:attrName>ppt_x</p:attrName>
                                        </p:attrNameLst>
                                      </p:cBhvr>
                                      <p:tavLst>
                                        <p:tav tm="0">
                                          <p:val>
                                            <p:strVal val="#ppt_x"/>
                                          </p:val>
                                        </p:tav>
                                        <p:tav tm="100000">
                                          <p:val>
                                            <p:strVal val="#ppt_x"/>
                                          </p:val>
                                        </p:tav>
                                      </p:tavLst>
                                    </p:anim>
                                    <p:anim calcmode="lin" valueType="num">
                                      <p:cBhvr additive="base">
                                        <p:cTn id="8" dur="500" fill="hold"/>
                                        <p:tgtEl>
                                          <p:spTgt spid="1290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9062"/>
                                        </p:tgtEl>
                                        <p:attrNameLst>
                                          <p:attrName>style.visibility</p:attrName>
                                        </p:attrNameLst>
                                      </p:cBhvr>
                                      <p:to>
                                        <p:strVal val="visible"/>
                                      </p:to>
                                    </p:set>
                                    <p:anim calcmode="lin" valueType="num">
                                      <p:cBhvr additive="base">
                                        <p:cTn id="13" dur="500" fill="hold"/>
                                        <p:tgtEl>
                                          <p:spTgt spid="129062"/>
                                        </p:tgtEl>
                                        <p:attrNameLst>
                                          <p:attrName>ppt_x</p:attrName>
                                        </p:attrNameLst>
                                      </p:cBhvr>
                                      <p:tavLst>
                                        <p:tav tm="0">
                                          <p:val>
                                            <p:strVal val="#ppt_x"/>
                                          </p:val>
                                        </p:tav>
                                        <p:tav tm="100000">
                                          <p:val>
                                            <p:strVal val="#ppt_x"/>
                                          </p:val>
                                        </p:tav>
                                      </p:tavLst>
                                    </p:anim>
                                    <p:anim calcmode="lin" valueType="num">
                                      <p:cBhvr additive="base">
                                        <p:cTn id="14" dur="500" fill="hold"/>
                                        <p:tgtEl>
                                          <p:spTgt spid="129062"/>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9059"/>
                                        </p:tgtEl>
                                        <p:attrNameLst>
                                          <p:attrName>style.visibility</p:attrName>
                                        </p:attrNameLst>
                                      </p:cBhvr>
                                      <p:to>
                                        <p:strVal val="visible"/>
                                      </p:to>
                                    </p:set>
                                    <p:anim calcmode="lin" valueType="num">
                                      <p:cBhvr additive="base">
                                        <p:cTn id="17" dur="500" fill="hold"/>
                                        <p:tgtEl>
                                          <p:spTgt spid="129059"/>
                                        </p:tgtEl>
                                        <p:attrNameLst>
                                          <p:attrName>ppt_x</p:attrName>
                                        </p:attrNameLst>
                                      </p:cBhvr>
                                      <p:tavLst>
                                        <p:tav tm="0">
                                          <p:val>
                                            <p:strVal val="#ppt_x"/>
                                          </p:val>
                                        </p:tav>
                                        <p:tav tm="100000">
                                          <p:val>
                                            <p:strVal val="#ppt_x"/>
                                          </p:val>
                                        </p:tav>
                                      </p:tavLst>
                                    </p:anim>
                                    <p:anim calcmode="lin" valueType="num">
                                      <p:cBhvr additive="base">
                                        <p:cTn id="18" dur="500" fill="hold"/>
                                        <p:tgtEl>
                                          <p:spTgt spid="12905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9064"/>
                                        </p:tgtEl>
                                        <p:attrNameLst>
                                          <p:attrName>style.visibility</p:attrName>
                                        </p:attrNameLst>
                                      </p:cBhvr>
                                      <p:to>
                                        <p:strVal val="visible"/>
                                      </p:to>
                                    </p:set>
                                    <p:anim calcmode="lin" valueType="num">
                                      <p:cBhvr additive="base">
                                        <p:cTn id="27" dur="500" fill="hold"/>
                                        <p:tgtEl>
                                          <p:spTgt spid="129064"/>
                                        </p:tgtEl>
                                        <p:attrNameLst>
                                          <p:attrName>ppt_x</p:attrName>
                                        </p:attrNameLst>
                                      </p:cBhvr>
                                      <p:tavLst>
                                        <p:tav tm="0">
                                          <p:val>
                                            <p:strVal val="#ppt_x"/>
                                          </p:val>
                                        </p:tav>
                                        <p:tav tm="100000">
                                          <p:val>
                                            <p:strVal val="#ppt_x"/>
                                          </p:val>
                                        </p:tav>
                                      </p:tavLst>
                                    </p:anim>
                                    <p:anim calcmode="lin" valueType="num">
                                      <p:cBhvr additive="base">
                                        <p:cTn id="28" dur="500" fill="hold"/>
                                        <p:tgtEl>
                                          <p:spTgt spid="12906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29065"/>
                                        </p:tgtEl>
                                        <p:attrNameLst>
                                          <p:attrName>style.visibility</p:attrName>
                                        </p:attrNameLst>
                                      </p:cBhvr>
                                      <p:to>
                                        <p:strVal val="visible"/>
                                      </p:to>
                                    </p:set>
                                    <p:anim calcmode="lin" valueType="num">
                                      <p:cBhvr additive="base">
                                        <p:cTn id="33" dur="500" fill="hold"/>
                                        <p:tgtEl>
                                          <p:spTgt spid="129065"/>
                                        </p:tgtEl>
                                        <p:attrNameLst>
                                          <p:attrName>ppt_x</p:attrName>
                                        </p:attrNameLst>
                                      </p:cBhvr>
                                      <p:tavLst>
                                        <p:tav tm="0">
                                          <p:val>
                                            <p:strVal val="#ppt_x"/>
                                          </p:val>
                                        </p:tav>
                                        <p:tav tm="100000">
                                          <p:val>
                                            <p:strVal val="#ppt_x"/>
                                          </p:val>
                                        </p:tav>
                                      </p:tavLst>
                                    </p:anim>
                                    <p:anim calcmode="lin" valueType="num">
                                      <p:cBhvr additive="base">
                                        <p:cTn id="34" dur="500" fill="hold"/>
                                        <p:tgtEl>
                                          <p:spTgt spid="129065"/>
                                        </p:tgtEl>
                                        <p:attrNameLst>
                                          <p:attrName>ppt_y</p:attrName>
                                        </p:attrNameLst>
                                      </p:cBhvr>
                                      <p:tavLst>
                                        <p:tav tm="0">
                                          <p:val>
                                            <p:strVal val="1+#ppt_h/2"/>
                                          </p:val>
                                        </p:tav>
                                        <p:tav tm="100000">
                                          <p:val>
                                            <p:strVal val="#ppt_y"/>
                                          </p:val>
                                        </p:tav>
                                      </p:tavLst>
                                    </p:anim>
                                  </p:childTnLst>
                                </p:cTn>
                              </p:par>
                              <p:par>
                                <p:cTn id="35" presetID="53" presetClass="entr" presetSubtype="16" fill="hold" grpId="0" nodeType="withEffect">
                                  <p:stCondLst>
                                    <p:cond delay="0"/>
                                  </p:stCondLst>
                                  <p:childTnLst>
                                    <p:set>
                                      <p:cBhvr>
                                        <p:cTn id="36" dur="1" fill="hold">
                                          <p:stCondLst>
                                            <p:cond delay="0"/>
                                          </p:stCondLst>
                                        </p:cTn>
                                        <p:tgtEl>
                                          <p:spTgt spid="129067"/>
                                        </p:tgtEl>
                                        <p:attrNameLst>
                                          <p:attrName>style.visibility</p:attrName>
                                        </p:attrNameLst>
                                      </p:cBhvr>
                                      <p:to>
                                        <p:strVal val="visible"/>
                                      </p:to>
                                    </p:set>
                                    <p:anim calcmode="lin" valueType="num">
                                      <p:cBhvr>
                                        <p:cTn id="37" dur="500" fill="hold"/>
                                        <p:tgtEl>
                                          <p:spTgt spid="129067"/>
                                        </p:tgtEl>
                                        <p:attrNameLst>
                                          <p:attrName>ppt_w</p:attrName>
                                        </p:attrNameLst>
                                      </p:cBhvr>
                                      <p:tavLst>
                                        <p:tav tm="0">
                                          <p:val>
                                            <p:fltVal val="0"/>
                                          </p:val>
                                        </p:tav>
                                        <p:tav tm="100000">
                                          <p:val>
                                            <p:strVal val="#ppt_w"/>
                                          </p:val>
                                        </p:tav>
                                      </p:tavLst>
                                    </p:anim>
                                    <p:anim calcmode="lin" valueType="num">
                                      <p:cBhvr>
                                        <p:cTn id="38" dur="500" fill="hold"/>
                                        <p:tgtEl>
                                          <p:spTgt spid="129067"/>
                                        </p:tgtEl>
                                        <p:attrNameLst>
                                          <p:attrName>ppt_h</p:attrName>
                                        </p:attrNameLst>
                                      </p:cBhvr>
                                      <p:tavLst>
                                        <p:tav tm="0">
                                          <p:val>
                                            <p:fltVal val="0"/>
                                          </p:val>
                                        </p:tav>
                                        <p:tav tm="100000">
                                          <p:val>
                                            <p:strVal val="#ppt_h"/>
                                          </p:val>
                                        </p:tav>
                                      </p:tavLst>
                                    </p:anim>
                                    <p:animEffect transition="in" filter="fade">
                                      <p:cBhvr>
                                        <p:cTn id="39" dur="500"/>
                                        <p:tgtEl>
                                          <p:spTgt spid="1290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58" grpId="0" animBg="1"/>
      <p:bldP spid="129059" grpId="0"/>
      <p:bldP spid="129064" grpId="0"/>
      <p:bldP spid="129065" grpId="0"/>
      <p:bldP spid="129067"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4"/>
          <p:cNvSpPr>
            <a:spLocks noChangeArrowheads="1"/>
          </p:cNvSpPr>
          <p:nvPr/>
        </p:nvSpPr>
        <p:spPr bwMode="auto">
          <a:xfrm>
            <a:off x="107504" y="152400"/>
            <a:ext cx="2016224" cy="60325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p>
            <a:pPr algn="ctr"/>
            <a:r>
              <a:rPr lang="en-US" sz="2800" b="1">
                <a:solidFill>
                  <a:srgbClr val="0000FF"/>
                </a:solidFill>
                <a:latin typeface="Times New Roman" pitchFamily="18" charset="0"/>
                <a:cs typeface="Times New Roman" pitchFamily="18" charset="0"/>
              </a:rPr>
              <a:t>Bài tập</a:t>
            </a:r>
            <a:endParaRPr lang="en-US" sz="2800" b="1" dirty="0">
              <a:solidFill>
                <a:srgbClr val="0000FF"/>
              </a:solidFill>
              <a:latin typeface="Times New Roman" pitchFamily="18" charset="0"/>
              <a:cs typeface="Times New Roman" pitchFamily="18" charset="0"/>
            </a:endParaRPr>
          </a:p>
        </p:txBody>
      </p:sp>
      <p:sp>
        <p:nvSpPr>
          <p:cNvPr id="5" name="TextBox 4"/>
          <p:cNvSpPr txBox="1"/>
          <p:nvPr/>
        </p:nvSpPr>
        <p:spPr>
          <a:xfrm>
            <a:off x="179512" y="764704"/>
            <a:ext cx="8712968" cy="830997"/>
          </a:xfrm>
          <a:prstGeom prst="rect">
            <a:avLst/>
          </a:prstGeom>
          <a:noFill/>
        </p:spPr>
        <p:txBody>
          <a:bodyPr wrap="square" rtlCol="0">
            <a:spAutoFit/>
          </a:bodyPr>
          <a:lstStyle/>
          <a:p>
            <a:r>
              <a:rPr lang="en-US" sz="2400" b="1">
                <a:latin typeface="Times New Roman" pitchFamily="18" charset="0"/>
                <a:cs typeface="Times New Roman" pitchFamily="18" charset="0"/>
              </a:rPr>
              <a:t>Giáo viên theo dõi thời gian làm bài tập (tính theo phút ) của học sinh một lớp 7 và ghi lại như sau: </a:t>
            </a:r>
          </a:p>
        </p:txBody>
      </p:sp>
      <p:graphicFrame>
        <p:nvGraphicFramePr>
          <p:cNvPr id="6" name="Table 5"/>
          <p:cNvGraphicFramePr>
            <a:graphicFrameLocks noGrp="1"/>
          </p:cNvGraphicFramePr>
          <p:nvPr>
            <p:extLst>
              <p:ext uri="{D42A27DB-BD31-4B8C-83A1-F6EECF244321}">
                <p14:modId xmlns:p14="http://schemas.microsoft.com/office/powerpoint/2010/main" val="478581591"/>
              </p:ext>
            </p:extLst>
          </p:nvPr>
        </p:nvGraphicFramePr>
        <p:xfrm>
          <a:off x="1331640" y="1628800"/>
          <a:ext cx="6096000" cy="1371600"/>
        </p:xfrm>
        <a:graphic>
          <a:graphicData uri="http://schemas.openxmlformats.org/drawingml/2006/table">
            <a:tbl>
              <a:tblPr firstRow="1" bandRow="1">
                <a:tableStyleId>{5DA37D80-6434-44D0-A028-1B22A696006F}</a:tableStyleId>
              </a:tblPr>
              <a:tblGrid>
                <a:gridCol w="609600">
                  <a:extLst>
                    <a:ext uri="{9D8B030D-6E8A-4147-A177-3AD203B41FA5}">
                      <a16:colId xmlns:a16="http://schemas.microsoft.com/office/drawing/2014/main" val="20000"/>
                    </a:ext>
                  </a:extLst>
                </a:gridCol>
                <a:gridCol w="609600">
                  <a:extLst>
                    <a:ext uri="{9D8B030D-6E8A-4147-A177-3AD203B41FA5}">
                      <a16:colId xmlns:a16="http://schemas.microsoft.com/office/drawing/2014/main" val="20001"/>
                    </a:ext>
                  </a:extLst>
                </a:gridCol>
                <a:gridCol w="609600">
                  <a:extLst>
                    <a:ext uri="{9D8B030D-6E8A-4147-A177-3AD203B41FA5}">
                      <a16:colId xmlns:a16="http://schemas.microsoft.com/office/drawing/2014/main" val="20002"/>
                    </a:ext>
                  </a:extLst>
                </a:gridCol>
                <a:gridCol w="609600">
                  <a:extLst>
                    <a:ext uri="{9D8B030D-6E8A-4147-A177-3AD203B41FA5}">
                      <a16:colId xmlns:a16="http://schemas.microsoft.com/office/drawing/2014/main" val="20003"/>
                    </a:ext>
                  </a:extLst>
                </a:gridCol>
                <a:gridCol w="609600">
                  <a:extLst>
                    <a:ext uri="{9D8B030D-6E8A-4147-A177-3AD203B41FA5}">
                      <a16:colId xmlns:a16="http://schemas.microsoft.com/office/drawing/2014/main" val="20004"/>
                    </a:ext>
                  </a:extLst>
                </a:gridCol>
                <a:gridCol w="609600">
                  <a:extLst>
                    <a:ext uri="{9D8B030D-6E8A-4147-A177-3AD203B41FA5}">
                      <a16:colId xmlns:a16="http://schemas.microsoft.com/office/drawing/2014/main" val="20005"/>
                    </a:ext>
                  </a:extLst>
                </a:gridCol>
                <a:gridCol w="6096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09600">
                  <a:extLst>
                    <a:ext uri="{9D8B030D-6E8A-4147-A177-3AD203B41FA5}">
                      <a16:colId xmlns:a16="http://schemas.microsoft.com/office/drawing/2014/main" val="20008"/>
                    </a:ext>
                  </a:extLst>
                </a:gridCol>
                <a:gridCol w="609600">
                  <a:extLst>
                    <a:ext uri="{9D8B030D-6E8A-4147-A177-3AD203B41FA5}">
                      <a16:colId xmlns:a16="http://schemas.microsoft.com/office/drawing/2014/main" val="20009"/>
                    </a:ext>
                  </a:extLst>
                </a:gridCol>
              </a:tblGrid>
              <a:tr h="370840">
                <a:tc>
                  <a:txBody>
                    <a:bodyPr/>
                    <a:lstStyle/>
                    <a:p>
                      <a:pPr algn="ctr"/>
                      <a:r>
                        <a:rPr lang="en-US" sz="2400" b="1">
                          <a:latin typeface="Times New Roman" pitchFamily="18" charset="0"/>
                          <a:cs typeface="Times New Roman" pitchFamily="18" charset="0"/>
                        </a:rPr>
                        <a:t>10</a:t>
                      </a:r>
                    </a:p>
                  </a:txBody>
                  <a:tcPr/>
                </a:tc>
                <a:tc>
                  <a:txBody>
                    <a:bodyPr/>
                    <a:lstStyle/>
                    <a:p>
                      <a:pPr algn="ctr"/>
                      <a:r>
                        <a:rPr lang="en-US" sz="2400" b="1">
                          <a:latin typeface="Times New Roman" pitchFamily="18" charset="0"/>
                          <a:cs typeface="Times New Roman" pitchFamily="18" charset="0"/>
                        </a:rPr>
                        <a:t>5</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7</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14</a:t>
                      </a:r>
                    </a:p>
                  </a:txBody>
                  <a:tcPr/>
                </a:tc>
                <a:tc>
                  <a:txBody>
                    <a:bodyPr/>
                    <a:lstStyle/>
                    <a:p>
                      <a:pPr algn="ctr"/>
                      <a:r>
                        <a:rPr lang="en-US" sz="2400" b="1">
                          <a:latin typeface="Times New Roman" pitchFamily="18" charset="0"/>
                          <a:cs typeface="Times New Roman" pitchFamily="18" charset="0"/>
                        </a:rPr>
                        <a:t>8</a:t>
                      </a:r>
                    </a:p>
                  </a:txBody>
                  <a:tcPr/>
                </a:tc>
                <a:extLst>
                  <a:ext uri="{0D108BD9-81ED-4DB2-BD59-A6C34878D82A}">
                    <a16:rowId xmlns:a16="http://schemas.microsoft.com/office/drawing/2014/main" val="10000"/>
                  </a:ext>
                </a:extLst>
              </a:tr>
              <a:tr h="370840">
                <a:tc>
                  <a:txBody>
                    <a:bodyPr/>
                    <a:lstStyle/>
                    <a:p>
                      <a:pPr algn="ctr"/>
                      <a:r>
                        <a:rPr lang="en-US" sz="2400" b="1">
                          <a:latin typeface="Times New Roman" pitchFamily="18" charset="0"/>
                          <a:cs typeface="Times New Roman" pitchFamily="18" charset="0"/>
                        </a:rPr>
                        <a:t>5</a:t>
                      </a:r>
                    </a:p>
                  </a:txBody>
                  <a:tcPr/>
                </a:tc>
                <a:tc>
                  <a:txBody>
                    <a:bodyPr/>
                    <a:lstStyle/>
                    <a:p>
                      <a:pPr algn="ctr"/>
                      <a:r>
                        <a:rPr lang="en-US" sz="2400" b="1">
                          <a:latin typeface="Times New Roman" pitchFamily="18" charset="0"/>
                          <a:cs typeface="Times New Roman" pitchFamily="18" charset="0"/>
                        </a:rPr>
                        <a:t>7</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10</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10</a:t>
                      </a:r>
                    </a:p>
                  </a:txBody>
                  <a:tcPr/>
                </a:tc>
                <a:tc>
                  <a:txBody>
                    <a:bodyPr/>
                    <a:lstStyle/>
                    <a:p>
                      <a:pPr algn="ctr"/>
                      <a:r>
                        <a:rPr lang="en-US" sz="2400" b="1">
                          <a:latin typeface="Times New Roman" pitchFamily="18" charset="0"/>
                          <a:cs typeface="Times New Roman" pitchFamily="18" charset="0"/>
                        </a:rPr>
                        <a:t>7</a:t>
                      </a:r>
                    </a:p>
                  </a:txBody>
                  <a:tcPr/>
                </a:tc>
                <a:tc>
                  <a:txBody>
                    <a:bodyPr/>
                    <a:lstStyle/>
                    <a:p>
                      <a:pPr algn="ctr"/>
                      <a:r>
                        <a:rPr lang="en-US" sz="2400" b="1">
                          <a:latin typeface="Times New Roman" pitchFamily="18" charset="0"/>
                          <a:cs typeface="Times New Roman" pitchFamily="18" charset="0"/>
                        </a:rPr>
                        <a:t>14</a:t>
                      </a:r>
                    </a:p>
                  </a:txBody>
                  <a:tcPr/>
                </a:tc>
                <a:tc>
                  <a:txBody>
                    <a:bodyPr/>
                    <a:lstStyle/>
                    <a:p>
                      <a:pPr algn="ctr"/>
                      <a:r>
                        <a:rPr lang="en-US" sz="2400" b="1">
                          <a:latin typeface="Times New Roman" pitchFamily="18" charset="0"/>
                          <a:cs typeface="Times New Roman" pitchFamily="18" charset="0"/>
                        </a:rPr>
                        <a:t>8</a:t>
                      </a:r>
                    </a:p>
                  </a:txBody>
                  <a:tcPr/>
                </a:tc>
                <a:extLst>
                  <a:ext uri="{0D108BD9-81ED-4DB2-BD59-A6C34878D82A}">
                    <a16:rowId xmlns:a16="http://schemas.microsoft.com/office/drawing/2014/main" val="10001"/>
                  </a:ext>
                </a:extLst>
              </a:tr>
              <a:tr h="370840">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8</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9</a:t>
                      </a:r>
                    </a:p>
                  </a:txBody>
                  <a:tcPr/>
                </a:tc>
                <a:tc>
                  <a:txBody>
                    <a:bodyPr/>
                    <a:lstStyle/>
                    <a:p>
                      <a:pPr algn="ctr"/>
                      <a:r>
                        <a:rPr lang="en-US" sz="2400" b="1">
                          <a:latin typeface="Times New Roman" pitchFamily="18" charset="0"/>
                          <a:cs typeface="Times New Roman" pitchFamily="18" charset="0"/>
                        </a:rPr>
                        <a:t>10</a:t>
                      </a:r>
                    </a:p>
                  </a:txBody>
                  <a:tcPr/>
                </a:tc>
                <a:tc>
                  <a:txBody>
                    <a:bodyPr/>
                    <a:lstStyle/>
                    <a:p>
                      <a:pPr algn="ctr"/>
                      <a:r>
                        <a:rPr lang="en-US" sz="2400" b="1">
                          <a:latin typeface="Times New Roman" pitchFamily="18" charset="0"/>
                          <a:cs typeface="Times New Roman" pitchFamily="18" charset="0"/>
                        </a:rPr>
                        <a:t>5</a:t>
                      </a:r>
                    </a:p>
                  </a:txBody>
                  <a:tcPr/>
                </a:tc>
                <a:tc>
                  <a:txBody>
                    <a:bodyPr/>
                    <a:lstStyle/>
                    <a:p>
                      <a:pPr algn="ctr"/>
                      <a:r>
                        <a:rPr lang="en-US" sz="2400" b="1">
                          <a:latin typeface="Times New Roman" pitchFamily="18" charset="0"/>
                          <a:cs typeface="Times New Roman" pitchFamily="18" charset="0"/>
                        </a:rPr>
                        <a:t>5</a:t>
                      </a:r>
                    </a:p>
                  </a:txBody>
                  <a:tcPr/>
                </a:tc>
                <a:tc>
                  <a:txBody>
                    <a:bodyPr/>
                    <a:lstStyle/>
                    <a:p>
                      <a:pPr algn="ctr"/>
                      <a:r>
                        <a:rPr lang="en-US" sz="2400" b="1">
                          <a:latin typeface="Times New Roman" pitchFamily="18" charset="0"/>
                          <a:cs typeface="Times New Roman" pitchFamily="18" charset="0"/>
                        </a:rPr>
                        <a:t>14</a:t>
                      </a:r>
                    </a:p>
                  </a:txBody>
                  <a:tcPr/>
                </a:tc>
                <a:extLst>
                  <a:ext uri="{0D108BD9-81ED-4DB2-BD59-A6C34878D82A}">
                    <a16:rowId xmlns:a16="http://schemas.microsoft.com/office/drawing/2014/main" val="10002"/>
                  </a:ext>
                </a:extLst>
              </a:tr>
            </a:tbl>
          </a:graphicData>
        </a:graphic>
      </p:graphicFrame>
      <p:sp>
        <p:nvSpPr>
          <p:cNvPr id="7" name="TextBox 6"/>
          <p:cNvSpPr txBox="1"/>
          <p:nvPr/>
        </p:nvSpPr>
        <p:spPr>
          <a:xfrm>
            <a:off x="179512" y="2965285"/>
            <a:ext cx="8712968" cy="1200329"/>
          </a:xfrm>
          <a:prstGeom prst="rect">
            <a:avLst/>
          </a:prstGeom>
          <a:noFill/>
        </p:spPr>
        <p:txBody>
          <a:bodyPr wrap="square" rtlCol="0">
            <a:spAutoFit/>
          </a:bodyPr>
          <a:lstStyle/>
          <a:p>
            <a:pPr marL="457200" indent="-457200">
              <a:buAutoNum type="alphaLcParenR"/>
            </a:pPr>
            <a:r>
              <a:rPr lang="en-US" sz="2400" b="1">
                <a:latin typeface="Times New Roman" pitchFamily="18" charset="0"/>
                <a:cs typeface="Times New Roman" pitchFamily="18" charset="0"/>
              </a:rPr>
              <a:t>Dấu hiệu điều tra là gì?</a:t>
            </a:r>
          </a:p>
          <a:p>
            <a:pPr marL="457200" indent="-457200">
              <a:buAutoNum type="alphaLcParenR"/>
            </a:pPr>
            <a:r>
              <a:rPr lang="en-US" sz="2400" b="1">
                <a:latin typeface="Times New Roman" pitchFamily="18" charset="0"/>
                <a:cs typeface="Times New Roman" pitchFamily="18" charset="0"/>
              </a:rPr>
              <a:t>Lập bảng tần số và nhận xét.</a:t>
            </a:r>
          </a:p>
          <a:p>
            <a:pPr marL="457200" indent="-457200">
              <a:buAutoNum type="alphaLcParenR"/>
            </a:pPr>
            <a:r>
              <a:rPr lang="en-US" sz="2400" b="1">
                <a:latin typeface="Times New Roman" pitchFamily="18" charset="0"/>
                <a:cs typeface="Times New Roman" pitchFamily="18" charset="0"/>
              </a:rPr>
              <a:t>Tính số trung bình cộng và tìm mốt của dấu hiệu đó.</a:t>
            </a:r>
          </a:p>
        </p:txBody>
      </p:sp>
    </p:spTree>
    <p:extLst>
      <p:ext uri="{BB962C8B-B14F-4D97-AF65-F5344CB8AC3E}">
        <p14:creationId xmlns:p14="http://schemas.microsoft.com/office/powerpoint/2010/main" val="3106156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457200" y="1484784"/>
            <a:ext cx="8229600" cy="2808312"/>
          </a:xfrm>
          <a:solidFill>
            <a:srgbClr val="FF66CC"/>
          </a:solidFill>
          <a:ln>
            <a:solidFill>
              <a:srgbClr val="00FF00"/>
            </a:solidFill>
          </a:ln>
        </p:spPr>
        <p:txBody>
          <a:bodyPr>
            <a:normAutofit/>
          </a:bodyPr>
          <a:lstStyle/>
          <a:p>
            <a:pPr marL="609600" indent="-609600" algn="ctr" eaLnBrk="1" hangingPunct="1">
              <a:buFontTx/>
              <a:buNone/>
            </a:pPr>
            <a:r>
              <a:rPr lang="en-US" sz="2800" b="1" u="sng" dirty="0">
                <a:solidFill>
                  <a:srgbClr val="0000FF"/>
                </a:solidFill>
                <a:latin typeface="Times New Roman" pitchFamily="18" charset="0"/>
              </a:rPr>
              <a:t>HƯỚNG DẪN VỀ NHÀ</a:t>
            </a:r>
          </a:p>
          <a:p>
            <a:pPr marL="609600" indent="-609600" eaLnBrk="1" hangingPunct="1"/>
            <a:endParaRPr lang="en-US" sz="2800" b="1" i="1" dirty="0">
              <a:latin typeface="Times New Roman" pitchFamily="18" charset="0"/>
            </a:endParaRPr>
          </a:p>
          <a:p>
            <a:pPr marL="609600" indent="-609600" eaLnBrk="1" hangingPunct="1">
              <a:buFontTx/>
              <a:buNone/>
            </a:pPr>
            <a:endParaRPr lang="en-US" sz="2800" dirty="0"/>
          </a:p>
        </p:txBody>
      </p:sp>
      <p:sp>
        <p:nvSpPr>
          <p:cNvPr id="4" name="Text Box 5"/>
          <p:cNvSpPr txBox="1">
            <a:spLocks noChangeArrowheads="1"/>
          </p:cNvSpPr>
          <p:nvPr/>
        </p:nvSpPr>
        <p:spPr bwMode="auto">
          <a:xfrm>
            <a:off x="467544" y="2096421"/>
            <a:ext cx="8208912" cy="1569660"/>
          </a:xfrm>
          <a:prstGeom prst="rect">
            <a:avLst/>
          </a:prstGeom>
          <a:solidFill>
            <a:srgbClr val="99FF66"/>
          </a:solidFill>
          <a:ln w="9525">
            <a:noFill/>
            <a:miter lim="800000"/>
            <a:headEnd/>
            <a:tailEnd/>
          </a:ln>
        </p:spPr>
        <p:txBody>
          <a:bodyPr wrap="square">
            <a:spAutoFit/>
          </a:bodyPr>
          <a:lstStyle/>
          <a:p>
            <a:pPr marL="342900" indent="-342900" algn="just">
              <a:spcBef>
                <a:spcPts val="1800"/>
              </a:spcBef>
            </a:pPr>
            <a:r>
              <a:rPr lang="en-US" sz="2400" b="1">
                <a:solidFill>
                  <a:srgbClr val="660066"/>
                </a:solidFill>
                <a:latin typeface="Times New Roman" pitchFamily="18" charset="0"/>
              </a:rPr>
              <a:t> </a:t>
            </a:r>
            <a:r>
              <a:rPr lang="en-US" sz="2400">
                <a:solidFill>
                  <a:srgbClr val="660066"/>
                </a:solidFill>
                <a:latin typeface="Times New Roman" pitchFamily="18" charset="0"/>
              </a:rPr>
              <a:t>- </a:t>
            </a:r>
            <a:r>
              <a:rPr lang="en-US" sz="2400" b="1" dirty="0" err="1">
                <a:solidFill>
                  <a:srgbClr val="660066"/>
                </a:solidFill>
                <a:latin typeface="Times New Roman" pitchFamily="18" charset="0"/>
              </a:rPr>
              <a:t>Học</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lí</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thuyết</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xem</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các</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ví</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dụ</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và</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bài</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tập</a:t>
            </a:r>
            <a:r>
              <a:rPr lang="en-US" sz="2400" b="1" dirty="0">
                <a:solidFill>
                  <a:srgbClr val="660066"/>
                </a:solidFill>
                <a:latin typeface="Times New Roman" pitchFamily="18" charset="0"/>
              </a:rPr>
              <a:t> </a:t>
            </a:r>
            <a:r>
              <a:rPr lang="en-US" sz="2400" b="1" err="1">
                <a:solidFill>
                  <a:srgbClr val="660066"/>
                </a:solidFill>
                <a:latin typeface="Times New Roman" pitchFamily="18" charset="0"/>
              </a:rPr>
              <a:t>đã</a:t>
            </a:r>
            <a:r>
              <a:rPr lang="en-US" sz="2400" b="1">
                <a:solidFill>
                  <a:srgbClr val="660066"/>
                </a:solidFill>
                <a:latin typeface="Times New Roman" pitchFamily="18" charset="0"/>
              </a:rPr>
              <a:t> làm.</a:t>
            </a:r>
            <a:endParaRPr lang="en-US" sz="2400" b="1" dirty="0">
              <a:solidFill>
                <a:srgbClr val="660066"/>
              </a:solidFill>
              <a:latin typeface="Times New Roman" pitchFamily="18" charset="0"/>
            </a:endParaRPr>
          </a:p>
          <a:p>
            <a:pPr algn="just">
              <a:spcBef>
                <a:spcPct val="50000"/>
              </a:spcBef>
            </a:pPr>
            <a:r>
              <a:rPr lang="en-US" sz="2400" b="1">
                <a:solidFill>
                  <a:srgbClr val="660066"/>
                </a:solidFill>
                <a:latin typeface="Times New Roman" pitchFamily="18" charset="0"/>
              </a:rPr>
              <a:t> </a:t>
            </a:r>
            <a:r>
              <a:rPr lang="en-US" sz="2400" b="1" i="1">
                <a:solidFill>
                  <a:srgbClr val="660066"/>
                </a:solidFill>
                <a:latin typeface="Times New Roman" pitchFamily="18" charset="0"/>
              </a:rPr>
              <a:t>- </a:t>
            </a:r>
            <a:r>
              <a:rPr lang="en-US" sz="2400" b="1">
                <a:solidFill>
                  <a:srgbClr val="660066"/>
                </a:solidFill>
                <a:latin typeface="Times New Roman" pitchFamily="18" charset="0"/>
              </a:rPr>
              <a:t>Làm </a:t>
            </a:r>
            <a:r>
              <a:rPr lang="en-US" sz="2400" b="1" dirty="0" err="1">
                <a:solidFill>
                  <a:srgbClr val="660066"/>
                </a:solidFill>
                <a:latin typeface="Times New Roman" pitchFamily="18" charset="0"/>
              </a:rPr>
              <a:t>bài</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tập</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phần</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luyện</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tập</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và</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vận</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dụng</a:t>
            </a:r>
            <a:r>
              <a:rPr lang="en-US" sz="2400" b="1" dirty="0">
                <a:solidFill>
                  <a:srgbClr val="660066"/>
                </a:solidFill>
                <a:latin typeface="Times New Roman" pitchFamily="18" charset="0"/>
              </a:rPr>
              <a:t>.</a:t>
            </a:r>
          </a:p>
          <a:p>
            <a:pPr algn="just">
              <a:spcBef>
                <a:spcPct val="50000"/>
              </a:spcBef>
            </a:pPr>
            <a:r>
              <a:rPr lang="en-US" sz="2400" b="1">
                <a:solidFill>
                  <a:srgbClr val="660066"/>
                </a:solidFill>
                <a:latin typeface="Times New Roman" pitchFamily="18" charset="0"/>
              </a:rPr>
              <a:t> </a:t>
            </a:r>
            <a:r>
              <a:rPr lang="en-US" sz="2400" b="1" i="1">
                <a:solidFill>
                  <a:srgbClr val="660066"/>
                </a:solidFill>
                <a:latin typeface="Times New Roman" pitchFamily="18" charset="0"/>
              </a:rPr>
              <a:t>-</a:t>
            </a:r>
            <a:r>
              <a:rPr lang="en-US" sz="2400" b="1">
                <a:solidFill>
                  <a:srgbClr val="660066"/>
                </a:solidFill>
                <a:latin typeface="Times New Roman" pitchFamily="18" charset="0"/>
              </a:rPr>
              <a:t> Chuẩn bị </a:t>
            </a:r>
            <a:r>
              <a:rPr lang="en-US" sz="2400" b="1" dirty="0" err="1">
                <a:solidFill>
                  <a:srgbClr val="660066"/>
                </a:solidFill>
                <a:latin typeface="Times New Roman" pitchFamily="18" charset="0"/>
              </a:rPr>
              <a:t>bài</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tập</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Bài</a:t>
            </a:r>
            <a:r>
              <a:rPr lang="en-US" sz="2400" b="1" dirty="0">
                <a:solidFill>
                  <a:srgbClr val="660066"/>
                </a:solidFill>
                <a:latin typeface="Times New Roman" pitchFamily="18" charset="0"/>
              </a:rPr>
              <a:t> 5: </a:t>
            </a:r>
            <a:r>
              <a:rPr lang="en-US" sz="2400" b="1" dirty="0" err="1">
                <a:solidFill>
                  <a:srgbClr val="660066"/>
                </a:solidFill>
                <a:latin typeface="Times New Roman" pitchFamily="18" charset="0"/>
              </a:rPr>
              <a:t>Ôn</a:t>
            </a:r>
            <a:r>
              <a:rPr lang="en-US" sz="2400" b="1" dirty="0">
                <a:solidFill>
                  <a:srgbClr val="660066"/>
                </a:solidFill>
                <a:latin typeface="Times New Roman" pitchFamily="18" charset="0"/>
              </a:rPr>
              <a:t> </a:t>
            </a:r>
            <a:r>
              <a:rPr lang="en-US" sz="2400" b="1" dirty="0" err="1">
                <a:solidFill>
                  <a:srgbClr val="660066"/>
                </a:solidFill>
                <a:latin typeface="Times New Roman" pitchFamily="18" charset="0"/>
              </a:rPr>
              <a:t>tập</a:t>
            </a:r>
            <a:r>
              <a:rPr lang="en-US" sz="2400" b="1" dirty="0">
                <a:solidFill>
                  <a:srgbClr val="660066"/>
                </a:solidFill>
                <a:latin typeface="Times New Roman" pitchFamily="18" charset="0"/>
              </a:rPr>
              <a:t> </a:t>
            </a:r>
            <a:r>
              <a:rPr lang="en-US" sz="2400" b="1" err="1">
                <a:solidFill>
                  <a:srgbClr val="660066"/>
                </a:solidFill>
                <a:latin typeface="Times New Roman" pitchFamily="18" charset="0"/>
              </a:rPr>
              <a:t>chương</a:t>
            </a:r>
            <a:r>
              <a:rPr lang="en-US" sz="2400" b="1">
                <a:solidFill>
                  <a:srgbClr val="660066"/>
                </a:solidFill>
                <a:latin typeface="Times New Roman" pitchFamily="18" charset="0"/>
              </a:rPr>
              <a:t> III.</a:t>
            </a:r>
            <a:endParaRPr lang="en-US" sz="2400" b="1" dirty="0">
              <a:solidFill>
                <a:srgbClr val="66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7891">
                                            <p:bg/>
                                          </p:spTgt>
                                        </p:tgtEl>
                                        <p:attrNameLst>
                                          <p:attrName>style.visibility</p:attrName>
                                        </p:attrNameLst>
                                      </p:cBhvr>
                                      <p:to>
                                        <p:strVal val="visible"/>
                                      </p:to>
                                    </p:set>
                                    <p:animEffect transition="in" filter="box(in)">
                                      <p:cBhvr>
                                        <p:cTn id="7" dur="500"/>
                                        <p:tgtEl>
                                          <p:spTgt spid="37891">
                                            <p:bg/>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7891">
                                            <p:txEl>
                                              <p:pRg st="0" end="0"/>
                                            </p:txEl>
                                          </p:spTgt>
                                        </p:tgtEl>
                                        <p:attrNameLst>
                                          <p:attrName>style.visibility</p:attrName>
                                        </p:attrNameLst>
                                      </p:cBhvr>
                                      <p:to>
                                        <p:strVal val="visible"/>
                                      </p:to>
                                    </p:set>
                                    <p:animEffect transition="in" filter="box(in)">
                                      <p:cBhvr>
                                        <p:cTn id="12" dur="500"/>
                                        <p:tgtEl>
                                          <p:spTgt spid="37891">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1721" y="356029"/>
            <a:ext cx="5400837" cy="584775"/>
          </a:xfrm>
          <a:prstGeom prst="rect">
            <a:avLst/>
          </a:prstGeom>
          <a:solidFill>
            <a:srgbClr val="FF0000"/>
          </a:solidFill>
        </p:spPr>
        <p:txBody>
          <a:bodyPr wrap="none">
            <a:spAutoFit/>
          </a:bodyPr>
          <a:lstStyle/>
          <a:p>
            <a:pPr algn="ctr"/>
            <a:r>
              <a:rPr lang="it-IT" sz="3200" dirty="0">
                <a:latin typeface="Times New Roman" pitchFamily="18" charset="0"/>
                <a:cs typeface="Times New Roman" pitchFamily="18" charset="0"/>
              </a:rPr>
              <a:t>Tiết 47. §4. </a:t>
            </a:r>
            <a:r>
              <a:rPr lang="en-US" sz="3200" dirty="0" err="1">
                <a:latin typeface="Times New Roman" pitchFamily="18" charset="0"/>
                <a:cs typeface="Times New Roman" pitchFamily="18" charset="0"/>
              </a:rPr>
              <a:t>Số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trung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cộng</a:t>
            </a:r>
            <a:r>
              <a:rPr lang="en-US" sz="3200" dirty="0">
                <a:latin typeface="Times New Roman" pitchFamily="18" charset="0"/>
                <a:cs typeface="Times New Roman" pitchFamily="18" charset="0"/>
              </a:rPr>
              <a:t>.</a:t>
            </a:r>
          </a:p>
        </p:txBody>
      </p:sp>
      <p:sp>
        <p:nvSpPr>
          <p:cNvPr id="8" name="Flowchart: Alternate Process 7"/>
          <p:cNvSpPr/>
          <p:nvPr/>
        </p:nvSpPr>
        <p:spPr>
          <a:xfrm>
            <a:off x="579790" y="1169822"/>
            <a:ext cx="7704856" cy="3483314"/>
          </a:xfrm>
          <a:prstGeom prst="flowChartAlternateProcess">
            <a:avLst/>
          </a:prstGeom>
          <a:solidFill>
            <a:srgbClr val="99FF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1200"/>
              </a:spcBef>
            </a:pPr>
            <a:r>
              <a:rPr lang="en-US" sz="2400" b="1">
                <a:solidFill>
                  <a:srgbClr val="FF0000"/>
                </a:solidFill>
                <a:latin typeface="Times New Roman" pitchFamily="18" charset="0"/>
                <a:cs typeface="Times New Roman" pitchFamily="18" charset="0"/>
              </a:rPr>
              <a:t>MỤC TIÊU</a:t>
            </a:r>
          </a:p>
          <a:p>
            <a:pPr marL="285750" indent="-285750" algn="just">
              <a:spcBef>
                <a:spcPts val="1200"/>
              </a:spcBef>
              <a:buFontTx/>
              <a:buChar char="-"/>
            </a:pPr>
            <a:r>
              <a:rPr lang="en-US" sz="2400">
                <a:solidFill>
                  <a:srgbClr val="660066"/>
                </a:solidFill>
                <a:latin typeface="Times New Roman" pitchFamily="18" charset="0"/>
                <a:cs typeface="Times New Roman" pitchFamily="18" charset="0"/>
              </a:rPr>
              <a:t>Hiểu số trung bình cộng và mốt.</a:t>
            </a:r>
          </a:p>
          <a:p>
            <a:pPr marL="285750" indent="-285750" algn="just">
              <a:spcBef>
                <a:spcPts val="1200"/>
              </a:spcBef>
              <a:buFontTx/>
              <a:buChar char="-"/>
            </a:pPr>
            <a:r>
              <a:rPr lang="en-US" sz="2400">
                <a:solidFill>
                  <a:srgbClr val="660066"/>
                </a:solidFill>
                <a:latin typeface="Times New Roman" pitchFamily="18" charset="0"/>
                <a:cs typeface="Times New Roman" pitchFamily="18" charset="0"/>
              </a:rPr>
              <a:t>Tính được số trung bình cộng theo công thức. Sử dụng được số trung bình cộng để làm đại diện cho một dấu hiệu trong một số trường hợp, so sánh khi tìm hiểu các giá trị cùng loại.</a:t>
            </a:r>
          </a:p>
          <a:p>
            <a:pPr marL="285750" indent="-285750" algn="just">
              <a:spcBef>
                <a:spcPts val="1200"/>
              </a:spcBef>
              <a:buFontTx/>
              <a:buChar char="-"/>
            </a:pPr>
            <a:r>
              <a:rPr lang="en-US" sz="2400">
                <a:solidFill>
                  <a:srgbClr val="660066"/>
                </a:solidFill>
                <a:latin typeface="Times New Roman" pitchFamily="18" charset="0"/>
                <a:cs typeface="Times New Roman" pitchFamily="18" charset="0"/>
              </a:rPr>
              <a:t>Tìm được mốt và thấy ý nghĩa của mốt trong thực tế</a:t>
            </a:r>
            <a:r>
              <a:rPr lang="en-US">
                <a:solidFill>
                  <a:srgbClr val="660066"/>
                </a:solidFill>
                <a:latin typeface="Times New Roman" pitchFamily="18" charset="0"/>
                <a:cs typeface="Times New Roman" pitchFamily="18" charset="0"/>
              </a:rPr>
              <a:t>.</a:t>
            </a:r>
          </a:p>
        </p:txBody>
      </p:sp>
    </p:spTree>
    <p:extLst>
      <p:ext uri="{BB962C8B-B14F-4D97-AF65-F5344CB8AC3E}">
        <p14:creationId xmlns:p14="http://schemas.microsoft.com/office/powerpoint/2010/main" val="1164857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1000"/>
                                        <p:tgtEl>
                                          <p:spTgt spid="8">
                                            <p:txEl>
                                              <p:pRg st="0" end="0"/>
                                            </p:txEl>
                                          </p:spTgt>
                                        </p:tgtEl>
                                      </p:cBhvr>
                                    </p:animEffect>
                                    <p:anim calcmode="lin" valueType="num">
                                      <p:cBhvr>
                                        <p:cTn id="12"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fade">
                                      <p:cBhvr>
                                        <p:cTn id="18" dur="500"/>
                                        <p:tgtEl>
                                          <p:spTgt spid="8">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animEffect transition="in" filter="fade">
                                      <p:cBhvr>
                                        <p:cTn id="23" dur="500"/>
                                        <p:tgtEl>
                                          <p:spTgt spid="8">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6" name="Text Box 6">
            <a:extLst>
              <a:ext uri="{FF2B5EF4-FFF2-40B4-BE49-F238E27FC236}">
                <a16:creationId xmlns:a16="http://schemas.microsoft.com/office/drawing/2014/main" id="{9038F6F6-AA56-41CD-8154-160EFF7C0910}"/>
              </a:ext>
            </a:extLst>
          </p:cNvPr>
          <p:cNvSpPr txBox="1">
            <a:spLocks noChangeArrowheads="1"/>
          </p:cNvSpPr>
          <p:nvPr/>
        </p:nvSpPr>
        <p:spPr bwMode="auto">
          <a:xfrm>
            <a:off x="192206" y="516214"/>
            <a:ext cx="87630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Bef>
                <a:spcPct val="50000"/>
              </a:spcBef>
            </a:pPr>
            <a:r>
              <a:rPr lang="en-US" altLang="en-US" sz="2800" b="1" dirty="0" err="1">
                <a:solidFill>
                  <a:srgbClr val="FFFF00"/>
                </a:solidFill>
                <a:latin typeface="Times New Roman" panose="02020603050405020304" pitchFamily="18" charset="0"/>
                <a:cs typeface="Times New Roman" panose="02020603050405020304" pitchFamily="18" charset="0"/>
              </a:rPr>
              <a:t>Bài</a:t>
            </a:r>
            <a:r>
              <a:rPr lang="en-US" altLang="en-US" sz="2800" b="1" dirty="0">
                <a:solidFill>
                  <a:srgbClr val="FFFF00"/>
                </a:solidFill>
                <a:latin typeface="Times New Roman" panose="02020603050405020304" pitchFamily="18" charset="0"/>
                <a:cs typeface="Times New Roman" panose="02020603050405020304" pitchFamily="18" charset="0"/>
              </a:rPr>
              <a:t> </a:t>
            </a:r>
            <a:r>
              <a:rPr lang="en-US" altLang="en-US" sz="2800" b="1" dirty="0" err="1">
                <a:solidFill>
                  <a:srgbClr val="FFFF00"/>
                </a:solidFill>
                <a:latin typeface="Times New Roman" panose="02020603050405020304" pitchFamily="18" charset="0"/>
                <a:cs typeface="Times New Roman" panose="02020603050405020304" pitchFamily="18" charset="0"/>
              </a:rPr>
              <a:t>toán</a:t>
            </a:r>
            <a:r>
              <a:rPr lang="en-US" altLang="en-US" sz="2800" b="1" dirty="0">
                <a:latin typeface="Times New Roman" panose="02020603050405020304" pitchFamily="18" charset="0"/>
                <a:cs typeface="Times New Roman" panose="02020603050405020304" pitchFamily="18" charset="0"/>
              </a:rPr>
              <a:t>:</a:t>
            </a:r>
            <a:r>
              <a:rPr lang="en-US" altLang="en-US" sz="2800" b="1" dirty="0">
                <a:latin typeface=".VnTime" panose="020B7200000000000000" pitchFamily="34" charset="0"/>
              </a:rPr>
              <a:t> </a:t>
            </a:r>
            <a:r>
              <a:rPr lang="en-US" altLang="en-US" sz="2800" b="1" dirty="0" err="1">
                <a:latin typeface="Times New Roman" pitchFamily="18" charset="0"/>
                <a:cs typeface="Times New Roman" pitchFamily="18" charset="0"/>
              </a:rPr>
              <a:t>Điểm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kiểm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Toán</a:t>
            </a:r>
            <a:r>
              <a:rPr lang="en-US" altLang="en-US" sz="2800" b="1" dirty="0">
                <a:latin typeface="Times New Roman" pitchFamily="18" charset="0"/>
                <a:cs typeface="Times New Roman" pitchFamily="18" charset="0"/>
              </a:rPr>
              <a:t> (1 </a:t>
            </a:r>
            <a:r>
              <a:rPr lang="en-US" altLang="en-US" sz="2800" b="1" dirty="0" err="1">
                <a:latin typeface="Times New Roman" pitchFamily="18" charset="0"/>
                <a:cs typeface="Times New Roman" pitchFamily="18" charset="0"/>
              </a:rPr>
              <a:t>tiết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học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sinh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lớp</a:t>
            </a:r>
            <a:r>
              <a:rPr lang="en-US" altLang="en-US" sz="2800" b="1" dirty="0">
                <a:latin typeface="Times New Roman" pitchFamily="18" charset="0"/>
                <a:cs typeface="Times New Roman" pitchFamily="18" charset="0"/>
              </a:rPr>
              <a:t> 7A5 </a:t>
            </a:r>
            <a:r>
              <a:rPr lang="en-US" altLang="en-US" sz="2800" b="1" dirty="0" err="1">
                <a:latin typeface="Times New Roman" pitchFamily="18" charset="0"/>
                <a:cs typeface="Times New Roman" pitchFamily="18" charset="0"/>
              </a:rPr>
              <a:t>đ­ược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lại</a:t>
            </a:r>
            <a:r>
              <a:rPr lang="en-US" altLang="en-US" sz="2800" b="1" dirty="0">
                <a:latin typeface="Times New Roman" pitchFamily="18" charset="0"/>
                <a:cs typeface="Times New Roman" pitchFamily="18" charset="0"/>
              </a:rPr>
              <a:t> ở </a:t>
            </a:r>
            <a:r>
              <a:rPr lang="en-US" altLang="en-US" sz="2800" b="1" dirty="0" err="1">
                <a:latin typeface="Times New Roman" pitchFamily="18" charset="0"/>
                <a:cs typeface="Times New Roman" pitchFamily="18" charset="0"/>
              </a:rPr>
              <a:t>bảng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sau</a:t>
            </a:r>
            <a:r>
              <a:rPr lang="en-US" altLang="en-US" sz="2800" b="1" dirty="0">
                <a:latin typeface="Times New Roman" pitchFamily="18" charset="0"/>
                <a:cs typeface="Times New Roman" pitchFamily="18" charset="0"/>
              </a:rPr>
              <a:t>:</a:t>
            </a:r>
          </a:p>
        </p:txBody>
      </p:sp>
      <p:graphicFrame>
        <p:nvGraphicFramePr>
          <p:cNvPr id="174087" name="Group 7">
            <a:extLst>
              <a:ext uri="{FF2B5EF4-FFF2-40B4-BE49-F238E27FC236}">
                <a16:creationId xmlns:a16="http://schemas.microsoft.com/office/drawing/2014/main" id="{FDB8C826-EC1B-4788-A273-C0371F6AFD64}"/>
              </a:ext>
            </a:extLst>
          </p:cNvPr>
          <p:cNvGraphicFramePr>
            <a:graphicFrameLocks noGrp="1"/>
          </p:cNvGraphicFramePr>
          <p:nvPr>
            <p:ph/>
            <p:extLst>
              <p:ext uri="{D42A27DB-BD31-4B8C-83A1-F6EECF244321}">
                <p14:modId xmlns:p14="http://schemas.microsoft.com/office/powerpoint/2010/main" val="1558432592"/>
              </p:ext>
            </p:extLst>
          </p:nvPr>
        </p:nvGraphicFramePr>
        <p:xfrm>
          <a:off x="1104900" y="2132856"/>
          <a:ext cx="6934200" cy="2625726"/>
        </p:xfrm>
        <a:graphic>
          <a:graphicData uri="http://schemas.openxmlformats.org/drawingml/2006/table">
            <a:tbl>
              <a:tblPr/>
              <a:tblGrid>
                <a:gridCol w="866775">
                  <a:extLst>
                    <a:ext uri="{9D8B030D-6E8A-4147-A177-3AD203B41FA5}">
                      <a16:colId xmlns:a16="http://schemas.microsoft.com/office/drawing/2014/main" val="2795928104"/>
                    </a:ext>
                  </a:extLst>
                </a:gridCol>
                <a:gridCol w="866775">
                  <a:extLst>
                    <a:ext uri="{9D8B030D-6E8A-4147-A177-3AD203B41FA5}">
                      <a16:colId xmlns:a16="http://schemas.microsoft.com/office/drawing/2014/main" val="2881327683"/>
                    </a:ext>
                  </a:extLst>
                </a:gridCol>
                <a:gridCol w="866775">
                  <a:extLst>
                    <a:ext uri="{9D8B030D-6E8A-4147-A177-3AD203B41FA5}">
                      <a16:colId xmlns:a16="http://schemas.microsoft.com/office/drawing/2014/main" val="4189626015"/>
                    </a:ext>
                  </a:extLst>
                </a:gridCol>
                <a:gridCol w="866775">
                  <a:extLst>
                    <a:ext uri="{9D8B030D-6E8A-4147-A177-3AD203B41FA5}">
                      <a16:colId xmlns:a16="http://schemas.microsoft.com/office/drawing/2014/main" val="3771328467"/>
                    </a:ext>
                  </a:extLst>
                </a:gridCol>
                <a:gridCol w="866775">
                  <a:extLst>
                    <a:ext uri="{9D8B030D-6E8A-4147-A177-3AD203B41FA5}">
                      <a16:colId xmlns:a16="http://schemas.microsoft.com/office/drawing/2014/main" val="2408297047"/>
                    </a:ext>
                  </a:extLst>
                </a:gridCol>
                <a:gridCol w="866775">
                  <a:extLst>
                    <a:ext uri="{9D8B030D-6E8A-4147-A177-3AD203B41FA5}">
                      <a16:colId xmlns:a16="http://schemas.microsoft.com/office/drawing/2014/main" val="4209433605"/>
                    </a:ext>
                  </a:extLst>
                </a:gridCol>
                <a:gridCol w="866775">
                  <a:extLst>
                    <a:ext uri="{9D8B030D-6E8A-4147-A177-3AD203B41FA5}">
                      <a16:colId xmlns:a16="http://schemas.microsoft.com/office/drawing/2014/main" val="1559475504"/>
                    </a:ext>
                  </a:extLst>
                </a:gridCol>
                <a:gridCol w="866775">
                  <a:extLst>
                    <a:ext uri="{9D8B030D-6E8A-4147-A177-3AD203B41FA5}">
                      <a16:colId xmlns:a16="http://schemas.microsoft.com/office/drawing/2014/main" val="4282364025"/>
                    </a:ext>
                  </a:extLst>
                </a:gridCol>
              </a:tblGrid>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894992411"/>
                  </a:ext>
                </a:extLst>
              </a:tr>
              <a:tr h="51911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10</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307356043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653295913"/>
                  </a:ext>
                </a:extLst>
              </a:tr>
              <a:tr h="5540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291937034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53752434"/>
                  </a:ext>
                </a:extLst>
              </a:tr>
            </a:tbl>
          </a:graphicData>
        </a:graphic>
      </p:graphicFrame>
      <p:sp>
        <p:nvSpPr>
          <p:cNvPr id="174133" name="Text Box 53">
            <a:extLst>
              <a:ext uri="{FF2B5EF4-FFF2-40B4-BE49-F238E27FC236}">
                <a16:creationId xmlns:a16="http://schemas.microsoft.com/office/drawing/2014/main" id="{D99AE3F5-A970-44FB-B46D-2980FF62106F}"/>
              </a:ext>
            </a:extLst>
          </p:cNvPr>
          <p:cNvSpPr txBox="1">
            <a:spLocks noChangeArrowheads="1"/>
          </p:cNvSpPr>
          <p:nvPr/>
        </p:nvSpPr>
        <p:spPr bwMode="auto">
          <a:xfrm>
            <a:off x="179512" y="5013176"/>
            <a:ext cx="87630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r>
              <a:rPr lang="en-US" altLang="en-US" sz="2800" b="1">
                <a:latin typeface="Times New Roman" panose="02020603050405020304" pitchFamily="18" charset="0"/>
                <a:cs typeface="Times New Roman" panose="02020603050405020304" pitchFamily="18" charset="0"/>
              </a:rPr>
              <a:t>a) </a:t>
            </a:r>
            <a:r>
              <a:rPr lang="vi-VN" altLang="en-US" sz="2800" b="1" dirty="0" err="1">
                <a:latin typeface="Times New Roman" panose="02020603050405020304" pitchFamily="18" charset="0"/>
                <a:cs typeface="Times New Roman" panose="02020603050405020304" pitchFamily="18" charset="0"/>
              </a:rPr>
              <a:t>Dấu</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hiệu</a:t>
            </a:r>
            <a:r>
              <a:rPr lang="vi-VN" altLang="en-US" sz="2800" b="1" dirty="0">
                <a:latin typeface="Times New Roman" panose="02020603050405020304" pitchFamily="18" charset="0"/>
                <a:cs typeface="Times New Roman" panose="02020603050405020304" pitchFamily="18" charset="0"/>
              </a:rPr>
              <a:t> ở đây </a:t>
            </a:r>
            <a:r>
              <a:rPr lang="vi-VN" altLang="en-US" sz="2800" b="1" dirty="0" err="1">
                <a:latin typeface="Times New Roman" panose="02020603050405020304" pitchFamily="18" charset="0"/>
                <a:cs typeface="Times New Roman" panose="02020603050405020304" pitchFamily="18" charset="0"/>
              </a:rPr>
              <a:t>là</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gì</a:t>
            </a:r>
            <a:r>
              <a:rPr lang="vi-VN" altLang="en-US" sz="2800" b="1" dirty="0">
                <a:latin typeface="Times New Roman" panose="02020603050405020304" pitchFamily="18" charset="0"/>
                <a:cs typeface="Times New Roman" panose="02020603050405020304" pitchFamily="18" charset="0"/>
              </a:rPr>
              <a:t>?</a:t>
            </a:r>
            <a:r>
              <a:rPr lang="en-US"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Có</a:t>
            </a:r>
            <a:r>
              <a:rPr lang="vi-VN" altLang="en-US" sz="2800" b="1" dirty="0">
                <a:latin typeface="Times New Roman" panose="02020603050405020304" pitchFamily="18" charset="0"/>
                <a:cs typeface="Times New Roman" panose="02020603050405020304" pitchFamily="18" charset="0"/>
              </a:rPr>
              <a:t> bao nhiêu </a:t>
            </a:r>
            <a:r>
              <a:rPr lang="vi-VN" altLang="en-US" sz="2800" b="1" dirty="0" err="1">
                <a:latin typeface="Times New Roman" panose="02020603050405020304" pitchFamily="18" charset="0"/>
                <a:cs typeface="Times New Roman" panose="02020603050405020304" pitchFamily="18" charset="0"/>
              </a:rPr>
              <a:t>học</a:t>
            </a:r>
            <a:r>
              <a:rPr lang="vi-VN" altLang="en-US" sz="2800" b="1" dirty="0">
                <a:latin typeface="Times New Roman" panose="02020603050405020304" pitchFamily="18" charset="0"/>
                <a:cs typeface="Times New Roman" panose="02020603050405020304" pitchFamily="18" charset="0"/>
              </a:rPr>
              <a:t> sinh </a:t>
            </a:r>
            <a:r>
              <a:rPr lang="vi-VN" altLang="en-US" sz="2800" b="1" dirty="0" err="1">
                <a:latin typeface="Times New Roman" panose="02020603050405020304" pitchFamily="18" charset="0"/>
                <a:cs typeface="Times New Roman" panose="02020603050405020304" pitchFamily="18" charset="0"/>
              </a:rPr>
              <a:t>được</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kiểm</a:t>
            </a:r>
            <a:r>
              <a:rPr lang="vi-VN" altLang="en-US" sz="2800" b="1" dirty="0">
                <a:latin typeface="Times New Roman" panose="02020603050405020304" pitchFamily="18" charset="0"/>
                <a:cs typeface="Times New Roman" panose="02020603050405020304" pitchFamily="18" charset="0"/>
              </a:rPr>
              <a:t> tra</a:t>
            </a:r>
            <a:r>
              <a:rPr lang="en-US" altLang="en-US" sz="2800" b="1" dirty="0">
                <a:latin typeface="Times New Roman" panose="02020603050405020304" pitchFamily="18" charset="0"/>
                <a:cs typeface="Times New Roman" panose="02020603050405020304" pitchFamily="18" charset="0"/>
              </a:rPr>
              <a:t>?</a:t>
            </a:r>
          </a:p>
          <a:p>
            <a:pPr algn="just"/>
            <a:r>
              <a:rPr lang="en-US" altLang="en-US" sz="2800" b="1">
                <a:latin typeface="Times New Roman" panose="02020603050405020304" pitchFamily="18" charset="0"/>
                <a:cs typeface="Times New Roman" panose="02020603050405020304" pitchFamily="18" charset="0"/>
              </a:rPr>
              <a:t>b) </a:t>
            </a:r>
            <a:r>
              <a:rPr lang="vi-VN" altLang="en-US" sz="2800" b="1" dirty="0" err="1">
                <a:latin typeface="Times New Roman" panose="02020603050405020304" pitchFamily="18" charset="0"/>
                <a:cs typeface="Times New Roman" panose="02020603050405020304" pitchFamily="18" charset="0"/>
              </a:rPr>
              <a:t>Hãy</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lập</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bảng</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tần</a:t>
            </a:r>
            <a:r>
              <a:rPr lang="vi-VN" altLang="en-US" sz="2800" b="1" dirty="0">
                <a:latin typeface="Times New Roman" panose="02020603050405020304" pitchFamily="18" charset="0"/>
                <a:cs typeface="Times New Roman" panose="02020603050405020304" pitchFamily="18" charset="0"/>
              </a:rPr>
              <a:t> </a:t>
            </a:r>
            <a:r>
              <a:rPr lang="vi-VN" altLang="en-US" sz="2800" b="1" dirty="0" err="1">
                <a:latin typeface="Times New Roman" panose="02020603050405020304" pitchFamily="18" charset="0"/>
                <a:cs typeface="Times New Roman" panose="02020603050405020304" pitchFamily="18" charset="0"/>
              </a:rPr>
              <a:t>số</a:t>
            </a:r>
            <a:r>
              <a:rPr lang="vi-VN" altLang="en-US" sz="2800" b="1" dirty="0">
                <a:latin typeface="Times New Roman" panose="02020603050405020304" pitchFamily="18" charset="0"/>
                <a:cs typeface="Times New Roman" panose="02020603050405020304" pitchFamily="18" charset="0"/>
              </a:rPr>
              <a:t> (</a:t>
            </a:r>
            <a:r>
              <a:rPr lang="vi-VN" altLang="en-US" sz="2800" b="1" err="1">
                <a:latin typeface="Times New Roman" panose="02020603050405020304" pitchFamily="18" charset="0"/>
                <a:cs typeface="Times New Roman" panose="02020603050405020304" pitchFamily="18" charset="0"/>
              </a:rPr>
              <a:t>dạng</a:t>
            </a:r>
            <a:r>
              <a:rPr lang="vi-VN" altLang="en-US" sz="2800" b="1">
                <a:latin typeface="Times New Roman" panose="02020603050405020304" pitchFamily="18" charset="0"/>
                <a:cs typeface="Times New Roman" panose="02020603050405020304" pitchFamily="18" charset="0"/>
              </a:rPr>
              <a:t> dọc)</a:t>
            </a:r>
            <a:r>
              <a:rPr lang="en-US" altLang="en-US" sz="2800" b="1">
                <a:latin typeface="Times New Roman" panose="02020603050405020304" pitchFamily="18" charset="0"/>
                <a:cs typeface="Times New Roman" panose="02020603050405020304" pitchFamily="18" charset="0"/>
              </a:rPr>
              <a:t>.</a:t>
            </a:r>
            <a:endParaRPr lang="en-US"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087"/>
                                        </p:tgtEl>
                                        <p:attrNameLst>
                                          <p:attrName>style.visibility</p:attrName>
                                        </p:attrNameLst>
                                      </p:cBhvr>
                                      <p:to>
                                        <p:strVal val="visible"/>
                                      </p:to>
                                    </p:set>
                                    <p:anim calcmode="lin" valueType="num">
                                      <p:cBhvr additive="base">
                                        <p:cTn id="7" dur="500" fill="hold"/>
                                        <p:tgtEl>
                                          <p:spTgt spid="174087"/>
                                        </p:tgtEl>
                                        <p:attrNameLst>
                                          <p:attrName>ppt_x</p:attrName>
                                        </p:attrNameLst>
                                      </p:cBhvr>
                                      <p:tavLst>
                                        <p:tav tm="0">
                                          <p:val>
                                            <p:strVal val="#ppt_x"/>
                                          </p:val>
                                        </p:tav>
                                        <p:tav tm="100000">
                                          <p:val>
                                            <p:strVal val="#ppt_x"/>
                                          </p:val>
                                        </p:tav>
                                      </p:tavLst>
                                    </p:anim>
                                    <p:anim calcmode="lin" valueType="num">
                                      <p:cBhvr additive="base">
                                        <p:cTn id="8" dur="500" fill="hold"/>
                                        <p:tgtEl>
                                          <p:spTgt spid="17408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74086"/>
                                        </p:tgtEl>
                                        <p:attrNameLst>
                                          <p:attrName>style.visibility</p:attrName>
                                        </p:attrNameLst>
                                      </p:cBhvr>
                                      <p:to>
                                        <p:strVal val="visible"/>
                                      </p:to>
                                    </p:set>
                                    <p:anim calcmode="lin" valueType="num">
                                      <p:cBhvr additive="base">
                                        <p:cTn id="11" dur="500" fill="hold"/>
                                        <p:tgtEl>
                                          <p:spTgt spid="174086"/>
                                        </p:tgtEl>
                                        <p:attrNameLst>
                                          <p:attrName>ppt_x</p:attrName>
                                        </p:attrNameLst>
                                      </p:cBhvr>
                                      <p:tavLst>
                                        <p:tav tm="0">
                                          <p:val>
                                            <p:strVal val="#ppt_x"/>
                                          </p:val>
                                        </p:tav>
                                        <p:tav tm="100000">
                                          <p:val>
                                            <p:strVal val="#ppt_x"/>
                                          </p:val>
                                        </p:tav>
                                      </p:tavLst>
                                    </p:anim>
                                    <p:anim calcmode="lin" valueType="num">
                                      <p:cBhvr additive="base">
                                        <p:cTn id="12" dur="500" fill="hold"/>
                                        <p:tgtEl>
                                          <p:spTgt spid="17408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4133"/>
                                        </p:tgtEl>
                                        <p:attrNameLst>
                                          <p:attrName>style.visibility</p:attrName>
                                        </p:attrNameLst>
                                      </p:cBhvr>
                                      <p:to>
                                        <p:strVal val="visible"/>
                                      </p:to>
                                    </p:set>
                                    <p:anim calcmode="lin" valueType="num">
                                      <p:cBhvr additive="base">
                                        <p:cTn id="15" dur="500" fill="hold"/>
                                        <p:tgtEl>
                                          <p:spTgt spid="174133"/>
                                        </p:tgtEl>
                                        <p:attrNameLst>
                                          <p:attrName>ppt_x</p:attrName>
                                        </p:attrNameLst>
                                      </p:cBhvr>
                                      <p:tavLst>
                                        <p:tav tm="0">
                                          <p:val>
                                            <p:strVal val="#ppt_x"/>
                                          </p:val>
                                        </p:tav>
                                        <p:tav tm="100000">
                                          <p:val>
                                            <p:strVal val="#ppt_x"/>
                                          </p:val>
                                        </p:tav>
                                      </p:tavLst>
                                    </p:anim>
                                    <p:anim calcmode="lin" valueType="num">
                                      <p:cBhvr additive="base">
                                        <p:cTn id="16" dur="500" fill="hold"/>
                                        <p:tgtEl>
                                          <p:spTgt spid="1741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6" grpId="0"/>
      <p:bldP spid="17413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5419" name="Group 251">
            <a:extLst>
              <a:ext uri="{FF2B5EF4-FFF2-40B4-BE49-F238E27FC236}">
                <a16:creationId xmlns:a16="http://schemas.microsoft.com/office/drawing/2014/main" id="{17594BD5-F5DE-43C0-A8C9-D9E52F1647E2}"/>
              </a:ext>
            </a:extLst>
          </p:cNvPr>
          <p:cNvGraphicFramePr>
            <a:graphicFrameLocks noGrp="1"/>
          </p:cNvGraphicFramePr>
          <p:nvPr>
            <p:ph sz="quarter" idx="1"/>
            <p:extLst>
              <p:ext uri="{D42A27DB-BD31-4B8C-83A1-F6EECF244321}">
                <p14:modId xmlns:p14="http://schemas.microsoft.com/office/powerpoint/2010/main" val="1320059784"/>
              </p:ext>
            </p:extLst>
          </p:nvPr>
        </p:nvGraphicFramePr>
        <p:xfrm>
          <a:off x="2333600" y="704850"/>
          <a:ext cx="4038600" cy="5364480"/>
        </p:xfrm>
        <a:graphic>
          <a:graphicData uri="http://schemas.openxmlformats.org/drawingml/2006/table">
            <a:tbl>
              <a:tblPr/>
              <a:tblGrid>
                <a:gridCol w="2019300">
                  <a:extLst>
                    <a:ext uri="{9D8B030D-6E8A-4147-A177-3AD203B41FA5}">
                      <a16:colId xmlns:a16="http://schemas.microsoft.com/office/drawing/2014/main" val="1848693035"/>
                    </a:ext>
                  </a:extLst>
                </a:gridCol>
                <a:gridCol w="2019300">
                  <a:extLst>
                    <a:ext uri="{9D8B030D-6E8A-4147-A177-3AD203B41FA5}">
                      <a16:colId xmlns:a16="http://schemas.microsoft.com/office/drawing/2014/main" val="2392759360"/>
                    </a:ext>
                  </a:extLst>
                </a:gridCol>
              </a:tblGrid>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rgbClr val="FFFF00"/>
                          </a:solidFill>
                          <a:effectLst/>
                          <a:latin typeface="Times New Roman" pitchFamily="18" charset="0"/>
                          <a:cs typeface="Times New Roman" pitchFamily="18" charset="0"/>
                        </a:rPr>
                        <a:t>Giá trị (x)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rgbClr val="FFFF00"/>
                          </a:solidFill>
                          <a:effectLst/>
                          <a:latin typeface="Times New Roman" pitchFamily="18" charset="0"/>
                          <a:cs typeface="Times New Roman" pitchFamily="18" charset="0"/>
                        </a:rPr>
                        <a:t>Tần số (n)</a:t>
                      </a:r>
                      <a:endParaRPr kumimoji="0" lang="en-US" altLang="en-US" sz="2600" b="1" i="0" u="none" strike="noStrike" cap="none" normalizeH="0" baseline="0" dirty="0">
                        <a:ln>
                          <a:noFill/>
                        </a:ln>
                        <a:solidFill>
                          <a:srgbClr val="FFFF00"/>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55493691"/>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1417942"/>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45482103"/>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25191832"/>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425047"/>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99369256"/>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2225314"/>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17875846"/>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25367909"/>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25971495"/>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1"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N = 40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7885026"/>
                  </a:ext>
                </a:extLst>
              </a:tr>
            </a:tbl>
          </a:graphicData>
        </a:graphic>
      </p:graphicFrame>
      <p:sp>
        <p:nvSpPr>
          <p:cNvPr id="135335" name="Text Box 167">
            <a:extLst>
              <a:ext uri="{FF2B5EF4-FFF2-40B4-BE49-F238E27FC236}">
                <a16:creationId xmlns:a16="http://schemas.microsoft.com/office/drawing/2014/main" id="{513C7F01-0B1C-432B-9AE5-2209F2D87931}"/>
              </a:ext>
            </a:extLst>
          </p:cNvPr>
          <p:cNvSpPr txBox="1">
            <a:spLocks noChangeArrowheads="1"/>
          </p:cNvSpPr>
          <p:nvPr/>
        </p:nvSpPr>
        <p:spPr bwMode="auto">
          <a:xfrm>
            <a:off x="3280048" y="98612"/>
            <a:ext cx="2971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200" b="1">
                <a:latin typeface="Times New Roman" pitchFamily="18" charset="0"/>
                <a:cs typeface="Times New Roman" pitchFamily="18" charset="0"/>
              </a:rPr>
              <a:t>Bảng tần số</a:t>
            </a:r>
          </a:p>
        </p:txBody>
      </p:sp>
    </p:spTree>
    <p:extLst>
      <p:ext uri="{BB962C8B-B14F-4D97-AF65-F5344CB8AC3E}">
        <p14:creationId xmlns:p14="http://schemas.microsoft.com/office/powerpoint/2010/main" val="30934901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5419"/>
                                        </p:tgtEl>
                                        <p:attrNameLst>
                                          <p:attrName>style.visibility</p:attrName>
                                        </p:attrNameLst>
                                      </p:cBhvr>
                                      <p:to>
                                        <p:strVal val="visible"/>
                                      </p:to>
                                    </p:set>
                                    <p:anim calcmode="lin" valueType="num">
                                      <p:cBhvr additive="base">
                                        <p:cTn id="7" dur="500" fill="hold"/>
                                        <p:tgtEl>
                                          <p:spTgt spid="135419"/>
                                        </p:tgtEl>
                                        <p:attrNameLst>
                                          <p:attrName>ppt_x</p:attrName>
                                        </p:attrNameLst>
                                      </p:cBhvr>
                                      <p:tavLst>
                                        <p:tav tm="0">
                                          <p:val>
                                            <p:strVal val="#ppt_x"/>
                                          </p:val>
                                        </p:tav>
                                        <p:tav tm="100000">
                                          <p:val>
                                            <p:strVal val="#ppt_x"/>
                                          </p:val>
                                        </p:tav>
                                      </p:tavLst>
                                    </p:anim>
                                    <p:anim calcmode="lin" valueType="num">
                                      <p:cBhvr additive="base">
                                        <p:cTn id="8" dur="500" fill="hold"/>
                                        <p:tgtEl>
                                          <p:spTgt spid="1354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087" name="Group 7">
            <a:extLst>
              <a:ext uri="{FF2B5EF4-FFF2-40B4-BE49-F238E27FC236}">
                <a16:creationId xmlns:a16="http://schemas.microsoft.com/office/drawing/2014/main" id="{FDB8C826-EC1B-4788-A273-C0371F6AFD64}"/>
              </a:ext>
            </a:extLst>
          </p:cNvPr>
          <p:cNvGraphicFramePr>
            <a:graphicFrameLocks noGrp="1"/>
          </p:cNvGraphicFramePr>
          <p:nvPr>
            <p:ph/>
            <p:extLst>
              <p:ext uri="{D42A27DB-BD31-4B8C-83A1-F6EECF244321}">
                <p14:modId xmlns:p14="http://schemas.microsoft.com/office/powerpoint/2010/main" val="876214462"/>
              </p:ext>
            </p:extLst>
          </p:nvPr>
        </p:nvGraphicFramePr>
        <p:xfrm>
          <a:off x="1115616" y="1595362"/>
          <a:ext cx="6934200" cy="2625726"/>
        </p:xfrm>
        <a:graphic>
          <a:graphicData uri="http://schemas.openxmlformats.org/drawingml/2006/table">
            <a:tbl>
              <a:tblPr/>
              <a:tblGrid>
                <a:gridCol w="866775">
                  <a:extLst>
                    <a:ext uri="{9D8B030D-6E8A-4147-A177-3AD203B41FA5}">
                      <a16:colId xmlns:a16="http://schemas.microsoft.com/office/drawing/2014/main" val="2795928104"/>
                    </a:ext>
                  </a:extLst>
                </a:gridCol>
                <a:gridCol w="866775">
                  <a:extLst>
                    <a:ext uri="{9D8B030D-6E8A-4147-A177-3AD203B41FA5}">
                      <a16:colId xmlns:a16="http://schemas.microsoft.com/office/drawing/2014/main" val="2881327683"/>
                    </a:ext>
                  </a:extLst>
                </a:gridCol>
                <a:gridCol w="866775">
                  <a:extLst>
                    <a:ext uri="{9D8B030D-6E8A-4147-A177-3AD203B41FA5}">
                      <a16:colId xmlns:a16="http://schemas.microsoft.com/office/drawing/2014/main" val="4189626015"/>
                    </a:ext>
                  </a:extLst>
                </a:gridCol>
                <a:gridCol w="866775">
                  <a:extLst>
                    <a:ext uri="{9D8B030D-6E8A-4147-A177-3AD203B41FA5}">
                      <a16:colId xmlns:a16="http://schemas.microsoft.com/office/drawing/2014/main" val="3771328467"/>
                    </a:ext>
                  </a:extLst>
                </a:gridCol>
                <a:gridCol w="866775">
                  <a:extLst>
                    <a:ext uri="{9D8B030D-6E8A-4147-A177-3AD203B41FA5}">
                      <a16:colId xmlns:a16="http://schemas.microsoft.com/office/drawing/2014/main" val="2408297047"/>
                    </a:ext>
                  </a:extLst>
                </a:gridCol>
                <a:gridCol w="866775">
                  <a:extLst>
                    <a:ext uri="{9D8B030D-6E8A-4147-A177-3AD203B41FA5}">
                      <a16:colId xmlns:a16="http://schemas.microsoft.com/office/drawing/2014/main" val="4209433605"/>
                    </a:ext>
                  </a:extLst>
                </a:gridCol>
                <a:gridCol w="866775">
                  <a:extLst>
                    <a:ext uri="{9D8B030D-6E8A-4147-A177-3AD203B41FA5}">
                      <a16:colId xmlns:a16="http://schemas.microsoft.com/office/drawing/2014/main" val="1559475504"/>
                    </a:ext>
                  </a:extLst>
                </a:gridCol>
                <a:gridCol w="866775">
                  <a:extLst>
                    <a:ext uri="{9D8B030D-6E8A-4147-A177-3AD203B41FA5}">
                      <a16:colId xmlns:a16="http://schemas.microsoft.com/office/drawing/2014/main" val="4282364025"/>
                    </a:ext>
                  </a:extLst>
                </a:gridCol>
              </a:tblGrid>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894992411"/>
                  </a:ext>
                </a:extLst>
              </a:tr>
              <a:tr h="51911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10</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307356043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653295913"/>
                  </a:ext>
                </a:extLst>
              </a:tr>
              <a:tr h="5540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291937034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53752434"/>
                  </a:ext>
                </a:extLst>
              </a:tr>
            </a:tbl>
          </a:graphicData>
        </a:graphic>
      </p:graphicFrame>
      <p:sp>
        <p:nvSpPr>
          <p:cNvPr id="2" name="Oval Callout 1"/>
          <p:cNvSpPr/>
          <p:nvPr/>
        </p:nvSpPr>
        <p:spPr>
          <a:xfrm>
            <a:off x="1835696" y="116632"/>
            <a:ext cx="6912768" cy="1008112"/>
          </a:xfrm>
          <a:prstGeom prst="wedgeEllipseCallout">
            <a:avLst>
              <a:gd name="adj1" fmla="val -36979"/>
              <a:gd name="adj2" fmla="val 92209"/>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2400" b="1" dirty="0" err="1">
                <a:solidFill>
                  <a:srgbClr val="FF0000"/>
                </a:solidFill>
                <a:latin typeface="Times New Roman" panose="02020603050405020304" pitchFamily="18" charset="0"/>
                <a:cs typeface="Times New Roman" panose="02020603050405020304" pitchFamily="18" charset="0"/>
              </a:rPr>
              <a:t>Hãy</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tính</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điểm</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số</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trung</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bình</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bài</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kiểm</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tra</a:t>
            </a:r>
            <a:r>
              <a:rPr lang="en-US" altLang="en-US" sz="2400" b="1" dirty="0">
                <a:solidFill>
                  <a:srgbClr val="FF0000"/>
                </a:solidFill>
                <a:latin typeface="Times New Roman" panose="02020603050405020304" pitchFamily="18" charset="0"/>
                <a:cs typeface="Times New Roman" panose="02020603050405020304" pitchFamily="18" charset="0"/>
              </a:rPr>
              <a:t> </a:t>
            </a:r>
            <a:r>
              <a:rPr lang="en-US" altLang="en-US" sz="2400" b="1" dirty="0" err="1">
                <a:solidFill>
                  <a:srgbClr val="FF0000"/>
                </a:solidFill>
                <a:latin typeface="Times New Roman" panose="02020603050405020304" pitchFamily="18" charset="0"/>
                <a:cs typeface="Times New Roman" panose="02020603050405020304" pitchFamily="18" charset="0"/>
              </a:rPr>
              <a:t>của</a:t>
            </a:r>
            <a:r>
              <a:rPr lang="en-US" altLang="en-US" sz="2400" b="1" dirty="0">
                <a:solidFill>
                  <a:srgbClr val="FF0000"/>
                </a:solidFill>
                <a:latin typeface="Times New Roman" panose="02020603050405020304" pitchFamily="18" charset="0"/>
                <a:cs typeface="Times New Roman" panose="02020603050405020304" pitchFamily="18" charset="0"/>
              </a:rPr>
              <a:t> HS </a:t>
            </a:r>
            <a:r>
              <a:rPr lang="en-US" altLang="en-US" sz="2400" b="1" dirty="0" err="1">
                <a:solidFill>
                  <a:srgbClr val="FF0000"/>
                </a:solidFill>
                <a:latin typeface="Times New Roman" panose="02020603050405020304" pitchFamily="18" charset="0"/>
                <a:cs typeface="Times New Roman" panose="02020603050405020304" pitchFamily="18" charset="0"/>
              </a:rPr>
              <a:t>lớp</a:t>
            </a:r>
            <a:r>
              <a:rPr lang="en-US" altLang="en-US" sz="2400" b="1" dirty="0">
                <a:solidFill>
                  <a:srgbClr val="FF0000"/>
                </a:solidFill>
                <a:latin typeface="Times New Roman" panose="02020603050405020304" pitchFamily="18" charset="0"/>
                <a:cs typeface="Times New Roman" panose="02020603050405020304" pitchFamily="18" charset="0"/>
              </a:rPr>
              <a:t> 7A5 ?</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024" y="4293096"/>
            <a:ext cx="2327926" cy="2327926"/>
          </a:xfrm>
          <a:prstGeom prst="rect">
            <a:avLst/>
          </a:prstGeom>
        </p:spPr>
      </p:pic>
      <p:sp>
        <p:nvSpPr>
          <p:cNvPr id="4" name="TextBox 3"/>
          <p:cNvSpPr txBox="1"/>
          <p:nvPr/>
        </p:nvSpPr>
        <p:spPr>
          <a:xfrm>
            <a:off x="2343950" y="4509120"/>
            <a:ext cx="6548530" cy="1938992"/>
          </a:xfrm>
          <a:prstGeom prst="rect">
            <a:avLst/>
          </a:prstGeom>
          <a:noFill/>
        </p:spPr>
        <p:txBody>
          <a:bodyPr wrap="square" rtlCol="0">
            <a:spAutoFit/>
          </a:bodyPr>
          <a:lstStyle/>
          <a:p>
            <a:r>
              <a:rPr lang="en-US" sz="2200" b="1">
                <a:latin typeface="Times New Roman" pitchFamily="18" charset="0"/>
                <a:cs typeface="Times New Roman" pitchFamily="18" charset="0"/>
              </a:rPr>
              <a:t>+ Tính trung bình cộng của 2 số a và b ta lấy </a:t>
            </a:r>
          </a:p>
          <a:p>
            <a:pPr algn="ctr"/>
            <a:r>
              <a:rPr lang="en-US" sz="2200" b="1">
                <a:latin typeface="Times New Roman" pitchFamily="18" charset="0"/>
                <a:cs typeface="Times New Roman" pitchFamily="18" charset="0"/>
              </a:rPr>
              <a:t>(a + b) : 2</a:t>
            </a:r>
          </a:p>
          <a:p>
            <a:pPr>
              <a:spcBef>
                <a:spcPts val="1200"/>
              </a:spcBef>
            </a:pPr>
            <a:r>
              <a:rPr lang="en-US" sz="2200" b="1">
                <a:latin typeface="Times New Roman" pitchFamily="18" charset="0"/>
                <a:cs typeface="Times New Roman" pitchFamily="18" charset="0"/>
              </a:rPr>
              <a:t>+ Tính trung bình cộng của 3 số a, b và c ta lấy</a:t>
            </a:r>
          </a:p>
          <a:p>
            <a:pPr algn="ctr"/>
            <a:r>
              <a:rPr lang="en-US" sz="2200" b="1">
                <a:latin typeface="Times New Roman" pitchFamily="18" charset="0"/>
                <a:cs typeface="Times New Roman" pitchFamily="18" charset="0"/>
              </a:rPr>
              <a:t>   (a + b + c) : 3</a:t>
            </a:r>
          </a:p>
          <a:p>
            <a:r>
              <a:rPr lang="en-US" sz="2200" b="1">
                <a:latin typeface="Times New Roman" pitchFamily="18" charset="0"/>
                <a:cs typeface="Times New Roman" pitchFamily="18" charset="0"/>
              </a:rPr>
              <a:t>    .......</a:t>
            </a:r>
          </a:p>
        </p:txBody>
      </p:sp>
    </p:spTree>
    <p:extLst>
      <p:ext uri="{BB962C8B-B14F-4D97-AF65-F5344CB8AC3E}">
        <p14:creationId xmlns:p14="http://schemas.microsoft.com/office/powerpoint/2010/main" val="241472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 calcmode="lin" valueType="num">
                                      <p:cBhvr additive="base">
                                        <p:cTn id="2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 calcmode="lin" valueType="num">
                                      <p:cBhvr additive="base">
                                        <p:cTn id="2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 calcmode="lin" valueType="num">
                                      <p:cBhvr additive="base">
                                        <p:cTn id="3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Effect transition="in" filter="fade">
                                      <p:cBhvr>
                                        <p:cTn id="39"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7">
            <a:extLst>
              <a:ext uri="{FF2B5EF4-FFF2-40B4-BE49-F238E27FC236}">
                <a16:creationId xmlns:a16="http://schemas.microsoft.com/office/drawing/2014/main" id="{FDB8C826-EC1B-4788-A273-C0371F6AFD64}"/>
              </a:ext>
            </a:extLst>
          </p:cNvPr>
          <p:cNvGraphicFramePr>
            <a:graphicFrameLocks noGrp="1"/>
          </p:cNvGraphicFramePr>
          <p:nvPr>
            <p:ph/>
            <p:extLst>
              <p:ext uri="{D42A27DB-BD31-4B8C-83A1-F6EECF244321}">
                <p14:modId xmlns:p14="http://schemas.microsoft.com/office/powerpoint/2010/main" val="3913818708"/>
              </p:ext>
            </p:extLst>
          </p:nvPr>
        </p:nvGraphicFramePr>
        <p:xfrm>
          <a:off x="576282" y="731266"/>
          <a:ext cx="6934200" cy="2625726"/>
        </p:xfrm>
        <a:graphic>
          <a:graphicData uri="http://schemas.openxmlformats.org/drawingml/2006/table">
            <a:tbl>
              <a:tblPr/>
              <a:tblGrid>
                <a:gridCol w="866775">
                  <a:extLst>
                    <a:ext uri="{9D8B030D-6E8A-4147-A177-3AD203B41FA5}">
                      <a16:colId xmlns:a16="http://schemas.microsoft.com/office/drawing/2014/main" val="2795928104"/>
                    </a:ext>
                  </a:extLst>
                </a:gridCol>
                <a:gridCol w="866775">
                  <a:extLst>
                    <a:ext uri="{9D8B030D-6E8A-4147-A177-3AD203B41FA5}">
                      <a16:colId xmlns:a16="http://schemas.microsoft.com/office/drawing/2014/main" val="2881327683"/>
                    </a:ext>
                  </a:extLst>
                </a:gridCol>
                <a:gridCol w="866775">
                  <a:extLst>
                    <a:ext uri="{9D8B030D-6E8A-4147-A177-3AD203B41FA5}">
                      <a16:colId xmlns:a16="http://schemas.microsoft.com/office/drawing/2014/main" val="4189626015"/>
                    </a:ext>
                  </a:extLst>
                </a:gridCol>
                <a:gridCol w="866775">
                  <a:extLst>
                    <a:ext uri="{9D8B030D-6E8A-4147-A177-3AD203B41FA5}">
                      <a16:colId xmlns:a16="http://schemas.microsoft.com/office/drawing/2014/main" val="3771328467"/>
                    </a:ext>
                  </a:extLst>
                </a:gridCol>
                <a:gridCol w="866775">
                  <a:extLst>
                    <a:ext uri="{9D8B030D-6E8A-4147-A177-3AD203B41FA5}">
                      <a16:colId xmlns:a16="http://schemas.microsoft.com/office/drawing/2014/main" val="2408297047"/>
                    </a:ext>
                  </a:extLst>
                </a:gridCol>
                <a:gridCol w="866775">
                  <a:extLst>
                    <a:ext uri="{9D8B030D-6E8A-4147-A177-3AD203B41FA5}">
                      <a16:colId xmlns:a16="http://schemas.microsoft.com/office/drawing/2014/main" val="4209433605"/>
                    </a:ext>
                  </a:extLst>
                </a:gridCol>
                <a:gridCol w="866775">
                  <a:extLst>
                    <a:ext uri="{9D8B030D-6E8A-4147-A177-3AD203B41FA5}">
                      <a16:colId xmlns:a16="http://schemas.microsoft.com/office/drawing/2014/main" val="1559475504"/>
                    </a:ext>
                  </a:extLst>
                </a:gridCol>
                <a:gridCol w="866775">
                  <a:extLst>
                    <a:ext uri="{9D8B030D-6E8A-4147-A177-3AD203B41FA5}">
                      <a16:colId xmlns:a16="http://schemas.microsoft.com/office/drawing/2014/main" val="4282364025"/>
                    </a:ext>
                  </a:extLst>
                </a:gridCol>
              </a:tblGrid>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w="28575"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w="28575" cap="flat" cmpd="sng" algn="ctr">
                      <a:noFill/>
                      <a:prstDash val="solid"/>
                      <a:round/>
                      <a:headEnd type="none" w="med" len="med"/>
                      <a:tailEnd type="none" w="med" len="med"/>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894992411"/>
                  </a:ext>
                </a:extLst>
              </a:tr>
              <a:tr h="519113">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w="28575" cap="flat" cmpd="sng" algn="ctr">
                      <a:no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10</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307356043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w="28575" cap="flat" cmpd="sng" algn="ctr">
                      <a:no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653295913"/>
                  </a:ext>
                </a:extLst>
              </a:tr>
              <a:tr h="5540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w="28575" cap="flat" cmpd="sng" algn="ctr">
                      <a:noFill/>
                      <a:prstDash val="solid"/>
                      <a:round/>
                      <a:headEnd type="none" w="med" len="med"/>
                      <a:tailEnd type="none" w="med" len="med"/>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a:noFill/>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w="28575"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2919370342"/>
                  </a:ext>
                </a:extLst>
              </a:tr>
              <a:tr h="5175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anchor="ctr" horzOverflow="overflow">
                    <a:lnL w="28575" cap="flat" cmpd="sng" algn="ctr">
                      <a:noFill/>
                      <a:prstDash val="solid"/>
                      <a:round/>
                      <a:headEnd type="none" w="med" len="med"/>
                      <a:tailEnd type="none" w="med" len="med"/>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anchor="ctr" horzOverflow="overflow">
                    <a:lnL>
                      <a:noFill/>
                    </a:lnL>
                    <a:lnR>
                      <a:noFill/>
                    </a:lnR>
                    <a:lnT>
                      <a:noFill/>
                    </a:lnT>
                    <a:lnB w="28575" cap="flat" cmpd="sng" algn="ctr">
                      <a:no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dirty="0">
                          <a:ln>
                            <a:noFill/>
                          </a:ln>
                          <a:solidFill>
                            <a:schemeClr val="tx1"/>
                          </a:solidFill>
                          <a:effectLst/>
                          <a:latin typeface="Times New Roman" pitchFamily="18" charset="0"/>
                          <a:cs typeface="Times New Roman" pitchFamily="18" charset="0"/>
                        </a:rPr>
                        <a:t>7</a:t>
                      </a:r>
                    </a:p>
                  </a:txBody>
                  <a:tcPr anchor="ctr" horzOverflow="overflow">
                    <a:lnL>
                      <a:noFill/>
                    </a:lnL>
                    <a:lnR w="28575" cap="flat" cmpd="sng" algn="ctr">
                      <a:noFill/>
                      <a:prstDash val="solid"/>
                      <a:round/>
                      <a:headEnd type="none" w="med" len="med"/>
                      <a:tailEnd type="none" w="med" len="med"/>
                    </a:lnR>
                    <a:lnT>
                      <a:noFill/>
                    </a:lnT>
                    <a:lnB w="28575"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53752434"/>
                  </a:ext>
                </a:extLst>
              </a:tr>
            </a:tbl>
          </a:graphicData>
        </a:graphic>
      </p:graphicFrame>
      <p:sp>
        <p:nvSpPr>
          <p:cNvPr id="4" name="TextBox 3"/>
          <p:cNvSpPr txBox="1"/>
          <p:nvPr/>
        </p:nvSpPr>
        <p:spPr>
          <a:xfrm>
            <a:off x="1224354" y="692696"/>
            <a:ext cx="360040" cy="523220"/>
          </a:xfrm>
          <a:prstGeom prst="rect">
            <a:avLst/>
          </a:prstGeom>
          <a:noFill/>
        </p:spPr>
        <p:txBody>
          <a:bodyPr wrap="square" rtlCol="0">
            <a:spAutoFit/>
          </a:bodyPr>
          <a:lstStyle/>
          <a:p>
            <a:r>
              <a:rPr lang="en-US" sz="2800">
                <a:solidFill>
                  <a:srgbClr val="FFFF00"/>
                </a:solidFill>
              </a:rPr>
              <a:t>+</a:t>
            </a:r>
          </a:p>
        </p:txBody>
      </p:sp>
      <p:sp>
        <p:nvSpPr>
          <p:cNvPr id="5" name="TextBox 4"/>
          <p:cNvSpPr txBox="1"/>
          <p:nvPr/>
        </p:nvSpPr>
        <p:spPr>
          <a:xfrm>
            <a:off x="504274" y="1222702"/>
            <a:ext cx="360040" cy="523220"/>
          </a:xfrm>
          <a:prstGeom prst="rect">
            <a:avLst/>
          </a:prstGeom>
          <a:noFill/>
        </p:spPr>
        <p:txBody>
          <a:bodyPr wrap="square" rtlCol="0">
            <a:spAutoFit/>
          </a:bodyPr>
          <a:lstStyle/>
          <a:p>
            <a:r>
              <a:rPr lang="en-US" sz="2800">
                <a:solidFill>
                  <a:srgbClr val="FFFF00"/>
                </a:solidFill>
              </a:rPr>
              <a:t>+</a:t>
            </a:r>
          </a:p>
        </p:txBody>
      </p:sp>
      <p:sp>
        <p:nvSpPr>
          <p:cNvPr id="6" name="TextBox 5"/>
          <p:cNvSpPr txBox="1"/>
          <p:nvPr/>
        </p:nvSpPr>
        <p:spPr>
          <a:xfrm>
            <a:off x="2088450" y="692696"/>
            <a:ext cx="360040" cy="523220"/>
          </a:xfrm>
          <a:prstGeom prst="rect">
            <a:avLst/>
          </a:prstGeom>
          <a:noFill/>
        </p:spPr>
        <p:txBody>
          <a:bodyPr wrap="square" rtlCol="0">
            <a:spAutoFit/>
          </a:bodyPr>
          <a:lstStyle/>
          <a:p>
            <a:r>
              <a:rPr lang="en-US" sz="2800">
                <a:solidFill>
                  <a:srgbClr val="FFFF00"/>
                </a:solidFill>
              </a:rPr>
              <a:t>+</a:t>
            </a:r>
          </a:p>
        </p:txBody>
      </p:sp>
      <p:sp>
        <p:nvSpPr>
          <p:cNvPr id="7" name="TextBox 6"/>
          <p:cNvSpPr txBox="1"/>
          <p:nvPr/>
        </p:nvSpPr>
        <p:spPr>
          <a:xfrm>
            <a:off x="2952546" y="733237"/>
            <a:ext cx="360040" cy="523220"/>
          </a:xfrm>
          <a:prstGeom prst="rect">
            <a:avLst/>
          </a:prstGeom>
          <a:noFill/>
        </p:spPr>
        <p:txBody>
          <a:bodyPr wrap="square" rtlCol="0">
            <a:spAutoFit/>
          </a:bodyPr>
          <a:lstStyle/>
          <a:p>
            <a:r>
              <a:rPr lang="en-US" sz="2800">
                <a:solidFill>
                  <a:srgbClr val="FFFF00"/>
                </a:solidFill>
              </a:rPr>
              <a:t>+</a:t>
            </a:r>
          </a:p>
        </p:txBody>
      </p:sp>
      <p:sp>
        <p:nvSpPr>
          <p:cNvPr id="8" name="TextBox 7"/>
          <p:cNvSpPr txBox="1"/>
          <p:nvPr/>
        </p:nvSpPr>
        <p:spPr>
          <a:xfrm>
            <a:off x="3888650" y="745540"/>
            <a:ext cx="360040" cy="523220"/>
          </a:xfrm>
          <a:prstGeom prst="rect">
            <a:avLst/>
          </a:prstGeom>
          <a:noFill/>
        </p:spPr>
        <p:txBody>
          <a:bodyPr wrap="square" rtlCol="0">
            <a:spAutoFit/>
          </a:bodyPr>
          <a:lstStyle/>
          <a:p>
            <a:r>
              <a:rPr lang="en-US" sz="2800">
                <a:solidFill>
                  <a:srgbClr val="FFFF00"/>
                </a:solidFill>
              </a:rPr>
              <a:t>+</a:t>
            </a:r>
          </a:p>
        </p:txBody>
      </p:sp>
      <p:sp>
        <p:nvSpPr>
          <p:cNvPr id="9" name="TextBox 8"/>
          <p:cNvSpPr txBox="1"/>
          <p:nvPr/>
        </p:nvSpPr>
        <p:spPr>
          <a:xfrm>
            <a:off x="4766193" y="706143"/>
            <a:ext cx="360040" cy="523220"/>
          </a:xfrm>
          <a:prstGeom prst="rect">
            <a:avLst/>
          </a:prstGeom>
          <a:noFill/>
        </p:spPr>
        <p:txBody>
          <a:bodyPr wrap="square" rtlCol="0">
            <a:spAutoFit/>
          </a:bodyPr>
          <a:lstStyle/>
          <a:p>
            <a:r>
              <a:rPr lang="en-US" sz="2800">
                <a:solidFill>
                  <a:srgbClr val="FFFF00"/>
                </a:solidFill>
              </a:rPr>
              <a:t>+</a:t>
            </a:r>
          </a:p>
        </p:txBody>
      </p:sp>
      <p:sp>
        <p:nvSpPr>
          <p:cNvPr id="10" name="TextBox 9"/>
          <p:cNvSpPr txBox="1"/>
          <p:nvPr/>
        </p:nvSpPr>
        <p:spPr>
          <a:xfrm>
            <a:off x="5616842" y="692696"/>
            <a:ext cx="360040" cy="523220"/>
          </a:xfrm>
          <a:prstGeom prst="rect">
            <a:avLst/>
          </a:prstGeom>
          <a:noFill/>
        </p:spPr>
        <p:txBody>
          <a:bodyPr wrap="square" rtlCol="0">
            <a:spAutoFit/>
          </a:bodyPr>
          <a:lstStyle/>
          <a:p>
            <a:r>
              <a:rPr lang="en-US" sz="2800">
                <a:solidFill>
                  <a:srgbClr val="FFFF00"/>
                </a:solidFill>
              </a:rPr>
              <a:t>+</a:t>
            </a:r>
          </a:p>
        </p:txBody>
      </p:sp>
      <p:sp>
        <p:nvSpPr>
          <p:cNvPr id="11" name="TextBox 10"/>
          <p:cNvSpPr txBox="1"/>
          <p:nvPr/>
        </p:nvSpPr>
        <p:spPr>
          <a:xfrm>
            <a:off x="6480938" y="692696"/>
            <a:ext cx="360040" cy="523220"/>
          </a:xfrm>
          <a:prstGeom prst="rect">
            <a:avLst/>
          </a:prstGeom>
          <a:noFill/>
        </p:spPr>
        <p:txBody>
          <a:bodyPr wrap="square" rtlCol="0">
            <a:spAutoFit/>
          </a:bodyPr>
          <a:lstStyle/>
          <a:p>
            <a:r>
              <a:rPr lang="en-US" sz="2800">
                <a:solidFill>
                  <a:srgbClr val="FFFF00"/>
                </a:solidFill>
              </a:rPr>
              <a:t>+</a:t>
            </a:r>
          </a:p>
        </p:txBody>
      </p:sp>
      <p:sp>
        <p:nvSpPr>
          <p:cNvPr id="12" name="TextBox 11"/>
          <p:cNvSpPr txBox="1"/>
          <p:nvPr/>
        </p:nvSpPr>
        <p:spPr>
          <a:xfrm>
            <a:off x="1224354" y="1223646"/>
            <a:ext cx="360040" cy="523220"/>
          </a:xfrm>
          <a:prstGeom prst="rect">
            <a:avLst/>
          </a:prstGeom>
          <a:noFill/>
        </p:spPr>
        <p:txBody>
          <a:bodyPr wrap="square" rtlCol="0">
            <a:spAutoFit/>
          </a:bodyPr>
          <a:lstStyle/>
          <a:p>
            <a:r>
              <a:rPr lang="en-US" sz="2800">
                <a:solidFill>
                  <a:srgbClr val="FFFF00"/>
                </a:solidFill>
              </a:rPr>
              <a:t>+</a:t>
            </a:r>
          </a:p>
        </p:txBody>
      </p:sp>
      <p:sp>
        <p:nvSpPr>
          <p:cNvPr id="13" name="TextBox 12"/>
          <p:cNvSpPr txBox="1"/>
          <p:nvPr/>
        </p:nvSpPr>
        <p:spPr>
          <a:xfrm>
            <a:off x="504274" y="1753652"/>
            <a:ext cx="360040" cy="523220"/>
          </a:xfrm>
          <a:prstGeom prst="rect">
            <a:avLst/>
          </a:prstGeom>
          <a:noFill/>
        </p:spPr>
        <p:txBody>
          <a:bodyPr wrap="square" rtlCol="0">
            <a:spAutoFit/>
          </a:bodyPr>
          <a:lstStyle/>
          <a:p>
            <a:r>
              <a:rPr lang="en-US" sz="2800">
                <a:solidFill>
                  <a:srgbClr val="FFFF00"/>
                </a:solidFill>
              </a:rPr>
              <a:t>+</a:t>
            </a:r>
          </a:p>
        </p:txBody>
      </p:sp>
      <p:sp>
        <p:nvSpPr>
          <p:cNvPr id="14" name="TextBox 13"/>
          <p:cNvSpPr txBox="1"/>
          <p:nvPr/>
        </p:nvSpPr>
        <p:spPr>
          <a:xfrm>
            <a:off x="2088450" y="1223646"/>
            <a:ext cx="360040" cy="523220"/>
          </a:xfrm>
          <a:prstGeom prst="rect">
            <a:avLst/>
          </a:prstGeom>
          <a:noFill/>
        </p:spPr>
        <p:txBody>
          <a:bodyPr wrap="square" rtlCol="0">
            <a:spAutoFit/>
          </a:bodyPr>
          <a:lstStyle/>
          <a:p>
            <a:r>
              <a:rPr lang="en-US" sz="2800">
                <a:solidFill>
                  <a:srgbClr val="FFFF00"/>
                </a:solidFill>
              </a:rPr>
              <a:t>+</a:t>
            </a:r>
          </a:p>
        </p:txBody>
      </p:sp>
      <p:sp>
        <p:nvSpPr>
          <p:cNvPr id="15" name="TextBox 14"/>
          <p:cNvSpPr txBox="1"/>
          <p:nvPr/>
        </p:nvSpPr>
        <p:spPr>
          <a:xfrm>
            <a:off x="2952546" y="1264187"/>
            <a:ext cx="360040" cy="523220"/>
          </a:xfrm>
          <a:prstGeom prst="rect">
            <a:avLst/>
          </a:prstGeom>
          <a:noFill/>
        </p:spPr>
        <p:txBody>
          <a:bodyPr wrap="square" rtlCol="0">
            <a:spAutoFit/>
          </a:bodyPr>
          <a:lstStyle/>
          <a:p>
            <a:r>
              <a:rPr lang="en-US" sz="2800">
                <a:solidFill>
                  <a:srgbClr val="FFFF00"/>
                </a:solidFill>
              </a:rPr>
              <a:t>+</a:t>
            </a:r>
          </a:p>
        </p:txBody>
      </p:sp>
      <p:sp>
        <p:nvSpPr>
          <p:cNvPr id="16" name="TextBox 15"/>
          <p:cNvSpPr txBox="1"/>
          <p:nvPr/>
        </p:nvSpPr>
        <p:spPr>
          <a:xfrm>
            <a:off x="3888650" y="1276490"/>
            <a:ext cx="360040" cy="523220"/>
          </a:xfrm>
          <a:prstGeom prst="rect">
            <a:avLst/>
          </a:prstGeom>
          <a:noFill/>
        </p:spPr>
        <p:txBody>
          <a:bodyPr wrap="square" rtlCol="0">
            <a:spAutoFit/>
          </a:bodyPr>
          <a:lstStyle/>
          <a:p>
            <a:r>
              <a:rPr lang="en-US" sz="2800">
                <a:solidFill>
                  <a:srgbClr val="FFFF00"/>
                </a:solidFill>
              </a:rPr>
              <a:t>+</a:t>
            </a:r>
          </a:p>
        </p:txBody>
      </p:sp>
      <p:sp>
        <p:nvSpPr>
          <p:cNvPr id="17" name="TextBox 16"/>
          <p:cNvSpPr txBox="1"/>
          <p:nvPr/>
        </p:nvSpPr>
        <p:spPr>
          <a:xfrm>
            <a:off x="4766193" y="1237093"/>
            <a:ext cx="360040" cy="523220"/>
          </a:xfrm>
          <a:prstGeom prst="rect">
            <a:avLst/>
          </a:prstGeom>
          <a:noFill/>
        </p:spPr>
        <p:txBody>
          <a:bodyPr wrap="square" rtlCol="0">
            <a:spAutoFit/>
          </a:bodyPr>
          <a:lstStyle/>
          <a:p>
            <a:r>
              <a:rPr lang="en-US" sz="2800">
                <a:solidFill>
                  <a:srgbClr val="FFFF00"/>
                </a:solidFill>
              </a:rPr>
              <a:t>+</a:t>
            </a:r>
          </a:p>
        </p:txBody>
      </p:sp>
      <p:sp>
        <p:nvSpPr>
          <p:cNvPr id="18" name="TextBox 17"/>
          <p:cNvSpPr txBox="1"/>
          <p:nvPr/>
        </p:nvSpPr>
        <p:spPr>
          <a:xfrm>
            <a:off x="5616842" y="1223646"/>
            <a:ext cx="360040" cy="523220"/>
          </a:xfrm>
          <a:prstGeom prst="rect">
            <a:avLst/>
          </a:prstGeom>
          <a:noFill/>
        </p:spPr>
        <p:txBody>
          <a:bodyPr wrap="square" rtlCol="0">
            <a:spAutoFit/>
          </a:bodyPr>
          <a:lstStyle/>
          <a:p>
            <a:r>
              <a:rPr lang="en-US" sz="2800">
                <a:solidFill>
                  <a:srgbClr val="FFFF00"/>
                </a:solidFill>
              </a:rPr>
              <a:t>+</a:t>
            </a:r>
          </a:p>
        </p:txBody>
      </p:sp>
      <p:sp>
        <p:nvSpPr>
          <p:cNvPr id="19" name="TextBox 18"/>
          <p:cNvSpPr txBox="1"/>
          <p:nvPr/>
        </p:nvSpPr>
        <p:spPr>
          <a:xfrm>
            <a:off x="6480938" y="1223646"/>
            <a:ext cx="360040" cy="523220"/>
          </a:xfrm>
          <a:prstGeom prst="rect">
            <a:avLst/>
          </a:prstGeom>
          <a:noFill/>
        </p:spPr>
        <p:txBody>
          <a:bodyPr wrap="square" rtlCol="0">
            <a:spAutoFit/>
          </a:bodyPr>
          <a:lstStyle/>
          <a:p>
            <a:r>
              <a:rPr lang="en-US" sz="2800">
                <a:solidFill>
                  <a:srgbClr val="FFFF00"/>
                </a:solidFill>
              </a:rPr>
              <a:t>+</a:t>
            </a:r>
          </a:p>
        </p:txBody>
      </p:sp>
      <p:sp>
        <p:nvSpPr>
          <p:cNvPr id="20" name="TextBox 19"/>
          <p:cNvSpPr txBox="1"/>
          <p:nvPr/>
        </p:nvSpPr>
        <p:spPr>
          <a:xfrm>
            <a:off x="1224354" y="1727702"/>
            <a:ext cx="360040" cy="523220"/>
          </a:xfrm>
          <a:prstGeom prst="rect">
            <a:avLst/>
          </a:prstGeom>
          <a:noFill/>
        </p:spPr>
        <p:txBody>
          <a:bodyPr wrap="square" rtlCol="0">
            <a:spAutoFit/>
          </a:bodyPr>
          <a:lstStyle/>
          <a:p>
            <a:r>
              <a:rPr lang="en-US" sz="2800">
                <a:solidFill>
                  <a:srgbClr val="FFFF00"/>
                </a:solidFill>
              </a:rPr>
              <a:t>+</a:t>
            </a:r>
          </a:p>
        </p:txBody>
      </p:sp>
      <p:sp>
        <p:nvSpPr>
          <p:cNvPr id="21" name="TextBox 20"/>
          <p:cNvSpPr txBox="1"/>
          <p:nvPr/>
        </p:nvSpPr>
        <p:spPr>
          <a:xfrm>
            <a:off x="504274" y="2257708"/>
            <a:ext cx="360040" cy="523220"/>
          </a:xfrm>
          <a:prstGeom prst="rect">
            <a:avLst/>
          </a:prstGeom>
          <a:noFill/>
        </p:spPr>
        <p:txBody>
          <a:bodyPr wrap="square" rtlCol="0">
            <a:spAutoFit/>
          </a:bodyPr>
          <a:lstStyle/>
          <a:p>
            <a:r>
              <a:rPr lang="en-US" sz="2800">
                <a:solidFill>
                  <a:srgbClr val="FFFF00"/>
                </a:solidFill>
              </a:rPr>
              <a:t>+</a:t>
            </a:r>
          </a:p>
        </p:txBody>
      </p:sp>
      <p:sp>
        <p:nvSpPr>
          <p:cNvPr id="22" name="TextBox 21"/>
          <p:cNvSpPr txBox="1"/>
          <p:nvPr/>
        </p:nvSpPr>
        <p:spPr>
          <a:xfrm>
            <a:off x="2088450" y="1727702"/>
            <a:ext cx="360040" cy="523220"/>
          </a:xfrm>
          <a:prstGeom prst="rect">
            <a:avLst/>
          </a:prstGeom>
          <a:noFill/>
        </p:spPr>
        <p:txBody>
          <a:bodyPr wrap="square" rtlCol="0">
            <a:spAutoFit/>
          </a:bodyPr>
          <a:lstStyle/>
          <a:p>
            <a:r>
              <a:rPr lang="en-US" sz="2800">
                <a:solidFill>
                  <a:srgbClr val="FFFF00"/>
                </a:solidFill>
              </a:rPr>
              <a:t>+</a:t>
            </a:r>
          </a:p>
        </p:txBody>
      </p:sp>
      <p:sp>
        <p:nvSpPr>
          <p:cNvPr id="23" name="TextBox 22"/>
          <p:cNvSpPr txBox="1"/>
          <p:nvPr/>
        </p:nvSpPr>
        <p:spPr>
          <a:xfrm>
            <a:off x="2952546" y="1768243"/>
            <a:ext cx="360040" cy="523220"/>
          </a:xfrm>
          <a:prstGeom prst="rect">
            <a:avLst/>
          </a:prstGeom>
          <a:noFill/>
        </p:spPr>
        <p:txBody>
          <a:bodyPr wrap="square" rtlCol="0">
            <a:spAutoFit/>
          </a:bodyPr>
          <a:lstStyle/>
          <a:p>
            <a:r>
              <a:rPr lang="en-US" sz="2800">
                <a:solidFill>
                  <a:srgbClr val="FFFF00"/>
                </a:solidFill>
              </a:rPr>
              <a:t>+</a:t>
            </a:r>
          </a:p>
        </p:txBody>
      </p:sp>
      <p:sp>
        <p:nvSpPr>
          <p:cNvPr id="24" name="TextBox 23"/>
          <p:cNvSpPr txBox="1"/>
          <p:nvPr/>
        </p:nvSpPr>
        <p:spPr>
          <a:xfrm>
            <a:off x="3888650" y="1780546"/>
            <a:ext cx="360040" cy="523220"/>
          </a:xfrm>
          <a:prstGeom prst="rect">
            <a:avLst/>
          </a:prstGeom>
          <a:noFill/>
        </p:spPr>
        <p:txBody>
          <a:bodyPr wrap="square" rtlCol="0">
            <a:spAutoFit/>
          </a:bodyPr>
          <a:lstStyle/>
          <a:p>
            <a:r>
              <a:rPr lang="en-US" sz="2800">
                <a:solidFill>
                  <a:srgbClr val="FFFF00"/>
                </a:solidFill>
              </a:rPr>
              <a:t>+</a:t>
            </a:r>
          </a:p>
        </p:txBody>
      </p:sp>
      <p:sp>
        <p:nvSpPr>
          <p:cNvPr id="25" name="TextBox 24"/>
          <p:cNvSpPr txBox="1"/>
          <p:nvPr/>
        </p:nvSpPr>
        <p:spPr>
          <a:xfrm>
            <a:off x="4766193" y="1741149"/>
            <a:ext cx="360040" cy="523220"/>
          </a:xfrm>
          <a:prstGeom prst="rect">
            <a:avLst/>
          </a:prstGeom>
          <a:noFill/>
        </p:spPr>
        <p:txBody>
          <a:bodyPr wrap="square" rtlCol="0">
            <a:spAutoFit/>
          </a:bodyPr>
          <a:lstStyle/>
          <a:p>
            <a:r>
              <a:rPr lang="en-US" sz="2800">
                <a:solidFill>
                  <a:srgbClr val="FFFF00"/>
                </a:solidFill>
              </a:rPr>
              <a:t>+</a:t>
            </a:r>
          </a:p>
        </p:txBody>
      </p:sp>
      <p:sp>
        <p:nvSpPr>
          <p:cNvPr id="26" name="TextBox 25"/>
          <p:cNvSpPr txBox="1"/>
          <p:nvPr/>
        </p:nvSpPr>
        <p:spPr>
          <a:xfrm>
            <a:off x="5616842" y="1727702"/>
            <a:ext cx="360040" cy="523220"/>
          </a:xfrm>
          <a:prstGeom prst="rect">
            <a:avLst/>
          </a:prstGeom>
          <a:noFill/>
        </p:spPr>
        <p:txBody>
          <a:bodyPr wrap="square" rtlCol="0">
            <a:spAutoFit/>
          </a:bodyPr>
          <a:lstStyle/>
          <a:p>
            <a:r>
              <a:rPr lang="en-US" sz="2800">
                <a:solidFill>
                  <a:srgbClr val="FFFF00"/>
                </a:solidFill>
              </a:rPr>
              <a:t>+</a:t>
            </a:r>
          </a:p>
        </p:txBody>
      </p:sp>
      <p:sp>
        <p:nvSpPr>
          <p:cNvPr id="27" name="TextBox 26"/>
          <p:cNvSpPr txBox="1"/>
          <p:nvPr/>
        </p:nvSpPr>
        <p:spPr>
          <a:xfrm>
            <a:off x="6480938" y="1727702"/>
            <a:ext cx="360040" cy="523220"/>
          </a:xfrm>
          <a:prstGeom prst="rect">
            <a:avLst/>
          </a:prstGeom>
          <a:noFill/>
        </p:spPr>
        <p:txBody>
          <a:bodyPr wrap="square" rtlCol="0">
            <a:spAutoFit/>
          </a:bodyPr>
          <a:lstStyle/>
          <a:p>
            <a:r>
              <a:rPr lang="en-US" sz="2800">
                <a:solidFill>
                  <a:srgbClr val="FFFF00"/>
                </a:solidFill>
              </a:rPr>
              <a:t>+</a:t>
            </a:r>
          </a:p>
        </p:txBody>
      </p:sp>
      <p:sp>
        <p:nvSpPr>
          <p:cNvPr id="28" name="TextBox 27"/>
          <p:cNvSpPr txBox="1"/>
          <p:nvPr/>
        </p:nvSpPr>
        <p:spPr>
          <a:xfrm>
            <a:off x="1224354" y="2231758"/>
            <a:ext cx="360040" cy="523220"/>
          </a:xfrm>
          <a:prstGeom prst="rect">
            <a:avLst/>
          </a:prstGeom>
          <a:noFill/>
        </p:spPr>
        <p:txBody>
          <a:bodyPr wrap="square" rtlCol="0">
            <a:spAutoFit/>
          </a:bodyPr>
          <a:lstStyle/>
          <a:p>
            <a:r>
              <a:rPr lang="en-US" sz="2800">
                <a:solidFill>
                  <a:srgbClr val="FFFF00"/>
                </a:solidFill>
              </a:rPr>
              <a:t>+</a:t>
            </a:r>
          </a:p>
        </p:txBody>
      </p:sp>
      <p:sp>
        <p:nvSpPr>
          <p:cNvPr id="29" name="TextBox 28"/>
          <p:cNvSpPr txBox="1"/>
          <p:nvPr/>
        </p:nvSpPr>
        <p:spPr>
          <a:xfrm>
            <a:off x="504274" y="2761764"/>
            <a:ext cx="360040" cy="523220"/>
          </a:xfrm>
          <a:prstGeom prst="rect">
            <a:avLst/>
          </a:prstGeom>
          <a:noFill/>
        </p:spPr>
        <p:txBody>
          <a:bodyPr wrap="square" rtlCol="0">
            <a:spAutoFit/>
          </a:bodyPr>
          <a:lstStyle/>
          <a:p>
            <a:r>
              <a:rPr lang="en-US" sz="2800">
                <a:solidFill>
                  <a:srgbClr val="FFFF00"/>
                </a:solidFill>
              </a:rPr>
              <a:t>+</a:t>
            </a:r>
          </a:p>
        </p:txBody>
      </p:sp>
      <p:sp>
        <p:nvSpPr>
          <p:cNvPr id="30" name="TextBox 29"/>
          <p:cNvSpPr txBox="1"/>
          <p:nvPr/>
        </p:nvSpPr>
        <p:spPr>
          <a:xfrm>
            <a:off x="2088450" y="2231758"/>
            <a:ext cx="360040" cy="523220"/>
          </a:xfrm>
          <a:prstGeom prst="rect">
            <a:avLst/>
          </a:prstGeom>
          <a:noFill/>
        </p:spPr>
        <p:txBody>
          <a:bodyPr wrap="square" rtlCol="0">
            <a:spAutoFit/>
          </a:bodyPr>
          <a:lstStyle/>
          <a:p>
            <a:r>
              <a:rPr lang="en-US" sz="2800">
                <a:solidFill>
                  <a:srgbClr val="FFFF00"/>
                </a:solidFill>
              </a:rPr>
              <a:t>+</a:t>
            </a:r>
          </a:p>
        </p:txBody>
      </p:sp>
      <p:sp>
        <p:nvSpPr>
          <p:cNvPr id="31" name="TextBox 30"/>
          <p:cNvSpPr txBox="1"/>
          <p:nvPr/>
        </p:nvSpPr>
        <p:spPr>
          <a:xfrm>
            <a:off x="2952546" y="2272299"/>
            <a:ext cx="360040" cy="523220"/>
          </a:xfrm>
          <a:prstGeom prst="rect">
            <a:avLst/>
          </a:prstGeom>
          <a:noFill/>
        </p:spPr>
        <p:txBody>
          <a:bodyPr wrap="square" rtlCol="0">
            <a:spAutoFit/>
          </a:bodyPr>
          <a:lstStyle/>
          <a:p>
            <a:r>
              <a:rPr lang="en-US" sz="2800">
                <a:solidFill>
                  <a:srgbClr val="FFFF00"/>
                </a:solidFill>
              </a:rPr>
              <a:t>+</a:t>
            </a:r>
          </a:p>
        </p:txBody>
      </p:sp>
      <p:sp>
        <p:nvSpPr>
          <p:cNvPr id="32" name="TextBox 31"/>
          <p:cNvSpPr txBox="1"/>
          <p:nvPr/>
        </p:nvSpPr>
        <p:spPr>
          <a:xfrm>
            <a:off x="3888650" y="2284602"/>
            <a:ext cx="360040" cy="523220"/>
          </a:xfrm>
          <a:prstGeom prst="rect">
            <a:avLst/>
          </a:prstGeom>
          <a:noFill/>
        </p:spPr>
        <p:txBody>
          <a:bodyPr wrap="square" rtlCol="0">
            <a:spAutoFit/>
          </a:bodyPr>
          <a:lstStyle/>
          <a:p>
            <a:r>
              <a:rPr lang="en-US" sz="2800">
                <a:solidFill>
                  <a:srgbClr val="FFFF00"/>
                </a:solidFill>
              </a:rPr>
              <a:t>+</a:t>
            </a:r>
          </a:p>
        </p:txBody>
      </p:sp>
      <p:sp>
        <p:nvSpPr>
          <p:cNvPr id="33" name="TextBox 32"/>
          <p:cNvSpPr txBox="1"/>
          <p:nvPr/>
        </p:nvSpPr>
        <p:spPr>
          <a:xfrm>
            <a:off x="4766193" y="2245205"/>
            <a:ext cx="360040" cy="523220"/>
          </a:xfrm>
          <a:prstGeom prst="rect">
            <a:avLst/>
          </a:prstGeom>
          <a:noFill/>
        </p:spPr>
        <p:txBody>
          <a:bodyPr wrap="square" rtlCol="0">
            <a:spAutoFit/>
          </a:bodyPr>
          <a:lstStyle/>
          <a:p>
            <a:r>
              <a:rPr lang="en-US" sz="2800">
                <a:solidFill>
                  <a:srgbClr val="FFFF00"/>
                </a:solidFill>
              </a:rPr>
              <a:t>+</a:t>
            </a:r>
          </a:p>
        </p:txBody>
      </p:sp>
      <p:sp>
        <p:nvSpPr>
          <p:cNvPr id="34" name="TextBox 33"/>
          <p:cNvSpPr txBox="1"/>
          <p:nvPr/>
        </p:nvSpPr>
        <p:spPr>
          <a:xfrm>
            <a:off x="5616842" y="2231758"/>
            <a:ext cx="360040" cy="523220"/>
          </a:xfrm>
          <a:prstGeom prst="rect">
            <a:avLst/>
          </a:prstGeom>
          <a:noFill/>
        </p:spPr>
        <p:txBody>
          <a:bodyPr wrap="square" rtlCol="0">
            <a:spAutoFit/>
          </a:bodyPr>
          <a:lstStyle/>
          <a:p>
            <a:r>
              <a:rPr lang="en-US" sz="2800">
                <a:solidFill>
                  <a:srgbClr val="FFFF00"/>
                </a:solidFill>
              </a:rPr>
              <a:t>+</a:t>
            </a:r>
          </a:p>
        </p:txBody>
      </p:sp>
      <p:sp>
        <p:nvSpPr>
          <p:cNvPr id="35" name="TextBox 34"/>
          <p:cNvSpPr txBox="1"/>
          <p:nvPr/>
        </p:nvSpPr>
        <p:spPr>
          <a:xfrm>
            <a:off x="6480938" y="2231758"/>
            <a:ext cx="360040" cy="523220"/>
          </a:xfrm>
          <a:prstGeom prst="rect">
            <a:avLst/>
          </a:prstGeom>
          <a:noFill/>
        </p:spPr>
        <p:txBody>
          <a:bodyPr wrap="square" rtlCol="0">
            <a:spAutoFit/>
          </a:bodyPr>
          <a:lstStyle/>
          <a:p>
            <a:r>
              <a:rPr lang="en-US" sz="2800">
                <a:solidFill>
                  <a:srgbClr val="FFFF00"/>
                </a:solidFill>
              </a:rPr>
              <a:t>+</a:t>
            </a:r>
          </a:p>
        </p:txBody>
      </p:sp>
      <p:sp>
        <p:nvSpPr>
          <p:cNvPr id="36" name="TextBox 35"/>
          <p:cNvSpPr txBox="1"/>
          <p:nvPr/>
        </p:nvSpPr>
        <p:spPr>
          <a:xfrm>
            <a:off x="1224354" y="2807822"/>
            <a:ext cx="360040" cy="523220"/>
          </a:xfrm>
          <a:prstGeom prst="rect">
            <a:avLst/>
          </a:prstGeom>
          <a:noFill/>
        </p:spPr>
        <p:txBody>
          <a:bodyPr wrap="square" rtlCol="0">
            <a:spAutoFit/>
          </a:bodyPr>
          <a:lstStyle/>
          <a:p>
            <a:r>
              <a:rPr lang="en-US" sz="2800">
                <a:solidFill>
                  <a:srgbClr val="FFFF00"/>
                </a:solidFill>
              </a:rPr>
              <a:t>+</a:t>
            </a:r>
          </a:p>
        </p:txBody>
      </p:sp>
      <p:sp>
        <p:nvSpPr>
          <p:cNvPr id="38" name="TextBox 37"/>
          <p:cNvSpPr txBox="1"/>
          <p:nvPr/>
        </p:nvSpPr>
        <p:spPr>
          <a:xfrm>
            <a:off x="2088450" y="2807822"/>
            <a:ext cx="360040" cy="523220"/>
          </a:xfrm>
          <a:prstGeom prst="rect">
            <a:avLst/>
          </a:prstGeom>
          <a:noFill/>
        </p:spPr>
        <p:txBody>
          <a:bodyPr wrap="square" rtlCol="0">
            <a:spAutoFit/>
          </a:bodyPr>
          <a:lstStyle/>
          <a:p>
            <a:r>
              <a:rPr lang="en-US" sz="2800">
                <a:solidFill>
                  <a:srgbClr val="FFFF00"/>
                </a:solidFill>
              </a:rPr>
              <a:t>+</a:t>
            </a:r>
          </a:p>
        </p:txBody>
      </p:sp>
      <p:sp>
        <p:nvSpPr>
          <p:cNvPr id="39" name="TextBox 38"/>
          <p:cNvSpPr txBox="1"/>
          <p:nvPr/>
        </p:nvSpPr>
        <p:spPr>
          <a:xfrm>
            <a:off x="2952546" y="2848363"/>
            <a:ext cx="360040" cy="523220"/>
          </a:xfrm>
          <a:prstGeom prst="rect">
            <a:avLst/>
          </a:prstGeom>
          <a:noFill/>
        </p:spPr>
        <p:txBody>
          <a:bodyPr wrap="square" rtlCol="0">
            <a:spAutoFit/>
          </a:bodyPr>
          <a:lstStyle/>
          <a:p>
            <a:r>
              <a:rPr lang="en-US" sz="2800">
                <a:solidFill>
                  <a:srgbClr val="FFFF00"/>
                </a:solidFill>
              </a:rPr>
              <a:t>+</a:t>
            </a:r>
          </a:p>
        </p:txBody>
      </p:sp>
      <p:sp>
        <p:nvSpPr>
          <p:cNvPr id="40" name="TextBox 39"/>
          <p:cNvSpPr txBox="1"/>
          <p:nvPr/>
        </p:nvSpPr>
        <p:spPr>
          <a:xfrm>
            <a:off x="3888650" y="2860666"/>
            <a:ext cx="360040" cy="523220"/>
          </a:xfrm>
          <a:prstGeom prst="rect">
            <a:avLst/>
          </a:prstGeom>
          <a:noFill/>
        </p:spPr>
        <p:txBody>
          <a:bodyPr wrap="square" rtlCol="0">
            <a:spAutoFit/>
          </a:bodyPr>
          <a:lstStyle/>
          <a:p>
            <a:r>
              <a:rPr lang="en-US" sz="2800">
                <a:solidFill>
                  <a:srgbClr val="FFFF00"/>
                </a:solidFill>
              </a:rPr>
              <a:t>+</a:t>
            </a:r>
          </a:p>
        </p:txBody>
      </p:sp>
      <p:sp>
        <p:nvSpPr>
          <p:cNvPr id="41" name="TextBox 40"/>
          <p:cNvSpPr txBox="1"/>
          <p:nvPr/>
        </p:nvSpPr>
        <p:spPr>
          <a:xfrm>
            <a:off x="4766193" y="2821269"/>
            <a:ext cx="360040" cy="523220"/>
          </a:xfrm>
          <a:prstGeom prst="rect">
            <a:avLst/>
          </a:prstGeom>
          <a:noFill/>
        </p:spPr>
        <p:txBody>
          <a:bodyPr wrap="square" rtlCol="0">
            <a:spAutoFit/>
          </a:bodyPr>
          <a:lstStyle/>
          <a:p>
            <a:r>
              <a:rPr lang="en-US" sz="2800">
                <a:solidFill>
                  <a:srgbClr val="FFFF00"/>
                </a:solidFill>
              </a:rPr>
              <a:t>+</a:t>
            </a:r>
          </a:p>
        </p:txBody>
      </p:sp>
      <p:sp>
        <p:nvSpPr>
          <p:cNvPr id="42" name="TextBox 41"/>
          <p:cNvSpPr txBox="1"/>
          <p:nvPr/>
        </p:nvSpPr>
        <p:spPr>
          <a:xfrm>
            <a:off x="5616842" y="2807822"/>
            <a:ext cx="360040" cy="523220"/>
          </a:xfrm>
          <a:prstGeom prst="rect">
            <a:avLst/>
          </a:prstGeom>
          <a:noFill/>
        </p:spPr>
        <p:txBody>
          <a:bodyPr wrap="square" rtlCol="0">
            <a:spAutoFit/>
          </a:bodyPr>
          <a:lstStyle/>
          <a:p>
            <a:r>
              <a:rPr lang="en-US" sz="2800">
                <a:solidFill>
                  <a:srgbClr val="FFFF00"/>
                </a:solidFill>
              </a:rPr>
              <a:t>+</a:t>
            </a:r>
          </a:p>
        </p:txBody>
      </p:sp>
      <p:sp>
        <p:nvSpPr>
          <p:cNvPr id="43" name="TextBox 42"/>
          <p:cNvSpPr txBox="1"/>
          <p:nvPr/>
        </p:nvSpPr>
        <p:spPr>
          <a:xfrm>
            <a:off x="6480938" y="2807822"/>
            <a:ext cx="360040" cy="523220"/>
          </a:xfrm>
          <a:prstGeom prst="rect">
            <a:avLst/>
          </a:prstGeom>
          <a:noFill/>
        </p:spPr>
        <p:txBody>
          <a:bodyPr wrap="square" rtlCol="0">
            <a:spAutoFit/>
          </a:bodyPr>
          <a:lstStyle/>
          <a:p>
            <a:r>
              <a:rPr lang="en-US" sz="2800">
                <a:solidFill>
                  <a:srgbClr val="FFFF00"/>
                </a:solidFill>
              </a:rPr>
              <a:t>+</a:t>
            </a:r>
          </a:p>
        </p:txBody>
      </p:sp>
      <p:sp>
        <p:nvSpPr>
          <p:cNvPr id="44" name="TextBox 43"/>
          <p:cNvSpPr txBox="1"/>
          <p:nvPr/>
        </p:nvSpPr>
        <p:spPr>
          <a:xfrm>
            <a:off x="621396" y="705199"/>
            <a:ext cx="360040" cy="523220"/>
          </a:xfrm>
          <a:prstGeom prst="rect">
            <a:avLst/>
          </a:prstGeom>
          <a:noFill/>
        </p:spPr>
        <p:txBody>
          <a:bodyPr wrap="square" rtlCol="0">
            <a:spAutoFit/>
          </a:bodyPr>
          <a:lstStyle/>
          <a:p>
            <a:r>
              <a:rPr lang="en-US" sz="2800">
                <a:solidFill>
                  <a:srgbClr val="FFFF00"/>
                </a:solidFill>
                <a:latin typeface="Times New Roman" pitchFamily="18" charset="0"/>
                <a:cs typeface="Times New Roman" pitchFamily="18" charset="0"/>
              </a:rPr>
              <a:t>(</a:t>
            </a:r>
          </a:p>
        </p:txBody>
      </p:sp>
      <p:sp>
        <p:nvSpPr>
          <p:cNvPr id="45" name="TextBox 44"/>
          <p:cNvSpPr txBox="1"/>
          <p:nvPr/>
        </p:nvSpPr>
        <p:spPr>
          <a:xfrm>
            <a:off x="7155904" y="2821269"/>
            <a:ext cx="360040" cy="523220"/>
          </a:xfrm>
          <a:prstGeom prst="rect">
            <a:avLst/>
          </a:prstGeom>
          <a:noFill/>
        </p:spPr>
        <p:txBody>
          <a:bodyPr wrap="square" rtlCol="0">
            <a:spAutoFit/>
          </a:bodyPr>
          <a:lstStyle/>
          <a:p>
            <a:r>
              <a:rPr lang="en-US" sz="2800">
                <a:solidFill>
                  <a:srgbClr val="FFFF00"/>
                </a:solidFill>
                <a:latin typeface="Times New Roman" pitchFamily="18" charset="0"/>
                <a:cs typeface="Times New Roman" pitchFamily="18" charset="0"/>
              </a:rPr>
              <a:t>)</a:t>
            </a:r>
          </a:p>
        </p:txBody>
      </p:sp>
      <p:sp>
        <p:nvSpPr>
          <p:cNvPr id="46" name="TextBox 45"/>
          <p:cNvSpPr txBox="1"/>
          <p:nvPr/>
        </p:nvSpPr>
        <p:spPr>
          <a:xfrm>
            <a:off x="7380312" y="2821269"/>
            <a:ext cx="1008112" cy="492443"/>
          </a:xfrm>
          <a:prstGeom prst="rect">
            <a:avLst/>
          </a:prstGeom>
          <a:noFill/>
        </p:spPr>
        <p:txBody>
          <a:bodyPr wrap="square" rtlCol="0">
            <a:spAutoFit/>
          </a:bodyPr>
          <a:lstStyle/>
          <a:p>
            <a:r>
              <a:rPr lang="en-US" sz="2600" b="1">
                <a:solidFill>
                  <a:srgbClr val="FFFF00"/>
                </a:solidFill>
                <a:latin typeface="Times New Roman" pitchFamily="18" charset="0"/>
                <a:cs typeface="Times New Roman" pitchFamily="18" charset="0"/>
              </a:rPr>
              <a:t>: 40</a:t>
            </a:r>
          </a:p>
        </p:txBody>
      </p:sp>
      <p:sp>
        <p:nvSpPr>
          <p:cNvPr id="47" name="TextBox 46"/>
          <p:cNvSpPr txBox="1"/>
          <p:nvPr/>
        </p:nvSpPr>
        <p:spPr>
          <a:xfrm>
            <a:off x="504274" y="3487561"/>
            <a:ext cx="2448272" cy="492443"/>
          </a:xfrm>
          <a:prstGeom prst="rect">
            <a:avLst/>
          </a:prstGeom>
          <a:noFill/>
        </p:spPr>
        <p:txBody>
          <a:bodyPr wrap="square" rtlCol="0">
            <a:spAutoFit/>
          </a:bodyPr>
          <a:lstStyle/>
          <a:p>
            <a:r>
              <a:rPr lang="en-US" sz="2600" b="1">
                <a:solidFill>
                  <a:srgbClr val="FFFF00"/>
                </a:solidFill>
                <a:latin typeface="Times New Roman" pitchFamily="18" charset="0"/>
                <a:cs typeface="Times New Roman" pitchFamily="18" charset="0"/>
              </a:rPr>
              <a:t>= 250 : 40</a:t>
            </a:r>
          </a:p>
        </p:txBody>
      </p:sp>
      <p:sp>
        <p:nvSpPr>
          <p:cNvPr id="48" name="TextBox 47"/>
          <p:cNvSpPr txBox="1"/>
          <p:nvPr/>
        </p:nvSpPr>
        <p:spPr>
          <a:xfrm>
            <a:off x="494438" y="4034047"/>
            <a:ext cx="2448272" cy="492443"/>
          </a:xfrm>
          <a:prstGeom prst="rect">
            <a:avLst/>
          </a:prstGeom>
          <a:noFill/>
        </p:spPr>
        <p:txBody>
          <a:bodyPr wrap="square" rtlCol="0">
            <a:spAutoFit/>
          </a:bodyPr>
          <a:lstStyle/>
          <a:p>
            <a:r>
              <a:rPr lang="en-US" sz="2600" b="1">
                <a:solidFill>
                  <a:srgbClr val="FFFF00"/>
                </a:solidFill>
                <a:latin typeface="Times New Roman" pitchFamily="18" charset="0"/>
                <a:cs typeface="Times New Roman" pitchFamily="18" charset="0"/>
              </a:rPr>
              <a:t>= 6,25</a:t>
            </a:r>
          </a:p>
        </p:txBody>
      </p:sp>
      <p:sp>
        <p:nvSpPr>
          <p:cNvPr id="49" name="Rectangle 48"/>
          <p:cNvSpPr/>
          <p:nvPr/>
        </p:nvSpPr>
        <p:spPr>
          <a:xfrm>
            <a:off x="323528" y="4725144"/>
            <a:ext cx="7863190" cy="461665"/>
          </a:xfrm>
          <a:prstGeom prst="rect">
            <a:avLst/>
          </a:prstGeom>
        </p:spPr>
        <p:txBody>
          <a:bodyPr wrap="square">
            <a:spAutoFit/>
          </a:bodyPr>
          <a:lstStyle/>
          <a:p>
            <a:r>
              <a:rPr lang="en-US" altLang="en-US" sz="2400" b="1" dirty="0" err="1">
                <a:latin typeface="Times New Roman" panose="02020603050405020304" pitchFamily="18" charset="0"/>
                <a:cs typeface="Times New Roman" panose="02020603050405020304" pitchFamily="18" charset="0"/>
              </a:rPr>
              <a:t>Điểm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trung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bình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bài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kiểm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HS </a:t>
            </a:r>
            <a:r>
              <a:rPr lang="en-US" altLang="en-US" sz="2400" b="1" dirty="0" err="1">
                <a:latin typeface="Times New Roman" panose="02020603050405020304" pitchFamily="18" charset="0"/>
                <a:cs typeface="Times New Roman" panose="02020603050405020304" pitchFamily="18" charset="0"/>
              </a:rPr>
              <a:t>lớp</a:t>
            </a:r>
            <a:r>
              <a:rPr lang="en-US" altLang="en-US" sz="2400" b="1" dirty="0">
                <a:latin typeface="Times New Roman" panose="02020603050405020304" pitchFamily="18" charset="0"/>
                <a:cs typeface="Times New Roman" panose="02020603050405020304" pitchFamily="18" charset="0"/>
              </a:rPr>
              <a:t> 7A5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6,25.</a:t>
            </a:r>
          </a:p>
        </p:txBody>
      </p:sp>
    </p:spTree>
    <p:extLst>
      <p:ext uri="{BB962C8B-B14F-4D97-AF65-F5344CB8AC3E}">
        <p14:creationId xmlns:p14="http://schemas.microsoft.com/office/powerpoint/2010/main" val="2784301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500"/>
                                        <p:tgtEl>
                                          <p:spTgt spid="1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500"/>
                                        <p:tgtEl>
                                          <p:spTgt spid="1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fade">
                                      <p:cBhvr>
                                        <p:cTn id="46" dur="500"/>
                                        <p:tgtEl>
                                          <p:spTgt spid="1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500"/>
                                        <p:tgtEl>
                                          <p:spTgt spid="18"/>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fade">
                                      <p:cBhvr>
                                        <p:cTn id="55" dur="500"/>
                                        <p:tgtEl>
                                          <p:spTgt spid="20"/>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fade">
                                      <p:cBhvr>
                                        <p:cTn id="58" dur="500"/>
                                        <p:tgtEl>
                                          <p:spTgt spid="2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500"/>
                                        <p:tgtEl>
                                          <p:spTgt spid="2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fade">
                                      <p:cBhvr>
                                        <p:cTn id="64" dur="500"/>
                                        <p:tgtEl>
                                          <p:spTgt spid="23"/>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25"/>
                                        </p:tgtEl>
                                        <p:attrNameLst>
                                          <p:attrName>style.visibility</p:attrName>
                                        </p:attrNameLst>
                                      </p:cBhvr>
                                      <p:to>
                                        <p:strVal val="visible"/>
                                      </p:to>
                                    </p:set>
                                    <p:animEffect transition="in" filter="fade">
                                      <p:cBhvr>
                                        <p:cTn id="70" dur="500"/>
                                        <p:tgtEl>
                                          <p:spTgt spid="25"/>
                                        </p:tgtEl>
                                      </p:cBhvr>
                                    </p:animEffect>
                                  </p:childTnLst>
                                </p:cTn>
                              </p:par>
                              <p:par>
                                <p:cTn id="71" presetID="10" presetClass="entr" presetSubtype="0" fill="hold" grpId="0" nodeType="with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fade">
                                      <p:cBhvr>
                                        <p:cTn id="73" dur="500"/>
                                        <p:tgtEl>
                                          <p:spTgt spid="26"/>
                                        </p:tgtEl>
                                      </p:cBhvr>
                                    </p:animEffect>
                                  </p:childTnLst>
                                </p:cTn>
                              </p:par>
                              <p:par>
                                <p:cTn id="74" presetID="10" presetClass="entr" presetSubtype="0" fill="hold" grpId="0" nodeType="withEffect">
                                  <p:stCondLst>
                                    <p:cond delay="0"/>
                                  </p:stCondLst>
                                  <p:childTnLst>
                                    <p:set>
                                      <p:cBhvr>
                                        <p:cTn id="75" dur="1" fill="hold">
                                          <p:stCondLst>
                                            <p:cond delay="0"/>
                                          </p:stCondLst>
                                        </p:cTn>
                                        <p:tgtEl>
                                          <p:spTgt spid="27"/>
                                        </p:tgtEl>
                                        <p:attrNameLst>
                                          <p:attrName>style.visibility</p:attrName>
                                        </p:attrNameLst>
                                      </p:cBhvr>
                                      <p:to>
                                        <p:strVal val="visible"/>
                                      </p:to>
                                    </p:set>
                                    <p:animEffect transition="in" filter="fade">
                                      <p:cBhvr>
                                        <p:cTn id="76" dur="500"/>
                                        <p:tgtEl>
                                          <p:spTgt spid="2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fade">
                                      <p:cBhvr>
                                        <p:cTn id="79" dur="500"/>
                                        <p:tgtEl>
                                          <p:spTgt spid="28"/>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9"/>
                                        </p:tgtEl>
                                        <p:attrNameLst>
                                          <p:attrName>style.visibility</p:attrName>
                                        </p:attrNameLst>
                                      </p:cBhvr>
                                      <p:to>
                                        <p:strVal val="visible"/>
                                      </p:to>
                                    </p:set>
                                    <p:animEffect transition="in" filter="fade">
                                      <p:cBhvr>
                                        <p:cTn id="82" dur="500"/>
                                        <p:tgtEl>
                                          <p:spTgt spid="29"/>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500"/>
                                        <p:tgtEl>
                                          <p:spTgt spid="30"/>
                                        </p:tgtEl>
                                      </p:cBhvr>
                                    </p:animEffect>
                                  </p:childTnLst>
                                </p:cTn>
                              </p:par>
                              <p:par>
                                <p:cTn id="86" presetID="10" presetClass="entr" presetSubtype="0" fill="hold" grpId="0" nodeType="withEffect">
                                  <p:stCondLst>
                                    <p:cond delay="0"/>
                                  </p:stCondLst>
                                  <p:childTnLst>
                                    <p:set>
                                      <p:cBhvr>
                                        <p:cTn id="87" dur="1" fill="hold">
                                          <p:stCondLst>
                                            <p:cond delay="0"/>
                                          </p:stCondLst>
                                        </p:cTn>
                                        <p:tgtEl>
                                          <p:spTgt spid="31"/>
                                        </p:tgtEl>
                                        <p:attrNameLst>
                                          <p:attrName>style.visibility</p:attrName>
                                        </p:attrNameLst>
                                      </p:cBhvr>
                                      <p:to>
                                        <p:strVal val="visible"/>
                                      </p:to>
                                    </p:set>
                                    <p:animEffect transition="in" filter="fade">
                                      <p:cBhvr>
                                        <p:cTn id="88" dur="500"/>
                                        <p:tgtEl>
                                          <p:spTgt spid="31"/>
                                        </p:tgtEl>
                                      </p:cBhvr>
                                    </p:animEffect>
                                  </p:childTnLst>
                                </p:cTn>
                              </p:par>
                              <p:par>
                                <p:cTn id="89" presetID="10" presetClass="entr" presetSubtype="0" fill="hold" grpId="0" nodeType="with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fade">
                                      <p:cBhvr>
                                        <p:cTn id="91" dur="500"/>
                                        <p:tgtEl>
                                          <p:spTgt spid="32"/>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33"/>
                                        </p:tgtEl>
                                        <p:attrNameLst>
                                          <p:attrName>style.visibility</p:attrName>
                                        </p:attrNameLst>
                                      </p:cBhvr>
                                      <p:to>
                                        <p:strVal val="visible"/>
                                      </p:to>
                                    </p:set>
                                    <p:animEffect transition="in" filter="fade">
                                      <p:cBhvr>
                                        <p:cTn id="94" dur="500"/>
                                        <p:tgtEl>
                                          <p:spTgt spid="33"/>
                                        </p:tgtEl>
                                      </p:cBhvr>
                                    </p:animEffect>
                                  </p:childTnLst>
                                </p:cTn>
                              </p:par>
                              <p:par>
                                <p:cTn id="95" presetID="10" presetClass="entr" presetSubtype="0" fill="hold" grpId="0" nodeType="withEffect">
                                  <p:stCondLst>
                                    <p:cond delay="0"/>
                                  </p:stCondLst>
                                  <p:childTnLst>
                                    <p:set>
                                      <p:cBhvr>
                                        <p:cTn id="96" dur="1" fill="hold">
                                          <p:stCondLst>
                                            <p:cond delay="0"/>
                                          </p:stCondLst>
                                        </p:cTn>
                                        <p:tgtEl>
                                          <p:spTgt spid="34"/>
                                        </p:tgtEl>
                                        <p:attrNameLst>
                                          <p:attrName>style.visibility</p:attrName>
                                        </p:attrNameLst>
                                      </p:cBhvr>
                                      <p:to>
                                        <p:strVal val="visible"/>
                                      </p:to>
                                    </p:set>
                                    <p:animEffect transition="in" filter="fade">
                                      <p:cBhvr>
                                        <p:cTn id="97" dur="500"/>
                                        <p:tgtEl>
                                          <p:spTgt spid="34"/>
                                        </p:tgtEl>
                                      </p:cBhvr>
                                    </p:animEffect>
                                  </p:childTnLst>
                                </p:cTn>
                              </p:par>
                              <p:par>
                                <p:cTn id="98" presetID="10" presetClass="entr" presetSubtype="0" fill="hold" grpId="0" nodeType="withEffect">
                                  <p:stCondLst>
                                    <p:cond delay="0"/>
                                  </p:stCondLst>
                                  <p:childTnLst>
                                    <p:set>
                                      <p:cBhvr>
                                        <p:cTn id="99" dur="1" fill="hold">
                                          <p:stCondLst>
                                            <p:cond delay="0"/>
                                          </p:stCondLst>
                                        </p:cTn>
                                        <p:tgtEl>
                                          <p:spTgt spid="35"/>
                                        </p:tgtEl>
                                        <p:attrNameLst>
                                          <p:attrName>style.visibility</p:attrName>
                                        </p:attrNameLst>
                                      </p:cBhvr>
                                      <p:to>
                                        <p:strVal val="visible"/>
                                      </p:to>
                                    </p:set>
                                    <p:animEffect transition="in" filter="fade">
                                      <p:cBhvr>
                                        <p:cTn id="100" dur="500"/>
                                        <p:tgtEl>
                                          <p:spTgt spid="35"/>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36"/>
                                        </p:tgtEl>
                                        <p:attrNameLst>
                                          <p:attrName>style.visibility</p:attrName>
                                        </p:attrNameLst>
                                      </p:cBhvr>
                                      <p:to>
                                        <p:strVal val="visible"/>
                                      </p:to>
                                    </p:set>
                                    <p:animEffect transition="in" filter="fade">
                                      <p:cBhvr>
                                        <p:cTn id="103" dur="500"/>
                                        <p:tgtEl>
                                          <p:spTgt spid="36"/>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38"/>
                                        </p:tgtEl>
                                        <p:attrNameLst>
                                          <p:attrName>style.visibility</p:attrName>
                                        </p:attrNameLst>
                                      </p:cBhvr>
                                      <p:to>
                                        <p:strVal val="visible"/>
                                      </p:to>
                                    </p:set>
                                    <p:animEffect transition="in" filter="fade">
                                      <p:cBhvr>
                                        <p:cTn id="106" dur="500"/>
                                        <p:tgtEl>
                                          <p:spTgt spid="38"/>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39"/>
                                        </p:tgtEl>
                                        <p:attrNameLst>
                                          <p:attrName>style.visibility</p:attrName>
                                        </p:attrNameLst>
                                      </p:cBhvr>
                                      <p:to>
                                        <p:strVal val="visible"/>
                                      </p:to>
                                    </p:set>
                                    <p:animEffect transition="in" filter="fade">
                                      <p:cBhvr>
                                        <p:cTn id="109" dur="500"/>
                                        <p:tgtEl>
                                          <p:spTgt spid="39"/>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40"/>
                                        </p:tgtEl>
                                        <p:attrNameLst>
                                          <p:attrName>style.visibility</p:attrName>
                                        </p:attrNameLst>
                                      </p:cBhvr>
                                      <p:to>
                                        <p:strVal val="visible"/>
                                      </p:to>
                                    </p:set>
                                    <p:animEffect transition="in" filter="fade">
                                      <p:cBhvr>
                                        <p:cTn id="112" dur="500"/>
                                        <p:tgtEl>
                                          <p:spTgt spid="40"/>
                                        </p:tgtEl>
                                      </p:cBhvr>
                                    </p:animEffect>
                                  </p:childTnLst>
                                </p:cTn>
                              </p:par>
                              <p:par>
                                <p:cTn id="113" presetID="10" presetClass="entr" presetSubtype="0" fill="hold" grpId="0" nodeType="withEffect">
                                  <p:stCondLst>
                                    <p:cond delay="0"/>
                                  </p:stCondLst>
                                  <p:childTnLst>
                                    <p:set>
                                      <p:cBhvr>
                                        <p:cTn id="114" dur="1" fill="hold">
                                          <p:stCondLst>
                                            <p:cond delay="0"/>
                                          </p:stCondLst>
                                        </p:cTn>
                                        <p:tgtEl>
                                          <p:spTgt spid="41"/>
                                        </p:tgtEl>
                                        <p:attrNameLst>
                                          <p:attrName>style.visibility</p:attrName>
                                        </p:attrNameLst>
                                      </p:cBhvr>
                                      <p:to>
                                        <p:strVal val="visible"/>
                                      </p:to>
                                    </p:set>
                                    <p:animEffect transition="in" filter="fade">
                                      <p:cBhvr>
                                        <p:cTn id="115" dur="500"/>
                                        <p:tgtEl>
                                          <p:spTgt spid="41"/>
                                        </p:tgtEl>
                                      </p:cBhvr>
                                    </p:animEffect>
                                  </p:childTnLst>
                                </p:cTn>
                              </p:par>
                              <p:par>
                                <p:cTn id="116" presetID="10" presetClass="entr" presetSubtype="0" fill="hold" grpId="0" nodeType="withEffect">
                                  <p:stCondLst>
                                    <p:cond delay="0"/>
                                  </p:stCondLst>
                                  <p:childTnLst>
                                    <p:set>
                                      <p:cBhvr>
                                        <p:cTn id="117" dur="1" fill="hold">
                                          <p:stCondLst>
                                            <p:cond delay="0"/>
                                          </p:stCondLst>
                                        </p:cTn>
                                        <p:tgtEl>
                                          <p:spTgt spid="42"/>
                                        </p:tgtEl>
                                        <p:attrNameLst>
                                          <p:attrName>style.visibility</p:attrName>
                                        </p:attrNameLst>
                                      </p:cBhvr>
                                      <p:to>
                                        <p:strVal val="visible"/>
                                      </p:to>
                                    </p:set>
                                    <p:animEffect transition="in" filter="fade">
                                      <p:cBhvr>
                                        <p:cTn id="118" dur="500"/>
                                        <p:tgtEl>
                                          <p:spTgt spid="42"/>
                                        </p:tgtEl>
                                      </p:cBhvr>
                                    </p:animEffect>
                                  </p:childTnLst>
                                </p:cTn>
                              </p:par>
                              <p:par>
                                <p:cTn id="119" presetID="10" presetClass="entr" presetSubtype="0" fill="hold" grpId="0" nodeType="withEffect">
                                  <p:stCondLst>
                                    <p:cond delay="0"/>
                                  </p:stCondLst>
                                  <p:childTnLst>
                                    <p:set>
                                      <p:cBhvr>
                                        <p:cTn id="120" dur="1" fill="hold">
                                          <p:stCondLst>
                                            <p:cond delay="0"/>
                                          </p:stCondLst>
                                        </p:cTn>
                                        <p:tgtEl>
                                          <p:spTgt spid="43"/>
                                        </p:tgtEl>
                                        <p:attrNameLst>
                                          <p:attrName>style.visibility</p:attrName>
                                        </p:attrNameLst>
                                      </p:cBhvr>
                                      <p:to>
                                        <p:strVal val="visible"/>
                                      </p:to>
                                    </p:set>
                                    <p:animEffect transition="in" filter="fade">
                                      <p:cBhvr>
                                        <p:cTn id="121" dur="500"/>
                                        <p:tgtEl>
                                          <p:spTgt spid="43"/>
                                        </p:tgtEl>
                                      </p:cBhvr>
                                    </p:animEffect>
                                  </p:childTnLst>
                                </p:cTn>
                              </p:par>
                              <p:par>
                                <p:cTn id="122" presetID="10" presetClass="entr" presetSubtype="0" fill="hold" grpId="0" nodeType="withEffect">
                                  <p:stCondLst>
                                    <p:cond delay="0"/>
                                  </p:stCondLst>
                                  <p:childTnLst>
                                    <p:set>
                                      <p:cBhvr>
                                        <p:cTn id="123" dur="1" fill="hold">
                                          <p:stCondLst>
                                            <p:cond delay="0"/>
                                          </p:stCondLst>
                                        </p:cTn>
                                        <p:tgtEl>
                                          <p:spTgt spid="44"/>
                                        </p:tgtEl>
                                        <p:attrNameLst>
                                          <p:attrName>style.visibility</p:attrName>
                                        </p:attrNameLst>
                                      </p:cBhvr>
                                      <p:to>
                                        <p:strVal val="visible"/>
                                      </p:to>
                                    </p:set>
                                    <p:animEffect transition="in" filter="fade">
                                      <p:cBhvr>
                                        <p:cTn id="124" dur="500"/>
                                        <p:tgtEl>
                                          <p:spTgt spid="44"/>
                                        </p:tgtEl>
                                      </p:cBhvr>
                                    </p:animEffect>
                                  </p:childTnLst>
                                </p:cTn>
                              </p:par>
                              <p:par>
                                <p:cTn id="125" presetID="10" presetClass="entr" presetSubtype="0" fill="hold" grpId="0" nodeType="withEffect">
                                  <p:stCondLst>
                                    <p:cond delay="0"/>
                                  </p:stCondLst>
                                  <p:childTnLst>
                                    <p:set>
                                      <p:cBhvr>
                                        <p:cTn id="126" dur="1" fill="hold">
                                          <p:stCondLst>
                                            <p:cond delay="0"/>
                                          </p:stCondLst>
                                        </p:cTn>
                                        <p:tgtEl>
                                          <p:spTgt spid="45"/>
                                        </p:tgtEl>
                                        <p:attrNameLst>
                                          <p:attrName>style.visibility</p:attrName>
                                        </p:attrNameLst>
                                      </p:cBhvr>
                                      <p:to>
                                        <p:strVal val="visible"/>
                                      </p:to>
                                    </p:set>
                                    <p:animEffect transition="in" filter="fade">
                                      <p:cBhvr>
                                        <p:cTn id="127" dur="500"/>
                                        <p:tgtEl>
                                          <p:spTgt spid="45"/>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46"/>
                                        </p:tgtEl>
                                        <p:attrNameLst>
                                          <p:attrName>style.visibility</p:attrName>
                                        </p:attrNameLst>
                                      </p:cBhvr>
                                      <p:to>
                                        <p:strVal val="visible"/>
                                      </p:to>
                                    </p:set>
                                    <p:animEffect transition="in" filter="fade">
                                      <p:cBhvr>
                                        <p:cTn id="132" dur="500"/>
                                        <p:tgtEl>
                                          <p:spTgt spid="46"/>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47"/>
                                        </p:tgtEl>
                                        <p:attrNameLst>
                                          <p:attrName>style.visibility</p:attrName>
                                        </p:attrNameLst>
                                      </p:cBhvr>
                                      <p:to>
                                        <p:strVal val="visible"/>
                                      </p:to>
                                    </p:set>
                                    <p:animEffect transition="in" filter="fade">
                                      <p:cBhvr>
                                        <p:cTn id="137" dur="500"/>
                                        <p:tgtEl>
                                          <p:spTgt spid="47"/>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48"/>
                                        </p:tgtEl>
                                        <p:attrNameLst>
                                          <p:attrName>style.visibility</p:attrName>
                                        </p:attrNameLst>
                                      </p:cBhvr>
                                      <p:to>
                                        <p:strVal val="visible"/>
                                      </p:to>
                                    </p:set>
                                    <p:animEffect transition="in" filter="fade">
                                      <p:cBhvr>
                                        <p:cTn id="142" dur="500"/>
                                        <p:tgtEl>
                                          <p:spTgt spid="48"/>
                                        </p:tgtEl>
                                      </p:cBhvr>
                                    </p:animEffect>
                                  </p:childTnLst>
                                </p:cTn>
                              </p:par>
                            </p:childTnLst>
                          </p:cTn>
                        </p:par>
                      </p:childTnLst>
                    </p:cTn>
                  </p:par>
                  <p:par>
                    <p:cTn id="143" fill="hold">
                      <p:stCondLst>
                        <p:cond delay="indefinite"/>
                      </p:stCondLst>
                      <p:childTnLst>
                        <p:par>
                          <p:cTn id="144" fill="hold">
                            <p:stCondLst>
                              <p:cond delay="0"/>
                            </p:stCondLst>
                            <p:childTnLst>
                              <p:par>
                                <p:cTn id="145" presetID="2" presetClass="entr" presetSubtype="4" fill="hold" grpId="0" nodeType="clickEffect">
                                  <p:stCondLst>
                                    <p:cond delay="0"/>
                                  </p:stCondLst>
                                  <p:childTnLst>
                                    <p:set>
                                      <p:cBhvr>
                                        <p:cTn id="146" dur="1" fill="hold">
                                          <p:stCondLst>
                                            <p:cond delay="0"/>
                                          </p:stCondLst>
                                        </p:cTn>
                                        <p:tgtEl>
                                          <p:spTgt spid="49"/>
                                        </p:tgtEl>
                                        <p:attrNameLst>
                                          <p:attrName>style.visibility</p:attrName>
                                        </p:attrNameLst>
                                      </p:cBhvr>
                                      <p:to>
                                        <p:strVal val="visible"/>
                                      </p:to>
                                    </p:set>
                                    <p:anim calcmode="lin" valueType="num">
                                      <p:cBhvr additive="base">
                                        <p:cTn id="147" dur="500" fill="hold"/>
                                        <p:tgtEl>
                                          <p:spTgt spid="49"/>
                                        </p:tgtEl>
                                        <p:attrNameLst>
                                          <p:attrName>ppt_x</p:attrName>
                                        </p:attrNameLst>
                                      </p:cBhvr>
                                      <p:tavLst>
                                        <p:tav tm="0">
                                          <p:val>
                                            <p:strVal val="#ppt_x"/>
                                          </p:val>
                                        </p:tav>
                                        <p:tav tm="100000">
                                          <p:val>
                                            <p:strVal val="#ppt_x"/>
                                          </p:val>
                                        </p:tav>
                                      </p:tavLst>
                                    </p:anim>
                                    <p:anim calcmode="lin" valueType="num">
                                      <p:cBhvr additive="base">
                                        <p:cTn id="148"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8" grpId="0"/>
      <p:bldP spid="39" grpId="0"/>
      <p:bldP spid="40" grpId="0"/>
      <p:bldP spid="41" grpId="0"/>
      <p:bldP spid="42" grpId="0"/>
      <p:bldP spid="43" grpId="0"/>
      <p:bldP spid="44" grpId="0"/>
      <p:bldP spid="45" grpId="0"/>
      <p:bldP spid="46" grpId="0"/>
      <p:bldP spid="47" grpId="0"/>
      <p:bldP spid="48" grpId="0"/>
      <p:bldP spid="4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5419" name="Group 251">
            <a:extLst>
              <a:ext uri="{FF2B5EF4-FFF2-40B4-BE49-F238E27FC236}">
                <a16:creationId xmlns:a16="http://schemas.microsoft.com/office/drawing/2014/main" id="{17594BD5-F5DE-43C0-A8C9-D9E52F1647E2}"/>
              </a:ext>
            </a:extLst>
          </p:cNvPr>
          <p:cNvGraphicFramePr>
            <a:graphicFrameLocks noGrp="1"/>
          </p:cNvGraphicFramePr>
          <p:nvPr>
            <p:ph sz="quarter" idx="1"/>
            <p:extLst>
              <p:ext uri="{D42A27DB-BD31-4B8C-83A1-F6EECF244321}">
                <p14:modId xmlns:p14="http://schemas.microsoft.com/office/powerpoint/2010/main" val="2059453787"/>
              </p:ext>
            </p:extLst>
          </p:nvPr>
        </p:nvGraphicFramePr>
        <p:xfrm>
          <a:off x="457200" y="704850"/>
          <a:ext cx="4038600" cy="5364480"/>
        </p:xfrm>
        <a:graphic>
          <a:graphicData uri="http://schemas.openxmlformats.org/drawingml/2006/table">
            <a:tbl>
              <a:tblPr/>
              <a:tblGrid>
                <a:gridCol w="2019300">
                  <a:extLst>
                    <a:ext uri="{9D8B030D-6E8A-4147-A177-3AD203B41FA5}">
                      <a16:colId xmlns:a16="http://schemas.microsoft.com/office/drawing/2014/main" val="1848693035"/>
                    </a:ext>
                  </a:extLst>
                </a:gridCol>
                <a:gridCol w="2019300">
                  <a:extLst>
                    <a:ext uri="{9D8B030D-6E8A-4147-A177-3AD203B41FA5}">
                      <a16:colId xmlns:a16="http://schemas.microsoft.com/office/drawing/2014/main" val="2392759360"/>
                    </a:ext>
                  </a:extLst>
                </a:gridCol>
              </a:tblGrid>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Times New Roman" pitchFamily="18" charset="0"/>
                          <a:cs typeface="Times New Roman" pitchFamily="18" charset="0"/>
                        </a:rPr>
                        <a:t>Giá trị (x)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0" i="0" u="none" strike="noStrike" cap="none" normalizeH="0" baseline="0">
                          <a:ln>
                            <a:noFill/>
                          </a:ln>
                          <a:solidFill>
                            <a:schemeClr val="tx1"/>
                          </a:solidFill>
                          <a:effectLst/>
                          <a:latin typeface="Times New Roman" pitchFamily="18" charset="0"/>
                          <a:cs typeface="Times New Roman" pitchFamily="18" charset="0"/>
                        </a:rPr>
                        <a:t>Tần số (n</a:t>
                      </a:r>
                      <a:r>
                        <a:rPr kumimoji="0" lang="en-US" altLang="en-US" sz="2600" b="0" i="0" u="none" strike="noStrike" cap="none" normalizeH="0" baseline="0" dirty="0">
                          <a:ln>
                            <a:noFill/>
                          </a:ln>
                          <a:solidFill>
                            <a:schemeClr val="tx1"/>
                          </a:solidFill>
                          <a:effectLst/>
                          <a:latin typeface="Times New Roman" pitchFamily="18" charset="0"/>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55493691"/>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1417942"/>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45482103"/>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25191832"/>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425047"/>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99369256"/>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62225314"/>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8</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17875846"/>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9</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25367909"/>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25971495"/>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1"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r>
                        <a:rPr kumimoji="0" lang="en-US" altLang="en-US" sz="2600" b="1" i="0" u="none" strike="noStrike" cap="none" normalizeH="0" baseline="0">
                          <a:ln>
                            <a:noFill/>
                          </a:ln>
                          <a:solidFill>
                            <a:schemeClr val="tx1"/>
                          </a:solidFill>
                          <a:effectLst/>
                          <a:latin typeface="Times New Roman" pitchFamily="18" charset="0"/>
                          <a:cs typeface="Times New Roman" pitchFamily="18" charset="0"/>
                        </a:rPr>
                        <a:t>N = 40</a:t>
                      </a:r>
                      <a:endParaRPr kumimoji="0" lang="en-US" altLang="en-US" sz="2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7885026"/>
                  </a:ext>
                </a:extLst>
              </a:tr>
            </a:tbl>
          </a:graphicData>
        </a:graphic>
      </p:graphicFrame>
      <p:graphicFrame>
        <p:nvGraphicFramePr>
          <p:cNvPr id="135479" name="Group 311">
            <a:extLst>
              <a:ext uri="{FF2B5EF4-FFF2-40B4-BE49-F238E27FC236}">
                <a16:creationId xmlns:a16="http://schemas.microsoft.com/office/drawing/2014/main" id="{44427CA9-35EC-482C-8CA2-F706DAF4A969}"/>
              </a:ext>
            </a:extLst>
          </p:cNvPr>
          <p:cNvGraphicFramePr>
            <a:graphicFrameLocks noGrp="1"/>
          </p:cNvGraphicFramePr>
          <p:nvPr>
            <p:ph sz="quarter" idx="2"/>
            <p:extLst>
              <p:ext uri="{D42A27DB-BD31-4B8C-83A1-F6EECF244321}">
                <p14:modId xmlns:p14="http://schemas.microsoft.com/office/powerpoint/2010/main" val="3388014534"/>
              </p:ext>
            </p:extLst>
          </p:nvPr>
        </p:nvGraphicFramePr>
        <p:xfrm>
          <a:off x="4492625" y="685800"/>
          <a:ext cx="2060575" cy="5410200"/>
        </p:xfrm>
        <a:graphic>
          <a:graphicData uri="http://schemas.openxmlformats.org/drawingml/2006/table">
            <a:tbl>
              <a:tblPr/>
              <a:tblGrid>
                <a:gridCol w="2060575">
                  <a:extLst>
                    <a:ext uri="{9D8B030D-6E8A-4147-A177-3AD203B41FA5}">
                      <a16:colId xmlns:a16="http://schemas.microsoft.com/office/drawing/2014/main" val="2959334097"/>
                    </a:ext>
                  </a:extLst>
                </a:gridCol>
              </a:tblGrid>
              <a:tr h="533400">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10406005"/>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56485169"/>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78360755"/>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1145460"/>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62124102"/>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473741"/>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95514197"/>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59657041"/>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8648675"/>
                  </a:ext>
                </a:extLst>
              </a:tr>
              <a:tr h="200025">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0" i="0" u="none" strike="noStrike" cap="none" normalizeH="0" baseline="0">
                        <a:ln>
                          <a:noFill/>
                        </a:ln>
                        <a:solidFill>
                          <a:srgbClr val="FFFF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81811827"/>
                  </a:ext>
                </a:extLst>
              </a:tr>
              <a:tr h="198438">
                <a:tc>
                  <a:txBody>
                    <a:bodyPr/>
                    <a:lstStyle>
                      <a:lvl1pPr>
                        <a:spcBef>
                          <a:spcPct val="20000"/>
                        </a:spcBef>
                        <a:buClr>
                          <a:schemeClr val="accent1"/>
                        </a:buClr>
                        <a:buSzPct val="65000"/>
                        <a:buFont typeface="Wingdings" panose="05000000000000000000" pitchFamily="2" charset="2"/>
                        <a:defRPr sz="2600">
                          <a:solidFill>
                            <a:schemeClr val="tx1"/>
                          </a:solidFill>
                          <a:latin typeface="Arial" panose="020B0604020202020204" pitchFamily="34" charset="0"/>
                        </a:defRPr>
                      </a:lvl1pPr>
                      <a:lvl2pPr marL="344488">
                        <a:spcBef>
                          <a:spcPct val="20000"/>
                        </a:spcBef>
                        <a:buClr>
                          <a:schemeClr val="accent2"/>
                        </a:buClr>
                        <a:buSzPct val="60000"/>
                        <a:buFont typeface="Wingdings" panose="05000000000000000000" pitchFamily="2" charset="2"/>
                        <a:defRPr sz="2200">
                          <a:solidFill>
                            <a:schemeClr val="tx1"/>
                          </a:solidFill>
                          <a:latin typeface="Arial" panose="020B0604020202020204" pitchFamily="34" charset="0"/>
                        </a:defRPr>
                      </a:lvl2pPr>
                      <a:lvl3pPr marL="671513">
                        <a:spcBef>
                          <a:spcPct val="20000"/>
                        </a:spcBef>
                        <a:buClr>
                          <a:schemeClr val="accent1"/>
                        </a:buClr>
                        <a:buSzPct val="65000"/>
                        <a:buFont typeface="Wingdings" panose="05000000000000000000" pitchFamily="2" charset="2"/>
                        <a:defRPr sz="2000">
                          <a:solidFill>
                            <a:schemeClr val="tx1"/>
                          </a:solidFill>
                          <a:latin typeface="Arial" panose="020B0604020202020204" pitchFamily="34" charset="0"/>
                        </a:defRPr>
                      </a:lvl3pPr>
                      <a:lvl4pPr marL="1023938">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marL="1341438">
                        <a:spcBef>
                          <a:spcPct val="20000"/>
                        </a:spcBef>
                        <a:buClr>
                          <a:schemeClr val="accent1"/>
                        </a:buClr>
                        <a:buSzPct val="75000"/>
                        <a:buFont typeface="Wingdings" panose="05000000000000000000" pitchFamily="2" charset="2"/>
                        <a:defRPr>
                          <a:solidFill>
                            <a:schemeClr val="tx1"/>
                          </a:solidFill>
                          <a:latin typeface="Arial" panose="020B0604020202020204" pitchFamily="34" charset="0"/>
                        </a:defRPr>
                      </a:lvl5pPr>
                      <a:lvl6pPr marL="17986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6pPr>
                      <a:lvl7pPr marL="22558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7pPr>
                      <a:lvl8pPr marL="27130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8pPr>
                      <a:lvl9pPr marL="3170238" fontAlgn="base">
                        <a:spcBef>
                          <a:spcPct val="20000"/>
                        </a:spcBef>
                        <a:spcAft>
                          <a:spcPct val="0"/>
                        </a:spcAft>
                        <a:buClr>
                          <a:schemeClr val="accent1"/>
                        </a:buClr>
                        <a:buSzPct val="75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anose="05000000000000000000" pitchFamily="2" charset="2"/>
                        <a:buNone/>
                        <a:tabLst/>
                      </a:pPr>
                      <a:endParaRPr kumimoji="0" lang="en-US" altLang="en-US" sz="2600" b="1" i="0" u="none" strike="noStrike" cap="none" normalizeH="0" baseline="0" dirty="0">
                        <a:ln>
                          <a:noFill/>
                        </a:ln>
                        <a:solidFill>
                          <a:srgbClr val="FF0000"/>
                        </a:solidFill>
                        <a:effectLst/>
                        <a:latin typeface=".VnTime" panose="020B7200000000000000"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3436061"/>
                  </a:ext>
                </a:extLst>
              </a:tr>
            </a:tbl>
          </a:graphicData>
        </a:graphic>
      </p:graphicFrame>
      <p:sp>
        <p:nvSpPr>
          <p:cNvPr id="135335" name="Text Box 167">
            <a:extLst>
              <a:ext uri="{FF2B5EF4-FFF2-40B4-BE49-F238E27FC236}">
                <a16:creationId xmlns:a16="http://schemas.microsoft.com/office/drawing/2014/main" id="{513C7F01-0B1C-432B-9AE5-2209F2D87931}"/>
              </a:ext>
            </a:extLst>
          </p:cNvPr>
          <p:cNvSpPr txBox="1">
            <a:spLocks noChangeArrowheads="1"/>
          </p:cNvSpPr>
          <p:nvPr/>
        </p:nvSpPr>
        <p:spPr bwMode="auto">
          <a:xfrm>
            <a:off x="2743200" y="98612"/>
            <a:ext cx="2971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b="1">
                <a:latin typeface="Times New Roman" pitchFamily="18" charset="0"/>
                <a:cs typeface="Times New Roman" pitchFamily="18" charset="0"/>
              </a:rPr>
              <a:t>Ta có bảng sau:</a:t>
            </a:r>
          </a:p>
        </p:txBody>
      </p:sp>
      <p:sp>
        <p:nvSpPr>
          <p:cNvPr id="135465" name="Text Box 297">
            <a:extLst>
              <a:ext uri="{FF2B5EF4-FFF2-40B4-BE49-F238E27FC236}">
                <a16:creationId xmlns:a16="http://schemas.microsoft.com/office/drawing/2014/main" id="{56DB617C-1B53-47D6-B181-801AC9A1D985}"/>
              </a:ext>
            </a:extLst>
          </p:cNvPr>
          <p:cNvSpPr txBox="1">
            <a:spLocks noChangeArrowheads="1"/>
          </p:cNvSpPr>
          <p:nvPr/>
        </p:nvSpPr>
        <p:spPr bwMode="auto">
          <a:xfrm>
            <a:off x="5481926" y="11430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6</a:t>
            </a:r>
          </a:p>
        </p:txBody>
      </p:sp>
      <p:sp>
        <p:nvSpPr>
          <p:cNvPr id="135466" name="Text Box 298">
            <a:extLst>
              <a:ext uri="{FF2B5EF4-FFF2-40B4-BE49-F238E27FC236}">
                <a16:creationId xmlns:a16="http://schemas.microsoft.com/office/drawing/2014/main" id="{4AEC45D4-1828-4AC0-9069-38236F0A9BBF}"/>
              </a:ext>
            </a:extLst>
          </p:cNvPr>
          <p:cNvSpPr txBox="1">
            <a:spLocks noChangeArrowheads="1"/>
          </p:cNvSpPr>
          <p:nvPr/>
        </p:nvSpPr>
        <p:spPr bwMode="auto">
          <a:xfrm>
            <a:off x="5494626" y="16764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6</a:t>
            </a:r>
          </a:p>
        </p:txBody>
      </p:sp>
      <p:sp>
        <p:nvSpPr>
          <p:cNvPr id="135467" name="Text Box 299">
            <a:extLst>
              <a:ext uri="{FF2B5EF4-FFF2-40B4-BE49-F238E27FC236}">
                <a16:creationId xmlns:a16="http://schemas.microsoft.com/office/drawing/2014/main" id="{D94D8474-3841-4A70-AA46-0FBF5FD1378B}"/>
              </a:ext>
            </a:extLst>
          </p:cNvPr>
          <p:cNvSpPr txBox="1">
            <a:spLocks noChangeArrowheads="1"/>
          </p:cNvSpPr>
          <p:nvPr/>
        </p:nvSpPr>
        <p:spPr bwMode="auto">
          <a:xfrm>
            <a:off x="5321589" y="21336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12</a:t>
            </a:r>
          </a:p>
        </p:txBody>
      </p:sp>
      <p:sp>
        <p:nvSpPr>
          <p:cNvPr id="135468" name="Text Box 300">
            <a:extLst>
              <a:ext uri="{FF2B5EF4-FFF2-40B4-BE49-F238E27FC236}">
                <a16:creationId xmlns:a16="http://schemas.microsoft.com/office/drawing/2014/main" id="{E6680C4C-2240-4C1C-9243-F102BED0BEFD}"/>
              </a:ext>
            </a:extLst>
          </p:cNvPr>
          <p:cNvSpPr txBox="1">
            <a:spLocks noChangeArrowheads="1"/>
          </p:cNvSpPr>
          <p:nvPr/>
        </p:nvSpPr>
        <p:spPr bwMode="auto">
          <a:xfrm>
            <a:off x="5300951" y="26670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15</a:t>
            </a:r>
          </a:p>
        </p:txBody>
      </p:sp>
      <p:sp>
        <p:nvSpPr>
          <p:cNvPr id="135469" name="Text Box 301">
            <a:extLst>
              <a:ext uri="{FF2B5EF4-FFF2-40B4-BE49-F238E27FC236}">
                <a16:creationId xmlns:a16="http://schemas.microsoft.com/office/drawing/2014/main" id="{A655DB86-9703-4F42-B4CB-897FDB956FC0}"/>
              </a:ext>
            </a:extLst>
          </p:cNvPr>
          <p:cNvSpPr txBox="1">
            <a:spLocks noChangeArrowheads="1"/>
          </p:cNvSpPr>
          <p:nvPr/>
        </p:nvSpPr>
        <p:spPr bwMode="auto">
          <a:xfrm>
            <a:off x="5300951" y="31242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48</a:t>
            </a:r>
          </a:p>
        </p:txBody>
      </p:sp>
      <p:sp>
        <p:nvSpPr>
          <p:cNvPr id="135470" name="Text Box 302">
            <a:extLst>
              <a:ext uri="{FF2B5EF4-FFF2-40B4-BE49-F238E27FC236}">
                <a16:creationId xmlns:a16="http://schemas.microsoft.com/office/drawing/2014/main" id="{BB149BB6-51F3-4DA8-ADC3-CD98214D2766}"/>
              </a:ext>
            </a:extLst>
          </p:cNvPr>
          <p:cNvSpPr txBox="1">
            <a:spLocks noChangeArrowheads="1"/>
          </p:cNvSpPr>
          <p:nvPr/>
        </p:nvSpPr>
        <p:spPr bwMode="auto">
          <a:xfrm>
            <a:off x="5275551" y="36576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dirty="0">
                <a:solidFill>
                  <a:srgbClr val="FFFF00"/>
                </a:solidFill>
                <a:latin typeface=".VnTime" panose="020B7200000000000000" pitchFamily="34" charset="0"/>
              </a:rPr>
              <a:t>63</a:t>
            </a:r>
          </a:p>
        </p:txBody>
      </p:sp>
      <p:sp>
        <p:nvSpPr>
          <p:cNvPr id="135471" name="Text Box 303">
            <a:extLst>
              <a:ext uri="{FF2B5EF4-FFF2-40B4-BE49-F238E27FC236}">
                <a16:creationId xmlns:a16="http://schemas.microsoft.com/office/drawing/2014/main" id="{0F2689A5-F96B-4EFD-BD00-369721BDC0D6}"/>
              </a:ext>
            </a:extLst>
          </p:cNvPr>
          <p:cNvSpPr txBox="1">
            <a:spLocks noChangeArrowheads="1"/>
          </p:cNvSpPr>
          <p:nvPr/>
        </p:nvSpPr>
        <p:spPr bwMode="auto">
          <a:xfrm>
            <a:off x="5293014" y="41148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72</a:t>
            </a:r>
          </a:p>
        </p:txBody>
      </p:sp>
      <p:sp>
        <p:nvSpPr>
          <p:cNvPr id="135472" name="Text Box 304">
            <a:extLst>
              <a:ext uri="{FF2B5EF4-FFF2-40B4-BE49-F238E27FC236}">
                <a16:creationId xmlns:a16="http://schemas.microsoft.com/office/drawing/2014/main" id="{E3B0DE5E-9CEB-46A3-B9CE-E09F2A3FE2F6}"/>
              </a:ext>
            </a:extLst>
          </p:cNvPr>
          <p:cNvSpPr txBox="1">
            <a:spLocks noChangeArrowheads="1"/>
          </p:cNvSpPr>
          <p:nvPr/>
        </p:nvSpPr>
        <p:spPr bwMode="auto">
          <a:xfrm>
            <a:off x="5251739" y="46482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18</a:t>
            </a:r>
          </a:p>
        </p:txBody>
      </p:sp>
      <p:sp>
        <p:nvSpPr>
          <p:cNvPr id="135473" name="Text Box 305">
            <a:extLst>
              <a:ext uri="{FF2B5EF4-FFF2-40B4-BE49-F238E27FC236}">
                <a16:creationId xmlns:a16="http://schemas.microsoft.com/office/drawing/2014/main" id="{D20467CA-BF51-4DD9-9A35-03D21E1B3178}"/>
              </a:ext>
            </a:extLst>
          </p:cNvPr>
          <p:cNvSpPr txBox="1">
            <a:spLocks noChangeArrowheads="1"/>
          </p:cNvSpPr>
          <p:nvPr/>
        </p:nvSpPr>
        <p:spPr bwMode="auto">
          <a:xfrm>
            <a:off x="5278726" y="50292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800" b="1">
                <a:solidFill>
                  <a:srgbClr val="FFFF00"/>
                </a:solidFill>
                <a:latin typeface=".VnTime" panose="020B7200000000000000" pitchFamily="34" charset="0"/>
              </a:rPr>
              <a:t>10</a:t>
            </a:r>
          </a:p>
        </p:txBody>
      </p:sp>
      <p:sp>
        <p:nvSpPr>
          <p:cNvPr id="135474" name="Text Box 306">
            <a:extLst>
              <a:ext uri="{FF2B5EF4-FFF2-40B4-BE49-F238E27FC236}">
                <a16:creationId xmlns:a16="http://schemas.microsoft.com/office/drawing/2014/main" id="{D0D384CB-D349-4B9F-A320-E221825A2860}"/>
              </a:ext>
            </a:extLst>
          </p:cNvPr>
          <p:cNvSpPr txBox="1">
            <a:spLocks noChangeArrowheads="1"/>
          </p:cNvSpPr>
          <p:nvPr/>
        </p:nvSpPr>
        <p:spPr bwMode="auto">
          <a:xfrm>
            <a:off x="4572000" y="5562600"/>
            <a:ext cx="1524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800" b="1">
              <a:solidFill>
                <a:srgbClr val="FF0000"/>
              </a:solidFill>
              <a:latin typeface=".VnTime" panose="020B7200000000000000" pitchFamily="34" charset="0"/>
            </a:endParaRPr>
          </a:p>
        </p:txBody>
      </p:sp>
      <p:sp>
        <p:nvSpPr>
          <p:cNvPr id="135478" name="Text Box 310">
            <a:extLst>
              <a:ext uri="{FF2B5EF4-FFF2-40B4-BE49-F238E27FC236}">
                <a16:creationId xmlns:a16="http://schemas.microsoft.com/office/drawing/2014/main" id="{E9B7387E-DECA-4A62-81F9-92C508361C82}"/>
              </a:ext>
            </a:extLst>
          </p:cNvPr>
          <p:cNvSpPr txBox="1">
            <a:spLocks noChangeArrowheads="1"/>
          </p:cNvSpPr>
          <p:nvPr/>
        </p:nvSpPr>
        <p:spPr bwMode="auto">
          <a:xfrm>
            <a:off x="4632325" y="5551488"/>
            <a:ext cx="16706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chemeClr val="accent1"/>
              </a:buClr>
              <a:buSzPct val="65000"/>
              <a:buFont typeface="Wingdings" panose="05000000000000000000" pitchFamily="2" charset="2"/>
              <a:buNone/>
            </a:pPr>
            <a:r>
              <a:rPr lang="en-US" altLang="en-US" sz="2800" dirty="0" err="1">
                <a:latin typeface="Times New Roman" pitchFamily="18" charset="0"/>
                <a:cs typeface="Times New Roman" pitchFamily="18" charset="0"/>
              </a:rPr>
              <a:t>Tổng</a:t>
            </a:r>
            <a:r>
              <a:rPr lang="en-US" altLang="en-US" sz="2800" dirty="0">
                <a:latin typeface="Times New Roman" pitchFamily="18" charset="0"/>
                <a:cs typeface="Times New Roman" pitchFamily="18" charset="0"/>
              </a:rPr>
              <a:t>: </a:t>
            </a:r>
            <a:r>
              <a:rPr lang="en-US" altLang="en-US" sz="2800" b="1" dirty="0">
                <a:latin typeface="Times New Roman" pitchFamily="18" charset="0"/>
                <a:cs typeface="Times New Roman" pitchFamily="18" charset="0"/>
              </a:rPr>
              <a:t>250</a:t>
            </a:r>
            <a:endParaRPr lang="en-US" altLang="en-US" sz="2800" dirty="0">
              <a:latin typeface="Times New Roman" pitchFamily="18" charset="0"/>
              <a:cs typeface="Times New Roman" pitchFamily="18" charset="0"/>
            </a:endParaRPr>
          </a:p>
        </p:txBody>
      </p:sp>
      <p:sp>
        <p:nvSpPr>
          <p:cNvPr id="103" name="Text Box 310">
            <a:extLst>
              <a:ext uri="{FF2B5EF4-FFF2-40B4-BE49-F238E27FC236}">
                <a16:creationId xmlns:a16="http://schemas.microsoft.com/office/drawing/2014/main" id="{2257FB16-5B88-4D92-B115-2F9A7548CAAF}"/>
              </a:ext>
            </a:extLst>
          </p:cNvPr>
          <p:cNvSpPr txBox="1">
            <a:spLocks noChangeArrowheads="1"/>
          </p:cNvSpPr>
          <p:nvPr/>
        </p:nvSpPr>
        <p:spPr bwMode="auto">
          <a:xfrm>
            <a:off x="2454113" y="6115050"/>
            <a:ext cx="195117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chemeClr val="accent1"/>
              </a:buClr>
              <a:buSzPct val="65000"/>
              <a:buFont typeface="Wingdings" panose="05000000000000000000" pitchFamily="2" charset="2"/>
              <a:buNone/>
            </a:pPr>
            <a:r>
              <a:rPr lang="en-US" altLang="en-US" sz="2400" dirty="0">
                <a:latin typeface="Times New Roman" pitchFamily="18" charset="0"/>
                <a:cs typeface="Times New Roman" pitchFamily="18" charset="0"/>
              </a:rPr>
              <a:t>(</a:t>
            </a:r>
            <a:r>
              <a:rPr lang="en-US" altLang="en-US" sz="2400" dirty="0" err="1">
                <a:latin typeface="Times New Roman" pitchFamily="18" charset="0"/>
                <a:cs typeface="Times New Roman" pitchFamily="18" charset="0"/>
              </a:rPr>
              <a:t>số</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các</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giá</a:t>
            </a:r>
            <a:r>
              <a:rPr lang="en-US" altLang="en-US" sz="2400" dirty="0">
                <a:latin typeface="Times New Roman" pitchFamily="18" charset="0"/>
                <a:cs typeface="Times New Roman" pitchFamily="18" charset="0"/>
              </a:rPr>
              <a:t> </a:t>
            </a:r>
            <a:r>
              <a:rPr lang="en-US" altLang="en-US" sz="2400" dirty="0" err="1">
                <a:latin typeface="Times New Roman" pitchFamily="18" charset="0"/>
                <a:cs typeface="Times New Roman" pitchFamily="18" charset="0"/>
              </a:rPr>
              <a:t>trị</a:t>
            </a:r>
            <a:r>
              <a:rPr lang="en-US" altLang="en-US" sz="2400" dirty="0">
                <a:latin typeface="Times New Roman" pitchFamily="18" charset="0"/>
                <a:cs typeface="Times New Roman" pitchFamily="18" charset="0"/>
              </a:rPr>
              <a:t>)</a:t>
            </a:r>
          </a:p>
        </p:txBody>
      </p:sp>
      <p:sp>
        <p:nvSpPr>
          <p:cNvPr id="105" name="Text Box 310">
            <a:extLst>
              <a:ext uri="{FF2B5EF4-FFF2-40B4-BE49-F238E27FC236}">
                <a16:creationId xmlns:a16="http://schemas.microsoft.com/office/drawing/2014/main" id="{675B5C97-A679-4B32-91D8-3F176F37A316}"/>
              </a:ext>
            </a:extLst>
          </p:cNvPr>
          <p:cNvSpPr txBox="1">
            <a:spLocks noChangeArrowheads="1"/>
          </p:cNvSpPr>
          <p:nvPr/>
        </p:nvSpPr>
        <p:spPr bwMode="auto">
          <a:xfrm>
            <a:off x="4576681" y="6135687"/>
            <a:ext cx="2223686"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20000"/>
              </a:spcBef>
              <a:buClr>
                <a:schemeClr val="accent1"/>
              </a:buClr>
              <a:buSzPct val="65000"/>
              <a:buFont typeface="Wingdings" panose="05000000000000000000" pitchFamily="2" charset="2"/>
              <a:buNone/>
            </a:pPr>
            <a:r>
              <a:rPr lang="en-US" altLang="en-US" sz="2400" dirty="0">
                <a:solidFill>
                  <a:srgbClr val="FFFF00"/>
                </a:solidFill>
                <a:latin typeface="Times New Roman" pitchFamily="18" charset="0"/>
                <a:cs typeface="Times New Roman" pitchFamily="18" charset="0"/>
              </a:rPr>
              <a:t>(</a:t>
            </a:r>
            <a:r>
              <a:rPr lang="en-US" altLang="en-US" sz="2400" dirty="0" err="1">
                <a:solidFill>
                  <a:srgbClr val="FFFF00"/>
                </a:solidFill>
                <a:latin typeface="Times New Roman" pitchFamily="18" charset="0"/>
                <a:cs typeface="Times New Roman" pitchFamily="18" charset="0"/>
              </a:rPr>
              <a:t>tổng</a:t>
            </a:r>
            <a:r>
              <a:rPr lang="en-US" altLang="en-US" sz="2400" dirty="0">
                <a:solidFill>
                  <a:srgbClr val="FFFF00"/>
                </a:solidFill>
                <a:latin typeface="Times New Roman" pitchFamily="18" charset="0"/>
                <a:cs typeface="Times New Roman" pitchFamily="18" charset="0"/>
              </a:rPr>
              <a:t> </a:t>
            </a:r>
            <a:r>
              <a:rPr lang="en-US" altLang="en-US" sz="2400" dirty="0" err="1">
                <a:solidFill>
                  <a:srgbClr val="FFFF00"/>
                </a:solidFill>
                <a:latin typeface="Times New Roman" pitchFamily="18" charset="0"/>
                <a:cs typeface="Times New Roman" pitchFamily="18" charset="0"/>
              </a:rPr>
              <a:t>các</a:t>
            </a:r>
            <a:r>
              <a:rPr lang="en-US" altLang="en-US" sz="2400" dirty="0">
                <a:solidFill>
                  <a:srgbClr val="FFFF00"/>
                </a:solidFill>
                <a:latin typeface="Times New Roman" pitchFamily="18" charset="0"/>
                <a:cs typeface="Times New Roman" pitchFamily="18" charset="0"/>
              </a:rPr>
              <a:t> </a:t>
            </a:r>
            <a:r>
              <a:rPr lang="en-US" altLang="en-US" sz="2400" dirty="0" err="1">
                <a:solidFill>
                  <a:srgbClr val="FFFF00"/>
                </a:solidFill>
                <a:latin typeface="Times New Roman" pitchFamily="18" charset="0"/>
                <a:cs typeface="Times New Roman" pitchFamily="18" charset="0"/>
              </a:rPr>
              <a:t>giá</a:t>
            </a:r>
            <a:r>
              <a:rPr lang="en-US" altLang="en-US" sz="2400" dirty="0">
                <a:solidFill>
                  <a:srgbClr val="FFFF00"/>
                </a:solidFill>
                <a:latin typeface="Times New Roman" pitchFamily="18" charset="0"/>
                <a:cs typeface="Times New Roman" pitchFamily="18" charset="0"/>
              </a:rPr>
              <a:t> </a:t>
            </a:r>
            <a:r>
              <a:rPr lang="en-US" altLang="en-US" sz="2400" dirty="0" err="1">
                <a:solidFill>
                  <a:srgbClr val="FFFF00"/>
                </a:solidFill>
                <a:latin typeface="Times New Roman" pitchFamily="18" charset="0"/>
                <a:cs typeface="Times New Roman" pitchFamily="18" charset="0"/>
              </a:rPr>
              <a:t>trị</a:t>
            </a:r>
            <a:r>
              <a:rPr lang="en-US" altLang="en-US" sz="2400" dirty="0">
                <a:solidFill>
                  <a:srgbClr val="FFFF00"/>
                </a:solidFill>
                <a:latin typeface="Times New Roman" pitchFamily="18" charset="0"/>
                <a:cs typeface="Times New Roman" pitchFamily="18" charset="0"/>
              </a:rPr>
              <a:t>)</a:t>
            </a:r>
          </a:p>
        </p:txBody>
      </p:sp>
      <p:sp>
        <p:nvSpPr>
          <p:cNvPr id="2" name="Rectangle 1"/>
          <p:cNvSpPr/>
          <p:nvPr/>
        </p:nvSpPr>
        <p:spPr>
          <a:xfrm>
            <a:off x="4405288" y="733291"/>
            <a:ext cx="2134465" cy="477054"/>
          </a:xfrm>
          <a:prstGeom prst="rect">
            <a:avLst/>
          </a:prstGeom>
        </p:spPr>
        <p:txBody>
          <a:bodyPr wrap="square">
            <a:spAutoFit/>
          </a:bodyPr>
          <a:lstStyle/>
          <a:p>
            <a:pPr lvl="0" algn="ctr" fontAlgn="base">
              <a:spcBef>
                <a:spcPct val="20000"/>
              </a:spcBef>
              <a:spcAft>
                <a:spcPct val="0"/>
              </a:spcAft>
              <a:buClr>
                <a:schemeClr val="accent1"/>
              </a:buClr>
              <a:buSzPct val="65000"/>
            </a:pPr>
            <a:r>
              <a:rPr lang="en-US" altLang="en-US" sz="2500">
                <a:solidFill>
                  <a:srgbClr val="FFFF00"/>
                </a:solidFill>
                <a:latin typeface="Times New Roman" pitchFamily="18" charset="0"/>
                <a:cs typeface="Times New Roman" pitchFamily="18" charset="0"/>
              </a:rPr>
              <a:t>Tính tích (x.n</a:t>
            </a:r>
            <a:r>
              <a:rPr lang="en-US" altLang="en-US" sz="2500">
                <a:solidFill>
                  <a:srgbClr val="FFFF00"/>
                </a:solidFill>
                <a:latin typeface=".VnTime" panose="020B7200000000000000" pitchFamily="34" charset="0"/>
              </a:rPr>
              <a:t>)</a:t>
            </a:r>
          </a:p>
        </p:txBody>
      </p:sp>
      <mc:AlternateContent xmlns:mc="http://schemas.openxmlformats.org/markup-compatibility/2006" xmlns:a14="http://schemas.microsoft.com/office/drawing/2010/main">
        <mc:Choice Requires="a14">
          <p:sp>
            <p:nvSpPr>
              <p:cNvPr id="3" name="Rectangle 2"/>
              <p:cNvSpPr/>
              <p:nvPr/>
            </p:nvSpPr>
            <p:spPr>
              <a:xfrm>
                <a:off x="7169802" y="2908206"/>
                <a:ext cx="1602618" cy="676852"/>
              </a:xfrm>
              <a:prstGeom prst="rect">
                <a:avLst/>
              </a:prstGeom>
            </p:spPr>
            <p:txBody>
              <a:bodyPr wrap="none">
                <a:spAutoFit/>
              </a:bodyPr>
              <a:lstStyle/>
              <a:p>
                <a:pPr lvl="0" algn="ctr" fontAlgn="base">
                  <a:spcBef>
                    <a:spcPct val="20000"/>
                  </a:spcBef>
                  <a:spcAft>
                    <a:spcPct val="0"/>
                  </a:spcAft>
                  <a:buClr>
                    <a:schemeClr val="accent1"/>
                  </a:buClr>
                  <a:buSzPct val="65000"/>
                </a:pPr>
                <a14:m>
                  <m:oMathPara xmlns:m="http://schemas.openxmlformats.org/officeDocument/2006/math">
                    <m:oMathParaPr>
                      <m:jc m:val="centerGroup"/>
                    </m:oMathParaPr>
                    <m:oMath xmlns:m="http://schemas.openxmlformats.org/officeDocument/2006/math">
                      <m:f>
                        <m:fPr>
                          <m:ctrlPr>
                            <a:rPr lang="en-US" altLang="en-US" sz="2000" b="1" i="1">
                              <a:solidFill>
                                <a:srgbClr val="FFFF00"/>
                              </a:solidFill>
                              <a:latin typeface="Cambria Math" panose="02040503050406030204" pitchFamily="18" charset="0"/>
                            </a:rPr>
                          </m:ctrlPr>
                        </m:fPr>
                        <m:num>
                          <m:r>
                            <a:rPr lang="en-US" altLang="en-US" sz="2000" b="1" i="1">
                              <a:solidFill>
                                <a:srgbClr val="FFFF00"/>
                              </a:solidFill>
                              <a:latin typeface="Cambria Math"/>
                            </a:rPr>
                            <m:t>𝟐𝟓𝟎</m:t>
                          </m:r>
                        </m:num>
                        <m:den>
                          <m:r>
                            <a:rPr lang="en-US" altLang="en-US" sz="2000" b="1" i="1">
                              <a:solidFill>
                                <a:srgbClr val="FFFF00"/>
                              </a:solidFill>
                              <a:latin typeface="Cambria Math"/>
                            </a:rPr>
                            <m:t>𝟒𝟎</m:t>
                          </m:r>
                        </m:den>
                      </m:f>
                      <m:r>
                        <a:rPr lang="en-US" altLang="en-US" sz="2000" b="1" i="1">
                          <a:solidFill>
                            <a:srgbClr val="FFFF00"/>
                          </a:solidFill>
                          <a:latin typeface="Cambria Math"/>
                        </a:rPr>
                        <m:t>=</m:t>
                      </m:r>
                      <m:r>
                        <a:rPr lang="en-US" altLang="en-US" sz="2000" b="1" i="1">
                          <a:solidFill>
                            <a:srgbClr val="FFFF00"/>
                          </a:solidFill>
                          <a:latin typeface="Cambria Math"/>
                        </a:rPr>
                        <m:t>𝟔</m:t>
                      </m:r>
                      <m:r>
                        <a:rPr lang="en-US" altLang="en-US" sz="2000" b="1" i="1">
                          <a:solidFill>
                            <a:srgbClr val="FFFF00"/>
                          </a:solidFill>
                          <a:latin typeface="Cambria Math"/>
                        </a:rPr>
                        <m:t>,</m:t>
                      </m:r>
                      <m:r>
                        <a:rPr lang="en-US" altLang="en-US" sz="2000" b="1" i="1">
                          <a:solidFill>
                            <a:srgbClr val="FFFF00"/>
                          </a:solidFill>
                          <a:latin typeface="Cambria Math"/>
                        </a:rPr>
                        <m:t>𝟐𝟓</m:t>
                      </m:r>
                    </m:oMath>
                  </m:oMathPara>
                </a14:m>
                <a:endParaRPr lang="en-US" altLang="en-US" sz="2000" b="1">
                  <a:solidFill>
                    <a:srgbClr val="FF0000"/>
                  </a:solidFill>
                  <a:latin typeface=".VnTime" panose="020B7200000000000000"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7169802" y="2908206"/>
                <a:ext cx="1602618" cy="676852"/>
              </a:xfrm>
              <a:prstGeom prst="rect">
                <a:avLst/>
              </a:prstGeom>
              <a:blipFill rotWithShape="1">
                <a:blip r:embed="rId2"/>
                <a:stretch>
                  <a:fillRect/>
                </a:stretch>
              </a:blipFill>
            </p:spPr>
            <p:txBody>
              <a:bodyPr/>
              <a:lstStyle/>
              <a:p>
                <a:r>
                  <a:rPr lang="en-US">
                    <a:noFill/>
                  </a:rPr>
                  <a:t> </a:t>
                </a:r>
              </a:p>
            </p:txBody>
          </p:sp>
        </mc:Fallback>
      </mc:AlternateContent>
      <p:graphicFrame>
        <p:nvGraphicFramePr>
          <p:cNvPr id="5" name="Table 4"/>
          <p:cNvGraphicFramePr>
            <a:graphicFrameLocks noGrp="1"/>
          </p:cNvGraphicFramePr>
          <p:nvPr>
            <p:extLst>
              <p:ext uri="{D42A27DB-BD31-4B8C-83A1-F6EECF244321}">
                <p14:modId xmlns:p14="http://schemas.microsoft.com/office/powerpoint/2010/main" val="1570218365"/>
              </p:ext>
            </p:extLst>
          </p:nvPr>
        </p:nvGraphicFramePr>
        <p:xfrm>
          <a:off x="6556104" y="1210344"/>
          <a:ext cx="2195164" cy="4885001"/>
        </p:xfrm>
        <a:graphic>
          <a:graphicData uri="http://schemas.openxmlformats.org/drawingml/2006/table">
            <a:tbl>
              <a:tblPr firstRow="1" bandRow="1">
                <a:tableStyleId>{5C22544A-7EE6-4342-B048-85BDC9FD1C3A}</a:tableStyleId>
              </a:tblPr>
              <a:tblGrid>
                <a:gridCol w="2195164">
                  <a:extLst>
                    <a:ext uri="{9D8B030D-6E8A-4147-A177-3AD203B41FA5}">
                      <a16:colId xmlns:a16="http://schemas.microsoft.com/office/drawing/2014/main" val="20000"/>
                    </a:ext>
                  </a:extLst>
                </a:gridCol>
              </a:tblGrid>
              <a:tr h="4885001">
                <a:tc>
                  <a:txBody>
                    <a:bodyPr/>
                    <a:lstStyle/>
                    <a:p>
                      <a:endParaRPr lang="en-US"/>
                    </a:p>
                  </a:txBody>
                  <a:tcPr>
                    <a:noFill/>
                  </a:tcPr>
                </a:tc>
                <a:extLst>
                  <a:ext uri="{0D108BD9-81ED-4DB2-BD59-A6C34878D82A}">
                    <a16:rowId xmlns:a16="http://schemas.microsoft.com/office/drawing/2014/main" val="10000"/>
                  </a:ext>
                </a:extLst>
              </a:tr>
            </a:tbl>
          </a:graphicData>
        </a:graphic>
      </p:graphicFrame>
      <p:sp>
        <p:nvSpPr>
          <p:cNvPr id="26" name="Rectangle 262">
            <a:extLst>
              <a:ext uri="{FF2B5EF4-FFF2-40B4-BE49-F238E27FC236}">
                <a16:creationId xmlns:a16="http://schemas.microsoft.com/office/drawing/2014/main" id="{D694E5B7-9E60-4EE5-9303-308EADA75BA2}"/>
              </a:ext>
            </a:extLst>
          </p:cNvPr>
          <p:cNvSpPr>
            <a:spLocks noChangeArrowheads="1"/>
          </p:cNvSpPr>
          <p:nvPr/>
        </p:nvSpPr>
        <p:spPr bwMode="auto">
          <a:xfrm>
            <a:off x="6554915" y="671104"/>
            <a:ext cx="2209800" cy="565989"/>
          </a:xfrm>
          <a:prstGeom prst="rect">
            <a:avLst/>
          </a:prstGeom>
          <a:solidFill>
            <a:schemeClr val="bg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14000"/>
              </a:lnSpc>
              <a:spcBef>
                <a:spcPts val="1200"/>
              </a:spcBef>
            </a:pPr>
            <a:r>
              <a:rPr lang="en-US" altLang="en-US" sz="2700" b="1">
                <a:solidFill>
                  <a:srgbClr val="FFC000"/>
                </a:solidFill>
                <a:latin typeface="Times New Roman" pitchFamily="18" charset="0"/>
                <a:cs typeface="Times New Roman" pitchFamily="18" charset="0"/>
              </a:rPr>
              <a:t>Số TBC</a:t>
            </a:r>
          </a:p>
        </p:txBody>
      </p:sp>
      <mc:AlternateContent xmlns:mc="http://schemas.openxmlformats.org/markup-compatibility/2006" xmlns:a14="http://schemas.microsoft.com/office/drawing/2010/main">
        <mc:Choice Requires="a14">
          <p:sp>
            <p:nvSpPr>
              <p:cNvPr id="28" name="Rectangle 27"/>
              <p:cNvSpPr/>
              <p:nvPr/>
            </p:nvSpPr>
            <p:spPr>
              <a:xfrm>
                <a:off x="6569959" y="2993791"/>
                <a:ext cx="702436" cy="523220"/>
              </a:xfrm>
              <a:prstGeom prst="rect">
                <a:avLst/>
              </a:prstGeom>
            </p:spPr>
            <p:txBody>
              <a:bodyPr wrap="none">
                <a:spAutoFit/>
              </a:bodyPr>
              <a:lstStyle/>
              <a:p>
                <a:pPr lvl="0" algn="ctr" fontAlgn="base">
                  <a:spcBef>
                    <a:spcPct val="20000"/>
                  </a:spcBef>
                  <a:spcAft>
                    <a:spcPct val="0"/>
                  </a:spcAft>
                  <a:buClr>
                    <a:schemeClr val="accent1"/>
                  </a:buClr>
                  <a:buSzPct val="65000"/>
                </a:pPr>
                <a14:m>
                  <m:oMath xmlns:m="http://schemas.openxmlformats.org/officeDocument/2006/math">
                    <m:acc>
                      <m:accPr>
                        <m:chr m:val="̅"/>
                        <m:ctrlPr>
                          <a:rPr lang="en-US" altLang="en-US" sz="2800" b="1" i="1" smtClean="0">
                            <a:solidFill>
                              <a:srgbClr val="FFFF00"/>
                            </a:solidFill>
                            <a:latin typeface="Cambria Math" panose="02040503050406030204" pitchFamily="18" charset="0"/>
                          </a:rPr>
                        </m:ctrlPr>
                      </m:accPr>
                      <m:e>
                        <m:r>
                          <a:rPr lang="en-US" altLang="en-US" sz="2800" b="1" i="0" smtClean="0">
                            <a:solidFill>
                              <a:srgbClr val="FFFF00"/>
                            </a:solidFill>
                            <a:latin typeface="Cambria Math"/>
                          </a:rPr>
                          <m:t>𝐗</m:t>
                        </m:r>
                      </m:e>
                    </m:acc>
                  </m:oMath>
                </a14:m>
                <a:r>
                  <a:rPr lang="en-US" altLang="en-US" sz="2800" b="1">
                    <a:solidFill>
                      <a:srgbClr val="FFFF00"/>
                    </a:solidFill>
                    <a:latin typeface=".VnTime" panose="020B7200000000000000" pitchFamily="34" charset="0"/>
                  </a:rPr>
                  <a:t> =</a:t>
                </a:r>
              </a:p>
            </p:txBody>
          </p:sp>
        </mc:Choice>
        <mc:Fallback xmlns="">
          <p:sp>
            <p:nvSpPr>
              <p:cNvPr id="28" name="Rectangle 27"/>
              <p:cNvSpPr>
                <a:spLocks noRot="1" noChangeAspect="1" noMove="1" noResize="1" noEditPoints="1" noAdjustHandles="1" noChangeArrowheads="1" noChangeShapeType="1" noTextEdit="1"/>
              </p:cNvSpPr>
              <p:nvPr/>
            </p:nvSpPr>
            <p:spPr>
              <a:xfrm>
                <a:off x="6569959" y="2993791"/>
                <a:ext cx="702436" cy="523220"/>
              </a:xfrm>
              <a:prstGeom prst="rect">
                <a:avLst/>
              </a:prstGeom>
              <a:blipFill rotWithShape="1">
                <a:blip r:embed="rId3"/>
                <a:stretch>
                  <a:fillRect t="-11628" r="-16522" b="-31395"/>
                </a:stretch>
              </a:blipFill>
            </p:spPr>
            <p:txBody>
              <a:bodyPr/>
              <a:lstStyle/>
              <a:p>
                <a:r>
                  <a:rPr lang="en-US">
                    <a:noFill/>
                  </a:rPr>
                  <a:t> </a:t>
                </a:r>
              </a:p>
            </p:txBody>
          </p:sp>
        </mc:Fallback>
      </mc:AlternateContent>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nodeType="clickEffect">
                                  <p:stCondLst>
                                    <p:cond delay="0"/>
                                  </p:stCondLst>
                                  <p:childTnLst>
                                    <p:set>
                                      <p:cBhvr>
                                        <p:cTn id="6" dur="1" fill="hold">
                                          <p:stCondLst>
                                            <p:cond delay="0"/>
                                          </p:stCondLst>
                                        </p:cTn>
                                        <p:tgtEl>
                                          <p:spTgt spid="135479"/>
                                        </p:tgtEl>
                                        <p:attrNameLst>
                                          <p:attrName>style.visibility</p:attrName>
                                        </p:attrNameLst>
                                      </p:cBhvr>
                                      <p:to>
                                        <p:strVal val="visible"/>
                                      </p:to>
                                    </p:set>
                                    <p:animEffect transition="in" filter="fade">
                                      <p:cBhvr>
                                        <p:cTn id="7" dur="1000"/>
                                        <p:tgtEl>
                                          <p:spTgt spid="135479"/>
                                        </p:tgtEl>
                                      </p:cBhvr>
                                    </p:animEffect>
                                    <p:anim calcmode="lin" valueType="num">
                                      <p:cBhvr>
                                        <p:cTn id="8" dur="1000" fill="hold"/>
                                        <p:tgtEl>
                                          <p:spTgt spid="135479"/>
                                        </p:tgtEl>
                                        <p:attrNameLst>
                                          <p:attrName>ppt_x</p:attrName>
                                        </p:attrNameLst>
                                      </p:cBhvr>
                                      <p:tavLst>
                                        <p:tav tm="0">
                                          <p:val>
                                            <p:strVal val="#ppt_x"/>
                                          </p:val>
                                        </p:tav>
                                        <p:tav tm="100000">
                                          <p:val>
                                            <p:strVal val="#ppt_x"/>
                                          </p:val>
                                        </p:tav>
                                      </p:tavLst>
                                    </p:anim>
                                    <p:anim calcmode="lin" valueType="num">
                                      <p:cBhvr>
                                        <p:cTn id="9" dur="1000" fill="hold"/>
                                        <p:tgtEl>
                                          <p:spTgt spid="13547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ppt_x"/>
                                          </p:val>
                                        </p:tav>
                                        <p:tav tm="100000">
                                          <p:val>
                                            <p:strVal val="#ppt_x"/>
                                          </p:val>
                                        </p:tav>
                                      </p:tavLst>
                                    </p:anim>
                                    <p:anim calcmode="lin" valueType="num">
                                      <p:cBhvr additive="base">
                                        <p:cTn id="15"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135465"/>
                                        </p:tgtEl>
                                        <p:attrNameLst>
                                          <p:attrName>style.visibility</p:attrName>
                                        </p:attrNameLst>
                                      </p:cBhvr>
                                      <p:to>
                                        <p:strVal val="visible"/>
                                      </p:to>
                                    </p:set>
                                    <p:animEffect transition="in" filter="checkerboard(across)">
                                      <p:cBhvr>
                                        <p:cTn id="20" dur="500"/>
                                        <p:tgtEl>
                                          <p:spTgt spid="135465"/>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35466"/>
                                        </p:tgtEl>
                                        <p:attrNameLst>
                                          <p:attrName>style.visibility</p:attrName>
                                        </p:attrNameLst>
                                      </p:cBhvr>
                                      <p:to>
                                        <p:strVal val="visible"/>
                                      </p:to>
                                    </p:set>
                                    <p:animEffect transition="in" filter="checkerboard(across)">
                                      <p:cBhvr>
                                        <p:cTn id="25" dur="500"/>
                                        <p:tgtEl>
                                          <p:spTgt spid="13546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135467"/>
                                        </p:tgtEl>
                                        <p:attrNameLst>
                                          <p:attrName>style.visibility</p:attrName>
                                        </p:attrNameLst>
                                      </p:cBhvr>
                                      <p:to>
                                        <p:strVal val="visible"/>
                                      </p:to>
                                    </p:set>
                                    <p:animEffect transition="in" filter="checkerboard(across)">
                                      <p:cBhvr>
                                        <p:cTn id="30" dur="500"/>
                                        <p:tgtEl>
                                          <p:spTgt spid="135467"/>
                                        </p:tgtEl>
                                      </p:cBhvr>
                                    </p:animEffect>
                                  </p:childTnLst>
                                </p:cTn>
                              </p:par>
                            </p:childTnLst>
                          </p:cTn>
                        </p:par>
                      </p:childTnLst>
                    </p:cTn>
                  </p:par>
                  <p:par>
                    <p:cTn id="31" fill="hold">
                      <p:stCondLst>
                        <p:cond delay="indefinite"/>
                      </p:stCondLst>
                      <p:childTnLst>
                        <p:par>
                          <p:cTn id="32" fill="hold">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135468"/>
                                        </p:tgtEl>
                                        <p:attrNameLst>
                                          <p:attrName>style.visibility</p:attrName>
                                        </p:attrNameLst>
                                      </p:cBhvr>
                                      <p:to>
                                        <p:strVal val="visible"/>
                                      </p:to>
                                    </p:set>
                                    <p:animEffect transition="in" filter="checkerboard(across)">
                                      <p:cBhvr>
                                        <p:cTn id="35" dur="500"/>
                                        <p:tgtEl>
                                          <p:spTgt spid="135468"/>
                                        </p:tgtEl>
                                      </p:cBhvr>
                                    </p:animEffect>
                                  </p:childTnLst>
                                </p:cTn>
                              </p:par>
                              <p:par>
                                <p:cTn id="36" presetID="5" presetClass="entr" presetSubtype="10" fill="hold" grpId="0" nodeType="withEffect">
                                  <p:stCondLst>
                                    <p:cond delay="0"/>
                                  </p:stCondLst>
                                  <p:childTnLst>
                                    <p:set>
                                      <p:cBhvr>
                                        <p:cTn id="37" dur="1" fill="hold">
                                          <p:stCondLst>
                                            <p:cond delay="0"/>
                                          </p:stCondLst>
                                        </p:cTn>
                                        <p:tgtEl>
                                          <p:spTgt spid="135469"/>
                                        </p:tgtEl>
                                        <p:attrNameLst>
                                          <p:attrName>style.visibility</p:attrName>
                                        </p:attrNameLst>
                                      </p:cBhvr>
                                      <p:to>
                                        <p:strVal val="visible"/>
                                      </p:to>
                                    </p:set>
                                    <p:animEffect transition="in" filter="checkerboard(across)">
                                      <p:cBhvr>
                                        <p:cTn id="38" dur="500"/>
                                        <p:tgtEl>
                                          <p:spTgt spid="135469"/>
                                        </p:tgtEl>
                                      </p:cBhvr>
                                    </p:animEffect>
                                  </p:childTnLst>
                                </p:cTn>
                              </p:par>
                              <p:par>
                                <p:cTn id="39" presetID="5" presetClass="entr" presetSubtype="10" fill="hold" grpId="0" nodeType="withEffect">
                                  <p:stCondLst>
                                    <p:cond delay="0"/>
                                  </p:stCondLst>
                                  <p:childTnLst>
                                    <p:set>
                                      <p:cBhvr>
                                        <p:cTn id="40" dur="1" fill="hold">
                                          <p:stCondLst>
                                            <p:cond delay="0"/>
                                          </p:stCondLst>
                                        </p:cTn>
                                        <p:tgtEl>
                                          <p:spTgt spid="135470"/>
                                        </p:tgtEl>
                                        <p:attrNameLst>
                                          <p:attrName>style.visibility</p:attrName>
                                        </p:attrNameLst>
                                      </p:cBhvr>
                                      <p:to>
                                        <p:strVal val="visible"/>
                                      </p:to>
                                    </p:set>
                                    <p:animEffect transition="in" filter="checkerboard(across)">
                                      <p:cBhvr>
                                        <p:cTn id="41" dur="500"/>
                                        <p:tgtEl>
                                          <p:spTgt spid="135470"/>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135471"/>
                                        </p:tgtEl>
                                        <p:attrNameLst>
                                          <p:attrName>style.visibility</p:attrName>
                                        </p:attrNameLst>
                                      </p:cBhvr>
                                      <p:to>
                                        <p:strVal val="visible"/>
                                      </p:to>
                                    </p:set>
                                    <p:animEffect transition="in" filter="checkerboard(across)">
                                      <p:cBhvr>
                                        <p:cTn id="44" dur="500"/>
                                        <p:tgtEl>
                                          <p:spTgt spid="135471"/>
                                        </p:tgtEl>
                                      </p:cBhvr>
                                    </p:animEffect>
                                  </p:childTnLst>
                                </p:cTn>
                              </p:par>
                              <p:par>
                                <p:cTn id="45" presetID="5" presetClass="entr" presetSubtype="10" fill="hold" grpId="0" nodeType="withEffect">
                                  <p:stCondLst>
                                    <p:cond delay="0"/>
                                  </p:stCondLst>
                                  <p:childTnLst>
                                    <p:set>
                                      <p:cBhvr>
                                        <p:cTn id="46" dur="1" fill="hold">
                                          <p:stCondLst>
                                            <p:cond delay="0"/>
                                          </p:stCondLst>
                                        </p:cTn>
                                        <p:tgtEl>
                                          <p:spTgt spid="135472"/>
                                        </p:tgtEl>
                                        <p:attrNameLst>
                                          <p:attrName>style.visibility</p:attrName>
                                        </p:attrNameLst>
                                      </p:cBhvr>
                                      <p:to>
                                        <p:strVal val="visible"/>
                                      </p:to>
                                    </p:set>
                                    <p:animEffect transition="in" filter="checkerboard(across)">
                                      <p:cBhvr>
                                        <p:cTn id="47" dur="500"/>
                                        <p:tgtEl>
                                          <p:spTgt spid="135472"/>
                                        </p:tgtEl>
                                      </p:cBhvr>
                                    </p:animEffect>
                                  </p:childTnLst>
                                </p:cTn>
                              </p:par>
                              <p:par>
                                <p:cTn id="48" presetID="5" presetClass="entr" presetSubtype="10" fill="hold" grpId="0" nodeType="withEffect">
                                  <p:stCondLst>
                                    <p:cond delay="0"/>
                                  </p:stCondLst>
                                  <p:childTnLst>
                                    <p:set>
                                      <p:cBhvr>
                                        <p:cTn id="49" dur="1" fill="hold">
                                          <p:stCondLst>
                                            <p:cond delay="0"/>
                                          </p:stCondLst>
                                        </p:cTn>
                                        <p:tgtEl>
                                          <p:spTgt spid="135473"/>
                                        </p:tgtEl>
                                        <p:attrNameLst>
                                          <p:attrName>style.visibility</p:attrName>
                                        </p:attrNameLst>
                                      </p:cBhvr>
                                      <p:to>
                                        <p:strVal val="visible"/>
                                      </p:to>
                                    </p:set>
                                    <p:animEffect transition="in" filter="checkerboard(across)">
                                      <p:cBhvr>
                                        <p:cTn id="50" dur="500"/>
                                        <p:tgtEl>
                                          <p:spTgt spid="135473"/>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5478"/>
                                        </p:tgtEl>
                                        <p:attrNameLst>
                                          <p:attrName>style.visibility</p:attrName>
                                        </p:attrNameLst>
                                      </p:cBhvr>
                                      <p:to>
                                        <p:strVal val="visible"/>
                                      </p:to>
                                    </p:set>
                                    <p:anim calcmode="lin" valueType="num">
                                      <p:cBhvr additive="base">
                                        <p:cTn id="55" dur="500" fill="hold"/>
                                        <p:tgtEl>
                                          <p:spTgt spid="135478"/>
                                        </p:tgtEl>
                                        <p:attrNameLst>
                                          <p:attrName>ppt_x</p:attrName>
                                        </p:attrNameLst>
                                      </p:cBhvr>
                                      <p:tavLst>
                                        <p:tav tm="0">
                                          <p:val>
                                            <p:strVal val="#ppt_x"/>
                                          </p:val>
                                        </p:tav>
                                        <p:tav tm="100000">
                                          <p:val>
                                            <p:strVal val="#ppt_x"/>
                                          </p:val>
                                        </p:tav>
                                      </p:tavLst>
                                    </p:anim>
                                    <p:anim calcmode="lin" valueType="num">
                                      <p:cBhvr additive="base">
                                        <p:cTn id="56" dur="500" fill="hold"/>
                                        <p:tgtEl>
                                          <p:spTgt spid="135478"/>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5" presetClass="entr" presetSubtype="10" fill="hold" grpId="0" nodeType="clickEffect" nodePh="1">
                                  <p:stCondLst>
                                    <p:cond delay="0"/>
                                  </p:stCondLst>
                                  <p:endCondLst>
                                    <p:cond evt="begin" delay="0">
                                      <p:tn val="59"/>
                                    </p:cond>
                                  </p:endCondLst>
                                  <p:childTnLst>
                                    <p:set>
                                      <p:cBhvr>
                                        <p:cTn id="60" dur="1" fill="hold">
                                          <p:stCondLst>
                                            <p:cond delay="0"/>
                                          </p:stCondLst>
                                        </p:cTn>
                                        <p:tgtEl>
                                          <p:spTgt spid="135474"/>
                                        </p:tgtEl>
                                        <p:attrNameLst>
                                          <p:attrName>style.visibility</p:attrName>
                                        </p:attrNameLst>
                                      </p:cBhvr>
                                      <p:to>
                                        <p:strVal val="visible"/>
                                      </p:to>
                                    </p:set>
                                    <p:animEffect transition="in" filter="checkerboard(across)">
                                      <p:cBhvr>
                                        <p:cTn id="61" dur="500"/>
                                        <p:tgtEl>
                                          <p:spTgt spid="135474"/>
                                        </p:tgtEl>
                                      </p:cBhvr>
                                    </p:animEffec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03"/>
                                        </p:tgtEl>
                                        <p:attrNameLst>
                                          <p:attrName>style.visibility</p:attrName>
                                        </p:attrNameLst>
                                      </p:cBhvr>
                                      <p:to>
                                        <p:strVal val="visible"/>
                                      </p:to>
                                    </p:set>
                                    <p:anim calcmode="lin" valueType="num">
                                      <p:cBhvr additive="base">
                                        <p:cTn id="66" dur="500" fill="hold"/>
                                        <p:tgtEl>
                                          <p:spTgt spid="103"/>
                                        </p:tgtEl>
                                        <p:attrNameLst>
                                          <p:attrName>ppt_x</p:attrName>
                                        </p:attrNameLst>
                                      </p:cBhvr>
                                      <p:tavLst>
                                        <p:tav tm="0">
                                          <p:val>
                                            <p:strVal val="#ppt_x"/>
                                          </p:val>
                                        </p:tav>
                                        <p:tav tm="100000">
                                          <p:val>
                                            <p:strVal val="#ppt_x"/>
                                          </p:val>
                                        </p:tav>
                                      </p:tavLst>
                                    </p:anim>
                                    <p:anim calcmode="lin" valueType="num">
                                      <p:cBhvr additive="base">
                                        <p:cTn id="67" dur="500" fill="hold"/>
                                        <p:tgtEl>
                                          <p:spTgt spid="103"/>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05"/>
                                        </p:tgtEl>
                                        <p:attrNameLst>
                                          <p:attrName>style.visibility</p:attrName>
                                        </p:attrNameLst>
                                      </p:cBhvr>
                                      <p:to>
                                        <p:strVal val="visible"/>
                                      </p:to>
                                    </p:set>
                                    <p:anim calcmode="lin" valueType="num">
                                      <p:cBhvr additive="base">
                                        <p:cTn id="72" dur="500" fill="hold"/>
                                        <p:tgtEl>
                                          <p:spTgt spid="105"/>
                                        </p:tgtEl>
                                        <p:attrNameLst>
                                          <p:attrName>ppt_x</p:attrName>
                                        </p:attrNameLst>
                                      </p:cBhvr>
                                      <p:tavLst>
                                        <p:tav tm="0">
                                          <p:val>
                                            <p:strVal val="#ppt_x"/>
                                          </p:val>
                                        </p:tav>
                                        <p:tav tm="100000">
                                          <p:val>
                                            <p:strVal val="#ppt_x"/>
                                          </p:val>
                                        </p:tav>
                                      </p:tavLst>
                                    </p:anim>
                                    <p:anim calcmode="lin" valueType="num">
                                      <p:cBhvr additive="base">
                                        <p:cTn id="73" dur="500" fill="hold"/>
                                        <p:tgtEl>
                                          <p:spTgt spid="105"/>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5"/>
                                        </p:tgtEl>
                                        <p:attrNameLst>
                                          <p:attrName>style.visibility</p:attrName>
                                        </p:attrNameLst>
                                      </p:cBhvr>
                                      <p:to>
                                        <p:strVal val="visible"/>
                                      </p:to>
                                    </p:set>
                                    <p:animEffect transition="in" filter="fade">
                                      <p:cBhvr>
                                        <p:cTn id="78" dur="500"/>
                                        <p:tgtEl>
                                          <p:spTgt spid="5"/>
                                        </p:tgtEl>
                                      </p:cBhvr>
                                    </p:animEffect>
                                  </p:childTnLst>
                                </p:cTn>
                              </p:par>
                              <p:par>
                                <p:cTn id="79" presetID="16" presetClass="entr" presetSubtype="21" fill="hold" grpId="0" nodeType="withEffect">
                                  <p:stCondLst>
                                    <p:cond delay="0"/>
                                  </p:stCondLst>
                                  <p:childTnLst>
                                    <p:set>
                                      <p:cBhvr>
                                        <p:cTn id="80" dur="1" fill="hold">
                                          <p:stCondLst>
                                            <p:cond delay="0"/>
                                          </p:stCondLst>
                                        </p:cTn>
                                        <p:tgtEl>
                                          <p:spTgt spid="3"/>
                                        </p:tgtEl>
                                        <p:attrNameLst>
                                          <p:attrName>style.visibility</p:attrName>
                                        </p:attrNameLst>
                                      </p:cBhvr>
                                      <p:to>
                                        <p:strVal val="visible"/>
                                      </p:to>
                                    </p:set>
                                    <p:animEffect transition="in" filter="barn(inVertical)">
                                      <p:cBhvr>
                                        <p:cTn id="81" dur="500"/>
                                        <p:tgtEl>
                                          <p:spTgt spid="3"/>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barn(inVertical)">
                                      <p:cBhvr>
                                        <p:cTn id="86" dur="500"/>
                                        <p:tgtEl>
                                          <p:spTgt spid="28"/>
                                        </p:tgtEl>
                                      </p:cBhvr>
                                    </p:animEffect>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6"/>
                                        </p:tgtEl>
                                        <p:attrNameLst>
                                          <p:attrName>style.visibility</p:attrName>
                                        </p:attrNameLst>
                                      </p:cBhvr>
                                      <p:to>
                                        <p:strVal val="visible"/>
                                      </p:to>
                                    </p:set>
                                    <p:anim calcmode="lin" valueType="num">
                                      <p:cBhvr additive="base">
                                        <p:cTn id="91" dur="500" fill="hold"/>
                                        <p:tgtEl>
                                          <p:spTgt spid="26"/>
                                        </p:tgtEl>
                                        <p:attrNameLst>
                                          <p:attrName>ppt_x</p:attrName>
                                        </p:attrNameLst>
                                      </p:cBhvr>
                                      <p:tavLst>
                                        <p:tav tm="0">
                                          <p:val>
                                            <p:strVal val="#ppt_x"/>
                                          </p:val>
                                        </p:tav>
                                        <p:tav tm="100000">
                                          <p:val>
                                            <p:strVal val="#ppt_x"/>
                                          </p:val>
                                        </p:tav>
                                      </p:tavLst>
                                    </p:anim>
                                    <p:anim calcmode="lin" valueType="num">
                                      <p:cBhvr additive="base">
                                        <p:cTn id="9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465" grpId="0"/>
      <p:bldP spid="135466" grpId="0"/>
      <p:bldP spid="135467" grpId="0"/>
      <p:bldP spid="135468" grpId="0"/>
      <p:bldP spid="135469" grpId="0"/>
      <p:bldP spid="135470" grpId="0"/>
      <p:bldP spid="135471" grpId="0"/>
      <p:bldP spid="135472" grpId="0"/>
      <p:bldP spid="135473" grpId="0"/>
      <p:bldP spid="135474" grpId="0"/>
      <p:bldP spid="135478" grpId="0"/>
      <p:bldP spid="103" grpId="0"/>
      <p:bldP spid="105" grpId="0"/>
      <p:bldP spid="2" grpId="0"/>
      <p:bldP spid="3" grpId="0"/>
      <p:bldP spid="26" grpId="0" animBg="1"/>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p:cNvSpPr txBox="1">
            <a:spLocks noChangeArrowheads="1"/>
          </p:cNvSpPr>
          <p:nvPr/>
        </p:nvSpPr>
        <p:spPr bwMode="auto">
          <a:xfrm>
            <a:off x="1753271" y="161364"/>
            <a:ext cx="5690375"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p:sp>
        <p:nvSpPr>
          <p:cNvPr id="5" name="Text Box 13"/>
          <p:cNvSpPr txBox="1">
            <a:spLocks noChangeArrowheads="1"/>
          </p:cNvSpPr>
          <p:nvPr/>
        </p:nvSpPr>
        <p:spPr bwMode="auto">
          <a:xfrm>
            <a:off x="144016" y="745540"/>
            <a:ext cx="8604448" cy="523220"/>
          </a:xfrm>
          <a:prstGeom prst="rect">
            <a:avLst/>
          </a:prstGeom>
          <a:noFill/>
          <a:ln w="9525">
            <a:noFill/>
            <a:miter lim="800000"/>
            <a:headEnd/>
            <a:tailEnd/>
          </a:ln>
        </p:spPr>
        <p:txBody>
          <a:bodyPr wrap="square">
            <a:spAutoFit/>
          </a:bodyPr>
          <a:lstStyle/>
          <a:p>
            <a:pPr>
              <a:spcBef>
                <a:spcPct val="50000"/>
              </a:spcBef>
            </a:pPr>
            <a:r>
              <a:rPr lang="en-US" sz="2800" b="1" dirty="0">
                <a:latin typeface="Times New Roman" pitchFamily="18" charset="0"/>
              </a:rPr>
              <a:t>1. </a:t>
            </a:r>
            <a:r>
              <a:rPr lang="en-US" sz="2800" b="1" u="sng" dirty="0" err="1">
                <a:latin typeface="Times New Roman" pitchFamily="18" charset="0"/>
              </a:rPr>
              <a:t>Số</a:t>
            </a:r>
            <a:r>
              <a:rPr lang="en-US" sz="2800" b="1" u="sng" dirty="0">
                <a:latin typeface="Times New Roman" pitchFamily="18" charset="0"/>
              </a:rPr>
              <a:t> </a:t>
            </a:r>
            <a:r>
              <a:rPr lang="en-US" sz="2800" b="1" u="sng" dirty="0" err="1">
                <a:latin typeface="Times New Roman" pitchFamily="18" charset="0"/>
              </a:rPr>
              <a:t>trung</a:t>
            </a:r>
            <a:r>
              <a:rPr lang="en-US" sz="2800" b="1" u="sng" dirty="0">
                <a:latin typeface="Times New Roman" pitchFamily="18" charset="0"/>
              </a:rPr>
              <a:t> </a:t>
            </a:r>
            <a:r>
              <a:rPr lang="en-US" sz="2800" b="1" u="sng" dirty="0" err="1">
                <a:latin typeface="Times New Roman" pitchFamily="18" charset="0"/>
              </a:rPr>
              <a:t>bình</a:t>
            </a:r>
            <a:r>
              <a:rPr lang="en-US" sz="2800" b="1" u="sng" dirty="0">
                <a:latin typeface="Times New Roman" pitchFamily="18" charset="0"/>
              </a:rPr>
              <a:t> </a:t>
            </a:r>
            <a:r>
              <a:rPr lang="en-US" sz="2800" b="1" u="sng" dirty="0" err="1">
                <a:latin typeface="Times New Roman" pitchFamily="18" charset="0"/>
              </a:rPr>
              <a:t>cộng</a:t>
            </a:r>
            <a:r>
              <a:rPr lang="en-US" sz="2800" b="1" u="sng" dirty="0">
                <a:latin typeface="Times New Roman" pitchFamily="18" charset="0"/>
              </a:rPr>
              <a:t> </a:t>
            </a:r>
            <a:r>
              <a:rPr lang="en-US" sz="2800" b="1" u="sng" dirty="0" err="1">
                <a:latin typeface="Times New Roman" pitchFamily="18" charset="0"/>
              </a:rPr>
              <a:t>của</a:t>
            </a:r>
            <a:r>
              <a:rPr lang="en-US" sz="2800" b="1" u="sng" dirty="0">
                <a:latin typeface="Times New Roman" pitchFamily="18" charset="0"/>
              </a:rPr>
              <a:t> </a:t>
            </a:r>
            <a:r>
              <a:rPr lang="en-US" sz="2800" b="1" u="sng" dirty="0" err="1">
                <a:latin typeface="Times New Roman" pitchFamily="18" charset="0"/>
              </a:rPr>
              <a:t>dấu</a:t>
            </a:r>
            <a:r>
              <a:rPr lang="en-US" sz="2800" b="1" u="sng" dirty="0">
                <a:latin typeface="Times New Roman" pitchFamily="18" charset="0"/>
              </a:rPr>
              <a:t> </a:t>
            </a:r>
            <a:r>
              <a:rPr lang="en-US" sz="2800" b="1" u="sng" dirty="0" err="1">
                <a:latin typeface="Times New Roman" pitchFamily="18" charset="0"/>
              </a:rPr>
              <a:t>hiệu</a:t>
            </a:r>
            <a:r>
              <a:rPr lang="en-US" sz="2800" b="1" u="sng" dirty="0">
                <a:latin typeface="Times New Roman" pitchFamily="18" charset="0"/>
              </a:rPr>
              <a:t>: </a:t>
            </a:r>
          </a:p>
        </p:txBody>
      </p:sp>
      <p:sp>
        <p:nvSpPr>
          <p:cNvPr id="6" name="Text Box 14"/>
          <p:cNvSpPr txBox="1">
            <a:spLocks noChangeArrowheads="1"/>
          </p:cNvSpPr>
          <p:nvPr/>
        </p:nvSpPr>
        <p:spPr bwMode="auto">
          <a:xfrm>
            <a:off x="163207" y="1321604"/>
            <a:ext cx="3707904" cy="523220"/>
          </a:xfrm>
          <a:prstGeom prst="rect">
            <a:avLst/>
          </a:prstGeom>
          <a:noFill/>
          <a:ln w="9525">
            <a:noFill/>
            <a:miter lim="800000"/>
            <a:headEnd/>
            <a:tailEnd/>
          </a:ln>
        </p:spPr>
        <p:txBody>
          <a:bodyPr wrap="square">
            <a:spAutoFit/>
          </a:bodyPr>
          <a:lstStyle/>
          <a:p>
            <a:pPr>
              <a:spcBef>
                <a:spcPct val="50000"/>
              </a:spcBef>
            </a:pPr>
            <a:r>
              <a:rPr lang="en-US" sz="2800" b="1" i="1" dirty="0">
                <a:latin typeface="Times New Roman" pitchFamily="18" charset="0"/>
              </a:rPr>
              <a:t>a) </a:t>
            </a:r>
            <a:r>
              <a:rPr lang="en-US" sz="2800" b="1" i="1" dirty="0" err="1">
                <a:latin typeface="Times New Roman" pitchFamily="18" charset="0"/>
              </a:rPr>
              <a:t>Bài</a:t>
            </a:r>
            <a:r>
              <a:rPr lang="en-US" sz="2800" b="1" i="1" dirty="0">
                <a:latin typeface="Times New Roman" pitchFamily="18" charset="0"/>
              </a:rPr>
              <a:t> </a:t>
            </a:r>
            <a:r>
              <a:rPr lang="en-US" sz="2800" b="1" i="1" dirty="0" err="1">
                <a:latin typeface="Times New Roman" pitchFamily="18" charset="0"/>
              </a:rPr>
              <a:t>toán</a:t>
            </a:r>
            <a:r>
              <a:rPr lang="en-US" sz="2800" b="1" i="1" dirty="0">
                <a:latin typeface="Times New Roman" pitchFamily="18" charset="0"/>
              </a:rPr>
              <a:t>: </a:t>
            </a:r>
          </a:p>
        </p:txBody>
      </p:sp>
      <p:sp>
        <p:nvSpPr>
          <p:cNvPr id="17" name="Text Box 14"/>
          <p:cNvSpPr txBox="1">
            <a:spLocks noChangeArrowheads="1"/>
          </p:cNvSpPr>
          <p:nvPr/>
        </p:nvSpPr>
        <p:spPr bwMode="auto">
          <a:xfrm>
            <a:off x="312145" y="1969676"/>
            <a:ext cx="9228407" cy="523220"/>
          </a:xfrm>
          <a:prstGeom prst="rect">
            <a:avLst/>
          </a:prstGeom>
          <a:noFill/>
          <a:ln w="9525">
            <a:noFill/>
            <a:miter lim="800000"/>
            <a:headEnd/>
            <a:tailEnd/>
          </a:ln>
        </p:spPr>
        <p:txBody>
          <a:bodyPr wrap="square">
            <a:spAutoFit/>
          </a:bodyPr>
          <a:lstStyle/>
          <a:p>
            <a:pPr>
              <a:spcBef>
                <a:spcPct val="50000"/>
              </a:spcBef>
            </a:pPr>
            <a:r>
              <a:rPr lang="en-US" sz="2800" b="1" i="1" dirty="0" err="1">
                <a:solidFill>
                  <a:srgbClr val="FFC000"/>
                </a:solidFill>
                <a:latin typeface="Times New Roman" pitchFamily="18" charset="0"/>
              </a:rPr>
              <a:t>Các</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bước</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tính</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số</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trung</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bình</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cộng</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của</a:t>
            </a:r>
            <a:r>
              <a:rPr lang="en-US" sz="2800" b="1" i="1" dirty="0">
                <a:solidFill>
                  <a:srgbClr val="FFC000"/>
                </a:solidFill>
                <a:latin typeface="Times New Roman" pitchFamily="18" charset="0"/>
              </a:rPr>
              <a:t> </a:t>
            </a:r>
            <a:r>
              <a:rPr lang="en-US" sz="2800" b="1" i="1" dirty="0" err="1">
                <a:solidFill>
                  <a:srgbClr val="FFC000"/>
                </a:solidFill>
                <a:latin typeface="Times New Roman" pitchFamily="18" charset="0"/>
              </a:rPr>
              <a:t>một</a:t>
            </a:r>
            <a:r>
              <a:rPr lang="en-US" sz="2800" b="1" i="1" dirty="0">
                <a:solidFill>
                  <a:srgbClr val="FFC000"/>
                </a:solidFill>
                <a:latin typeface="Times New Roman" pitchFamily="18" charset="0"/>
              </a:rPr>
              <a:t> </a:t>
            </a:r>
            <a:r>
              <a:rPr lang="en-US" sz="2800" b="1" i="1" err="1">
                <a:solidFill>
                  <a:srgbClr val="FFC000"/>
                </a:solidFill>
                <a:latin typeface="Times New Roman" pitchFamily="18" charset="0"/>
              </a:rPr>
              <a:t>dấu</a:t>
            </a:r>
            <a:r>
              <a:rPr lang="en-US" sz="2800" b="1" i="1">
                <a:solidFill>
                  <a:srgbClr val="FFC000"/>
                </a:solidFill>
                <a:latin typeface="Times New Roman" pitchFamily="18" charset="0"/>
              </a:rPr>
              <a:t> hiệu:</a:t>
            </a:r>
            <a:endParaRPr lang="en-US" sz="2800" b="1" i="1" dirty="0">
              <a:solidFill>
                <a:srgbClr val="FFC000"/>
              </a:solidFill>
              <a:latin typeface="Times New Roman" pitchFamily="18" charset="0"/>
            </a:endParaRPr>
          </a:p>
        </p:txBody>
      </p:sp>
      <p:sp>
        <p:nvSpPr>
          <p:cNvPr id="19" name="Text Box 195"/>
          <p:cNvSpPr txBox="1">
            <a:spLocks noChangeArrowheads="1"/>
          </p:cNvSpPr>
          <p:nvPr/>
        </p:nvSpPr>
        <p:spPr bwMode="auto">
          <a:xfrm>
            <a:off x="311500" y="2708920"/>
            <a:ext cx="8521000" cy="523220"/>
          </a:xfrm>
          <a:prstGeom prst="rect">
            <a:avLst/>
          </a:prstGeom>
          <a:noFill/>
          <a:ln w="9525">
            <a:noFill/>
            <a:miter lim="800000"/>
            <a:headEnd/>
            <a:tailEnd/>
          </a:ln>
          <a:effectLst/>
        </p:spPr>
        <p:txBody>
          <a:bodyPr wrap="square">
            <a:spAutoFit/>
          </a:bodyPr>
          <a:lstStyle/>
          <a:p>
            <a:pPr>
              <a:spcBef>
                <a:spcPct val="50000"/>
              </a:spcBef>
            </a:pPr>
            <a:r>
              <a:rPr lang="en-US" sz="2800" b="1" dirty="0">
                <a:solidFill>
                  <a:srgbClr val="FFFF00"/>
                </a:solidFill>
                <a:latin typeface="Times New Roman" pitchFamily="18" charset="0"/>
              </a:rPr>
              <a:t>B1: Nhân từng giá trị với tần </a:t>
            </a:r>
            <a:r>
              <a:rPr lang="en-US" sz="2800" b="1" dirty="0" err="1">
                <a:solidFill>
                  <a:srgbClr val="FFFF00"/>
                </a:solidFill>
                <a:latin typeface="Times New Roman" pitchFamily="18" charset="0"/>
              </a:rPr>
              <a:t>số</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tương</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ứng</a:t>
            </a:r>
            <a:r>
              <a:rPr lang="en-US" sz="2800" b="1" dirty="0">
                <a:solidFill>
                  <a:srgbClr val="FFFF00"/>
                </a:solidFill>
                <a:latin typeface="Times New Roman" pitchFamily="18" charset="0"/>
              </a:rPr>
              <a:t>.</a:t>
            </a:r>
          </a:p>
        </p:txBody>
      </p:sp>
      <p:sp>
        <p:nvSpPr>
          <p:cNvPr id="20" name="Text Box 196"/>
          <p:cNvSpPr txBox="1">
            <a:spLocks noChangeArrowheads="1"/>
          </p:cNvSpPr>
          <p:nvPr/>
        </p:nvSpPr>
        <p:spPr bwMode="auto">
          <a:xfrm>
            <a:off x="276868" y="3382661"/>
            <a:ext cx="6996158" cy="1169551"/>
          </a:xfrm>
          <a:prstGeom prst="rect">
            <a:avLst/>
          </a:prstGeom>
          <a:noFill/>
          <a:ln w="9525">
            <a:noFill/>
            <a:miter lim="800000"/>
            <a:headEnd/>
            <a:tailEnd/>
          </a:ln>
          <a:effectLst/>
        </p:spPr>
        <p:txBody>
          <a:bodyPr wrap="square">
            <a:spAutoFit/>
          </a:bodyPr>
          <a:lstStyle/>
          <a:p>
            <a:pPr>
              <a:spcBef>
                <a:spcPct val="50000"/>
              </a:spcBef>
            </a:pPr>
            <a:r>
              <a:rPr lang="en-US" sz="2800" b="1" dirty="0">
                <a:solidFill>
                  <a:srgbClr val="FFFF00"/>
                </a:solidFill>
                <a:latin typeface="Times New Roman" pitchFamily="18" charset="0"/>
              </a:rPr>
              <a:t> </a:t>
            </a:r>
            <a:r>
              <a:rPr lang="en-US" sz="2800" b="1">
                <a:solidFill>
                  <a:srgbClr val="FFFF00"/>
                </a:solidFill>
                <a:latin typeface="Times New Roman" pitchFamily="18" charset="0"/>
              </a:rPr>
              <a:t>B2: Cộng </a:t>
            </a:r>
            <a:r>
              <a:rPr lang="en-US" sz="2800" b="1" dirty="0">
                <a:solidFill>
                  <a:srgbClr val="FFFF00"/>
                </a:solidFill>
                <a:latin typeface="Times New Roman" pitchFamily="18" charset="0"/>
              </a:rPr>
              <a:t>tất cả các tích vừa </a:t>
            </a:r>
            <a:r>
              <a:rPr lang="en-US" sz="2800" b="1">
                <a:solidFill>
                  <a:srgbClr val="FFFF00"/>
                </a:solidFill>
                <a:latin typeface="Times New Roman" pitchFamily="18" charset="0"/>
              </a:rPr>
              <a:t>tìm  được.</a:t>
            </a:r>
            <a:endParaRPr lang="en-US" sz="2800" b="1" dirty="0">
              <a:solidFill>
                <a:srgbClr val="FFFF00"/>
              </a:solidFill>
              <a:latin typeface="Times New Roman" pitchFamily="18" charset="0"/>
            </a:endParaRPr>
          </a:p>
          <a:p>
            <a:pPr>
              <a:spcBef>
                <a:spcPct val="50000"/>
              </a:spcBef>
            </a:pPr>
            <a:endParaRPr lang="en-US" sz="2800" b="1" dirty="0">
              <a:solidFill>
                <a:srgbClr val="FFFF00"/>
              </a:solidFill>
              <a:latin typeface="Times New Roman" pitchFamily="18" charset="0"/>
            </a:endParaRPr>
          </a:p>
        </p:txBody>
      </p:sp>
      <p:sp>
        <p:nvSpPr>
          <p:cNvPr id="21" name="Text Box 196"/>
          <p:cNvSpPr txBox="1">
            <a:spLocks noChangeArrowheads="1"/>
          </p:cNvSpPr>
          <p:nvPr/>
        </p:nvSpPr>
        <p:spPr bwMode="auto">
          <a:xfrm>
            <a:off x="392117" y="4117957"/>
            <a:ext cx="8359766" cy="1169551"/>
          </a:xfrm>
          <a:prstGeom prst="rect">
            <a:avLst/>
          </a:prstGeom>
          <a:noFill/>
          <a:ln w="9525">
            <a:noFill/>
            <a:miter lim="800000"/>
            <a:headEnd/>
            <a:tailEnd/>
          </a:ln>
          <a:effectLst/>
        </p:spPr>
        <p:txBody>
          <a:bodyPr wrap="square">
            <a:spAutoFit/>
          </a:bodyPr>
          <a:lstStyle/>
          <a:p>
            <a:pPr>
              <a:spcBef>
                <a:spcPct val="50000"/>
              </a:spcBef>
            </a:pPr>
            <a:r>
              <a:rPr lang="en-US" sz="2800" b="1" dirty="0">
                <a:solidFill>
                  <a:srgbClr val="FFFF00"/>
                </a:solidFill>
                <a:latin typeface="Times New Roman" pitchFamily="18" charset="0"/>
              </a:rPr>
              <a:t>B3: Chia tổng đó cho số các </a:t>
            </a:r>
            <a:r>
              <a:rPr lang="en-US" sz="2800" b="1" dirty="0" err="1">
                <a:solidFill>
                  <a:srgbClr val="FFFF00"/>
                </a:solidFill>
                <a:latin typeface="Times New Roman" pitchFamily="18" charset="0"/>
              </a:rPr>
              <a:t>giá</a:t>
            </a:r>
            <a:r>
              <a:rPr lang="en-US" sz="2800" b="1" dirty="0">
                <a:solidFill>
                  <a:srgbClr val="FFFF00"/>
                </a:solidFill>
                <a:latin typeface="Times New Roman" pitchFamily="18" charset="0"/>
              </a:rPr>
              <a:t> </a:t>
            </a:r>
            <a:r>
              <a:rPr lang="en-US" sz="2800" b="1" dirty="0" err="1">
                <a:solidFill>
                  <a:srgbClr val="FFFF00"/>
                </a:solidFill>
                <a:latin typeface="Times New Roman" pitchFamily="18" charset="0"/>
              </a:rPr>
              <a:t>trị</a:t>
            </a:r>
            <a:r>
              <a:rPr lang="en-US" sz="2800" b="1" dirty="0">
                <a:solidFill>
                  <a:srgbClr val="FFFF00"/>
                </a:solidFill>
                <a:latin typeface="Times New Roman" pitchFamily="18" charset="0"/>
              </a:rPr>
              <a:t>.</a:t>
            </a:r>
          </a:p>
          <a:p>
            <a:pPr>
              <a:spcBef>
                <a:spcPct val="50000"/>
              </a:spcBef>
            </a:pPr>
            <a:endParaRPr lang="en-US" sz="2800" b="1" dirty="0">
              <a:solidFill>
                <a:srgbClr val="FFFF00"/>
              </a:solidFill>
              <a:latin typeface="Times New Roman" pitchFamily="18" charset="0"/>
            </a:endParaRPr>
          </a:p>
        </p:txBody>
      </p:sp>
      <p:sp>
        <p:nvSpPr>
          <p:cNvPr id="73" name="Text Box 14"/>
          <p:cNvSpPr txBox="1">
            <a:spLocks noChangeArrowheads="1"/>
          </p:cNvSpPr>
          <p:nvPr/>
        </p:nvSpPr>
        <p:spPr bwMode="auto">
          <a:xfrm>
            <a:off x="6000760" y="500042"/>
            <a:ext cx="3923928" cy="523220"/>
          </a:xfrm>
          <a:prstGeom prst="rect">
            <a:avLst/>
          </a:prstGeom>
          <a:noFill/>
          <a:ln w="9525">
            <a:noFill/>
            <a:miter lim="800000"/>
            <a:headEnd/>
            <a:tailEnd/>
          </a:ln>
        </p:spPr>
        <p:txBody>
          <a:bodyPr wrap="square">
            <a:spAutoFit/>
          </a:bodyPr>
          <a:lstStyle/>
          <a:p>
            <a:pPr>
              <a:spcBef>
                <a:spcPct val="50000"/>
              </a:spcBef>
            </a:pPr>
            <a:r>
              <a:rPr lang="en-US" sz="2800" b="1" i="1" dirty="0">
                <a:solidFill>
                  <a:schemeClr val="folHlink"/>
                </a:solidFill>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 calcmode="lin" valueType="num">
                                      <p:cBhvr additive="base">
                                        <p:cTn id="13" dur="500" fill="hold"/>
                                        <p:tgtEl>
                                          <p:spTgt spid="19"/>
                                        </p:tgtEl>
                                        <p:attrNameLst>
                                          <p:attrName>ppt_x</p:attrName>
                                        </p:attrNameLst>
                                      </p:cBhvr>
                                      <p:tavLst>
                                        <p:tav tm="0">
                                          <p:val>
                                            <p:strVal val="#ppt_x"/>
                                          </p:val>
                                        </p:tav>
                                        <p:tav tm="100000">
                                          <p:val>
                                            <p:strVal val="#ppt_x"/>
                                          </p:val>
                                        </p:tav>
                                      </p:tavLst>
                                    </p:anim>
                                    <p:anim calcmode="lin" valueType="num">
                                      <p:cBhvr additive="base">
                                        <p:cTn id="1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9" grpId="0"/>
      <p:bldP spid="20"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48">
            <a:extLst>
              <a:ext uri="{FF2B5EF4-FFF2-40B4-BE49-F238E27FC236}">
                <a16:creationId xmlns:a16="http://schemas.microsoft.com/office/drawing/2014/main" id="{39C6075E-EA1B-484B-9427-964C7FDDD416}"/>
              </a:ext>
            </a:extLst>
          </p:cNvPr>
          <p:cNvGraphicFramePr>
            <a:graphicFrameLocks noGrp="1"/>
          </p:cNvGraphicFramePr>
          <p:nvPr>
            <p:extLst>
              <p:ext uri="{D42A27DB-BD31-4B8C-83A1-F6EECF244321}">
                <p14:modId xmlns:p14="http://schemas.microsoft.com/office/powerpoint/2010/main" val="2976500809"/>
              </p:ext>
            </p:extLst>
          </p:nvPr>
        </p:nvGraphicFramePr>
        <p:xfrm>
          <a:off x="175291" y="827152"/>
          <a:ext cx="3852312" cy="5842208"/>
        </p:xfrm>
        <a:graphic>
          <a:graphicData uri="http://schemas.openxmlformats.org/drawingml/2006/table">
            <a:tbl>
              <a:tblPr>
                <a:tableStyleId>{327F97BB-C833-4FB7-BDE5-3F7075034690}</a:tableStyleId>
              </a:tblPr>
              <a:tblGrid>
                <a:gridCol w="1404040">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tblGrid>
              <a:tr h="1066654">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400" b="1" u="none" strike="noStrike" cap="none" normalizeH="0" baseline="0">
                          <a:ln>
                            <a:noFill/>
                          </a:ln>
                          <a:effectLst/>
                          <a:latin typeface="Times New Roman" pitchFamily="18" charset="0"/>
                          <a:cs typeface="Times New Roman" pitchFamily="18" charset="0"/>
                        </a:rPr>
                        <a:t>Giá trị (x</a:t>
                      </a:r>
                      <a:r>
                        <a:rPr kumimoji="0" lang="en-US" sz="2400" b="1" u="none" strike="noStrike" cap="none" normalizeH="0" baseline="0" dirty="0">
                          <a:ln>
                            <a:noFill/>
                          </a:ln>
                          <a:effectLst/>
                          <a:latin typeface="Times New Roman" pitchFamily="18" charset="0"/>
                          <a:cs typeface="Times New Roman" pitchFamily="18" charset="0"/>
                        </a:rPr>
                        <a:t>)</a:t>
                      </a: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400" b="1" u="none" strike="noStrike" cap="none" normalizeH="0" baseline="0" err="1">
                          <a:ln>
                            <a:noFill/>
                          </a:ln>
                          <a:effectLst/>
                          <a:latin typeface="Times New Roman" pitchFamily="18" charset="0"/>
                          <a:cs typeface="Times New Roman" pitchFamily="18" charset="0"/>
                        </a:rPr>
                        <a:t>Tần</a:t>
                      </a:r>
                      <a:r>
                        <a:rPr kumimoji="0" lang="en-US" sz="2400" b="1" u="none" strike="noStrike" cap="none" normalizeH="0" baseline="0">
                          <a:ln>
                            <a:noFill/>
                          </a:ln>
                          <a:effectLst/>
                          <a:latin typeface="Times New Roman" pitchFamily="18" charset="0"/>
                          <a:cs typeface="Times New Roman" pitchFamily="18" charset="0"/>
                        </a:rPr>
                        <a:t> số (</a:t>
                      </a:r>
                      <a:r>
                        <a:rPr kumimoji="0" lang="en-US" sz="2400" b="1" u="none" strike="noStrike" cap="none" normalizeH="0" baseline="0" dirty="0">
                          <a:ln>
                            <a:noFill/>
                          </a:ln>
                          <a:effectLst/>
                          <a:latin typeface="Times New Roman" pitchFamily="18" charset="0"/>
                          <a:cs typeface="Times New Roman" pitchFamily="18" charset="0"/>
                        </a:rPr>
                        <a:t>n)</a:t>
                      </a:r>
                      <a:endParaRPr kumimoji="0" lang="en-US" sz="2400" b="1" i="0" u="none" strike="noStrike" cap="none" normalizeH="0" baseline="0" dirty="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sz="2200" b="1" i="0" u="none" strike="noStrike" cap="none" normalizeH="0" baseline="0">
                          <a:ln>
                            <a:noFill/>
                          </a:ln>
                          <a:solidFill>
                            <a:schemeClr val="tx1"/>
                          </a:solidFill>
                          <a:effectLst>
                            <a:outerShdw blurRad="38100" dist="38100" dir="2700000" algn="tl">
                              <a:srgbClr val="000000"/>
                            </a:outerShdw>
                          </a:effectLst>
                          <a:latin typeface="Times New Roman" pitchFamily="18" charset="0"/>
                          <a:cs typeface="Times New Roman" pitchFamily="18" charset="0"/>
                        </a:rPr>
                        <a:t>Tính tích (x.n)</a:t>
                      </a:r>
                      <a:endParaRPr kumimoji="0" lang="en-US" sz="2200" b="1" i="0" u="none" strike="noStrike" cap="none" normalizeH="0" baseline="0" dirty="0">
                        <a:ln>
                          <a:noFill/>
                        </a:ln>
                        <a:solidFill>
                          <a:schemeClr val="tx1"/>
                        </a:solidFill>
                        <a:effectLst>
                          <a:outerShdw blurRad="38100" dist="38100" dir="2700000" algn="tl">
                            <a:srgbClr val="000000"/>
                          </a:outerShdw>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0"/>
                  </a:ext>
                </a:extLst>
              </a:tr>
              <a:tr h="4109975">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400" b="0" i="0" u="none" strike="noStrike" cap="none" normalizeH="0" baseline="0" dirty="0">
                        <a:ln>
                          <a:noFill/>
                        </a:ln>
                        <a:solidFill>
                          <a:srgbClr val="92D050"/>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4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4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1"/>
                  </a:ext>
                </a:extLst>
              </a:tr>
              <a:tr h="665579">
                <a:tc>
                  <a:txBody>
                    <a:bodyPr/>
                    <a:lstStyle/>
                    <a:p>
                      <a:pPr marL="0"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400" b="0" i="0" u="none" strike="noStrike" cap="none" normalizeH="0" baseline="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sz="2800" u="none" strike="noStrike" cap="none" normalizeH="0" baseline="0" dirty="0">
                          <a:ln>
                            <a:noFill/>
                          </a:ln>
                          <a:effectLst>
                            <a:outerShdw blurRad="38100" dist="38100" dir="2700000" algn="tl">
                              <a:srgbClr val="000000"/>
                            </a:outerShdw>
                          </a:effectLst>
                        </a:rPr>
                        <a:t>           </a:t>
                      </a:r>
                      <a:endParaRPr kumimoji="0" lang="en-US" sz="2400" b="0" i="0" u="none" strike="noStrike" cap="none" normalizeH="0" baseline="0" dirty="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sz="2400" b="1" i="0" u="none" strike="noStrike" cap="none" normalizeH="0" baseline="0" dirty="0">
                        <a:ln>
                          <a:noFill/>
                        </a:ln>
                        <a:solidFill>
                          <a:schemeClr val="tx1"/>
                        </a:solidFill>
                        <a:effectLst>
                          <a:outerShdw blurRad="38100" dist="38100" dir="2700000" algn="tl">
                            <a:srgbClr val="000000"/>
                          </a:outerShdw>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75000"/>
                      </a:schemeClr>
                    </a:solidFill>
                  </a:tcPr>
                </a:tc>
                <a:extLst>
                  <a:ext uri="{0D108BD9-81ED-4DB2-BD59-A6C34878D82A}">
                    <a16:rowId xmlns:a16="http://schemas.microsoft.com/office/drawing/2014/main" val="10002"/>
                  </a:ext>
                </a:extLst>
              </a:tr>
            </a:tbl>
          </a:graphicData>
        </a:graphic>
      </p:graphicFrame>
      <p:sp>
        <p:nvSpPr>
          <p:cNvPr id="5" name="Text Box 84">
            <a:extLst>
              <a:ext uri="{FF2B5EF4-FFF2-40B4-BE49-F238E27FC236}">
                <a16:creationId xmlns:a16="http://schemas.microsoft.com/office/drawing/2014/main" id="{180E0104-CAAB-4179-9AFB-F6E006AE5D7A}"/>
              </a:ext>
            </a:extLst>
          </p:cNvPr>
          <p:cNvSpPr txBox="1">
            <a:spLocks noChangeArrowheads="1"/>
          </p:cNvSpPr>
          <p:nvPr/>
        </p:nvSpPr>
        <p:spPr bwMode="auto">
          <a:xfrm>
            <a:off x="386862" y="2159652"/>
            <a:ext cx="792088" cy="3645934"/>
          </a:xfrm>
          <a:prstGeom prst="rect">
            <a:avLst/>
          </a:prstGeom>
          <a:noFill/>
          <a:ln w="9525">
            <a:noFill/>
            <a:miter lim="800000"/>
            <a:headEnd/>
            <a:tailEnd/>
          </a:ln>
        </p:spPr>
        <p:txBody>
          <a:bodyPr wrap="square">
            <a:spAutoFit/>
          </a:bodyPr>
          <a:lstStyle/>
          <a:p>
            <a:pPr algn="ctr" eaLnBrk="0" hangingPunct="0">
              <a:lnSpc>
                <a:spcPct val="130000"/>
              </a:lnSpc>
              <a:defRPr/>
            </a:pPr>
            <a:r>
              <a:rPr lang="en-US" sz="2000" dirty="0">
                <a:effectLst>
                  <a:outerShdw blurRad="38100" dist="38100" dir="2700000" algn="tl">
                    <a:srgbClr val="000000"/>
                  </a:outerShdw>
                </a:effectLst>
                <a:latin typeface="Tahoma" pitchFamily="34" charset="0"/>
              </a:rPr>
              <a:t>2</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3</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4</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5</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6     </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7</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8</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9</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10</a:t>
            </a:r>
            <a:endParaRPr lang="en-US" dirty="0">
              <a:effectLst>
                <a:outerShdw blurRad="38100" dist="38100" dir="2700000" algn="tl">
                  <a:srgbClr val="000000"/>
                </a:outerShdw>
              </a:effectLst>
              <a:latin typeface="Tahoma" pitchFamily="34" charset="0"/>
            </a:endParaRPr>
          </a:p>
        </p:txBody>
      </p:sp>
      <p:sp>
        <p:nvSpPr>
          <p:cNvPr id="6" name="Text Box 84">
            <a:extLst>
              <a:ext uri="{FF2B5EF4-FFF2-40B4-BE49-F238E27FC236}">
                <a16:creationId xmlns:a16="http://schemas.microsoft.com/office/drawing/2014/main" id="{6145BCA7-3C28-4B9D-9CB0-C4AC985DAFF6}"/>
              </a:ext>
            </a:extLst>
          </p:cNvPr>
          <p:cNvSpPr txBox="1">
            <a:spLocks noChangeArrowheads="1"/>
          </p:cNvSpPr>
          <p:nvPr/>
        </p:nvSpPr>
        <p:spPr bwMode="auto">
          <a:xfrm>
            <a:off x="2686143" y="2159330"/>
            <a:ext cx="533400" cy="3610732"/>
          </a:xfrm>
          <a:prstGeom prst="rect">
            <a:avLst/>
          </a:prstGeom>
          <a:noFill/>
          <a:ln w="9525">
            <a:noFill/>
            <a:miter lim="800000"/>
            <a:headEnd/>
            <a:tailEnd/>
          </a:ln>
        </p:spPr>
        <p:txBody>
          <a:bodyPr wrap="square">
            <a:spAutoFit/>
          </a:bodyPr>
          <a:lstStyle/>
          <a:p>
            <a:pPr algn="ctr" eaLnBrk="0" hangingPunct="0">
              <a:lnSpc>
                <a:spcPct val="130000"/>
              </a:lnSpc>
              <a:defRPr/>
            </a:pPr>
            <a:r>
              <a:rPr lang="en-US" sz="2000" dirty="0">
                <a:effectLst>
                  <a:outerShdw blurRad="38100" dist="38100" dir="2700000" algn="tl">
                    <a:srgbClr val="000000"/>
                  </a:outerShdw>
                </a:effectLst>
                <a:latin typeface="Tahoma" pitchFamily="34" charset="0"/>
              </a:rPr>
              <a:t>6</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6</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12</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15</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48</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63</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72</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18</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10</a:t>
            </a:r>
          </a:p>
        </p:txBody>
      </p:sp>
      <p:sp>
        <p:nvSpPr>
          <p:cNvPr id="7" name="Text Box 84">
            <a:extLst>
              <a:ext uri="{FF2B5EF4-FFF2-40B4-BE49-F238E27FC236}">
                <a16:creationId xmlns:a16="http://schemas.microsoft.com/office/drawing/2014/main" id="{7E07C382-D6E6-49C0-AE48-5DEC66D3D398}"/>
              </a:ext>
            </a:extLst>
          </p:cNvPr>
          <p:cNvSpPr txBox="1">
            <a:spLocks noChangeArrowheads="1"/>
          </p:cNvSpPr>
          <p:nvPr/>
        </p:nvSpPr>
        <p:spPr bwMode="auto">
          <a:xfrm>
            <a:off x="1647913" y="2159330"/>
            <a:ext cx="467936" cy="3645934"/>
          </a:xfrm>
          <a:prstGeom prst="rect">
            <a:avLst/>
          </a:prstGeom>
          <a:noFill/>
          <a:ln w="9525">
            <a:noFill/>
            <a:miter lim="800000"/>
            <a:headEnd/>
            <a:tailEnd/>
          </a:ln>
        </p:spPr>
        <p:txBody>
          <a:bodyPr wrap="square">
            <a:spAutoFit/>
          </a:bodyPr>
          <a:lstStyle/>
          <a:p>
            <a:pPr algn="ctr" eaLnBrk="0" hangingPunct="0">
              <a:lnSpc>
                <a:spcPct val="130000"/>
              </a:lnSpc>
              <a:defRPr/>
            </a:pPr>
            <a:r>
              <a:rPr lang="en-US" sz="2000" dirty="0">
                <a:effectLst>
                  <a:outerShdw blurRad="38100" dist="38100" dir="2700000" algn="tl">
                    <a:srgbClr val="000000"/>
                  </a:outerShdw>
                </a:effectLst>
                <a:latin typeface="Tahoma" pitchFamily="34" charset="0"/>
              </a:rPr>
              <a:t>3</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2</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3</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3</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8</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9</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9</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2</a:t>
            </a:r>
          </a:p>
          <a:p>
            <a:pPr algn="ctr" eaLnBrk="0" hangingPunct="0">
              <a:lnSpc>
                <a:spcPct val="130000"/>
              </a:lnSpc>
              <a:defRPr/>
            </a:pPr>
            <a:r>
              <a:rPr lang="en-US" sz="2000" dirty="0">
                <a:effectLst>
                  <a:outerShdw blurRad="38100" dist="38100" dir="2700000" algn="tl">
                    <a:srgbClr val="000000"/>
                  </a:outerShdw>
                </a:effectLst>
                <a:latin typeface="Tahoma" pitchFamily="34" charset="0"/>
              </a:rPr>
              <a:t>1</a:t>
            </a:r>
          </a:p>
        </p:txBody>
      </p:sp>
      <p:sp>
        <p:nvSpPr>
          <p:cNvPr id="8" name="Rectangle 16">
            <a:extLst>
              <a:ext uri="{FF2B5EF4-FFF2-40B4-BE49-F238E27FC236}">
                <a16:creationId xmlns:a16="http://schemas.microsoft.com/office/drawing/2014/main" id="{CBADD20C-41EF-4506-8BC5-84A74C720F85}"/>
              </a:ext>
            </a:extLst>
          </p:cNvPr>
          <p:cNvSpPr>
            <a:spLocks noChangeArrowheads="1"/>
          </p:cNvSpPr>
          <p:nvPr/>
        </p:nvSpPr>
        <p:spPr bwMode="auto">
          <a:xfrm>
            <a:off x="781428" y="2159329"/>
            <a:ext cx="1058455" cy="461665"/>
          </a:xfrm>
          <a:prstGeom prst="rect">
            <a:avLst/>
          </a:prstGeom>
          <a:noFill/>
          <a:ln w="9525">
            <a:noFill/>
            <a:miter lim="800000"/>
            <a:headEnd/>
            <a:tailEnd/>
          </a:ln>
        </p:spPr>
        <p:txBody>
          <a:bodyPr wrap="square" anchor="ctr">
            <a:spAutoFit/>
          </a:bodyPr>
          <a:lstStyle/>
          <a:p>
            <a:pPr eaLnBrk="0" hangingPunct="0"/>
            <a:r>
              <a:rPr lang="en-US" sz="2400" b="1">
                <a:solidFill>
                  <a:srgbClr val="FFFF00"/>
                </a:solidFill>
                <a:latin typeface="Times New Roman" pitchFamily="18" charset="0"/>
                <a:ea typeface="Calibri" pitchFamily="34" charset="0"/>
                <a:cs typeface="Times New Roman" pitchFamily="18" charset="0"/>
              </a:rPr>
              <a:t> (x</a:t>
            </a:r>
            <a:r>
              <a:rPr lang="en-US" sz="2400" b="1" baseline="-30000">
                <a:solidFill>
                  <a:srgbClr val="FFFF00"/>
                </a:solidFill>
                <a:latin typeface="Times New Roman" pitchFamily="18" charset="0"/>
                <a:ea typeface="Calibri" pitchFamily="34" charset="0"/>
                <a:cs typeface="Times New Roman" pitchFamily="18" charset="0"/>
              </a:rPr>
              <a:t>1</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9" name="Rectangle 16">
            <a:extLst>
              <a:ext uri="{FF2B5EF4-FFF2-40B4-BE49-F238E27FC236}">
                <a16:creationId xmlns:a16="http://schemas.microsoft.com/office/drawing/2014/main" id="{F9B29D87-8A5D-4F97-B14B-D8272F57E7D0}"/>
              </a:ext>
            </a:extLst>
          </p:cNvPr>
          <p:cNvSpPr>
            <a:spLocks noChangeArrowheads="1"/>
          </p:cNvSpPr>
          <p:nvPr/>
        </p:nvSpPr>
        <p:spPr bwMode="auto">
          <a:xfrm>
            <a:off x="1872510" y="2159330"/>
            <a:ext cx="1165900" cy="461665"/>
          </a:xfrm>
          <a:prstGeom prst="rect">
            <a:avLst/>
          </a:prstGeom>
          <a:noFill/>
          <a:ln w="9525">
            <a:noFill/>
            <a:miter lim="800000"/>
            <a:headEnd/>
            <a:tailEnd/>
          </a:ln>
        </p:spPr>
        <p:txBody>
          <a:bodyPr wrap="square" anchor="ctr">
            <a:spAutoFit/>
          </a:bodyPr>
          <a:lstStyle/>
          <a:p>
            <a:pPr eaLnBrk="0" hangingPunct="0"/>
            <a:r>
              <a:rPr lang="en-US" sz="2400" b="1" dirty="0">
                <a:solidFill>
                  <a:srgbClr val="FFFF00"/>
                </a:solidFill>
                <a:latin typeface="Times New Roman" pitchFamily="18" charset="0"/>
                <a:ea typeface="Calibri" pitchFamily="34" charset="0"/>
                <a:cs typeface="Times New Roman" pitchFamily="18" charset="0"/>
              </a:rPr>
              <a:t> </a:t>
            </a:r>
            <a:r>
              <a:rPr lang="en-US" sz="2400" b="1">
                <a:solidFill>
                  <a:srgbClr val="FFFF00"/>
                </a:solidFill>
                <a:latin typeface="Times New Roman" pitchFamily="18" charset="0"/>
                <a:ea typeface="Calibri" pitchFamily="34" charset="0"/>
                <a:cs typeface="Times New Roman" pitchFamily="18" charset="0"/>
              </a:rPr>
              <a:t>(n</a:t>
            </a:r>
            <a:r>
              <a:rPr lang="en-US" sz="2400" b="1" baseline="-30000">
                <a:solidFill>
                  <a:srgbClr val="FFFF00"/>
                </a:solidFill>
                <a:latin typeface="Times New Roman" pitchFamily="18" charset="0"/>
                <a:ea typeface="Calibri" pitchFamily="34" charset="0"/>
                <a:cs typeface="Times New Roman" pitchFamily="18" charset="0"/>
              </a:rPr>
              <a:t>1</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10" name="Rectangle 16">
            <a:extLst>
              <a:ext uri="{FF2B5EF4-FFF2-40B4-BE49-F238E27FC236}">
                <a16:creationId xmlns:a16="http://schemas.microsoft.com/office/drawing/2014/main" id="{F2866AA8-3452-4AE3-B4CD-0C4F62085600}"/>
              </a:ext>
            </a:extLst>
          </p:cNvPr>
          <p:cNvSpPr>
            <a:spLocks noChangeArrowheads="1"/>
          </p:cNvSpPr>
          <p:nvPr/>
        </p:nvSpPr>
        <p:spPr bwMode="auto">
          <a:xfrm>
            <a:off x="2916861" y="2149883"/>
            <a:ext cx="1199838" cy="461665"/>
          </a:xfrm>
          <a:prstGeom prst="rect">
            <a:avLst/>
          </a:prstGeom>
          <a:noFill/>
          <a:ln w="9525">
            <a:noFill/>
            <a:miter lim="800000"/>
            <a:headEnd/>
            <a:tailEnd/>
          </a:ln>
        </p:spPr>
        <p:txBody>
          <a:bodyPr wrap="square" anchor="ctr">
            <a:spAutoFit/>
          </a:bodyPr>
          <a:lstStyle/>
          <a:p>
            <a:pPr eaLnBrk="0" hangingPunct="0"/>
            <a:r>
              <a:rPr lang="en-US" sz="2400" b="1" dirty="0">
                <a:solidFill>
                  <a:srgbClr val="FFFF00"/>
                </a:solidFill>
                <a:latin typeface="Times New Roman" pitchFamily="18" charset="0"/>
                <a:ea typeface="Calibri" pitchFamily="34" charset="0"/>
                <a:cs typeface="Times New Roman" pitchFamily="18" charset="0"/>
              </a:rPr>
              <a:t> </a:t>
            </a:r>
            <a:r>
              <a:rPr lang="en-US" sz="2400" b="1">
                <a:solidFill>
                  <a:srgbClr val="FFFF00"/>
                </a:solidFill>
                <a:latin typeface="Times New Roman" pitchFamily="18" charset="0"/>
                <a:ea typeface="Calibri" pitchFamily="34" charset="0"/>
                <a:cs typeface="Times New Roman" pitchFamily="18" charset="0"/>
              </a:rPr>
              <a:t>(x</a:t>
            </a:r>
            <a:r>
              <a:rPr lang="en-US" sz="2400" b="1" baseline="-30000">
                <a:solidFill>
                  <a:srgbClr val="FFFF00"/>
                </a:solidFill>
                <a:latin typeface="Times New Roman" pitchFamily="18" charset="0"/>
                <a:ea typeface="Calibri" pitchFamily="34" charset="0"/>
                <a:cs typeface="Times New Roman" pitchFamily="18" charset="0"/>
              </a:rPr>
              <a:t>1</a:t>
            </a:r>
            <a:r>
              <a:rPr lang="en-US" sz="2400" b="1">
                <a:solidFill>
                  <a:srgbClr val="FFFF00"/>
                </a:solidFill>
                <a:latin typeface="Times New Roman" pitchFamily="18" charset="0"/>
                <a:ea typeface="Calibri" pitchFamily="34" charset="0"/>
                <a:cs typeface="Times New Roman" pitchFamily="18" charset="0"/>
              </a:rPr>
              <a:t>.n</a:t>
            </a:r>
            <a:r>
              <a:rPr lang="en-US" sz="2400" b="1" baseline="-30000">
                <a:solidFill>
                  <a:srgbClr val="FFFF00"/>
                </a:solidFill>
                <a:latin typeface="Times New Roman" pitchFamily="18" charset="0"/>
                <a:ea typeface="Calibri" pitchFamily="34" charset="0"/>
                <a:cs typeface="Times New Roman" pitchFamily="18" charset="0"/>
              </a:rPr>
              <a:t>1</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11" name="Rectangle 16">
            <a:extLst>
              <a:ext uri="{FF2B5EF4-FFF2-40B4-BE49-F238E27FC236}">
                <a16:creationId xmlns:a16="http://schemas.microsoft.com/office/drawing/2014/main" id="{F008CF3A-39F6-46DA-A2DB-ED3FA9626072}"/>
              </a:ext>
            </a:extLst>
          </p:cNvPr>
          <p:cNvSpPr>
            <a:spLocks noChangeArrowheads="1"/>
          </p:cNvSpPr>
          <p:nvPr/>
        </p:nvSpPr>
        <p:spPr bwMode="auto">
          <a:xfrm>
            <a:off x="703905" y="2542587"/>
            <a:ext cx="985838" cy="461963"/>
          </a:xfrm>
          <a:prstGeom prst="rect">
            <a:avLst/>
          </a:prstGeom>
          <a:noFill/>
          <a:ln w="9525">
            <a:noFill/>
            <a:miter lim="800000"/>
            <a:headEnd/>
            <a:tailEnd/>
          </a:ln>
        </p:spPr>
        <p:txBody>
          <a:bodyPr wrap="square" anchor="ctr">
            <a:spAutoFit/>
          </a:bodyPr>
          <a:lstStyle/>
          <a:p>
            <a:pPr eaLnBrk="0" hangingPunct="0"/>
            <a:r>
              <a:rPr lang="en-US" sz="2400" b="1" dirty="0">
                <a:solidFill>
                  <a:srgbClr val="FFFF00"/>
                </a:solidFill>
                <a:latin typeface="Times New Roman" pitchFamily="18" charset="0"/>
                <a:ea typeface="Calibri" pitchFamily="34" charset="0"/>
                <a:cs typeface="Times New Roman" pitchFamily="18" charset="0"/>
              </a:rPr>
              <a:t>  </a:t>
            </a:r>
            <a:r>
              <a:rPr lang="en-US" sz="2400" b="1">
                <a:solidFill>
                  <a:srgbClr val="FFFF00"/>
                </a:solidFill>
                <a:latin typeface="Times New Roman" pitchFamily="18" charset="0"/>
                <a:ea typeface="Calibri" pitchFamily="34" charset="0"/>
                <a:cs typeface="Times New Roman" pitchFamily="18" charset="0"/>
              </a:rPr>
              <a:t>(x</a:t>
            </a:r>
            <a:r>
              <a:rPr lang="en-US" sz="2400" b="1" baseline="-30000">
                <a:solidFill>
                  <a:srgbClr val="FFFF00"/>
                </a:solidFill>
                <a:latin typeface="Times New Roman" pitchFamily="18" charset="0"/>
                <a:ea typeface="Calibri" pitchFamily="34" charset="0"/>
                <a:cs typeface="Times New Roman" pitchFamily="18" charset="0"/>
              </a:rPr>
              <a:t>2</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12" name="Rectangle 16">
            <a:extLst>
              <a:ext uri="{FF2B5EF4-FFF2-40B4-BE49-F238E27FC236}">
                <a16:creationId xmlns:a16="http://schemas.microsoft.com/office/drawing/2014/main" id="{F023B1F8-6176-41DB-B1FC-7B47A8EA2CEC}"/>
              </a:ext>
            </a:extLst>
          </p:cNvPr>
          <p:cNvSpPr>
            <a:spLocks noChangeArrowheads="1"/>
          </p:cNvSpPr>
          <p:nvPr/>
        </p:nvSpPr>
        <p:spPr bwMode="auto">
          <a:xfrm>
            <a:off x="1839883" y="2542884"/>
            <a:ext cx="1021903" cy="461666"/>
          </a:xfrm>
          <a:prstGeom prst="rect">
            <a:avLst/>
          </a:prstGeom>
          <a:noFill/>
          <a:ln w="9525">
            <a:noFill/>
            <a:miter lim="800000"/>
            <a:headEnd/>
            <a:tailEnd/>
          </a:ln>
        </p:spPr>
        <p:txBody>
          <a:bodyPr wrap="square" anchor="ctr">
            <a:spAutoFit/>
          </a:bodyPr>
          <a:lstStyle/>
          <a:p>
            <a:pPr eaLnBrk="0" hangingPunct="0"/>
            <a:r>
              <a:rPr lang="en-US" sz="2400" b="1" dirty="0">
                <a:solidFill>
                  <a:srgbClr val="FFFF00"/>
                </a:solidFill>
                <a:latin typeface="Times New Roman" pitchFamily="18" charset="0"/>
                <a:ea typeface="Calibri" pitchFamily="34" charset="0"/>
                <a:cs typeface="Times New Roman" pitchFamily="18" charset="0"/>
              </a:rPr>
              <a:t> </a:t>
            </a:r>
            <a:r>
              <a:rPr lang="en-US" sz="2400" b="1">
                <a:solidFill>
                  <a:srgbClr val="FFFF00"/>
                </a:solidFill>
                <a:latin typeface="Times New Roman" pitchFamily="18" charset="0"/>
                <a:ea typeface="Calibri" pitchFamily="34" charset="0"/>
                <a:cs typeface="Times New Roman" pitchFamily="18" charset="0"/>
              </a:rPr>
              <a:t>(n</a:t>
            </a:r>
            <a:r>
              <a:rPr lang="en-US" sz="2400" b="1" baseline="-30000">
                <a:solidFill>
                  <a:srgbClr val="FFFF00"/>
                </a:solidFill>
                <a:latin typeface="Times New Roman" pitchFamily="18" charset="0"/>
                <a:ea typeface="Calibri" pitchFamily="34" charset="0"/>
                <a:cs typeface="Times New Roman" pitchFamily="18" charset="0"/>
              </a:rPr>
              <a:t>2</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13" name="Rectangle 16">
            <a:extLst>
              <a:ext uri="{FF2B5EF4-FFF2-40B4-BE49-F238E27FC236}">
                <a16:creationId xmlns:a16="http://schemas.microsoft.com/office/drawing/2014/main" id="{E77E438B-61CD-41D0-8572-DA62C5C3ECE1}"/>
              </a:ext>
            </a:extLst>
          </p:cNvPr>
          <p:cNvSpPr>
            <a:spLocks noChangeArrowheads="1"/>
          </p:cNvSpPr>
          <p:nvPr/>
        </p:nvSpPr>
        <p:spPr bwMode="auto">
          <a:xfrm>
            <a:off x="2931093" y="2607226"/>
            <a:ext cx="1199837" cy="461665"/>
          </a:xfrm>
          <a:prstGeom prst="rect">
            <a:avLst/>
          </a:prstGeom>
          <a:noFill/>
          <a:ln w="9525">
            <a:noFill/>
            <a:miter lim="800000"/>
            <a:headEnd/>
            <a:tailEnd/>
          </a:ln>
        </p:spPr>
        <p:txBody>
          <a:bodyPr wrap="square" anchor="ctr">
            <a:spAutoFit/>
          </a:bodyPr>
          <a:lstStyle/>
          <a:p>
            <a:pPr eaLnBrk="0" hangingPunct="0"/>
            <a:r>
              <a:rPr lang="en-US" sz="2400" b="1" dirty="0">
                <a:solidFill>
                  <a:srgbClr val="FFFF00"/>
                </a:solidFill>
                <a:latin typeface="Times New Roman" pitchFamily="18" charset="0"/>
                <a:ea typeface="Calibri" pitchFamily="34" charset="0"/>
                <a:cs typeface="Times New Roman" pitchFamily="18" charset="0"/>
              </a:rPr>
              <a:t> </a:t>
            </a:r>
            <a:r>
              <a:rPr lang="en-US" sz="2400" b="1">
                <a:solidFill>
                  <a:srgbClr val="FFFF00"/>
                </a:solidFill>
                <a:latin typeface="Times New Roman" pitchFamily="18" charset="0"/>
                <a:ea typeface="Calibri" pitchFamily="34" charset="0"/>
                <a:cs typeface="Times New Roman" pitchFamily="18" charset="0"/>
              </a:rPr>
              <a:t>(x</a:t>
            </a:r>
            <a:r>
              <a:rPr lang="en-US" sz="2400" b="1" baseline="-30000">
                <a:solidFill>
                  <a:srgbClr val="FFFF00"/>
                </a:solidFill>
                <a:latin typeface="Times New Roman" pitchFamily="18" charset="0"/>
                <a:ea typeface="Calibri" pitchFamily="34" charset="0"/>
                <a:cs typeface="Times New Roman" pitchFamily="18" charset="0"/>
              </a:rPr>
              <a:t>2</a:t>
            </a:r>
            <a:r>
              <a:rPr lang="en-US" sz="2400" b="1">
                <a:solidFill>
                  <a:srgbClr val="FFFF00"/>
                </a:solidFill>
                <a:latin typeface="Times New Roman" pitchFamily="18" charset="0"/>
                <a:ea typeface="Calibri" pitchFamily="34" charset="0"/>
                <a:cs typeface="Times New Roman" pitchFamily="18" charset="0"/>
              </a:rPr>
              <a:t>.n</a:t>
            </a:r>
            <a:r>
              <a:rPr lang="en-US" sz="2400" b="1" baseline="-30000">
                <a:solidFill>
                  <a:srgbClr val="FFFF00"/>
                </a:solidFill>
                <a:latin typeface="Times New Roman" pitchFamily="18" charset="0"/>
                <a:ea typeface="Calibri" pitchFamily="34" charset="0"/>
                <a:cs typeface="Times New Roman" pitchFamily="18" charset="0"/>
              </a:rPr>
              <a:t>2</a:t>
            </a:r>
            <a:r>
              <a:rPr lang="en-US" sz="2400" b="1">
                <a:solidFill>
                  <a:srgbClr val="FFFF00"/>
                </a:solidFill>
                <a:latin typeface="Times New Roman" pitchFamily="18" charset="0"/>
                <a:ea typeface="Calibri" pitchFamily="34" charset="0"/>
                <a:cs typeface="Times New Roman" pitchFamily="18" charset="0"/>
              </a:rPr>
              <a:t>)</a:t>
            </a:r>
            <a:r>
              <a:rPr lang="en-US" sz="2400" b="1" baseline="-25000">
                <a:solidFill>
                  <a:srgbClr val="FFFF00"/>
                </a:solidFill>
                <a:ea typeface="Calibri" pitchFamily="34" charset="0"/>
                <a:cs typeface="Times New Roman" pitchFamily="18" charset="0"/>
              </a:rPr>
              <a:t>   </a:t>
            </a:r>
            <a:endParaRPr lang="en-US" sz="2400" b="1" dirty="0">
              <a:solidFill>
                <a:srgbClr val="FFFF00"/>
              </a:solidFill>
              <a:ea typeface="Calibri" pitchFamily="34" charset="0"/>
              <a:cs typeface="Times New Roman" pitchFamily="18" charset="0"/>
            </a:endParaRPr>
          </a:p>
        </p:txBody>
      </p:sp>
      <p:sp>
        <p:nvSpPr>
          <p:cNvPr id="14" name="Text Box 39">
            <a:extLst>
              <a:ext uri="{FF2B5EF4-FFF2-40B4-BE49-F238E27FC236}">
                <a16:creationId xmlns:a16="http://schemas.microsoft.com/office/drawing/2014/main" id="{571F1FEB-3207-47F6-AC56-1743FD61C5E9}"/>
              </a:ext>
            </a:extLst>
          </p:cNvPr>
          <p:cNvSpPr txBox="1">
            <a:spLocks noChangeArrowheads="1"/>
          </p:cNvSpPr>
          <p:nvPr/>
        </p:nvSpPr>
        <p:spPr bwMode="auto">
          <a:xfrm>
            <a:off x="1622910" y="6166465"/>
            <a:ext cx="1019455" cy="430887"/>
          </a:xfrm>
          <a:prstGeom prst="rect">
            <a:avLst/>
          </a:prstGeom>
          <a:noFill/>
          <a:ln w="9525">
            <a:noFill/>
            <a:miter lim="800000"/>
            <a:headEnd/>
            <a:tailEnd/>
          </a:ln>
          <a:effectLst/>
        </p:spPr>
        <p:txBody>
          <a:bodyPr wrap="square">
            <a:spAutoFit/>
          </a:bodyPr>
          <a:lstStyle/>
          <a:p>
            <a:pPr algn="ctr">
              <a:spcBef>
                <a:spcPct val="20000"/>
              </a:spcBef>
              <a:buClr>
                <a:schemeClr val="hlink"/>
              </a:buClr>
              <a:buSzPct val="65000"/>
              <a:buFont typeface="Wingdings" pitchFamily="2" charset="2"/>
              <a:buNone/>
              <a:defRPr/>
            </a:pPr>
            <a:r>
              <a:rPr lang="en-US" sz="2200" dirty="0">
                <a:effectLst>
                  <a:outerShdw blurRad="38100" dist="38100" dir="2700000" algn="tl">
                    <a:srgbClr val="000000"/>
                  </a:outerShdw>
                </a:effectLst>
                <a:latin typeface="Tahoma" pitchFamily="34" charset="0"/>
              </a:rPr>
              <a:t>N=40</a:t>
            </a:r>
            <a:endParaRPr lang="en-US" sz="2200" dirty="0">
              <a:latin typeface="Tahoma" pitchFamily="34" charset="0"/>
            </a:endParaRPr>
          </a:p>
        </p:txBody>
      </p:sp>
      <p:sp>
        <p:nvSpPr>
          <p:cNvPr id="15" name="Text Box 42">
            <a:extLst>
              <a:ext uri="{FF2B5EF4-FFF2-40B4-BE49-F238E27FC236}">
                <a16:creationId xmlns:a16="http://schemas.microsoft.com/office/drawing/2014/main" id="{BA214B45-1D9A-4D08-B56C-A43B0B63E69C}"/>
              </a:ext>
            </a:extLst>
          </p:cNvPr>
          <p:cNvSpPr txBox="1">
            <a:spLocks noChangeArrowheads="1"/>
          </p:cNvSpPr>
          <p:nvPr/>
        </p:nvSpPr>
        <p:spPr bwMode="auto">
          <a:xfrm>
            <a:off x="2615471" y="6133757"/>
            <a:ext cx="1474334" cy="430887"/>
          </a:xfrm>
          <a:prstGeom prst="rect">
            <a:avLst/>
          </a:prstGeom>
          <a:noFill/>
          <a:ln w="9525">
            <a:noFill/>
            <a:miter lim="800000"/>
            <a:headEnd/>
            <a:tailEnd/>
          </a:ln>
          <a:effectLst/>
        </p:spPr>
        <p:txBody>
          <a:bodyPr wrap="square">
            <a:spAutoFit/>
          </a:bodyPr>
          <a:lstStyle/>
          <a:p>
            <a:pPr eaLnBrk="0" hangingPunct="0">
              <a:spcBef>
                <a:spcPct val="50000"/>
              </a:spcBef>
              <a:defRPr/>
            </a:pPr>
            <a:r>
              <a:rPr lang="en-US" sz="2200" err="1">
                <a:effectLst>
                  <a:outerShdw blurRad="38100" dist="38100" dir="2700000" algn="tl">
                    <a:srgbClr val="000000"/>
                  </a:outerShdw>
                </a:effectLst>
                <a:latin typeface="Tahoma" pitchFamily="34" charset="0"/>
              </a:rPr>
              <a:t>Tổng</a:t>
            </a:r>
            <a:r>
              <a:rPr lang="en-US" sz="2200">
                <a:effectLst>
                  <a:outerShdw blurRad="38100" dist="38100" dir="2700000" algn="tl">
                    <a:srgbClr val="000000"/>
                  </a:outerShdw>
                </a:effectLst>
                <a:latin typeface="Tahoma" pitchFamily="34" charset="0"/>
              </a:rPr>
              <a:t>: 250</a:t>
            </a:r>
            <a:endParaRPr lang="en-US" sz="2200" dirty="0">
              <a:effectLst>
                <a:outerShdw blurRad="38100" dist="38100" dir="2700000" algn="tl">
                  <a:srgbClr val="000000"/>
                </a:outerShdw>
              </a:effectLst>
              <a:latin typeface="Tahoma" pitchFamily="34" charset="0"/>
            </a:endParaRPr>
          </a:p>
        </p:txBody>
      </p:sp>
      <p:graphicFrame>
        <p:nvGraphicFramePr>
          <p:cNvPr id="19" name="Object 23">
            <a:extLst>
              <a:ext uri="{FF2B5EF4-FFF2-40B4-BE49-F238E27FC236}">
                <a16:creationId xmlns:a16="http://schemas.microsoft.com/office/drawing/2014/main" id="{0D82B162-9B18-4B45-A4FF-55EFAC964F57}"/>
              </a:ext>
            </a:extLst>
          </p:cNvPr>
          <p:cNvGraphicFramePr>
            <a:graphicFrameLocks noChangeAspect="1"/>
          </p:cNvGraphicFramePr>
          <p:nvPr>
            <p:extLst>
              <p:ext uri="{D42A27DB-BD31-4B8C-83A1-F6EECF244321}">
                <p14:modId xmlns:p14="http://schemas.microsoft.com/office/powerpoint/2010/main" val="2493446027"/>
              </p:ext>
            </p:extLst>
          </p:nvPr>
        </p:nvGraphicFramePr>
        <p:xfrm>
          <a:off x="4128867" y="2930621"/>
          <a:ext cx="4835621" cy="1074443"/>
        </p:xfrm>
        <a:graphic>
          <a:graphicData uri="http://schemas.openxmlformats.org/presentationml/2006/ole">
            <mc:AlternateContent xmlns:mc="http://schemas.openxmlformats.org/markup-compatibility/2006">
              <mc:Choice xmlns:v="urn:schemas-microsoft-com:vml" Requires="v">
                <p:oleObj name="Equation" r:id="rId2" imgW="2006280" imgH="419040" progId="Equation.DSMT4">
                  <p:embed/>
                </p:oleObj>
              </mc:Choice>
              <mc:Fallback>
                <p:oleObj name="Equation" r:id="rId2" imgW="2006280" imgH="419040" progId="Equation.DSMT4">
                  <p:embed/>
                  <p:pic>
                    <p:nvPicPr>
                      <p:cNvPr id="39959" name="Object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8867" y="2930621"/>
                        <a:ext cx="4835621" cy="1074443"/>
                      </a:xfrm>
                      <a:prstGeom prst="rect">
                        <a:avLst/>
                      </a:prstGeom>
                      <a:solidFill>
                        <a:srgbClr val="FFFF00"/>
                      </a:solidFill>
                    </p:spPr>
                  </p:pic>
                </p:oleObj>
              </mc:Fallback>
            </mc:AlternateContent>
          </a:graphicData>
        </a:graphic>
      </p:graphicFrame>
      <p:sp>
        <p:nvSpPr>
          <p:cNvPr id="21" name="Text Box 12">
            <a:extLst>
              <a:ext uri="{FF2B5EF4-FFF2-40B4-BE49-F238E27FC236}">
                <a16:creationId xmlns:a16="http://schemas.microsoft.com/office/drawing/2014/main" id="{A1E4D3AD-0FAE-4789-8E66-19EBC2C2E1EA}"/>
              </a:ext>
            </a:extLst>
          </p:cNvPr>
          <p:cNvSpPr txBox="1">
            <a:spLocks noChangeArrowheads="1"/>
          </p:cNvSpPr>
          <p:nvPr/>
        </p:nvSpPr>
        <p:spPr bwMode="auto">
          <a:xfrm>
            <a:off x="1979712" y="121023"/>
            <a:ext cx="5760640" cy="523220"/>
          </a:xfrm>
          <a:prstGeom prst="rect">
            <a:avLst/>
          </a:prstGeom>
          <a:solidFill>
            <a:srgbClr val="FFFF00"/>
          </a:solidFill>
          <a:ln w="9525">
            <a:noFill/>
            <a:miter lim="800000"/>
            <a:headEnd/>
            <a:tailEnd/>
          </a:ln>
        </p:spPr>
        <p:txBody>
          <a:bodyPr wrap="square">
            <a:spAutoFit/>
          </a:bodyPr>
          <a:lstStyle/>
          <a:p>
            <a:pPr algn="ctr" eaLnBrk="0" hangingPunct="0">
              <a:spcBef>
                <a:spcPct val="50000"/>
              </a:spcBef>
            </a:pPr>
            <a:r>
              <a:rPr lang="en-US" sz="2800" b="1" dirty="0" err="1">
                <a:solidFill>
                  <a:srgbClr val="FF0000"/>
                </a:solidFill>
                <a:latin typeface="Times New Roman" pitchFamily="18" charset="0"/>
                <a:cs typeface="Times New Roman" pitchFamily="18" charset="0"/>
              </a:rPr>
              <a:t>Tiết</a:t>
            </a:r>
            <a:r>
              <a:rPr lang="en-US" sz="2800" b="1" dirty="0">
                <a:solidFill>
                  <a:srgbClr val="FF0000"/>
                </a:solidFill>
                <a:latin typeface="Times New Roman" pitchFamily="18" charset="0"/>
                <a:cs typeface="Times New Roman" pitchFamily="18" charset="0"/>
              </a:rPr>
              <a:t> 47: </a:t>
            </a:r>
            <a:r>
              <a:rPr lang="en-US" sz="2800" b="1" dirty="0">
                <a:solidFill>
                  <a:srgbClr val="FF0000"/>
                </a:solidFill>
                <a:latin typeface="Times New Roman" pitchFamily="18" charset="0"/>
              </a:rPr>
              <a:t>SỐ TRUNG BÌNH CỘNG</a:t>
            </a:r>
          </a:p>
        </p:txBody>
      </p:sp>
    </p:spTree>
    <p:extLst>
      <p:ext uri="{BB962C8B-B14F-4D97-AF65-F5344CB8AC3E}">
        <p14:creationId xmlns:p14="http://schemas.microsoft.com/office/powerpoint/2010/main" val="464503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arn(inVertic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additive="base">
                                        <p:cTn id="26" dur="500" fill="hold"/>
                                        <p:tgtEl>
                                          <p:spTgt spid="9"/>
                                        </p:tgtEl>
                                        <p:attrNameLst>
                                          <p:attrName>ppt_x</p:attrName>
                                        </p:attrNameLst>
                                      </p:cBhvr>
                                      <p:tavLst>
                                        <p:tav tm="0">
                                          <p:val>
                                            <p:strVal val="#ppt_x"/>
                                          </p:val>
                                        </p:tav>
                                        <p:tav tm="100000">
                                          <p:val>
                                            <p:strVal val="#ppt_x"/>
                                          </p:val>
                                        </p:tav>
                                      </p:tavLst>
                                    </p:anim>
                                    <p:anim calcmode="lin" valueType="num">
                                      <p:cBhvr additive="base">
                                        <p:cTn id="2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additive="base">
                                        <p:cTn id="52" dur="500" fill="hold"/>
                                        <p:tgtEl>
                                          <p:spTgt spid="19"/>
                                        </p:tgtEl>
                                        <p:attrNameLst>
                                          <p:attrName>ppt_x</p:attrName>
                                        </p:attrNameLst>
                                      </p:cBhvr>
                                      <p:tavLst>
                                        <p:tav tm="0">
                                          <p:val>
                                            <p:strVal val="#ppt_x"/>
                                          </p:val>
                                        </p:tav>
                                        <p:tav tm="100000">
                                          <p:val>
                                            <p:strVal val="#ppt_x"/>
                                          </p:val>
                                        </p:tav>
                                      </p:tavLst>
                                    </p:anim>
                                    <p:anim calcmode="lin" valueType="num">
                                      <p:cBhvr additive="base">
                                        <p:cTn id="5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Lst>
  </p:timing>
</p:sld>
</file>

<file path=ppt/theme/theme1.xml><?xml version="1.0" encoding="utf-8"?>
<a:theme xmlns:a="http://schemas.openxmlformats.org/drawingml/2006/main" name="Theme1">
  <a:themeElements>
    <a:clrScheme name="Custom 1">
      <a:dk1>
        <a:sysClr val="windowText" lastClr="000000"/>
      </a:dk1>
      <a:lt1>
        <a:sysClr val="window" lastClr="FFFFFF"/>
      </a:lt1>
      <a:dk2>
        <a:srgbClr val="205867"/>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5185</TotalTime>
  <Words>1566</Words>
  <Application>Microsoft Office PowerPoint</Application>
  <PresentationFormat>On-screen Show (4:3)</PresentationFormat>
  <Paragraphs>446</Paragraphs>
  <Slides>19</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8" baseType="lpstr">
      <vt:lpstr>.VnTime</vt:lpstr>
      <vt:lpstr>Arial</vt:lpstr>
      <vt:lpstr>Calibri</vt:lpstr>
      <vt:lpstr>Cambria Math</vt:lpstr>
      <vt:lpstr>Tahoma</vt:lpstr>
      <vt:lpstr>Times New Roman</vt:lpstr>
      <vt:lpstr>Wingdings</vt:lpstr>
      <vt:lpstr>Theme1</vt:lpstr>
      <vt:lpstr>Equation</vt:lpstr>
      <vt:lpstr>CHƯƠNG III: THỐNG KÊ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LAPTOP</dc:creator>
  <cp:lastModifiedBy>Lanh Chử</cp:lastModifiedBy>
  <cp:revision>367</cp:revision>
  <dcterms:created xsi:type="dcterms:W3CDTF">2017-02-08T03:52:05Z</dcterms:created>
  <dcterms:modified xsi:type="dcterms:W3CDTF">2021-02-16T12:48:00Z</dcterms:modified>
</cp:coreProperties>
</file>