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0" r:id="rId3"/>
    <p:sldId id="341" r:id="rId4"/>
    <p:sldId id="342" r:id="rId5"/>
    <p:sldId id="343" r:id="rId6"/>
    <p:sldId id="353" r:id="rId7"/>
    <p:sldId id="344" r:id="rId8"/>
    <p:sldId id="348" r:id="rId9"/>
    <p:sldId id="346" r:id="rId10"/>
    <p:sldId id="347" r:id="rId11"/>
    <p:sldId id="350" r:id="rId12"/>
    <p:sldId id="351" r:id="rId13"/>
    <p:sldId id="35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9A978-EBF8-43E6-8481-B4EA53136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AAE36-1AEC-4900-9B61-F822C2384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24B42-E0FC-4285-87C2-CB58A4309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F158-A311-4CC0-8209-E7151F23F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0246D-8933-45DB-908C-BD81C14C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8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E5B7-87A6-4FF8-8150-97DB50E6D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3E07A-1FDF-4C28-B803-B6EF49317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F1976-F903-4C25-A4D1-DA9C6931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3BB51-1224-4099-9167-8DA6F1ED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6FFF8-8973-431E-BF87-26C451C9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7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209624-F25A-4D08-BA80-37CE2568A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1FC0E-612F-4263-AEBD-9D8473ED6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CD2CE-552C-40C1-91B4-D492CC201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42648-33D2-4059-99F9-621A183A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7809D-2CC1-4C88-8AEF-30613FC73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98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7CA4EDC-60D7-4C4C-86CA-C11D9CC085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0B3C35-7AB6-4B59-9B13-31336CBF6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E95DA0-C94F-4329-B5AF-5E7FD5641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DAD3A1-B363-4ECE-A389-C564D4F9F3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09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A478-6AAD-43D2-AF3E-82CE19869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3772F-BBDF-4AD6-AC2D-A9F1168B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F1735-673D-456F-8A5A-DFB95B5B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2DAB-1E36-4D5C-969F-4123F51E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51DD8-BE3E-4EBF-A7F3-FFC1BBE7A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2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8DAEC-A8DF-464A-8164-68E7B73FA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ECAD5-B505-4F00-899E-F2935CE06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C477F-1BC0-4C0A-AA1E-E55730C2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231BA-CA0D-4D7B-84E4-6DE1EF286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FA6CA-DF02-4C9E-B34E-A04078AF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9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7A7A-C3F9-4564-BC3B-046725703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FC459-9517-453F-BEEB-659E71F25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164F9B-B353-438A-954C-F17B7210E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F2CFB-F17F-4D3B-9A6C-162DB9D2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22783C-2791-4D7B-9EBB-AC904738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8443D-5A99-4C65-B1B2-05D1BFCE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5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FD996-43D1-4C2D-8FCA-64577C23F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87625-EF8B-4176-B0D0-B3DDBDAB1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F4A02-E1C2-4FBE-BAD0-027756A67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FAA9B-6548-4663-865F-86108DA21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3C5892-AABE-4D97-BEAC-C568D7C25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AECF11-8CEF-41BB-AA85-A3B90515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51BB1-5FCF-4221-9AD9-DE90B277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3B4E8-5611-40A7-BA89-3C005EC6B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6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90365-8760-4C79-85AE-F32C7A84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3CA42-1B42-4622-ADC9-3A907B61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F9C93-BFA3-43CF-9CD1-4167E5FD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6FFFA-4C92-4E55-BFAD-DCD7FE61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2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860735-14A3-48A3-8099-5C8417C2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7A362-8A51-4470-A268-2F3C815AC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87351-41AE-4E58-AC14-054146C38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AD63-81C0-4779-B3E0-DC1786A9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9D853-C34B-413B-BA81-8EBF7193A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4D780-89C8-4B38-A551-F8CBC6C03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6AB2A-D303-4215-9AA7-03E750817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37E88-4A63-448A-8696-A1C62517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A4C48-8C3C-4CE6-961D-DB2AFDD6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5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DB3F9-5A45-4761-9A4C-C7CCF220A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4CB1C-7DD7-4E98-992D-C33F54305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AA8D66-F780-4F86-8DB7-A1B3BDB5A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16F7-E5C8-4BA5-A351-3E6108FE0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41DD8-1DE8-4337-B0B8-D27725CC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96D75C-F01D-4D6B-99B4-C5211506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8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D1DD81-8CB0-4381-8339-320E6C8EA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10D1F-7E66-4F3D-92F6-F5DD8FE07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BF77A-3585-4C6C-9514-C83CB8D17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0789-2CA5-4BD5-A34A-0A1AD01EFB4E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62F2-DD5C-4073-8ECA-70367CFA5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F18D2-E04F-4CB3-87EC-FA528B59C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8A26A-8D02-4687-B2E2-BCA69FCFC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3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3C9F20-8649-4BB1-B369-F71FA913E0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39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450DB6-DFB2-4E9A-8B27-69B441F91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3752" y="1488252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br>
              <a:rPr lang="vi-VN" sz="5200" b="1" dirty="0">
                <a:solidFill>
                  <a:srgbClr val="FFFFFF"/>
                </a:solidFill>
              </a:rPr>
            </a:br>
            <a:r>
              <a:rPr lang="vi-VN" sz="5200" b="1" dirty="0">
                <a:solidFill>
                  <a:srgbClr val="FFFFFF"/>
                </a:solidFill>
              </a:rPr>
              <a:t>THCS ĐÔ THỊ VIỆT HƯNG</a:t>
            </a:r>
            <a:br>
              <a:rPr lang="vi-VN" sz="5200" b="1" dirty="0">
                <a:solidFill>
                  <a:srgbClr val="FFFFFF"/>
                </a:solidFill>
              </a:rPr>
            </a:br>
            <a:r>
              <a:rPr lang="vi-VN" sz="5200" b="1" dirty="0">
                <a:solidFill>
                  <a:srgbClr val="FFFFFF"/>
                </a:solidFill>
              </a:rPr>
              <a:t>SỐ HỌC 6</a:t>
            </a:r>
            <a:br>
              <a:rPr lang="vi-VN" sz="5200" b="1" dirty="0">
                <a:solidFill>
                  <a:srgbClr val="FFFFFF"/>
                </a:solidFill>
              </a:rPr>
            </a:br>
            <a:r>
              <a:rPr lang="vi-VN" sz="5200" b="1" dirty="0">
                <a:solidFill>
                  <a:srgbClr val="FFFFFF"/>
                </a:solidFill>
              </a:rPr>
              <a:t>TIẾT 66 – ÔN TẬP CHƯƠNG II</a:t>
            </a:r>
            <a:endParaRPr lang="en-US" sz="5200" b="1" dirty="0">
              <a:solidFill>
                <a:srgbClr val="FFFFFF"/>
              </a:solidFill>
            </a:endParaRPr>
          </a:p>
        </p:txBody>
      </p:sp>
      <p:pic>
        <p:nvPicPr>
          <p:cNvPr id="1026" name="Picture 2" descr="Kết quả hình ảnh cho thcs đô thị việt hưng logi">
            <a:extLst>
              <a:ext uri="{FF2B5EF4-FFF2-40B4-BE49-F238E27FC236}">
                <a16:creationId xmlns:a16="http://schemas.microsoft.com/office/drawing/2014/main" id="{4EE28C7C-D4D3-42F1-ACF8-BB820D626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544" y="430872"/>
            <a:ext cx="2220912" cy="17767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835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8C0792-AE39-45C4-A739-FC229636854E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3x + 1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12</a:t>
            </a: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-13 .│x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- 3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│ = -26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11C36C-C80F-4CAC-8888-12B17DF08099}"/>
              </a:ext>
            </a:extLst>
          </p:cNvPr>
          <p:cNvSpPr txBox="1"/>
          <p:nvPr/>
        </p:nvSpPr>
        <p:spPr>
          <a:xfrm>
            <a:off x="5980090" y="637240"/>
            <a:ext cx="60981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c/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-45 : 5.(-3 – 2x) =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en-US" sz="2800" dirty="0"/>
          </a:p>
        </p:txBody>
      </p:sp>
      <p:grpSp>
        <p:nvGrpSpPr>
          <p:cNvPr id="5" name="Group 32">
            <a:extLst>
              <a:ext uri="{FF2B5EF4-FFF2-40B4-BE49-F238E27FC236}">
                <a16:creationId xmlns:a16="http://schemas.microsoft.com/office/drawing/2014/main" id="{DEF05000-4BE1-4227-A448-2EF057BD224D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1447730"/>
            <a:ext cx="4171950" cy="1066800"/>
            <a:chOff x="3132" y="2640"/>
            <a:chExt cx="2628" cy="672"/>
          </a:xfrm>
        </p:grpSpPr>
        <p:sp>
          <p:nvSpPr>
            <p:cNvPr id="6" name="AutoShape 30">
              <a:extLst>
                <a:ext uri="{FF2B5EF4-FFF2-40B4-BE49-F238E27FC236}">
                  <a16:creationId xmlns:a16="http://schemas.microsoft.com/office/drawing/2014/main" id="{97FE9B42-4434-402B-B132-02B88BA9C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2640"/>
              <a:ext cx="2592" cy="672"/>
            </a:xfrm>
            <a:prstGeom prst="wedgeRoundRectCallout">
              <a:avLst>
                <a:gd name="adj1" fmla="val -51238"/>
                <a:gd name="adj2" fmla="val 112376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" name="Text Box 31">
              <a:extLst>
                <a:ext uri="{FF2B5EF4-FFF2-40B4-BE49-F238E27FC236}">
                  <a16:creationId xmlns:a16="http://schemas.microsoft.com/office/drawing/2014/main" id="{90E41549-F761-4768-9189-98852324E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0" y="2733"/>
              <a:ext cx="25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Để tìm số chưa biết ta thường sử dụng các kiến thức nào ?</a:t>
              </a:r>
            </a:p>
          </p:txBody>
        </p:sp>
      </p:grpSp>
      <p:grpSp>
        <p:nvGrpSpPr>
          <p:cNvPr id="8" name="Group 35">
            <a:extLst>
              <a:ext uri="{FF2B5EF4-FFF2-40B4-BE49-F238E27FC236}">
                <a16:creationId xmlns:a16="http://schemas.microsoft.com/office/drawing/2014/main" id="{5EEA1439-186E-4767-9CF8-348F3DE421E0}"/>
              </a:ext>
            </a:extLst>
          </p:cNvPr>
          <p:cNvGrpSpPr>
            <a:grpSpLocks/>
          </p:cNvGrpSpPr>
          <p:nvPr/>
        </p:nvGrpSpPr>
        <p:grpSpPr bwMode="auto">
          <a:xfrm>
            <a:off x="7214219" y="4118780"/>
            <a:ext cx="4195763" cy="1752600"/>
            <a:chOff x="3120" y="2784"/>
            <a:chExt cx="2643" cy="1104"/>
          </a:xfrm>
        </p:grpSpPr>
        <p:sp>
          <p:nvSpPr>
            <p:cNvPr id="9" name="Rectangle 33">
              <a:extLst>
                <a:ext uri="{FF2B5EF4-FFF2-40B4-BE49-F238E27FC236}">
                  <a16:creationId xmlns:a16="http://schemas.microsoft.com/office/drawing/2014/main" id="{CD3C8520-836B-48F3-9AE4-329920362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84"/>
              <a:ext cx="2640" cy="110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Text Box 34">
              <a:extLst>
                <a:ext uri="{FF2B5EF4-FFF2-40B4-BE49-F238E27FC236}">
                  <a16:creationId xmlns:a16="http://schemas.microsoft.com/office/drawing/2014/main" id="{B543445D-3BBF-4ACB-A3EB-4E9CC0524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1" y="2814"/>
              <a:ext cx="2592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Để tìm số chưa biết ta thường sử dụng quy tắc chuyển vế và mối quan hệ giữa các số trong phép tính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8CEE4DE-E2C0-4D1B-B92E-935CD84A656C}"/>
              </a:ext>
            </a:extLst>
          </p:cNvPr>
          <p:cNvSpPr txBox="1"/>
          <p:nvPr/>
        </p:nvSpPr>
        <p:spPr>
          <a:xfrm>
            <a:off x="6098628" y="3395029"/>
            <a:ext cx="60933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d/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4x – 15 = -75 - x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799E4AA-B372-45AB-94E6-1222EE43232D}"/>
              </a:ext>
            </a:extLst>
          </p:cNvPr>
          <p:cNvSpPr/>
          <p:nvPr/>
        </p:nvSpPr>
        <p:spPr>
          <a:xfrm>
            <a:off x="4235859" y="46589"/>
            <a:ext cx="5956720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2: TÌM X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07A4CF-4BEA-4E2D-8891-254AE71D8322}"/>
              </a:ext>
            </a:extLst>
          </p:cNvPr>
          <p:cNvSpPr txBox="1"/>
          <p:nvPr/>
        </p:nvSpPr>
        <p:spPr>
          <a:xfrm>
            <a:off x="1665889" y="1128928"/>
            <a:ext cx="200567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3x = 12 – 18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3x = -6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x = -6 : 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x = -3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x= -3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3DF725-3FEB-4147-B067-492F5FB41956}"/>
              </a:ext>
            </a:extLst>
          </p:cNvPr>
          <p:cNvSpPr txBox="1"/>
          <p:nvPr/>
        </p:nvSpPr>
        <p:spPr>
          <a:xfrm>
            <a:off x="113764" y="3823653"/>
            <a:ext cx="294343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|x – 3| = -26 : (-13)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|x – 3| = 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TH1: x – 3 = 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x    = 2 + 3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x    = 5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D65DC5-38F4-4B00-AB10-2FB834A93D77}"/>
              </a:ext>
            </a:extLst>
          </p:cNvPr>
          <p:cNvSpPr txBox="1"/>
          <p:nvPr/>
        </p:nvSpPr>
        <p:spPr>
          <a:xfrm>
            <a:off x="3130494" y="4685427"/>
            <a:ext cx="28696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TH2: x – 3 = -2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x    = -2 + 3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x    = 1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B8F8C0-FBCB-4282-B3BE-5DFB16063EAA}"/>
              </a:ext>
            </a:extLst>
          </p:cNvPr>
          <p:cNvSpPr txBox="1"/>
          <p:nvPr/>
        </p:nvSpPr>
        <p:spPr>
          <a:xfrm>
            <a:off x="1124711" y="6070422"/>
            <a:ext cx="2180405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{5; 1}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55F717-9602-422F-A9A1-D516B951B1E0}"/>
              </a:ext>
            </a:extLst>
          </p:cNvPr>
          <p:cNvSpPr txBox="1"/>
          <p:nvPr/>
        </p:nvSpPr>
        <p:spPr>
          <a:xfrm>
            <a:off x="6949016" y="932811"/>
            <a:ext cx="326563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-9.(-3 – 2x) = 9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-3 – 2x = -9: (-9)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-3 – 2x = -1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   2x = -3 + 1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   2x = -2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     x = -1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BBEC5D-1958-4EF8-A1D2-499701D93F7F}"/>
              </a:ext>
            </a:extLst>
          </p:cNvPr>
          <p:cNvSpPr txBox="1"/>
          <p:nvPr/>
        </p:nvSpPr>
        <p:spPr>
          <a:xfrm>
            <a:off x="9658556" y="3036582"/>
            <a:ext cx="166744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= -1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C12134-66A2-431F-9BC5-3BAA8A44FB17}"/>
              </a:ext>
            </a:extLst>
          </p:cNvPr>
          <p:cNvSpPr txBox="1"/>
          <p:nvPr/>
        </p:nvSpPr>
        <p:spPr>
          <a:xfrm>
            <a:off x="6639047" y="3772200"/>
            <a:ext cx="271580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4x + x = -75 + 15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5x   = -60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x   = -60:5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x   = -12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 = -12 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3223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 build="p"/>
      <p:bldP spid="15" grpId="0" build="p"/>
      <p:bldP spid="16" grpId="0" animBg="1"/>
      <p:bldP spid="17" grpId="0" build="p"/>
      <p:bldP spid="18" grpId="0" animBg="1"/>
      <p:bldP spid="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F5C8B4-3A29-4767-BF0B-4430523C01D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5365531" cy="5851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r>
              <a:rPr lang="vi-V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x.(x + 7) = 0</a:t>
            </a: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vi-V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r>
              <a:rPr lang="vi-V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+ 12).(x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= 0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FB04C8-2A98-470D-97D1-5629E67BB039}"/>
              </a:ext>
            </a:extLst>
          </p:cNvPr>
          <p:cNvSpPr txBox="1"/>
          <p:nvPr/>
        </p:nvSpPr>
        <p:spPr>
          <a:xfrm>
            <a:off x="1187668" y="1128927"/>
            <a:ext cx="248016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TH1: x =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TH2: x+7 =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x = -7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 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 {-7; 0}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1D8757-7438-4FF1-81E9-E3E8DDF784E5}"/>
              </a:ext>
            </a:extLst>
          </p:cNvPr>
          <p:cNvSpPr txBox="1"/>
          <p:nvPr/>
        </p:nvSpPr>
        <p:spPr>
          <a:xfrm>
            <a:off x="1187668" y="3412102"/>
            <a:ext cx="275428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TH1: x + 12 =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  x     = -12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TH2: x - 3 =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             x = 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x 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 {-12; 3}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323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40B56B-01FF-4387-A431-D7886DE9E5B1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1425513"/>
            <a:ext cx="10972800" cy="585152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400"/>
              </a:spcBef>
              <a:buNone/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vi-VN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– 1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</a:t>
            </a:r>
            <a:endParaRPr lang="en-US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930FDF-13C8-483B-AAAE-B73D25FF60CD}"/>
              </a:ext>
            </a:extLst>
          </p:cNvPr>
          <p:cNvSpPr txBox="1"/>
          <p:nvPr/>
        </p:nvSpPr>
        <p:spPr>
          <a:xfrm>
            <a:off x="1743914" y="2077679"/>
            <a:ext cx="84160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i="1" dirty="0">
                <a:solidFill>
                  <a:srgbClr val="002060"/>
                </a:solidFill>
                <a:latin typeface="+mj-lt"/>
              </a:rPr>
              <a:t>Giải: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Vì n – 1 là ước của -7 nên n – 1 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 Ư(-7) =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{-7; -1; 1; 7}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 Ta có bảng sau: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80D1B86-F523-498C-BE10-D6CF2A5B7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580143"/>
              </p:ext>
            </p:extLst>
          </p:nvPr>
        </p:nvGraphicFramePr>
        <p:xfrm>
          <a:off x="2032000" y="3609595"/>
          <a:ext cx="8128000" cy="1036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6369835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547078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09068337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10867451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186963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n – 1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-7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-1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1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7</a:t>
                      </a:r>
                      <a:endParaRPr lang="en-US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28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latin typeface="+mj-lt"/>
                        </a:rPr>
                        <a:t>n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latin typeface="+mj-lt"/>
                        </a:rPr>
                        <a:t>-6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latin typeface="+mj-lt"/>
                        </a:rPr>
                        <a:t>0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latin typeface="+mj-lt"/>
                        </a:rPr>
                        <a:t>2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latin typeface="+mj-lt"/>
                        </a:rPr>
                        <a:t>8</a:t>
                      </a:r>
                      <a:endParaRPr lang="en-US" sz="2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8872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9F59EF-B46B-4CCD-B15F-5D5070E006DC}"/>
              </a:ext>
            </a:extLst>
          </p:cNvPr>
          <p:cNvSpPr txBox="1"/>
          <p:nvPr/>
        </p:nvSpPr>
        <p:spPr>
          <a:xfrm>
            <a:off x="1901569" y="5108246"/>
            <a:ext cx="3280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Vậy n </a:t>
            </a:r>
            <a:r>
              <a:rPr lang="vi-VN" sz="2800" b="1" dirty="0">
                <a:solidFill>
                  <a:srgbClr val="002060"/>
                </a:solidFill>
                <a:latin typeface="+mj-lt"/>
                <a:sym typeface="Symbol" panose="05050102010706020507" pitchFamily="18" charset="2"/>
              </a:rPr>
              <a:t> {-6; 0; 2; 8}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7AC3F7-B4F4-4D67-A277-485940F16C9D}"/>
              </a:ext>
            </a:extLst>
          </p:cNvPr>
          <p:cNvSpPr/>
          <p:nvPr/>
        </p:nvSpPr>
        <p:spPr>
          <a:xfrm>
            <a:off x="1990218" y="581246"/>
            <a:ext cx="7923477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3: BỘI VÀ ƯỚC CỦAMỘT SỐ NGUYÊN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80914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2FBB4A87-2882-412A-A0AF-C82E9F9B4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74" y="1505825"/>
            <a:ext cx="449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HƯỚNG DẪN VỀ NHÀ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5F07E18F-BEE7-4C4E-9FBE-8276532DE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056" y="2582187"/>
            <a:ext cx="1009988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800" dirty="0" err="1">
                <a:cs typeface="Times New Roman" panose="02020603050405020304" pitchFamily="18" charset="0"/>
              </a:rPr>
              <a:t>Ôn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kiến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cs typeface="Times New Roman" panose="02020603050405020304" pitchFamily="18" charset="0"/>
              </a:rPr>
              <a:t> II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800" dirty="0" err="1">
                <a:cs typeface="Times New Roman" panose="02020603050405020304" pitchFamily="18" charset="0"/>
              </a:rPr>
              <a:t>Xem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giải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tự</a:t>
            </a:r>
            <a:r>
              <a:rPr lang="vi-VN" altLang="en-US" sz="2800" dirty="0">
                <a:cs typeface="Times New Roman" panose="02020603050405020304" pitchFamily="18" charset="0"/>
              </a:rPr>
              <a:t> các bài tập ôn tập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cs typeface="Times New Roman" panose="02020603050405020304" pitchFamily="18" charset="0"/>
              </a:rPr>
              <a:t> SGK.</a:t>
            </a:r>
            <a:endParaRPr lang="vi-VN" altLang="en-US" sz="2800" dirty="0"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vi-VN" altLang="en-US" sz="2800" dirty="0">
                <a:cs typeface="Times New Roman" panose="02020603050405020304" pitchFamily="18" charset="0"/>
              </a:rPr>
              <a:t>Ôn tập lại một số kiến thức về phân số đã học ở tiểu học.</a:t>
            </a:r>
            <a:endParaRPr lang="en-US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5321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>
            <a:extLst>
              <a:ext uri="{FF2B5EF4-FFF2-40B4-BE49-F238E27FC236}">
                <a16:creationId xmlns:a16="http://schemas.microsoft.com/office/drawing/2014/main" id="{D213746A-5A8C-4AA2-B7C3-740B8D9D7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860" y="304800"/>
            <a:ext cx="85633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Trắc</a:t>
            </a:r>
            <a:r>
              <a:rPr lang="en-US" alt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nghiệm</a:t>
            </a:r>
            <a:endParaRPr lang="en-US" altLang="en-US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110" name="Text Box 6">
            <a:extLst>
              <a:ext uri="{FF2B5EF4-FFF2-40B4-BE49-F238E27FC236}">
                <a16:creationId xmlns:a16="http://schemas.microsoft.com/office/drawing/2014/main" id="{8116BEC0-65E0-45AB-B081-EB2747AB6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748" y="990600"/>
            <a:ext cx="87264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Khoanh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đứng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30614EA0-04B3-4090-B5F6-D5F583EA0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724" y="1600200"/>
            <a:ext cx="90527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tất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cả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x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thỏa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mãn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-2 &lt; x &lt; 2 </a:t>
            </a:r>
            <a:r>
              <a:rPr lang="en-US" alt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7148" name="Group 44">
            <a:extLst>
              <a:ext uri="{FF2B5EF4-FFF2-40B4-BE49-F238E27FC236}">
                <a16:creationId xmlns:a16="http://schemas.microsoft.com/office/drawing/2014/main" id="{0D8E4A8A-8D1A-4D40-BDC5-9E6EA1FAD658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723856525"/>
              </p:ext>
            </p:extLst>
          </p:nvPr>
        </p:nvGraphicFramePr>
        <p:xfrm>
          <a:off x="1441391" y="2209800"/>
          <a:ext cx="8808046" cy="1333500"/>
        </p:xfrm>
        <a:graphic>
          <a:graphicData uri="http://schemas.openxmlformats.org/drawingml/2006/table">
            <a:tbl>
              <a:tblPr/>
              <a:tblGrid>
                <a:gridCol w="4404023">
                  <a:extLst>
                    <a:ext uri="{9D8B030D-6E8A-4147-A177-3AD203B41FA5}">
                      <a16:colId xmlns:a16="http://schemas.microsoft.com/office/drawing/2014/main" val="1370485775"/>
                    </a:ext>
                  </a:extLst>
                </a:gridCol>
                <a:gridCol w="4404023">
                  <a:extLst>
                    <a:ext uri="{9D8B030D-6E8A-4147-A177-3AD203B41FA5}">
                      <a16:colId xmlns:a16="http://schemas.microsoft.com/office/drawing/2014/main" val="550899828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A.{-1;1;2}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{-1;0;1}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128409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{-2;-1;0;1;2}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{-2;0;2}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846736"/>
                  </a:ext>
                </a:extLst>
              </a:tr>
            </a:tbl>
          </a:graphicData>
        </a:graphic>
      </p:graphicFrame>
      <p:sp>
        <p:nvSpPr>
          <p:cNvPr id="47132" name="Text Box 28">
            <a:extLst>
              <a:ext uri="{FF2B5EF4-FFF2-40B4-BE49-F238E27FC236}">
                <a16:creationId xmlns:a16="http://schemas.microsoft.com/office/drawing/2014/main" id="{2DD3CAD5-EBFF-4345-896D-FFD260537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924" y="3810000"/>
            <a:ext cx="90527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 2</a:t>
            </a:r>
            <a:r>
              <a:rPr lang="en-US" altLang="en-US" sz="28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.Khẳng định nào đúng:</a:t>
            </a:r>
          </a:p>
        </p:txBody>
      </p:sp>
      <p:graphicFrame>
        <p:nvGraphicFramePr>
          <p:cNvPr id="47133" name="Group 29">
            <a:extLst>
              <a:ext uri="{FF2B5EF4-FFF2-40B4-BE49-F238E27FC236}">
                <a16:creationId xmlns:a16="http://schemas.microsoft.com/office/drawing/2014/main" id="{480E5D33-38EE-4301-9A98-C68CBB9C9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053093"/>
              </p:ext>
            </p:extLst>
          </p:nvPr>
        </p:nvGraphicFramePr>
        <p:xfrm>
          <a:off x="1517591" y="4419600"/>
          <a:ext cx="8808046" cy="1295400"/>
        </p:xfrm>
        <a:graphic>
          <a:graphicData uri="http://schemas.openxmlformats.org/drawingml/2006/table">
            <a:tbl>
              <a:tblPr/>
              <a:tblGrid>
                <a:gridCol w="4404023">
                  <a:extLst>
                    <a:ext uri="{9D8B030D-6E8A-4147-A177-3AD203B41FA5}">
                      <a16:colId xmlns:a16="http://schemas.microsoft.com/office/drawing/2014/main" val="438220182"/>
                    </a:ext>
                  </a:extLst>
                </a:gridCol>
                <a:gridCol w="4404023">
                  <a:extLst>
                    <a:ext uri="{9D8B030D-6E8A-4147-A177-3AD203B41FA5}">
                      <a16:colId xmlns:a16="http://schemas.microsoft.com/office/drawing/2014/main" val="1416550596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(+7)+(-3)= (-4)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(-2)+2=0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43583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(-4)+(+7)= (-3)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(-5)+5=10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870664"/>
                  </a:ext>
                </a:extLst>
              </a:tr>
            </a:tbl>
          </a:graphicData>
        </a:graphic>
      </p:graphicFrame>
      <p:sp>
        <p:nvSpPr>
          <p:cNvPr id="47146" name="Oval 42">
            <a:extLst>
              <a:ext uri="{FF2B5EF4-FFF2-40B4-BE49-F238E27FC236}">
                <a16:creationId xmlns:a16="http://schemas.microsoft.com/office/drawing/2014/main" id="{94D0274A-DBEC-4B6A-9B3F-5EF63757C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1615" y="2133600"/>
            <a:ext cx="734004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147" name="Oval 43">
            <a:extLst>
              <a:ext uri="{FF2B5EF4-FFF2-40B4-BE49-F238E27FC236}">
                <a16:creationId xmlns:a16="http://schemas.microsoft.com/office/drawing/2014/main" id="{E6AEF16C-6A5E-4D04-96B4-5870129EF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3467" y="4352538"/>
            <a:ext cx="734004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1020ABA8-F545-4183-ACD7-3D4F2FA3A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"/>
            <a:ext cx="800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5" name="Text Box 3">
            <a:extLst>
              <a:ext uri="{FF2B5EF4-FFF2-40B4-BE49-F238E27FC236}">
                <a16:creationId xmlns:a16="http://schemas.microsoft.com/office/drawing/2014/main" id="{79F73DEC-2F40-44DA-8676-43B2D2525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199" y="990600"/>
            <a:ext cx="85923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32E93CEF-53F8-4BF5-8325-36C5C1859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00200"/>
            <a:ext cx="845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0" name="Text Box 18">
            <a:extLst>
              <a:ext uri="{FF2B5EF4-FFF2-40B4-BE49-F238E27FC236}">
                <a16:creationId xmlns:a16="http://schemas.microsoft.com/office/drawing/2014/main" id="{DD8C918A-4648-444D-8304-ACC5EFCE0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724400"/>
            <a:ext cx="845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9202" name="Group 50">
            <a:extLst>
              <a:ext uri="{FF2B5EF4-FFF2-40B4-BE49-F238E27FC236}">
                <a16:creationId xmlns:a16="http://schemas.microsoft.com/office/drawing/2014/main" id="{CD7F637E-FAEB-4D59-BE68-26707BA2E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626301"/>
              </p:ext>
            </p:extLst>
          </p:nvPr>
        </p:nvGraphicFramePr>
        <p:xfrm>
          <a:off x="2057400" y="5257800"/>
          <a:ext cx="8229600" cy="11658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1530006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305601102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 – (- 4)=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– (- 4)= - 4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007559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|-4|= - 4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-|-4| = 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677924"/>
                  </a:ext>
                </a:extLst>
              </a:tr>
            </a:tbl>
          </a:graphicData>
        </a:graphic>
      </p:graphicFrame>
      <p:graphicFrame>
        <p:nvGraphicFramePr>
          <p:cNvPr id="49210" name="Group 58">
            <a:extLst>
              <a:ext uri="{FF2B5EF4-FFF2-40B4-BE49-F238E27FC236}">
                <a16:creationId xmlns:a16="http://schemas.microsoft.com/office/drawing/2014/main" id="{2B3F4C21-74F9-4FEA-BE25-7A973BC3E398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234079156"/>
              </p:ext>
            </p:extLst>
          </p:nvPr>
        </p:nvGraphicFramePr>
        <p:xfrm>
          <a:off x="2133600" y="2209800"/>
          <a:ext cx="8229600" cy="249936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791677309"/>
                    </a:ext>
                  </a:extLst>
                </a:gridCol>
              </a:tblGrid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Nếu a là số nguyên không âm thì a là số tự nhiên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128190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Nếu a là số nguyên thì a là số nguyên âm hoặc số nguyên dương.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028420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Nếu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nguyên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thì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cũng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tự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nhiên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082071"/>
                  </a:ext>
                </a:extLst>
              </a:tr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Nếu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tự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nhiên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thì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a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phải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nguyên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915838"/>
                  </a:ext>
                </a:extLst>
              </a:tr>
            </a:tbl>
          </a:graphicData>
        </a:graphic>
      </p:graphicFrame>
      <p:sp>
        <p:nvSpPr>
          <p:cNvPr id="49211" name="Oval 59">
            <a:extLst>
              <a:ext uri="{FF2B5EF4-FFF2-40B4-BE49-F238E27FC236}">
                <a16:creationId xmlns:a16="http://schemas.microsoft.com/office/drawing/2014/main" id="{85242617-4A36-473D-984B-F5D0EBABF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212" name="Oval 60">
            <a:extLst>
              <a:ext uri="{FF2B5EF4-FFF2-40B4-BE49-F238E27FC236}">
                <a16:creationId xmlns:a16="http://schemas.microsoft.com/office/drawing/2014/main" id="{8C94E1E5-F467-4C99-A0C6-59AAEA860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1816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FD9C83ED-4B9A-4AFF-8860-3F470E159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"/>
            <a:ext cx="800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AC80DC35-BA04-4DF0-95F8-CFB0A3442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990600"/>
            <a:ext cx="86438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5B9F1778-7FEA-4662-B0C1-75C4C2B78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00200"/>
            <a:ext cx="97868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-17 – (- 23)+ (-2)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DF783F6E-8F76-4CA3-AB81-ED8BC5667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733800"/>
            <a:ext cx="845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6.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của phép tính – 35 +88 – (28+35):</a:t>
            </a:r>
          </a:p>
        </p:txBody>
      </p:sp>
      <p:graphicFrame>
        <p:nvGraphicFramePr>
          <p:cNvPr id="50182" name="Group 6">
            <a:extLst>
              <a:ext uri="{FF2B5EF4-FFF2-40B4-BE49-F238E27FC236}">
                <a16:creationId xmlns:a16="http://schemas.microsoft.com/office/drawing/2014/main" id="{F1B2B5AD-CD09-47AC-9913-237E773DD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52216"/>
              </p:ext>
            </p:extLst>
          </p:nvPr>
        </p:nvGraphicFramePr>
        <p:xfrm>
          <a:off x="2057400" y="4419600"/>
          <a:ext cx="8229600" cy="11658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4556387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93220749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 - 10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 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687044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50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60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618312"/>
                  </a:ext>
                </a:extLst>
              </a:tr>
            </a:tbl>
          </a:graphicData>
        </a:graphic>
      </p:graphicFrame>
      <p:graphicFrame>
        <p:nvGraphicFramePr>
          <p:cNvPr id="50213" name="Group 37">
            <a:extLst>
              <a:ext uri="{FF2B5EF4-FFF2-40B4-BE49-F238E27FC236}">
                <a16:creationId xmlns:a16="http://schemas.microsoft.com/office/drawing/2014/main" id="{BACDF71E-C829-4410-93EC-EC84302C9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966242"/>
              </p:ext>
            </p:extLst>
          </p:nvPr>
        </p:nvGraphicFramePr>
        <p:xfrm>
          <a:off x="2133600" y="2362200"/>
          <a:ext cx="8229600" cy="11658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58768811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619706659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– 42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8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311397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- 4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  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991340"/>
                  </a:ext>
                </a:extLst>
              </a:tr>
            </a:tbl>
          </a:graphicData>
        </a:graphic>
      </p:graphicFrame>
      <p:sp>
        <p:nvSpPr>
          <p:cNvPr id="50226" name="Oval 50">
            <a:extLst>
              <a:ext uri="{FF2B5EF4-FFF2-40B4-BE49-F238E27FC236}">
                <a16:creationId xmlns:a16="http://schemas.microsoft.com/office/drawing/2014/main" id="{BE098E20-C68D-4A2B-9203-F510E4573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194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227" name="Oval 51">
            <a:extLst>
              <a:ext uri="{FF2B5EF4-FFF2-40B4-BE49-F238E27FC236}">
                <a16:creationId xmlns:a16="http://schemas.microsoft.com/office/drawing/2014/main" id="{668A6005-F4DE-4266-B55F-E2A959569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3434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>
            <a:extLst>
              <a:ext uri="{FF2B5EF4-FFF2-40B4-BE49-F238E27FC236}">
                <a16:creationId xmlns:a16="http://schemas.microsoft.com/office/drawing/2014/main" id="{41765C1B-53F3-46B6-AFF9-72BBA7908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"/>
            <a:ext cx="800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1503E981-FB19-4486-9477-E0CFA1624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199" y="990600"/>
            <a:ext cx="87984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4C922C30-3296-468D-A81B-FB3B22781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00200"/>
            <a:ext cx="845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(- 3)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05" name="Text Box 5">
            <a:extLst>
              <a:ext uri="{FF2B5EF4-FFF2-40B4-BE49-F238E27FC236}">
                <a16:creationId xmlns:a16="http://schemas.microsoft.com/office/drawing/2014/main" id="{BA023732-D30C-43D9-83D1-7D37D2F0B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733800"/>
            <a:ext cx="92738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1206" name="Group 6">
            <a:extLst>
              <a:ext uri="{FF2B5EF4-FFF2-40B4-BE49-F238E27FC236}">
                <a16:creationId xmlns:a16="http://schemas.microsoft.com/office/drawing/2014/main" id="{86075F25-F3AB-4132-BA49-8FE210F63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249015"/>
              </p:ext>
            </p:extLst>
          </p:nvPr>
        </p:nvGraphicFramePr>
        <p:xfrm>
          <a:off x="2057400" y="4419600"/>
          <a:ext cx="8229600" cy="11658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98726824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976115789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 {1; -1}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  {7; - 7}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33380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{ </a:t>
                      </a:r>
                      <a:r>
                        <a:rPr kumimoji="0" lang="vi-VN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0; 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1; 7}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  { 1; -1; 7; -7}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714921"/>
                  </a:ext>
                </a:extLst>
              </a:tr>
            </a:tbl>
          </a:graphicData>
        </a:graphic>
      </p:graphicFrame>
      <p:graphicFrame>
        <p:nvGraphicFramePr>
          <p:cNvPr id="51219" name="Group 19">
            <a:extLst>
              <a:ext uri="{FF2B5EF4-FFF2-40B4-BE49-F238E27FC236}">
                <a16:creationId xmlns:a16="http://schemas.microsoft.com/office/drawing/2014/main" id="{17B3BCB5-7C55-4380-A1CC-293CAEA86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348537"/>
              </p:ext>
            </p:extLst>
          </p:nvPr>
        </p:nvGraphicFramePr>
        <p:xfrm>
          <a:off x="2133600" y="2362200"/>
          <a:ext cx="8229600" cy="11658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7785769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986437015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A. – 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B.   -27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9791995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C. 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D.    27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883011"/>
                  </a:ext>
                </a:extLst>
              </a:tr>
            </a:tbl>
          </a:graphicData>
        </a:graphic>
      </p:graphicFrame>
      <p:sp>
        <p:nvSpPr>
          <p:cNvPr id="51232" name="Oval 32">
            <a:extLst>
              <a:ext uri="{FF2B5EF4-FFF2-40B4-BE49-F238E27FC236}">
                <a16:creationId xmlns:a16="http://schemas.microsoft.com/office/drawing/2014/main" id="{3652FB2C-13CB-4BD1-9EFC-64EB0698C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2860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3" name="Oval 33">
            <a:extLst>
              <a:ext uri="{FF2B5EF4-FFF2-40B4-BE49-F238E27FC236}">
                <a16:creationId xmlns:a16="http://schemas.microsoft.com/office/drawing/2014/main" id="{4F71143C-71BA-4818-B0B6-77E666B5E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76800"/>
            <a:ext cx="685800" cy="685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D07938-6A89-43DA-A42E-D2D2974F933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017973" y="1757450"/>
            <a:ext cx="10972800" cy="622828"/>
          </a:xfrm>
        </p:spPr>
        <p:txBody>
          <a:bodyPr/>
          <a:lstStyle/>
          <a:p>
            <a:pPr marL="0" indent="0">
              <a:buNone/>
            </a:pPr>
            <a:r>
              <a:rPr lang="vi-VN" b="1" dirty="0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II. Tự luận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EC119F1-7343-437F-B64A-D8FF2E381449}"/>
              </a:ext>
            </a:extLst>
          </p:cNvPr>
          <p:cNvSpPr/>
          <p:nvPr/>
        </p:nvSpPr>
        <p:spPr>
          <a:xfrm>
            <a:off x="2134260" y="2757504"/>
            <a:ext cx="7923475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1: THỰC HIỆN PHÉP TÍNH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6866BE-C66B-4183-9802-B1340CC51081}"/>
              </a:ext>
            </a:extLst>
          </p:cNvPr>
          <p:cNvSpPr/>
          <p:nvPr/>
        </p:nvSpPr>
        <p:spPr>
          <a:xfrm>
            <a:off x="2134261" y="3706189"/>
            <a:ext cx="7923476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2: TÌM X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256BD65-35BE-4AB3-AD9F-2DB353D4D66F}"/>
              </a:ext>
            </a:extLst>
          </p:cNvPr>
          <p:cNvSpPr/>
          <p:nvPr/>
        </p:nvSpPr>
        <p:spPr>
          <a:xfrm>
            <a:off x="2134261" y="4654874"/>
            <a:ext cx="7923477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3: BỘI VÀ ƯỚC CỦA MỘT SỐ NGUYÊN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1156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E95B94-0BE1-4813-9241-72BB2FC0DD9D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4941194" cy="5851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b="1" dirty="0">
                <a:effectLst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II. Tự luận</a:t>
            </a:r>
          </a:p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endParaRPr lang="en-US" b="1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vi-VN" dirty="0"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/ </a:t>
            </a:r>
            <a:r>
              <a:rPr lang="en-US" dirty="0"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60 + 33 + (-50) + (-33)</a:t>
            </a:r>
            <a:endParaRPr lang="vi-VN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vi-VN" dirty="0"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/ (- 8 – 13) : (-7)</a:t>
            </a:r>
            <a:endParaRPr lang="en-US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886A1B-6462-4D6E-A2AD-470D401D9FDA}"/>
              </a:ext>
            </a:extLst>
          </p:cNvPr>
          <p:cNvSpPr txBox="1"/>
          <p:nvPr/>
        </p:nvSpPr>
        <p:spPr>
          <a:xfrm>
            <a:off x="6478314" y="1213176"/>
            <a:ext cx="60933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[(-3)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.2-(-8)]:13-|-12|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30">
            <a:extLst>
              <a:ext uri="{FF2B5EF4-FFF2-40B4-BE49-F238E27FC236}">
                <a16:creationId xmlns:a16="http://schemas.microsoft.com/office/drawing/2014/main" id="{5460B4A3-B74D-49FA-8F36-496EF2932716}"/>
              </a:ext>
            </a:extLst>
          </p:cNvPr>
          <p:cNvGrpSpPr>
            <a:grpSpLocks/>
          </p:cNvGrpSpPr>
          <p:nvPr/>
        </p:nvGrpSpPr>
        <p:grpSpPr bwMode="auto">
          <a:xfrm>
            <a:off x="6641208" y="2210873"/>
            <a:ext cx="3581400" cy="1524000"/>
            <a:chOff x="3216" y="768"/>
            <a:chExt cx="2256" cy="960"/>
          </a:xfrm>
        </p:grpSpPr>
        <p:sp>
          <p:nvSpPr>
            <p:cNvPr id="11" name="AutoShape 25">
              <a:extLst>
                <a:ext uri="{FF2B5EF4-FFF2-40B4-BE49-F238E27FC236}">
                  <a16:creationId xmlns:a16="http://schemas.microsoft.com/office/drawing/2014/main" id="{CA200FE8-396B-4788-888A-65A8AC3AC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768"/>
              <a:ext cx="2256" cy="960"/>
            </a:xfrm>
            <a:prstGeom prst="wedgeRectCallout">
              <a:avLst>
                <a:gd name="adj1" fmla="val -54431"/>
                <a:gd name="adj2" fmla="val 70940"/>
              </a:avLst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" name="Text Box 26">
              <a:extLst>
                <a:ext uri="{FF2B5EF4-FFF2-40B4-BE49-F238E27FC236}">
                  <a16:creationId xmlns:a16="http://schemas.microsoft.com/office/drawing/2014/main" id="{F1A8611E-B280-41C7-9607-69044B09AE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864"/>
              <a:ext cx="220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Để thực hiện các phép tính ta thường sử dụng các kiến thức nào?</a:t>
              </a:r>
            </a:p>
          </p:txBody>
        </p:sp>
      </p:grpSp>
      <p:sp>
        <p:nvSpPr>
          <p:cNvPr id="13" name="Text Box 29">
            <a:extLst>
              <a:ext uri="{FF2B5EF4-FFF2-40B4-BE49-F238E27FC236}">
                <a16:creationId xmlns:a16="http://schemas.microsoft.com/office/drawing/2014/main" id="{4A49D363-09D7-4222-95A4-837407A93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8314" y="4209350"/>
            <a:ext cx="4114800" cy="15525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- </a:t>
            </a:r>
            <a:r>
              <a:rPr lang="en-US" altLang="en-US" b="1" dirty="0" err="1"/>
              <a:t>Để</a:t>
            </a:r>
            <a:r>
              <a:rPr lang="en-US" altLang="en-US" b="1" dirty="0"/>
              <a:t> </a:t>
            </a:r>
            <a:r>
              <a:rPr lang="en-US" altLang="en-US" b="1" dirty="0" err="1"/>
              <a:t>thức</a:t>
            </a:r>
            <a:r>
              <a:rPr lang="en-US" altLang="en-US" b="1" dirty="0"/>
              <a:t> </a:t>
            </a:r>
            <a:r>
              <a:rPr lang="en-US" altLang="en-US" b="1" dirty="0" err="1"/>
              <a:t>hiện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phép</a:t>
            </a:r>
            <a:r>
              <a:rPr lang="en-US" altLang="en-US" b="1" dirty="0"/>
              <a:t> </a:t>
            </a:r>
            <a:r>
              <a:rPr lang="en-US" altLang="en-US" b="1" dirty="0" err="1"/>
              <a:t>tính</a:t>
            </a:r>
            <a:r>
              <a:rPr lang="en-US" altLang="en-US" b="1" dirty="0"/>
              <a:t> ta </a:t>
            </a:r>
            <a:r>
              <a:rPr lang="en-US" altLang="en-US" b="1" dirty="0" err="1"/>
              <a:t>thường</a:t>
            </a:r>
            <a:r>
              <a:rPr lang="en-US" altLang="en-US" b="1" dirty="0"/>
              <a:t> </a:t>
            </a:r>
            <a:r>
              <a:rPr lang="en-US" altLang="en-US" b="1" dirty="0" err="1"/>
              <a:t>sử</a:t>
            </a:r>
            <a:r>
              <a:rPr lang="en-US" altLang="en-US" b="1" dirty="0"/>
              <a:t> </a:t>
            </a:r>
            <a:r>
              <a:rPr lang="en-US" altLang="en-US" b="1" dirty="0" err="1"/>
              <a:t>dụng</a:t>
            </a:r>
            <a:r>
              <a:rPr lang="en-US" altLang="en-US" b="1" dirty="0"/>
              <a:t> </a:t>
            </a:r>
            <a:r>
              <a:rPr lang="en-US" altLang="en-US" b="1" dirty="0" err="1"/>
              <a:t>quy</a:t>
            </a:r>
            <a:r>
              <a:rPr lang="en-US" altLang="en-US" b="1" dirty="0"/>
              <a:t> </a:t>
            </a:r>
            <a:r>
              <a:rPr lang="en-US" altLang="en-US" b="1" dirty="0" err="1"/>
              <a:t>tắc</a:t>
            </a:r>
            <a:r>
              <a:rPr lang="en-US" altLang="en-US" b="1" dirty="0"/>
              <a:t> </a:t>
            </a:r>
            <a:r>
              <a:rPr lang="en-US" altLang="en-US" b="1" dirty="0" err="1"/>
              <a:t>dấu</a:t>
            </a:r>
            <a:r>
              <a:rPr lang="en-US" altLang="en-US" b="1" dirty="0"/>
              <a:t> </a:t>
            </a:r>
            <a:r>
              <a:rPr lang="en-US" altLang="en-US" b="1" dirty="0" err="1"/>
              <a:t>ngoặc</a:t>
            </a:r>
            <a:r>
              <a:rPr lang="en-US" altLang="en-US" b="1" dirty="0"/>
              <a:t> </a:t>
            </a:r>
            <a:r>
              <a:rPr lang="en-US" altLang="en-US" b="1" dirty="0" err="1"/>
              <a:t>và</a:t>
            </a:r>
            <a:r>
              <a:rPr lang="en-US" altLang="en-US" b="1" dirty="0"/>
              <a:t> </a:t>
            </a:r>
            <a:r>
              <a:rPr lang="en-US" altLang="en-US" b="1" dirty="0" err="1"/>
              <a:t>thứ</a:t>
            </a:r>
            <a:r>
              <a:rPr lang="en-US" altLang="en-US" b="1" dirty="0"/>
              <a:t> </a:t>
            </a:r>
            <a:r>
              <a:rPr lang="en-US" altLang="en-US" b="1" dirty="0" err="1"/>
              <a:t>tự</a:t>
            </a:r>
            <a:r>
              <a:rPr lang="en-US" altLang="en-US" b="1" dirty="0"/>
              <a:t> </a:t>
            </a:r>
            <a:r>
              <a:rPr lang="en-US" altLang="en-US" b="1" dirty="0" err="1"/>
              <a:t>thực</a:t>
            </a:r>
            <a:r>
              <a:rPr lang="en-US" altLang="en-US" b="1" dirty="0"/>
              <a:t> </a:t>
            </a:r>
            <a:r>
              <a:rPr lang="en-US" altLang="en-US" b="1" dirty="0" err="1"/>
              <a:t>hiện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phép</a:t>
            </a:r>
            <a:r>
              <a:rPr lang="en-US" altLang="en-US" b="1" dirty="0"/>
              <a:t> </a:t>
            </a:r>
            <a:r>
              <a:rPr lang="en-US" altLang="en-US" b="1" dirty="0" err="1"/>
              <a:t>tính</a:t>
            </a:r>
            <a:r>
              <a:rPr lang="en-US" altLang="en-US" b="1" dirty="0"/>
              <a:t>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AFD98FA-8FFC-478A-8047-689324C0CC50}"/>
              </a:ext>
            </a:extLst>
          </p:cNvPr>
          <p:cNvSpPr/>
          <p:nvPr/>
        </p:nvSpPr>
        <p:spPr>
          <a:xfrm>
            <a:off x="4265888" y="224828"/>
            <a:ext cx="5956720" cy="5138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002060"/>
                </a:solidFill>
                <a:latin typeface="+mj-lt"/>
              </a:rPr>
              <a:t>DẠNG 1: THỰC HIỆN PHÉP TÍNH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A4D773-72E8-4E7E-AC33-9E3502BA6328}"/>
              </a:ext>
            </a:extLst>
          </p:cNvPr>
          <p:cNvSpPr txBox="1"/>
          <p:nvPr/>
        </p:nvSpPr>
        <p:spPr>
          <a:xfrm>
            <a:off x="609600" y="1783874"/>
            <a:ext cx="42594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[60 + (-50)] + [33 + (-33)]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10 + 0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10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39B555-3126-48A4-AF59-EA72C00F7472}"/>
              </a:ext>
            </a:extLst>
          </p:cNvPr>
          <p:cNvSpPr txBox="1"/>
          <p:nvPr/>
        </p:nvSpPr>
        <p:spPr>
          <a:xfrm>
            <a:off x="609600" y="3790052"/>
            <a:ext cx="17988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-21 : (-7)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3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C37677-1FD5-4B84-ABD8-84B49E3F3037}"/>
              </a:ext>
            </a:extLst>
          </p:cNvPr>
          <p:cNvSpPr txBox="1"/>
          <p:nvPr/>
        </p:nvSpPr>
        <p:spPr>
          <a:xfrm>
            <a:off x="6588676" y="1781414"/>
            <a:ext cx="305083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[9.2 + 8] : 13 - 12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[18 + 8] : 13 – 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26 : 13 – 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2 – 12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10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289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build="p"/>
      <p:bldP spid="16" grpId="0" build="p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59315-F42E-4381-B92B-657F2402E58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5318234" cy="5851525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  <a:tabLst>
                <a:tab pos="1634490" algn="ctr"/>
              </a:tabLst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(27 + 514) – (</a:t>
            </a:r>
            <a:r>
              <a:rPr lang="vi-VN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486 – 73)</a:t>
            </a: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vi-V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400"/>
              </a:spcBef>
              <a:buNone/>
              <a:tabLst>
                <a:tab pos="457200" algn="l"/>
              </a:tabLst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35. 18 – 5. 7. 28</a:t>
            </a:r>
            <a:endParaRPr lang="vi-VN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55C765-7C59-4F39-A16C-361751D758A2}"/>
              </a:ext>
            </a:extLst>
          </p:cNvPr>
          <p:cNvSpPr txBox="1"/>
          <p:nvPr/>
        </p:nvSpPr>
        <p:spPr>
          <a:xfrm>
            <a:off x="6098628" y="863740"/>
            <a:ext cx="60933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-48 + 48. (-78) + 48.(-21)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4">
            <a:extLst>
              <a:ext uri="{FF2B5EF4-FFF2-40B4-BE49-F238E27FC236}">
                <a16:creationId xmlns:a16="http://schemas.microsoft.com/office/drawing/2014/main" id="{3CFBA5DF-EAD3-4704-BDC2-2EC75B67C12A}"/>
              </a:ext>
            </a:extLst>
          </p:cNvPr>
          <p:cNvGrpSpPr>
            <a:grpSpLocks/>
          </p:cNvGrpSpPr>
          <p:nvPr/>
        </p:nvGrpSpPr>
        <p:grpSpPr bwMode="auto">
          <a:xfrm>
            <a:off x="6772141" y="1740141"/>
            <a:ext cx="4114800" cy="1524000"/>
            <a:chOff x="3072" y="1200"/>
            <a:chExt cx="2592" cy="960"/>
          </a:xfrm>
        </p:grpSpPr>
        <p:sp>
          <p:nvSpPr>
            <p:cNvPr id="5" name="AutoShape 31">
              <a:extLst>
                <a:ext uri="{FF2B5EF4-FFF2-40B4-BE49-F238E27FC236}">
                  <a16:creationId xmlns:a16="http://schemas.microsoft.com/office/drawing/2014/main" id="{D1EFA3A1-63F4-4026-9D84-70F4112F0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200"/>
              <a:ext cx="2544" cy="960"/>
            </a:xfrm>
            <a:prstGeom prst="wedgeRoundRectCallout">
              <a:avLst>
                <a:gd name="adj1" fmla="val -51532"/>
                <a:gd name="adj2" fmla="val 8229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6" name="Text Box 32">
              <a:extLst>
                <a:ext uri="{FF2B5EF4-FFF2-40B4-BE49-F238E27FC236}">
                  <a16:creationId xmlns:a16="http://schemas.microsoft.com/office/drawing/2014/main" id="{AB19FAF2-8DC5-4685-A3A1-CDDFE59D5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296"/>
              <a:ext cx="2592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 dirty="0" err="1"/>
                <a:t>Để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tính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nhanh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một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biểu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thức</a:t>
              </a:r>
              <a:r>
                <a:rPr lang="en-US" altLang="en-US" b="1" dirty="0"/>
                <a:t> ta </a:t>
              </a:r>
              <a:r>
                <a:rPr lang="en-US" altLang="en-US" b="1" dirty="0" err="1"/>
                <a:t>thường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sử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dụng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các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kiến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thức</a:t>
              </a:r>
              <a:r>
                <a:rPr lang="en-US" altLang="en-US" b="1" dirty="0"/>
                <a:t> </a:t>
              </a:r>
              <a:r>
                <a:rPr lang="en-US" altLang="en-US" b="1" dirty="0" err="1"/>
                <a:t>nào</a:t>
              </a:r>
              <a:r>
                <a:rPr lang="en-US" altLang="en-US" b="1" dirty="0"/>
                <a:t> ?</a:t>
              </a:r>
            </a:p>
          </p:txBody>
        </p:sp>
      </p:grpSp>
      <p:sp>
        <p:nvSpPr>
          <p:cNvPr id="8" name="Text Box 35">
            <a:extLst>
              <a:ext uri="{FF2B5EF4-FFF2-40B4-BE49-F238E27FC236}">
                <a16:creationId xmlns:a16="http://schemas.microsoft.com/office/drawing/2014/main" id="{6948BD28-A15E-4B26-AF59-EEA183A34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741" y="3940261"/>
            <a:ext cx="3886200" cy="15525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- </a:t>
            </a:r>
            <a:r>
              <a:rPr lang="en-US" altLang="en-US" b="1" dirty="0" err="1"/>
              <a:t>Để</a:t>
            </a:r>
            <a:r>
              <a:rPr lang="en-US" altLang="en-US" b="1" dirty="0"/>
              <a:t> </a:t>
            </a:r>
            <a:r>
              <a:rPr lang="en-US" altLang="en-US" b="1" dirty="0" err="1"/>
              <a:t>tính</a:t>
            </a:r>
            <a:r>
              <a:rPr lang="en-US" altLang="en-US" b="1" dirty="0"/>
              <a:t> </a:t>
            </a:r>
            <a:r>
              <a:rPr lang="en-US" altLang="en-US" b="1" dirty="0" err="1"/>
              <a:t>nhanh</a:t>
            </a:r>
            <a:r>
              <a:rPr lang="en-US" altLang="en-US" b="1" dirty="0"/>
              <a:t> ta </a:t>
            </a:r>
            <a:r>
              <a:rPr lang="en-US" altLang="en-US" b="1" dirty="0" err="1"/>
              <a:t>thường</a:t>
            </a:r>
            <a:r>
              <a:rPr lang="en-US" altLang="en-US" b="1" dirty="0"/>
              <a:t> </a:t>
            </a:r>
            <a:r>
              <a:rPr lang="en-US" altLang="en-US" b="1" dirty="0" err="1"/>
              <a:t>sử</a:t>
            </a:r>
            <a:r>
              <a:rPr lang="en-US" altLang="en-US" b="1" dirty="0"/>
              <a:t> </a:t>
            </a:r>
            <a:r>
              <a:rPr lang="en-US" altLang="en-US" b="1" dirty="0" err="1"/>
              <a:t>dụng</a:t>
            </a:r>
            <a:r>
              <a:rPr lang="en-US" altLang="en-US" b="1" dirty="0"/>
              <a:t> </a:t>
            </a:r>
            <a:r>
              <a:rPr lang="en-US" altLang="en-US" b="1" dirty="0" err="1"/>
              <a:t>quy</a:t>
            </a:r>
            <a:r>
              <a:rPr lang="en-US" altLang="en-US" b="1" dirty="0"/>
              <a:t> </a:t>
            </a:r>
            <a:r>
              <a:rPr lang="en-US" altLang="en-US" b="1" dirty="0" err="1"/>
              <a:t>tắc</a:t>
            </a:r>
            <a:r>
              <a:rPr lang="en-US" altLang="en-US" b="1" dirty="0"/>
              <a:t> </a:t>
            </a:r>
            <a:r>
              <a:rPr lang="en-US" altLang="en-US" b="1" dirty="0" err="1"/>
              <a:t>dấu</a:t>
            </a:r>
            <a:r>
              <a:rPr lang="en-US" altLang="en-US" b="1" dirty="0"/>
              <a:t> </a:t>
            </a:r>
            <a:r>
              <a:rPr lang="en-US" altLang="en-US" b="1" dirty="0" err="1"/>
              <a:t>ngoặc</a:t>
            </a:r>
            <a:r>
              <a:rPr lang="en-US" altLang="en-US" b="1" dirty="0"/>
              <a:t>,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tính</a:t>
            </a:r>
            <a:r>
              <a:rPr lang="en-US" altLang="en-US" b="1" dirty="0"/>
              <a:t> </a:t>
            </a:r>
            <a:r>
              <a:rPr lang="en-US" altLang="en-US" b="1" dirty="0" err="1"/>
              <a:t>chất</a:t>
            </a:r>
            <a:r>
              <a:rPr lang="en-US" altLang="en-US" b="1" dirty="0"/>
              <a:t> </a:t>
            </a:r>
            <a:r>
              <a:rPr lang="en-US" altLang="en-US" b="1" dirty="0" err="1"/>
              <a:t>của</a:t>
            </a:r>
            <a:r>
              <a:rPr lang="en-US" altLang="en-US" b="1" dirty="0"/>
              <a:t> </a:t>
            </a:r>
            <a:r>
              <a:rPr lang="en-US" altLang="en-US" b="1" dirty="0" err="1"/>
              <a:t>phép</a:t>
            </a:r>
            <a:r>
              <a:rPr lang="en-US" altLang="en-US" b="1" dirty="0"/>
              <a:t> </a:t>
            </a:r>
            <a:r>
              <a:rPr lang="en-US" altLang="en-US" b="1" dirty="0" err="1"/>
              <a:t>cộng</a:t>
            </a:r>
            <a:r>
              <a:rPr lang="en-US" altLang="en-US" b="1" dirty="0"/>
              <a:t> </a:t>
            </a:r>
            <a:r>
              <a:rPr lang="en-US" altLang="en-US" b="1" dirty="0" err="1"/>
              <a:t>và</a:t>
            </a:r>
            <a:r>
              <a:rPr lang="en-US" altLang="en-US" b="1" dirty="0"/>
              <a:t> </a:t>
            </a:r>
            <a:r>
              <a:rPr lang="en-US" altLang="en-US" b="1" dirty="0" err="1"/>
              <a:t>phép</a:t>
            </a:r>
            <a:r>
              <a:rPr lang="en-US" altLang="en-US" b="1" dirty="0"/>
              <a:t> </a:t>
            </a:r>
            <a:r>
              <a:rPr lang="en-US" altLang="en-US" b="1" dirty="0" err="1"/>
              <a:t>nhân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số</a:t>
            </a:r>
            <a:r>
              <a:rPr lang="en-US" altLang="en-US" b="1" dirty="0"/>
              <a:t> </a:t>
            </a:r>
            <a:r>
              <a:rPr lang="en-US" altLang="en-US" b="1" dirty="0" err="1"/>
              <a:t>nguyên</a:t>
            </a:r>
            <a:endParaRPr lang="en-US" alt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702009-4B0C-4B08-917C-70C915AAF733}"/>
              </a:ext>
            </a:extLst>
          </p:cNvPr>
          <p:cNvSpPr txBox="1"/>
          <p:nvPr/>
        </p:nvSpPr>
        <p:spPr>
          <a:xfrm>
            <a:off x="609600" y="1355428"/>
            <a:ext cx="391004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27 + 514 + 486 + 73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(27 + 73) + (514 + 486)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100 + 1000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1100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DA3146-2963-46C7-9723-35208258296B}"/>
              </a:ext>
            </a:extLst>
          </p:cNvPr>
          <p:cNvSpPr txBox="1"/>
          <p:nvPr/>
        </p:nvSpPr>
        <p:spPr>
          <a:xfrm>
            <a:off x="609600" y="3559601"/>
            <a:ext cx="245451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35.18 – 35.28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35.(18 – 28)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35.(-10)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-350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37F819-E8B4-42A7-AB35-B4AB40CB27A9}"/>
              </a:ext>
            </a:extLst>
          </p:cNvPr>
          <p:cNvSpPr txBox="1"/>
          <p:nvPr/>
        </p:nvSpPr>
        <p:spPr>
          <a:xfrm>
            <a:off x="6264168" y="1511385"/>
            <a:ext cx="457529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48.(-1) + 48.(-78) + 48.(-21)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48. [(-1)+(-78)+(-21)]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48.(-100)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-4800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55709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9" grpId="0" build="p"/>
      <p:bldP spid="10" grpId="0" build="p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08DFC2-CC70-42FA-830D-2536D20582E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76518" y="274639"/>
            <a:ext cx="11105882" cy="892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Liệt kê và tính tổng tất cả các số nguyên x thỏa mãn: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-18 ≤ x ≤ 17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304E37-881C-4FAD-B583-E4A98DF9052D}"/>
              </a:ext>
            </a:extLst>
          </p:cNvPr>
          <p:cNvSpPr txBox="1"/>
          <p:nvPr/>
        </p:nvSpPr>
        <p:spPr>
          <a:xfrm>
            <a:off x="1587062" y="1626219"/>
            <a:ext cx="824777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i="1" dirty="0">
                <a:solidFill>
                  <a:srgbClr val="002060"/>
                </a:solidFill>
                <a:latin typeface="+mj-lt"/>
              </a:rPr>
              <a:t>GIẢI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Tất cả các số nguyên x là: -18; -17; -16; ...; 15; 16; 17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Ta có tổng tất cả các số nguyên trên là: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(-18) + (-17) + (-16) + ... + 15 + 16 + 17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(-18) + [(-17)+17] + [(-16) + 16] + ... + [(-1)+1] + 0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(-18) + 0 + 0 + ... + 0 + 0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= -18</a:t>
            </a:r>
          </a:p>
        </p:txBody>
      </p:sp>
    </p:spTree>
    <p:extLst>
      <p:ext uri="{BB962C8B-B14F-4D97-AF65-F5344CB8AC3E}">
        <p14:creationId xmlns:p14="http://schemas.microsoft.com/office/powerpoint/2010/main" val="30382721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1366</Words>
  <Application>Microsoft Office PowerPoint</Application>
  <PresentationFormat>Widescreen</PresentationFormat>
  <Paragraphs>176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THCS ĐÔ THỊ VIỆT HƯNG SỐ HỌC 6 TIẾT 66 – ÔN TẬP CHƯƠNG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lol</dc:creator>
  <cp:lastModifiedBy>jeff lol</cp:lastModifiedBy>
  <cp:revision>16</cp:revision>
  <dcterms:created xsi:type="dcterms:W3CDTF">2021-02-15T13:09:13Z</dcterms:created>
  <dcterms:modified xsi:type="dcterms:W3CDTF">2021-02-16T04:31:36Z</dcterms:modified>
</cp:coreProperties>
</file>