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8" r:id="rId2"/>
    <p:sldId id="257" r:id="rId3"/>
    <p:sldId id="290" r:id="rId4"/>
    <p:sldId id="291" r:id="rId5"/>
    <p:sldId id="270" r:id="rId6"/>
    <p:sldId id="292" r:id="rId7"/>
    <p:sldId id="271" r:id="rId8"/>
    <p:sldId id="274" r:id="rId9"/>
    <p:sldId id="261" r:id="rId10"/>
    <p:sldId id="293" r:id="rId11"/>
    <p:sldId id="268" r:id="rId12"/>
    <p:sldId id="275" r:id="rId13"/>
    <p:sldId id="276" r:id="rId14"/>
    <p:sldId id="277" r:id="rId15"/>
    <p:sldId id="278" r:id="rId16"/>
    <p:sldId id="269" r:id="rId17"/>
    <p:sldId id="281" r:id="rId18"/>
    <p:sldId id="280" r:id="rId19"/>
    <p:sldId id="282" r:id="rId20"/>
    <p:sldId id="296" r:id="rId21"/>
    <p:sldId id="283" r:id="rId22"/>
    <p:sldId id="295" r:id="rId23"/>
    <p:sldId id="294" r:id="rId24"/>
    <p:sldId id="28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99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644" autoAdjust="0"/>
  </p:normalViewPr>
  <p:slideViewPr>
    <p:cSldViewPr>
      <p:cViewPr varScale="1">
        <p:scale>
          <a:sx n="85" d="100"/>
          <a:sy n="85" d="100"/>
        </p:scale>
        <p:origin x="752" y="6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8D70D-7940-416B-B63B-C7DD12A4879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A3346-E08A-4C30-9C36-76E5F52A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346-E08A-4C30-9C36-76E5F52A94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5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346-E08A-4C30-9C36-76E5F52A94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9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346-E08A-4C30-9C36-76E5F52A94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9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346-E08A-4C30-9C36-76E5F52A94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9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346-E08A-4C30-9C36-76E5F52A94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346-E08A-4C30-9C36-76E5F52A94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8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3346-E08A-4C30-9C36-76E5F52A94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8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057651"/>
            <a:ext cx="7772400" cy="52863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07708"/>
            <a:ext cx="7772400" cy="364331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8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291828"/>
            <a:ext cx="1828800" cy="36802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291828"/>
            <a:ext cx="5334000" cy="3680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0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F8E4-197C-4734-B1F9-BF19A47DA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8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C0EB5-2B21-4FA4-B1D9-A7D093AD4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6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F46CD-B5E9-4684-B9E0-7939E494E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4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46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69307"/>
            <a:ext cx="3581400" cy="29027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69307"/>
            <a:ext cx="3581400" cy="29027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4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14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95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93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291828"/>
            <a:ext cx="73152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69307"/>
            <a:ext cx="7315200" cy="29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3.png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4.png"/><Relationship Id="rId12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55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50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0.png"/><Relationship Id="rId12" Type="http://schemas.openxmlformats.org/officeDocument/2006/relationships/image" Target="../media/image4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1.png"/><Relationship Id="rId11" Type="http://schemas.openxmlformats.org/officeDocument/2006/relationships/image" Target="../media/image420.png"/><Relationship Id="rId5" Type="http://schemas.openxmlformats.org/officeDocument/2006/relationships/image" Target="../media/image390.png"/><Relationship Id="rId15" Type="http://schemas.openxmlformats.org/officeDocument/2006/relationships/image" Target="../media/image58.png"/><Relationship Id="rId10" Type="http://schemas.openxmlformats.org/officeDocument/2006/relationships/image" Target="../media/image410.png"/><Relationship Id="rId4" Type="http://schemas.openxmlformats.org/officeDocument/2006/relationships/image" Target="../media/image380.png"/><Relationship Id="rId9" Type="http://schemas.openxmlformats.org/officeDocument/2006/relationships/image" Target="../media/image400.png"/><Relationship Id="rId14" Type="http://schemas.openxmlformats.org/officeDocument/2006/relationships/image" Target="../media/image5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70.png"/><Relationship Id="rId5" Type="http://schemas.openxmlformats.org/officeDocument/2006/relationships/image" Target="../media/image62.png"/><Relationship Id="rId10" Type="http://schemas.openxmlformats.org/officeDocument/2006/relationships/image" Target="../media/image68.png"/><Relationship Id="rId9" Type="http://schemas.openxmlformats.org/officeDocument/2006/relationships/image" Target="../media/image6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3.png"/><Relationship Id="rId7" Type="http://schemas.openxmlformats.org/officeDocument/2006/relationships/image" Target="../media/image8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78.png"/><Relationship Id="rId10" Type="http://schemas.openxmlformats.org/officeDocument/2006/relationships/image" Target="../media/image90.png"/><Relationship Id="rId4" Type="http://schemas.openxmlformats.org/officeDocument/2006/relationships/image" Target="../media/image77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93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7.wmf"/><Relationship Id="rId26" Type="http://schemas.openxmlformats.org/officeDocument/2006/relationships/image" Target="../media/image61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60.w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5.wmf"/><Relationship Id="rId22" Type="http://schemas.openxmlformats.org/officeDocument/2006/relationships/image" Target="../media/image5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3.wmf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2.png"/><Relationship Id="rId23" Type="http://schemas.openxmlformats.org/officeDocument/2006/relationships/image" Target="../media/image31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27.jpe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5" Type="http://schemas.openxmlformats.org/officeDocument/2006/relationships/image" Target="../media/image42.png"/><Relationship Id="rId10" Type="http://schemas.openxmlformats.org/officeDocument/2006/relationships/image" Target="../media/image75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5105400" y="20955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1905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SỐ HỌC 6</a:t>
            </a:r>
            <a:endParaRPr lang="en-US" sz="3600" b="1" dirty="0">
              <a:ln w="1905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5645" y="282692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MỞ RỘNG KHÁI NIỆM PHÂN SỐ</a:t>
            </a:r>
          </a:p>
          <a:p>
            <a:pPr algn="l"/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PHÂN SỐ BẰNG NHAU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-2116282" y="3130126"/>
            <a:ext cx="2116282" cy="1007918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79000"/>
                </a:schemeClr>
              </a:gs>
              <a:gs pos="51000">
                <a:schemeClr val="bg1">
                  <a:alpha val="27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83333 0.01482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334 0.01482 L 0.1323 0.0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-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9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43000" y="4160044"/>
            <a:ext cx="289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latin typeface="VNI-Times" pitchFamily="2" charset="0"/>
              </a:rPr>
              <a:t>cuûa hình vuoâng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6019800" y="5429250"/>
            <a:ext cx="26988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 flipV="1">
            <a:off x="6553200" y="291465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3268664" y="1428750"/>
            <a:ext cx="7937" cy="24003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09600" y="1428750"/>
            <a:ext cx="3505200" cy="2400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379538" y="1371601"/>
            <a:ext cx="144462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2293938" y="1371601"/>
            <a:ext cx="144462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3200401" y="1371601"/>
            <a:ext cx="144463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41338" y="1950244"/>
            <a:ext cx="144462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1379538" y="3779044"/>
            <a:ext cx="144462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533401" y="3200401"/>
            <a:ext cx="144463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533401" y="2571751"/>
            <a:ext cx="144463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4038601" y="1943101"/>
            <a:ext cx="144463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4038601" y="2571751"/>
            <a:ext cx="144463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4038601" y="3207544"/>
            <a:ext cx="144463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2293938" y="3779044"/>
            <a:ext cx="144462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3208338" y="3779044"/>
            <a:ext cx="144462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609600" y="3239691"/>
            <a:ext cx="3505200" cy="17859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609600" y="2611041"/>
            <a:ext cx="3505200" cy="17859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609600" y="1982391"/>
            <a:ext cx="3505200" cy="17859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2354264" y="1428750"/>
            <a:ext cx="7937" cy="24003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1439864" y="1428750"/>
            <a:ext cx="7937" cy="24003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609600" y="2000250"/>
            <a:ext cx="1752600" cy="1828800"/>
          </a:xfrm>
          <a:prstGeom prst="rect">
            <a:avLst/>
          </a:prstGeom>
          <a:solidFill>
            <a:srgbClr val="E5050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609600" y="1428750"/>
            <a:ext cx="838200" cy="571500"/>
          </a:xfrm>
          <a:prstGeom prst="rect">
            <a:avLst/>
          </a:prstGeom>
          <a:solidFill>
            <a:srgbClr val="E505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1291" name="Object 2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09600" y="4114800"/>
          <a:ext cx="4333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3" imgW="203112" imgH="393529" progId="Equation.DSMT4">
                  <p:embed/>
                </p:oleObj>
              </mc:Choice>
              <mc:Fallback>
                <p:oleObj name="Equation" r:id="rId3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4333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2" name="Object 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91300" y="1871663"/>
          <a:ext cx="1524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1871663"/>
                        <a:ext cx="1524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3" name="Object 2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00726" y="2228850"/>
          <a:ext cx="295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7" imgW="152334" imgH="393529" progId="Equation.DSMT4">
                  <p:embed/>
                </p:oleObj>
              </mc:Choice>
              <mc:Fallback>
                <p:oleObj name="Equation" r:id="rId7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6" y="2228850"/>
                        <a:ext cx="2952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5791200" y="1085850"/>
            <a:ext cx="1676400" cy="1200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5791200" y="17145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6629400" y="1085850"/>
            <a:ext cx="0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97" name="Picture 33" descr="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8585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6096000" y="2286000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của hình tròn</a:t>
            </a:r>
          </a:p>
        </p:txBody>
      </p:sp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376238" y="-50007"/>
            <a:ext cx="8534400" cy="1042989"/>
            <a:chOff x="237" y="-42"/>
            <a:chExt cx="5376" cy="876"/>
          </a:xfrm>
        </p:grpSpPr>
        <p:sp>
          <p:nvSpPr>
            <p:cNvPr id="11325" name="Text Box 36"/>
            <p:cNvSpPr txBox="1">
              <a:spLocks noChangeArrowheads="1"/>
            </p:cNvSpPr>
            <p:nvPr/>
          </p:nvSpPr>
          <p:spPr bwMode="auto">
            <a:xfrm>
              <a:off x="237" y="-19"/>
              <a:ext cx="5376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FF00"/>
                  </a:solidFill>
                  <a:latin typeface="Times New Roman" pitchFamily="18" charset="0"/>
                </a:rPr>
                <a:t>Bài 1: Ta biểu diễn      của hình tròn bằng cách chia hình tròn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FF00"/>
                  </a:solidFill>
                  <a:latin typeface="Times New Roman" pitchFamily="18" charset="0"/>
                </a:rPr>
                <a:t>thành 4 phần bằng nhau rồi tô màu 1 phần như hình 1</a:t>
              </a:r>
            </a:p>
          </p:txBody>
        </p:sp>
        <p:graphicFrame>
          <p:nvGraphicFramePr>
            <p:cNvPr id="11326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7264730"/>
                </p:ext>
              </p:extLst>
            </p:nvPr>
          </p:nvGraphicFramePr>
          <p:xfrm>
            <a:off x="1899" y="-42"/>
            <a:ext cx="234" cy="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6" name="Equation" r:id="rId9" imgW="152334" imgH="393529" progId="Equation.DSMT4">
                    <p:embed/>
                  </p:oleObj>
                </mc:Choice>
                <mc:Fallback>
                  <p:oleObj name="Equation" r:id="rId9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9" y="-42"/>
                          <a:ext cx="234" cy="6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7419"/>
            <a:ext cx="129540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6" y="1600200"/>
            <a:ext cx="9366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2" name="Rectangle 40"/>
          <p:cNvSpPr>
            <a:spLocks noChangeArrowheads="1"/>
          </p:cNvSpPr>
          <p:nvPr/>
        </p:nvSpPr>
        <p:spPr bwMode="auto">
          <a:xfrm>
            <a:off x="5562600" y="2934891"/>
            <a:ext cx="31242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41" name="Object 41"/>
          <p:cNvGraphicFramePr>
            <a:graphicFrameLocks noChangeAspect="1"/>
          </p:cNvGraphicFramePr>
          <p:nvPr/>
        </p:nvGraphicFramePr>
        <p:xfrm>
          <a:off x="5562601" y="4249341"/>
          <a:ext cx="4413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12" imgW="152334" imgH="393529" progId="Equation.DSMT4">
                  <p:embed/>
                </p:oleObj>
              </mc:Choice>
              <mc:Fallback>
                <p:oleObj name="Equation" r:id="rId12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1" y="4249341"/>
                        <a:ext cx="4413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6096000" y="4466035"/>
            <a:ext cx="32004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latin typeface="VNI-Times" pitchFamily="2" charset="0"/>
              </a:rPr>
              <a:t>cuûa hình chöõ nhaät </a:t>
            </a:r>
          </a:p>
          <a:p>
            <a:pPr eaLnBrk="1" hangingPunct="1">
              <a:spcBef>
                <a:spcPct val="50000"/>
              </a:spcBef>
            </a:pPr>
            <a:endParaRPr lang="en-US" sz="3000">
              <a:latin typeface="VNI-Times" pitchFamily="2" charset="0"/>
            </a:endParaRPr>
          </a:p>
        </p:txBody>
      </p:sp>
      <p:sp>
        <p:nvSpPr>
          <p:cNvPr id="51243" name="Oval 43"/>
          <p:cNvSpPr>
            <a:spLocks noChangeArrowheads="1"/>
          </p:cNvSpPr>
          <p:nvPr/>
        </p:nvSpPr>
        <p:spPr bwMode="auto">
          <a:xfrm>
            <a:off x="7551738" y="4027885"/>
            <a:ext cx="144462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Oval 44"/>
          <p:cNvSpPr>
            <a:spLocks noChangeArrowheads="1"/>
          </p:cNvSpPr>
          <p:nvPr/>
        </p:nvSpPr>
        <p:spPr bwMode="auto">
          <a:xfrm>
            <a:off x="6477000" y="4027885"/>
            <a:ext cx="144463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Oval 45"/>
          <p:cNvSpPr>
            <a:spLocks noChangeArrowheads="1"/>
          </p:cNvSpPr>
          <p:nvPr/>
        </p:nvSpPr>
        <p:spPr bwMode="auto">
          <a:xfrm>
            <a:off x="7543801" y="2877742"/>
            <a:ext cx="144463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Oval 46"/>
          <p:cNvSpPr>
            <a:spLocks noChangeArrowheads="1"/>
          </p:cNvSpPr>
          <p:nvPr/>
        </p:nvSpPr>
        <p:spPr bwMode="auto">
          <a:xfrm>
            <a:off x="6477000" y="2877742"/>
            <a:ext cx="144463" cy="10715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600200"/>
            <a:ext cx="9366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71701"/>
            <a:ext cx="129540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9" name="Line 49"/>
          <p:cNvSpPr>
            <a:spLocks noChangeShapeType="1"/>
          </p:cNvSpPr>
          <p:nvPr/>
        </p:nvSpPr>
        <p:spPr bwMode="auto">
          <a:xfrm>
            <a:off x="7620000" y="291465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5562600" y="2914650"/>
            <a:ext cx="990600" cy="1143000"/>
          </a:xfrm>
          <a:prstGeom prst="rect">
            <a:avLst/>
          </a:prstGeom>
          <a:solidFill>
            <a:srgbClr val="091E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Rectangle 51"/>
          <p:cNvSpPr>
            <a:spLocks noChangeArrowheads="1"/>
          </p:cNvSpPr>
          <p:nvPr/>
        </p:nvSpPr>
        <p:spPr bwMode="auto">
          <a:xfrm>
            <a:off x="6553200" y="2914650"/>
            <a:ext cx="1066800" cy="1143000"/>
          </a:xfrm>
          <a:prstGeom prst="rect">
            <a:avLst/>
          </a:prstGeom>
          <a:solidFill>
            <a:srgbClr val="091E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91EE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>
            <a:off x="6553200" y="291465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51054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28900"/>
            <a:ext cx="51054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983582"/>
            <a:ext cx="51054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93169"/>
            <a:ext cx="129540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5951"/>
            <a:ext cx="129540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5869"/>
            <a:ext cx="129540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9" name="Line 59"/>
          <p:cNvSpPr>
            <a:spLocks noChangeShapeType="1"/>
          </p:cNvSpPr>
          <p:nvPr/>
        </p:nvSpPr>
        <p:spPr bwMode="auto">
          <a:xfrm>
            <a:off x="609600" y="32575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0" name="Line 60"/>
          <p:cNvSpPr>
            <a:spLocks noChangeShapeType="1"/>
          </p:cNvSpPr>
          <p:nvPr/>
        </p:nvSpPr>
        <p:spPr bwMode="auto">
          <a:xfrm>
            <a:off x="609600" y="26289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1" name="Line 61"/>
          <p:cNvSpPr>
            <a:spLocks noChangeShapeType="1"/>
          </p:cNvSpPr>
          <p:nvPr/>
        </p:nvSpPr>
        <p:spPr bwMode="auto">
          <a:xfrm>
            <a:off x="609600" y="20002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2" name="Line 62"/>
          <p:cNvSpPr>
            <a:spLocks noChangeShapeType="1"/>
          </p:cNvSpPr>
          <p:nvPr/>
        </p:nvSpPr>
        <p:spPr bwMode="auto">
          <a:xfrm>
            <a:off x="1447800" y="1428750"/>
            <a:ext cx="0" cy="240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341E-7 L 0.00417 0.229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5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723E-6 L 0.00416 0.2365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3699E-6 L 0.3875 0.00347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78035E-7 L 0.37917 -0.00347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47 L 0.37916 -0.00416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1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1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5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5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5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 animBg="1"/>
      <p:bldP spid="51219" grpId="0" animBg="1"/>
      <p:bldP spid="51220" grpId="0" animBg="1"/>
      <p:bldP spid="51221" grpId="0" animBg="1"/>
      <p:bldP spid="51222" grpId="0" animBg="1"/>
      <p:bldP spid="51223" grpId="0" animBg="1"/>
      <p:bldP spid="51224" grpId="0" animBg="1"/>
      <p:bldP spid="51225" grpId="0" animBg="1"/>
      <p:bldP spid="51242" grpId="0"/>
      <p:bldP spid="51243" grpId="0" animBg="1"/>
      <p:bldP spid="51244" grpId="0" animBg="1"/>
      <p:bldP spid="51245" grpId="0" animBg="1"/>
      <p:bldP spid="51246" grpId="0" animBg="1"/>
      <p:bldP spid="51249" grpId="0" animBg="1"/>
      <p:bldP spid="51250" grpId="0" animBg="1"/>
      <p:bldP spid="51251" grpId="0" animBg="1"/>
      <p:bldP spid="51252" grpId="0" animBg="1"/>
      <p:bldP spid="51259" grpId="0" animBg="1"/>
      <p:bldP spid="51260" grpId="0" animBg="1"/>
      <p:bldP spid="51261" grpId="0" animBg="1"/>
      <p:bldP spid="512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ChangeArrowheads="1"/>
          </p:cNvSpPr>
          <p:nvPr/>
        </p:nvSpPr>
        <p:spPr bwMode="auto">
          <a:xfrm>
            <a:off x="5105400" y="3319941"/>
            <a:ext cx="819150" cy="108585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800">
              <a:solidFill>
                <a:srgbClr val="000000"/>
              </a:solidFill>
            </a:endParaRPr>
          </a:p>
        </p:txBody>
      </p:sp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5924550" y="3319941"/>
            <a:ext cx="819150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800">
              <a:solidFill>
                <a:srgbClr val="000000"/>
              </a:solidFill>
            </a:endParaRPr>
          </a:p>
        </p:txBody>
      </p:sp>
      <p:sp>
        <p:nvSpPr>
          <p:cNvPr id="7" name="Rectangle 73"/>
          <p:cNvSpPr>
            <a:spLocks noChangeArrowheads="1"/>
          </p:cNvSpPr>
          <p:nvPr/>
        </p:nvSpPr>
        <p:spPr bwMode="auto">
          <a:xfrm>
            <a:off x="6743700" y="3319941"/>
            <a:ext cx="819150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800">
              <a:solidFill>
                <a:srgbClr val="000000"/>
              </a:solidFill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533400" y="3319941"/>
            <a:ext cx="819150" cy="108585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800">
              <a:solidFill>
                <a:srgbClr val="000000"/>
              </a:solidFill>
            </a:endParaRPr>
          </a:p>
        </p:txBody>
      </p:sp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1352550" y="3319941"/>
            <a:ext cx="819150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800">
              <a:solidFill>
                <a:srgbClr val="000000"/>
              </a:solidFill>
            </a:endParaRP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2171700" y="3319941"/>
            <a:ext cx="819150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800">
              <a:solidFill>
                <a:srgbClr val="000000"/>
              </a:solidFill>
            </a:endParaRPr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0" y="1663901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 tô màu trong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hình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biểu diễn phân số nào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3864954" y="4518301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5" name="Line 80"/>
          <p:cNvSpPr>
            <a:spLocks noChangeShapeType="1"/>
          </p:cNvSpPr>
          <p:nvPr/>
        </p:nvSpPr>
        <p:spPr bwMode="auto">
          <a:xfrm>
            <a:off x="5105400" y="3872391"/>
            <a:ext cx="2457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0" y="2223709"/>
            <a:ext cx="83058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8200" y="4517646"/>
            <a:ext cx="174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1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29300" y="4502628"/>
            <a:ext cx="209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i="1">
                <a:solidFill>
                  <a:srgbClr val="FF0000"/>
                </a:solidFill>
              </a:rPr>
              <a:t>Hình 2</a:t>
            </a:r>
            <a:endParaRPr lang="vi-VN" sz="2800" b="1" i="1">
              <a:solidFill>
                <a:srgbClr val="FF0000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09008" y="1091091"/>
            <a:ext cx="7461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Có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chữ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nhật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giống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nhau</a:t>
            </a:r>
            <a:r>
              <a:rPr lang="en-US" sz="2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48836" y="4251807"/>
                <a:ext cx="47961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836" y="4251807"/>
                <a:ext cx="479618" cy="901785"/>
              </a:xfrm>
              <a:prstGeom prst="rect">
                <a:avLst/>
              </a:prstGeom>
              <a:blipFill rotWithShape="1">
                <a:blip r:embed="rId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35917" y="4246761"/>
                <a:ext cx="47961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17" y="4246761"/>
                <a:ext cx="479618" cy="901785"/>
              </a:xfrm>
              <a:prstGeom prst="rect">
                <a:avLst/>
              </a:prstGeom>
              <a:blipFill rotWithShape="1">
                <a:blip r:embed="rId3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38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4" grpId="0"/>
      <p:bldP spid="15" grpId="0" animBg="1"/>
      <p:bldP spid="16" grpId="0"/>
      <p:bldP spid="17" grpId="0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22" y="895350"/>
            <a:ext cx="365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Khái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niệm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cs typeface="Times New Roman" pitchFamily="18" charset="0"/>
              </a:rPr>
              <a:t>Ta </a:t>
            </a:r>
            <a:r>
              <a:rPr lang="en-US" sz="2800" b="1" dirty="0" err="1" smtClean="0">
                <a:cs typeface="Times New Roman" pitchFamily="18" charset="0"/>
              </a:rPr>
              <a:t>có</a:t>
            </a:r>
            <a:r>
              <a:rPr lang="en-US" sz="2800" b="1" dirty="0" smtClean="0">
                <a:cs typeface="Times New Roman" pitchFamily="18" charset="0"/>
              </a:rPr>
              <a:t>: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19400" y="2819400"/>
            <a:ext cx="533400" cy="533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810000" y="2819400"/>
            <a:ext cx="533400" cy="533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743200" y="2057400"/>
            <a:ext cx="533400" cy="533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886200" y="2057400"/>
            <a:ext cx="533400" cy="533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6553200" y="26352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6553200" y="27876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743200" y="2055813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886200" y="2057400"/>
            <a:ext cx="533400" cy="533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819400" y="2819400"/>
            <a:ext cx="533400" cy="533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3810000" y="2819400"/>
            <a:ext cx="609600" cy="533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3433763" y="2605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433763" y="28336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2667000" y="26955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3795713" y="270986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5715000" y="2709863"/>
            <a:ext cx="45719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7558088" y="2740025"/>
            <a:ext cx="45719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0" y="24384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Cambria Math"/>
                <a:ea typeface="Cambria Math"/>
              </a:rPr>
              <a:t>xét</a:t>
            </a:r>
            <a:endParaRPr lang="en-GB" sz="2800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48200" y="241935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latin typeface="Cambria Math"/>
                <a:ea typeface="Cambria Math"/>
              </a:rPr>
              <a:t>⇒</a:t>
            </a:r>
            <a:endParaRPr lang="en-GB" sz="3200" dirty="0"/>
          </a:p>
        </p:txBody>
      </p:sp>
      <p:sp>
        <p:nvSpPr>
          <p:cNvPr id="3" name="Cloud Callout 2"/>
          <p:cNvSpPr/>
          <p:nvPr/>
        </p:nvSpPr>
        <p:spPr bwMode="auto">
          <a:xfrm>
            <a:off x="5105400" y="935057"/>
            <a:ext cx="3657600" cy="1906567"/>
          </a:xfrm>
          <a:prstGeom prst="cloudCallout">
            <a:avLst>
              <a:gd name="adj1" fmla="val -62685"/>
              <a:gd name="adj2" fmla="val 39933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Nhìn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cặp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phân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số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phát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hiện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các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tích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nào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bằng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nhau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không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0" y="356235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kern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1352550"/>
                <a:ext cx="891540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Ví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dụ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2550"/>
                <a:ext cx="8915400" cy="701602"/>
              </a:xfrm>
              <a:prstGeom prst="rect">
                <a:avLst/>
              </a:prstGeom>
              <a:blipFill rotWithShape="1">
                <a:blip r:embed="rId2"/>
                <a:stretch>
                  <a:fillRect l="-1504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00771 C -0.01771 -0.02406 -0.0375 -0.04071 0.00225 -0.05212 C 0.04201 -0.06383 0.19687 -0.0996 0.24045 -0.0774 C 0.28402 -0.0552 0.27413 0.01295 0.26423 0.0810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7 C -0.01145 0.02012 -0.02361 0.0326 0.00486 0.03815 C 0.0342 0.0437 0.14375 0.05919 0.17865 0.04046 C 0.21407 0.02312 0.21302 -0.0222 0.21302 -0.0659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1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0728E-6 C -0.02483 -0.02497 -0.04948 -0.04995 -0.00157 -0.07246 C 0.04652 -0.09528 0.22986 -0.1625 0.28836 -0.13598 C 0.34705 -0.10915 0.34843 -0.01079 0.35 0.08727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7" y="-37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9235E-6 C -0.02031 0.02436 -0.03941 0.04903 0.01493 0.05921 C 0.07066 0.06908 0.24497 0.08079 0.33229 0.06013 C 0.42014 0.04009 0.48039 -0.01017 0.54115 -0.05951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1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4" grpId="0"/>
      <p:bldP spid="19" grpId="0" animBg="1"/>
      <p:bldP spid="22" grpId="0" animBg="1"/>
      <p:bldP spid="23" grpId="0"/>
      <p:bldP spid="23" grpId="1"/>
      <p:bldP spid="24" grpId="0"/>
      <p:bldP spid="3" grpId="0" animBg="1"/>
      <p:bldP spid="25" grpId="0" build="p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89" y="2710453"/>
                <a:ext cx="70104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Ta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có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" y="2710453"/>
                <a:ext cx="7010400" cy="703013"/>
              </a:xfrm>
              <a:prstGeom prst="rect">
                <a:avLst/>
              </a:prstGeom>
              <a:blipFill rotWithShape="1">
                <a:blip r:embed="rId3"/>
                <a:stretch>
                  <a:fillRect l="-1913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232" y="142875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3855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15 . 2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63744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4869" y="36487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7783" y="364873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1978" y="36487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36385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876800" y="3900160"/>
            <a:ext cx="4572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943600" y="3900160"/>
            <a:ext cx="4572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Cloud Callout 21"/>
          <p:cNvSpPr/>
          <p:nvPr/>
        </p:nvSpPr>
        <p:spPr bwMode="auto">
          <a:xfrm>
            <a:off x="3505200" y="3562350"/>
            <a:ext cx="3505200" cy="1558176"/>
          </a:xfrm>
          <a:prstGeom prst="cloudCallout">
            <a:avLst>
              <a:gd name="adj1" fmla="val -38531"/>
              <a:gd name="adj2" fmla="val -10641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Kiểm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cặp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phân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số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bằng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nhau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không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9460" y="282706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Nếu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92043" y="2637441"/>
                <a:ext cx="1279902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043" y="2637441"/>
                <a:ext cx="1279902" cy="935769"/>
              </a:xfrm>
              <a:prstGeom prst="rect">
                <a:avLst/>
              </a:prstGeom>
              <a:blipFill rotWithShape="1">
                <a:blip r:embed="rId6"/>
                <a:stretch>
                  <a:fillRect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239000" y="28399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6111" y="2800350"/>
            <a:ext cx="232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b . c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0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3793 L 0.11268 0.03022 C 0.13629 0.04533 0.17171 0.05396 0.20851 0.05396 C 0.25052 0.05396 0.28421 0.04533 0.30782 0.03022 L 0.42066 -0.03793 " pathEditMode="relative" rAng="0" ptsTypes="FffFF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4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3608 L 0.06059 0.01141 C 0.07326 0.00617 0.09236 0.00309 0.11215 0.00309 C 0.1349 0.00309 0.15278 0.00617 0.16563 0.01141 L 0.22656 0.03608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3793 L 0.10764 0.05766 C 0.13056 0.07956 0.16476 0.09189 0.20035 0.09189 C 0.24115 0.09189 0.27361 0.07956 0.29653 0.05766 L 0.4059 -0.03793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6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3608 L 0.12882 0.04934 C 0.1559 0.05211 0.19618 0.05396 0.2382 0.05396 C 0.28629 0.05396 0.32465 0.05211 0.35174 0.04934 L 0.48073 0.03608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1"/>
      <p:bldP spid="13" grpId="2"/>
      <p:bldP spid="14" grpId="0"/>
      <p:bldP spid="22" grpId="0" animBg="1"/>
      <p:bldP spid="22" grpId="1" animBg="1"/>
      <p:bldP spid="23" grpId="0"/>
      <p:bldP spid="24" grpId="0"/>
      <p:bldP spid="25" grpId="0"/>
      <p:bldP spid="25" grpId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72158" y="1653868"/>
                <a:ext cx="70104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-Ta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có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158" y="1653868"/>
                <a:ext cx="7010400" cy="703013"/>
              </a:xfrm>
              <a:prstGeom prst="rect">
                <a:avLst/>
              </a:prstGeom>
              <a:blipFill rotWithShape="1">
                <a:blip r:embed="rId2"/>
                <a:stretch>
                  <a:fillRect l="-182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96680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1494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15 . 2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3368" y="2370823"/>
                <a:ext cx="1493807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368" y="2370823"/>
                <a:ext cx="1493807" cy="1027525"/>
              </a:xfrm>
              <a:prstGeom prst="rect">
                <a:avLst/>
              </a:prstGeom>
              <a:blipFill rotWithShape="1"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279463" y="272415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33453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Nếu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b . c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62650" y="1743764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Nếu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18437" y="1616451"/>
                <a:ext cx="1279902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37" y="1616451"/>
                <a:ext cx="1279902" cy="935769"/>
              </a:xfrm>
              <a:prstGeom prst="rect">
                <a:avLst/>
              </a:prstGeom>
              <a:blipFill rotWithShape="1">
                <a:blip r:embed="rId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207954" y="1743764"/>
            <a:ext cx="232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b . c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43243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71800" y="4151563"/>
                <a:ext cx="1279902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151563"/>
                <a:ext cx="1279902" cy="935769"/>
              </a:xfrm>
              <a:prstGeom prst="rect">
                <a:avLst/>
              </a:prstGeom>
              <a:blipFill rotWithShape="1">
                <a:blip r:embed="rId8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82943" y="4019550"/>
                <a:ext cx="1523045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c</m:t>
                          </m:r>
                        </m:den>
                      </m:f>
                      <m: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943" y="4019550"/>
                <a:ext cx="1523045" cy="1027525"/>
              </a:xfrm>
              <a:prstGeom prst="rect">
                <a:avLst/>
              </a:prstGeom>
              <a:blipFill rotWithShape="1">
                <a:blip r:embed="rId9"/>
                <a:stretch>
                  <a:fillRect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58388" y="4019549"/>
                <a:ext cx="1523045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388" y="4019549"/>
                <a:ext cx="1523045" cy="1027525"/>
              </a:xfrm>
              <a:prstGeom prst="rect">
                <a:avLst/>
              </a:prstGeom>
              <a:blipFill rotWithShape="1">
                <a:blip r:embed="rId10"/>
                <a:stretch>
                  <a:fillRect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43800" y="3982625"/>
                <a:ext cx="1547090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c</m:t>
                          </m:r>
                        </m:den>
                      </m:f>
                      <m: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982625"/>
                <a:ext cx="1547090" cy="1027525"/>
              </a:xfrm>
              <a:prstGeom prst="rect">
                <a:avLst/>
              </a:prstGeom>
              <a:blipFill rotWithShape="1">
                <a:blip r:embed="rId11"/>
                <a:stretch>
                  <a:fillRect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7584" y="3689898"/>
                <a:ext cx="2941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Cho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a; b; c; 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Z*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84" y="3689898"/>
                <a:ext cx="2941432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3313" t="-11842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3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5" grpId="1"/>
      <p:bldP spid="26" grpId="0"/>
      <p:bldP spid="29" grpId="0"/>
      <p:bldP spid="30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4717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44090" y="3039130"/>
                <a:ext cx="46615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Nếu </a:t>
                </a:r>
                <a:r>
                  <a:rPr lang="en-US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. 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b . c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với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b,d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090" y="3039130"/>
                <a:ext cx="466151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745" t="-12941" b="-3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923043" y="3094465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4904" y="2888191"/>
                <a:ext cx="1279902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04" y="2888191"/>
                <a:ext cx="1279902" cy="935769"/>
              </a:xfrm>
              <a:prstGeom prst="rect">
                <a:avLst/>
              </a:prstGeom>
              <a:blipFill rotWithShape="1">
                <a:blip r:embed="rId5"/>
                <a:stretch>
                  <a:fillRect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8357" y="2267755"/>
            <a:ext cx="46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090" y="4410730"/>
            <a:ext cx="46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ý: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55445" y="4341313"/>
                <a:ext cx="5499710" cy="668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b</m:t>
                        </m:r>
                      </m:den>
                    </m:f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Nếu </a:t>
                </a:r>
                <a:r>
                  <a:rPr lang="en-US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. </a:t>
                </a:r>
                <a:r>
                  <a:rPr lang="en-US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 . c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với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b,d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445" y="4341313"/>
                <a:ext cx="5499710" cy="668837"/>
              </a:xfrm>
              <a:prstGeom prst="rect">
                <a:avLst/>
              </a:prstGeom>
              <a:blipFill rotWithShape="1">
                <a:blip r:embed="rId6"/>
                <a:stretch>
                  <a:fillRect t="-3636" b="-1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3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1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960861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95400" y="1890587"/>
                <a:ext cx="5499710" cy="830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890587"/>
                <a:ext cx="5499710" cy="830292"/>
              </a:xfrm>
              <a:prstGeom prst="rect">
                <a:avLst/>
              </a:prstGeom>
              <a:blipFill rotWithShape="1">
                <a:blip r:embed="rId4"/>
                <a:stretch>
                  <a:fillRect b="-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7000" y="1981163"/>
                <a:ext cx="4251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⇐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en-US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b .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 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với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b,d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981163"/>
                <a:ext cx="4251485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156" t="-12791" r="-2726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41781" y="1885950"/>
                <a:ext cx="42162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/>
                    <a:ea typeface="Cambria Math"/>
                  </a:rPr>
                  <a:t>⇔</a:t>
                </a:r>
                <a:r>
                  <a:rPr lang="en-US" sz="28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en-US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b . 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với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b,d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2800" dirty="0" smtClean="0"/>
                  <a:t>0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781" y="1885950"/>
                <a:ext cx="4216219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890" t="-12791" r="-1879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/>
          <p:cNvSpPr txBox="1">
            <a:spLocks/>
          </p:cNvSpPr>
          <p:nvPr/>
        </p:nvSpPr>
        <p:spPr>
          <a:xfrm>
            <a:off x="1489365" y="2438400"/>
            <a:ext cx="4572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-381000" y="18097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676400" y="2324100"/>
            <a:ext cx="4869874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10.4 = (-8).(-5) (= -40)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371600" y="3051122"/>
            <a:ext cx="4572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≠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itle 1"/>
              <p:cNvSpPr txBox="1">
                <a:spLocks/>
              </p:cNvSpPr>
              <p:nvPr/>
            </p:nvSpPr>
            <p:spPr>
              <a:xfrm>
                <a:off x="2057400" y="3075250"/>
                <a:ext cx="5486400" cy="4518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vì (-3).8 &lt; 0; 4.6 &gt; 0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(-3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).8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4.6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075250"/>
                <a:ext cx="5486400" cy="451877"/>
              </a:xfrm>
              <a:prstGeom prst="rect">
                <a:avLst/>
              </a:prstGeom>
              <a:blipFill rotWithShape="1">
                <a:blip r:embed="rId9"/>
                <a:stretch>
                  <a:fillRect t="-12000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itle 1"/>
              <p:cNvSpPr txBox="1">
                <a:spLocks/>
              </p:cNvSpPr>
              <p:nvPr/>
            </p:nvSpPr>
            <p:spPr>
              <a:xfrm>
                <a:off x="2133600" y="3867150"/>
                <a:ext cx="5306292" cy="762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vì (-2020).(-9) &gt; 0; 2019.(-8) &lt;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 </a:t>
                </a:r>
                <a:endPara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(-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2020).(-9)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2019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.(-8) </a:t>
                </a:r>
              </a:p>
            </p:txBody>
          </p:sp>
        </mc:Choice>
        <mc:Fallback xmlns="">
          <p:sp>
            <p:nvSpPr>
              <p:cNvPr id="4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867150"/>
                <a:ext cx="5306292" cy="762000"/>
              </a:xfrm>
              <a:prstGeom prst="rect">
                <a:avLst/>
              </a:prstGeom>
              <a:blipFill rotWithShape="1">
                <a:blip r:embed="rId10"/>
                <a:stretch>
                  <a:fillRect t="-11200" b="-2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3798" y="2242773"/>
                <a:ext cx="66556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98" y="2242773"/>
                <a:ext cx="665567" cy="7861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05000" y="2235271"/>
                <a:ext cx="665567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35271"/>
                <a:ext cx="665567" cy="79367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8433" y="3004773"/>
                <a:ext cx="66556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33" y="3004773"/>
                <a:ext cx="665567" cy="7861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801446" y="2948234"/>
                <a:ext cx="43633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446" y="2948234"/>
                <a:ext cx="436337" cy="7861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3757" y="3842973"/>
                <a:ext cx="197464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−2020</m:t>
                          </m:r>
                        </m:num>
                        <m:den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2019</m:t>
                          </m:r>
                        </m:den>
                      </m:f>
                      <m: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≠</m:t>
                      </m:r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−9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57" y="3842973"/>
                <a:ext cx="1974643" cy="786177"/>
              </a:xfrm>
              <a:prstGeom prst="rect">
                <a:avLst/>
              </a:prstGeom>
              <a:blipFill rotWithShape="1">
                <a:blip r:embed="rId15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6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" grpId="0"/>
      <p:bldP spid="3" grpId="1"/>
      <p:bldP spid="9" grpId="0"/>
      <p:bldP spid="9" grpId="1"/>
      <p:bldP spid="31" grpId="0"/>
      <p:bldP spid="33" grpId="0"/>
      <p:bldP spid="35" grpId="0"/>
      <p:bldP spid="37" grpId="0"/>
      <p:bldP spid="38" grpId="0"/>
      <p:bldP spid="43" grpId="0"/>
      <p:bldP spid="4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1335315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29200" y="1425358"/>
                <a:ext cx="4069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ambria Math"/>
                    <a:ea typeface="Cambria Math"/>
                  </a:rPr>
                  <a:t>⇔ 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en-US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b .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c,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với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b,d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425358"/>
                <a:ext cx="406925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994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" y="1962150"/>
            <a:ext cx="609600" cy="418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?1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74874" y="1932250"/>
            <a:ext cx="7807126" cy="494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295400" y="2495550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133600" y="2418035"/>
            <a:ext cx="3089563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1.12 = 4.3 (=12)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39439" y="2457450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230692" y="3198344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itle 1"/>
              <p:cNvSpPr txBox="1">
                <a:spLocks/>
              </p:cNvSpPr>
              <p:nvPr/>
            </p:nvSpPr>
            <p:spPr>
              <a:xfrm>
                <a:off x="2424458" y="3181350"/>
                <a:ext cx="6567142" cy="533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vì 4.9 &gt; 0; 3.(-12) &lt; 0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4.9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3.(-12)</a:t>
                </a:r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458" y="3181350"/>
                <a:ext cx="6567142" cy="533400"/>
              </a:xfrm>
              <a:prstGeom prst="rect">
                <a:avLst/>
              </a:prstGeom>
              <a:blipFill rotWithShape="1">
                <a:blip r:embed="rId6"/>
                <a:stretch>
                  <a:fillRect t="-11494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357935" y="3198344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b,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295400" y="2560461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1295400" y="3202132"/>
                <a:ext cx="574963" cy="43641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202132"/>
                <a:ext cx="574963" cy="4364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9062" y="2321346"/>
                <a:ext cx="43633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62" y="2321346"/>
                <a:ext cx="436338" cy="783804"/>
              </a:xfrm>
              <a:prstGeom prst="rect">
                <a:avLst/>
              </a:prstGeom>
              <a:blipFill rotWithShape="1">
                <a:blip r:embed="rId8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55944" y="2343150"/>
                <a:ext cx="60625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44" y="2343150"/>
                <a:ext cx="606256" cy="7838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2898" y="3028950"/>
                <a:ext cx="436338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98" y="3028950"/>
                <a:ext cx="436338" cy="7848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05655" y="3028950"/>
                <a:ext cx="83548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655" y="3028950"/>
                <a:ext cx="835485" cy="783804"/>
              </a:xfrm>
              <a:prstGeom prst="rect">
                <a:avLst/>
              </a:prstGeom>
              <a:blipFill rotWithShape="1">
                <a:blip r:embed="rId11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9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2" grpId="0"/>
      <p:bldP spid="39" grpId="0"/>
      <p:bldP spid="39" grpId="1"/>
      <p:bldP spid="40" grpId="0"/>
      <p:bldP spid="41" grpId="0"/>
      <p:bldP spid="42" grpId="0"/>
      <p:bldP spid="49" grpId="0"/>
      <p:bldP spid="2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95300" y="-84100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400" b="1" smtClean="0">
                <a:ln w="11430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TẬP</a:t>
            </a:r>
            <a:endParaRPr lang="en-US" sz="44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685341"/>
            <a:ext cx="9144000" cy="743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1255568"/>
            <a:ext cx="914400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85800" y="1754332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343400" y="1788968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448791" y="1754332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511637" y="1780309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" y="2450523"/>
            <a:ext cx="9144000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85800" y="2970069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572000" y="3004705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590800" y="2996046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553200" y="2996046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85800" y="4549854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572000" y="4573732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667000" y="4565073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664037" y="4565073"/>
            <a:ext cx="574963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143000" y="4562161"/>
            <a:ext cx="1549309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= 25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199543" y="4552950"/>
            <a:ext cx="1067657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= -1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028343" y="4563466"/>
            <a:ext cx="1067657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= 9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7085743" y="4571658"/>
            <a:ext cx="1067657" cy="43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= -9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0" y="3790950"/>
                <a:ext cx="7890161" cy="43641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Câu 3: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90950"/>
                <a:ext cx="7890161" cy="436418"/>
              </a:xfrm>
              <a:prstGeom prst="rect">
                <a:avLst/>
              </a:prstGeom>
              <a:blipFill rotWithShape="1">
                <a:blip r:embed="rId2"/>
                <a:stretch>
                  <a:fillRect l="-1700" t="-22535" b="-6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56246" y="1642119"/>
                <a:ext cx="466794" cy="789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246" y="1642119"/>
                <a:ext cx="466794" cy="789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960409" y="1651741"/>
                <a:ext cx="857927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−12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−19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409" y="1651741"/>
                <a:ext cx="857927" cy="7918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871156" y="1699269"/>
                <a:ext cx="700833" cy="836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0,5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0,3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56" y="1699269"/>
                <a:ext cx="700833" cy="8361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086600" y="1670919"/>
                <a:ext cx="873957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1,21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670919"/>
                <a:ext cx="873957" cy="7918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161512" y="2876550"/>
                <a:ext cx="1276888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−12</m:t>
                        </m:r>
                      </m:den>
                    </m:f>
                    <m:r>
                      <a:rPr lang="en-US" sz="32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12" y="2876550"/>
                <a:ext cx="1276888" cy="7907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 bwMode="auto">
          <a:xfrm>
            <a:off x="2412898" y="1780309"/>
            <a:ext cx="574963" cy="503673"/>
          </a:xfrm>
          <a:prstGeom prst="ellipse">
            <a:avLst/>
          </a:prstGeom>
          <a:noFill/>
          <a:ln w="25400" cap="flat" cmpd="sng" algn="ctr">
            <a:solidFill>
              <a:srgbClr val="FF0000">
                <a:alpha val="9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135985" y="2961218"/>
                <a:ext cx="1494896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−22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−15</m:t>
                        </m:r>
                      </m:den>
                    </m:f>
                    <m:r>
                      <a:rPr lang="en-US" sz="32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985" y="2961218"/>
                <a:ext cx="1494896" cy="7918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123912" y="2922930"/>
                <a:ext cx="1276888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−12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912" y="2922930"/>
                <a:ext cx="1276888" cy="7918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 bwMode="auto">
          <a:xfrm>
            <a:off x="4548949" y="2971077"/>
            <a:ext cx="574963" cy="503673"/>
          </a:xfrm>
          <a:prstGeom prst="ellipse">
            <a:avLst/>
          </a:prstGeom>
          <a:noFill/>
          <a:ln w="25400" cap="flat" cmpd="sng" algn="ctr">
            <a:solidFill>
              <a:srgbClr val="FF0000">
                <a:alpha val="9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086600" y="2875974"/>
                <a:ext cx="1313758" cy="791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−7</m:t>
                        </m:r>
                      </m:den>
                    </m:f>
                    <m:r>
                      <a:rPr lang="en-US" sz="32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875974"/>
                <a:ext cx="1313758" cy="7913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 bwMode="auto">
          <a:xfrm>
            <a:off x="6520825" y="4516226"/>
            <a:ext cx="574963" cy="503673"/>
          </a:xfrm>
          <a:prstGeom prst="ellipse">
            <a:avLst/>
          </a:prstGeom>
          <a:noFill/>
          <a:ln w="25400" cap="flat" cmpd="sng" algn="ctr">
            <a:solidFill>
              <a:srgbClr val="FF0000">
                <a:alpha val="9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71550"/>
            <a:ext cx="55626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76475" y="3129773"/>
            <a:ext cx="1905000" cy="442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00188" y="3644746"/>
            <a:ext cx="2637290" cy="462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3844" y="3697847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= -9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29200" y="4118508"/>
            <a:ext cx="2483254" cy="52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-4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85800" y="-19050"/>
            <a:ext cx="967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000" b="1">
                <a:ln w="11430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TẬP</a:t>
            </a:r>
            <a:endParaRPr lang="en-US" sz="40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1485900"/>
                <a:ext cx="1726563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5900"/>
                <a:ext cx="1726563" cy="701602"/>
              </a:xfrm>
              <a:prstGeom prst="rect">
                <a:avLst/>
              </a:prstGeom>
              <a:blipFill rotWithShape="1">
                <a:blip r:embed="rId2"/>
                <a:stretch>
                  <a:fillRect l="-7774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3369" y="3048930"/>
                <a:ext cx="19945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9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9" y="3048930"/>
                <a:ext cx="199452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6728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24400" y="1486968"/>
                <a:ext cx="1716304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486968"/>
                <a:ext cx="1716304" cy="710451"/>
              </a:xfrm>
              <a:prstGeom prst="rect">
                <a:avLst/>
              </a:prstGeom>
              <a:blipFill rotWithShape="1">
                <a:blip r:embed="rId4"/>
                <a:stretch>
                  <a:fillRect l="-780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912456" y="3567757"/>
            <a:ext cx="405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      </a:t>
            </a:r>
            <a:r>
              <a:rPr lang="en-US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x</a:t>
            </a:r>
            <a:r>
              <a:rPr lang="en-US" sz="2800" b="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= -4</a:t>
            </a:r>
            <a:endParaRPr lang="en-US" sz="28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2419" y="2087055"/>
                <a:ext cx="2737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18</m:t>
                        </m:r>
                      </m:e>
                    </m:d>
                  </m:oMath>
                </a14:m>
                <a:endParaRPr lang="en-US" sz="28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9" y="2087055"/>
                <a:ext cx="2737481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4900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997" y="2525710"/>
                <a:ext cx="2654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⇒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b="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US" sz="2800" b="0" i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-36:4</a:t>
                </a:r>
                <a:endParaRPr lang="en-US" sz="28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97" y="2525710"/>
                <a:ext cx="265427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5057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21981" y="2179045"/>
                <a:ext cx="39564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20</m:t>
                    </m:r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(-5</a:t>
                </a:r>
                <a:r>
                  <a:rPr lang="en-US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). </a:t>
                </a:r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16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81" y="2179045"/>
                <a:ext cx="3956415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236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921981" y="2610700"/>
            <a:ext cx="43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 20x  </a:t>
            </a:r>
            <a:r>
              <a:rPr lang="en-US" sz="2800" b="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=-80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9727" y="3089351"/>
            <a:ext cx="405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 </a:t>
            </a:r>
            <a:r>
              <a:rPr lang="en-US"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x</a:t>
            </a:r>
            <a:r>
              <a:rPr lang="en-US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      =-80:20</a:t>
            </a:r>
          </a:p>
        </p:txBody>
      </p:sp>
    </p:spTree>
    <p:extLst>
      <p:ext uri="{BB962C8B-B14F-4D97-AF65-F5344CB8AC3E}">
        <p14:creationId xmlns:p14="http://schemas.microsoft.com/office/powerpoint/2010/main" val="83162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4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KIỂM TRA BÀI CŨ</a:t>
            </a:r>
            <a:endParaRPr lang="en-US" sz="60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867318"/>
            <a:ext cx="8229600" cy="269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Thực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hiện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phép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chia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sau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6 : 3 =                          8 : ( - 4 )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                            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 - 6 ) : 2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3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4 = </a:t>
            </a:r>
          </a:p>
          <a:p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2865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2865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34358" y="2216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2009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12988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5133" y="1286530"/>
            <a:ext cx="59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-2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6573" y="2200930"/>
            <a:ext cx="76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-3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22233" y="1962150"/>
                <a:ext cx="47961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233" y="1962150"/>
                <a:ext cx="479618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 bwMode="auto">
          <a:xfrm>
            <a:off x="5770597" y="3679115"/>
            <a:ext cx="1792029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553200" y="21990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000" y="2861114"/>
            <a:ext cx="52201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Thương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phép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chia 3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4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được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viết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nào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57068" y="3612264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81600" y="3409950"/>
                <a:ext cx="47961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1" i="1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409950"/>
                <a:ext cx="479618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620000" y="3409950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endParaRPr lang="en-US" sz="2800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5770597" y="4183507"/>
            <a:ext cx="1767384" cy="29423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615958" y="395353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Mẫu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54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9" grpId="0"/>
      <p:bldP spid="10" grpId="0"/>
      <p:bldP spid="11" grpId="0"/>
      <p:bldP spid="12" grpId="0"/>
      <p:bldP spid="23" grpId="0"/>
      <p:bldP spid="23" grpId="1"/>
      <p:bldP spid="35" grpId="0"/>
      <p:bldP spid="35" grpId="1"/>
      <p:bldP spid="37" grpId="0"/>
      <p:bldP spid="38" grpId="0"/>
      <p:bldP spid="41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71550"/>
            <a:ext cx="55626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09800" y="3567757"/>
            <a:ext cx="2819400" cy="685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(không thỏa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94006" y="4107027"/>
            <a:ext cx="2637290" cy="462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716" y="4094721"/>
            <a:ext cx="3560697" cy="1117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không có số nguyên x thỏa mãn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29200" y="4602531"/>
            <a:ext cx="2483254" cy="52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= -11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85800" y="-19050"/>
            <a:ext cx="967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000" b="1">
                <a:ln w="11430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TẬP</a:t>
            </a:r>
            <a:endParaRPr lang="en-US" sz="40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1485900"/>
                <a:ext cx="1535805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5900"/>
                <a:ext cx="1535805" cy="704295"/>
              </a:xfrm>
              <a:prstGeom prst="rect">
                <a:avLst/>
              </a:prstGeom>
              <a:blipFill rotWithShape="1">
                <a:blip r:embed="rId2"/>
                <a:stretch>
                  <a:fillRect l="-8730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861" y="3048930"/>
                <a:ext cx="24775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24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20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" y="3048930"/>
                <a:ext cx="247753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5419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24400" y="1486968"/>
                <a:ext cx="2069606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486968"/>
                <a:ext cx="2069606" cy="703782"/>
              </a:xfrm>
              <a:prstGeom prst="rect">
                <a:avLst/>
              </a:prstGeom>
              <a:blipFill rotWithShape="1">
                <a:blip r:embed="rId4"/>
                <a:stretch>
                  <a:fillRect l="-6471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12456" y="3567757"/>
                <a:ext cx="405056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⇒      </a:t>
                </a:r>
                <a:r>
                  <a:rPr lang="en-US" sz="2800" b="0" i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9x= -99</a:t>
                </a:r>
                <a:endParaRPr lang="en-US" sz="28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r>
                  <a:rPr lang="en-US" sz="28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⇒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=−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56" y="3567757"/>
                <a:ext cx="4050569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313" t="-7006" b="-20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416" y="2087055"/>
                <a:ext cx="22454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endParaRPr lang="en-US" sz="28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6" y="2087055"/>
                <a:ext cx="224548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5707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997" y="2525710"/>
                <a:ext cx="2654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⇒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20</m:t>
                    </m:r>
                    <m:r>
                      <a: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b="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US" sz="28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2</a:t>
                </a:r>
                <a:r>
                  <a:rPr lang="en-US" sz="2800" b="0" i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4</a:t>
                </a:r>
                <a:endParaRPr lang="en-US" sz="28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97" y="2525710"/>
                <a:ext cx="2654278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5057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21981" y="2179045"/>
                <a:ext cx="39564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9</m:t>
                    </m:r>
                    <m:d>
                      <m:d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7</m:t>
                        </m:r>
                      </m:e>
                    </m:d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12</m:t>
                        </m:r>
                      </m:e>
                    </m:d>
                  </m:oMath>
                </a14:m>
                <a:endParaRPr lang="en-US" sz="28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81" y="2179045"/>
                <a:ext cx="395641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236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921981" y="2610700"/>
            <a:ext cx="43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 </a:t>
            </a:r>
            <a:r>
              <a:rPr lang="en-US" sz="2800" b="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9x+63=-36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9727" y="3089351"/>
            <a:ext cx="405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 </a:t>
            </a:r>
            <a:r>
              <a:rPr lang="en-US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9x        =-36-63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3365" y="3583807"/>
                <a:ext cx="19993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65" y="3583807"/>
                <a:ext cx="1999330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6402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9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dirty="0">
                <a:ln w="11430"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CHỦ ĐỀ1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304800" y="1276350"/>
            <a:ext cx="9448800" cy="48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(-4).9 =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18.(-2)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710531" y="2124094"/>
            <a:ext cx="765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638425" y="2607379"/>
            <a:ext cx="71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684514" y="2675775"/>
            <a:ext cx="679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590800" y="2145198"/>
            <a:ext cx="66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638800" y="2012949"/>
            <a:ext cx="673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737350" y="2568750"/>
            <a:ext cx="347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62626" y="2545093"/>
            <a:ext cx="990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542088" y="2081212"/>
            <a:ext cx="849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710531" y="3101091"/>
            <a:ext cx="804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708275" y="3664654"/>
            <a:ext cx="347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673225" y="3613854"/>
            <a:ext cx="802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713918" y="3097915"/>
            <a:ext cx="715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5521325" y="3101091"/>
            <a:ext cx="727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448425" y="3601154"/>
            <a:ext cx="347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470359" y="3553529"/>
            <a:ext cx="10066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6424613" y="3101091"/>
            <a:ext cx="66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784684" y="2727741"/>
            <a:ext cx="4572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241884" y="243535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2667000" y="2727741"/>
            <a:ext cx="4572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823284" y="2626716"/>
            <a:ext cx="4572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280484" y="233432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6705600" y="2626716"/>
            <a:ext cx="4572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05000" y="3693516"/>
            <a:ext cx="4572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362200" y="340112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787316" y="3693516"/>
            <a:ext cx="4572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5594684" y="3642141"/>
            <a:ext cx="4572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051884" y="334975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6477000" y="3642141"/>
            <a:ext cx="4572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70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093 L 0.10885 0.09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48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864 L -0.09826 -0.102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-5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145 L 0.10225 -0.1076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610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6327E-6 L -0.09826 0.103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5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2769E-6 L 0.09253 0.080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400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216 L -0.09913 -0.1014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496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1357 L 0.08976 -0.0934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536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1505 L -0.09566 0.0754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3" grpId="0"/>
      <p:bldP spid="36" grpId="0"/>
      <p:bldP spid="39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755900" y="775097"/>
          <a:ext cx="1892300" cy="73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3" imgW="583947" imgH="393529" progId="Equation.DSMT4">
                  <p:embed/>
                </p:oleObj>
              </mc:Choice>
              <mc:Fallback>
                <p:oleObj name="Equation" r:id="rId3" imgW="5839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775097"/>
                        <a:ext cx="1892300" cy="736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76800" y="914401"/>
            <a:ext cx="2133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,   n</a:t>
            </a: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5638800" y="1028700"/>
          <a:ext cx="355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5" imgW="126725" imgH="126725" progId="Equation.DSMT4">
                  <p:embed/>
                </p:oleObj>
              </mc:Choice>
              <mc:Fallback>
                <p:oleObj name="Equation" r:id="rId5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28700"/>
                        <a:ext cx="355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015038" y="929879"/>
            <a:ext cx="53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Z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52400" y="945356"/>
            <a:ext cx="35052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000">
                <a:latin typeface="VNI-Times" pitchFamily="2" charset="0"/>
              </a:rPr>
              <a:t>Cho bieåu thöùc  : </a:t>
            </a:r>
          </a:p>
          <a:p>
            <a:pPr eaLnBrk="1" hangingPunct="1">
              <a:spcBef>
                <a:spcPct val="50000"/>
              </a:spcBef>
            </a:pPr>
            <a:endParaRPr lang="en-US" sz="3000">
              <a:latin typeface="VNI-Times" pitchFamily="2" charset="0"/>
            </a:endParaRPr>
          </a:p>
        </p:txBody>
      </p:sp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2286001" y="114300"/>
            <a:ext cx="4371975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Bài tập trắc nghiệm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-76200" y="1714501"/>
            <a:ext cx="8458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latin typeface="VNI-Times" pitchFamily="2" charset="0"/>
              </a:rPr>
              <a:t>Caâu 1: Ñeå A laø phaân soá thì: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609600" y="2228851"/>
            <a:ext cx="609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A.</a:t>
            </a:r>
          </a:p>
        </p:txBody>
      </p:sp>
      <p:graphicFrame>
        <p:nvGraphicFramePr>
          <p:cNvPr id="22556" name="Object 28"/>
          <p:cNvGraphicFramePr>
            <a:graphicFrameLocks noChangeAspect="1"/>
          </p:cNvGraphicFramePr>
          <p:nvPr/>
        </p:nvGraphicFramePr>
        <p:xfrm>
          <a:off x="1443038" y="2259806"/>
          <a:ext cx="9191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7" imgW="329914" imgH="177646" progId="Equation.DSMT4">
                  <p:embed/>
                </p:oleObj>
              </mc:Choice>
              <mc:Fallback>
                <p:oleObj name="Equation" r:id="rId7" imgW="329914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2259806"/>
                        <a:ext cx="9191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609600" y="2800350"/>
            <a:ext cx="45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B.</a:t>
            </a:r>
          </a:p>
        </p:txBody>
      </p:sp>
      <p:graphicFrame>
        <p:nvGraphicFramePr>
          <p:cNvPr id="22558" name="Object 30"/>
          <p:cNvGraphicFramePr>
            <a:graphicFrameLocks noChangeAspect="1"/>
          </p:cNvGraphicFramePr>
          <p:nvPr/>
        </p:nvGraphicFramePr>
        <p:xfrm>
          <a:off x="1371600" y="2752725"/>
          <a:ext cx="990600" cy="39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9" imgW="329914" imgH="177646" progId="Equation.DSMT4">
                  <p:embed/>
                </p:oleObj>
              </mc:Choice>
              <mc:Fallback>
                <p:oleObj name="Equation" r:id="rId9" imgW="329914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52725"/>
                        <a:ext cx="990600" cy="398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609600" y="3257551"/>
            <a:ext cx="609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C.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609600" y="3886201"/>
            <a:ext cx="6858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D.</a:t>
            </a:r>
          </a:p>
          <a:p>
            <a:pPr eaLnBrk="1" hangingPunct="1">
              <a:spcBef>
                <a:spcPct val="50000"/>
              </a:spcBef>
            </a:pPr>
            <a:endParaRPr lang="en-US" sz="3000"/>
          </a:p>
        </p:txBody>
      </p:sp>
      <p:sp>
        <p:nvSpPr>
          <p:cNvPr id="22563" name="Oval 35"/>
          <p:cNvSpPr>
            <a:spLocks noChangeArrowheads="1"/>
          </p:cNvSpPr>
          <p:nvPr/>
        </p:nvSpPr>
        <p:spPr bwMode="auto">
          <a:xfrm>
            <a:off x="533400" y="2800350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609600" y="2800350"/>
            <a:ext cx="45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B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1295400" y="3314701"/>
            <a:ext cx="1295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n &lt; 1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1219200" y="3886201"/>
            <a:ext cx="167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n  &gt;  1</a:t>
            </a:r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4419600" y="1771650"/>
            <a:ext cx="0" cy="262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4643438" y="1453636"/>
            <a:ext cx="381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latin typeface="VNI-Times" pitchFamily="2" charset="0"/>
              </a:rPr>
              <a:t>Caâu 2: Khi n = 0 thì phaân soá A baèng :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4800600" y="2286001"/>
            <a:ext cx="182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A . 13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4800600" y="2743201"/>
            <a:ext cx="2209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B. -1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4800600" y="3143251"/>
            <a:ext cx="2133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C.   -13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4800600" y="3657601"/>
            <a:ext cx="3200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latin typeface="VNI-Times" pitchFamily="2" charset="0"/>
              </a:rPr>
              <a:t>D.Kh</a:t>
            </a:r>
            <a:r>
              <a:rPr lang="en-US" sz="3000">
                <a:latin typeface="Times New Roman" pitchFamily="18" charset="0"/>
              </a:rPr>
              <a:t>ông xác định</a:t>
            </a:r>
            <a:endParaRPr lang="en-US" sz="3000">
              <a:latin typeface="VNI-Times" pitchFamily="2" charset="0"/>
            </a:endParaRPr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4724400" y="3143250"/>
            <a:ext cx="685800" cy="5036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4876800" y="3200401"/>
            <a:ext cx="609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461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6" grpId="0"/>
      <p:bldP spid="22547" grpId="0"/>
      <p:bldP spid="22548" grpId="0" animBg="1"/>
      <p:bldP spid="22554" grpId="0"/>
      <p:bldP spid="22555" grpId="0"/>
      <p:bldP spid="22557" grpId="0"/>
      <p:bldP spid="22559" grpId="0"/>
      <p:bldP spid="22561" grpId="0"/>
      <p:bldP spid="22563" grpId="0" animBg="1"/>
      <p:bldP spid="22564" grpId="0"/>
      <p:bldP spid="22565" grpId="0"/>
      <p:bldP spid="22566" grpId="0"/>
      <p:bldP spid="22567" grpId="0" animBg="1"/>
      <p:bldP spid="22568" grpId="0"/>
      <p:bldP spid="22569" grpId="0"/>
      <p:bldP spid="22570" grpId="0"/>
      <p:bldP spid="22571" grpId="0"/>
      <p:bldP spid="22572" grpId="0"/>
      <p:bldP spid="22574" grpId="0" animBg="1"/>
      <p:bldP spid="225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66800" y="1"/>
            <a:ext cx="7924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i="1">
                <a:solidFill>
                  <a:srgbClr val="FF0000"/>
                </a:solidFill>
                <a:latin typeface="VNI-Times" pitchFamily="2" charset="0"/>
              </a:rPr>
              <a:t>Ñoá : Moät ñöùc tính caàn thieát cuûa ngöôøi hoïc sinh?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09588" y="1000096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881063" y="420858"/>
            <a:ext cx="670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VNI-Times" pitchFamily="2" charset="0"/>
              </a:rPr>
              <a:t>  Phaân soá “aâm hai phaàn baûy”ñöôïc vieát </a:t>
            </a:r>
            <a:r>
              <a:rPr lang="en-US" sz="2000">
                <a:latin typeface="Times New Roman" pitchFamily="18" charset="0"/>
              </a:rPr>
              <a:t>là :</a:t>
            </a:r>
            <a:r>
              <a:rPr lang="en-US" sz="2000">
                <a:latin typeface="VNI-Times" pitchFamily="2" charset="0"/>
              </a:rPr>
              <a:t>........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68301" y="2641910"/>
            <a:ext cx="685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3333FF"/>
                </a:solidFill>
              </a:rPr>
              <a:t>R</a:t>
            </a:r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8153400" y="35433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2667000" y="314325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1066800" y="750988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VNI-Times" pitchFamily="2" charset="0"/>
              </a:rPr>
              <a:t>Duøng caû hai soá 5 vaø 7 coù theå vieát ñöôïc ........... phaân soá.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2388" y="1450272"/>
            <a:ext cx="838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3333FF"/>
                </a:solidFill>
              </a:rPr>
              <a:t>U</a:t>
            </a:r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1114425" y="1400206"/>
            <a:ext cx="8027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VNI-Times" pitchFamily="2" charset="0"/>
              </a:rPr>
              <a:t>Ñieàu kieän ñeå       laø phaân soá :a, b    Z  vaø  b phaûi khaùc....... </a:t>
            </a:r>
          </a:p>
        </p:txBody>
      </p:sp>
      <p:sp>
        <p:nvSpPr>
          <p:cNvPr id="14347" name="Text Box 20"/>
          <p:cNvSpPr txBox="1">
            <a:spLocks noChangeArrowheads="1"/>
          </p:cNvSpPr>
          <p:nvPr/>
        </p:nvSpPr>
        <p:spPr bwMode="auto">
          <a:xfrm>
            <a:off x="2590800" y="1231942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</a:t>
            </a:r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2590800" y="1629909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b 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0" y="1845305"/>
            <a:ext cx="9144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3333FF"/>
                </a:solidFill>
              </a:rPr>
              <a:t>N</a:t>
            </a:r>
          </a:p>
        </p:txBody>
      </p:sp>
      <p:sp>
        <p:nvSpPr>
          <p:cNvPr id="14350" name="Text Box 26"/>
          <p:cNvSpPr txBox="1">
            <a:spLocks noChangeArrowheads="1"/>
          </p:cNvSpPr>
          <p:nvPr/>
        </p:nvSpPr>
        <p:spPr bwMode="auto">
          <a:xfrm>
            <a:off x="479425" y="1772426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VNI-Times" pitchFamily="2" charset="0"/>
              </a:rPr>
              <a:t>Moïi soá nguyeân n ñeàu vieát ñöôïc döôùi daïng phaân soá vôùi töû laø n, </a:t>
            </a:r>
            <a:r>
              <a:rPr lang="en-US" sz="2000" smtClean="0">
                <a:latin typeface="VNI-Times" pitchFamily="2" charset="0"/>
              </a:rPr>
              <a:t>coøn maãulaø</a:t>
            </a:r>
            <a:r>
              <a:rPr lang="en-US" sz="2000">
                <a:latin typeface="VNI-Times" pitchFamily="2" charset="0"/>
              </a:rPr>
              <a:t>..............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81000" y="385496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</a:rPr>
              <a:t>G</a:t>
            </a:r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987427" y="1050162"/>
            <a:ext cx="5756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VNI-Times" pitchFamily="2" charset="0"/>
              </a:rPr>
              <a:t>Thöông cuûa pheùp chia (-4) : 7 laø .............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484188" y="2234834"/>
            <a:ext cx="9144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3333FF"/>
                </a:solidFill>
              </a:rPr>
              <a:t>H</a:t>
            </a:r>
          </a:p>
        </p:txBody>
      </p:sp>
      <p:sp>
        <p:nvSpPr>
          <p:cNvPr id="14354" name="Text Box 30"/>
          <p:cNvSpPr txBox="1">
            <a:spLocks noChangeArrowheads="1"/>
          </p:cNvSpPr>
          <p:nvPr/>
        </p:nvSpPr>
        <p:spPr bwMode="auto">
          <a:xfrm>
            <a:off x="1116014" y="2273306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VNI-Times" pitchFamily="2" charset="0"/>
              </a:rPr>
              <a:t>Phaân soá coù töû baèng 1 vaø maãu gaáp ba laàn töû laø ...........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447675" y="659088"/>
            <a:ext cx="685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3333FF"/>
                </a:solidFill>
                <a:latin typeface="VNI-Times" pitchFamily="2" charset="0"/>
              </a:rPr>
              <a:t>Ö</a:t>
            </a:r>
          </a:p>
        </p:txBody>
      </p:sp>
      <p:sp>
        <p:nvSpPr>
          <p:cNvPr id="14356" name="Text Box 32"/>
          <p:cNvSpPr txBox="1">
            <a:spLocks noChangeArrowheads="1"/>
          </p:cNvSpPr>
          <p:nvPr/>
        </p:nvSpPr>
        <p:spPr bwMode="auto">
          <a:xfrm>
            <a:off x="1143000" y="2620030"/>
            <a:ext cx="762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VNI-Times" pitchFamily="2" charset="0"/>
              </a:rPr>
              <a:t>Moät caùi baùnh chia 5 phaàn baèng nhau, laáy 2 phaàn.Phaàn coøn laïi bieåu dieãn phaân soá ..................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381000" y="3150708"/>
            <a:ext cx="762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3333FF"/>
                </a:solidFill>
              </a:rPr>
              <a:t>C</a:t>
            </a:r>
          </a:p>
        </p:txBody>
      </p:sp>
      <p:sp>
        <p:nvSpPr>
          <p:cNvPr id="14358" name="Line 36"/>
          <p:cNvSpPr>
            <a:spLocks noChangeShapeType="1"/>
          </p:cNvSpPr>
          <p:nvPr/>
        </p:nvSpPr>
        <p:spPr bwMode="auto">
          <a:xfrm>
            <a:off x="2667000" y="168595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35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700557"/>
              </p:ext>
            </p:extLst>
          </p:nvPr>
        </p:nvGraphicFramePr>
        <p:xfrm>
          <a:off x="4648200" y="1489592"/>
          <a:ext cx="312659" cy="23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Equation" r:id="rId3" imgW="126725" imgH="126725" progId="Equation.DSMT4">
                  <p:embed/>
                </p:oleObj>
              </mc:Choice>
              <mc:Fallback>
                <p:oleObj name="Equation" r:id="rId3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89592"/>
                        <a:ext cx="312659" cy="234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04" name="Group 6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11414313"/>
              </p:ext>
            </p:extLst>
          </p:nvPr>
        </p:nvGraphicFramePr>
        <p:xfrm>
          <a:off x="442913" y="4168471"/>
          <a:ext cx="8077200" cy="479822"/>
        </p:xfrm>
        <a:graphic>
          <a:graphicData uri="http://schemas.openxmlformats.org/drawingml/2006/table">
            <a:tbl>
              <a:tblPr/>
              <a:tblGrid>
                <a:gridCol w="8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9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82" name="Text Box 62"/>
          <p:cNvSpPr txBox="1">
            <a:spLocks noChangeArrowheads="1"/>
          </p:cNvSpPr>
          <p:nvPr/>
        </p:nvSpPr>
        <p:spPr bwMode="auto">
          <a:xfrm>
            <a:off x="1190625" y="3196040"/>
            <a:ext cx="678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VNI-Times" pitchFamily="2" charset="0"/>
              </a:rPr>
              <a:t>Phaân soá coù maãu baèng -2 vaø  töû hôn maãu 3 ñôn vò laø.................</a:t>
            </a:r>
          </a:p>
        </p:txBody>
      </p:sp>
      <p:graphicFrame>
        <p:nvGraphicFramePr>
          <p:cNvPr id="3180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45659"/>
              </p:ext>
            </p:extLst>
          </p:nvPr>
        </p:nvGraphicFramePr>
        <p:xfrm>
          <a:off x="5309393" y="354244"/>
          <a:ext cx="354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" name="Equation" r:id="rId5" imgW="228501" imgH="393529" progId="Equation.DSMT4">
                  <p:embed/>
                </p:oleObj>
              </mc:Choice>
              <mc:Fallback>
                <p:oleObj name="Equation" r:id="rId5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393" y="354244"/>
                        <a:ext cx="354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09" name="Text Box 65"/>
          <p:cNvSpPr txBox="1">
            <a:spLocks noChangeArrowheads="1"/>
          </p:cNvSpPr>
          <p:nvPr/>
        </p:nvSpPr>
        <p:spPr bwMode="auto">
          <a:xfrm>
            <a:off x="5486400" y="733828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31810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56625"/>
              </p:ext>
            </p:extLst>
          </p:nvPr>
        </p:nvGraphicFramePr>
        <p:xfrm>
          <a:off x="4630737" y="981538"/>
          <a:ext cx="398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Equation" r:id="rId7" imgW="228501" imgH="393529" progId="Equation.DSMT4">
                  <p:embed/>
                </p:oleObj>
              </mc:Choice>
              <mc:Fallback>
                <p:oleObj name="Equation" r:id="rId7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7" y="981538"/>
                        <a:ext cx="3984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11" name="Text Box 67"/>
          <p:cNvSpPr txBox="1">
            <a:spLocks noChangeArrowheads="1"/>
          </p:cNvSpPr>
          <p:nvPr/>
        </p:nvSpPr>
        <p:spPr bwMode="auto">
          <a:xfrm>
            <a:off x="6858000" y="137529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812" name="Text Box 68"/>
          <p:cNvSpPr txBox="1">
            <a:spLocks noChangeArrowheads="1"/>
          </p:cNvSpPr>
          <p:nvPr/>
        </p:nvSpPr>
        <p:spPr bwMode="auto">
          <a:xfrm>
            <a:off x="8420100" y="17145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graphicFrame>
        <p:nvGraphicFramePr>
          <p:cNvPr id="31813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704063"/>
              </p:ext>
            </p:extLst>
          </p:nvPr>
        </p:nvGraphicFramePr>
        <p:xfrm>
          <a:off x="6096000" y="2072164"/>
          <a:ext cx="269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" name="Equation" r:id="rId9" imgW="139639" imgH="393529" progId="Equation.DSMT4">
                  <p:embed/>
                </p:oleObj>
              </mc:Choice>
              <mc:Fallback>
                <p:oleObj name="Equation" r:id="rId9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72164"/>
                        <a:ext cx="2698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14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812025"/>
              </p:ext>
            </p:extLst>
          </p:nvPr>
        </p:nvGraphicFramePr>
        <p:xfrm>
          <a:off x="3048000" y="2756416"/>
          <a:ext cx="269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Equation" r:id="rId11" imgW="139639" imgH="393529" progId="Equation.DSMT4">
                  <p:embed/>
                </p:oleObj>
              </mc:Choice>
              <mc:Fallback>
                <p:oleObj name="Equation" r:id="rId11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56416"/>
                        <a:ext cx="2698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15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412644"/>
              </p:ext>
            </p:extLst>
          </p:nvPr>
        </p:nvGraphicFramePr>
        <p:xfrm>
          <a:off x="6858000" y="3103007"/>
          <a:ext cx="317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13" imgW="228501" imgH="393529" progId="Equation.DSMT4">
                  <p:embed/>
                </p:oleObj>
              </mc:Choice>
              <mc:Fallback>
                <p:oleObj name="Equation" r:id="rId13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103007"/>
                        <a:ext cx="3175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16" name="Text Box 72"/>
          <p:cNvSpPr txBox="1">
            <a:spLocks noChangeArrowheads="1"/>
          </p:cNvSpPr>
          <p:nvPr/>
        </p:nvSpPr>
        <p:spPr bwMode="auto">
          <a:xfrm>
            <a:off x="19050" y="1000096"/>
            <a:ext cx="609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3333FF"/>
                </a:solidFill>
              </a:rPr>
              <a:t>T</a:t>
            </a:r>
          </a:p>
        </p:txBody>
      </p:sp>
      <p:graphicFrame>
        <p:nvGraphicFramePr>
          <p:cNvPr id="14392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78511"/>
              </p:ext>
            </p:extLst>
          </p:nvPr>
        </p:nvGraphicFramePr>
        <p:xfrm>
          <a:off x="503237" y="4657756"/>
          <a:ext cx="354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Equation" r:id="rId15" imgW="228501" imgH="393529" progId="Equation.DSMT4">
                  <p:embed/>
                </p:oleObj>
              </mc:Choice>
              <mc:Fallback>
                <p:oleObj name="Equation" r:id="rId15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" y="4657756"/>
                        <a:ext cx="354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3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46446"/>
              </p:ext>
            </p:extLst>
          </p:nvPr>
        </p:nvGraphicFramePr>
        <p:xfrm>
          <a:off x="5214937" y="3543300"/>
          <a:ext cx="4429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Equation" r:id="rId17" imgW="228501" imgH="393529" progId="Equation.DSMT4">
                  <p:embed/>
                </p:oleObj>
              </mc:Choice>
              <mc:Fallback>
                <p:oleObj name="Equation" r:id="rId17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7" y="3543300"/>
                        <a:ext cx="4429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94" name="Text Box 75"/>
          <p:cNvSpPr txBox="1">
            <a:spLocks noChangeArrowheads="1"/>
          </p:cNvSpPr>
          <p:nvPr/>
        </p:nvSpPr>
        <p:spPr bwMode="auto">
          <a:xfrm>
            <a:off x="6934200" y="3727966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6600"/>
                </a:solidFill>
              </a:rPr>
              <a:t>2</a:t>
            </a:r>
          </a:p>
        </p:txBody>
      </p:sp>
      <p:graphicFrame>
        <p:nvGraphicFramePr>
          <p:cNvPr id="14395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743"/>
              </p:ext>
            </p:extLst>
          </p:nvPr>
        </p:nvGraphicFramePr>
        <p:xfrm>
          <a:off x="1752600" y="3617149"/>
          <a:ext cx="21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name="Equation" r:id="rId19" imgW="139639" imgH="393529" progId="Equation.DSMT4">
                  <p:embed/>
                </p:oleObj>
              </mc:Choice>
              <mc:Fallback>
                <p:oleObj name="Equation" r:id="rId19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17149"/>
                        <a:ext cx="21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96" name="Text Box 77"/>
          <p:cNvSpPr txBox="1">
            <a:spLocks noChangeArrowheads="1"/>
          </p:cNvSpPr>
          <p:nvPr/>
        </p:nvSpPr>
        <p:spPr bwMode="auto">
          <a:xfrm>
            <a:off x="3352800" y="3712577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4397" name="Text Box 78"/>
          <p:cNvSpPr txBox="1">
            <a:spLocks noChangeArrowheads="1"/>
          </p:cNvSpPr>
          <p:nvPr/>
        </p:nvSpPr>
        <p:spPr bwMode="auto">
          <a:xfrm>
            <a:off x="2514600" y="4657757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6600"/>
                </a:solidFill>
              </a:rPr>
              <a:t>0</a:t>
            </a:r>
          </a:p>
        </p:txBody>
      </p:sp>
      <p:graphicFrame>
        <p:nvGraphicFramePr>
          <p:cNvPr id="14398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965289"/>
              </p:ext>
            </p:extLst>
          </p:nvPr>
        </p:nvGraphicFramePr>
        <p:xfrm>
          <a:off x="4267200" y="4657757"/>
          <a:ext cx="4413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Equation" r:id="rId21" imgW="228501" imgH="393529" progId="Equation.DSMT4">
                  <p:embed/>
                </p:oleObj>
              </mc:Choice>
              <mc:Fallback>
                <p:oleObj name="Equation" r:id="rId21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657757"/>
                        <a:ext cx="4413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9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769643"/>
              </p:ext>
            </p:extLst>
          </p:nvPr>
        </p:nvGraphicFramePr>
        <p:xfrm>
          <a:off x="6172200" y="4629150"/>
          <a:ext cx="2428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Equation" r:id="rId23" imgW="139639" imgH="393529" progId="Equation.DSMT4">
                  <p:embed/>
                </p:oleObj>
              </mc:Choice>
              <mc:Fallback>
                <p:oleObj name="Equation" r:id="rId23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29150"/>
                        <a:ext cx="2428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0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38766"/>
              </p:ext>
            </p:extLst>
          </p:nvPr>
        </p:nvGraphicFramePr>
        <p:xfrm>
          <a:off x="7977187" y="4648232"/>
          <a:ext cx="352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5" name="Equation" r:id="rId25" imgW="228501" imgH="393529" progId="Equation.DSMT4">
                  <p:embed/>
                </p:oleObj>
              </mc:Choice>
              <mc:Fallback>
                <p:oleObj name="Equation" r:id="rId25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7187" y="4648232"/>
                        <a:ext cx="352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1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0417 0.724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70278 0.676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39" y="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2084 0.615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51597 0.614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1967 0.55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7037E-7 L 0.3 0.4877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6 0.3888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0416 0.3210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8 0.2011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0" grpId="0"/>
      <p:bldP spid="31753" grpId="0"/>
      <p:bldP spid="31760" grpId="0"/>
      <p:bldP spid="31769" grpId="0"/>
      <p:bldP spid="31771" grpId="0"/>
      <p:bldP spid="31773" grpId="0"/>
      <p:bldP spid="31775" grpId="0"/>
      <p:bldP spid="31777" grpId="0"/>
      <p:bldP spid="31809" grpId="0"/>
      <p:bldP spid="31811" grpId="0"/>
      <p:bldP spid="31812" grpId="0"/>
      <p:bldP spid="318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 bwMode="auto">
          <a:xfrm>
            <a:off x="2658534" y="88194"/>
            <a:ext cx="3124200" cy="1450848"/>
          </a:xfrm>
          <a:prstGeom prst="cloudCallout">
            <a:avLst>
              <a:gd name="adj1" fmla="val 43936"/>
              <a:gd name="adj2" fmla="val 94031"/>
            </a:avLst>
          </a:prstGeom>
          <a:gradFill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   </a:t>
            </a:r>
            <a:r>
              <a:rPr lang="en-US" sz="2400" dirty="0" err="1" smtClean="0">
                <a:latin typeface="Arial" charset="0"/>
              </a:rPr>
              <a:t>Nội</a:t>
            </a:r>
            <a:r>
              <a:rPr lang="en-US" sz="2400" dirty="0" smtClean="0">
                <a:latin typeface="Arial" charset="0"/>
              </a:rPr>
              <a:t> dung </a:t>
            </a:r>
            <a:r>
              <a:rPr lang="en-US" sz="2400" dirty="0" err="1" smtClean="0">
                <a:latin typeface="Arial" charset="0"/>
              </a:rPr>
              <a:t>bài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học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Arial" charset="0"/>
              </a:rPr>
              <a:t>hôm</a:t>
            </a:r>
            <a:r>
              <a:rPr lang="en-US" sz="2400" dirty="0" smtClean="0">
                <a:latin typeface="Arial" charset="0"/>
              </a:rPr>
              <a:t> nay </a:t>
            </a:r>
            <a:r>
              <a:rPr lang="en-US" sz="2400" dirty="0" err="1" smtClean="0">
                <a:latin typeface="Arial" charset="0"/>
              </a:rPr>
              <a:t>gồm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Arial" charset="0"/>
              </a:rPr>
              <a:t>các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vấn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đề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gì</a:t>
            </a:r>
            <a:r>
              <a:rPr lang="en-US" sz="2400" dirty="0" smtClean="0">
                <a:latin typeface="Arial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ightning Bolt 5"/>
          <p:cNvSpPr/>
          <p:nvPr/>
        </p:nvSpPr>
        <p:spPr bwMode="auto">
          <a:xfrm rot="1968503">
            <a:off x="3210771" y="1190304"/>
            <a:ext cx="2428764" cy="1597105"/>
          </a:xfrm>
          <a:prstGeom prst="lightningBol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Lightning Bolt 11"/>
          <p:cNvSpPr/>
          <p:nvPr/>
        </p:nvSpPr>
        <p:spPr bwMode="auto">
          <a:xfrm rot="366223" flipH="1">
            <a:off x="1769901" y="852220"/>
            <a:ext cx="2131105" cy="1421465"/>
          </a:xfrm>
          <a:prstGeom prst="lightningBol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           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4" name="Lightning Bolt 13"/>
          <p:cNvSpPr/>
          <p:nvPr/>
        </p:nvSpPr>
        <p:spPr bwMode="auto">
          <a:xfrm rot="19288189">
            <a:off x="4952999" y="153214"/>
            <a:ext cx="2209800" cy="1447800"/>
          </a:xfrm>
          <a:prstGeom prst="lightningBol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ightning Bolt 15"/>
          <p:cNvSpPr/>
          <p:nvPr/>
        </p:nvSpPr>
        <p:spPr bwMode="auto">
          <a:xfrm rot="2442576" flipH="1">
            <a:off x="1497361" y="154835"/>
            <a:ext cx="2155474" cy="1193575"/>
          </a:xfrm>
          <a:prstGeom prst="lightningBol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Lightning Bolt 17"/>
          <p:cNvSpPr/>
          <p:nvPr/>
        </p:nvSpPr>
        <p:spPr bwMode="auto">
          <a:xfrm rot="16433460" flipH="1">
            <a:off x="4584976" y="655120"/>
            <a:ext cx="2155474" cy="1734355"/>
          </a:xfrm>
          <a:prstGeom prst="lightningBol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loud 18"/>
          <p:cNvSpPr/>
          <p:nvPr/>
        </p:nvSpPr>
        <p:spPr bwMode="auto">
          <a:xfrm>
            <a:off x="3107267" y="88194"/>
            <a:ext cx="2438400" cy="1143000"/>
          </a:xfrm>
          <a:prstGeom prst="cloud">
            <a:avLst/>
          </a:prstGeom>
          <a:solidFill>
            <a:srgbClr val="FFC000"/>
          </a:solidFill>
          <a:ln w="19050" cap="flat" cmpd="sng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Nội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dung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bài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học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91792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Khái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6394" y="121181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iệm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0373" y="14404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6278" y="16573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9715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12001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0" y="14287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ằng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1065" y="169979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906" y="2190750"/>
                <a:ext cx="2741494" cy="1325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u="sng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Dạng</a:t>
                </a:r>
                <a:r>
                  <a:rPr lang="en-US" sz="24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với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a, b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Z, b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0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là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tử,b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là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mẫu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6" y="2190750"/>
                <a:ext cx="2741494" cy="1325235"/>
              </a:xfrm>
              <a:prstGeom prst="rect">
                <a:avLst/>
              </a:prstGeom>
              <a:blipFill rotWithShape="1">
                <a:blip r:embed="rId2"/>
                <a:stretch>
                  <a:fillRect l="-3778" t="-4128" r="-4000" b="-119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72200" y="2300835"/>
                <a:ext cx="2857099" cy="1161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b</m:t>
                        </m:r>
                      </m:den>
                    </m:f>
                    <m:r>
                      <a: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⇔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a.d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=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b.c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với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b,d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300835"/>
                <a:ext cx="2857099" cy="1161280"/>
              </a:xfrm>
              <a:prstGeom prst="rect">
                <a:avLst/>
              </a:prstGeom>
              <a:blipFill rotWithShape="1">
                <a:blip r:embed="rId3"/>
                <a:stretch>
                  <a:fillRect t="-2094" r="-4701" b="-19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 rot="768692">
            <a:off x="4062153" y="1352550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</a:t>
            </a:r>
            <a: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 rot="1473859">
            <a:off x="4188133" y="190106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98810" y="3169727"/>
            <a:ext cx="284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7332" y="3486150"/>
            <a:ext cx="7327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Dùng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nguyên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77332" y="3867150"/>
            <a:ext cx="683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thích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43193" y="4248150"/>
            <a:ext cx="778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đẳng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19200" y="4629150"/>
            <a:ext cx="770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ìm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2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445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685800" y="1314450"/>
            <a:ext cx="3371850" cy="2524125"/>
            <a:chOff x="2916" y="1200"/>
            <a:chExt cx="2124" cy="2120"/>
          </a:xfrm>
        </p:grpSpPr>
        <p:pic>
          <p:nvPicPr>
            <p:cNvPr id="4111" name="Picture 4" descr="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62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5" descr="d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00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6" descr="d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685800" y="1314450"/>
            <a:ext cx="3371850" cy="2524125"/>
            <a:chOff x="2916" y="1200"/>
            <a:chExt cx="2124" cy="2120"/>
          </a:xfrm>
        </p:grpSpPr>
        <p:pic>
          <p:nvPicPr>
            <p:cNvPr id="4108" name="Picture 8" descr="d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00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9" descr="d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0" descr="d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263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648200" y="914401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cs typeface="Arial" charset="0"/>
              </a:rPr>
              <a:t>Ta có phân số:</a:t>
            </a:r>
            <a:r>
              <a:rPr lang="en-US" sz="2400">
                <a:solidFill>
                  <a:srgbClr val="0000CC"/>
                </a:solidFill>
                <a:cs typeface="Arial" charset="0"/>
              </a:rPr>
              <a:t> </a:t>
            </a:r>
            <a:endParaRPr lang="vi-VN" sz="2400">
              <a:solidFill>
                <a:srgbClr val="0000CC"/>
              </a:solidFill>
              <a:cs typeface="Arial" charset="0"/>
            </a:endParaRPr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791200" y="2000250"/>
          <a:ext cx="15240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0" imgW="152334" imgH="393529" progId="Equation.DSMT4">
                  <p:embed/>
                </p:oleObj>
              </mc:Choice>
              <mc:Fallback>
                <p:oleObj name="Equation" r:id="rId10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000250"/>
                        <a:ext cx="15240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0" y="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5" name="Text Box 18"/>
          <p:cNvSpPr txBox="1">
            <a:spLocks noChangeArrowheads="1"/>
          </p:cNvSpPr>
          <p:nvPr/>
        </p:nvSpPr>
        <p:spPr bwMode="auto">
          <a:xfrm>
            <a:off x="0" y="6858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0" y="800101"/>
            <a:ext cx="3962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u="sng">
                <a:solidFill>
                  <a:srgbClr val="3333FF"/>
                </a:solidFill>
                <a:latin typeface="VNI-Times" pitchFamily="2" charset="0"/>
              </a:rPr>
              <a:t>1. Khaùi nieäm phaân soá</a:t>
            </a:r>
            <a:r>
              <a:rPr lang="en-US" sz="3000">
                <a:latin typeface="VNI-Times" pitchFamily="2" charset="0"/>
              </a:rPr>
              <a:t> </a:t>
            </a:r>
          </a:p>
        </p:txBody>
      </p:sp>
      <p:sp>
        <p:nvSpPr>
          <p:cNvPr id="4107" name="Line 22"/>
          <p:cNvSpPr>
            <a:spLocks noChangeShapeType="1"/>
          </p:cNvSpPr>
          <p:nvPr/>
        </p:nvSpPr>
        <p:spPr bwMode="auto">
          <a:xfrm>
            <a:off x="2438400" y="2571750"/>
            <a:ext cx="1600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620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7 -0.00347 0.004 -0.02037 0.00486 -0.02153 C 0.00938 -0.02755 0.01441 -0.0331 0.01945 -0.03866 C 0.02361 -0.04329 0.02795 -0.04722 0.03229 -0.05162 C 0.03542 -0.05486 0.04202 -0.06019 0.04202 -0.06019 C 0.06163 -0.0588 0.06754 -0.06296 0.08073 -0.05162 C 0.08681 -0.03912 0.09566 -0.0338 0.1033 -0.02361 C 0.11389 -0.00949 0.09896 -0.02384 0.11129 -0.01296 C 0.11632 -0.00324 0.11823 -0.00718 0.12431 0 C 0.13715 0.01551 0.12882 0.01088 0.13872 0.01505 C 0.1434 0.0243 0.15052 0.03079 0.1566 0.03866 C 0.16354 0.04768 0.1684 0.05833 0.17587 0.06667 C 0.1783 0.06921 0.18143 0.0706 0.18386 0.07315 C 0.18924 0.07847 0.18906 0.08148 0.19358 0.08819 C 0.19827 0.09491 0.2033 0.10116 0.20816 0.10764 C 0.21042 0.11065 0.22552 0.11713 0.22917 0.11829 C 0.23924 0.11389 0.24688 0.10602 0.2566 0.10116 C 0.25972 0.09259 0.26389 0.0875 0.26788 0.07963 C 0.27014 0.05856 0.26997 0.0331 0.27917 0.01505 C 0.27969 0.01065 0.27934 0.00602 0.28073 0.00208 C 0.28212 -0.00185 0.28993 -0.00833 0.29202 -0.01065 C 0.3007 -0.02037 0.30781 -0.02593 0.31788 -0.03218 C 0.33611 -0.03148 0.35434 -0.03125 0.37257 -0.03009 C 0.37535 -0.02986 0.3783 -0.02986 0.38073 -0.02801 C 0.40295 -0.00995 0.37257 -0.0257 0.39045 -0.01713 C 0.39202 -0.01505 0.3934 -0.0125 0.39514 -0.01065 C 0.39722 -0.00833 0.39983 -0.00695 0.40174 -0.0044 C 0.40313 -0.00255 0.40347 0.00046 0.40486 0.00208 C 0.40816 0.00579 0.4125 0.00764 0.41597 0.01088 C 0.42518 0.05579 0.42813 0.03449 0.48229 0.03449 " pathEditMode="relative" ptsTypes="fffffffffffffffffffffffffffffA">
                                      <p:cBhvr>
                                        <p:cTn id="50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7 -0.00347 0.004 -0.02037 0.00486 -0.02153 C 0.00938 -0.02755 0.01441 -0.0331 0.01945 -0.03866 C 0.02361 -0.04329 0.02795 -0.04722 0.03229 -0.05162 C 0.03542 -0.05486 0.04202 -0.06019 0.04202 -0.06019 C 0.06163 -0.0588 0.06754 -0.06296 0.08073 -0.05162 C 0.08681 -0.03912 0.09566 -0.0338 0.1033 -0.02361 C 0.11389 -0.00949 0.09896 -0.02384 0.11129 -0.01296 C 0.11632 -0.00324 0.11823 -0.00718 0.12431 0 C 0.13715 0.01551 0.12882 0.01088 0.13872 0.01505 C 0.1434 0.0243 0.15052 0.03079 0.1566 0.03866 C 0.16354 0.04768 0.1684 0.05833 0.17587 0.06667 C 0.1783 0.06921 0.18143 0.0706 0.18386 0.07315 C 0.18924 0.07847 0.18906 0.08148 0.19358 0.08819 C 0.19827 0.09491 0.2033 0.10116 0.20816 0.10764 C 0.21042 0.11065 0.22552 0.11713 0.22917 0.11829 C 0.23924 0.11389 0.24688 0.10602 0.2566 0.10116 C 0.25972 0.09259 0.26389 0.0875 0.26788 0.07963 C 0.27014 0.05856 0.26997 0.0331 0.27917 0.01505 C 0.27969 0.01065 0.27934 0.00602 0.28073 0.00208 C 0.28212 -0.00185 0.28993 -0.00833 0.29202 -0.01065 C 0.3007 -0.02037 0.30781 -0.02593 0.31788 -0.03218 C 0.33611 -0.03148 0.35434 -0.03125 0.37257 -0.03009 C 0.37535 -0.02986 0.3783 -0.02986 0.38073 -0.02801 C 0.40295 -0.00995 0.37257 -0.0257 0.39045 -0.01713 C 0.39202 -0.01505 0.3934 -0.0125 0.39514 -0.01065 C 0.39722 -0.00833 0.39983 -0.00695 0.40174 -0.0044 C 0.40313 -0.00255 0.40347 0.00046 0.40486 0.00208 C 0.40816 0.00579 0.4125 0.00764 0.41597 0.01088 C 0.42518 0.05579 0.42813 0.03449 0.48229 0.03449 " pathEditMode="relative" ptsTypes="fffffffffffffffffffffffffffffA">
                                      <p:cBhvr>
                                        <p:cTn id="52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4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800600" y="857250"/>
            <a:ext cx="4343400" cy="6247864"/>
          </a:xfrm>
          <a:prstGeom prst="rect">
            <a:avLst/>
          </a:prstGeom>
          <a:solidFill>
            <a:srgbClr val="CC00FF">
              <a:alpha val="49019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50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sz="250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sz="250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sz="250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sz="250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sz="250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sz="250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sz="250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sz="250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sz="250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sz="2500">
              <a:solidFill>
                <a:srgbClr val="FF0000"/>
              </a:solidFill>
              <a:latin typeface="VNI-Times" pitchFamily="2" charset="0"/>
            </a:endParaRPr>
          </a:p>
        </p:txBody>
      </p:sp>
      <p:graphicFrame>
        <p:nvGraphicFramePr>
          <p:cNvPr id="8209" name="Object 17"/>
          <p:cNvGraphicFramePr>
            <a:graphicFrameLocks noChangeAspect="1"/>
          </p:cNvGraphicFramePr>
          <p:nvPr/>
        </p:nvGraphicFramePr>
        <p:xfrm>
          <a:off x="6629400" y="1028701"/>
          <a:ext cx="369888" cy="52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028701"/>
                        <a:ext cx="369888" cy="527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891088" y="1645444"/>
            <a:ext cx="4191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VNI-Times" pitchFamily="2" charset="0"/>
              </a:rPr>
              <a:t>     (-3 ):4   = 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181600" y="2274094"/>
            <a:ext cx="198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(-2) : (-7) = 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457826" y="1135857"/>
            <a:ext cx="1476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3 : 4    = </a:t>
            </a:r>
          </a:p>
        </p:txBody>
      </p:sp>
      <p:graphicFrame>
        <p:nvGraphicFramePr>
          <p:cNvPr id="8213" name="Object 21"/>
          <p:cNvGraphicFramePr>
            <a:graphicFrameLocks noChangeAspect="1"/>
          </p:cNvGraphicFramePr>
          <p:nvPr/>
        </p:nvGraphicFramePr>
        <p:xfrm>
          <a:off x="6711951" y="1543050"/>
          <a:ext cx="44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Equation" r:id="rId5" imgW="228501" imgH="393529" progId="Equation.DSMT4">
                  <p:embed/>
                </p:oleObj>
              </mc:Choice>
              <mc:Fallback>
                <p:oleObj name="Equation" r:id="rId5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1" y="1543050"/>
                        <a:ext cx="441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5" name="Object 23"/>
          <p:cNvGraphicFramePr>
            <a:graphicFrameLocks noChangeAspect="1"/>
          </p:cNvGraphicFramePr>
          <p:nvPr/>
        </p:nvGraphicFramePr>
        <p:xfrm>
          <a:off x="6477000" y="2114550"/>
          <a:ext cx="4429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Equation" r:id="rId7" imgW="228501" imgH="393529" progId="Equation.DSMT4">
                  <p:embed/>
                </p:oleObj>
              </mc:Choice>
              <mc:Fallback>
                <p:oleObj name="Equation" r:id="rId7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114550"/>
                        <a:ext cx="4429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800600" y="2857500"/>
            <a:ext cx="40386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VNI-Times" pitchFamily="2" charset="0"/>
              </a:rPr>
              <a:t>Cuõng nhö       </a:t>
            </a:r>
            <a:r>
              <a:rPr lang="en-US" sz="3000">
                <a:solidFill>
                  <a:schemeClr val="bg1"/>
                </a:solidFill>
                <a:latin typeface="VNI-Times" pitchFamily="2" charset="0"/>
              </a:rPr>
              <a:t>:</a:t>
            </a:r>
            <a:r>
              <a:rPr lang="en-US" sz="2400">
                <a:solidFill>
                  <a:schemeClr val="bg1"/>
                </a:solidFill>
                <a:latin typeface="VNI-Times" pitchFamily="2" charset="0"/>
              </a:rPr>
              <a:t>      </a:t>
            </a:r>
            <a:endParaRPr lang="en-US">
              <a:solidFill>
                <a:schemeClr val="bg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VNI-Times" pitchFamily="2" charset="0"/>
              </a:rPr>
              <a:t>   </a:t>
            </a:r>
          </a:p>
        </p:txBody>
      </p:sp>
      <p:graphicFrame>
        <p:nvGraphicFramePr>
          <p:cNvPr id="8217" name="Object 25"/>
          <p:cNvGraphicFramePr>
            <a:graphicFrameLocks noGrp="1" noChangeAspect="1"/>
          </p:cNvGraphicFramePr>
          <p:nvPr>
            <p:ph/>
          </p:nvPr>
        </p:nvGraphicFramePr>
        <p:xfrm>
          <a:off x="6248401" y="2743200"/>
          <a:ext cx="295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2743200"/>
                        <a:ext cx="2952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5" name="Object 33"/>
          <p:cNvGraphicFramePr>
            <a:graphicFrameLocks noChangeAspect="1"/>
          </p:cNvGraphicFramePr>
          <p:nvPr/>
        </p:nvGraphicFramePr>
        <p:xfrm>
          <a:off x="6781800" y="2753916"/>
          <a:ext cx="914400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Equation" r:id="rId11" imgW="482391" imgH="393529" progId="Equation.DSMT4">
                  <p:embed/>
                </p:oleObj>
              </mc:Choice>
              <mc:Fallback>
                <p:oleObj name="Equation" r:id="rId11" imgW="4823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53916"/>
                        <a:ext cx="914400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7696200" y="2857501"/>
            <a:ext cx="297180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VNI-Times" pitchFamily="2" charset="0"/>
              </a:rPr>
              <a:t>ñeàu laø caùc </a:t>
            </a:r>
          </a:p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VNI-Times" pitchFamily="2" charset="0"/>
              </a:rPr>
              <a:t>phaân soá</a:t>
            </a:r>
          </a:p>
          <a:p>
            <a:pPr eaLnBrk="1" hangingPunct="1">
              <a:spcBef>
                <a:spcPct val="50000"/>
              </a:spcBef>
            </a:pPr>
            <a:endParaRPr lang="en-US" sz="2500">
              <a:solidFill>
                <a:schemeClr val="bg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500">
              <a:solidFill>
                <a:schemeClr val="bg1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50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5133" name="Text Box 35"/>
          <p:cNvSpPr txBox="1">
            <a:spLocks noChangeArrowheads="1"/>
          </p:cNvSpPr>
          <p:nvPr/>
        </p:nvSpPr>
        <p:spPr bwMode="auto">
          <a:xfrm>
            <a:off x="0" y="1143619"/>
            <a:ext cx="3962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u="sng">
                <a:solidFill>
                  <a:srgbClr val="3333FF"/>
                </a:solidFill>
                <a:latin typeface="VNI-Times" pitchFamily="2" charset="0"/>
              </a:rPr>
              <a:t>1. Khaùi nieäm phaân soá</a:t>
            </a:r>
            <a:r>
              <a:rPr lang="en-US" sz="3000">
                <a:latin typeface="VNI-Times" pitchFamily="2" charset="0"/>
              </a:rPr>
              <a:t> 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-5644" y="2041892"/>
            <a:ext cx="4800600" cy="1631216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latin typeface="VNI-Times" pitchFamily="2" charset="0"/>
              </a:rPr>
              <a:t>Phaân soá coù daïng </a:t>
            </a:r>
          </a:p>
          <a:p>
            <a:pPr eaLnBrk="1" hangingPunct="1">
              <a:spcBef>
                <a:spcPct val="50000"/>
              </a:spcBef>
            </a:pPr>
            <a:endParaRPr lang="en-US" sz="250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500">
              <a:latin typeface="VNI-Times" pitchFamily="2" charset="0"/>
            </a:endParaRPr>
          </a:p>
        </p:txBody>
      </p:sp>
      <p:graphicFrame>
        <p:nvGraphicFramePr>
          <p:cNvPr id="822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52913"/>
              </p:ext>
            </p:extLst>
          </p:nvPr>
        </p:nvGraphicFramePr>
        <p:xfrm>
          <a:off x="2297642" y="1999650"/>
          <a:ext cx="377825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Equation" r:id="rId13" imgW="152334" imgH="393529" progId="Equation.DSMT4">
                  <p:embed/>
                </p:oleObj>
              </mc:Choice>
              <mc:Fallback>
                <p:oleObj name="Equation" r:id="rId13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642" y="1999650"/>
                        <a:ext cx="377825" cy="73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2667000" y="2122498"/>
            <a:ext cx="2590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latin typeface="VNI-Times" pitchFamily="2" charset="0"/>
              </a:rPr>
              <a:t>vôùi </a:t>
            </a:r>
            <a:r>
              <a:rPr lang="en-US" sz="2500">
                <a:solidFill>
                  <a:srgbClr val="FF0000"/>
                </a:solidFill>
                <a:latin typeface="VNI-Times" pitchFamily="2" charset="0"/>
              </a:rPr>
              <a:t>a, b</a:t>
            </a:r>
            <a:r>
              <a:rPr lang="en-US" sz="2500">
                <a:latin typeface="VNI-Times" pitchFamily="2" charset="0"/>
              </a:rPr>
              <a:t>   </a:t>
            </a:r>
            <a:r>
              <a:rPr lang="en-US" sz="2500">
                <a:solidFill>
                  <a:srgbClr val="FF0000"/>
                </a:solidFill>
                <a:latin typeface="VNI-Times" pitchFamily="2" charset="0"/>
              </a:rPr>
              <a:t>Z,b    0</a:t>
            </a:r>
            <a:r>
              <a:rPr lang="en-US" sz="2500">
                <a:latin typeface="VNI-Times" pitchFamily="2" charset="0"/>
              </a:rPr>
              <a:t>;</a:t>
            </a:r>
          </a:p>
        </p:txBody>
      </p:sp>
      <p:graphicFrame>
        <p:nvGraphicFramePr>
          <p:cNvPr id="823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192895"/>
              </p:ext>
            </p:extLst>
          </p:nvPr>
        </p:nvGraphicFramePr>
        <p:xfrm>
          <a:off x="3746500" y="2312224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Equation" r:id="rId15" imgW="126725" imgH="126725" progId="Equation.DSMT4">
                  <p:embed/>
                </p:oleObj>
              </mc:Choice>
              <mc:Fallback>
                <p:oleObj name="Equation" r:id="rId15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2312224"/>
                        <a:ext cx="2159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193584"/>
              </p:ext>
            </p:extLst>
          </p:nvPr>
        </p:nvGraphicFramePr>
        <p:xfrm>
          <a:off x="4419600" y="2269155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tion" r:id="rId17" imgW="139700" imgH="139700" progId="Equation.DSMT4">
                  <p:embed/>
                </p:oleObj>
              </mc:Choice>
              <mc:Fallback>
                <p:oleObj name="Equation" r:id="rId1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69155"/>
                        <a:ext cx="304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48155" y="2731884"/>
            <a:ext cx="487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latin typeface="VNI-Times" pitchFamily="2" charset="0"/>
              </a:rPr>
              <a:t>a laø </a:t>
            </a:r>
            <a:r>
              <a:rPr lang="en-US" sz="2500" smtClean="0">
                <a:latin typeface="VNI-Times" pitchFamily="2" charset="0"/>
              </a:rPr>
              <a:t>töû, </a:t>
            </a:r>
            <a:r>
              <a:rPr lang="en-US" sz="2500">
                <a:latin typeface="VNI-Times" pitchFamily="2" charset="0"/>
              </a:rPr>
              <a:t>b laø maãu </a:t>
            </a:r>
            <a:r>
              <a:rPr lang="en-US" sz="2500" smtClean="0">
                <a:latin typeface="VNI-Times" pitchFamily="2" charset="0"/>
              </a:rPr>
              <a:t>cuûa </a:t>
            </a:r>
            <a:r>
              <a:rPr lang="en-US" sz="2500">
                <a:latin typeface="VNI-Times" pitchFamily="2" charset="0"/>
              </a:rPr>
              <a:t>phaân </a:t>
            </a:r>
            <a:r>
              <a:rPr lang="en-US" sz="2500" smtClean="0">
                <a:latin typeface="VNI-Times" pitchFamily="2" charset="0"/>
              </a:rPr>
              <a:t>soá. </a:t>
            </a:r>
            <a:endParaRPr lang="en-US" sz="2500">
              <a:latin typeface="VNI-Times" pitchFamily="2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-381000" y="-19049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11466" y="3981182"/>
            <a:ext cx="487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smtClean="0">
                <a:latin typeface="VNI-Times" pitchFamily="2" charset="0"/>
              </a:rPr>
              <a:t>Lấy 3 ví dụ:</a:t>
            </a:r>
            <a:endParaRPr lang="en-US" sz="25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nimBg="1"/>
      <p:bldP spid="8210" grpId="0" build="allAtOnce"/>
      <p:bldP spid="8211" grpId="0" build="allAtOnce"/>
      <p:bldP spid="8212" grpId="0"/>
      <p:bldP spid="8216" grpId="0"/>
      <p:bldP spid="8226" grpId="0"/>
      <p:bldP spid="822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4267200" y="89535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1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2" y="895350"/>
            <a:ext cx="365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Khái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niệm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/>
              <p:cNvSpPr>
                <a:spLocks noChangeArrowheads="1"/>
              </p:cNvSpPr>
              <p:nvPr/>
            </p:nvSpPr>
            <p:spPr bwMode="auto">
              <a:xfrm>
                <a:off x="0" y="1809750"/>
                <a:ext cx="4610100" cy="1099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Phân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với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a,b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N,b 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≠ 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0 </a:t>
                </a:r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  <a:sym typeface="Symbol" pitchFamily="18" charset="2"/>
                </a:endParaRPr>
              </a:p>
              <a:p>
                <a:pPr eaLnBrk="1" hangingPunct="1"/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a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tử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, b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mẫu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số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. </a:t>
                </a:r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0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09750"/>
                <a:ext cx="4610100" cy="1099725"/>
              </a:xfrm>
              <a:prstGeom prst="rect">
                <a:avLst/>
              </a:prstGeom>
              <a:blipFill rotWithShape="1">
                <a:blip r:embed="rId23"/>
                <a:stretch>
                  <a:fillRect l="-2910" t="-2222" r="-4101" b="-1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4572000" y="1809750"/>
                <a:ext cx="4800600" cy="1099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Phân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với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a,b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Z, b</a:t>
                </a:r>
                <a:r>
                  <a:rPr lang="en-US" sz="2800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≠ 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0 </a:t>
                </a:r>
              </a:p>
              <a:p>
                <a:pPr eaLnBrk="1" hangingPunct="1"/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a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tử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, b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mẫu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số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. </a:t>
                </a:r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809750"/>
                <a:ext cx="4800600" cy="1099725"/>
              </a:xfrm>
              <a:prstGeom prst="rect">
                <a:avLst/>
              </a:prstGeom>
              <a:blipFill rotWithShape="1">
                <a:blip r:embed="rId24"/>
                <a:stretch>
                  <a:fillRect l="-2792" t="-2222" r="-1269" b="-1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76200" y="1352550"/>
            <a:ext cx="9067800" cy="2700338"/>
            <a:chOff x="-1056" y="3648"/>
            <a:chExt cx="5424" cy="1701"/>
          </a:xfrm>
        </p:grpSpPr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1633" y="3765"/>
              <a:ext cx="0" cy="1584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-1056" y="3936"/>
              <a:ext cx="5424" cy="0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-336" y="3648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Ở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tiểu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học</a:t>
              </a:r>
              <a:endPara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2256" y="3648"/>
              <a:ext cx="7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Ở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lớp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6</a:t>
              </a:r>
              <a:endPara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2302700" y="1845500"/>
                <a:ext cx="144302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a,b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 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N,</a:t>
                </a:r>
              </a:p>
            </p:txBody>
          </p:sp>
        </mc:Choice>
        <mc:Fallback xmlns="">
          <p:sp>
            <p:nvSpPr>
              <p:cNvPr id="33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2700" y="1845500"/>
                <a:ext cx="1443024" cy="523220"/>
              </a:xfrm>
              <a:prstGeom prst="rect">
                <a:avLst/>
              </a:prstGeom>
              <a:blipFill rotWithShape="1">
                <a:blip r:embed="rId21"/>
                <a:stretch>
                  <a:fillRect l="-9322" t="-12791" r="-10169" b="-372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6876403" y="1838450"/>
                <a:ext cx="142058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a,b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  <a:sym typeface="Symbol" pitchFamily="18" charset="2"/>
                  </a:rPr>
                  <a:t>Z,</a:t>
                </a:r>
              </a:p>
            </p:txBody>
          </p:sp>
        </mc:Choice>
        <mc:Fallback xmlns="">
          <p:sp>
            <p:nvSpPr>
              <p:cNvPr id="34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403" y="1838450"/>
                <a:ext cx="1420582" cy="523220"/>
              </a:xfrm>
              <a:prstGeom prst="rect">
                <a:avLst/>
              </a:prstGeom>
              <a:blipFill rotWithShape="1">
                <a:blip r:embed="rId22"/>
                <a:stretch>
                  <a:fillRect l="-9013" t="-12941" r="-9442" b="-3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AutoShape 23"/>
              <p:cNvSpPr>
                <a:spLocks noChangeArrowheads="1"/>
              </p:cNvSpPr>
              <p:nvPr/>
            </p:nvSpPr>
            <p:spPr bwMode="auto">
              <a:xfrm>
                <a:off x="152400" y="2876550"/>
                <a:ext cx="4495800" cy="1981200"/>
              </a:xfrm>
              <a:prstGeom prst="cloudCallout">
                <a:avLst>
                  <a:gd name="adj1" fmla="val 78463"/>
                  <a:gd name="adj2" fmla="val -51558"/>
                </a:avLst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sz="2400" dirty="0" err="1">
                    <a:cs typeface="Arial" charset="0"/>
                  </a:rPr>
                  <a:t>Khái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niệm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phân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số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được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mở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rộng</a:t>
                </a:r>
                <a:r>
                  <a:rPr lang="en-US" sz="2400" dirty="0">
                    <a:cs typeface="Arial" charset="0"/>
                  </a:rPr>
                  <a:t> ở </a:t>
                </a:r>
                <a:r>
                  <a:rPr lang="en-US" sz="2400" dirty="0" err="1">
                    <a:cs typeface="Arial" charset="0"/>
                  </a:rPr>
                  <a:t>chỗ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 smtClean="0">
                    <a:cs typeface="Arial" charset="0"/>
                    <a:sym typeface="Symbol" pitchFamily="18" charset="2"/>
                  </a:rPr>
                  <a:t>a,b</a:t>
                </a:r>
                <a:r>
                  <a:rPr lang="en-US" sz="2400" dirty="0" smtClean="0">
                    <a:cs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</m:oMath>
                </a14:m>
                <a:r>
                  <a:rPr lang="en-US" sz="2400" dirty="0" smtClean="0">
                    <a:cs typeface="Arial" charset="0"/>
                    <a:sym typeface="Symbol" pitchFamily="18" charset="2"/>
                  </a:rPr>
                  <a:t> Z</a:t>
                </a:r>
                <a:r>
                  <a:rPr lang="en-US" sz="2400" dirty="0">
                    <a:cs typeface="Arial" charset="0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5" name="AutoShap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876550"/>
                <a:ext cx="4495800" cy="1981200"/>
              </a:xfrm>
              <a:prstGeom prst="cloudCallout">
                <a:avLst>
                  <a:gd name="adj1" fmla="val 78463"/>
                  <a:gd name="adj2" fmla="val -51558"/>
                </a:avLst>
              </a:prstGeom>
              <a:blipFill rotWithShape="1">
                <a:blip r:embed="rId25"/>
                <a:stretch>
                  <a:fillRect/>
                </a:stretch>
              </a:blipFill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3"/>
          <p:cNvSpPr/>
          <p:nvPr/>
        </p:nvSpPr>
        <p:spPr bwMode="auto">
          <a:xfrm>
            <a:off x="4724400" y="3105150"/>
            <a:ext cx="4343400" cy="1529175"/>
          </a:xfrm>
          <a:prstGeom prst="cloud">
            <a:avLst/>
          </a:prstGeom>
          <a:gradFill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Khái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niệm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phân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số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ở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lớp</a:t>
            </a:r>
            <a:r>
              <a:rPr lang="en-US" sz="2400" dirty="0" smtClean="0">
                <a:latin typeface="Arial" charset="0"/>
              </a:rPr>
              <a:t> 6 </a:t>
            </a:r>
            <a:r>
              <a:rPr lang="en-US" sz="2400" dirty="0" err="1" smtClean="0">
                <a:latin typeface="Arial" charset="0"/>
              </a:rPr>
              <a:t>được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mở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rộng</a:t>
            </a:r>
            <a:endParaRPr lang="en-US" sz="2400" dirty="0" smtClean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hơn</a:t>
            </a:r>
            <a:r>
              <a:rPr lang="en-US" sz="2400" dirty="0" smtClean="0">
                <a:latin typeface="Arial" charset="0"/>
              </a:rPr>
              <a:t> ở </a:t>
            </a:r>
            <a:r>
              <a:rPr lang="en-US" sz="2400" dirty="0" err="1" smtClean="0">
                <a:latin typeface="Arial" charset="0"/>
              </a:rPr>
              <a:t>chỗ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nào</a:t>
            </a:r>
            <a:r>
              <a:rPr lang="en-US" sz="2400" dirty="0" smtClean="0">
                <a:latin typeface="Arial" charset="0"/>
              </a:rPr>
              <a:t>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33" grpId="0"/>
      <p:bldP spid="34" grpId="0"/>
      <p:bldP spid="3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 descr="Parchment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VNI-Times" pitchFamily="2" charset="0"/>
              </a:rPr>
              <a:t>      </a:t>
            </a:r>
            <a:r>
              <a:rPr lang="en-US" sz="2800" smtClean="0">
                <a:latin typeface="VNI-Times" pitchFamily="2" charset="0"/>
              </a:rPr>
              <a:t>Trong caùc caùch vieát sau ñaây, caùch vieát naøo cho ta phaân soá ?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52400" y="1028701"/>
            <a:ext cx="609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/>
              <a:t>a/</a:t>
            </a: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52903"/>
              </p:ext>
            </p:extLst>
          </p:nvPr>
        </p:nvGraphicFramePr>
        <p:xfrm>
          <a:off x="650875" y="859438"/>
          <a:ext cx="361950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Equation" r:id="rId4" imgW="152334" imgH="393529" progId="Equation.DSMT4">
                  <p:embed/>
                </p:oleObj>
              </mc:Choice>
              <mc:Fallback>
                <p:oleObj name="Equation" r:id="rId4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859438"/>
                        <a:ext cx="361950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362200" y="971551"/>
            <a:ext cx="5334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/>
              <a:t>b/</a:t>
            </a:r>
          </a:p>
        </p:txBody>
      </p:sp>
      <p:graphicFrame>
        <p:nvGraphicFramePr>
          <p:cNvPr id="8198" name="Object 9"/>
          <p:cNvGraphicFramePr>
            <a:graphicFrameLocks noChangeAspect="1"/>
          </p:cNvGraphicFramePr>
          <p:nvPr/>
        </p:nvGraphicFramePr>
        <p:xfrm>
          <a:off x="2852738" y="873919"/>
          <a:ext cx="804862" cy="669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Equation" r:id="rId6" imgW="355292" imgH="393359" progId="Equation.DSMT4">
                  <p:embed/>
                </p:oleObj>
              </mc:Choice>
              <mc:Fallback>
                <p:oleObj name="Equation" r:id="rId6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873919"/>
                        <a:ext cx="804862" cy="669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4648200" y="971551"/>
            <a:ext cx="685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/>
              <a:t>c/</a:t>
            </a:r>
          </a:p>
        </p:txBody>
      </p:sp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5227638" y="857250"/>
          <a:ext cx="4873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Equation" r:id="rId8" imgW="228501" imgH="393529" progId="Equation.DSMT4">
                  <p:embed/>
                </p:oleObj>
              </mc:Choice>
              <mc:Fallback>
                <p:oleObj name="Equation" r:id="rId8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857250"/>
                        <a:ext cx="4873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6934200" y="1028701"/>
            <a:ext cx="762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/>
              <a:t>d/</a:t>
            </a:r>
          </a:p>
        </p:txBody>
      </p:sp>
      <p:graphicFrame>
        <p:nvGraphicFramePr>
          <p:cNvPr id="8202" name="Object 13"/>
          <p:cNvGraphicFramePr>
            <a:graphicFrameLocks noChangeAspect="1"/>
          </p:cNvGraphicFramePr>
          <p:nvPr/>
        </p:nvGraphicFramePr>
        <p:xfrm>
          <a:off x="7543800" y="914400"/>
          <a:ext cx="749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Equation" r:id="rId10" imgW="342751" imgH="418918" progId="Equation.DSMT4">
                  <p:embed/>
                </p:oleObj>
              </mc:Choice>
              <mc:Fallback>
                <p:oleObj name="Equation" r:id="rId10" imgW="342751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914400"/>
                        <a:ext cx="749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41275" y="61913"/>
            <a:ext cx="609600" cy="477054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</a:rPr>
              <a:t>?2</a:t>
            </a: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228600" y="1828801"/>
            <a:ext cx="5334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/>
              <a:t>e/</a:t>
            </a:r>
          </a:p>
        </p:txBody>
      </p:sp>
      <p:graphicFrame>
        <p:nvGraphicFramePr>
          <p:cNvPr id="8205" name="Object 16"/>
          <p:cNvGraphicFramePr>
            <a:graphicFrameLocks noChangeAspect="1"/>
          </p:cNvGraphicFramePr>
          <p:nvPr/>
        </p:nvGraphicFramePr>
        <p:xfrm>
          <a:off x="762000" y="1657350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Equation" r:id="rId12" imgW="139639" imgH="393529" progId="Equation.DSMT4">
                  <p:embed/>
                </p:oleObj>
              </mc:Choice>
              <mc:Fallback>
                <p:oleObj name="Equation" r:id="rId12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57350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2438400" y="1771651"/>
            <a:ext cx="381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/>
              <a:t>f/</a:t>
            </a:r>
          </a:p>
        </p:txBody>
      </p:sp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2951164" y="1699023"/>
          <a:ext cx="568325" cy="58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Equation" r:id="rId14" imgW="228501" imgH="393529" progId="Equation.DSMT4">
                  <p:embed/>
                </p:oleObj>
              </mc:Choice>
              <mc:Fallback>
                <p:oleObj name="Equation" r:id="rId14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4" y="1699023"/>
                        <a:ext cx="568325" cy="586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Text Box 19"/>
          <p:cNvSpPr txBox="1">
            <a:spLocks noChangeArrowheads="1"/>
          </p:cNvSpPr>
          <p:nvPr/>
        </p:nvSpPr>
        <p:spPr bwMode="auto">
          <a:xfrm>
            <a:off x="4495800" y="1771651"/>
            <a:ext cx="609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/>
              <a:t>g/</a:t>
            </a:r>
          </a:p>
        </p:txBody>
      </p:sp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4789488" y="1657351"/>
          <a:ext cx="2005012" cy="61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Equation" r:id="rId16" imgW="965200" imgH="393700" progId="Equation.DSMT4">
                  <p:embed/>
                </p:oleObj>
              </mc:Choice>
              <mc:Fallback>
                <p:oleObj name="Equation" r:id="rId16" imgW="965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657351"/>
                        <a:ext cx="2005012" cy="61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21"/>
          <p:cNvSpPr txBox="1">
            <a:spLocks noChangeArrowheads="1"/>
          </p:cNvSpPr>
          <p:nvPr/>
        </p:nvSpPr>
        <p:spPr bwMode="auto">
          <a:xfrm>
            <a:off x="7010400" y="1771651"/>
            <a:ext cx="5334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/>
              <a:t>h/</a:t>
            </a:r>
          </a:p>
        </p:txBody>
      </p:sp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7467600" y="1600200"/>
          <a:ext cx="3254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Equation" r:id="rId18" imgW="139639" imgH="393529" progId="Equation.DSMT4">
                  <p:embed/>
                </p:oleObj>
              </mc:Choice>
              <mc:Fallback>
                <p:oleObj name="Equation" r:id="rId18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3254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3048000" y="2228850"/>
            <a:ext cx="2971800" cy="108585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VNI-Times" pitchFamily="2" charset="0"/>
              </a:rPr>
              <a:t>TRAÛ LÔØI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57200" y="3314700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>
                <a:latin typeface="VNI-Times" pitchFamily="2" charset="0"/>
              </a:rPr>
              <a:t>Caùc caùch vieát cho ta phaân soá laø:</a:t>
            </a:r>
          </a:p>
        </p:txBody>
      </p:sp>
      <p:sp>
        <p:nvSpPr>
          <p:cNvPr id="8214" name="Text Box 28"/>
          <p:cNvSpPr txBox="1">
            <a:spLocks noChangeArrowheads="1"/>
          </p:cNvSpPr>
          <p:nvPr/>
        </p:nvSpPr>
        <p:spPr bwMode="auto">
          <a:xfrm>
            <a:off x="1371600" y="3943351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1295400" y="3756423"/>
            <a:ext cx="53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;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2667000" y="3731419"/>
            <a:ext cx="53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;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4343400" y="3725467"/>
            <a:ext cx="53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;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6858000" y="3652838"/>
            <a:ext cx="53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1880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0312 0.54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35659 0.544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3785 0.37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833 0.3888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2.22222E-6 L -0.00937 0.3777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 animBg="1"/>
      <p:bldP spid="7195" grpId="0"/>
      <p:bldP spid="7197" grpId="0"/>
      <p:bldP spid="7198" grpId="0"/>
      <p:bldP spid="7199" grpId="0"/>
      <p:bldP spid="7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4267200" y="89535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1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4299603"/>
                <a:ext cx="891540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Nhận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xét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9603"/>
                <a:ext cx="8915400" cy="701602"/>
              </a:xfrm>
              <a:prstGeom prst="rect">
                <a:avLst/>
              </a:prstGeom>
              <a:blipFill rotWithShape="1">
                <a:blip r:embed="rId3"/>
                <a:stretch>
                  <a:fillRect l="-1504" b="-1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-49389" y="935057"/>
            <a:ext cx="419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(-2):1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8:(- 4)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(- 4) : 2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697" y="1809750"/>
            <a:ext cx="215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- 2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114800" y="1146871"/>
            <a:ext cx="0" cy="2819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229100" y="1002300"/>
            <a:ext cx="4914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dưới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(-2):1                   </a:t>
            </a:r>
          </a:p>
          <a:p>
            <a:pPr algn="just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8:(- 4)</a:t>
            </a:r>
          </a:p>
          <a:p>
            <a:pPr algn="just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(- 4) : 2 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6008" y="2687524"/>
            <a:ext cx="215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- 2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5594" y="3593446"/>
            <a:ext cx="215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- 2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20997" y="1850531"/>
                <a:ext cx="2159606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97" y="1850531"/>
                <a:ext cx="2159606" cy="701602"/>
              </a:xfrm>
              <a:prstGeom prst="rect">
                <a:avLst/>
              </a:prstGeom>
              <a:blipFill rotWithShape="1">
                <a:blip r:embed="rId4"/>
                <a:stretch>
                  <a:fillRect l="-6215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35108" y="2687524"/>
                <a:ext cx="2159606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108" y="2687524"/>
                <a:ext cx="2159606" cy="701602"/>
              </a:xfrm>
              <a:prstGeom prst="rect">
                <a:avLst/>
              </a:prstGeom>
              <a:blipFill rotWithShape="1">
                <a:blip r:embed="rId5"/>
                <a:stretch>
                  <a:fillRect l="-5932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36594" y="3593446"/>
                <a:ext cx="2159606" cy="69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594" y="3593446"/>
                <a:ext cx="2159606" cy="699807"/>
              </a:xfrm>
              <a:prstGeom prst="rect">
                <a:avLst/>
              </a:prstGeom>
              <a:blipFill rotWithShape="1">
                <a:blip r:embed="rId6"/>
                <a:stretch>
                  <a:fillRect l="-5915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Callout 5"/>
          <p:cNvSpPr/>
          <p:nvPr/>
        </p:nvSpPr>
        <p:spPr bwMode="auto">
          <a:xfrm>
            <a:off x="6248400" y="2552133"/>
            <a:ext cx="2743199" cy="1848417"/>
          </a:xfrm>
          <a:prstGeom prst="cloudCallout">
            <a:avLst>
              <a:gd name="adj1" fmla="val -32356"/>
              <a:gd name="adj2" fmla="val 69218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charset="0"/>
              </a:rPr>
              <a:t>Mọi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số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nguyên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charset="0"/>
              </a:rPr>
              <a:t>có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thể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viết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charset="0"/>
              </a:rPr>
              <a:t>dưới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dạng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phân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số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charset="0"/>
              </a:rPr>
              <a:t>không</a:t>
            </a:r>
            <a:r>
              <a:rPr lang="en-US" sz="2000" dirty="0" smtClean="0">
                <a:latin typeface="Arial" charset="0"/>
              </a:rPr>
              <a:t>?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4267200" y="89535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1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200" y="4384748"/>
                <a:ext cx="891540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Nhận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xét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384748"/>
                <a:ext cx="8915400" cy="701602"/>
              </a:xfrm>
              <a:prstGeom prst="rect">
                <a:avLst/>
              </a:prstGeom>
              <a:blipFill rotWithShape="1">
                <a:blip r:embed="rId10"/>
                <a:stretch>
                  <a:fillRect l="-1505" b="-1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976130"/>
                <a:ext cx="914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ọi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số nguyên đều viết được dưới dạng phân số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6130"/>
                <a:ext cx="9144001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400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2712" y="1458949"/>
                <a:ext cx="891540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Ví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dụ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2" y="1458949"/>
                <a:ext cx="8915400" cy="701602"/>
              </a:xfrm>
              <a:prstGeom prst="rect">
                <a:avLst/>
              </a:prstGeom>
              <a:blipFill rotWithShape="1">
                <a:blip r:embed="rId12"/>
                <a:stretch>
                  <a:fillRect l="-1505" b="-1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111" y="2134351"/>
                <a:ext cx="8915400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Nhận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xét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Số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nguyên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có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thể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viết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là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1" y="2134351"/>
                <a:ext cx="8915400" cy="666529"/>
              </a:xfrm>
              <a:prstGeom prst="rect">
                <a:avLst/>
              </a:prstGeom>
              <a:blipFill rotWithShape="1">
                <a:blip r:embed="rId13"/>
                <a:stretch>
                  <a:fillRect l="-1435" t="-3670" b="-15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1044" y="280088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SGK)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Dùng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chỉ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:……………………………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 ta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:………………………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14989" y="3515116"/>
                <a:ext cx="1752600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và 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989" y="3515116"/>
                <a:ext cx="1752600" cy="708399"/>
              </a:xfrm>
              <a:prstGeom prst="rect">
                <a:avLst/>
              </a:prstGeom>
              <a:blipFill rotWithShape="1">
                <a:blip r:embed="rId1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29400" y="4031254"/>
                <a:ext cx="175260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031254"/>
                <a:ext cx="1752600" cy="70429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6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685800" y="-19050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</a:t>
            </a:r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 KHÁI NIỆM PHÂN SỐ </a:t>
            </a:r>
          </a:p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PHÂN SỐ BẰNG NHAU</a:t>
            </a:r>
            <a:endParaRPr lang="en-US" sz="2800" b="1" dirty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1418571"/>
            <a:ext cx="967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SGK):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tô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màu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diễn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  <p:grpSp>
        <p:nvGrpSpPr>
          <p:cNvPr id="44" name="Group 146"/>
          <p:cNvGrpSpPr>
            <a:grpSpLocks/>
          </p:cNvGrpSpPr>
          <p:nvPr/>
        </p:nvGrpSpPr>
        <p:grpSpPr bwMode="auto">
          <a:xfrm>
            <a:off x="76200" y="2260664"/>
            <a:ext cx="2133600" cy="2064137"/>
            <a:chOff x="816" y="856"/>
            <a:chExt cx="1536" cy="1535"/>
          </a:xfrm>
        </p:grpSpPr>
        <p:grpSp>
          <p:nvGrpSpPr>
            <p:cNvPr id="45" name="Group 3"/>
            <p:cNvGrpSpPr>
              <a:grpSpLocks/>
            </p:cNvGrpSpPr>
            <p:nvPr/>
          </p:nvGrpSpPr>
          <p:grpSpPr bwMode="auto">
            <a:xfrm>
              <a:off x="816" y="856"/>
              <a:ext cx="1536" cy="912"/>
              <a:chOff x="240" y="720"/>
              <a:chExt cx="1920" cy="1056"/>
            </a:xfrm>
          </p:grpSpPr>
          <p:sp>
            <p:nvSpPr>
              <p:cNvPr id="47" name="AutoShape 4"/>
              <p:cNvSpPr>
                <a:spLocks noChangeArrowheads="1"/>
              </p:cNvSpPr>
              <p:nvPr/>
            </p:nvSpPr>
            <p:spPr bwMode="auto">
              <a:xfrm>
                <a:off x="240" y="720"/>
                <a:ext cx="1920" cy="1056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5"/>
              <p:cNvSpPr>
                <a:spLocks noChangeShapeType="1"/>
              </p:cNvSpPr>
              <p:nvPr/>
            </p:nvSpPr>
            <p:spPr bwMode="auto">
              <a:xfrm>
                <a:off x="541" y="1078"/>
                <a:ext cx="96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6"/>
              <p:cNvSpPr>
                <a:spLocks noChangeShapeType="1"/>
              </p:cNvSpPr>
              <p:nvPr/>
            </p:nvSpPr>
            <p:spPr bwMode="auto">
              <a:xfrm>
                <a:off x="874" y="896"/>
                <a:ext cx="96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7"/>
              <p:cNvSpPr>
                <a:spLocks noChangeShapeType="1"/>
              </p:cNvSpPr>
              <p:nvPr/>
            </p:nvSpPr>
            <p:spPr bwMode="auto">
              <a:xfrm flipH="1">
                <a:off x="567" y="894"/>
                <a:ext cx="951" cy="5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 flipH="1">
                <a:off x="864" y="1069"/>
                <a:ext cx="951" cy="5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AutoShape 9"/>
              <p:cNvSpPr>
                <a:spLocks noChangeArrowheads="1"/>
              </p:cNvSpPr>
              <p:nvPr/>
            </p:nvSpPr>
            <p:spPr bwMode="auto">
              <a:xfrm>
                <a:off x="246" y="1088"/>
                <a:ext cx="608" cy="338"/>
              </a:xfrm>
              <a:prstGeom prst="diamond">
                <a:avLst/>
              </a:prstGeom>
              <a:solidFill>
                <a:srgbClr val="3366FF">
                  <a:alpha val="91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10"/>
              <p:cNvSpPr>
                <a:spLocks noChangeArrowheads="1"/>
              </p:cNvSpPr>
              <p:nvPr/>
            </p:nvSpPr>
            <p:spPr bwMode="auto">
              <a:xfrm>
                <a:off x="524" y="1248"/>
                <a:ext cx="666" cy="345"/>
              </a:xfrm>
              <a:prstGeom prst="diamond">
                <a:avLst/>
              </a:prstGeom>
              <a:solidFill>
                <a:srgbClr val="3366FF">
                  <a:alpha val="91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>
              <a:off x="1145" y="2116"/>
              <a:ext cx="336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a)</a:t>
              </a:r>
            </a:p>
          </p:txBody>
        </p:sp>
      </p:grpSp>
      <p:graphicFrame>
        <p:nvGraphicFramePr>
          <p:cNvPr id="55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07625"/>
              </p:ext>
            </p:extLst>
          </p:nvPr>
        </p:nvGraphicFramePr>
        <p:xfrm>
          <a:off x="2438400" y="2160270"/>
          <a:ext cx="2209800" cy="1554480"/>
        </p:xfrm>
        <a:graphic>
          <a:graphicData uri="http://schemas.openxmlformats.org/drawingml/2006/table">
            <a:tbl>
              <a:tblPr/>
              <a:tblGrid>
                <a:gridCol w="5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90875" y="3955018"/>
            <a:ext cx="466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b)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4888375" y="2190750"/>
            <a:ext cx="1511300" cy="14027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24"/>
          <p:cNvSpPr>
            <a:spLocks noChangeArrowheads="1"/>
          </p:cNvSpPr>
          <p:nvPr/>
        </p:nvSpPr>
        <p:spPr bwMode="auto">
          <a:xfrm>
            <a:off x="4877925" y="2899698"/>
            <a:ext cx="1511300" cy="685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5116975" y="3955018"/>
            <a:ext cx="466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c)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4889500" y="2190750"/>
            <a:ext cx="1511300" cy="14027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8" idx="2"/>
          </p:cNvCxnSpPr>
          <p:nvPr/>
        </p:nvCxnSpPr>
        <p:spPr>
          <a:xfrm flipV="1">
            <a:off x="4877925" y="2190750"/>
            <a:ext cx="1510175" cy="1394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AutoShape 155"/>
          <p:cNvSpPr>
            <a:spLocks noChangeArrowheads="1"/>
          </p:cNvSpPr>
          <p:nvPr/>
        </p:nvSpPr>
        <p:spPr bwMode="auto">
          <a:xfrm>
            <a:off x="6629400" y="2190750"/>
            <a:ext cx="1981200" cy="1600200"/>
          </a:xfrm>
          <a:prstGeom prst="hexagon">
            <a:avLst>
              <a:gd name="adj" fmla="val 29808"/>
              <a:gd name="vf" fmla="val 11547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161"/>
          <p:cNvSpPr>
            <a:spLocks noChangeArrowheads="1"/>
          </p:cNvSpPr>
          <p:nvPr/>
        </p:nvSpPr>
        <p:spPr bwMode="auto">
          <a:xfrm rot="10800000">
            <a:off x="7086601" y="2190750"/>
            <a:ext cx="489974" cy="810358"/>
          </a:xfrm>
          <a:prstGeom prst="rtTriangl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7162800" y="3943350"/>
            <a:ext cx="466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</a:rPr>
              <a:t>d)</a:t>
            </a:r>
            <a:endParaRPr lang="en-US" b="1">
              <a:solidFill>
                <a:srgbClr val="0000FF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7565000" y="2190750"/>
            <a:ext cx="557037" cy="810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3" idx="0"/>
            <a:endCxn id="62" idx="0"/>
          </p:cNvCxnSpPr>
          <p:nvPr/>
        </p:nvCxnSpPr>
        <p:spPr>
          <a:xfrm flipV="1">
            <a:off x="7576575" y="2990850"/>
            <a:ext cx="1034025" cy="10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3" idx="0"/>
            <a:endCxn id="62" idx="1"/>
          </p:cNvCxnSpPr>
          <p:nvPr/>
        </p:nvCxnSpPr>
        <p:spPr>
          <a:xfrm>
            <a:off x="7576575" y="3001108"/>
            <a:ext cx="557037" cy="789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3" idx="0"/>
          </p:cNvCxnSpPr>
          <p:nvPr/>
        </p:nvCxnSpPr>
        <p:spPr>
          <a:xfrm>
            <a:off x="7576575" y="3001108"/>
            <a:ext cx="43425" cy="789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3" idx="0"/>
            <a:endCxn id="62" idx="2"/>
          </p:cNvCxnSpPr>
          <p:nvPr/>
        </p:nvCxnSpPr>
        <p:spPr>
          <a:xfrm flipH="1">
            <a:off x="7106388" y="3001108"/>
            <a:ext cx="470187" cy="789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3" idx="0"/>
            <a:endCxn id="62" idx="3"/>
          </p:cNvCxnSpPr>
          <p:nvPr/>
        </p:nvCxnSpPr>
        <p:spPr>
          <a:xfrm flipH="1" flipV="1">
            <a:off x="6629400" y="2990850"/>
            <a:ext cx="947175" cy="10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834850" y="2607504"/>
            <a:ext cx="15240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846425" y="2584354"/>
            <a:ext cx="15240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5951" y="3638550"/>
                <a:ext cx="49564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51" y="3638550"/>
                <a:ext cx="495649" cy="901785"/>
              </a:xfrm>
              <a:prstGeom prst="rect">
                <a:avLst/>
              </a:prstGeom>
              <a:blipFill rotWithShape="1">
                <a:blip r:embed="rId3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57251" y="3738412"/>
                <a:ext cx="71045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251" y="3738412"/>
                <a:ext cx="710451" cy="898964"/>
              </a:xfrm>
              <a:prstGeom prst="rect">
                <a:avLst/>
              </a:prstGeom>
              <a:blipFill rotWithShape="1">
                <a:blip r:embed="rId4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486400" y="3690420"/>
                <a:ext cx="49564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690420"/>
                <a:ext cx="495649" cy="898964"/>
              </a:xfrm>
              <a:prstGeom prst="rect">
                <a:avLst/>
              </a:prstGeom>
              <a:blipFill rotWithShape="1">
                <a:blip r:embed="rId5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637963" y="3678534"/>
                <a:ext cx="71045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963" y="3678534"/>
                <a:ext cx="710451" cy="898964"/>
              </a:xfrm>
              <a:prstGeom prst="rect">
                <a:avLst/>
              </a:prstGeom>
              <a:blipFill rotWithShape="1">
                <a:blip r:embed="rId6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3505200" y="2677262"/>
            <a:ext cx="6477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977923" y="3189615"/>
            <a:ext cx="6477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2438400" y="3190119"/>
            <a:ext cx="6477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2991555" y="2179461"/>
            <a:ext cx="0" cy="485675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63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382E46"/>
      </a:lt2>
      <a:accent1>
        <a:srgbClr val="B40940"/>
      </a:accent1>
      <a:accent2>
        <a:srgbClr val="D2A13B"/>
      </a:accent2>
      <a:accent3>
        <a:srgbClr val="FFFFFF"/>
      </a:accent3>
      <a:accent4>
        <a:srgbClr val="404040"/>
      </a:accent4>
      <a:accent5>
        <a:srgbClr val="D6AAAF"/>
      </a:accent5>
      <a:accent6>
        <a:srgbClr val="BE9135"/>
      </a:accent6>
      <a:hlink>
        <a:srgbClr val="5A3D8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A2637"/>
        </a:lt2>
        <a:accent1>
          <a:srgbClr val="382E46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AEADB0"/>
        </a:accent5>
        <a:accent6>
          <a:srgbClr val="BE9135"/>
        </a:accent6>
        <a:hlink>
          <a:srgbClr val="B41D4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A2637"/>
        </a:lt2>
        <a:accent1>
          <a:srgbClr val="382E46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AEADB0"/>
        </a:accent5>
        <a:accent6>
          <a:srgbClr val="BE9135"/>
        </a:accent6>
        <a:hlink>
          <a:srgbClr val="5A3D8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382E46"/>
        </a:lt2>
        <a:accent1>
          <a:srgbClr val="B40940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D6AAAF"/>
        </a:accent5>
        <a:accent6>
          <a:srgbClr val="BE9135"/>
        </a:accent6>
        <a:hlink>
          <a:srgbClr val="5A3D8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</Template>
  <TotalTime>2942</TotalTime>
  <Words>1621</Words>
  <Application>Microsoft Office PowerPoint</Application>
  <PresentationFormat>On-screen Show (16:9)</PresentationFormat>
  <Paragraphs>406</Paragraphs>
  <Slides>24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Microsoft Sans Serif</vt:lpstr>
      <vt:lpstr>Symbol</vt:lpstr>
      <vt:lpstr>Times New Roman</vt:lpstr>
      <vt:lpstr>VNI-Times</vt:lpstr>
      <vt:lpstr>Wingdings</vt:lpstr>
      <vt:lpstr>powerpoint-template-24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Hằng</dc:creator>
  <cp:lastModifiedBy>Admin</cp:lastModifiedBy>
  <cp:revision>202</cp:revision>
  <dcterms:created xsi:type="dcterms:W3CDTF">2010-10-10T14:17:59Z</dcterms:created>
  <dcterms:modified xsi:type="dcterms:W3CDTF">2021-02-16T05:32:59Z</dcterms:modified>
</cp:coreProperties>
</file>