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66" r:id="rId2"/>
    <p:sldMasterId id="2147483768" r:id="rId3"/>
    <p:sldMasterId id="2147483771" r:id="rId4"/>
    <p:sldMasterId id="2147483774" r:id="rId5"/>
    <p:sldMasterId id="2147483776" r:id="rId6"/>
    <p:sldMasterId id="2147483779" r:id="rId7"/>
    <p:sldMasterId id="2147483782" r:id="rId8"/>
    <p:sldMasterId id="2147483950" r:id="rId9"/>
  </p:sldMasterIdLst>
  <p:notesMasterIdLst>
    <p:notesMasterId r:id="rId45"/>
  </p:notesMasterIdLst>
  <p:sldIdLst>
    <p:sldId id="350" r:id="rId10"/>
    <p:sldId id="335" r:id="rId11"/>
    <p:sldId id="339" r:id="rId12"/>
    <p:sldId id="317" r:id="rId13"/>
    <p:sldId id="342" r:id="rId14"/>
    <p:sldId id="341" r:id="rId15"/>
    <p:sldId id="336" r:id="rId16"/>
    <p:sldId id="274" r:id="rId17"/>
    <p:sldId id="343" r:id="rId18"/>
    <p:sldId id="289" r:id="rId19"/>
    <p:sldId id="295" r:id="rId20"/>
    <p:sldId id="279" r:id="rId21"/>
    <p:sldId id="262" r:id="rId22"/>
    <p:sldId id="319" r:id="rId23"/>
    <p:sldId id="294" r:id="rId24"/>
    <p:sldId id="344" r:id="rId25"/>
    <p:sldId id="284" r:id="rId26"/>
    <p:sldId id="345" r:id="rId27"/>
    <p:sldId id="346" r:id="rId28"/>
    <p:sldId id="347" r:id="rId29"/>
    <p:sldId id="348" r:id="rId30"/>
    <p:sldId id="311" r:id="rId31"/>
    <p:sldId id="313" r:id="rId32"/>
    <p:sldId id="337" r:id="rId33"/>
    <p:sldId id="320" r:id="rId34"/>
    <p:sldId id="327" r:id="rId35"/>
    <p:sldId id="330" r:id="rId36"/>
    <p:sldId id="331" r:id="rId37"/>
    <p:sldId id="332" r:id="rId38"/>
    <p:sldId id="333" r:id="rId39"/>
    <p:sldId id="334" r:id="rId40"/>
    <p:sldId id="324" r:id="rId41"/>
    <p:sldId id="325" r:id="rId42"/>
    <p:sldId id="315" r:id="rId43"/>
    <p:sldId id="316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CC6600"/>
    <a:srgbClr val="FF9900"/>
    <a:srgbClr val="FF3300"/>
    <a:srgbClr val="FF0000"/>
    <a:srgbClr val="FF00FF"/>
    <a:srgbClr val="F7A7CF"/>
    <a:srgbClr val="6600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707" autoAdjust="0"/>
  </p:normalViewPr>
  <p:slideViewPr>
    <p:cSldViewPr>
      <p:cViewPr varScale="1">
        <p:scale>
          <a:sx n="70" d="100"/>
          <a:sy n="70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gs" Target="tags/tag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93758DB7-9F1F-4F7C-8CA0-A69C1878F5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6963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20/02/2021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848930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360282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337530363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BBB04594-CA7C-4837-A9AA-F294044B7991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D3D2F617-53A8-4A5F-A2A6-D9D38DA7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9528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2E412C1-2F47-4F78-89D8-8E52E806776B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7EFE384-D913-4339-82E9-85FDF7F82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62805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20/02/2021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69985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90885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20/02/2021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35940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8F7A4415-DA00-4E4E-A8ED-BE426E28625C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AB48FDAC-F58C-4B92-8EC6-ABD1F1ED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3752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90989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183200328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4513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4228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0563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5591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556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2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88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4931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23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322356843"/>
      </p:ext>
    </p:extLst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7880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63915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9067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209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895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74706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8834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9420-1334-47BF-9DA5-3821AD650EF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9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8F7A4415-DA00-4E4E-A8ED-BE426E28625C}" type="datetimeFigureOut">
              <a:rPr lang="en-US"/>
              <a:pPr>
                <a:defRPr/>
              </a:pPr>
              <a:t>2/20/2021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AB48FDAC-F58C-4B92-8EC6-ABD1F1ED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5951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19364730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17249038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981561743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261148789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773C-A81C-41CE-A8EF-4F805925418D}" type="datetimeFigureOut">
              <a:rPr lang="vi-VN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927A-6862-4B71-9A46-C99252230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382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2957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wmf"/><Relationship Id="rId4" Type="http://schemas.openxmlformats.org/officeDocument/2006/relationships/hyperlink" Target="../User/My%20Documents/132%20-%20Bong%20dien%20dien%20-%20Phi%20Nhung.mp3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heme" Target="../theme/them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29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22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3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pattFill prst="horzBrick">
                <a:fgClr>
                  <a:srgbClr val="FCA2C4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grpSp>
            <p:nvGrpSpPr>
              <p:cNvPr id="24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5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6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27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28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1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anose="020B0604020202020204" pitchFamily="34" charset="0"/>
              </a:rPr>
              <a:t>Tiết 48</a:t>
            </a:r>
          </a:p>
        </p:txBody>
      </p:sp>
      <p:sp>
        <p:nvSpPr>
          <p:cNvPr id="32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spcBef>
                <a:spcPct val="50000"/>
              </a:spcBef>
              <a:defRPr/>
            </a:pPr>
            <a:endParaRPr lang="vi-VN" sz="3200">
              <a:latin typeface="Arial" charset="0"/>
              <a:cs typeface="Arial" charset="0"/>
            </a:endParaRPr>
          </a:p>
        </p:txBody>
      </p:sp>
      <p:sp>
        <p:nvSpPr>
          <p:cNvPr id="33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ĐỊNH DẠNG VĂN BẢN</a:t>
            </a:r>
          </a:p>
        </p:txBody>
      </p:sp>
      <p:grpSp>
        <p:nvGrpSpPr>
          <p:cNvPr id="34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35" name="Picture 7" descr="014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Bài</a:t>
              </a:r>
              <a:endParaRPr lang="en-US" sz="1400" b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FF0000"/>
                  </a:solidFill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5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transition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6"/>
          <p:cNvGrpSpPr>
            <a:grpSpLocks/>
          </p:cNvGrpSpPr>
          <p:nvPr userDrawn="1"/>
        </p:nvGrpSpPr>
        <p:grpSpPr bwMode="auto">
          <a:xfrm>
            <a:off x="26988" y="1314450"/>
            <a:ext cx="9144000" cy="5494338"/>
            <a:chOff x="0" y="625"/>
            <a:chExt cx="5760" cy="3461"/>
          </a:xfrm>
        </p:grpSpPr>
        <p:pic>
          <p:nvPicPr>
            <p:cNvPr id="2058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hinh_dep09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3A8959-3DD4-4E17-9B9A-64927AF2E211}" type="datetimeFigureOut">
              <a:rPr lang="vi-VN"/>
              <a:pPr>
                <a:defRPr/>
              </a:pPr>
              <a:t>20/02/2021</a:t>
            </a:fld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3366CC"/>
              </a:buClr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21E510F-3191-42B7-B362-AA4DBC4E8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3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26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7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pattFill prst="horzBrick">
                <a:fgClr>
                  <a:srgbClr val="FCA2C4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grpSp>
            <p:nvGrpSpPr>
              <p:cNvPr id="28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3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3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anose="020B0604020202020204" pitchFamily="34" charset="0"/>
              </a:rPr>
              <a:t>Tiết 48</a:t>
            </a:r>
          </a:p>
        </p:txBody>
      </p:sp>
      <p:sp>
        <p:nvSpPr>
          <p:cNvPr id="36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spcBef>
                <a:spcPct val="50000"/>
              </a:spcBef>
              <a:defRPr/>
            </a:pPr>
            <a:endParaRPr lang="vi-VN" sz="3200">
              <a:latin typeface="Arial" charset="0"/>
              <a:cs typeface="Arial" charset="0"/>
            </a:endParaRPr>
          </a:p>
        </p:txBody>
      </p:sp>
      <p:sp>
        <p:nvSpPr>
          <p:cNvPr id="37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ĐỊNH DẠNG VĂN BẢN</a:t>
            </a:r>
          </a:p>
        </p:txBody>
      </p:sp>
      <p:grpSp>
        <p:nvGrpSpPr>
          <p:cNvPr id="38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39" name="Picture 7" descr="014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Bài</a:t>
              </a:r>
              <a:endParaRPr lang="en-US" sz="1400" b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FF0000"/>
                  </a:solidFill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26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362863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ransition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CHÚC CÁC EM HỌC TỐT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35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27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pattFill prst="horzBrick">
                <a:fgClr>
                  <a:srgbClr val="FCA2C4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>
                  <a:cs typeface="+mn-cs"/>
                </a:endParaRPr>
              </a:p>
            </p:txBody>
          </p:sp>
          <p:grpSp>
            <p:nvGrpSpPr>
              <p:cNvPr id="30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31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7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2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33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34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anose="020B0604020202020204" pitchFamily="34" charset="0"/>
              </a:rPr>
              <a:t>Tiết 48</a:t>
            </a:r>
          </a:p>
        </p:txBody>
      </p:sp>
      <p:sp>
        <p:nvSpPr>
          <p:cNvPr id="3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spcBef>
                <a:spcPct val="50000"/>
              </a:spcBef>
              <a:defRPr/>
            </a:pPr>
            <a:endParaRPr lang="vi-VN" sz="3200">
              <a:latin typeface="Arial" charset="0"/>
              <a:cs typeface="Arial" charset="0"/>
            </a:endParaRPr>
          </a:p>
        </p:txBody>
      </p:sp>
      <p:sp>
        <p:nvSpPr>
          <p:cNvPr id="39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ĐỊNH DẠNG VĂN BẢN</a:t>
            </a:r>
          </a:p>
        </p:txBody>
      </p:sp>
      <p:grpSp>
        <p:nvGrpSpPr>
          <p:cNvPr id="40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41" name="Picture 7" descr="014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Bài</a:t>
              </a:r>
              <a:endParaRPr lang="en-US" sz="1400" b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FF0000"/>
                  </a:solidFill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2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6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dirty="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ransition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5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bai%20tap%205.doc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B8A3E1-AFE5-406D-A313-F535D251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229" y="1340592"/>
            <a:ext cx="7373541" cy="2509213"/>
          </a:xfrm>
        </p:spPr>
        <p:txBody>
          <a:bodyPr/>
          <a:lstStyle/>
          <a:p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46: </a:t>
            </a:r>
            <a:b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 DẠNG VĂN BẢN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D13E37-9C82-45C0-AD9C-2A50A178E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4148084"/>
            <a:ext cx="6517482" cy="1371599"/>
          </a:xfrm>
        </p:spPr>
        <p:txBody>
          <a:bodyPr/>
          <a:lstStyle/>
          <a:p>
            <a:r>
              <a:rPr lang="vi-VN" b="1" dirty="0"/>
              <a:t>THCS ĐÔ THỊ VIỆT HƯNG</a:t>
            </a:r>
          </a:p>
          <a:p>
            <a:r>
              <a:rPr lang="vi-VN" b="1" dirty="0"/>
              <a:t>TIN HỌC 6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CD018-CB78-44D2-8813-0EBB7154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F70A-3FF5-4DE1-B7D7-B259CC07D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8599" y="1777425"/>
            <a:ext cx="4424363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+mn-lt"/>
              </a:rPr>
              <a:t>Chưa định dạng kí tự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3000" y="1752600"/>
            <a:ext cx="4060825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Đa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̃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định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dạng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ki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́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tư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̣</a:t>
            </a:r>
          </a:p>
        </p:txBody>
      </p: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439988"/>
            <a:ext cx="4060825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42436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28599" y="997816"/>
            <a:ext cx="444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2.Định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1752600" y="4231268"/>
            <a:ext cx="5486400" cy="1639788"/>
          </a:xfrm>
          <a:prstGeom prst="cloudCallout">
            <a:avLst>
              <a:gd name="adj1" fmla="val 18231"/>
              <a:gd name="adj2" fmla="val 6540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2A02BE"/>
                </a:solidFill>
                <a:latin typeface="+mn-lt"/>
              </a:rPr>
              <a:t>Thế nào là định dạng kí tự?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635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28600" y="14478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3300"/>
                </a:solidFill>
                <a:latin typeface="+mn-lt"/>
              </a:rPr>
              <a:t>Khái</a:t>
            </a:r>
            <a:r>
              <a:rPr lang="en-US" altLang="en-US" sz="3200" b="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3300"/>
                </a:solidFill>
                <a:latin typeface="+mn-lt"/>
              </a:rPr>
              <a:t>niệm</a:t>
            </a:r>
            <a:r>
              <a:rPr lang="en-US" altLang="en-US" sz="3200" b="0" dirty="0">
                <a:solidFill>
                  <a:srgbClr val="FF3300"/>
                </a:solidFill>
                <a:latin typeface="+mn-lt"/>
              </a:rPr>
              <a:t>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kí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tự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là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thay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đổi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vẻ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của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một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hay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một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nhóm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kí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tự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06413" y="3570432"/>
            <a:ext cx="240506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</a:rPr>
              <a:t>Phông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chữ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</a:rPr>
              <a:t>Cỡ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chữ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</a:rPr>
              <a:t>Kiểu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</a:rPr>
              <a:t>Màu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sắc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242454" y="2731225"/>
            <a:ext cx="642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chất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b="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184525" y="3625850"/>
            <a:ext cx="4664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800" b="0" dirty="0" err="1"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 </a:t>
            </a:r>
            <a:r>
              <a:rPr lang="en-US" altLang="en-US" sz="2800" dirty="0">
                <a:latin typeface="Verdana" panose="020B0604030504040204" pitchFamily="34" charset="0"/>
              </a:rPr>
              <a:t>THỦ ĐÔ</a:t>
            </a:r>
            <a:r>
              <a:rPr lang="en-US" altLang="en-US" sz="2800" b="0" dirty="0">
                <a:latin typeface="Arial" panose="020B0604020202020204" pitchFamily="34" charset="0"/>
              </a:rPr>
              <a:t>    </a:t>
            </a:r>
            <a:r>
              <a:rPr lang="en-US" altLang="en-US" sz="2800" b="0" dirty="0" err="1">
                <a:latin typeface="Comic Sans MS" panose="030F0702030302020204" pitchFamily="66" charset="0"/>
              </a:rPr>
              <a:t>Thủ</a:t>
            </a:r>
            <a:r>
              <a:rPr lang="en-US" altLang="en-US" sz="2800" b="0" dirty="0">
                <a:latin typeface="Comic Sans MS" panose="030F0702030302020204" pitchFamily="66" charset="0"/>
              </a:rPr>
              <a:t> </a:t>
            </a:r>
            <a:r>
              <a:rPr lang="en-US" altLang="en-US" sz="2800" b="0" dirty="0" err="1">
                <a:latin typeface="Comic Sans MS" panose="030F0702030302020204" pitchFamily="66" charset="0"/>
              </a:rPr>
              <a:t>đô</a:t>
            </a:r>
            <a:endParaRPr lang="en-US" altLang="en-US" sz="2800" b="0" dirty="0">
              <a:latin typeface="Comic Sans MS" panose="030F0702030302020204" pitchFamily="66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200400" y="408305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800" b="0" dirty="0" err="1"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latin typeface="Arial" panose="020B0604020202020204" pitchFamily="34" charset="0"/>
              </a:rPr>
              <a:t>đô</a:t>
            </a:r>
            <a:r>
              <a:rPr lang="en-US" altLang="en-US" sz="2200" b="0" dirty="0">
                <a:latin typeface="Arial" panose="020B0604020202020204" pitchFamily="34" charset="0"/>
              </a:rPr>
              <a:t>     </a:t>
            </a:r>
            <a:r>
              <a:rPr lang="en-US" altLang="en-US" b="0" dirty="0" err="1">
                <a:latin typeface="Arial" panose="020B0604020202020204" pitchFamily="34" charset="0"/>
              </a:rPr>
              <a:t>Thủ</a:t>
            </a:r>
            <a:r>
              <a:rPr lang="en-US" altLang="en-US" b="0" dirty="0">
                <a:latin typeface="Arial" panose="020B0604020202020204" pitchFamily="34" charset="0"/>
              </a:rPr>
              <a:t> </a:t>
            </a:r>
            <a:r>
              <a:rPr lang="en-US" altLang="en-US" b="0" dirty="0" err="1">
                <a:latin typeface="Arial" panose="020B0604020202020204" pitchFamily="34" charset="0"/>
              </a:rPr>
              <a:t>đô</a:t>
            </a:r>
            <a:r>
              <a:rPr lang="en-US" altLang="en-US" sz="2200" b="0" dirty="0">
                <a:latin typeface="Arial" panose="020B0604020202020204" pitchFamily="34" charset="0"/>
              </a:rPr>
              <a:t>     </a:t>
            </a:r>
            <a:r>
              <a:rPr lang="en-US" altLang="en-US" sz="4000" b="0" dirty="0" err="1">
                <a:latin typeface="Arial" panose="020B0604020202020204" pitchFamily="34" charset="0"/>
              </a:rPr>
              <a:t>Thủ</a:t>
            </a:r>
            <a:r>
              <a:rPr lang="en-US" altLang="en-US" sz="4000" b="0" dirty="0">
                <a:latin typeface="Arial" panose="020B0604020202020204" pitchFamily="34" charset="0"/>
              </a:rPr>
              <a:t> </a:t>
            </a:r>
            <a:r>
              <a:rPr lang="en-US" altLang="en-US" sz="4000" b="0" dirty="0" err="1">
                <a:latin typeface="Arial" panose="020B0604020202020204" pitchFamily="34" charset="0"/>
              </a:rPr>
              <a:t>đô</a:t>
            </a:r>
            <a:endParaRPr lang="en-U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200400" y="4814887"/>
            <a:ext cx="5387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800" b="0" dirty="0" err="1"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</a:rPr>
              <a:t>Thủ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</a:t>
            </a:r>
            <a:r>
              <a:rPr lang="en-US" altLang="en-US" sz="2800" b="0" i="1" dirty="0" err="1">
                <a:latin typeface="Arial" panose="020B0604020202020204" pitchFamily="34" charset="0"/>
              </a:rPr>
              <a:t>Thủ</a:t>
            </a:r>
            <a:r>
              <a:rPr lang="en-US" altLang="en-US" sz="2800" b="0" i="1" dirty="0">
                <a:latin typeface="Arial" panose="020B0604020202020204" pitchFamily="34" charset="0"/>
              </a:rPr>
              <a:t> </a:t>
            </a:r>
            <a:r>
              <a:rPr lang="en-US" altLang="en-US" sz="2800" b="0" i="1" dirty="0" err="1"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 </a:t>
            </a:r>
            <a:r>
              <a:rPr lang="en-US" altLang="en-US" sz="2800" b="0" u="sng" dirty="0" err="1">
                <a:latin typeface="Arial" panose="020B0604020202020204" pitchFamily="34" charset="0"/>
              </a:rPr>
              <a:t>Thủ</a:t>
            </a:r>
            <a:r>
              <a:rPr lang="en-US" altLang="en-US" sz="2800" b="0" i="1" u="sng" dirty="0">
                <a:latin typeface="Arial" panose="020B0604020202020204" pitchFamily="34" charset="0"/>
              </a:rPr>
              <a:t> </a:t>
            </a:r>
            <a:r>
              <a:rPr lang="en-US" altLang="en-US" sz="2800" b="0" i="1" u="sng" dirty="0" err="1">
                <a:latin typeface="Arial" panose="020B0604020202020204" pitchFamily="34" charset="0"/>
              </a:rPr>
              <a:t>đô</a:t>
            </a:r>
            <a:endParaRPr lang="en-US" altLang="en-US" sz="2800" b="0" i="1" u="sng" dirty="0">
              <a:latin typeface="Arial" panose="020B0604020202020204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276600" y="54864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800" b="0" dirty="0" err="1">
                <a:solidFill>
                  <a:srgbClr val="CC3300"/>
                </a:solidFill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CC3300"/>
                </a:solidFill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  </a:t>
            </a:r>
            <a:r>
              <a:rPr lang="en-US" altLang="en-US" sz="2800" b="0" dirty="0" err="1">
                <a:solidFill>
                  <a:srgbClr val="FF00FF"/>
                </a:solidFill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FF00FF"/>
                </a:solidFill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  </a:t>
            </a:r>
            <a:r>
              <a:rPr lang="en-US" altLang="en-US" sz="2800" b="0" dirty="0" err="1">
                <a:solidFill>
                  <a:srgbClr val="008000"/>
                </a:solidFill>
                <a:latin typeface="Arial" panose="020B0604020202020204" pitchFamily="34" charset="0"/>
              </a:rPr>
              <a:t>Thủ</a:t>
            </a:r>
            <a:r>
              <a:rPr lang="en-US" altLang="en-US" sz="2800" b="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008000"/>
                </a:solidFill>
                <a:latin typeface="Arial" panose="020B0604020202020204" pitchFamily="34" charset="0"/>
              </a:rPr>
              <a:t>đô</a:t>
            </a: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3048000" y="3595687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vi-VN">
              <a:cs typeface="+mn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599" y="914400"/>
            <a:ext cx="444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19378" y="3464480"/>
            <a:ext cx="2561429" cy="2281476"/>
          </a:xfrm>
          <a:prstGeom prst="wedgeRoundRectCallout">
            <a:avLst>
              <a:gd name="adj1" fmla="val 40854"/>
              <a:gd name="adj2" fmla="val 68406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US" altLang="en-US" sz="3200" b="0" dirty="0" err="1">
                <a:latin typeface="Arial" panose="020B0604020202020204" pitchFamily="34" charset="0"/>
              </a:rPr>
              <a:t>Có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những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tính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chất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định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dạng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kí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tự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nào</a:t>
            </a:r>
            <a:r>
              <a:rPr lang="en-US" altLang="en-US" sz="3200" b="0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2533" grpId="0"/>
      <p:bldP spid="16409" grpId="0"/>
      <p:bldP spid="16410" grpId="0"/>
      <p:bldP spid="16413" grpId="0"/>
      <p:bldP spid="16415" grpId="0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5943600" cy="395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599" y="914400"/>
            <a:ext cx="4441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6" y="1493838"/>
            <a:ext cx="8622794" cy="11542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292606" y="3227556"/>
            <a:ext cx="2561429" cy="2281476"/>
          </a:xfrm>
          <a:prstGeom prst="wedgeRoundRectCallout">
            <a:avLst>
              <a:gd name="adj1" fmla="val -41361"/>
              <a:gd name="adj2" fmla="val 68406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en-US" altLang="en-US" sz="3200" b="0" dirty="0" err="1">
                <a:latin typeface="Arial" panose="020B0604020202020204" pitchFamily="34" charset="0"/>
              </a:rPr>
              <a:t>Có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những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cách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nào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để</a:t>
            </a:r>
            <a:r>
              <a:rPr lang="en-US" altLang="en-US" sz="3200" b="0" dirty="0">
                <a:latin typeface="Arial" panose="020B0604020202020204" pitchFamily="34" charset="0"/>
              </a:rPr>
              <a:t>  </a:t>
            </a:r>
            <a:r>
              <a:rPr lang="en-US" altLang="en-US" sz="3200" b="0" dirty="0" err="1">
                <a:latin typeface="Arial" panose="020B0604020202020204" pitchFamily="34" charset="0"/>
              </a:rPr>
              <a:t>định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dạng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kí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tự</a:t>
            </a:r>
            <a:r>
              <a:rPr lang="en-US" altLang="en-US" sz="3200" b="0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Text Box 13"/>
          <p:cNvSpPr txBox="1">
            <a:spLocks noChangeArrowheads="1"/>
          </p:cNvSpPr>
          <p:nvPr/>
        </p:nvSpPr>
        <p:spPr bwMode="auto">
          <a:xfrm>
            <a:off x="174625" y="1421869"/>
            <a:ext cx="8740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0" dirty="0">
                <a:latin typeface="+mn-lt"/>
              </a:rPr>
              <a:t>C1: </a:t>
            </a:r>
            <a:r>
              <a:rPr lang="en-US" altLang="en-US" sz="2800" b="0" dirty="0" err="1">
                <a:latin typeface="+mn-lt"/>
              </a:rPr>
              <a:t>Sử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dụng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các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lệnh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trong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nhóm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+mn-lt"/>
              </a:rPr>
              <a:t>Font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trên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dải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lệnh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+mn-lt"/>
              </a:rPr>
              <a:t>Home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3314394"/>
            <a:ext cx="8753222" cy="2628900"/>
          </a:xfrm>
          <a:prstGeom prst="rect">
            <a:avLst/>
          </a:prstGeom>
        </p:spPr>
      </p:pic>
      <p:cxnSp>
        <p:nvCxnSpPr>
          <p:cNvPr id="24579" name="Straight Connector 54"/>
          <p:cNvCxnSpPr>
            <a:cxnSpLocks noChangeShapeType="1"/>
          </p:cNvCxnSpPr>
          <p:nvPr/>
        </p:nvCxnSpPr>
        <p:spPr bwMode="auto">
          <a:xfrm flipV="1">
            <a:off x="3424671" y="2967928"/>
            <a:ext cx="0" cy="1307337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80" name="Group 20"/>
          <p:cNvGrpSpPr>
            <a:grpSpLocks/>
          </p:cNvGrpSpPr>
          <p:nvPr/>
        </p:nvGrpSpPr>
        <p:grpSpPr bwMode="auto">
          <a:xfrm>
            <a:off x="1979610" y="5268873"/>
            <a:ext cx="1147224" cy="797039"/>
            <a:chOff x="2928" y="3504"/>
            <a:chExt cx="672" cy="508"/>
          </a:xfrm>
        </p:grpSpPr>
        <p:sp>
          <p:nvSpPr>
            <p:cNvPr id="24606" name="Line 18"/>
            <p:cNvSpPr>
              <a:spLocks noChangeShapeType="1"/>
            </p:cNvSpPr>
            <p:nvPr/>
          </p:nvSpPr>
          <p:spPr bwMode="auto">
            <a:xfrm>
              <a:off x="2928" y="3504"/>
              <a:ext cx="0" cy="5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607" name="Line 19"/>
            <p:cNvSpPr>
              <a:spLocks noChangeShapeType="1"/>
            </p:cNvSpPr>
            <p:nvPr/>
          </p:nvSpPr>
          <p:spPr bwMode="auto">
            <a:xfrm>
              <a:off x="2928" y="4012"/>
              <a:ext cx="67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1" name="Group 21"/>
          <p:cNvGrpSpPr>
            <a:grpSpLocks/>
          </p:cNvGrpSpPr>
          <p:nvPr/>
        </p:nvGrpSpPr>
        <p:grpSpPr bwMode="auto">
          <a:xfrm rot="16200000" flipV="1">
            <a:off x="3956966" y="3665766"/>
            <a:ext cx="245352" cy="3423116"/>
            <a:chOff x="2928" y="3504"/>
            <a:chExt cx="672" cy="508"/>
          </a:xfrm>
        </p:grpSpPr>
        <p:sp>
          <p:nvSpPr>
            <p:cNvPr id="24604" name="Line 22"/>
            <p:cNvSpPr>
              <a:spLocks noChangeShapeType="1"/>
            </p:cNvSpPr>
            <p:nvPr/>
          </p:nvSpPr>
          <p:spPr bwMode="auto">
            <a:xfrm>
              <a:off x="2928" y="3504"/>
              <a:ext cx="0" cy="5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605" name="Line 23"/>
            <p:cNvSpPr>
              <a:spLocks noChangeShapeType="1"/>
            </p:cNvSpPr>
            <p:nvPr/>
          </p:nvSpPr>
          <p:spPr bwMode="auto">
            <a:xfrm>
              <a:off x="2928" y="4012"/>
              <a:ext cx="672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2" name="Group 24"/>
          <p:cNvGrpSpPr>
            <a:grpSpLocks/>
          </p:cNvGrpSpPr>
          <p:nvPr/>
        </p:nvGrpSpPr>
        <p:grpSpPr bwMode="auto">
          <a:xfrm rot="10800000">
            <a:off x="2541586" y="2967928"/>
            <a:ext cx="123825" cy="1307337"/>
            <a:chOff x="2928" y="3504"/>
            <a:chExt cx="672" cy="508"/>
          </a:xfrm>
        </p:grpSpPr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>
              <a:off x="2928" y="3504"/>
              <a:ext cx="0" cy="5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2928" y="4012"/>
              <a:ext cx="672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3" name="Group 27"/>
          <p:cNvGrpSpPr>
            <a:grpSpLocks/>
          </p:cNvGrpSpPr>
          <p:nvPr/>
        </p:nvGrpSpPr>
        <p:grpSpPr bwMode="auto">
          <a:xfrm rot="-5400000">
            <a:off x="979641" y="5422873"/>
            <a:ext cx="825447" cy="460630"/>
            <a:chOff x="2928" y="3504"/>
            <a:chExt cx="672" cy="508"/>
          </a:xfrm>
        </p:grpSpPr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2928" y="3504"/>
              <a:ext cx="0" cy="5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2928" y="4012"/>
              <a:ext cx="67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4" name="Group 30"/>
          <p:cNvGrpSpPr>
            <a:grpSpLocks/>
          </p:cNvGrpSpPr>
          <p:nvPr/>
        </p:nvGrpSpPr>
        <p:grpSpPr bwMode="auto">
          <a:xfrm rot="5400000">
            <a:off x="4598264" y="3555303"/>
            <a:ext cx="1981200" cy="806450"/>
            <a:chOff x="2928" y="3504"/>
            <a:chExt cx="672" cy="508"/>
          </a:xfrm>
        </p:grpSpPr>
        <p:sp>
          <p:nvSpPr>
            <p:cNvPr id="24598" name="Line 31"/>
            <p:cNvSpPr>
              <a:spLocks noChangeShapeType="1"/>
            </p:cNvSpPr>
            <p:nvPr/>
          </p:nvSpPr>
          <p:spPr bwMode="auto">
            <a:xfrm>
              <a:off x="2928" y="3504"/>
              <a:ext cx="0" cy="5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99" name="Line 32"/>
            <p:cNvSpPr>
              <a:spLocks noChangeShapeType="1"/>
            </p:cNvSpPr>
            <p:nvPr/>
          </p:nvSpPr>
          <p:spPr bwMode="auto">
            <a:xfrm>
              <a:off x="2928" y="4012"/>
              <a:ext cx="672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28598" y="2237176"/>
            <a:ext cx="21367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phông</a:t>
            </a:r>
            <a:r>
              <a:rPr lang="en-US" altLang="en-US" sz="3200" b="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chữ</a:t>
            </a:r>
            <a:endParaRPr lang="en-US" altLang="en-US" sz="3200" b="0" dirty="0">
              <a:solidFill>
                <a:srgbClr val="2A02BE"/>
              </a:solidFill>
              <a:latin typeface="Arial" panose="020B0604020202020204" pitchFamily="34" charset="0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810000" y="1981200"/>
            <a:ext cx="278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cỡ</a:t>
            </a:r>
            <a:r>
              <a:rPr lang="en-US" altLang="en-US" sz="3200" b="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2A02BE"/>
                </a:solidFill>
                <a:latin typeface="Arial" panose="020B0604020202020204" pitchFamily="34" charset="0"/>
              </a:rPr>
              <a:t>chữ</a:t>
            </a:r>
            <a:endParaRPr lang="en-US" altLang="en-US" sz="3200" b="0" dirty="0">
              <a:solidFill>
                <a:srgbClr val="2A02BE"/>
              </a:solidFill>
              <a:latin typeface="Arial" panose="020B0604020202020204" pitchFamily="34" charset="0"/>
            </a:endParaRP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3810000" y="6070704"/>
            <a:ext cx="251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i="1" dirty="0" err="1">
                <a:solidFill>
                  <a:srgbClr val="2A02BE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800" b="0" i="1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i="1" dirty="0" err="1">
                <a:solidFill>
                  <a:srgbClr val="2A02BE"/>
                </a:solidFill>
                <a:latin typeface="Arial" panose="020B0604020202020204" pitchFamily="34" charset="0"/>
              </a:rPr>
              <a:t>nghiêng</a:t>
            </a:r>
            <a:endParaRPr lang="en-US" altLang="en-US" sz="2800" b="0" i="1" dirty="0">
              <a:solidFill>
                <a:srgbClr val="2A02BE"/>
              </a:solidFill>
              <a:latin typeface="Arial" panose="020B0604020202020204" pitchFamily="34" charset="0"/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1162049" y="6164440"/>
            <a:ext cx="198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2A02BE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2A02BE"/>
                </a:solidFill>
                <a:latin typeface="Arial" panose="020B0604020202020204" pitchFamily="34" charset="0"/>
              </a:rPr>
              <a:t>đậm</a:t>
            </a:r>
            <a:endParaRPr lang="en-US" altLang="en-US" sz="2800" dirty="0">
              <a:solidFill>
                <a:srgbClr val="2A02BE"/>
              </a:solidFill>
              <a:latin typeface="Arial" panose="020B0604020202020204" pitchFamily="34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6231404" y="5918159"/>
            <a:ext cx="281622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u="sng" dirty="0" err="1">
                <a:solidFill>
                  <a:srgbClr val="2A02BE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800" b="0" u="sng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u="sng" dirty="0" err="1">
                <a:solidFill>
                  <a:srgbClr val="2A02BE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2800" b="0" u="sng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0" u="sng" dirty="0" err="1">
                <a:solidFill>
                  <a:srgbClr val="2A02BE"/>
                </a:solidFill>
                <a:latin typeface="Arial" panose="020B0604020202020204" pitchFamily="34" charset="0"/>
              </a:rPr>
              <a:t>chân</a:t>
            </a:r>
            <a:endParaRPr lang="en-US" altLang="en-US" sz="2800" b="0" u="sng" dirty="0">
              <a:solidFill>
                <a:srgbClr val="2A02BE"/>
              </a:solidFill>
              <a:latin typeface="Arial" panose="020B0604020202020204" pitchFamily="34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6399501" y="2539425"/>
            <a:ext cx="2112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FF0000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3200" b="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FF0066"/>
                </a:solidFill>
                <a:latin typeface="Arial" panose="020B0604020202020204" pitchFamily="34" charset="0"/>
              </a:rPr>
              <a:t>chữ</a:t>
            </a:r>
            <a:endParaRPr lang="en-US" altLang="en-US" sz="3200" b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>
            <a:off x="2282825" y="2239295"/>
            <a:ext cx="765175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68" name="Oval 40"/>
          <p:cNvSpPr>
            <a:spLocks noChangeArrowheads="1"/>
          </p:cNvSpPr>
          <p:nvPr/>
        </p:nvSpPr>
        <p:spPr bwMode="auto">
          <a:xfrm>
            <a:off x="3146424" y="2209800"/>
            <a:ext cx="739776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69" name="Oval 41"/>
          <p:cNvSpPr>
            <a:spLocks noChangeArrowheads="1"/>
          </p:cNvSpPr>
          <p:nvPr/>
        </p:nvSpPr>
        <p:spPr bwMode="auto">
          <a:xfrm>
            <a:off x="533400" y="5791200"/>
            <a:ext cx="678911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70" name="Oval 42"/>
          <p:cNvSpPr>
            <a:spLocks noChangeArrowheads="1"/>
          </p:cNvSpPr>
          <p:nvPr/>
        </p:nvSpPr>
        <p:spPr bwMode="auto">
          <a:xfrm>
            <a:off x="3124200" y="5820695"/>
            <a:ext cx="771781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71" name="Oval 43"/>
          <p:cNvSpPr>
            <a:spLocks noChangeArrowheads="1"/>
          </p:cNvSpPr>
          <p:nvPr/>
        </p:nvSpPr>
        <p:spPr bwMode="auto">
          <a:xfrm>
            <a:off x="5791200" y="5157665"/>
            <a:ext cx="745258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72" name="Oval 44"/>
          <p:cNvSpPr>
            <a:spLocks noChangeArrowheads="1"/>
          </p:cNvSpPr>
          <p:nvPr/>
        </p:nvSpPr>
        <p:spPr bwMode="auto">
          <a:xfrm>
            <a:off x="5665062" y="2530495"/>
            <a:ext cx="741366" cy="822305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28599" y="914400"/>
            <a:ext cx="4441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2"/>
                  </p:tgtEl>
                </p:cond>
              </p:nextCondLst>
            </p:seq>
          </p:childTnLst>
        </p:cTn>
      </p:par>
    </p:tnLst>
    <p:bldLst>
      <p:bldP spid="48161" grpId="0"/>
      <p:bldP spid="48162" grpId="0"/>
      <p:bldP spid="48163" grpId="0"/>
      <p:bldP spid="48164" grpId="0"/>
      <p:bldP spid="48165" grpId="0" animBg="1"/>
      <p:bldP spid="481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9067800" cy="601980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457950" y="3803302"/>
            <a:ext cx="2590800" cy="1384995"/>
          </a:xfrm>
          <a:prstGeom prst="wedgeRectCallout">
            <a:avLst>
              <a:gd name="adj1" fmla="val -59880"/>
              <a:gd name="adj2" fmla="val 1800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0" dirty="0">
                <a:latin typeface="+mn-lt"/>
              </a:rPr>
              <a:t>1. </a:t>
            </a:r>
            <a:r>
              <a:rPr lang="en-US" altLang="en-US" sz="2800" b="0" dirty="0" err="1">
                <a:latin typeface="+mn-lt"/>
              </a:rPr>
              <a:t>Chọn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phần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văn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bản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cần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định</a:t>
            </a:r>
            <a:r>
              <a:rPr lang="en-US" altLang="en-US" sz="2800" b="0" dirty="0">
                <a:latin typeface="+mn-lt"/>
              </a:rPr>
              <a:t> </a:t>
            </a:r>
            <a:r>
              <a:rPr lang="en-US" altLang="en-US" sz="2800" b="0" dirty="0" err="1">
                <a:latin typeface="+mn-lt"/>
              </a:rPr>
              <a:t>dạng</a:t>
            </a:r>
            <a:endParaRPr lang="en-US" altLang="en-US" sz="2800" b="0" dirty="0">
              <a:latin typeface="+mn-lt"/>
            </a:endParaRPr>
          </a:p>
        </p:txBody>
      </p:sp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3962400" y="1712405"/>
            <a:ext cx="2955059" cy="1384995"/>
          </a:xfrm>
          <a:prstGeom prst="wedgeRectCallout">
            <a:avLst>
              <a:gd name="adj1" fmla="val -125324"/>
              <a:gd name="adj2" fmla="val -25194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2. </a:t>
            </a:r>
            <a:r>
              <a:rPr lang="en-US" altLang="en-US" sz="2800" dirty="0" err="1">
                <a:latin typeface="+mn-lt"/>
              </a:rPr>
              <a:t>Nháy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mũi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tên</a:t>
            </a:r>
            <a:endParaRPr lang="en-US" altLang="en-US" sz="2800" dirty="0">
              <a:latin typeface="+mn-lt"/>
            </a:endParaRPr>
          </a:p>
          <a:p>
            <a:pPr algn="just" eaLnBrk="1" hangingPunct="1"/>
            <a:r>
              <a:rPr lang="en-US" altLang="en-US" sz="2800" dirty="0">
                <a:latin typeface="+mn-lt"/>
              </a:rPr>
              <a:t>         </a:t>
            </a:r>
            <a:r>
              <a:rPr lang="en-US" altLang="en-US" sz="2800" dirty="0" err="1">
                <a:latin typeface="+mn-lt"/>
              </a:rPr>
              <a:t>bên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phải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hộp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Font</a:t>
            </a:r>
          </a:p>
        </p:txBody>
      </p:sp>
      <p:pic>
        <p:nvPicPr>
          <p:cNvPr id="25613" name="Picture 2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4160404" y="2206414"/>
            <a:ext cx="623455" cy="3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9185564" cy="10806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  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   </a:t>
            </a:r>
            <a:r>
              <a:rPr lang="en-US" altLang="en-US" sz="3200" dirty="0"/>
              <a:t>a.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chữ</a:t>
            </a:r>
            <a:r>
              <a:rPr lang="en-US" altLang="en-US" sz="3200" dirty="0"/>
              <a:t>:</a:t>
            </a:r>
            <a:endParaRPr lang="en-US" altLang="en-US" sz="3200" dirty="0"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0550" y="4149609"/>
            <a:ext cx="3117850" cy="8033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189459"/>
            <a:ext cx="3105150" cy="4135141"/>
          </a:xfrm>
          <a:prstGeom prst="rect">
            <a:avLst/>
          </a:prstGeom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3048143" y="5255137"/>
            <a:ext cx="2847975" cy="1055608"/>
          </a:xfrm>
          <a:prstGeom prst="wedgeRoundRectCallout">
            <a:avLst>
              <a:gd name="adj1" fmla="val -66186"/>
              <a:gd name="adj2" fmla="val -29372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0">
                <a:latin typeface="+mn-lt"/>
              </a:rPr>
              <a:t>3. Chọn phông chữ thích hợp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25612" grpId="0" animBg="1"/>
      <p:bldP spid="4" grpId="0" animBg="1"/>
      <p:bldP spid="45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9067800" cy="601980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457950" y="3803302"/>
            <a:ext cx="2590800" cy="1384995"/>
          </a:xfrm>
          <a:prstGeom prst="wedgeRectCallout">
            <a:avLst>
              <a:gd name="adj1" fmla="val -59880"/>
              <a:gd name="adj2" fmla="val 1800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1. </a:t>
            </a:r>
            <a:r>
              <a:rPr lang="en-US" altLang="en-US" sz="2800" dirty="0" err="1">
                <a:latin typeface="+mn-lt"/>
              </a:rPr>
              <a:t>Chọn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phần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văn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bản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cần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định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dạng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3962400" y="1712405"/>
            <a:ext cx="2895600" cy="1384995"/>
          </a:xfrm>
          <a:prstGeom prst="wedgeRectCallout">
            <a:avLst>
              <a:gd name="adj1" fmla="val -110724"/>
              <a:gd name="adj2" fmla="val -24646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2. </a:t>
            </a:r>
            <a:r>
              <a:rPr lang="en-US" altLang="en-US" sz="2800" dirty="0" err="1">
                <a:latin typeface="+mn-lt"/>
              </a:rPr>
              <a:t>Nháy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mũi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tên</a:t>
            </a:r>
            <a:endParaRPr lang="en-US" altLang="en-US" sz="2800" dirty="0">
              <a:latin typeface="+mn-lt"/>
            </a:endParaRPr>
          </a:p>
          <a:p>
            <a:pPr algn="just" eaLnBrk="1" hangingPunct="1"/>
            <a:r>
              <a:rPr lang="en-US" altLang="en-US" sz="2800" dirty="0">
                <a:latin typeface="+mn-lt"/>
              </a:rPr>
              <a:t>         </a:t>
            </a:r>
            <a:r>
              <a:rPr lang="en-US" altLang="en-US" sz="2800" dirty="0" err="1">
                <a:latin typeface="+mn-lt"/>
              </a:rPr>
              <a:t>bên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phải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hộp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Font Size</a:t>
            </a:r>
          </a:p>
        </p:txBody>
      </p:sp>
      <p:pic>
        <p:nvPicPr>
          <p:cNvPr id="25613" name="Picture 2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4160404" y="2206414"/>
            <a:ext cx="623455" cy="3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9185564" cy="10806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  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   </a:t>
            </a:r>
            <a:r>
              <a:rPr lang="en-US" altLang="en-US" sz="3200" dirty="0"/>
              <a:t>b.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chữ</a:t>
            </a:r>
            <a:r>
              <a:rPr lang="en-US" altLang="en-US" sz="3200" dirty="0"/>
              <a:t>:</a:t>
            </a:r>
            <a:endParaRPr lang="en-US" altLang="en-US" sz="3200" dirty="0"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0550" y="4149609"/>
            <a:ext cx="3117850" cy="8033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3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/>
          <a:stretch/>
        </p:blipFill>
        <p:spPr bwMode="auto">
          <a:xfrm>
            <a:off x="1763714" y="2189458"/>
            <a:ext cx="439160" cy="32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2488838" y="4960913"/>
            <a:ext cx="2540362" cy="1055608"/>
          </a:xfrm>
          <a:prstGeom prst="wedgeRoundRectCallout">
            <a:avLst>
              <a:gd name="adj1" fmla="val -67822"/>
              <a:gd name="adj2" fmla="val -177185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3. </a:t>
            </a:r>
            <a:r>
              <a:rPr lang="en-US" altLang="en-US" sz="2800" dirty="0" err="1">
                <a:latin typeface="+mn-lt"/>
              </a:rPr>
              <a:t>Chọn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cỡ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chữ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cần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thiết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25612" grpId="0" animBg="1"/>
      <p:bldP spid="4" grpId="0" animBg="1"/>
      <p:bldP spid="450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228599" y="1499175"/>
            <a:ext cx="861060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a.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phông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B1: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B2: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Nháy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mũi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phải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hộp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Font.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B3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phông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thích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hợp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b.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cỡ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B1: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B2: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Nháy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mũi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phải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hộp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Font size </a:t>
            </a:r>
          </a:p>
          <a:p>
            <a:pPr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B3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cỡ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thiết</a:t>
            </a:r>
            <a:endParaRPr lang="en-US" altLang="en-US" sz="32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7656" name="Picture 21"/>
          <p:cNvPicPr preferRelativeResize="0"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599" y="990600"/>
            <a:ext cx="487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37184"/>
          <a:stretch/>
        </p:blipFill>
        <p:spPr>
          <a:xfrm>
            <a:off x="3962400" y="1136073"/>
            <a:ext cx="5029200" cy="9478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9067800" cy="601980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457950" y="3803302"/>
            <a:ext cx="2590800" cy="1384995"/>
          </a:xfrm>
          <a:prstGeom prst="wedgeRectCallout">
            <a:avLst>
              <a:gd name="adj1" fmla="val -59880"/>
              <a:gd name="adj2" fmla="val 1800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1. </a:t>
            </a:r>
            <a:r>
              <a:rPr lang="en-US" altLang="en-US" sz="2800" dirty="0" err="1">
                <a:latin typeface="+mn-lt"/>
              </a:rPr>
              <a:t>Chọn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phần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văn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bản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cần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định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dạng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9185564" cy="10806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  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   </a:t>
            </a:r>
            <a:r>
              <a:rPr lang="en-US" altLang="en-US" sz="3200" dirty="0"/>
              <a:t>c.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kiểu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chữ</a:t>
            </a:r>
            <a:r>
              <a:rPr lang="en-US" altLang="en-US" sz="3200" dirty="0"/>
              <a:t>:</a:t>
            </a:r>
            <a:endParaRPr lang="en-US" altLang="en-US" sz="3200" dirty="0"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0550" y="4149609"/>
            <a:ext cx="3117850" cy="8033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28600" y="3212476"/>
            <a:ext cx="2901950" cy="2677656"/>
          </a:xfrm>
          <a:prstGeom prst="wedgeRectCallout">
            <a:avLst>
              <a:gd name="adj1" fmla="val -18532"/>
              <a:gd name="adj2" fmla="val -6734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2. </a:t>
            </a:r>
            <a:r>
              <a:rPr lang="en-US" altLang="en-US" sz="2800" b="0" dirty="0" err="1">
                <a:solidFill>
                  <a:srgbClr val="0000CC"/>
                </a:solidFill>
                <a:latin typeface="+mn-lt"/>
              </a:rPr>
              <a:t>Nháy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0" dirty="0" err="1">
                <a:solidFill>
                  <a:srgbClr val="0000CC"/>
                </a:solidFill>
                <a:latin typeface="+mn-lt"/>
              </a:rPr>
              <a:t>các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0" dirty="0" err="1">
                <a:solidFill>
                  <a:srgbClr val="0000CC"/>
                </a:solidFill>
                <a:latin typeface="+mn-lt"/>
              </a:rPr>
              <a:t>nút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Bold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     (</a:t>
            </a:r>
            <a:r>
              <a:rPr lang="en-US" altLang="en-US" sz="28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+mn-lt"/>
              </a:rPr>
              <a:t>đậm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),  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Italic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   (</a:t>
            </a:r>
            <a:r>
              <a:rPr lang="en-US" altLang="en-US" sz="28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0" i="1" dirty="0" err="1">
                <a:solidFill>
                  <a:srgbClr val="0000CC"/>
                </a:solidFill>
                <a:latin typeface="+mn-lt"/>
              </a:rPr>
              <a:t>nghiêng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),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Underline 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     (</a:t>
            </a:r>
            <a:r>
              <a:rPr lang="en-US" altLang="en-US" sz="2800" b="0" u="sng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2800" b="0" u="sng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0" u="sng" dirty="0" err="1">
                <a:solidFill>
                  <a:srgbClr val="0000CC"/>
                </a:solidFill>
                <a:latin typeface="+mn-lt"/>
              </a:rPr>
              <a:t>gạch</a:t>
            </a:r>
            <a:r>
              <a:rPr lang="en-US" altLang="en-US" sz="2800" b="0" u="sng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800" b="0" u="sng" dirty="0" err="1">
                <a:solidFill>
                  <a:srgbClr val="0000CC"/>
                </a:solidFill>
                <a:latin typeface="+mn-lt"/>
              </a:rPr>
              <a:t>chân</a:t>
            </a:r>
            <a:r>
              <a:rPr lang="en-US" altLang="en-US" sz="2800" b="0" dirty="0">
                <a:solidFill>
                  <a:srgbClr val="0000CC"/>
                </a:solidFill>
                <a:latin typeface="+mn-lt"/>
              </a:rPr>
              <a:t>).</a:t>
            </a:r>
          </a:p>
        </p:txBody>
      </p:sp>
      <p:pic>
        <p:nvPicPr>
          <p:cNvPr id="12" name="Picture 2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2" y="3721677"/>
            <a:ext cx="51896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/>
          <p:cNvPicPr preferRelativeResize="0"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4122737"/>
            <a:ext cx="51896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981128"/>
            <a:ext cx="51896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9067800" cy="601980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457950" y="3803302"/>
            <a:ext cx="2590800" cy="1384995"/>
          </a:xfrm>
          <a:prstGeom prst="wedgeRectCallout">
            <a:avLst>
              <a:gd name="adj1" fmla="val -59880"/>
              <a:gd name="adj2" fmla="val 1800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1. </a:t>
            </a:r>
            <a:r>
              <a:rPr lang="en-US" altLang="en-US" sz="2800" dirty="0" err="1">
                <a:latin typeface="+mn-lt"/>
              </a:rPr>
              <a:t>Chọn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phần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văn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bản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cần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định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dạng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3962400" y="1712405"/>
            <a:ext cx="2895600" cy="1384995"/>
          </a:xfrm>
          <a:prstGeom prst="wedgeRectCallout">
            <a:avLst>
              <a:gd name="adj1" fmla="val -73403"/>
              <a:gd name="adj2" fmla="val 836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2. </a:t>
            </a:r>
            <a:r>
              <a:rPr lang="en-US" altLang="en-US" sz="2800" dirty="0" err="1">
                <a:latin typeface="+mn-lt"/>
              </a:rPr>
              <a:t>Nháy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mũi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tên</a:t>
            </a:r>
            <a:endParaRPr lang="en-US" altLang="en-US" sz="2800" dirty="0">
              <a:latin typeface="+mn-lt"/>
            </a:endParaRPr>
          </a:p>
          <a:p>
            <a:pPr algn="just" eaLnBrk="1" hangingPunct="1"/>
            <a:r>
              <a:rPr lang="en-US" altLang="en-US" sz="2800" dirty="0">
                <a:latin typeface="+mn-lt"/>
              </a:rPr>
              <a:t>         </a:t>
            </a:r>
            <a:r>
              <a:rPr lang="en-US" altLang="en-US" sz="2800" dirty="0" err="1">
                <a:latin typeface="+mn-lt"/>
              </a:rPr>
              <a:t>bên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phải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hộp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Font Color</a:t>
            </a:r>
          </a:p>
        </p:txBody>
      </p:sp>
      <p:pic>
        <p:nvPicPr>
          <p:cNvPr id="25613" name="Picture 2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4160404" y="2206414"/>
            <a:ext cx="623455" cy="3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9185564" cy="10806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  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   </a:t>
            </a:r>
            <a:r>
              <a:rPr lang="en-US" altLang="en-US" sz="3200" dirty="0"/>
              <a:t>d. </a:t>
            </a:r>
            <a:r>
              <a:rPr lang="en-US" altLang="en-US" sz="3200" dirty="0" err="1"/>
              <a:t>Định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màu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chữ</a:t>
            </a:r>
            <a:r>
              <a:rPr lang="en-US" altLang="en-US" sz="3200" dirty="0"/>
              <a:t>:</a:t>
            </a:r>
            <a:endParaRPr lang="en-US" altLang="en-US" sz="3200" dirty="0"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0550" y="4149609"/>
            <a:ext cx="3117850" cy="8033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88" y="2667000"/>
            <a:ext cx="2321514" cy="2757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590188" y="5523457"/>
            <a:ext cx="2540362" cy="1055608"/>
          </a:xfrm>
          <a:prstGeom prst="wedgeRoundRectCallout">
            <a:avLst>
              <a:gd name="adj1" fmla="val 36890"/>
              <a:gd name="adj2" fmla="val -119436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3. </a:t>
            </a:r>
            <a:r>
              <a:rPr lang="en-US" altLang="en-US" sz="2800" dirty="0" err="1">
                <a:latin typeface="+mn-lt"/>
              </a:rPr>
              <a:t>Chọn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màu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thích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hợp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25612" grpId="0" animBg="1"/>
      <p:bldP spid="4" grpId="0" animBg="1"/>
      <p:bldP spid="45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60000">
              <a:srgbClr val="FCE9EE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9" y="1784771"/>
            <a:ext cx="1738307" cy="3930229"/>
          </a:xfrm>
          <a:prstGeom prst="rect">
            <a:avLst/>
          </a:prstGeom>
        </p:spPr>
      </p:pic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1918043" y="2590800"/>
            <a:ext cx="5723952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FF3300"/>
                </a:solidFill>
              </a:rPr>
              <a:t>Định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dạng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văn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FF3300"/>
                </a:solidFill>
              </a:rPr>
              <a:t>bản</a:t>
            </a:r>
            <a:endParaRPr lang="en-US" altLang="en-US" dirty="0">
              <a:solidFill>
                <a:srgbClr val="FF3300"/>
              </a:solidFill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357655" y="2611804"/>
            <a:ext cx="609600" cy="604838"/>
            <a:chOff x="2078" y="1680"/>
            <a:chExt cx="1615" cy="1615"/>
          </a:xfrm>
        </p:grpSpPr>
        <p:sp>
          <p:nvSpPr>
            <p:cNvPr id="18479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0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82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84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4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3338" y="2431163"/>
            <a:ext cx="1582359" cy="25545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6600CC"/>
                </a:solidFill>
              </a:rPr>
              <a:t>NỘI DUNG CẦN TÌM HIỂU</a:t>
            </a:r>
          </a:p>
        </p:txBody>
      </p:sp>
      <p:sp>
        <p:nvSpPr>
          <p:cNvPr id="18441" name="AutoShape 21"/>
          <p:cNvSpPr>
            <a:spLocks noChangeArrowheads="1"/>
          </p:cNvSpPr>
          <p:nvPr/>
        </p:nvSpPr>
        <p:spPr bwMode="gray">
          <a:xfrm>
            <a:off x="1868737" y="4304913"/>
            <a:ext cx="577325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olidFill>
                  <a:srgbClr val="000099"/>
                </a:solidFill>
                <a:cs typeface="Times New Roman" panose="02020603050405020304" pitchFamily="18" charset="0"/>
              </a:rPr>
              <a:t>2. Thao </a:t>
            </a:r>
            <a:r>
              <a:rPr lang="en-US" altLang="en-US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tự</a:t>
            </a:r>
            <a:endParaRPr lang="en-US" altLang="en-US" dirty="0"/>
          </a:p>
        </p:txBody>
      </p:sp>
      <p:grpSp>
        <p:nvGrpSpPr>
          <p:cNvPr id="18442" name="Group 22"/>
          <p:cNvGrpSpPr>
            <a:grpSpLocks/>
          </p:cNvGrpSpPr>
          <p:nvPr/>
        </p:nvGrpSpPr>
        <p:grpSpPr bwMode="auto">
          <a:xfrm>
            <a:off x="1321049" y="4340205"/>
            <a:ext cx="609600" cy="604837"/>
            <a:chOff x="2078" y="1680"/>
            <a:chExt cx="1615" cy="1615"/>
          </a:xfrm>
        </p:grpSpPr>
        <p:sp>
          <p:nvSpPr>
            <p:cNvPr id="18467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68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58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228599" y="1490276"/>
            <a:ext cx="8610601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c.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kiểu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B1: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B2: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Nháy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các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nút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Bold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    (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+mn-lt"/>
              </a:rPr>
              <a:t>đậm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),  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Italic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      (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i="1" dirty="0" err="1">
                <a:solidFill>
                  <a:srgbClr val="0000CC"/>
                </a:solidFill>
                <a:latin typeface="+mn-lt"/>
              </a:rPr>
              <a:t>nghiêng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),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Underline 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   (</a:t>
            </a:r>
            <a:r>
              <a:rPr lang="en-US" altLang="en-US" sz="3200" b="0" u="sng" dirty="0" err="1">
                <a:solidFill>
                  <a:srgbClr val="0000CC"/>
                </a:solidFill>
                <a:latin typeface="+mn-lt"/>
              </a:rPr>
              <a:t>Chữ</a:t>
            </a:r>
            <a:r>
              <a:rPr lang="en-US" altLang="en-US" sz="3200" b="0" u="sng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u="sng" dirty="0" err="1">
                <a:solidFill>
                  <a:srgbClr val="0000CC"/>
                </a:solidFill>
                <a:latin typeface="+mn-lt"/>
              </a:rPr>
              <a:t>gạch</a:t>
            </a:r>
            <a:r>
              <a:rPr lang="en-US" altLang="en-US" sz="3200" b="0" u="sng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u="sng" dirty="0" err="1">
                <a:solidFill>
                  <a:srgbClr val="0000CC"/>
                </a:solidFill>
                <a:latin typeface="+mn-lt"/>
              </a:rPr>
              <a:t>chân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).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d.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B1: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B2: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Nháy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mũi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ở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bên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phải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hộp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0000CC"/>
                </a:solidFill>
                <a:latin typeface="+mn-lt"/>
              </a:rPr>
              <a:t>Font color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B3: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Chọn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màu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thích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hợp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599" y="990600"/>
            <a:ext cx="487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7184"/>
          <a:stretch/>
        </p:blipFill>
        <p:spPr>
          <a:xfrm>
            <a:off x="3962400" y="1136073"/>
            <a:ext cx="5029200" cy="947877"/>
          </a:xfrm>
          <a:prstGeom prst="rect">
            <a:avLst/>
          </a:prstGeom>
        </p:spPr>
      </p:pic>
      <p:pic>
        <p:nvPicPr>
          <p:cNvPr id="6" name="Picture 2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66" y="3187697"/>
            <a:ext cx="646834" cy="4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 preferRelativeResize="0"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89859"/>
            <a:ext cx="3571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2366" y="3733800"/>
            <a:ext cx="49443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/>
          <p:cNvPicPr preferRelativeResize="0"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4" y="5425830"/>
            <a:ext cx="520196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9067800" cy="6019800"/>
          </a:xfrm>
          <a:prstGeom prst="rect">
            <a:avLst/>
          </a:prstGeom>
        </p:spPr>
      </p:pic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6457950" y="3803302"/>
            <a:ext cx="2590800" cy="1384995"/>
          </a:xfrm>
          <a:prstGeom prst="wedgeRectCallout">
            <a:avLst>
              <a:gd name="adj1" fmla="val -59880"/>
              <a:gd name="adj2" fmla="val 18005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1. </a:t>
            </a:r>
            <a:r>
              <a:rPr lang="en-US" altLang="en-US" sz="2800" dirty="0" err="1">
                <a:latin typeface="+mn-lt"/>
              </a:rPr>
              <a:t>Chọn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phần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văn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bản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cần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định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dạng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0"/>
            <a:ext cx="9185564" cy="10806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  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 dirty="0">
                <a:solidFill>
                  <a:srgbClr val="0000CC"/>
                </a:solidFill>
              </a:rPr>
              <a:t>    C2. </a:t>
            </a:r>
            <a:r>
              <a:rPr lang="en-US" altLang="en-US" sz="3200" dirty="0" err="1"/>
              <a:t>Sử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dụng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hộp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thoại</a:t>
            </a:r>
            <a:r>
              <a:rPr lang="en-US" altLang="en-US" sz="3200" dirty="0"/>
              <a:t> Font:</a:t>
            </a:r>
            <a:r>
              <a:rPr lang="vi-VN" altLang="en-US" sz="3200" dirty="0"/>
              <a:t> (HS tự tìm hiểu)</a:t>
            </a:r>
            <a:endParaRPr lang="en-US" altLang="en-US" sz="3200" dirty="0">
              <a:latin typeface="+mn-lt"/>
            </a:endParaRPr>
          </a:p>
          <a:p>
            <a:pPr algn="just" eaLnBrk="1" hangingPunct="1">
              <a:spcBef>
                <a:spcPts val="0"/>
              </a:spcBef>
            </a:pP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0550" y="4149609"/>
            <a:ext cx="3117850" cy="80339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21196"/>
            <a:ext cx="3666983" cy="3663607"/>
          </a:xfrm>
          <a:prstGeom prst="rect">
            <a:avLst/>
          </a:prstGeom>
        </p:spPr>
      </p:pic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3945806" y="1704511"/>
            <a:ext cx="3731344" cy="1815882"/>
          </a:xfrm>
          <a:prstGeom prst="wedgeRectCallout">
            <a:avLst>
              <a:gd name="adj1" fmla="val -64683"/>
              <a:gd name="adj2" fmla="val 22658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2. </a:t>
            </a:r>
            <a:r>
              <a:rPr lang="en-US" altLang="en-US" sz="2800" dirty="0" err="1">
                <a:latin typeface="+mn-lt"/>
              </a:rPr>
              <a:t>Nháy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mũi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tên</a:t>
            </a:r>
            <a:r>
              <a:rPr lang="en-US" altLang="en-US" sz="2800" dirty="0">
                <a:latin typeface="+mn-lt"/>
              </a:rPr>
              <a:t> ở </a:t>
            </a:r>
            <a:r>
              <a:rPr lang="en-US" altLang="en-US" sz="2800" dirty="0" err="1">
                <a:latin typeface="+mn-lt"/>
              </a:rPr>
              <a:t>góc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dưới</a:t>
            </a:r>
            <a:r>
              <a:rPr lang="en-US" altLang="en-US" sz="2800" dirty="0">
                <a:latin typeface="+mn-lt"/>
              </a:rPr>
              <a:t>, </a:t>
            </a:r>
            <a:r>
              <a:rPr lang="en-US" altLang="en-US" sz="2800" dirty="0" err="1">
                <a:latin typeface="+mn-lt"/>
              </a:rPr>
              <a:t>bên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phải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nhóm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lệnh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Font </a:t>
            </a:r>
            <a:r>
              <a:rPr lang="en-US" altLang="en-US" sz="2800" dirty="0" err="1">
                <a:latin typeface="+mn-lt"/>
              </a:rPr>
              <a:t>để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mở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hộp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thoại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Font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3819383" y="5107930"/>
            <a:ext cx="3238500" cy="1532334"/>
          </a:xfrm>
          <a:prstGeom prst="wedgeRoundRectCallout">
            <a:avLst>
              <a:gd name="adj1" fmla="val -54560"/>
              <a:gd name="adj2" fmla="val -84962"/>
              <a:gd name="adj3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+mn-lt"/>
              </a:rPr>
              <a:t>3. </a:t>
            </a:r>
            <a:r>
              <a:rPr lang="en-US" altLang="en-US" sz="2800" dirty="0" err="1">
                <a:latin typeface="+mn-lt"/>
              </a:rPr>
              <a:t>Sử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dụng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các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lệnh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định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dạng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trong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hộp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+mn-lt"/>
              </a:rPr>
              <a:t>Font</a:t>
            </a:r>
          </a:p>
        </p:txBody>
      </p:sp>
    </p:spTree>
    <p:extLst>
      <p:ext uri="{BB962C8B-B14F-4D97-AF65-F5344CB8AC3E}">
        <p14:creationId xmlns:p14="http://schemas.microsoft.com/office/powerpoint/2010/main" val="23748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" grpId="0" animBg="1"/>
      <p:bldP spid="25612" grpId="0" animBg="1"/>
      <p:bldP spid="450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54592"/>
            <a:ext cx="6324600" cy="5157357"/>
          </a:xfrm>
          <a:prstGeom prst="rect">
            <a:avLst/>
          </a:prstGeom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204277" y="1090255"/>
            <a:ext cx="372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CC3300"/>
                </a:solidFill>
                <a:latin typeface="+mn-lt"/>
              </a:rPr>
              <a:t>HỘP THOẠI FONT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76200" y="1979612"/>
            <a:ext cx="1600200" cy="1371600"/>
          </a:xfrm>
          <a:prstGeom prst="wedgeRectCallout">
            <a:avLst>
              <a:gd name="adj1" fmla="val 77237"/>
              <a:gd name="adj2" fmla="val 46780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326824" y="4413540"/>
            <a:ext cx="5188526" cy="528638"/>
          </a:xfrm>
          <a:prstGeom prst="wedgeRectCallout">
            <a:avLst>
              <a:gd name="adj1" fmla="val -18903"/>
              <a:gd name="adj2" fmla="val 130290"/>
            </a:avLst>
          </a:prstGeom>
          <a:gradFill rotWithShape="1">
            <a:gsLst>
              <a:gs pos="0">
                <a:srgbClr val="99FF99"/>
              </a:gs>
              <a:gs pos="100000">
                <a:srgbClr val="008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/>
              <a:t>Hiển thị kết quả định dạng chữ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6200" y="1979612"/>
            <a:ext cx="1447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en-US" altLang="en-US" sz="2800" dirty="0" err="1">
                <a:cs typeface="+mn-cs"/>
              </a:rPr>
              <a:t>Chọn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phông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chữ</a:t>
            </a:r>
            <a:endParaRPr lang="en-US" altLang="en-US" sz="2800" dirty="0">
              <a:cs typeface="+mn-cs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8882" y="3755449"/>
            <a:ext cx="1600200" cy="1371600"/>
          </a:xfrm>
          <a:prstGeom prst="wedgeRectCallout">
            <a:avLst>
              <a:gd name="adj1" fmla="val 74801"/>
              <a:gd name="adj2" fmla="val -39215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87482" y="3755449"/>
            <a:ext cx="1219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Chọn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màu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chữ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581400" y="1644648"/>
            <a:ext cx="1600200" cy="1371600"/>
          </a:xfrm>
          <a:prstGeom prst="wedgeRectCallout">
            <a:avLst>
              <a:gd name="adj1" fmla="val 62562"/>
              <a:gd name="adj2" fmla="val 65615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810000" y="1644648"/>
            <a:ext cx="121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54000" rIns="54000">
            <a:spAutoFit/>
          </a:bodyPr>
          <a:lstStyle/>
          <a:p>
            <a:pPr algn="ctr">
              <a:defRPr/>
            </a:pPr>
            <a:r>
              <a:rPr lang="en-US" altLang="en-US" sz="2800" i="1" dirty="0" err="1">
                <a:cs typeface="+mn-cs"/>
              </a:rPr>
              <a:t>Chọn</a:t>
            </a:r>
            <a:r>
              <a:rPr lang="en-US" altLang="en-US" sz="2800" i="1" dirty="0">
                <a:cs typeface="+mn-cs"/>
              </a:rPr>
              <a:t> </a:t>
            </a:r>
            <a:r>
              <a:rPr lang="en-US" altLang="en-US" sz="2800" i="1" dirty="0" err="1">
                <a:cs typeface="+mn-cs"/>
              </a:rPr>
              <a:t>kiểu</a:t>
            </a:r>
            <a:r>
              <a:rPr lang="en-US" altLang="en-US" sz="2800" i="1" dirty="0">
                <a:cs typeface="+mn-cs"/>
              </a:rPr>
              <a:t> </a:t>
            </a:r>
            <a:r>
              <a:rPr lang="en-US" altLang="en-US" sz="2800" i="1" dirty="0" err="1">
                <a:cs typeface="+mn-cs"/>
              </a:rPr>
              <a:t>chữ</a:t>
            </a:r>
            <a:endParaRPr lang="en-US" altLang="en-US" sz="2800" i="1" dirty="0">
              <a:cs typeface="+mn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543800" y="1979612"/>
            <a:ext cx="1485900" cy="1371600"/>
          </a:xfrm>
          <a:prstGeom prst="wedgeRectCallout">
            <a:avLst>
              <a:gd name="adj1" fmla="val -51365"/>
              <a:gd name="adj2" fmla="val 56608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  <a:p>
            <a:pPr algn="ctr">
              <a:defRPr/>
            </a:pPr>
            <a:endParaRPr lang="en-US" altLang="en-US" sz="2800">
              <a:cs typeface="+mn-cs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707086" y="2176462"/>
            <a:ext cx="1284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54000" rIns="54000">
            <a:spAutoFit/>
          </a:bodyPr>
          <a:lstStyle/>
          <a:p>
            <a:pPr algn="ctr">
              <a:defRPr/>
            </a:pPr>
            <a:r>
              <a:rPr lang="en-US" altLang="en-US" sz="3200" dirty="0" err="1">
                <a:cs typeface="+mn-cs"/>
              </a:rPr>
              <a:t>Chọn</a:t>
            </a:r>
            <a:r>
              <a:rPr lang="en-US" altLang="en-US" sz="3200" dirty="0">
                <a:cs typeface="+mn-cs"/>
              </a:rPr>
              <a:t> c</a:t>
            </a:r>
            <a:r>
              <a:rPr lang="vi-VN" altLang="en-US" sz="3200" dirty="0">
                <a:cs typeface="+mn-cs"/>
              </a:rPr>
              <a:t>ỡ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chữ</a:t>
            </a:r>
            <a:endParaRPr lang="en-US" altLang="en-US" sz="3200" dirty="0"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599" y="990600"/>
            <a:ext cx="487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248400" y="5197170"/>
            <a:ext cx="2743200" cy="954107"/>
          </a:xfrm>
          <a:prstGeom prst="wedgeRectCallout">
            <a:avLst>
              <a:gd name="adj1" fmla="val -38472"/>
              <a:gd name="adj2" fmla="val 70754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/>
              <a:t>Nháy</a:t>
            </a:r>
            <a:r>
              <a:rPr lang="en-US" altLang="en-US" sz="2800" dirty="0"/>
              <a:t> Ok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định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dạng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80" grpId="0" animBg="1"/>
      <p:bldP spid="26636" grpId="0"/>
      <p:bldP spid="2" grpId="0" animBg="1"/>
      <p:bldP spid="26638" grpId="0"/>
      <p:bldP spid="3" grpId="0" animBg="1"/>
      <p:bldP spid="26640" grpId="0"/>
      <p:bldP spid="4" grpId="0" animBg="1"/>
      <p:bldP spid="26642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04800" y="1707152"/>
            <a:ext cx="8382000" cy="2956334"/>
          </a:xfrm>
          <a:prstGeom prst="foldedCorner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lang="pt-BR" altLang="en-US" sz="3200" i="1">
                <a:solidFill>
                  <a:srgbClr val="CC3300"/>
                </a:solidFill>
                <a:latin typeface="+mn-lt"/>
              </a:rPr>
              <a:t>Lưu ý:</a:t>
            </a:r>
            <a:r>
              <a:rPr lang="pt-BR" altLang="en-US" sz="3200" b="0">
                <a:solidFill>
                  <a:srgbClr val="CC3300"/>
                </a:solidFill>
                <a:latin typeface="+mn-lt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lang="pt-BR" altLang="en-US" sz="3200" b="0">
                <a:latin typeface="+mn-lt"/>
              </a:rPr>
              <a:t>   Nếu không chọn trước phần văn bản nào thì các thao tác định dạng trên sẽ được áp dụng cho các kí tự sẽ được gõ vào sau đó.</a:t>
            </a:r>
            <a:r>
              <a:rPr lang="en-US" altLang="en-US" sz="3200" b="0">
                <a:latin typeface="+mn-lt"/>
              </a:rPr>
              <a:t> 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152400" y="9906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</a:rPr>
              <a:t>2. Định dạng kí tự: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6725" y="925592"/>
            <a:ext cx="6797675" cy="10556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90800" y="2144792"/>
            <a:ext cx="5943600" cy="10556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soạn thảo ở ngay sau chữ i trong từ ơi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0163" y="3366863"/>
            <a:ext cx="6040437" cy="10556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soạn thảo ở ngay sau chữ a trong từ ta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799" y="4588934"/>
            <a:ext cx="6248401" cy="57888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soạn thảo ở cuối dòng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70162" y="5508899"/>
            <a:ext cx="6421437" cy="57888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vi-V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soạn thảo ở cuối dòng 2</a:t>
            </a:r>
          </a:p>
        </p:txBody>
      </p:sp>
      <p:pic>
        <p:nvPicPr>
          <p:cNvPr id="7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2" y="2144792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330736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7162800" y="1066800"/>
            <a:ext cx="0" cy="36195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181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95400" y="644518"/>
            <a:ext cx="7620000" cy="125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2590800" y="2438400"/>
            <a:ext cx="3581400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A. </a:t>
            </a:r>
            <a:r>
              <a:rPr lang="fr-FR" altLang="en-US" sz="2800" dirty="0" err="1">
                <a:latin typeface="Arial" panose="020B0604020202020204" pitchFamily="34" charset="0"/>
              </a:rPr>
              <a:t>Thay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đổi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cỡ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chữ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2590800" y="3429000"/>
            <a:ext cx="5800725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B. </a:t>
            </a:r>
            <a:r>
              <a:rPr lang="fr-FR" altLang="en-US" sz="2800" dirty="0" err="1">
                <a:latin typeface="Arial" panose="020B0604020202020204" pitchFamily="34" charset="0"/>
              </a:rPr>
              <a:t>Chọn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các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kí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tự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cần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định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dạng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2590800" y="4419600"/>
            <a:ext cx="4791075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C. </a:t>
            </a:r>
            <a:r>
              <a:rPr lang="fr-FR" altLang="en-US" sz="2800" dirty="0" err="1">
                <a:latin typeface="Arial" panose="020B0604020202020204" pitchFamily="34" charset="0"/>
              </a:rPr>
              <a:t>Định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dạng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chữ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nghiêng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2590800" y="5410200"/>
            <a:ext cx="4157663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D. </a:t>
            </a:r>
            <a:r>
              <a:rPr lang="fr-FR" altLang="en-US" sz="2800" dirty="0" err="1">
                <a:latin typeface="Arial" panose="020B0604020202020204" pitchFamily="34" charset="0"/>
              </a:rPr>
              <a:t>Định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dạng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chữ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đậm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5956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44024"/>
            <a:ext cx="9144000" cy="979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590800" y="2438400"/>
            <a:ext cx="5791200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A. </a:t>
            </a:r>
            <a:r>
              <a:rPr lang="fr-FR" altLang="en-US" sz="2800" dirty="0" err="1">
                <a:latin typeface="Arial" panose="020B0604020202020204" pitchFamily="34" charset="0"/>
              </a:rPr>
              <a:t>Giúp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văn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bản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đẹp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2590800" y="3207802"/>
            <a:ext cx="5800725" cy="5191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B. </a:t>
            </a:r>
            <a:r>
              <a:rPr lang="fr-FR" altLang="en-US" sz="2800" dirty="0" err="1">
                <a:latin typeface="Arial" panose="020B0604020202020204" pitchFamily="34" charset="0"/>
              </a:rPr>
              <a:t>Giúp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văn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bản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dễ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đọc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90800" y="3977204"/>
            <a:ext cx="5943600" cy="95410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C. </a:t>
            </a:r>
            <a:r>
              <a:rPr lang="fr-FR" altLang="en-US" sz="2800" dirty="0" err="1">
                <a:latin typeface="Arial" panose="020B0604020202020204" pitchFamily="34" charset="0"/>
              </a:rPr>
              <a:t>Giúp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người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đọc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dễ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ghi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nhớ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các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nội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dung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2590800" y="5181600"/>
            <a:ext cx="5791200" cy="138499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latin typeface="Arial" panose="020B0604020202020204" pitchFamily="34" charset="0"/>
              </a:rPr>
              <a:t>D. </a:t>
            </a:r>
            <a:r>
              <a:rPr lang="fr-FR" altLang="en-US" sz="2800" dirty="0" err="1">
                <a:latin typeface="Arial" panose="020B0604020202020204" pitchFamily="34" charset="0"/>
              </a:rPr>
              <a:t>Giúp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văn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bản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đẹp</a:t>
            </a:r>
            <a:r>
              <a:rPr lang="fr-FR" altLang="en-US" sz="2800" dirty="0">
                <a:latin typeface="Arial" panose="020B0604020202020204" pitchFamily="34" charset="0"/>
              </a:rPr>
              <a:t>, </a:t>
            </a:r>
            <a:r>
              <a:rPr lang="fr-FR" altLang="en-US" sz="2800" dirty="0" err="1">
                <a:latin typeface="Arial" panose="020B0604020202020204" pitchFamily="34" charset="0"/>
              </a:rPr>
              <a:t>dễ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đọc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và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người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đọc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dễ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ghi</a:t>
            </a:r>
            <a:r>
              <a:rPr lang="fr-FR" altLang="en-US" sz="2800" dirty="0">
                <a:latin typeface="Arial" panose="020B0604020202020204" pitchFamily="34" charset="0"/>
              </a:rPr>
              <a:t>  </a:t>
            </a:r>
            <a:r>
              <a:rPr lang="fr-FR" altLang="en-US" sz="2800" dirty="0" err="1">
                <a:latin typeface="Arial" panose="020B0604020202020204" pitchFamily="34" charset="0"/>
              </a:rPr>
              <a:t>nhớ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các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nội</a:t>
            </a:r>
            <a:r>
              <a:rPr lang="fr-FR" altLang="en-US" sz="2800" dirty="0">
                <a:latin typeface="Arial" panose="020B0604020202020204" pitchFamily="34" charset="0"/>
              </a:rPr>
              <a:t> </a:t>
            </a:r>
            <a:r>
              <a:rPr lang="fr-FR" altLang="en-US" sz="2800" dirty="0" err="1">
                <a:latin typeface="Arial" panose="020B0604020202020204" pitchFamily="34" charset="0"/>
              </a:rPr>
              <a:t>dung</a:t>
            </a:r>
            <a:r>
              <a:rPr lang="fr-FR" altLang="en-US" sz="2800" dirty="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1" y="5127293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7800" y="974725"/>
            <a:ext cx="7696200" cy="977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l" eaLnBrk="1" hangingPunct="1"/>
            <a:r>
              <a:rPr lang="vi-VN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12975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2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235935"/>
            <a:ext cx="749300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2" name="Picture 123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23558"/>
            <a:ext cx="852488" cy="892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3" name="Picture 121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273425"/>
            <a:ext cx="914400" cy="8477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4" y="5289904"/>
            <a:ext cx="838200" cy="739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7DB34E-8CC2-41AB-94C1-1242B1629DDC}"/>
              </a:ext>
            </a:extLst>
          </p:cNvPr>
          <p:cNvSpPr/>
          <p:nvPr/>
        </p:nvSpPr>
        <p:spPr>
          <a:xfrm>
            <a:off x="3124200" y="2362200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A.</a:t>
            </a:r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0278C4-1FC8-4FA2-9888-7CDB490BF96B}"/>
              </a:ext>
            </a:extLst>
          </p:cNvPr>
          <p:cNvSpPr/>
          <p:nvPr/>
        </p:nvSpPr>
        <p:spPr>
          <a:xfrm>
            <a:off x="3068720" y="3392487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B.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F35A04-CD95-485D-9EA3-B2EC251E9B20}"/>
              </a:ext>
            </a:extLst>
          </p:cNvPr>
          <p:cNvSpPr/>
          <p:nvPr/>
        </p:nvSpPr>
        <p:spPr>
          <a:xfrm>
            <a:off x="3093244" y="4357379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C.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008D84-FCA2-48B4-8575-A1FA4BE9C34D}"/>
              </a:ext>
            </a:extLst>
          </p:cNvPr>
          <p:cNvSpPr/>
          <p:nvPr/>
        </p:nvSpPr>
        <p:spPr>
          <a:xfrm>
            <a:off x="3078956" y="5354991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974725"/>
            <a:ext cx="7620000" cy="977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l" eaLnBrk="1" hangingPunct="1"/>
            <a:r>
              <a:rPr lang="vi-VN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98" y="4128527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2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2" y="4239683"/>
            <a:ext cx="749300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6" name="Picture 123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2" y="2168525"/>
            <a:ext cx="852488" cy="892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7" name="Picture 121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2" y="3226329"/>
            <a:ext cx="914400" cy="8477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2" y="5257800"/>
            <a:ext cx="838200" cy="739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E62CA7-78C9-4314-B6B7-75653FADDDC8}"/>
              </a:ext>
            </a:extLst>
          </p:cNvPr>
          <p:cNvSpPr/>
          <p:nvPr/>
        </p:nvSpPr>
        <p:spPr>
          <a:xfrm>
            <a:off x="2290886" y="5387975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D.</a:t>
            </a:r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F64A6C-A6A2-4BC1-9D72-E059B555D478}"/>
              </a:ext>
            </a:extLst>
          </p:cNvPr>
          <p:cNvSpPr/>
          <p:nvPr/>
        </p:nvSpPr>
        <p:spPr>
          <a:xfrm>
            <a:off x="2321842" y="2368838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A.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B9DED5-E086-47A5-A5F5-F34DE5A5140D}"/>
              </a:ext>
            </a:extLst>
          </p:cNvPr>
          <p:cNvSpPr/>
          <p:nvPr/>
        </p:nvSpPr>
        <p:spPr>
          <a:xfrm>
            <a:off x="2266362" y="3399125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B.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A6C1D4-5EB6-483D-8F67-684D15C19C83}"/>
              </a:ext>
            </a:extLst>
          </p:cNvPr>
          <p:cNvSpPr/>
          <p:nvPr/>
        </p:nvSpPr>
        <p:spPr>
          <a:xfrm>
            <a:off x="2290886" y="4364017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E68069-764D-4121-9AA3-C5D15505E8AA}"/>
              </a:ext>
            </a:extLst>
          </p:cNvPr>
          <p:cNvSpPr/>
          <p:nvPr/>
        </p:nvSpPr>
        <p:spPr>
          <a:xfrm>
            <a:off x="3048000" y="3276600"/>
            <a:ext cx="25146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5B4EF1-5247-4735-97C1-E7EA63BE26D0}"/>
              </a:ext>
            </a:extLst>
          </p:cNvPr>
          <p:cNvSpPr/>
          <p:nvPr/>
        </p:nvSpPr>
        <p:spPr>
          <a:xfrm>
            <a:off x="3048000" y="4267200"/>
            <a:ext cx="25146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910802-A4E0-40AE-8C7D-4D186F3C20F0}"/>
              </a:ext>
            </a:extLst>
          </p:cNvPr>
          <p:cNvSpPr/>
          <p:nvPr/>
        </p:nvSpPr>
        <p:spPr>
          <a:xfrm>
            <a:off x="3048000" y="5257800"/>
            <a:ext cx="25146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DCBC71-E725-4AD4-BDC7-7F63ABA2C69B}"/>
              </a:ext>
            </a:extLst>
          </p:cNvPr>
          <p:cNvSpPr/>
          <p:nvPr/>
        </p:nvSpPr>
        <p:spPr>
          <a:xfrm>
            <a:off x="3048000" y="2258357"/>
            <a:ext cx="25146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990979"/>
            <a:ext cx="9144000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l" eaLnBrk="1" hangingPunct="1"/>
            <a:r>
              <a:rPr lang="vi-VN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6: CÁC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VỪA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vi-VN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vi-VN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2" y="3321516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2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78842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3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8524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1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04646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45112"/>
            <a:ext cx="83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>
            <a:extLst>
              <a:ext uri="{FF2B5EF4-FFF2-40B4-BE49-F238E27FC236}">
                <a16:creationId xmlns:a16="http://schemas.microsoft.com/office/drawing/2014/main" id="{F6450D60-EDD6-4261-9286-6E7FBEE4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7" y="2335022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>
            <a:extLst>
              <a:ext uri="{FF2B5EF4-FFF2-40B4-BE49-F238E27FC236}">
                <a16:creationId xmlns:a16="http://schemas.microsoft.com/office/drawing/2014/main" id="{B3345825-0E32-4FD3-962E-1DF5A640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7" y="3310869"/>
            <a:ext cx="749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DF75934-A3A8-410C-A31A-F57445B4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7" y="4286716"/>
            <a:ext cx="83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1">
            <a:extLst>
              <a:ext uri="{FF2B5EF4-FFF2-40B4-BE49-F238E27FC236}">
                <a16:creationId xmlns:a16="http://schemas.microsoft.com/office/drawing/2014/main" id="{251D9DFD-6581-4533-B373-304FC6C0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77" y="5324475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704BF-1CA7-4238-A7B1-D54199590874}"/>
              </a:ext>
            </a:extLst>
          </p:cNvPr>
          <p:cNvSpPr/>
          <p:nvPr/>
        </p:nvSpPr>
        <p:spPr>
          <a:xfrm>
            <a:off x="2221878" y="5440849"/>
            <a:ext cx="700088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D.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8D1855-35C1-41B1-A526-C3A780FA828C}"/>
              </a:ext>
            </a:extLst>
          </p:cNvPr>
          <p:cNvSpPr/>
          <p:nvPr/>
        </p:nvSpPr>
        <p:spPr>
          <a:xfrm>
            <a:off x="2252834" y="2421712"/>
            <a:ext cx="700088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A.</a:t>
            </a:r>
            <a:endParaRPr lang="en-US" sz="3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A04298-C592-4432-939F-BD18533C9211}"/>
              </a:ext>
            </a:extLst>
          </p:cNvPr>
          <p:cNvSpPr/>
          <p:nvPr/>
        </p:nvSpPr>
        <p:spPr>
          <a:xfrm>
            <a:off x="2197354" y="3451999"/>
            <a:ext cx="700088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B.</a:t>
            </a:r>
            <a:endParaRPr lang="en-US" sz="3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1E5F0-2C32-4FFE-A307-11FD5DE39EAF}"/>
              </a:ext>
            </a:extLst>
          </p:cNvPr>
          <p:cNvSpPr/>
          <p:nvPr/>
        </p:nvSpPr>
        <p:spPr>
          <a:xfrm>
            <a:off x="2221878" y="4416891"/>
            <a:ext cx="700088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42672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Trăng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đâu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đến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Hay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biển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xanh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diệu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kì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Trăng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tròn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mắt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</a:t>
            </a:r>
            <a:endParaRPr lang="en-US" sz="32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Chẳng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chớp</a:t>
            </a:r>
            <a:r>
              <a:rPr lang="en-US" sz="3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143000"/>
            <a:ext cx="44958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dirty="0" err="1">
                <a:latin typeface="+mn-lt"/>
              </a:rPr>
              <a:t>Tr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ă</a:t>
            </a:r>
            <a:r>
              <a:rPr lang="en-US" sz="3200" b="0" dirty="0" err="1">
                <a:latin typeface="+mn-lt"/>
              </a:rPr>
              <a:t>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ơi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âu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đến</a:t>
            </a:r>
            <a:r>
              <a:rPr lang="en-US" sz="3200" b="0" dirty="0">
                <a:latin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n-lt"/>
              </a:rPr>
              <a:t>Hay </a:t>
            </a:r>
            <a:r>
              <a:rPr lang="en-US" sz="3200" b="0" dirty="0" err="1">
                <a:latin typeface="+mn-lt"/>
              </a:rPr>
              <a:t>biển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xanh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diệu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ì</a:t>
            </a:r>
            <a:r>
              <a:rPr lang="en-US" sz="3200" b="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0" dirty="0" err="1">
                <a:latin typeface="+mn-lt"/>
              </a:rPr>
              <a:t>Tr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ă</a:t>
            </a:r>
            <a:r>
              <a:rPr lang="en-US" sz="3200" b="0" dirty="0" err="1">
                <a:latin typeface="+mn-lt"/>
              </a:rPr>
              <a:t>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tr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ò</a:t>
            </a:r>
            <a:r>
              <a:rPr lang="en-US" sz="3200" b="0" dirty="0" err="1">
                <a:latin typeface="+mn-lt"/>
              </a:rPr>
              <a:t>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như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mắt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</a:t>
            </a:r>
            <a:r>
              <a:rPr lang="en-US" sz="3200" b="0" dirty="0" err="1">
                <a:latin typeface="+mn-lt"/>
                <a:cs typeface="Times New Roman" panose="02020603050405020304" pitchFamily="18" charset="0"/>
              </a:rPr>
              <a:t>á</a:t>
            </a:r>
            <a:endParaRPr lang="en-US" sz="3200" b="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latin typeface="+mn-lt"/>
              </a:rPr>
              <a:t>Chẳng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bao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giờ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chớp</a:t>
            </a:r>
            <a:r>
              <a:rPr lang="en-US" sz="3200" b="0" dirty="0">
                <a:latin typeface="+mn-lt"/>
              </a:rPr>
              <a:t> mi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72" y="4191000"/>
            <a:ext cx="8769927" cy="255454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latin typeface="+mn-lt"/>
              </a:rPr>
              <a:t>?</a:t>
            </a:r>
            <a:r>
              <a:rPr lang="en-US" sz="3200" b="0" dirty="0" err="1">
                <a:latin typeface="+mn-lt"/>
              </a:rPr>
              <a:t>Khi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soạn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thảo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văn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bản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bằng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bút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trên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giấy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em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có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thể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viết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chữ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đứng</a:t>
            </a:r>
            <a:r>
              <a:rPr lang="en-US" sz="3200" b="0" dirty="0">
                <a:latin typeface="+mn-lt"/>
              </a:rPr>
              <a:t> hay </a:t>
            </a:r>
            <a:r>
              <a:rPr lang="en-US" sz="3200" b="0" dirty="0" err="1">
                <a:latin typeface="+mn-lt"/>
              </a:rPr>
              <a:t>chữ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nghiêng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nhưng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sau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đó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không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thể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thay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đổi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kiểu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chữ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của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các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chữ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đã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viết</a:t>
            </a:r>
            <a:r>
              <a:rPr lang="en-US" sz="3200" b="0" dirty="0">
                <a:latin typeface="+mn-lt"/>
              </a:rPr>
              <a:t>. </a:t>
            </a:r>
            <a:r>
              <a:rPr lang="en-US" sz="3200" b="0" dirty="0" err="1">
                <a:latin typeface="+mn-lt"/>
              </a:rPr>
              <a:t>Khi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soạn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thảo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văn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bản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trên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máy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tính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em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có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thể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thay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đổi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kiểu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chữ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khác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không</a:t>
            </a:r>
            <a:r>
              <a:rPr lang="en-US" sz="3200" b="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2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95350"/>
            <a:ext cx="914400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vi-V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7: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,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514600" y="2438400"/>
            <a:ext cx="57912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Arial" panose="020B0604020202020204" pitchFamily="34" charset="0"/>
              </a:rPr>
              <a:t>Vẫn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chữ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nghiêng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5800725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Chữ không nghiêng</a:t>
            </a:r>
            <a:endParaRPr lang="en-US" altLang="en-US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2514600" y="4310289"/>
            <a:ext cx="64770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dirty="0" err="1">
                <a:latin typeface="Arial" panose="020B0604020202020204" pitchFamily="34" charset="0"/>
              </a:rPr>
              <a:t>Chữ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vừa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gạch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chân</a:t>
            </a:r>
            <a:r>
              <a:rPr lang="en-US" altLang="en-US" sz="3200" b="0" dirty="0">
                <a:latin typeface="Arial" panose="020B0604020202020204" pitchFamily="34" charset="0"/>
              </a:rPr>
              <a:t>, </a:t>
            </a:r>
            <a:r>
              <a:rPr lang="en-US" altLang="en-US" sz="3200" b="0" dirty="0" err="1">
                <a:latin typeface="Arial" panose="020B0604020202020204" pitchFamily="34" charset="0"/>
              </a:rPr>
              <a:t>vừa</a:t>
            </a:r>
            <a:r>
              <a:rPr lang="en-US" altLang="en-US" sz="3200" b="0" dirty="0">
                <a:latin typeface="Arial" panose="020B0604020202020204" pitchFamily="34" charset="0"/>
              </a:rPr>
              <a:t> </a:t>
            </a:r>
            <a:r>
              <a:rPr lang="en-US" altLang="en-US" sz="3200" b="0" dirty="0" err="1">
                <a:latin typeface="Arial" panose="020B0604020202020204" pitchFamily="34" charset="0"/>
              </a:rPr>
              <a:t>nghiêng</a:t>
            </a:r>
            <a:r>
              <a:rPr lang="fr-FR" altLang="en-US" sz="3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en-US" sz="32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2514600" y="5290911"/>
            <a:ext cx="57912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Arial" panose="020B0604020202020204" pitchFamily="34" charset="0"/>
              </a:rPr>
              <a:t>Chữ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vừa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đậm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vừa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nghiêng</a:t>
            </a:r>
            <a:r>
              <a:rPr lang="fr-FR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8" y="3049445"/>
            <a:ext cx="9144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609600" cy="49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D2DF39-76A4-45ED-8E55-01F02F740701}"/>
              </a:ext>
            </a:extLst>
          </p:cNvPr>
          <p:cNvSpPr/>
          <p:nvPr/>
        </p:nvSpPr>
        <p:spPr>
          <a:xfrm>
            <a:off x="1768185" y="5343490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D.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8B2E15-4E7A-435C-B7CC-EED2D7E2C691}"/>
              </a:ext>
            </a:extLst>
          </p:cNvPr>
          <p:cNvSpPr/>
          <p:nvPr/>
        </p:nvSpPr>
        <p:spPr>
          <a:xfrm>
            <a:off x="1799141" y="2324353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A.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F6CA80-A6B6-4ADF-AD7C-553370428110}"/>
              </a:ext>
            </a:extLst>
          </p:cNvPr>
          <p:cNvSpPr/>
          <p:nvPr/>
        </p:nvSpPr>
        <p:spPr>
          <a:xfrm>
            <a:off x="1743661" y="3354640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B.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274BB0-7A70-49C0-AAD7-0CD654030D5E}"/>
              </a:ext>
            </a:extLst>
          </p:cNvPr>
          <p:cNvSpPr/>
          <p:nvPr/>
        </p:nvSpPr>
        <p:spPr>
          <a:xfrm>
            <a:off x="1768185" y="4319532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035050"/>
            <a:ext cx="7467600" cy="977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vi-VN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8: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2590800" y="2438400"/>
            <a:ext cx="57912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Arial" panose="020B0604020202020204" pitchFamily="34" charset="0"/>
              </a:rPr>
              <a:t>Phông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chữ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2590800" y="3429000"/>
            <a:ext cx="5800725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Cỡ chữ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2590800" y="4343400"/>
            <a:ext cx="59436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Kiểu chữ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2590800" y="5257800"/>
            <a:ext cx="5791200" cy="5847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rIns="540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Arial" panose="020B0604020202020204" pitchFamily="34" charset="0"/>
              </a:rPr>
              <a:t>Cả</a:t>
            </a:r>
            <a:r>
              <a:rPr lang="en-US" altLang="en-US" sz="3200" dirty="0">
                <a:latin typeface="Arial" panose="020B0604020202020204" pitchFamily="34" charset="0"/>
              </a:rPr>
              <a:t> A, B </a:t>
            </a:r>
            <a:r>
              <a:rPr lang="en-US" altLang="en-US" sz="3200" dirty="0" err="1">
                <a:latin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</a:rPr>
              <a:t> C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1" name="Picture 81" descr="61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3187"/>
            <a:ext cx="990600" cy="96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8258C9-8595-4B57-937A-40BFB4E5C153}"/>
              </a:ext>
            </a:extLst>
          </p:cNvPr>
          <p:cNvSpPr/>
          <p:nvPr/>
        </p:nvSpPr>
        <p:spPr>
          <a:xfrm>
            <a:off x="1890712" y="5257800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D.</a:t>
            </a:r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EA6EB8-E0CE-448A-8BB4-80A556276F38}"/>
              </a:ext>
            </a:extLst>
          </p:cNvPr>
          <p:cNvSpPr/>
          <p:nvPr/>
        </p:nvSpPr>
        <p:spPr>
          <a:xfrm>
            <a:off x="1921668" y="2385142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A.</a:t>
            </a: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A44E6F-2E75-497C-88ED-643696BC6E87}"/>
              </a:ext>
            </a:extLst>
          </p:cNvPr>
          <p:cNvSpPr/>
          <p:nvPr/>
        </p:nvSpPr>
        <p:spPr>
          <a:xfrm>
            <a:off x="1866188" y="3415429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B.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D400F4-AE20-4BE2-A1E4-4DEBE5C1632F}"/>
              </a:ext>
            </a:extLst>
          </p:cNvPr>
          <p:cNvSpPr/>
          <p:nvPr/>
        </p:nvSpPr>
        <p:spPr>
          <a:xfrm>
            <a:off x="1890712" y="4343400"/>
            <a:ext cx="70008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534400" cy="5486400"/>
          </a:xfrm>
          <a:prstGeom prst="rect">
            <a:avLst/>
          </a:prstGeom>
          <a:noFill/>
          <a:ln w="12700">
            <a:solidFill>
              <a:srgbClr val="2A02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52400" y="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Câu</a:t>
            </a:r>
            <a:r>
              <a:rPr lang="vi-VN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9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kí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mẫu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A02BE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2A02BE"/>
                </a:solidFill>
                <a:latin typeface="Arial" panose="020B0604020202020204" pitchFamily="34" charset="0"/>
              </a:rPr>
              <a:t>:</a:t>
            </a:r>
            <a:endParaRPr lang="en-US" altLang="en-US" sz="2400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5410200" y="1447800"/>
            <a:ext cx="914400" cy="0"/>
          </a:xfrm>
          <a:prstGeom prst="line">
            <a:avLst/>
          </a:prstGeom>
          <a:noFill/>
          <a:ln w="57150">
            <a:solidFill>
              <a:srgbClr val="2A02B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096000" y="939364"/>
            <a:ext cx="2514600" cy="1292662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Kiểu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đậm</a:t>
            </a:r>
            <a:endParaRPr lang="en-US" altLang="en-US" sz="240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đỏ</a:t>
            </a:r>
            <a:endParaRPr lang="en-US" altLang="en-US" sz="240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Cỡ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: 18</a:t>
            </a:r>
          </a:p>
        </p:txBody>
      </p:sp>
      <p:sp>
        <p:nvSpPr>
          <p:cNvPr id="58379" name="AutoShape 11"/>
          <p:cNvSpPr>
            <a:spLocks/>
          </p:cNvSpPr>
          <p:nvPr/>
        </p:nvSpPr>
        <p:spPr bwMode="auto">
          <a:xfrm rot="10800000">
            <a:off x="990599" y="1905000"/>
            <a:ext cx="533400" cy="3988712"/>
          </a:xfrm>
          <a:prstGeom prst="rightBrace">
            <a:avLst>
              <a:gd name="adj1" fmla="val 72619"/>
              <a:gd name="adj2" fmla="val 56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76200" y="3276600"/>
            <a:ext cx="939801" cy="1200329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Cỡ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chữ: 13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019800" y="62484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1676400" y="533400"/>
            <a:ext cx="690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phông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CC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000" dirty="0">
                <a:solidFill>
                  <a:srgbClr val="FF33CC"/>
                </a:solidFill>
                <a:latin typeface="Arial" panose="020B0604020202020204" pitchFamily="34" charset="0"/>
              </a:rPr>
              <a:t>: Times New Roman</a:t>
            </a:r>
          </a:p>
        </p:txBody>
      </p:sp>
      <p:sp>
        <p:nvSpPr>
          <p:cNvPr id="58389" name="AutoShape 21"/>
          <p:cNvSpPr>
            <a:spLocks/>
          </p:cNvSpPr>
          <p:nvPr/>
        </p:nvSpPr>
        <p:spPr bwMode="auto">
          <a:xfrm>
            <a:off x="5638800" y="19050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sp>
        <p:nvSpPr>
          <p:cNvPr id="58390" name="AutoShape 22"/>
          <p:cNvSpPr>
            <a:spLocks/>
          </p:cNvSpPr>
          <p:nvPr/>
        </p:nvSpPr>
        <p:spPr bwMode="auto">
          <a:xfrm>
            <a:off x="5715000" y="3352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sp>
        <p:nvSpPr>
          <p:cNvPr id="58391" name="AutoShape 23"/>
          <p:cNvSpPr>
            <a:spLocks/>
          </p:cNvSpPr>
          <p:nvPr/>
        </p:nvSpPr>
        <p:spPr bwMode="auto">
          <a:xfrm>
            <a:off x="5715000" y="47244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096000" y="2382489"/>
            <a:ext cx="2888673" cy="461665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Kiểu chữ: nghiêng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6210300" y="3345947"/>
            <a:ext cx="2286000" cy="1200329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Kiểu chữ: gạch chân có màu xanh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6248400" y="4817738"/>
            <a:ext cx="2286000" cy="830997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Kiểu chữ: đậm, nghiêng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1104901" y="5893712"/>
            <a:ext cx="4876800" cy="861774"/>
          </a:xfrm>
          <a:prstGeom prst="rect">
            <a:avLst/>
          </a:prstGeom>
          <a:solidFill>
            <a:srgbClr val="C8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Kiểu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đậm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nghiêng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chân</a:t>
            </a:r>
            <a:endParaRPr lang="en-US" altLang="en-US" sz="200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xanh</a:t>
            </a:r>
            <a:endParaRPr lang="en-US" altLang="en-US" sz="2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5943600"/>
            <a:ext cx="8229600" cy="7715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Bản đồ tư duy</a:t>
            </a:r>
          </a:p>
        </p:txBody>
      </p:sp>
      <p:pic>
        <p:nvPicPr>
          <p:cNvPr id="89091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1828800"/>
            <a:ext cx="79533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15684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662113"/>
            <a:ext cx="28987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54163"/>
            <a:ext cx="178276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30257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5263"/>
            <a:ext cx="4876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67200" y="3200400"/>
            <a:ext cx="4724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0" dirty="0">
                <a:solidFill>
                  <a:srgbClr val="FF0000"/>
                </a:solidFill>
              </a:rPr>
              <a:t>HƯỚNG DẪN VỀ NHÀ :</a:t>
            </a:r>
          </a:p>
          <a:p>
            <a:pPr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</a:rPr>
              <a:t>Học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bài</a:t>
            </a:r>
            <a:r>
              <a:rPr lang="en-US" altLang="en-US" sz="2800" b="0" dirty="0">
                <a:solidFill>
                  <a:srgbClr val="000000"/>
                </a:solidFill>
              </a:rPr>
              <a:t>, </a:t>
            </a:r>
            <a:r>
              <a:rPr lang="en-US" altLang="en-US" sz="2800" b="0" dirty="0" err="1">
                <a:solidFill>
                  <a:srgbClr val="000000"/>
                </a:solidFill>
              </a:rPr>
              <a:t>xem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nội</a:t>
            </a:r>
            <a:r>
              <a:rPr lang="en-US" altLang="en-US" sz="2800" b="0" dirty="0">
                <a:solidFill>
                  <a:srgbClr val="000000"/>
                </a:solidFill>
              </a:rPr>
              <a:t> dung </a:t>
            </a:r>
            <a:r>
              <a:rPr lang="en-US" altLang="en-US" sz="2800" b="0" dirty="0" err="1">
                <a:solidFill>
                  <a:srgbClr val="000000"/>
                </a:solidFill>
              </a:rPr>
              <a:t>đã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học</a:t>
            </a:r>
            <a:endParaRPr lang="en-US" altLang="en-US" sz="2800" b="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</a:rPr>
              <a:t>Thực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hành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lại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các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thao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tác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nếu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có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điều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kiện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máy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tính</a:t>
            </a:r>
            <a:r>
              <a:rPr lang="en-US" altLang="en-US" sz="2800" b="0" dirty="0">
                <a:solidFill>
                  <a:srgbClr val="000000"/>
                </a:solidFill>
              </a:rPr>
              <a:t> ở </a:t>
            </a:r>
            <a:r>
              <a:rPr lang="en-US" altLang="en-US" sz="2800" b="0" dirty="0" err="1">
                <a:solidFill>
                  <a:srgbClr val="000000"/>
                </a:solidFill>
              </a:rPr>
              <a:t>nhà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altLang="en-US" sz="2800" b="0" dirty="0" err="1">
                <a:solidFill>
                  <a:srgbClr val="000000"/>
                </a:solidFill>
              </a:rPr>
              <a:t>Xem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trước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nôi</a:t>
            </a:r>
            <a:r>
              <a:rPr lang="en-US" altLang="en-US" sz="2800" b="0" dirty="0">
                <a:solidFill>
                  <a:srgbClr val="000000"/>
                </a:solidFill>
              </a:rPr>
              <a:t> dung </a:t>
            </a:r>
            <a:r>
              <a:rPr lang="en-US" altLang="en-US" sz="2800" b="0" dirty="0" err="1">
                <a:solidFill>
                  <a:srgbClr val="000000"/>
                </a:solidFill>
              </a:rPr>
              <a:t>bài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học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tiếp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theo</a:t>
            </a:r>
            <a:r>
              <a:rPr lang="en-US" altLang="en-US" sz="2800" b="0" dirty="0">
                <a:solidFill>
                  <a:srgbClr val="000000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dạng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gray">
          <a:xfrm>
            <a:off x="598488" y="3748088"/>
            <a:ext cx="3135312" cy="135731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6600CC"/>
                </a:solidFill>
              </a:rPr>
              <a:t>2. </a:t>
            </a:r>
            <a:r>
              <a:rPr lang="en-US" altLang="en-US" sz="2800">
                <a:solidFill>
                  <a:srgbClr val="008000"/>
                </a:solidFill>
              </a:rPr>
              <a:t>Định dạng kí tự:</a:t>
            </a:r>
            <a:r>
              <a:rPr lang="en-US" altLang="en-US" sz="2800"/>
              <a:t> 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gray">
          <a:xfrm>
            <a:off x="641350" y="2057400"/>
            <a:ext cx="3079750" cy="135731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>
                <a:solidFill>
                  <a:srgbClr val="FF3300"/>
                </a:solidFill>
              </a:rPr>
              <a:t>Định dạng văn bản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182563" y="2389188"/>
            <a:ext cx="609600" cy="604837"/>
            <a:chOff x="2078" y="1680"/>
            <a:chExt cx="1615" cy="1615"/>
          </a:xfrm>
        </p:grpSpPr>
        <p:sp>
          <p:nvSpPr>
            <p:cNvPr id="3892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3893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93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44046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93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38922" name="Group 16"/>
          <p:cNvGrpSpPr>
            <a:grpSpLocks/>
          </p:cNvGrpSpPr>
          <p:nvPr/>
        </p:nvGrpSpPr>
        <p:grpSpPr bwMode="auto">
          <a:xfrm>
            <a:off x="152400" y="4095750"/>
            <a:ext cx="609600" cy="604838"/>
            <a:chOff x="2078" y="1680"/>
            <a:chExt cx="1615" cy="1615"/>
          </a:xfrm>
        </p:grpSpPr>
        <p:sp>
          <p:nvSpPr>
            <p:cNvPr id="38923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38924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44051" name="Oval 1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926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38928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E083FD-A132-46F1-8CC9-715F85E26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9779"/>
            <a:ext cx="3695700" cy="20018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7"/>
          <p:cNvSpPr>
            <a:spLocks noChangeArrowheads="1" noChangeShapeType="1"/>
          </p:cNvSpPr>
          <p:nvPr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94" lon="20999994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39939" name="Oval 8" descr="150409-163729"/>
          <p:cNvSpPr>
            <a:spLocks noChangeArrowheads="1"/>
          </p:cNvSpPr>
          <p:nvPr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pic>
        <p:nvPicPr>
          <p:cNvPr id="39940" name="Picture 4" descr="SO00828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SO008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SO008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SO008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SO008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SO008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0"/>
            <a:ext cx="9143999" cy="584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err="1">
                <a:latin typeface="+mn-lt"/>
              </a:rPr>
              <a:t>Quan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sát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cách</a:t>
            </a:r>
            <a:r>
              <a:rPr lang="en-US" sz="3200" b="0" dirty="0">
                <a:latin typeface="+mn-lt"/>
              </a:rPr>
              <a:t> 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4" y="1066800"/>
            <a:ext cx="876992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8956962" cy="51054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5527962" y="1806654"/>
            <a:ext cx="3429000" cy="1736646"/>
          </a:xfrm>
          <a:prstGeom prst="wedgeRoundRectCallout">
            <a:avLst>
              <a:gd name="adj1" fmla="val -36187"/>
              <a:gd name="adj2" fmla="val 87231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0" dirty="0">
                <a:latin typeface="+mn-lt"/>
              </a:rPr>
              <a:t>?Theo </a:t>
            </a:r>
            <a:r>
              <a:rPr lang="en-US" sz="3200" b="0" dirty="0" err="1">
                <a:latin typeface="+mn-lt"/>
              </a:rPr>
              <a:t>em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cách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trình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bày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nào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dễ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ghi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nhớ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hơn</a:t>
            </a:r>
            <a:r>
              <a:rPr lang="en-US" sz="3200" b="0" dirty="0">
                <a:latin typeface="+mn-lt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96000"/>
            <a:ext cx="9143999" cy="584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err="1">
                <a:latin typeface="+mn-lt"/>
              </a:rPr>
              <a:t>Quan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sát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cách</a:t>
            </a:r>
            <a:r>
              <a:rPr lang="en-US" sz="3200" b="0" dirty="0">
                <a:latin typeface="+mn-lt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31676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 bwMode="auto">
          <a:xfrm>
            <a:off x="304800" y="2133600"/>
            <a:ext cx="1676400" cy="2311110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ĐỊNH DẠNG VĂN BẢN</a:t>
            </a:r>
            <a:endParaRPr lang="en-US" altLang="en-US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2954109" y="2438400"/>
            <a:ext cx="5434818" cy="584775"/>
          </a:xfrm>
          <a:prstGeom prst="borderCallout1">
            <a:avLst>
              <a:gd name="adj1" fmla="val 29450"/>
              <a:gd name="adj2" fmla="val -864"/>
              <a:gd name="adj3" fmla="val 146650"/>
              <a:gd name="adj4" fmla="val -16729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bản</a:t>
            </a:r>
            <a:endParaRPr lang="en-US" altLang="en-US" sz="32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2954109" y="3581400"/>
            <a:ext cx="5434818" cy="584775"/>
          </a:xfrm>
          <a:prstGeom prst="borderCallout1">
            <a:avLst>
              <a:gd name="adj1" fmla="val 32383"/>
              <a:gd name="adj2" fmla="val 318"/>
              <a:gd name="adj3" fmla="val -54250"/>
              <a:gd name="adj4" fmla="val -17558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Định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tự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3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92941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1.Định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5582" y="1487538"/>
            <a:ext cx="80564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Khái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niệm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: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là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thay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đổi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kiểu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,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bố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trí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của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các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thành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phần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trong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5582" y="3078540"/>
            <a:ext cx="80564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đích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  <a:r>
              <a:rPr lang="en-US" altLang="en-US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pPr algn="just" eaLnBrk="1" hangingPunct="1"/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-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Trang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văn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đẹp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dễ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đọc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algn="just" eaLnBrk="1" hangingPunct="1"/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-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đọc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dễ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ghi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nhớ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FF"/>
                </a:solidFill>
                <a:latin typeface="+mn-lt"/>
              </a:rPr>
              <a:t>nội</a:t>
            </a:r>
            <a:r>
              <a:rPr lang="en-US" altLang="en-US" sz="3200" b="0" dirty="0">
                <a:solidFill>
                  <a:srgbClr val="0000FF"/>
                </a:solidFill>
                <a:latin typeface="+mn-lt"/>
              </a:rPr>
              <a:t> dung.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7091" y="4669542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sym typeface="Wingdings" panose="05000000000000000000" pitchFamily="2" charset="2"/>
              </a:rPr>
              <a:t>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hai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loại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:</a:t>
            </a:r>
          </a:p>
          <a:p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-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kí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tự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-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Định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+mn-lt"/>
              </a:rPr>
              <a:t>dạng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đoạn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altLang="en-US" sz="3200" b="0" dirty="0">
                <a:solidFill>
                  <a:srgbClr val="0000CC"/>
                </a:solidFill>
                <a:latin typeface="+mn-lt"/>
              </a:rPr>
              <a:t>.   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953000" y="2787451"/>
            <a:ext cx="3429000" cy="1191816"/>
          </a:xfrm>
          <a:prstGeom prst="wedgeRoundRectCallout">
            <a:avLst>
              <a:gd name="adj1" fmla="val 39773"/>
              <a:gd name="adj2" fmla="val 87231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0" dirty="0" err="1">
                <a:latin typeface="+mn-lt"/>
              </a:rPr>
              <a:t>Định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dạng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văn</a:t>
            </a:r>
            <a:r>
              <a:rPr lang="en-US" altLang="en-US" sz="3200" b="0" dirty="0">
                <a:latin typeface="+mn-lt"/>
              </a:rPr>
              <a:t> </a:t>
            </a:r>
          </a:p>
          <a:p>
            <a:pPr algn="ctr"/>
            <a:r>
              <a:rPr lang="en-US" altLang="en-US" sz="3200" b="0" dirty="0" err="1">
                <a:latin typeface="+mn-lt"/>
              </a:rPr>
              <a:t>bản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là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gì</a:t>
            </a:r>
            <a:r>
              <a:rPr lang="en-US" altLang="en-US" sz="3200" b="0" dirty="0">
                <a:latin typeface="+mn-lt"/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838700" y="2612103"/>
            <a:ext cx="3848100" cy="1191816"/>
          </a:xfrm>
          <a:prstGeom prst="wedgeRoundRectCallout">
            <a:avLst>
              <a:gd name="adj1" fmla="val -3064"/>
              <a:gd name="adj2" fmla="val 86068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en-US" sz="3200" b="0" dirty="0" err="1">
                <a:latin typeface="+mn-lt"/>
              </a:rPr>
              <a:t>Định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dạng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văn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bản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nhằm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mục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gì</a:t>
            </a:r>
            <a:r>
              <a:rPr lang="en-US" altLang="en-US" sz="3200" b="0" dirty="0">
                <a:latin typeface="+mn-lt"/>
              </a:rPr>
              <a:t>?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838700" y="4784445"/>
            <a:ext cx="3848100" cy="1191816"/>
          </a:xfrm>
          <a:prstGeom prst="wedgeRoundRectCallout">
            <a:avLst>
              <a:gd name="adj1" fmla="val -3064"/>
              <a:gd name="adj2" fmla="val 86068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en-US" sz="3200" b="0" dirty="0" err="1">
                <a:latin typeface="+mn-lt"/>
              </a:rPr>
              <a:t>Có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những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loại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định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dạng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văn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bản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nào</a:t>
            </a:r>
            <a:r>
              <a:rPr lang="en-US" altLang="en-US" sz="3200" b="0" dirty="0"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" grpId="0"/>
      <p:bldP spid="5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92941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1.Định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dạng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+mn-lt"/>
              </a:rPr>
              <a:t>bản</a:t>
            </a:r>
            <a:r>
              <a:rPr lang="en-US" altLang="en-US" sz="3200" dirty="0">
                <a:solidFill>
                  <a:srgbClr val="FF3300"/>
                </a:solidFill>
                <a:latin typeface="+mn-lt"/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" y="1289278"/>
            <a:ext cx="85136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0" dirty="0">
                <a:latin typeface="+mn-lt"/>
              </a:rPr>
              <a:t>*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</a:rPr>
              <a:t>Lưu</a:t>
            </a:r>
            <a:r>
              <a:rPr lang="en-US" altLang="en-US" sz="3200" dirty="0">
                <a:solidFill>
                  <a:srgbClr val="0000FF"/>
                </a:solidFill>
                <a:latin typeface="+mn-lt"/>
              </a:rPr>
              <a:t> ý</a:t>
            </a:r>
            <a:r>
              <a:rPr lang="en-US" altLang="en-US" sz="3200" b="0" dirty="0">
                <a:latin typeface="+mn-lt"/>
              </a:rPr>
              <a:t>: </a:t>
            </a:r>
            <a:r>
              <a:rPr lang="en-US" altLang="en-US" sz="3200" b="0" dirty="0" err="1">
                <a:latin typeface="+mn-lt"/>
              </a:rPr>
              <a:t>Nên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định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dạng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văn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bản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sau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khi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đã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soạn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thảo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xong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toàn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bộ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phần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nội</a:t>
            </a:r>
            <a:r>
              <a:rPr lang="en-US" altLang="en-US" sz="3200" b="0" dirty="0">
                <a:latin typeface="+mn-lt"/>
              </a:rPr>
              <a:t> dung </a:t>
            </a:r>
            <a:r>
              <a:rPr lang="en-US" altLang="en-US" sz="3200" b="0" dirty="0" err="1">
                <a:latin typeface="+mn-lt"/>
              </a:rPr>
              <a:t>của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văn</a:t>
            </a:r>
            <a:r>
              <a:rPr lang="en-US" altLang="en-US" sz="3200" b="0" dirty="0">
                <a:latin typeface="+mn-lt"/>
              </a:rPr>
              <a:t> </a:t>
            </a:r>
            <a:r>
              <a:rPr lang="en-US" altLang="en-US" sz="3200" b="0" dirty="0" err="1">
                <a:latin typeface="+mn-lt"/>
              </a:rPr>
              <a:t>bản</a:t>
            </a:r>
            <a:r>
              <a:rPr lang="en-US" altLang="en-US" sz="3200" b="0" dirty="0">
                <a:latin typeface="+mn-lt"/>
              </a:rPr>
              <a:t>. </a:t>
            </a:r>
            <a:endParaRPr lang="en-US" altLang="en-US" sz="3200" b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5582" y="3617655"/>
            <a:ext cx="85690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3200" i="1" dirty="0" err="1">
                <a:latin typeface="+mn-lt"/>
              </a:rPr>
              <a:t>Lí</a:t>
            </a:r>
            <a:r>
              <a:rPr lang="en-US" sz="3200" i="1" dirty="0">
                <a:latin typeface="+mn-lt"/>
              </a:rPr>
              <a:t> do: </a:t>
            </a:r>
            <a:endParaRPr lang="en-US" sz="3200" b="0" dirty="0">
              <a:latin typeface="+mn-lt"/>
            </a:endParaRPr>
          </a:p>
          <a:p>
            <a:pPr algn="just">
              <a:buFontTx/>
              <a:buChar char="-"/>
              <a:defRPr/>
            </a:pPr>
            <a:r>
              <a:rPr lang="en-US" sz="3200" b="0" dirty="0" err="1">
                <a:latin typeface="+mn-lt"/>
              </a:rPr>
              <a:t>Thứ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nhất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để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tiết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kiệm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thời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gian</a:t>
            </a:r>
            <a:r>
              <a:rPr lang="en-US" sz="3200" b="0" dirty="0">
                <a:latin typeface="+mn-lt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3200" b="0" dirty="0" err="1">
                <a:latin typeface="+mn-lt"/>
              </a:rPr>
              <a:t>Thứ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hai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sẽ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giúp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văn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bản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có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một</a:t>
            </a:r>
            <a:r>
              <a:rPr lang="en-US" sz="3200" b="0" dirty="0">
                <a:latin typeface="+mn-lt"/>
              </a:rPr>
              <a:t>  </a:t>
            </a:r>
            <a:r>
              <a:rPr lang="en-US" sz="3200" b="0" dirty="0" err="1">
                <a:latin typeface="+mn-lt"/>
              </a:rPr>
              <a:t>định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dạng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thống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nhất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hợp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lí</a:t>
            </a:r>
            <a:r>
              <a:rPr lang="en-US" sz="3200" b="0" dirty="0">
                <a:latin typeface="+mn-lt"/>
              </a:rPr>
              <a:t>, </a:t>
            </a:r>
            <a:r>
              <a:rPr lang="en-US" sz="3200" b="0" dirty="0" err="1">
                <a:latin typeface="+mn-lt"/>
              </a:rPr>
              <a:t>không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phải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chỉnh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sửa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lại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nhiều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lần</a:t>
            </a:r>
            <a:r>
              <a:rPr lang="en-US" sz="3200" b="0" dirty="0">
                <a:latin typeface="+mn-lt"/>
              </a:rPr>
              <a:t>. 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828309" y="3001694"/>
            <a:ext cx="3429000" cy="1191816"/>
          </a:xfrm>
          <a:prstGeom prst="wedgeRoundRectCallout">
            <a:avLst>
              <a:gd name="adj1" fmla="val 39773"/>
              <a:gd name="adj2" fmla="val 87231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0" dirty="0" err="1">
                <a:latin typeface="+mn-lt"/>
              </a:rPr>
              <a:t>Tại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sao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lại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phải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như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vậy</a:t>
            </a:r>
            <a:r>
              <a:rPr lang="en-US" sz="3200" b="0" dirty="0"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263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43&quot;&gt;&lt;object type=&quot;3&quot; unique_id=&quot;10044&quot;&gt;&lt;property id=&quot;20148&quot; value=&quot;5&quot;/&gt;&lt;property id=&quot;20300&quot; value=&quot;Slide 1&quot;/&gt;&lt;property id=&quot;20307&quot; value=&quot;257&quot;/&gt;&lt;/object&gt;&lt;object type=&quot;3&quot; unique_id=&quot;10064&quot;&gt;&lt;property id=&quot;20148&quot; value=&quot;5&quot;/&gt;&lt;property id=&quot;20300&quot; value=&quot;Slide 2&quot;/&gt;&lt;property id=&quot;20307&quot; value=&quot;258&quot;/&gt;&lt;/object&gt;&lt;object type=&quot;3&quot; unique_id=&quot;10193&quot;&gt;&lt;property id=&quot;20148&quot; value=&quot;5&quot;/&gt;&lt;property id=&quot;20300&quot; value=&quot;Slide 3&quot;/&gt;&lt;property id=&quot;20307&quot; value=&quot;260&quot;/&gt;&lt;/object&gt;&lt;object type=&quot;3&quot; unique_id=&quot;10195&quot;&gt;&lt;property id=&quot;20148&quot; value=&quot;5&quot;/&gt;&lt;property id=&quot;20300&quot; value=&quot;Slide 10&quot;/&gt;&lt;property id=&quot;20307&quot; value=&quot;262&quot;/&gt;&lt;/object&gt;&lt;object type=&quot;3&quot; unique_id=&quot;10204&quot;&gt;&lt;property id=&quot;20148&quot; value=&quot;5&quot;/&gt;&lt;property id=&quot;20300&quot; value=&quot;Slide 18&quot;/&gt;&lt;property id=&quot;20307&quot; value=&quot;271&quot;/&gt;&lt;/object&gt;&lt;object type=&quot;3&quot; unique_id=&quot;10223&quot;&gt;&lt;property id=&quot;20148&quot; value=&quot;5&quot;/&gt;&lt;property id=&quot;20300&quot; value=&quot;Slide 4&quot;/&gt;&lt;property id=&quot;20307&quot; value=&quot;272&quot;/&gt;&lt;/object&gt;&lt;object type=&quot;3&quot; unique_id=&quot;10280&quot;&gt;&lt;property id=&quot;20148&quot; value=&quot;5&quot;/&gt;&lt;property id=&quot;20300&quot; value=&quot;Slide 5&quot;/&gt;&lt;property id=&quot;20307&quot; value=&quot;274&quot;/&gt;&lt;/object&gt;&lt;object type=&quot;3&quot; unique_id=&quot;10387&quot;&gt;&lt;property id=&quot;20148&quot; value=&quot;5&quot;/&gt;&lt;property id=&quot;20300&quot; value=&quot;Slide 6&quot;/&gt;&lt;property id=&quot;20307&quot; value=&quot;276&quot;/&gt;&lt;/object&gt;&lt;object type=&quot;3&quot; unique_id=&quot;10388&quot;&gt;&lt;property id=&quot;20148&quot; value=&quot;5&quot;/&gt;&lt;property id=&quot;20300&quot; value=&quot;Slide 7&quot;/&gt;&lt;property id=&quot;20307&quot; value=&quot;277&quot;/&gt;&lt;/object&gt;&lt;object type=&quot;3&quot; unique_id=&quot;10472&quot;&gt;&lt;property id=&quot;20148&quot; value=&quot;5&quot;/&gt;&lt;property id=&quot;20300&quot; value=&quot;Slide 8&quot;/&gt;&lt;property id=&quot;20307&quot; value=&quot;278&quot;/&gt;&lt;/object&gt;&lt;object type=&quot;3&quot; unique_id=&quot;10473&quot;&gt;&lt;property id=&quot;20148&quot; value=&quot;5&quot;/&gt;&lt;property id=&quot;20300&quot; value=&quot;Slide 9&quot;/&gt;&lt;property id=&quot;20307&quot; value=&quot;279&quot;/&gt;&lt;/object&gt;&lt;object type=&quot;3&quot; unique_id=&quot;10540&quot;&gt;&lt;property id=&quot;20148&quot; value=&quot;5&quot;/&gt;&lt;property id=&quot;20300&quot; value=&quot;Slide 11&quot;/&gt;&lt;property id=&quot;20307&quot; value=&quot;280&quot;/&gt;&lt;/object&gt;&lt;object type=&quot;3&quot; unique_id=&quot;10748&quot;&gt;&lt;property id=&quot;20148&quot; value=&quot;5&quot;/&gt;&lt;property id=&quot;20300&quot; value=&quot;Slide 12&quot;/&gt;&lt;property id=&quot;20307&quot; value=&quot;281&quot;/&gt;&lt;/object&gt;&lt;object type=&quot;3&quot; unique_id=&quot;10911&quot;&gt;&lt;property id=&quot;20148&quot; value=&quot;5&quot;/&gt;&lt;property id=&quot;20300&quot; value=&quot;Slide 13&quot;/&gt;&lt;property id=&quot;20307&quot; value=&quot;282&quot;/&gt;&lt;/object&gt;&lt;object type=&quot;3&quot; unique_id=&quot;10984&quot;&gt;&lt;property id=&quot;20148&quot; value=&quot;5&quot;/&gt;&lt;property id=&quot;20300&quot; value=&quot;Slide 14&quot;/&gt;&lt;property id=&quot;20307&quot; value=&quot;283&quot;/&gt;&lt;/object&gt;&lt;object type=&quot;3&quot; unique_id=&quot;11058&quot;&gt;&lt;property id=&quot;20148&quot; value=&quot;5&quot;/&gt;&lt;property id=&quot;20300&quot; value=&quot;Slide 15&quot;/&gt;&lt;property id=&quot;20307&quot; value=&quot;284&quot;/&gt;&lt;/object&gt;&lt;object type=&quot;3&quot; unique_id=&quot;11159&quot;&gt;&lt;property id=&quot;20148&quot; value=&quot;5&quot;/&gt;&lt;property id=&quot;20300&quot; value=&quot;Slide 16&quot;/&gt;&lt;property id=&quot;20307&quot; value=&quot;285&quot;/&gt;&lt;/object&gt;&lt;object type=&quot;3&quot; unique_id=&quot;11406&quot;&gt;&lt;property id=&quot;20148&quot; value=&quot;5&quot;/&gt;&lt;property id=&quot;20300&quot; value=&quot;Slide 17&quot;/&gt;&lt;property id=&quot;20307&quot; value=&quot;286&quot;/&gt;&lt;/object&gt;&lt;/object&gt;&lt;object type=&quot;8&quot; unique_id=&quot;1005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836202,C:\Documents and Settings\Admin\Desktop\Bài 16 Định dạng văn bản hoàn chỉnh\Media.ppcx"/>
</p:tagLst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1477</Words>
  <Application>Microsoft Office PowerPoint</Application>
  <PresentationFormat>On-screen Show (4:3)</PresentationFormat>
  <Paragraphs>204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Arial</vt:lpstr>
      <vt:lpstr>Arial Black</vt:lpstr>
      <vt:lpstr>Calibri Light</vt:lpstr>
      <vt:lpstr>Comic Sans MS</vt:lpstr>
      <vt:lpstr>Tahoma</vt:lpstr>
      <vt:lpstr>Times New Roman</vt:lpstr>
      <vt:lpstr>Tw Cen MT</vt:lpstr>
      <vt:lpstr>Verdana</vt:lpstr>
      <vt:lpstr>Wingdings</vt:lpstr>
      <vt:lpstr>28_MAU</vt:lpstr>
      <vt:lpstr>1_Custom Design</vt:lpstr>
      <vt:lpstr>5_Custom Design</vt:lpstr>
      <vt:lpstr>24_Blends</vt:lpstr>
      <vt:lpstr>7_Custom Design</vt:lpstr>
      <vt:lpstr>8_Custom Design</vt:lpstr>
      <vt:lpstr>9_Custom Design</vt:lpstr>
      <vt:lpstr>10_Custom Design</vt:lpstr>
      <vt:lpstr>Droplet</vt:lpstr>
      <vt:lpstr>TIẾT 46:  ĐỊNH DẠNG VĂN BẢN</vt:lpstr>
      <vt:lpstr>NỘI DUNG CẦN TÌM HIỂU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Trong quá trình định dạng kí tự, em hãy cho biết thao tác nào là không thể thiếu?</vt:lpstr>
      <vt:lpstr>CÂU 3: Mục đích của định dạng văn bản là gì?</vt:lpstr>
      <vt:lpstr>CÂU 4: Nút lệnh nào dùng để định dạng kiểu chữ gạch chân?</vt:lpstr>
      <vt:lpstr>CÂU 5: Nút lệnh nào dùng để định dạng kiểu chữ nghiêng?</vt:lpstr>
      <vt:lpstr>CÂU 6: CÁC Nút lệnh nào dùng để định dạng kiểu chữ VỪA đậm VỪA NGHIÊNG?</vt:lpstr>
      <vt:lpstr>CÂU 7: Nếu em chọn phần văn bản chữ nghiêng và nháy nút      , phần văn bản đó sẽ trở thành?</vt:lpstr>
      <vt:lpstr>CÂU 8: Chữ đậm, chữ nghiêng, chữ gạch chân,… được gọi là:</vt:lpstr>
      <vt:lpstr>PowerPoint Presentation</vt:lpstr>
      <vt:lpstr>Bản đồ tư duy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Sunrise.tqb@hotmail.com</dc:creator>
  <cp:lastModifiedBy>jeff lol</cp:lastModifiedBy>
  <cp:revision>44</cp:revision>
  <dcterms:created xsi:type="dcterms:W3CDTF">2018-02-21T00:23:57Z</dcterms:created>
  <dcterms:modified xsi:type="dcterms:W3CDTF">2021-02-20T04:13:05Z</dcterms:modified>
  <cp:contentStatus/>
</cp:coreProperties>
</file>