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752" r:id="rId2"/>
  </p:sldMasterIdLst>
  <p:notesMasterIdLst>
    <p:notesMasterId r:id="rId19"/>
  </p:notesMasterIdLst>
  <p:sldIdLst>
    <p:sldId id="324" r:id="rId3"/>
    <p:sldId id="342" r:id="rId4"/>
    <p:sldId id="316" r:id="rId5"/>
    <p:sldId id="287" r:id="rId6"/>
    <p:sldId id="288" r:id="rId7"/>
    <p:sldId id="307" r:id="rId8"/>
    <p:sldId id="305" r:id="rId9"/>
    <p:sldId id="304" r:id="rId10"/>
    <p:sldId id="318" r:id="rId11"/>
    <p:sldId id="326" r:id="rId12"/>
    <p:sldId id="321" r:id="rId13"/>
    <p:sldId id="323" r:id="rId14"/>
    <p:sldId id="319" r:id="rId15"/>
    <p:sldId id="328" r:id="rId16"/>
    <p:sldId id="327" r:id="rId17"/>
    <p:sldId id="300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9" autoAdjust="0"/>
    <p:restoredTop sz="94783" autoAdjust="0"/>
  </p:normalViewPr>
  <p:slideViewPr>
    <p:cSldViewPr>
      <p:cViewPr>
        <p:scale>
          <a:sx n="75" d="100"/>
          <a:sy n="75" d="100"/>
        </p:scale>
        <p:origin x="-10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5" d="100"/>
        <a:sy n="4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e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7" Type="http://schemas.openxmlformats.org/officeDocument/2006/relationships/image" Target="../media/image42.wmf"/><Relationship Id="rId2" Type="http://schemas.openxmlformats.org/officeDocument/2006/relationships/image" Target="../media/image37.emf"/><Relationship Id="rId1" Type="http://schemas.openxmlformats.org/officeDocument/2006/relationships/image" Target="../media/image36.emf"/><Relationship Id="rId6" Type="http://schemas.openxmlformats.org/officeDocument/2006/relationships/image" Target="../media/image41.emf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/>
              <a:t>Click to edit Master text styles</a:t>
            </a:r>
          </a:p>
          <a:p>
            <a:pPr lvl="1"/>
            <a:r>
              <a:rPr lang="vi-VN" noProof="0"/>
              <a:t>Second level</a:t>
            </a:r>
          </a:p>
          <a:p>
            <a:pPr lvl="2"/>
            <a:r>
              <a:rPr lang="vi-VN" noProof="0"/>
              <a:t>Third level</a:t>
            </a:r>
          </a:p>
          <a:p>
            <a:pPr lvl="3"/>
            <a:r>
              <a:rPr lang="vi-VN" noProof="0"/>
              <a:t>Fourth level</a:t>
            </a:r>
          </a:p>
          <a:p>
            <a:pPr lvl="4"/>
            <a:r>
              <a:rPr lang="vi-VN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5112936-7DB9-442C-BD9D-EF74FD95C70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288231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fld id="{F499A01F-8223-4798-AF79-58BD8A80AEA4}" type="slidenum">
              <a:rPr lang="en-US" sz="1200" smtClean="0">
                <a:solidFill>
                  <a:prstClr val="black"/>
                </a:solidFill>
                <a:latin typeface=".VnTime" pitchFamily="34" charset="0"/>
              </a:rPr>
              <a:pPr eaLnBrk="1" hangingPunct="1"/>
              <a:t>2</a:t>
            </a:fld>
            <a:endParaRPr lang="en-US" sz="1200" smtClean="0">
              <a:solidFill>
                <a:prstClr val="black"/>
              </a:solidFill>
              <a:latin typeface=".VnTime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0BEEA-21FC-4713-A478-CDCBD75BD1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05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024B6-39B7-4F4A-8C1A-0F7A6EE20B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25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21D4-2DFA-4646-9075-7E22C6B7F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900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F10E1-4701-4DCC-BAAD-A2A32C0B8A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579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4DBB7-BD65-4298-95D0-9FD1CE9DE9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452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611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590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7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40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988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2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CDBCE-B76B-4A3F-A6F9-03AA4CB2EB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5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6266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5584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679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3562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7817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8788" y="274638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8788" y="1595438"/>
            <a:ext cx="4037012" cy="2192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95438"/>
            <a:ext cx="4037013" cy="2192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8788" y="3940175"/>
            <a:ext cx="4037012" cy="2192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0175"/>
            <a:ext cx="4037013" cy="2192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0CA76-B067-4030-AAEE-751484131D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7350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8788" y="274638"/>
            <a:ext cx="8226425" cy="5857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265D5-ADE3-4BBD-9549-E0D095A7A6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2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1E529-A99E-4643-BA1C-32B1BA8177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88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E9E92-33A5-4C42-862F-7FC8EF0036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489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A2D21-A5F7-4F1E-A4F6-601955366A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39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62C27-2C75-497A-86B9-889937F84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55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11116-BA7C-49A0-A320-9194E9468F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82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BD923-947F-4869-9697-87FB69C004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11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8E814-AFA4-4FF6-ACCF-774399FDAB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37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28F1FFDA-EF2C-4D82-8872-B0DF25326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35CA980-48AC-44F0-8A80-4B2AD871200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4/16/2020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7E023F0-AC4C-4F51-B593-F872C34BE1A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987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emf"/><Relationship Id="rId18" Type="http://schemas.openxmlformats.org/officeDocument/2006/relationships/oleObject" Target="../embeddings/oleObject42.bin"/><Relationship Id="rId3" Type="http://schemas.openxmlformats.org/officeDocument/2006/relationships/image" Target="../media/image43.gif"/><Relationship Id="rId7" Type="http://schemas.openxmlformats.org/officeDocument/2006/relationships/image" Target="../media/image37.e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41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emf"/><Relationship Id="rId5" Type="http://schemas.openxmlformats.org/officeDocument/2006/relationships/image" Target="../media/image36.emf"/><Relationship Id="rId15" Type="http://schemas.openxmlformats.org/officeDocument/2006/relationships/image" Target="../media/image41.e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emf"/><Relationship Id="rId14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49.bin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11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8.bin"/><Relationship Id="rId4" Type="http://schemas.openxmlformats.org/officeDocument/2006/relationships/image" Target="../media/image45.wmf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oleObject" Target="../embeddings/oleObject54.bin"/><Relationship Id="rId18" Type="http://schemas.openxmlformats.org/officeDocument/2006/relationships/oleObject" Target="../embeddings/oleObject56.bin"/><Relationship Id="rId3" Type="http://schemas.openxmlformats.org/officeDocument/2006/relationships/image" Target="../media/image59.png"/><Relationship Id="rId21" Type="http://schemas.openxmlformats.org/officeDocument/2006/relationships/image" Target="../media/image57.wmf"/><Relationship Id="rId7" Type="http://schemas.openxmlformats.org/officeDocument/2006/relationships/image" Target="../media/image63.png"/><Relationship Id="rId12" Type="http://schemas.openxmlformats.org/officeDocument/2006/relationships/image" Target="../media/image66.png"/><Relationship Id="rId17" Type="http://schemas.openxmlformats.org/officeDocument/2006/relationships/image" Target="../media/image55.wmf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2.png"/><Relationship Id="rId11" Type="http://schemas.openxmlformats.org/officeDocument/2006/relationships/image" Target="../media/image53.wmf"/><Relationship Id="rId24" Type="http://schemas.openxmlformats.org/officeDocument/2006/relationships/image" Target="../media/image68.png"/><Relationship Id="rId5" Type="http://schemas.openxmlformats.org/officeDocument/2006/relationships/image" Target="../media/image61.png"/><Relationship Id="rId15" Type="http://schemas.openxmlformats.org/officeDocument/2006/relationships/image" Target="../media/image67.png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56.wmf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54.wmf"/><Relationship Id="rId22" Type="http://schemas.openxmlformats.org/officeDocument/2006/relationships/oleObject" Target="../embeddings/oleObject5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5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e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9.e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762000" y="1181100"/>
            <a:ext cx="7620000" cy="838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4400" b="1" i="1" dirty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KIỂM TRA BÀI CŨ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914400" y="2427288"/>
            <a:ext cx="7924800" cy="17399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sau</a:t>
            </a:r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biến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vế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trái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thành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bình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vế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hằng</a:t>
            </a:r>
            <a:r>
              <a:rPr lang="en-US" sz="36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endParaRPr lang="en-US" sz="3600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995119"/>
              </p:ext>
            </p:extLst>
          </p:nvPr>
        </p:nvGraphicFramePr>
        <p:xfrm>
          <a:off x="2743200" y="4419600"/>
          <a:ext cx="346710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1155600" imgH="228600" progId="Equation.DSMT4">
                  <p:embed/>
                </p:oleObj>
              </mc:Choice>
              <mc:Fallback>
                <p:oleObj name="Equation" r:id="rId3" imgW="1155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00" y="4419600"/>
                        <a:ext cx="3467101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/>
      <p:bldP spid="5325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400" y="5826125"/>
            <a:ext cx="9067800" cy="1384300"/>
            <a:chOff x="48" y="3600"/>
            <a:chExt cx="5712" cy="1170"/>
          </a:xfrm>
        </p:grpSpPr>
        <p:sp>
          <p:nvSpPr>
            <p:cNvPr id="9238" name="Text Box 3"/>
            <p:cNvSpPr txBox="1">
              <a:spLocks noChangeArrowheads="1"/>
            </p:cNvSpPr>
            <p:nvPr/>
          </p:nvSpPr>
          <p:spPr bwMode="auto">
            <a:xfrm>
              <a:off x="48" y="3600"/>
              <a:ext cx="5712" cy="117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just" eaLnBrk="1" hangingPunct="1">
                <a:defRPr/>
              </a:pPr>
              <a:r>
                <a:rPr lang="en-US" sz="3000" b="1" i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  <a:cs typeface="Arial" charset="0"/>
                </a:rPr>
                <a:t>         </a:t>
              </a:r>
              <a:r>
                <a:rPr lang="en-US" sz="2400" b="1" i="1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Cả hai cách giải trên </a:t>
              </a:r>
              <a:r>
                <a:rPr lang="en-US" sz="2400" b="1" i="1" u="sng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đều đúng</a:t>
              </a:r>
              <a:r>
                <a:rPr lang="en-US" sz="2400" b="1" i="1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. Em nên chọn cách giải nào ?                      Vì sao?</a:t>
              </a:r>
            </a:p>
            <a:p>
              <a:pPr algn="just" eaLnBrk="1" hangingPunct="1">
                <a:defRPr/>
              </a:pPr>
              <a:r>
                <a:rPr lang="en-US" sz="3000" b="1" i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  <a:cs typeface="Arial" charset="0"/>
                </a:rPr>
                <a:t> </a:t>
              </a:r>
              <a:endParaRPr lang="en-US" sz="2400" b="1" i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pic>
          <p:nvPicPr>
            <p:cNvPr id="14359" name="Picture 4" descr="Cau hoi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" y="3648"/>
              <a:ext cx="441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7" name="Text Box 5"/>
          <p:cNvSpPr txBox="1">
            <a:spLocks noChangeArrowheads="1"/>
          </p:cNvSpPr>
          <p:nvPr/>
        </p:nvSpPr>
        <p:spPr bwMode="auto">
          <a:xfrm>
            <a:off x="9188450" y="5486400"/>
            <a:ext cx="2603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.VnTime" pitchFamily="34" charset="0"/>
                <a:cs typeface="Arial" charset="0"/>
              </a:rPr>
              <a:t>,</a:t>
            </a:r>
          </a:p>
        </p:txBody>
      </p:sp>
      <p:sp>
        <p:nvSpPr>
          <p:cNvPr id="9228" name="Text Box 6"/>
          <p:cNvSpPr txBox="1">
            <a:spLocks noChangeArrowheads="1"/>
          </p:cNvSpPr>
          <p:nvPr/>
        </p:nvSpPr>
        <p:spPr bwMode="auto">
          <a:xfrm>
            <a:off x="838200" y="76200"/>
            <a:ext cx="7599363" cy="830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sz="2400" b="1" u="sng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2400" b="1" u="sng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1: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2x</a:t>
            </a:r>
            <a:r>
              <a:rPr lang="en-US" sz="2400" b="1" baseline="30000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- 8= 0. </a:t>
            </a:r>
          </a:p>
          <a:p>
            <a:pPr algn="ctr" eaLnBrk="1" hangingPunct="1">
              <a:defRPr/>
            </a:pP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Bạn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Mai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Lan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đã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E9301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  <a:endParaRPr lang="en-US" sz="2000" b="1" dirty="0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9229" name="Text Box 7"/>
          <p:cNvSpPr txBox="1">
            <a:spLocks noChangeArrowheads="1"/>
          </p:cNvSpPr>
          <p:nvPr/>
        </p:nvSpPr>
        <p:spPr bwMode="auto">
          <a:xfrm>
            <a:off x="2895600" y="1295400"/>
            <a:ext cx="5849938" cy="24082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sz="20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Bạn</a:t>
            </a:r>
            <a:r>
              <a:rPr lang="en-US" sz="2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Lan</a:t>
            </a:r>
            <a:r>
              <a:rPr lang="en-US" sz="2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endParaRPr lang="en-US" sz="2000" b="1" u="sng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800" b="1" dirty="0" smtClean="0">
                <a:solidFill>
                  <a:srgbClr val="1A0B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        </a:t>
            </a:r>
            <a:r>
              <a:rPr lang="en-US" sz="2400" b="1" dirty="0" smtClean="0">
                <a:solidFill>
                  <a:srgbClr val="1A0B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2x</a:t>
            </a:r>
            <a:r>
              <a:rPr lang="en-US" sz="2400" b="1" baseline="30000" dirty="0" smtClean="0">
                <a:solidFill>
                  <a:srgbClr val="1A0B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2</a:t>
            </a:r>
            <a:r>
              <a:rPr lang="en-US" sz="2400" b="1" dirty="0" smtClean="0">
                <a:solidFill>
                  <a:srgbClr val="1A0B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 - 8 = 0</a:t>
            </a:r>
          </a:p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       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a=2,  b = 0,  c = -8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en-US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     =b</a:t>
            </a:r>
            <a:r>
              <a:rPr lang="en-US" sz="2400" b="1" baseline="30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2</a:t>
            </a:r>
            <a:r>
              <a:rPr lang="en-US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 - 4ac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 = 0</a:t>
            </a:r>
            <a:r>
              <a:rPr lang="en-US" sz="24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2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 -  4.2.(-8)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	            = 0  + 64 = 64 &gt;0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rPr>
              <a:t> 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  <a:sym typeface="Symbol" pitchFamily="18" charset="2"/>
              </a:rPr>
              <a:t> </a:t>
            </a:r>
            <a:r>
              <a:rPr lang="en-US" sz="2400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Phương</a:t>
            </a: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trình</a:t>
            </a: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  </a:t>
            </a:r>
            <a:r>
              <a:rPr lang="en-US" sz="2400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có</a:t>
            </a: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 2 </a:t>
            </a:r>
            <a:r>
              <a:rPr lang="en-US" sz="2400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nghiệm</a:t>
            </a: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phân</a:t>
            </a: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Symbol" pitchFamily="18" charset="2"/>
              </a:rPr>
              <a:t>biệt</a:t>
            </a:r>
            <a:endParaRPr lang="en-US" sz="2400" b="1" dirty="0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14342" name="Object 8"/>
          <p:cNvGraphicFramePr>
            <a:graphicFrameLocks noChangeAspect="1"/>
          </p:cNvGraphicFramePr>
          <p:nvPr/>
        </p:nvGraphicFramePr>
        <p:xfrm>
          <a:off x="3435350" y="3810000"/>
          <a:ext cx="1851025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4" imgW="809723" imgH="390708" progId="Equation.DSMT4">
                  <p:embed/>
                </p:oleObj>
              </mc:Choice>
              <mc:Fallback>
                <p:oleObj name="Equation" r:id="rId4" imgW="809723" imgH="39070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3810000"/>
                        <a:ext cx="1851025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/>
        </p:nvGraphicFramePr>
        <p:xfrm>
          <a:off x="5334000" y="3810000"/>
          <a:ext cx="230346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6" imgW="1104895" imgH="390708" progId="Equation.DSMT4">
                  <p:embed/>
                </p:oleObj>
              </mc:Choice>
              <mc:Fallback>
                <p:oleObj name="Equation" r:id="rId6" imgW="1104895" imgH="39070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810000"/>
                        <a:ext cx="2303463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10"/>
          <p:cNvGraphicFramePr>
            <a:graphicFrameLocks noChangeAspect="1"/>
          </p:cNvGraphicFramePr>
          <p:nvPr/>
        </p:nvGraphicFramePr>
        <p:xfrm>
          <a:off x="3359150" y="4724400"/>
          <a:ext cx="18796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8" imgW="828671" imgH="390708" progId="Equation.DSMT4">
                  <p:embed/>
                </p:oleObj>
              </mc:Choice>
              <mc:Fallback>
                <p:oleObj name="Equation" r:id="rId8" imgW="828671" imgH="390708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724400"/>
                        <a:ext cx="1879600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11"/>
          <p:cNvGraphicFramePr>
            <a:graphicFrameLocks noChangeAspect="1"/>
          </p:cNvGraphicFramePr>
          <p:nvPr/>
        </p:nvGraphicFramePr>
        <p:xfrm>
          <a:off x="5257800" y="4724400"/>
          <a:ext cx="24653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10" imgW="1267008" imgH="390708" progId="Equation.DSMT4">
                  <p:embed/>
                </p:oleObj>
              </mc:Choice>
              <mc:Fallback>
                <p:oleObj name="Equation" r:id="rId10" imgW="1267008" imgH="39070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24400"/>
                        <a:ext cx="246538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46" name="Group 12"/>
          <p:cNvGrpSpPr>
            <a:grpSpLocks/>
          </p:cNvGrpSpPr>
          <p:nvPr/>
        </p:nvGrpSpPr>
        <p:grpSpPr bwMode="auto">
          <a:xfrm>
            <a:off x="150813" y="1295400"/>
            <a:ext cx="2439987" cy="4191000"/>
            <a:chOff x="-49" y="672"/>
            <a:chExt cx="1685" cy="2880"/>
          </a:xfrm>
        </p:grpSpPr>
        <p:sp>
          <p:nvSpPr>
            <p:cNvPr id="9231" name="Line 13"/>
            <p:cNvSpPr>
              <a:spLocks noChangeShapeType="1"/>
            </p:cNvSpPr>
            <p:nvPr/>
          </p:nvSpPr>
          <p:spPr bwMode="auto">
            <a:xfrm>
              <a:off x="1632" y="768"/>
              <a:ext cx="4" cy="2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232" name="Text Box 14"/>
            <p:cNvSpPr txBox="1">
              <a:spLocks noChangeArrowheads="1"/>
            </p:cNvSpPr>
            <p:nvPr/>
          </p:nvSpPr>
          <p:spPr bwMode="auto">
            <a:xfrm>
              <a:off x="160" y="672"/>
              <a:ext cx="1356" cy="52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000" b="1" u="sng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Bạn</a:t>
              </a:r>
              <a:r>
                <a:rPr lang="en-US" sz="20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Mai </a:t>
              </a:r>
              <a:r>
                <a:rPr lang="en-US" sz="2000" b="1" u="sng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giải</a:t>
              </a: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:</a:t>
              </a: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 algn="ctr" eaLnBrk="1" hangingPunct="1">
                <a:defRPr/>
              </a:pP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2x</a:t>
              </a:r>
              <a:r>
                <a:rPr lang="en-US" sz="2400" b="1" baseline="30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2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rial" charset="0"/>
                </a:rPr>
                <a:t> - 8 = 0</a:t>
              </a:r>
            </a:p>
          </p:txBody>
        </p:sp>
        <p:graphicFrame>
          <p:nvGraphicFramePr>
            <p:cNvPr id="14349" name="Object 15"/>
            <p:cNvGraphicFramePr>
              <a:graphicFrameLocks noChangeAspect="1"/>
            </p:cNvGraphicFramePr>
            <p:nvPr/>
          </p:nvGraphicFramePr>
          <p:xfrm>
            <a:off x="527" y="1423"/>
            <a:ext cx="931" cy="5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0" name="Equation" r:id="rId12" imgW="638346" imgH="352229" progId="Equation.DSMT4">
                    <p:embed/>
                  </p:oleObj>
                </mc:Choice>
                <mc:Fallback>
                  <p:oleObj name="Equation" r:id="rId12" imgW="638346" imgH="352229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" y="1423"/>
                          <a:ext cx="931" cy="5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3" name="Text Box 16"/>
            <p:cNvSpPr txBox="1">
              <a:spLocks noChangeArrowheads="1"/>
            </p:cNvSpPr>
            <p:nvPr/>
          </p:nvSpPr>
          <p:spPr bwMode="auto">
            <a:xfrm>
              <a:off x="-48" y="1632"/>
              <a:ext cx="349" cy="31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  <a:cs typeface="Arial" charset="0"/>
                  <a:sym typeface="Symbol" pitchFamily="18" charset="2"/>
                </a:rPr>
                <a:t></a:t>
              </a:r>
            </a:p>
          </p:txBody>
        </p:sp>
        <p:sp>
          <p:nvSpPr>
            <p:cNvPr id="9234" name="Text Box 17"/>
            <p:cNvSpPr txBox="1">
              <a:spLocks noChangeArrowheads="1"/>
            </p:cNvSpPr>
            <p:nvPr/>
          </p:nvSpPr>
          <p:spPr bwMode="auto">
            <a:xfrm>
              <a:off x="-46" y="2096"/>
              <a:ext cx="349" cy="31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  <a:cs typeface="Arial" charset="0"/>
                  <a:sym typeface="Symbol" pitchFamily="18" charset="2"/>
                </a:rPr>
                <a:t></a:t>
              </a:r>
            </a:p>
          </p:txBody>
        </p:sp>
        <p:sp>
          <p:nvSpPr>
            <p:cNvPr id="9235" name="Text Box 18"/>
            <p:cNvSpPr txBox="1">
              <a:spLocks noChangeArrowheads="1"/>
            </p:cNvSpPr>
            <p:nvPr/>
          </p:nvSpPr>
          <p:spPr bwMode="auto">
            <a:xfrm>
              <a:off x="413" y="2136"/>
              <a:ext cx="128" cy="31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endPara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endParaRPr>
            </a:p>
          </p:txBody>
        </p:sp>
        <p:graphicFrame>
          <p:nvGraphicFramePr>
            <p:cNvPr id="14353" name="Object 19"/>
            <p:cNvGraphicFramePr>
              <a:graphicFrameLocks noChangeAspect="1"/>
            </p:cNvGraphicFramePr>
            <p:nvPr/>
          </p:nvGraphicFramePr>
          <p:xfrm>
            <a:off x="520" y="2098"/>
            <a:ext cx="62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1" name="Equation" r:id="rId14" imgW="390334" imgH="142921" progId="Equation.DSMT4">
                    <p:embed/>
                  </p:oleObj>
                </mc:Choice>
                <mc:Fallback>
                  <p:oleObj name="Equation" r:id="rId14" imgW="390334" imgH="142921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0" y="2098"/>
                          <a:ext cx="62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6" name="Text Box 20"/>
            <p:cNvSpPr txBox="1">
              <a:spLocks noChangeArrowheads="1"/>
            </p:cNvSpPr>
            <p:nvPr/>
          </p:nvSpPr>
          <p:spPr bwMode="auto">
            <a:xfrm>
              <a:off x="-49" y="1117"/>
              <a:ext cx="1377" cy="36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itchFamily="34" charset="0"/>
                  <a:cs typeface="Arial" charset="0"/>
                  <a:sym typeface="Symbol" pitchFamily="18" charset="2"/>
                </a:rPr>
                <a:t></a:t>
              </a:r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itchFamily="34" charset="0"/>
                  <a:cs typeface="Arial" charset="0"/>
                  <a:sym typeface="Symbol" pitchFamily="18" charset="2"/>
                </a:rPr>
                <a:t>     2x</a:t>
              </a:r>
              <a:r>
                <a:rPr lang="en-US" sz="2800" b="1" baseline="30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itchFamily="34" charset="0"/>
                  <a:cs typeface="Arial" charset="0"/>
                  <a:sym typeface="Symbol" pitchFamily="18" charset="2"/>
                </a:rPr>
                <a:t>2</a:t>
              </a:r>
              <a:r>
                <a:rPr 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Time" pitchFamily="34" charset="0"/>
                  <a:cs typeface="Arial" charset="0"/>
                  <a:sym typeface="Symbol" pitchFamily="18" charset="2"/>
                </a:rPr>
                <a:t> = 8</a:t>
              </a:r>
            </a:p>
          </p:txBody>
        </p:sp>
        <p:sp>
          <p:nvSpPr>
            <p:cNvPr id="9237" name="Text Box 21"/>
            <p:cNvSpPr txBox="1">
              <a:spLocks noChangeArrowheads="1"/>
            </p:cNvSpPr>
            <p:nvPr/>
          </p:nvSpPr>
          <p:spPr bwMode="auto">
            <a:xfrm>
              <a:off x="-31" y="2688"/>
              <a:ext cx="387" cy="3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defRPr/>
              </a:pPr>
              <a:endPara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  <a:sym typeface="Symbol" pitchFamily="18" charset="2"/>
              </a:endParaRPr>
            </a:p>
          </p:txBody>
        </p:sp>
        <p:graphicFrame>
          <p:nvGraphicFramePr>
            <p:cNvPr id="14356" name="Object 22"/>
            <p:cNvGraphicFramePr>
              <a:graphicFrameLocks noChangeAspect="1"/>
            </p:cNvGraphicFramePr>
            <p:nvPr/>
          </p:nvGraphicFramePr>
          <p:xfrm>
            <a:off x="895" y="2688"/>
            <a:ext cx="162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2" name="Equation" r:id="rId16" imgW="1971675" imgH="3076575" progId="Equation.DSMT4">
                    <p:embed/>
                  </p:oleObj>
                </mc:Choice>
                <mc:Fallback>
                  <p:oleObj name="Equation" r:id="rId16" imgW="1971675" imgH="3076575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5" y="2688"/>
                          <a:ext cx="162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7" name="Object 23"/>
            <p:cNvGraphicFramePr>
              <a:graphicFrameLocks noChangeAspect="1"/>
            </p:cNvGraphicFramePr>
            <p:nvPr/>
          </p:nvGraphicFramePr>
          <p:xfrm>
            <a:off x="901" y="3228"/>
            <a:ext cx="162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83" name="Equation" r:id="rId18" imgW="1971675" imgH="3076575" progId="Equation.DSMT4">
                    <p:embed/>
                  </p:oleObj>
                </mc:Choice>
                <mc:Fallback>
                  <p:oleObj name="Equation" r:id="rId18" imgW="1971675" imgH="3076575" progId="Equation.DSMT4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1" y="3228"/>
                          <a:ext cx="162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184150" y="685800"/>
            <a:ext cx="8959850" cy="12001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15(</a:t>
            </a:r>
            <a:r>
              <a:rPr lang="en-US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b,c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)(SGK/45):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Không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giải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phương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trình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hãy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xác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định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hệ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a, b, c,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tính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biệt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>
                <a:sym typeface="Symbol" pitchFamily="18" charset="2"/>
              </a:rPr>
              <a:t>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xác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định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mỗi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phương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trình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sau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104457" name="Rectangle 9"/>
          <p:cNvSpPr>
            <a:spLocks noChangeArrowheads="1"/>
          </p:cNvSpPr>
          <p:nvPr/>
        </p:nvSpPr>
        <p:spPr bwMode="auto">
          <a:xfrm>
            <a:off x="0" y="291623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5365" name="Object 8"/>
          <p:cNvGraphicFramePr>
            <a:graphicFrameLocks noChangeAspect="1"/>
          </p:cNvGraphicFramePr>
          <p:nvPr/>
        </p:nvGraphicFramePr>
        <p:xfrm>
          <a:off x="609600" y="2743200"/>
          <a:ext cx="297656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3" imgW="22821900" imgH="11410950" progId="Equation.DSMT4">
                  <p:embed/>
                </p:oleObj>
              </mc:Choice>
              <mc:Fallback>
                <p:oleObj name="Equation" r:id="rId3" imgW="22821900" imgH="1141095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43200"/>
                        <a:ext cx="2976563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58" name="Text Box 10"/>
          <p:cNvSpPr txBox="1">
            <a:spLocks noChangeArrowheads="1"/>
          </p:cNvSpPr>
          <p:nvPr/>
        </p:nvSpPr>
        <p:spPr bwMode="auto">
          <a:xfrm>
            <a:off x="762000" y="3352800"/>
            <a:ext cx="1752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461" name="Rectangle 13"/>
          <p:cNvSpPr>
            <a:spLocks noChangeArrowheads="1"/>
          </p:cNvSpPr>
          <p:nvPr/>
        </p:nvSpPr>
        <p:spPr bwMode="auto">
          <a:xfrm>
            <a:off x="0" y="31257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465" name="Rectangle 17"/>
          <p:cNvSpPr>
            <a:spLocks noChangeArrowheads="1"/>
          </p:cNvSpPr>
          <p:nvPr/>
        </p:nvSpPr>
        <p:spPr bwMode="auto">
          <a:xfrm>
            <a:off x="-152400" y="3092450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470" name="Rectangle 22"/>
          <p:cNvSpPr>
            <a:spLocks noChangeArrowheads="1"/>
          </p:cNvSpPr>
          <p:nvPr/>
        </p:nvSpPr>
        <p:spPr bwMode="auto">
          <a:xfrm>
            <a:off x="0" y="30495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604838" y="2152650"/>
            <a:ext cx="31242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a, 7x</a:t>
            </a:r>
            <a:r>
              <a:rPr lang="en-US" sz="2400" b="1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- 2x + 3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4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1" grpId="0" animBg="1"/>
      <p:bldP spid="104465" grpId="0" animBg="1"/>
      <p:bldP spid="1044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0" y="291623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762000" y="3352800"/>
            <a:ext cx="1752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8553" name="Text Box 9"/>
          <p:cNvSpPr txBox="1">
            <a:spLocks noChangeArrowheads="1"/>
          </p:cNvSpPr>
          <p:nvPr/>
        </p:nvSpPr>
        <p:spPr bwMode="auto">
          <a:xfrm>
            <a:off x="495300" y="369888"/>
            <a:ext cx="1219200" cy="46196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Đáp</a:t>
            </a:r>
            <a:r>
              <a:rPr 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án</a:t>
            </a:r>
            <a:endParaRPr lang="en-US" sz="24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0" y="3092450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8555" name="Object 11"/>
          <p:cNvGraphicFramePr>
            <a:graphicFrameLocks noChangeAspect="1"/>
          </p:cNvGraphicFramePr>
          <p:nvPr/>
        </p:nvGraphicFramePr>
        <p:xfrm>
          <a:off x="1676400" y="2819400"/>
          <a:ext cx="30480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Equation" r:id="rId3" imgW="22821900" imgH="4171950" progId="Equation.3">
                  <p:embed/>
                </p:oleObj>
              </mc:Choice>
              <mc:Fallback>
                <p:oleObj name="Equation" r:id="rId3" imgW="22821900" imgH="417195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19400"/>
                        <a:ext cx="30480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4800600" y="2819400"/>
            <a:ext cx="3581400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(a = 5; b =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       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; c = 2)</a:t>
            </a:r>
          </a:p>
        </p:txBody>
      </p:sp>
      <p:sp>
        <p:nvSpPr>
          <p:cNvPr id="108557" name="Rectangle 13"/>
          <p:cNvSpPr>
            <a:spLocks noChangeArrowheads="1"/>
          </p:cNvSpPr>
          <p:nvPr/>
        </p:nvSpPr>
        <p:spPr bwMode="auto">
          <a:xfrm>
            <a:off x="-152400" y="3092450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85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926466"/>
              </p:ext>
            </p:extLst>
          </p:nvPr>
        </p:nvGraphicFramePr>
        <p:xfrm>
          <a:off x="6477000" y="2876550"/>
          <a:ext cx="533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5" imgW="5267325" imgH="3952875" progId="Equation.DSMT4">
                  <p:embed/>
                </p:oleObj>
              </mc:Choice>
              <mc:Fallback>
                <p:oleObj name="Equation" r:id="rId5" imgW="5267325" imgH="395287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876550"/>
                        <a:ext cx="5334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9" name="Rectangle 15"/>
          <p:cNvSpPr>
            <a:spLocks noChangeArrowheads="1"/>
          </p:cNvSpPr>
          <p:nvPr/>
        </p:nvSpPr>
        <p:spPr bwMode="auto">
          <a:xfrm>
            <a:off x="1752600" y="3352800"/>
            <a:ext cx="6553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Symbol" pitchFamily="18" charset="2"/>
              <a:buChar char="D"/>
            </a:pPr>
            <a:r>
              <a:rPr lang="en-US" altLang="en-US" sz="2400" b="1" dirty="0">
                <a:sym typeface="Symbol" pitchFamily="18" charset="2"/>
              </a:rPr>
              <a:t> = (2      )</a:t>
            </a:r>
            <a:r>
              <a:rPr lang="en-US" altLang="en-US" sz="2400" b="1" baseline="30000" dirty="0">
                <a:sym typeface="Symbol" pitchFamily="18" charset="2"/>
              </a:rPr>
              <a:t>2 </a:t>
            </a:r>
            <a:r>
              <a:rPr lang="en-US" altLang="en-US" sz="2400" b="1" dirty="0">
                <a:sym typeface="Symbol" pitchFamily="18" charset="2"/>
              </a:rPr>
              <a:t>- 4.5.2 = 40 – 40 = 0</a:t>
            </a:r>
          </a:p>
          <a:p>
            <a:pPr eaLnBrk="1" hangingPunct="1">
              <a:buFont typeface="Symbol" pitchFamily="18" charset="2"/>
              <a:buNone/>
            </a:pP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Vậy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phương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trình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đã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có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nghiệm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sym typeface="Symbol" pitchFamily="18" charset="2"/>
              </a:rPr>
              <a:t>kép</a:t>
            </a:r>
            <a:r>
              <a:rPr lang="en-US" altLang="en-US" sz="2400" b="1" dirty="0">
                <a:solidFill>
                  <a:srgbClr val="FF0000"/>
                </a:solidFill>
                <a:sym typeface="Symbol" pitchFamily="18" charset="2"/>
              </a:rPr>
              <a:t>.</a:t>
            </a:r>
          </a:p>
        </p:txBody>
      </p:sp>
      <p:graphicFrame>
        <p:nvGraphicFramePr>
          <p:cNvPr id="108560" name="Object 16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55683082"/>
              </p:ext>
            </p:extLst>
          </p:nvPr>
        </p:nvGraphicFramePr>
        <p:xfrm>
          <a:off x="2588684" y="3417888"/>
          <a:ext cx="459316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7" imgW="5267325" imgH="3952875" progId="Equation.3">
                  <p:embed/>
                </p:oleObj>
              </mc:Choice>
              <mc:Fallback>
                <p:oleObj name="Equation" r:id="rId7" imgW="5267325" imgH="3952875" progId="Equation.3">
                  <p:embed/>
                  <p:pic>
                    <p:nvPicPr>
                      <p:cNvPr id="0" name="Object 1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684" y="3417888"/>
                        <a:ext cx="459316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3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457575" y="5181600"/>
          <a:ext cx="2698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8" imgW="2628900" imgH="6800850" progId="Equation.3">
                  <p:embed/>
                </p:oleObj>
              </mc:Choice>
              <mc:Fallback>
                <p:oleObj name="Equation" r:id="rId8" imgW="2628900" imgH="6800850" progId="Equation.3">
                  <p:embed/>
                  <p:pic>
                    <p:nvPicPr>
                      <p:cNvPr id="0" name="Object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5181600"/>
                        <a:ext cx="26987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3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25875" y="5181600"/>
          <a:ext cx="2651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10" imgW="2628900" imgH="6800850" progId="Equation.3">
                  <p:embed/>
                </p:oleObj>
              </mc:Choice>
              <mc:Fallback>
                <p:oleObj name="Equation" r:id="rId10" imgW="2628900" imgH="6800850" progId="Equation.3">
                  <p:embed/>
                  <p:pic>
                    <p:nvPicPr>
                      <p:cNvPr id="0" name="Object 3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5181600"/>
                        <a:ext cx="2651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1" name="Rectangle 17"/>
          <p:cNvSpPr>
            <a:spLocks noChangeArrowheads="1"/>
          </p:cNvSpPr>
          <p:nvPr/>
        </p:nvSpPr>
        <p:spPr bwMode="auto">
          <a:xfrm>
            <a:off x="0" y="30495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8562" name="Object 18"/>
          <p:cNvGraphicFramePr>
            <a:graphicFrameLocks noChangeAspect="1"/>
          </p:cNvGraphicFramePr>
          <p:nvPr/>
        </p:nvGraphicFramePr>
        <p:xfrm>
          <a:off x="1676400" y="4343400"/>
          <a:ext cx="3200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6" name="Equation" r:id="rId12" imgW="21288375" imgH="6800850" progId="Equation.3">
                  <p:embed/>
                </p:oleObj>
              </mc:Choice>
              <mc:Fallback>
                <p:oleObj name="Equation" r:id="rId12" imgW="21288375" imgH="680085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43400"/>
                        <a:ext cx="3200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4800600" y="4495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(a =    ; b = 7; c =   )</a:t>
            </a:r>
          </a:p>
        </p:txBody>
      </p:sp>
      <p:sp>
        <p:nvSpPr>
          <p:cNvPr id="108564" name="Rectangle 20"/>
          <p:cNvSpPr>
            <a:spLocks noChangeArrowheads="1"/>
          </p:cNvSpPr>
          <p:nvPr/>
        </p:nvSpPr>
        <p:spPr bwMode="auto">
          <a:xfrm>
            <a:off x="1905000" y="5257800"/>
            <a:ext cx="662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 b="1">
                <a:sym typeface="Symbol" pitchFamily="18" charset="2"/>
              </a:rPr>
              <a:t>   = 7</a:t>
            </a:r>
            <a:r>
              <a:rPr lang="en-US" altLang="en-US" sz="2400" b="1" baseline="30000">
                <a:sym typeface="Symbol" pitchFamily="18" charset="2"/>
              </a:rPr>
              <a:t>2 </a:t>
            </a:r>
            <a:r>
              <a:rPr lang="en-US" altLang="en-US" sz="2400" b="1">
                <a:sym typeface="Symbol" pitchFamily="18" charset="2"/>
              </a:rPr>
              <a:t> - 4.    .   =        &gt; 0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1447800" y="5867400"/>
            <a:ext cx="7467600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Vậy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trình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cho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phân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biệt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1752600" y="2209800"/>
            <a:ext cx="64008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1511300" y="839788"/>
            <a:ext cx="7086600" cy="15700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a, 7x</a:t>
            </a:r>
            <a:r>
              <a:rPr lang="en-US" sz="2400" b="1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- 2x + 3 = 0 ( a = 7; b = -2; c = 3)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2400" b="1" dirty="0" smtClean="0">
                <a:sym typeface="Symbol" pitchFamily="18" charset="2"/>
              </a:rPr>
              <a:t> = (-2)</a:t>
            </a:r>
            <a:r>
              <a:rPr lang="en-US" sz="2400" b="1" baseline="30000" dirty="0" smtClean="0">
                <a:sym typeface="Symbol" pitchFamily="18" charset="2"/>
              </a:rPr>
              <a:t>2</a:t>
            </a:r>
            <a:r>
              <a:rPr lang="en-US" sz="2400" b="1" dirty="0" smtClean="0">
                <a:sym typeface="Symbol" pitchFamily="18" charset="2"/>
              </a:rPr>
              <a:t> – 4.7.3 = 4 – 84 = -80 &lt; 0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ym typeface="Symbol" pitchFamily="18" charset="2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Vậy</a:t>
            </a:r>
            <a:r>
              <a:rPr lang="en-US" sz="2400" b="1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phương</a:t>
            </a:r>
            <a:r>
              <a:rPr lang="en-US" sz="2400" b="1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trình</a:t>
            </a:r>
            <a:r>
              <a:rPr lang="en-US" sz="2400" b="1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đã</a:t>
            </a:r>
            <a:r>
              <a:rPr lang="en-US" sz="2400" b="1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vô</a:t>
            </a:r>
            <a:r>
              <a:rPr lang="en-US" sz="2400" b="1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sym typeface="Symbol" pitchFamily="18" charset="2"/>
              </a:rPr>
              <a:t>nghiệm</a:t>
            </a:r>
            <a:endParaRPr lang="en-US" sz="2400" b="1" dirty="0" smtClean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108569" name="Rectangle 25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8571" name="Rectangle 27"/>
          <p:cNvSpPr>
            <a:spLocks noChangeArrowheads="1"/>
          </p:cNvSpPr>
          <p:nvPr/>
        </p:nvSpPr>
        <p:spPr bwMode="auto">
          <a:xfrm>
            <a:off x="0" y="30495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6408" name="Object 26"/>
          <p:cNvGraphicFramePr>
            <a:graphicFrameLocks noChangeAspect="1"/>
          </p:cNvGraphicFramePr>
          <p:nvPr/>
        </p:nvGraphicFramePr>
        <p:xfrm>
          <a:off x="5410200" y="4343400"/>
          <a:ext cx="26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7" name="Equation" r:id="rId14" imgW="2628900" imgH="6800850" progId="Equation.3">
                  <p:embed/>
                </p:oleObj>
              </mc:Choice>
              <mc:Fallback>
                <p:oleObj name="Equation" r:id="rId14" imgW="2628900" imgH="680085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43400"/>
                        <a:ext cx="266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73" name="Rectangle 29"/>
          <p:cNvSpPr>
            <a:spLocks noChangeArrowheads="1"/>
          </p:cNvSpPr>
          <p:nvPr/>
        </p:nvSpPr>
        <p:spPr bwMode="auto">
          <a:xfrm>
            <a:off x="0" y="30495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6410" name="Object 28"/>
          <p:cNvGraphicFramePr>
            <a:graphicFrameLocks noChangeAspect="1"/>
          </p:cNvGraphicFramePr>
          <p:nvPr/>
        </p:nvGraphicFramePr>
        <p:xfrm>
          <a:off x="7010400" y="4343400"/>
          <a:ext cx="26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Equation" r:id="rId16" imgW="2628900" imgH="6800850" progId="Equation.3">
                  <p:embed/>
                </p:oleObj>
              </mc:Choice>
              <mc:Fallback>
                <p:oleObj name="Equation" r:id="rId16" imgW="2628900" imgH="680085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343400"/>
                        <a:ext cx="266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0" y="30495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8583" name="Rectangle 39"/>
          <p:cNvSpPr>
            <a:spLocks noChangeArrowheads="1"/>
          </p:cNvSpPr>
          <p:nvPr/>
        </p:nvSpPr>
        <p:spPr bwMode="auto">
          <a:xfrm>
            <a:off x="0" y="3049588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6413" name="Object 38"/>
          <p:cNvGraphicFramePr>
            <a:graphicFrameLocks noChangeAspect="1"/>
          </p:cNvGraphicFramePr>
          <p:nvPr/>
        </p:nvGraphicFramePr>
        <p:xfrm>
          <a:off x="4267200" y="5105400"/>
          <a:ext cx="53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Equation" r:id="rId17" imgW="4829175" imgH="6800850" progId="Equation.3">
                  <p:embed/>
                </p:oleObj>
              </mc:Choice>
              <mc:Fallback>
                <p:oleObj name="Equation" r:id="rId17" imgW="4829175" imgH="680085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05400"/>
                        <a:ext cx="533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8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8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8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8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08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08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6" grpId="0"/>
      <p:bldP spid="108559" grpId="0"/>
      <p:bldP spid="108563" grpId="0"/>
      <p:bldP spid="108564" grpId="0"/>
      <p:bldP spid="1085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7"/>
          <p:cNvSpPr txBox="1">
            <a:spLocks noChangeArrowheads="1"/>
          </p:cNvSpPr>
          <p:nvPr/>
        </p:nvSpPr>
        <p:spPr bwMode="auto">
          <a:xfrm>
            <a:off x="304800" y="304800"/>
            <a:ext cx="8610600" cy="24923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FF0000"/>
                </a:solidFill>
              </a:rPr>
              <a:t>Bài tập 2: </a:t>
            </a:r>
            <a:r>
              <a:rPr lang="en-US" altLang="en-US" sz="2400" b="1">
                <a:solidFill>
                  <a:srgbClr val="FF0000"/>
                </a:solidFill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3333FF"/>
                </a:solidFill>
              </a:rPr>
              <a:t>Cho phương trình(ẩn x):   x</a:t>
            </a:r>
            <a:r>
              <a:rPr lang="en-US" altLang="en-US" sz="2400" b="1" baseline="30000">
                <a:solidFill>
                  <a:srgbClr val="3333FF"/>
                </a:solidFill>
              </a:rPr>
              <a:t>2</a:t>
            </a:r>
            <a:r>
              <a:rPr lang="en-US" altLang="en-US" sz="2400" b="1">
                <a:solidFill>
                  <a:srgbClr val="3333FF"/>
                </a:solidFill>
              </a:rPr>
              <a:t> – 3x + m = 0 (1)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3333FF"/>
                </a:solidFill>
              </a:rPr>
              <a:t>  a, Tính </a:t>
            </a:r>
            <a:r>
              <a:rPr lang="en-US" altLang="en-US" sz="2400" b="1">
                <a:solidFill>
                  <a:srgbClr val="3333FF"/>
                </a:solidFill>
                <a:sym typeface="Symbol" pitchFamily="18" charset="2"/>
              </a:rPr>
              <a:t>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3333FF"/>
                </a:solidFill>
                <a:sym typeface="Symbol" pitchFamily="18" charset="2"/>
              </a:rPr>
              <a:t>  b, Với giá trị nào của m thì phương trình có 2 nghiệm phân biệt? Có nghiệm kép? Vô nghiệm?</a:t>
            </a:r>
            <a:endParaRPr lang="en-US" altLang="en-US" sz="2400" b="1" u="sng">
              <a:solidFill>
                <a:srgbClr val="3333FF"/>
              </a:solidFill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24300" y="2849563"/>
            <a:ext cx="1295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Đáp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án</a:t>
            </a:r>
            <a:endParaRPr lang="en-U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381000" y="3786188"/>
            <a:ext cx="6705600" cy="10160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a,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/>
              <a:t>x</a:t>
            </a:r>
            <a:r>
              <a:rPr lang="en-US" sz="2400" b="1" baseline="30000" dirty="0"/>
              <a:t>2</a:t>
            </a:r>
            <a:r>
              <a:rPr lang="en-US" sz="2400" b="1" dirty="0"/>
              <a:t> – 3x + m = 0 ( a = 1, b = -3, c = m)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>
                <a:sym typeface="Symbol" pitchFamily="18" charset="2"/>
              </a:rPr>
              <a:t> = (-3)</a:t>
            </a:r>
            <a:r>
              <a:rPr lang="en-US" sz="2400" b="1" baseline="30000" dirty="0">
                <a:sym typeface="Symbol" pitchFamily="18" charset="2"/>
              </a:rPr>
              <a:t>2</a:t>
            </a:r>
            <a:r>
              <a:rPr lang="en-US" sz="2400" b="1" dirty="0">
                <a:sym typeface="Symbol" pitchFamily="18" charset="2"/>
              </a:rPr>
              <a:t> – 4.1. m = 9 – 4m</a:t>
            </a:r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838200" y="5105400"/>
            <a:ext cx="7467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381000" y="4810125"/>
            <a:ext cx="8077200" cy="21240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b,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PT (1)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phân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biệt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smtClean="0">
                <a:sym typeface="Symbol" pitchFamily="18" charset="2"/>
              </a:rPr>
              <a:t> 9 – 4m &gt; 0  m &lt; 9/4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ym typeface="Symbol" pitchFamily="18" charset="2"/>
              </a:rPr>
              <a:t>  -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PT (1)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kép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smtClean="0">
                <a:sym typeface="Symbol" pitchFamily="18" charset="2"/>
              </a:rPr>
              <a:t> 9 – 4m = 0  m = 9/4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ym typeface="Symbol" pitchFamily="18" charset="2"/>
              </a:rPr>
              <a:t>  -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PT (1)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vô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dirty="0" smtClean="0">
                <a:sym typeface="Symbol" pitchFamily="18" charset="2"/>
              </a:rPr>
              <a:t> 9 – 4m &lt; 0  m &gt; 9/4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0365" name="Rectangle 13"/>
          <p:cNvSpPr>
            <a:spLocks noChangeArrowheads="1"/>
          </p:cNvSpPr>
          <p:nvPr/>
        </p:nvSpPr>
        <p:spPr bwMode="auto">
          <a:xfrm>
            <a:off x="0" y="-488950"/>
            <a:ext cx="184150" cy="3683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0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0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0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0" grpId="0"/>
      <p:bldP spid="1003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533400" y="152400"/>
            <a:ext cx="8001000" cy="26463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3. </a:t>
            </a:r>
            <a:endParaRPr lang="en-US" sz="24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Cho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r>
              <a:rPr lang="en-US" sz="2800" b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+ mx – 1 = 0 (1)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tham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endParaRPr lang="en-US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a/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(1)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 = -1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b/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minh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rằng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trình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(1)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luôn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nghiệm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biệt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với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mọi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giá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trị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2971800"/>
            <a:ext cx="1295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Giải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pic>
        <p:nvPicPr>
          <p:cNvPr id="3" name="TextBox 2"/>
          <p:cNvPicPr>
            <a:picLocks noRot="1" noChangeAspect="1" noMove="1" noResize="1" noEditPoints="1" noAdjustHandles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800" y="2959100"/>
            <a:ext cx="59563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4927600"/>
            <a:ext cx="8534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b, Ta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sym typeface="Symbol" pitchFamily="18" charset="2"/>
              </a:rPr>
              <a:t>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m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4.1.(-1) = m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+ 4 &gt; 0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với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mọi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m.</a:t>
            </a:r>
          </a:p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Do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đó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phương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trình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(1)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luôn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nghiệm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phân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biệt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với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mọi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trị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m.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3" y="2670175"/>
            <a:ext cx="3195637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7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1249363"/>
            <a:ext cx="2652712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075" y="1284288"/>
            <a:ext cx="3419475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Picture 5" descr="image00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38" y="2995613"/>
            <a:ext cx="367982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image009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3" y="4708525"/>
            <a:ext cx="31448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1" name="Picture 7" descr="image0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450" y="4141788"/>
            <a:ext cx="2214563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443663" y="546100"/>
            <a:ext cx="1196975" cy="1347788"/>
            <a:chOff x="4059" y="410"/>
            <a:chExt cx="754" cy="906"/>
          </a:xfrm>
        </p:grpSpPr>
        <p:pic>
          <p:nvPicPr>
            <p:cNvPr id="19484" name="Picture 10" descr="image00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572"/>
              <a:ext cx="754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85" name="Object 11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4224" y="410"/>
            <a:ext cx="408" cy="1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8" name="Equation" r:id="rId10" imgW="6362700" imgH="3076575" progId="Equation.DSMT4">
                    <p:embed/>
                  </p:oleObj>
                </mc:Choice>
                <mc:Fallback>
                  <p:oleObj name="Equation" r:id="rId10" imgW="6362700" imgH="3076575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410"/>
                          <a:ext cx="408" cy="1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469063" y="1460500"/>
            <a:ext cx="1284287" cy="612775"/>
            <a:chOff x="4079" y="917"/>
            <a:chExt cx="809" cy="386"/>
          </a:xfrm>
        </p:grpSpPr>
        <p:pic>
          <p:nvPicPr>
            <p:cNvPr id="19482" name="Picture 13" descr="image006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9" y="917"/>
              <a:ext cx="809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83" name="Object 14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4357" y="1054"/>
            <a:ext cx="452" cy="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9" name="Equation" r:id="rId13" imgW="6362700" imgH="3076575" progId="Equation.DSMT4">
                    <p:embed/>
                  </p:oleObj>
                </mc:Choice>
                <mc:Fallback>
                  <p:oleObj name="Equation" r:id="rId13" imgW="6362700" imgH="3076575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7" y="1054"/>
                          <a:ext cx="452" cy="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310313" y="1862138"/>
            <a:ext cx="1404937" cy="1647825"/>
            <a:chOff x="3937" y="1197"/>
            <a:chExt cx="998" cy="1032"/>
          </a:xfrm>
        </p:grpSpPr>
        <p:pic>
          <p:nvPicPr>
            <p:cNvPr id="19480" name="Picture 16" descr="image007">
              <a:hlinkClick r:id="" action="ppaction://hlinkshowjump?jump=nextslide"/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7" y="1197"/>
              <a:ext cx="998" cy="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81" name="Object 17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4265" y="2007"/>
            <a:ext cx="459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00" name="Equation" r:id="rId16" imgW="6362700" imgH="3076575" progId="Equation.DSMT4">
                    <p:embed/>
                  </p:oleObj>
                </mc:Choice>
                <mc:Fallback>
                  <p:oleObj name="Equation" r:id="rId16" imgW="6362700" imgH="3076575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5" y="2007"/>
                          <a:ext cx="459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2482" name="AutoShape 18"/>
          <p:cNvSpPr>
            <a:spLocks noChangeArrowheads="1"/>
          </p:cNvSpPr>
          <p:nvPr/>
        </p:nvSpPr>
        <p:spPr bwMode="auto">
          <a:xfrm>
            <a:off x="127000" y="755650"/>
            <a:ext cx="1909763" cy="812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66">
                  <a:alpha val="60001"/>
                </a:srgbClr>
              </a:gs>
              <a:gs pos="100000">
                <a:srgbClr val="FF00FF">
                  <a:alpha val="71001"/>
                </a:srgbClr>
              </a:gs>
            </a:gsLst>
            <a:lin ang="2700000" scaled="1"/>
          </a:gradFill>
          <a:ln w="28575">
            <a:solidFill>
              <a:srgbClr val="3399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Tính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</a:t>
            </a:r>
            <a:r>
              <a:rPr lang="en-US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= b</a:t>
            </a:r>
            <a:r>
              <a:rPr lang="en-US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2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 - 4ac</a:t>
            </a:r>
          </a:p>
        </p:txBody>
      </p:sp>
      <p:sp>
        <p:nvSpPr>
          <p:cNvPr id="62483" name="AutoShape 19"/>
          <p:cNvSpPr>
            <a:spLocks noChangeArrowheads="1"/>
          </p:cNvSpPr>
          <p:nvPr/>
        </p:nvSpPr>
        <p:spPr bwMode="auto">
          <a:xfrm>
            <a:off x="50800" y="3606800"/>
            <a:ext cx="19050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Xác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định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hệ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số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a, b, c</a:t>
            </a:r>
          </a:p>
        </p:txBody>
      </p:sp>
      <p:sp>
        <p:nvSpPr>
          <p:cNvPr id="62484" name="Oval 20"/>
          <p:cNvSpPr>
            <a:spLocks noChangeArrowheads="1"/>
          </p:cNvSpPr>
          <p:nvPr/>
        </p:nvSpPr>
        <p:spPr bwMode="auto">
          <a:xfrm>
            <a:off x="7527925" y="493713"/>
            <a:ext cx="1308100" cy="720725"/>
          </a:xfrm>
          <a:prstGeom prst="ellipse">
            <a:avLst/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37000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 vô</a:t>
            </a:r>
          </a:p>
          <a:p>
            <a:pPr algn="ctr" eaLnBrk="1" hangingPunct="1">
              <a:defRPr/>
            </a:pPr>
            <a:r>
              <a:rPr lang="en-US" sz="2000" b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nghiệm</a:t>
            </a:r>
          </a:p>
        </p:txBody>
      </p:sp>
      <p:sp>
        <p:nvSpPr>
          <p:cNvPr id="62485" name="AutoShape 21"/>
          <p:cNvSpPr>
            <a:spLocks noChangeArrowheads="1"/>
          </p:cNvSpPr>
          <p:nvPr/>
        </p:nvSpPr>
        <p:spPr bwMode="auto">
          <a:xfrm>
            <a:off x="7720013" y="1381125"/>
            <a:ext cx="1333500" cy="113982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nghiệm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kép</a:t>
            </a:r>
            <a:endParaRPr lang="en-US" sz="2000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en-US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486" name="AutoShape 22"/>
          <p:cNvSpPr>
            <a:spLocks noChangeArrowheads="1"/>
          </p:cNvSpPr>
          <p:nvPr/>
        </p:nvSpPr>
        <p:spPr bwMode="auto">
          <a:xfrm>
            <a:off x="7829550" y="2852738"/>
            <a:ext cx="1223963" cy="1079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3999"/>
                </a:srgbClr>
              </a:gs>
              <a:gs pos="100000">
                <a:srgbClr val="FFFF66">
                  <a:alpha val="46001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PT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hai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nghiệm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 eaLnBrk="1" hangingPunct="1">
              <a:defRPr/>
            </a:pP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Phân</a:t>
            </a:r>
            <a:r>
              <a:rPr lang="en-US" sz="2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 b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biệt</a:t>
            </a:r>
            <a:endParaRPr lang="en-US" sz="2000" b="1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016750" y="4906963"/>
            <a:ext cx="1981200" cy="762000"/>
            <a:chOff x="4420" y="3091"/>
            <a:chExt cx="1248" cy="480"/>
          </a:xfrm>
        </p:grpSpPr>
        <p:graphicFrame>
          <p:nvGraphicFramePr>
            <p:cNvPr id="19478" name="Object 24"/>
            <p:cNvGraphicFramePr>
              <a:graphicFrameLocks noChangeAspect="1"/>
            </p:cNvGraphicFramePr>
            <p:nvPr/>
          </p:nvGraphicFramePr>
          <p:xfrm>
            <a:off x="4524" y="3121"/>
            <a:ext cx="1042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01" name="Equation" r:id="rId18" imgW="15363825" imgH="6800850" progId="Equation.DSMT4">
                    <p:embed/>
                  </p:oleObj>
                </mc:Choice>
                <mc:Fallback>
                  <p:oleObj name="Equation" r:id="rId18" imgW="15363825" imgH="680085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4" y="3121"/>
                          <a:ext cx="1042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90" name="AutoShape 25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4420" y="3091"/>
              <a:ext cx="1248" cy="4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00FF">
                    <a:alpha val="39998"/>
                  </a:srgbClr>
                </a:gs>
                <a:gs pos="100000">
                  <a:srgbClr val="FFFF66">
                    <a:alpha val="42998"/>
                  </a:srgbClr>
                </a:gs>
              </a:gsLst>
              <a:lin ang="5400000" scaled="1"/>
            </a:gra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 eaLnBrk="1" hangingPunct="1">
                <a:defRPr/>
              </a:pP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 algn="ctr" eaLnBrk="1" hangingPunct="1">
                <a:defRPr/>
              </a:pP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1443038" y="4954588"/>
            <a:ext cx="2078037" cy="1584325"/>
            <a:chOff x="909" y="3121"/>
            <a:chExt cx="1309" cy="998"/>
          </a:xfrm>
        </p:grpSpPr>
        <p:sp>
          <p:nvSpPr>
            <p:cNvPr id="11289" name="AutoShape 27">
              <a:hlinkClick r:id="" action="ppaction://hlinkshowjump?jump=nextslide"/>
            </p:cNvPr>
            <p:cNvSpPr>
              <a:spLocks noChangeArrowheads="1"/>
            </p:cNvSpPr>
            <p:nvPr/>
          </p:nvSpPr>
          <p:spPr bwMode="auto">
            <a:xfrm>
              <a:off x="909" y="3121"/>
              <a:ext cx="1309" cy="99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00FF">
                    <a:alpha val="40999"/>
                  </a:srgbClr>
                </a:gs>
                <a:gs pos="100000">
                  <a:srgbClr val="FFFF66">
                    <a:alpha val="42998"/>
                  </a:srgbClr>
                </a:gs>
              </a:gsLst>
              <a:lin ang="5400000" scaled="1"/>
            </a:gra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aphicFrame>
          <p:nvGraphicFramePr>
            <p:cNvPr id="19476" name="Object 28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1010" y="3153"/>
            <a:ext cx="998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02" name="Equation" r:id="rId20" imgW="14478000" imgH="7458075" progId="Equation.DSMT4">
                    <p:embed/>
                  </p:oleObj>
                </mc:Choice>
                <mc:Fallback>
                  <p:oleObj name="Equation" r:id="rId20" imgW="14478000" imgH="7458075" progId="Equation.DSMT4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0" y="3153"/>
                          <a:ext cx="998" cy="4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7" name="Object 29">
              <a:hlinkClick r:id="" action="ppaction://hlinkshowjump?jump=nextslide"/>
            </p:cNvPr>
            <p:cNvGraphicFramePr>
              <a:graphicFrameLocks noChangeAspect="1"/>
            </p:cNvGraphicFramePr>
            <p:nvPr/>
          </p:nvGraphicFramePr>
          <p:xfrm>
            <a:off x="1055" y="3604"/>
            <a:ext cx="907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03" name="Equation" r:id="rId22" imgW="14697075" imgH="7458075" progId="Equation.DSMT4">
                    <p:embed/>
                  </p:oleObj>
                </mc:Choice>
                <mc:Fallback>
                  <p:oleObj name="Equation" r:id="rId22" imgW="14697075" imgH="7458075" progId="Equation.DSMT4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5" y="3604"/>
                          <a:ext cx="907" cy="4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9462" name="Picture 6" descr="image001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2197100"/>
            <a:ext cx="175260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2" grpId="0" animBg="1"/>
      <p:bldP spid="62483" grpId="0" animBg="1"/>
      <p:bldP spid="62484" grpId="0" animBg="1"/>
      <p:bldP spid="62485" grpId="0" animBg="1"/>
      <p:bldP spid="6248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/>
          <p:cNvSpPr>
            <a:spLocks noChangeArrowheads="1"/>
          </p:cNvSpPr>
          <p:nvPr/>
        </p:nvSpPr>
        <p:spPr bwMode="auto">
          <a:xfrm>
            <a:off x="2590800" y="750888"/>
            <a:ext cx="449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</a:rPr>
              <a:t>HƯỚNG DẪN VỀ NHÀ</a:t>
            </a: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304800" y="1600200"/>
            <a:ext cx="8763000" cy="1570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thuộc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nhớ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kỹ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công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phương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trình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bậc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hai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 BTVN: 15; 16 (SGK/45) -  24;25(SBT/54).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Đọc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phần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“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Có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thể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chưa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biết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”(SGK/46)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343400" y="1041400"/>
            <a:ext cx="0" cy="5638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4381500" y="8382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00FF"/>
                </a:solidFill>
                <a:latin typeface=".VnTime" pitchFamily="34" charset="0"/>
              </a:rPr>
              <a:t>-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sang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419600" y="1600200"/>
            <a:ext cx="3962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Chia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419600" y="2514600"/>
            <a:ext cx="4724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4495800" y="4876800"/>
            <a:ext cx="9756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Ta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46" name="Text Box 46"/>
          <p:cNvSpPr txBox="1">
            <a:spLocks noChangeArrowheads="1"/>
          </p:cNvSpPr>
          <p:nvPr/>
        </p:nvSpPr>
        <p:spPr bwMode="auto">
          <a:xfrm>
            <a:off x="6705600" y="4883150"/>
            <a:ext cx="5838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50" name="Text Box 50"/>
          <p:cNvSpPr txBox="1">
            <a:spLocks noChangeArrowheads="1"/>
          </p:cNvSpPr>
          <p:nvPr/>
        </p:nvSpPr>
        <p:spPr bwMode="auto">
          <a:xfrm>
            <a:off x="4572000" y="5568950"/>
            <a:ext cx="36215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b="1" dirty="0" smtClean="0">
                <a:solidFill>
                  <a:srgbClr val="0000FF"/>
                </a:solidFill>
                <a:latin typeface=".VnTime" pitchFamily="34" charset="0"/>
              </a:rPr>
              <a:t>:</a:t>
            </a:r>
            <a:endParaRPr lang="en-US" b="1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304800" y="5638800"/>
            <a:ext cx="6270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3429000" y="5638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(2)</a:t>
            </a:r>
          </a:p>
        </p:txBody>
      </p:sp>
      <p:sp>
        <p:nvSpPr>
          <p:cNvPr id="25683" name="Text Box 83"/>
          <p:cNvSpPr txBox="1">
            <a:spLocks noChangeArrowheads="1"/>
          </p:cNvSpPr>
          <p:nvPr/>
        </p:nvSpPr>
        <p:spPr bwMode="auto">
          <a:xfrm>
            <a:off x="228600" y="486092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86" name="Text Box 86"/>
          <p:cNvSpPr txBox="1">
            <a:spLocks noChangeArrowheads="1"/>
          </p:cNvSpPr>
          <p:nvPr/>
        </p:nvSpPr>
        <p:spPr bwMode="auto">
          <a:xfrm>
            <a:off x="3124200" y="914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(1)</a:t>
            </a:r>
          </a:p>
        </p:txBody>
      </p:sp>
      <p:sp>
        <p:nvSpPr>
          <p:cNvPr id="25688" name="Text Box 88"/>
          <p:cNvSpPr txBox="1">
            <a:spLocks noChangeArrowheads="1"/>
          </p:cNvSpPr>
          <p:nvPr/>
        </p:nvSpPr>
        <p:spPr bwMode="auto">
          <a:xfrm>
            <a:off x="304800" y="64611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smtClean="0">
              <a:solidFill>
                <a:prstClr val="black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NI-Times" pitchFamily="2" charset="0"/>
            </a:endParaRPr>
          </a:p>
        </p:txBody>
      </p:sp>
      <p:sp>
        <p:nvSpPr>
          <p:cNvPr id="25692" name="Text Box 92"/>
          <p:cNvSpPr txBox="1">
            <a:spLocks noChangeArrowheads="1"/>
          </p:cNvSpPr>
          <p:nvPr/>
        </p:nvSpPr>
        <p:spPr bwMode="auto">
          <a:xfrm>
            <a:off x="9525" y="-23813"/>
            <a:ext cx="944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48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93" name="Text Box 93"/>
          <p:cNvSpPr txBox="1">
            <a:spLocks noChangeArrowheads="1"/>
          </p:cNvSpPr>
          <p:nvPr/>
        </p:nvSpPr>
        <p:spPr bwMode="auto">
          <a:xfrm>
            <a:off x="12700" y="46513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endParaRPr lang="en-U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209815"/>
              </p:ext>
            </p:extLst>
          </p:nvPr>
        </p:nvGraphicFramePr>
        <p:xfrm>
          <a:off x="5684158" y="1233488"/>
          <a:ext cx="1433284" cy="326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4" imgW="1002960" imgH="228600" progId="Equation.DSMT4">
                  <p:embed/>
                </p:oleObj>
              </mc:Choice>
              <mc:Fallback>
                <p:oleObj name="Equation" r:id="rId4" imgW="10029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4158" y="1233488"/>
                        <a:ext cx="1433284" cy="3265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237869"/>
              </p:ext>
            </p:extLst>
          </p:nvPr>
        </p:nvGraphicFramePr>
        <p:xfrm>
          <a:off x="5649685" y="1955800"/>
          <a:ext cx="136071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6" imgW="952200" imgH="444240" progId="Equation.DSMT4">
                  <p:embed/>
                </p:oleObj>
              </mc:Choice>
              <mc:Fallback>
                <p:oleObj name="Equation" r:id="rId6" imgW="952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649685" y="1955800"/>
                        <a:ext cx="1360715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480320"/>
              </p:ext>
            </p:extLst>
          </p:nvPr>
        </p:nvGraphicFramePr>
        <p:xfrm>
          <a:off x="4953000" y="3200400"/>
          <a:ext cx="306614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8" imgW="2145960" imgH="533160" progId="Equation.DSMT4">
                  <p:embed/>
                </p:oleObj>
              </mc:Choice>
              <mc:Fallback>
                <p:oleObj name="Equation" r:id="rId8" imgW="21459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53000" y="3200400"/>
                        <a:ext cx="3066144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764263"/>
              </p:ext>
            </p:extLst>
          </p:nvPr>
        </p:nvGraphicFramePr>
        <p:xfrm>
          <a:off x="5486400" y="3962400"/>
          <a:ext cx="179614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10" imgW="1257120" imgH="533160" progId="Equation.DSMT4">
                  <p:embed/>
                </p:oleObj>
              </mc:Choice>
              <mc:Fallback>
                <p:oleObj name="Equation" r:id="rId10" imgW="12571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86400" y="3962400"/>
                        <a:ext cx="1796144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670372"/>
              </p:ext>
            </p:extLst>
          </p:nvPr>
        </p:nvGraphicFramePr>
        <p:xfrm>
          <a:off x="5450115" y="4775200"/>
          <a:ext cx="117928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12" imgW="825480" imgH="444240" progId="Equation.DSMT4">
                  <p:embed/>
                </p:oleObj>
              </mc:Choice>
              <mc:Fallback>
                <p:oleObj name="Equation" r:id="rId12" imgW="8254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50115" y="4775200"/>
                        <a:ext cx="1179285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620232"/>
              </p:ext>
            </p:extLst>
          </p:nvPr>
        </p:nvGraphicFramePr>
        <p:xfrm>
          <a:off x="7315200" y="4775200"/>
          <a:ext cx="1542144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5" name="Equation" r:id="rId14" imgW="1079280" imgH="444240" progId="Equation.DSMT4">
                  <p:embed/>
                </p:oleObj>
              </mc:Choice>
              <mc:Fallback>
                <p:oleObj name="Equation" r:id="rId14" imgW="10792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15200" y="4775200"/>
                        <a:ext cx="1542144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712854"/>
              </p:ext>
            </p:extLst>
          </p:nvPr>
        </p:nvGraphicFramePr>
        <p:xfrm>
          <a:off x="5767387" y="5918200"/>
          <a:ext cx="1759856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6" name="Equation" r:id="rId16" imgW="1231560" imgH="444240" progId="Equation.DSMT4">
                  <p:embed/>
                </p:oleObj>
              </mc:Choice>
              <mc:Fallback>
                <p:oleObj name="Equation" r:id="rId16" imgW="12315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67387" y="5918200"/>
                        <a:ext cx="1759856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684062"/>
              </p:ext>
            </p:extLst>
          </p:nvPr>
        </p:nvGraphicFramePr>
        <p:xfrm>
          <a:off x="304800" y="949589"/>
          <a:ext cx="2627973" cy="422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7" name="Equation" r:id="rId18" imgW="1739880" imgH="279360" progId="Equation.DSMT4">
                  <p:embed/>
                </p:oleObj>
              </mc:Choice>
              <mc:Fallback>
                <p:oleObj name="Equation" r:id="rId18" imgW="17398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04800" y="949589"/>
                        <a:ext cx="2627973" cy="422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964379"/>
              </p:ext>
            </p:extLst>
          </p:nvPr>
        </p:nvGraphicFramePr>
        <p:xfrm>
          <a:off x="228600" y="1559720"/>
          <a:ext cx="1822314" cy="345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8" name="Equation" r:id="rId20" imgW="1206360" imgH="228600" progId="Equation.DSMT4">
                  <p:embed/>
                </p:oleObj>
              </mc:Choice>
              <mc:Fallback>
                <p:oleObj name="Equation" r:id="rId20" imgW="12063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28600" y="1559720"/>
                        <a:ext cx="1822314" cy="345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476204"/>
              </p:ext>
            </p:extLst>
          </p:nvPr>
        </p:nvGraphicFramePr>
        <p:xfrm>
          <a:off x="228600" y="2052638"/>
          <a:ext cx="1841499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9" name="Equation" r:id="rId22" imgW="1218960" imgH="457200" progId="Equation.DSMT4">
                  <p:embed/>
                </p:oleObj>
              </mc:Choice>
              <mc:Fallback>
                <p:oleObj name="Equation" r:id="rId22" imgW="1218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28600" y="2052638"/>
                        <a:ext cx="1841499" cy="69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306603"/>
              </p:ext>
            </p:extLst>
          </p:nvPr>
        </p:nvGraphicFramePr>
        <p:xfrm>
          <a:off x="228600" y="2775744"/>
          <a:ext cx="3970733" cy="80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0" name="Equation" r:id="rId24" imgW="2628720" imgH="533160" progId="Equation.DSMT4">
                  <p:embed/>
                </p:oleObj>
              </mc:Choice>
              <mc:Fallback>
                <p:oleObj name="Equation" r:id="rId24" imgW="26287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28600" y="2775744"/>
                        <a:ext cx="3970733" cy="805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150547"/>
              </p:ext>
            </p:extLst>
          </p:nvPr>
        </p:nvGraphicFramePr>
        <p:xfrm>
          <a:off x="228600" y="3842543"/>
          <a:ext cx="2685520" cy="805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1" name="Equation" r:id="rId26" imgW="1777680" imgH="533160" progId="Equation.DSMT4">
                  <p:embed/>
                </p:oleObj>
              </mc:Choice>
              <mc:Fallback>
                <p:oleObj name="Equation" r:id="rId26" imgW="177768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28600" y="3842543"/>
                        <a:ext cx="2685520" cy="8056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22693"/>
              </p:ext>
            </p:extLst>
          </p:nvPr>
        </p:nvGraphicFramePr>
        <p:xfrm>
          <a:off x="1447800" y="4876800"/>
          <a:ext cx="1381127" cy="345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2" name="Equation" r:id="rId28" imgW="914400" imgH="228600" progId="Equation.DSMT4">
                  <p:embed/>
                </p:oleObj>
              </mc:Choice>
              <mc:Fallback>
                <p:oleObj name="Equation" r:id="rId28" imgW="914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447800" y="4876800"/>
                        <a:ext cx="1381127" cy="345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141929"/>
              </p:ext>
            </p:extLst>
          </p:nvPr>
        </p:nvGraphicFramePr>
        <p:xfrm>
          <a:off x="1295400" y="5442743"/>
          <a:ext cx="1841500" cy="805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3" name="Equation" r:id="rId30" imgW="1218960" imgH="533160" progId="Equation.DSMT4">
                  <p:embed/>
                </p:oleObj>
              </mc:Choice>
              <mc:Fallback>
                <p:oleObj name="Equation" r:id="rId30" imgW="12189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295400" y="5442743"/>
                        <a:ext cx="1841500" cy="8056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116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5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5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5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/>
      <p:bldP spid="25611" grpId="0"/>
      <p:bldP spid="25613" grpId="0"/>
      <p:bldP spid="25645" grpId="0"/>
      <p:bldP spid="25646" grpId="0"/>
      <p:bldP spid="25650" grpId="0"/>
      <p:bldP spid="25671" grpId="0"/>
      <p:bldP spid="25673" grpId="0"/>
      <p:bldP spid="25683" grpId="0"/>
      <p:bldP spid="25686" grpId="0"/>
      <p:bldP spid="25692" grpId="0"/>
      <p:bldP spid="256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14388" y="2555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82650" y="160338"/>
            <a:ext cx="76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dirty="0"/>
              <a:t>Ta </a:t>
            </a:r>
            <a:r>
              <a:rPr lang="en-US" altLang="en-US" dirty="0" err="1"/>
              <a:t>có</a:t>
            </a:r>
            <a:r>
              <a:rPr lang="en-US" altLang="en-US" dirty="0"/>
              <a:t>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941888" y="163513"/>
            <a:ext cx="5445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/>
              <a:t>(2)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76200" y="838200"/>
            <a:ext cx="457200" cy="381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Arial" charset="0"/>
              </a:rPr>
              <a:t>?1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714375" y="860425"/>
            <a:ext cx="768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000" b="1">
                <a:solidFill>
                  <a:srgbClr val="FF0000"/>
                </a:solidFill>
              </a:rPr>
              <a:t>Hãy điền những biểu thức thích hợp vào các chỗ trống (...) dưới đây: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5563" y="1482725"/>
            <a:ext cx="544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a) Nếu </a:t>
            </a:r>
            <a:r>
              <a:rPr lang="en-US" altLang="en-US" sz="2400" b="1">
                <a:solidFill>
                  <a:srgbClr val="FF33CC"/>
                </a:solidFill>
                <a:sym typeface="Symbol" pitchFamily="18" charset="2"/>
              </a:rPr>
              <a:t> &gt; 0</a:t>
            </a:r>
            <a:r>
              <a:rPr lang="en-US" altLang="en-US" sz="2400" b="1">
                <a:sym typeface="Symbol" pitchFamily="18" charset="2"/>
              </a:rPr>
              <a:t> </a:t>
            </a:r>
            <a:r>
              <a:rPr lang="en-US" altLang="en-US" sz="2400">
                <a:sym typeface="Symbol" pitchFamily="18" charset="2"/>
              </a:rPr>
              <a:t>thì từ phương trình (2) suy ra</a:t>
            </a:r>
            <a:r>
              <a:rPr lang="en-US" altLang="en-US" sz="2400" b="1">
                <a:sym typeface="Symbol" pitchFamily="18" charset="2"/>
              </a:rPr>
              <a:t> </a:t>
            </a:r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838825" y="1304925"/>
          <a:ext cx="162877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3" imgW="13601700" imgH="6800850" progId="Equation.DSMT4">
                  <p:embed/>
                </p:oleObj>
              </mc:Choice>
              <mc:Fallback>
                <p:oleObj name="Equation" r:id="rId3" imgW="13601700" imgH="680085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8825" y="1304925"/>
                        <a:ext cx="1628775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92088" y="2511425"/>
            <a:ext cx="5572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/>
              <a:t>Do đó, phương trình (1) có hai nghiệm:x</a:t>
            </a:r>
            <a:r>
              <a:rPr lang="en-US" altLang="en-US" sz="2400" baseline="-25000"/>
              <a:t>1</a:t>
            </a:r>
            <a:r>
              <a:rPr lang="en-US" altLang="en-US" sz="2400"/>
              <a:t> = 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972300" y="2459038"/>
            <a:ext cx="100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/>
              <a:t>  x</a:t>
            </a:r>
            <a:r>
              <a:rPr lang="en-US" altLang="en-US" sz="2400" baseline="-25000"/>
              <a:t>2</a:t>
            </a:r>
            <a:r>
              <a:rPr lang="en-US" altLang="en-US" sz="2400"/>
              <a:t> =</a:t>
            </a:r>
            <a:r>
              <a:rPr lang="en-US" altLang="en-US"/>
              <a:t>   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7150" y="3352800"/>
            <a:ext cx="5465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sym typeface="Symbol" pitchFamily="18" charset="2"/>
              </a:rPr>
              <a:t>b) Nếu </a:t>
            </a:r>
            <a:r>
              <a:rPr lang="en-US" altLang="en-US" sz="2400" b="1">
                <a:solidFill>
                  <a:srgbClr val="FF33CC"/>
                </a:solidFill>
                <a:sym typeface="Symbol" pitchFamily="18" charset="2"/>
              </a:rPr>
              <a:t> = 0</a:t>
            </a:r>
            <a:r>
              <a:rPr lang="en-US" altLang="en-US" sz="2400">
                <a:sym typeface="Symbol" pitchFamily="18" charset="2"/>
              </a:rPr>
              <a:t> thì từ phương trình (2) suy ra </a:t>
            </a:r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5776913" y="3119438"/>
          <a:ext cx="16303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5" imgW="12068175" imgH="6800850" progId="Equation.3">
                  <p:embed/>
                </p:oleObj>
              </mc:Choice>
              <mc:Fallback>
                <p:oleObj name="Equation" r:id="rId5" imgW="12068175" imgH="680085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3119438"/>
                        <a:ext cx="1630362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192088" y="4114800"/>
            <a:ext cx="708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/>
              <a:t>Do đó, phương trình (1) có nghiệm kép   x</a:t>
            </a:r>
            <a:r>
              <a:rPr lang="en-US" altLang="en-US" sz="2400" baseline="-25000"/>
              <a:t>1</a:t>
            </a:r>
            <a:r>
              <a:rPr lang="en-US" altLang="en-US" sz="2400"/>
              <a:t> = x</a:t>
            </a:r>
            <a:r>
              <a:rPr lang="en-US" altLang="en-US" sz="2400" baseline="-25000"/>
              <a:t>2</a:t>
            </a:r>
            <a:r>
              <a:rPr lang="en-US" altLang="en-US" sz="2400"/>
              <a:t>= ..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149225" y="4914900"/>
            <a:ext cx="457200" cy="381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cs typeface="Arial" charset="0"/>
              </a:rPr>
              <a:t>?2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62000" y="4876800"/>
            <a:ext cx="838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</a:rPr>
              <a:t>Hãy giải thích vì sao khi </a:t>
            </a:r>
            <a:r>
              <a:rPr lang="en-US" altLang="en-US" sz="2400" b="1">
                <a:solidFill>
                  <a:srgbClr val="FF0000"/>
                </a:solidFill>
                <a:sym typeface="Symbol" pitchFamily="18" charset="2"/>
              </a:rPr>
              <a:t></a:t>
            </a:r>
            <a:r>
              <a:rPr lang="en-US" altLang="en-US" sz="2400" b="1">
                <a:solidFill>
                  <a:srgbClr val="FF0000"/>
                </a:solidFill>
              </a:rPr>
              <a:t> &lt; 0 thì phương trình vô nghiệm. </a:t>
            </a:r>
          </a:p>
        </p:txBody>
      </p:sp>
      <p:graphicFrame>
        <p:nvGraphicFramePr>
          <p:cNvPr id="8209" name="Object 17"/>
          <p:cNvGraphicFramePr>
            <a:graphicFrameLocks noChangeAspect="1"/>
          </p:cNvGraphicFramePr>
          <p:nvPr/>
        </p:nvGraphicFramePr>
        <p:xfrm>
          <a:off x="7467600" y="1208088"/>
          <a:ext cx="6191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7" imgW="266539" imgH="400010" progId="Equation.3">
                  <p:embed/>
                </p:oleObj>
              </mc:Choice>
              <mc:Fallback>
                <p:oleObj name="Equation" r:id="rId7" imgW="266539" imgH="40001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208088"/>
                        <a:ext cx="61912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5791200" y="2209800"/>
          <a:ext cx="131127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9" imgW="581080" imgH="400010" progId="Equation.DSMT4">
                  <p:embed/>
                </p:oleObj>
              </mc:Choice>
              <mc:Fallback>
                <p:oleObj name="Equation" r:id="rId9" imgW="581080" imgH="40001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09800"/>
                        <a:ext cx="131127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7800975" y="2209800"/>
          <a:ext cx="125730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11" imgW="571396" imgH="400010" progId="Equation.DSMT4">
                  <p:embed/>
                </p:oleObj>
              </mc:Choice>
              <mc:Fallback>
                <p:oleObj name="Equation" r:id="rId11" imgW="571396" imgH="40001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0975" y="2209800"/>
                        <a:ext cx="1257300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602413" y="32766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6600"/>
                </a:solidFill>
              </a:rPr>
              <a:t>0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5981700" y="3925888"/>
            <a:ext cx="1206500" cy="706437"/>
            <a:chOff x="3552" y="2496"/>
            <a:chExt cx="864" cy="624"/>
          </a:xfrm>
        </p:grpSpPr>
        <p:graphicFrame>
          <p:nvGraphicFramePr>
            <p:cNvPr id="7192" name="Object 22"/>
            <p:cNvGraphicFramePr>
              <a:graphicFrameLocks noChangeAspect="1"/>
            </p:cNvGraphicFramePr>
            <p:nvPr/>
          </p:nvGraphicFramePr>
          <p:xfrm>
            <a:off x="3873" y="2496"/>
            <a:ext cx="543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4" name="Equation" r:id="rId13" imgW="314120" imgH="361954" progId="Equation.DSMT4">
                    <p:embed/>
                  </p:oleObj>
                </mc:Choice>
                <mc:Fallback>
                  <p:oleObj name="Equation" r:id="rId13" imgW="314120" imgH="361954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3" y="2496"/>
                          <a:ext cx="543" cy="6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3" name="Text Box 23"/>
            <p:cNvSpPr txBox="1">
              <a:spLocks noChangeArrowheads="1"/>
            </p:cNvSpPr>
            <p:nvPr/>
          </p:nvSpPr>
          <p:spPr bwMode="auto">
            <a:xfrm>
              <a:off x="3552" y="2640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vi-VN" altLang="en-US" sz="2400">
                <a:solidFill>
                  <a:srgbClr val="FF3300"/>
                </a:solidFill>
              </a:endParaRPr>
            </a:p>
          </p:txBody>
        </p:sp>
      </p:grp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34925" y="5491163"/>
            <a:ext cx="88042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altLang="en-US" sz="2400">
                <a:sym typeface="Symbol" pitchFamily="18" charset="2"/>
              </a:rPr>
              <a:t>Vì trong phương trình (2) do </a:t>
            </a:r>
            <a:r>
              <a:rPr lang="en-US" altLang="en-US" sz="2400" b="1">
                <a:solidFill>
                  <a:srgbClr val="CB1959"/>
                </a:solidFill>
                <a:sym typeface="Symbol" pitchFamily="18" charset="2"/>
              </a:rPr>
              <a:t>vế phải là một số âm</a:t>
            </a:r>
            <a:r>
              <a:rPr lang="en-US" altLang="en-US" sz="2400">
                <a:sym typeface="Symbol" pitchFamily="18" charset="2"/>
              </a:rPr>
              <a:t> còn </a:t>
            </a:r>
            <a:r>
              <a:rPr lang="en-US" altLang="en-US" sz="2400" b="1">
                <a:solidFill>
                  <a:srgbClr val="CB1959"/>
                </a:solidFill>
                <a:sym typeface="Symbol" pitchFamily="18" charset="2"/>
              </a:rPr>
              <a:t>vế trái là một số không âm </a:t>
            </a:r>
            <a:r>
              <a:rPr lang="en-US" altLang="en-US" sz="2400">
                <a:sym typeface="Symbol" pitchFamily="18" charset="2"/>
              </a:rPr>
              <a:t>nên phương trình (2) vô nghiệm. Vậy phương trình (1) vô nghiệm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338670"/>
              </p:ext>
            </p:extLst>
          </p:nvPr>
        </p:nvGraphicFramePr>
        <p:xfrm>
          <a:off x="2120900" y="31750"/>
          <a:ext cx="18415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15" imgW="1841400" imgH="806400" progId="Equation.DSMT4">
                  <p:embed/>
                </p:oleObj>
              </mc:Choice>
              <mc:Fallback>
                <p:oleObj name="Equation" r:id="rId15" imgW="1841400" imgH="80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20900" y="31750"/>
                        <a:ext cx="18415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219838"/>
              </p:ext>
            </p:extLst>
          </p:nvPr>
        </p:nvGraphicFramePr>
        <p:xfrm>
          <a:off x="6499755" y="180975"/>
          <a:ext cx="13811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17" imgW="1380960" imgH="345960" progId="Equation.DSMT4">
                  <p:embed/>
                </p:oleObj>
              </mc:Choice>
              <mc:Fallback>
                <p:oleObj name="Equation" r:id="rId17" imgW="1380960" imgH="345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499755" y="180975"/>
                        <a:ext cx="1381125" cy="346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" grpId="0"/>
      <p:bldP spid="82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133600" y="762000"/>
            <a:ext cx="54625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 u="sng">
                <a:solidFill>
                  <a:srgbClr val="0000FF"/>
                </a:solidFill>
              </a:rPr>
              <a:t>Tóm lại, ta có kết luận chung sau đây:</a:t>
            </a:r>
          </a:p>
        </p:txBody>
      </p:sp>
      <p:sp>
        <p:nvSpPr>
          <p:cNvPr id="8197" name="Text Box 27"/>
          <p:cNvSpPr txBox="1">
            <a:spLocks noChangeArrowheads="1"/>
          </p:cNvSpPr>
          <p:nvPr/>
        </p:nvSpPr>
        <p:spPr bwMode="auto">
          <a:xfrm>
            <a:off x="381000" y="2362200"/>
            <a:ext cx="8305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200" b="1">
                <a:cs typeface="Times New Roman" pitchFamily="18" charset="0"/>
              </a:rPr>
              <a:t> Nếu </a:t>
            </a:r>
            <a:r>
              <a:rPr lang="en-US" altLang="en-US" sz="2200" b="1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 &gt; 0</a:t>
            </a:r>
            <a:r>
              <a:rPr lang="en-US" altLang="en-US" sz="2200" b="1">
                <a:cs typeface="Times New Roman" pitchFamily="18" charset="0"/>
                <a:sym typeface="Symbol" pitchFamily="18" charset="2"/>
              </a:rPr>
              <a:t> thì phương trình </a:t>
            </a:r>
            <a:r>
              <a:rPr lang="en-US" altLang="en-US" sz="2200" b="1" i="1">
                <a:solidFill>
                  <a:srgbClr val="FF3300"/>
                </a:solidFill>
                <a:cs typeface="Times New Roman" pitchFamily="18" charset="0"/>
                <a:sym typeface="Symbol" pitchFamily="18" charset="2"/>
              </a:rPr>
              <a:t>có hai nghiệm phân biệt</a:t>
            </a:r>
            <a:endParaRPr lang="en-US" altLang="en-US" sz="2200" b="1"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8198" name="Object 28"/>
          <p:cNvGraphicFramePr>
            <a:graphicFrameLocks noChangeAspect="1"/>
          </p:cNvGraphicFramePr>
          <p:nvPr/>
        </p:nvGraphicFramePr>
        <p:xfrm>
          <a:off x="5181600" y="2819400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3" imgW="885937" imgH="400010" progId="Equation.DSMT4">
                  <p:embed/>
                </p:oleObj>
              </mc:Choice>
              <mc:Fallback>
                <p:oleObj name="Equation" r:id="rId3" imgW="885937" imgH="40001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819400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99" name="Group 29"/>
          <p:cNvGrpSpPr>
            <a:grpSpLocks/>
          </p:cNvGrpSpPr>
          <p:nvPr/>
        </p:nvGrpSpPr>
        <p:grpSpPr bwMode="auto">
          <a:xfrm>
            <a:off x="2590800" y="2895600"/>
            <a:ext cx="2220913" cy="838200"/>
            <a:chOff x="1422" y="2302"/>
            <a:chExt cx="1569" cy="626"/>
          </a:xfrm>
        </p:grpSpPr>
        <p:graphicFrame>
          <p:nvGraphicFramePr>
            <p:cNvPr id="2" name="Object 30"/>
            <p:cNvGraphicFramePr>
              <a:graphicFrameLocks noChangeAspect="1"/>
            </p:cNvGraphicFramePr>
            <p:nvPr/>
          </p:nvGraphicFramePr>
          <p:xfrm>
            <a:off x="1422" y="2302"/>
            <a:ext cx="1309" cy="6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5" name="Equation" r:id="rId5" imgW="876253" imgH="400010" progId="Equation.DSMT4">
                    <p:embed/>
                  </p:oleObj>
                </mc:Choice>
                <mc:Fallback>
                  <p:oleObj name="Equation" r:id="rId5" imgW="876253" imgH="400010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2" y="2302"/>
                          <a:ext cx="1309" cy="6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7" name="Text Box 31"/>
            <p:cNvSpPr txBox="1">
              <a:spLocks noChangeArrowheads="1"/>
            </p:cNvSpPr>
            <p:nvPr/>
          </p:nvSpPr>
          <p:spPr bwMode="auto">
            <a:xfrm>
              <a:off x="2812" y="2514"/>
              <a:ext cx="179" cy="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200">
                  <a:latin typeface=".VnTime" pitchFamily="34" charset="0"/>
                </a:rPr>
                <a:t>,</a:t>
              </a:r>
            </a:p>
          </p:txBody>
        </p:sp>
      </p:grpSp>
      <p:sp>
        <p:nvSpPr>
          <p:cNvPr id="8200" name="Text Box 32"/>
          <p:cNvSpPr txBox="1">
            <a:spLocks noChangeArrowheads="1"/>
          </p:cNvSpPr>
          <p:nvPr/>
        </p:nvSpPr>
        <p:spPr bwMode="auto">
          <a:xfrm>
            <a:off x="533400" y="1492250"/>
            <a:ext cx="82137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2200" b="1">
                <a:cs typeface="Times New Roman" pitchFamily="18" charset="0"/>
              </a:rPr>
              <a:t>Đối với phương trình  </a:t>
            </a:r>
            <a:r>
              <a:rPr lang="en-US" altLang="en-US" sz="2200" b="1">
                <a:solidFill>
                  <a:srgbClr val="1A0BD9"/>
                </a:solidFill>
                <a:cs typeface="Times New Roman" pitchFamily="18" charset="0"/>
              </a:rPr>
              <a:t>ax</a:t>
            </a:r>
            <a:r>
              <a:rPr lang="en-US" altLang="en-US" sz="2200" b="1" baseline="30000">
                <a:solidFill>
                  <a:srgbClr val="1A0BD9"/>
                </a:solidFill>
                <a:cs typeface="Times New Roman" pitchFamily="18" charset="0"/>
              </a:rPr>
              <a:t>2</a:t>
            </a:r>
            <a:r>
              <a:rPr lang="en-US" altLang="en-US" sz="2200" b="1">
                <a:solidFill>
                  <a:srgbClr val="1A0BD9"/>
                </a:solidFill>
                <a:cs typeface="Times New Roman" pitchFamily="18" charset="0"/>
              </a:rPr>
              <a:t> + bx +c = 0  (a ≠ 0)</a:t>
            </a:r>
            <a:r>
              <a:rPr lang="en-US" altLang="en-US" sz="2200" b="1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altLang="en-US" sz="2200" b="1">
                <a:cs typeface="Times New Roman" pitchFamily="18" charset="0"/>
              </a:rPr>
              <a:t>                                   và biệt thức </a:t>
            </a:r>
            <a:r>
              <a:rPr lang="en-US" altLang="en-US" sz="2200" b="1">
                <a:solidFill>
                  <a:srgbClr val="1A0BD9"/>
                </a:solidFill>
                <a:cs typeface="Times New Roman" pitchFamily="18" charset="0"/>
                <a:sym typeface="Symbol" pitchFamily="18" charset="2"/>
              </a:rPr>
              <a:t> = b</a:t>
            </a:r>
            <a:r>
              <a:rPr lang="en-US" altLang="en-US" sz="2200" b="1" baseline="30000">
                <a:solidFill>
                  <a:srgbClr val="1A0BD9"/>
                </a:solidFill>
                <a:cs typeface="Times New Roman" pitchFamily="18" charset="0"/>
                <a:sym typeface="Symbol" pitchFamily="18" charset="2"/>
              </a:rPr>
              <a:t>2 </a:t>
            </a:r>
            <a:r>
              <a:rPr lang="en-US" altLang="en-US" sz="2200" b="1">
                <a:solidFill>
                  <a:srgbClr val="1A0BD9"/>
                </a:solidFill>
                <a:cs typeface="Times New Roman" pitchFamily="18" charset="0"/>
                <a:sym typeface="Symbol" pitchFamily="18" charset="2"/>
              </a:rPr>
              <a:t>- 4ac</a:t>
            </a:r>
            <a:endParaRPr lang="en-US" altLang="en-US" sz="2200" b="1">
              <a:cs typeface="Times New Roman" pitchFamily="18" charset="0"/>
            </a:endParaRPr>
          </a:p>
        </p:txBody>
      </p:sp>
      <p:sp>
        <p:nvSpPr>
          <p:cNvPr id="8201" name="Text Box 33"/>
          <p:cNvSpPr txBox="1">
            <a:spLocks noChangeArrowheads="1"/>
          </p:cNvSpPr>
          <p:nvPr/>
        </p:nvSpPr>
        <p:spPr bwMode="auto">
          <a:xfrm>
            <a:off x="436563" y="4075113"/>
            <a:ext cx="54514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200" b="1">
                <a:cs typeface="Times New Roman" pitchFamily="18" charset="0"/>
              </a:rPr>
              <a:t> Nếu </a:t>
            </a:r>
            <a:r>
              <a:rPr lang="en-US" altLang="en-US" sz="2200" b="1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 = 0</a:t>
            </a:r>
            <a:r>
              <a:rPr lang="en-US" altLang="en-US" sz="2200" b="1">
                <a:cs typeface="Times New Roman" pitchFamily="18" charset="0"/>
                <a:sym typeface="Symbol" pitchFamily="18" charset="2"/>
              </a:rPr>
              <a:t> thì phương trình </a:t>
            </a:r>
            <a:r>
              <a:rPr lang="en-US" altLang="en-US" sz="2200" b="1" i="1">
                <a:solidFill>
                  <a:srgbClr val="FF3300"/>
                </a:solidFill>
                <a:cs typeface="Times New Roman" pitchFamily="18" charset="0"/>
                <a:sym typeface="Symbol" pitchFamily="18" charset="2"/>
              </a:rPr>
              <a:t>có nghiệm kép </a:t>
            </a:r>
            <a:endParaRPr lang="en-US" altLang="en-US" sz="2200" b="1"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8202" name="Object 34"/>
          <p:cNvGraphicFramePr>
            <a:graphicFrameLocks noChangeAspect="1"/>
          </p:cNvGraphicFramePr>
          <p:nvPr/>
        </p:nvGraphicFramePr>
        <p:xfrm>
          <a:off x="6019800" y="3886200"/>
          <a:ext cx="17351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7" imgW="923834" imgH="361954" progId="Equation.DSMT4">
                  <p:embed/>
                </p:oleObj>
              </mc:Choice>
              <mc:Fallback>
                <p:oleObj name="Equation" r:id="rId7" imgW="923834" imgH="361954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886200"/>
                        <a:ext cx="17351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Text Box 35"/>
          <p:cNvSpPr txBox="1">
            <a:spLocks noChangeArrowheads="1"/>
          </p:cNvSpPr>
          <p:nvPr/>
        </p:nvSpPr>
        <p:spPr bwMode="auto">
          <a:xfrm>
            <a:off x="436563" y="4799013"/>
            <a:ext cx="497522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sz="2200" b="1">
                <a:cs typeface="Times New Roman" pitchFamily="18" charset="0"/>
              </a:rPr>
              <a:t> Nếu </a:t>
            </a:r>
            <a:r>
              <a:rPr lang="en-US" altLang="en-US" sz="2200" b="1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 &lt; 0</a:t>
            </a:r>
            <a:r>
              <a:rPr lang="en-US" altLang="en-US" sz="2200" b="1">
                <a:cs typeface="Times New Roman" pitchFamily="18" charset="0"/>
                <a:sym typeface="Symbol" pitchFamily="18" charset="2"/>
              </a:rPr>
              <a:t> thì phương trình </a:t>
            </a:r>
            <a:r>
              <a:rPr lang="en-US" altLang="en-US" sz="2200" b="1" i="1">
                <a:solidFill>
                  <a:srgbClr val="FF3300"/>
                </a:solidFill>
                <a:cs typeface="Times New Roman" pitchFamily="18" charset="0"/>
                <a:sym typeface="Symbol" pitchFamily="18" charset="2"/>
              </a:rPr>
              <a:t>vô nghiệm.</a:t>
            </a:r>
            <a:endParaRPr lang="en-US" altLang="en-US" sz="2200" b="1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8404" name="Rectangle 36"/>
          <p:cNvSpPr>
            <a:spLocks noChangeArrowheads="1"/>
          </p:cNvSpPr>
          <p:nvPr/>
        </p:nvSpPr>
        <p:spPr bwMode="auto">
          <a:xfrm>
            <a:off x="441325" y="1447800"/>
            <a:ext cx="8458200" cy="384333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2133600" y="1295400"/>
            <a:ext cx="5410200" cy="4667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</a:rPr>
              <a:t>Các bước giải phương trình bậc hai</a:t>
            </a:r>
          </a:p>
        </p:txBody>
      </p:sp>
      <p:sp>
        <p:nvSpPr>
          <p:cNvPr id="59436" name="Rectangle 44"/>
          <p:cNvSpPr>
            <a:spLocks noChangeArrowheads="1"/>
          </p:cNvSpPr>
          <p:nvPr/>
        </p:nvSpPr>
        <p:spPr bwMode="auto">
          <a:xfrm>
            <a:off x="2057400" y="2057400"/>
            <a:ext cx="4029075" cy="4127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100" b="1" i="1" u="sng">
                <a:solidFill>
                  <a:srgbClr val="0000FF"/>
                </a:solidFill>
                <a:cs typeface="Times New Roman" pitchFamily="18" charset="0"/>
              </a:rPr>
              <a:t>Bước 1</a:t>
            </a:r>
            <a:r>
              <a:rPr lang="en-US" sz="2100">
                <a:solidFill>
                  <a:srgbClr val="0000FF"/>
                </a:solidFill>
                <a:cs typeface="Times New Roman" pitchFamily="18" charset="0"/>
              </a:rPr>
              <a:t>: </a:t>
            </a:r>
            <a:r>
              <a:rPr lang="en-US" sz="2100" b="1">
                <a:cs typeface="Times New Roman" pitchFamily="18" charset="0"/>
              </a:rPr>
              <a:t>Xác định các hệ số a, b, c</a:t>
            </a:r>
            <a:r>
              <a:rPr lang="en-US" sz="2100" b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</a:p>
        </p:txBody>
      </p:sp>
      <p:sp>
        <p:nvSpPr>
          <p:cNvPr id="59437" name="Rectangle 45"/>
          <p:cNvSpPr>
            <a:spLocks noChangeArrowheads="1"/>
          </p:cNvSpPr>
          <p:nvPr/>
        </p:nvSpPr>
        <p:spPr bwMode="auto">
          <a:xfrm>
            <a:off x="1981200" y="2514600"/>
            <a:ext cx="4545013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100" b="1" i="1" u="sng">
                <a:solidFill>
                  <a:srgbClr val="0000FF"/>
                </a:solidFill>
                <a:cs typeface="Times New Roman" pitchFamily="18" charset="0"/>
              </a:rPr>
              <a:t> Bước 2</a:t>
            </a:r>
            <a:r>
              <a:rPr lang="en-US" altLang="en-US" sz="2100" b="1">
                <a:solidFill>
                  <a:srgbClr val="0000FF"/>
                </a:solidFill>
                <a:cs typeface="Times New Roman" pitchFamily="18" charset="0"/>
              </a:rPr>
              <a:t>:</a:t>
            </a:r>
            <a:r>
              <a:rPr lang="en-US" altLang="en-US" sz="210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sz="2100" b="1">
                <a:cs typeface="Times New Roman" pitchFamily="18" charset="0"/>
              </a:rPr>
              <a:t>Tính </a:t>
            </a:r>
            <a:r>
              <a:rPr lang="en-US" altLang="en-US" sz="2100" b="1">
                <a:cs typeface="Times New Roman" pitchFamily="18" charset="0"/>
                <a:sym typeface="Symbol" pitchFamily="18" charset="2"/>
              </a:rPr>
              <a:t></a:t>
            </a:r>
            <a:r>
              <a:rPr lang="en-US" altLang="en-US" sz="2100" b="1">
                <a:cs typeface="Times New Roman" pitchFamily="18" charset="0"/>
              </a:rPr>
              <a:t>. Rồi so sánh </a:t>
            </a:r>
            <a:r>
              <a:rPr lang="en-US" altLang="en-US" b="1">
                <a:latin typeface=".VnArial Narrow" pitchFamily="34" charset="0"/>
                <a:sym typeface="Symbol" pitchFamily="18" charset="2"/>
              </a:rPr>
              <a:t></a:t>
            </a:r>
            <a:r>
              <a:rPr lang="en-US" altLang="en-US" sz="2100" b="1">
                <a:cs typeface="Times New Roman" pitchFamily="18" charset="0"/>
              </a:rPr>
              <a:t> với số 0</a:t>
            </a:r>
            <a:endParaRPr lang="vi-VN" altLang="en-US" sz="2100" b="1">
              <a:cs typeface="Times New Roman" pitchFamily="18" charset="0"/>
            </a:endParaRPr>
          </a:p>
        </p:txBody>
      </p:sp>
      <p:sp>
        <p:nvSpPr>
          <p:cNvPr id="59438" name="Rectangle 46"/>
          <p:cNvSpPr>
            <a:spLocks noChangeArrowheads="1"/>
          </p:cNvSpPr>
          <p:nvPr/>
        </p:nvSpPr>
        <p:spPr bwMode="auto">
          <a:xfrm>
            <a:off x="2057400" y="2971800"/>
            <a:ext cx="7086600" cy="4127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100" b="1" i="1" u="sng">
                <a:solidFill>
                  <a:srgbClr val="0000FF"/>
                </a:solidFill>
                <a:cs typeface="Times New Roman" pitchFamily="18" charset="0"/>
              </a:rPr>
              <a:t>Bước 3</a:t>
            </a:r>
            <a:r>
              <a:rPr lang="en-US" sz="2100" b="1">
                <a:solidFill>
                  <a:srgbClr val="0000FF"/>
                </a:solidFill>
                <a:cs typeface="Times New Roman" pitchFamily="18" charset="0"/>
              </a:rPr>
              <a:t>:</a:t>
            </a:r>
            <a:r>
              <a:rPr lang="en-US" sz="210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100" b="1">
                <a:cs typeface="Times New Roman" pitchFamily="18" charset="0"/>
              </a:rPr>
              <a:t>Xác định số nghiệm của phương trình</a:t>
            </a:r>
            <a:r>
              <a:rPr lang="en-US" sz="21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</a:p>
        </p:txBody>
      </p:sp>
      <p:sp>
        <p:nvSpPr>
          <p:cNvPr id="59439" name="Rectangle 47"/>
          <p:cNvSpPr>
            <a:spLocks noChangeArrowheads="1"/>
          </p:cNvSpPr>
          <p:nvPr/>
        </p:nvSpPr>
        <p:spPr bwMode="auto">
          <a:xfrm>
            <a:off x="1981200" y="3429000"/>
            <a:ext cx="6477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100" b="1" i="1" u="sng">
                <a:solidFill>
                  <a:srgbClr val="0000FF"/>
                </a:solidFill>
                <a:cs typeface="Times New Roman" pitchFamily="18" charset="0"/>
              </a:rPr>
              <a:t> Bước 4</a:t>
            </a:r>
            <a:r>
              <a:rPr lang="en-US" altLang="en-US" sz="2100" b="1">
                <a:solidFill>
                  <a:srgbClr val="0000FF"/>
                </a:solidFill>
                <a:cs typeface="Times New Roman" pitchFamily="18" charset="0"/>
              </a:rPr>
              <a:t>:</a:t>
            </a:r>
            <a:r>
              <a:rPr lang="en-US" altLang="en-US" sz="210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sz="2100" b="1">
                <a:cs typeface="Times New Roman" pitchFamily="18" charset="0"/>
              </a:rPr>
              <a:t>Tính nghiệm theo công thức (nếu có)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9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9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2" grpId="0" animBg="1"/>
      <p:bldP spid="59436" grpId="0"/>
      <p:bldP spid="59437" grpId="0"/>
      <p:bldP spid="594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80437" y="11113"/>
            <a:ext cx="5175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8600" y="762000"/>
            <a:ext cx="457200" cy="3810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.VnTime" pitchFamily="34" charset="0"/>
                <a:cs typeface="Arial" charset="0"/>
              </a:rPr>
              <a:t>?3</a:t>
            </a:r>
          </a:p>
        </p:txBody>
      </p:sp>
      <p:sp>
        <p:nvSpPr>
          <p:cNvPr id="80928" name="Text Box 32"/>
          <p:cNvSpPr txBox="1">
            <a:spLocks noChangeArrowheads="1"/>
          </p:cNvSpPr>
          <p:nvPr/>
        </p:nvSpPr>
        <p:spPr bwMode="auto">
          <a:xfrm>
            <a:off x="1066800" y="762000"/>
            <a:ext cx="7467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Áp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công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nghiệm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giải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phương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trình</a:t>
            </a:r>
            <a:r>
              <a:rPr lang="en-US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1219200" y="1295400"/>
            <a:ext cx="5257800" cy="21002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a, 5x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x + 2 = 0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b, 4x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4x + 1 = 0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c, -3x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+ x + 5 = 0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d, 3x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2x - 8 = 0</a:t>
            </a:r>
          </a:p>
        </p:txBody>
      </p:sp>
      <p:sp>
        <p:nvSpPr>
          <p:cNvPr id="80930" name="Text Box 34"/>
          <p:cNvSpPr txBox="1">
            <a:spLocks noChangeArrowheads="1"/>
          </p:cNvSpPr>
          <p:nvPr/>
        </p:nvSpPr>
        <p:spPr bwMode="auto">
          <a:xfrm>
            <a:off x="838200" y="3429000"/>
            <a:ext cx="1676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ĐÁP ÁN</a:t>
            </a:r>
            <a:endParaRPr lang="vi-VN" sz="2400" b="1" u="sng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047750" y="4114800"/>
            <a:ext cx="7391400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AutoNum type="alphaLcParenR"/>
              <a:defRPr/>
            </a:pPr>
            <a:r>
              <a:rPr lang="en-US" altLang="en-US" sz="2800" b="1" dirty="0" smtClean="0">
                <a:solidFill>
                  <a:srgbClr val="0000FF"/>
                </a:solidFill>
              </a:rPr>
              <a:t>5x</a:t>
            </a:r>
            <a:r>
              <a:rPr lang="en-US" altLang="en-US" sz="2800" b="1" baseline="30000" dirty="0" smtClean="0">
                <a:solidFill>
                  <a:srgbClr val="0000FF"/>
                </a:solidFill>
              </a:rPr>
              <a:t>2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 - x + 2 = 0    </a:t>
            </a:r>
          </a:p>
          <a:p>
            <a:pPr marL="0" indent="0" eaLnBrk="1" hangingPunct="1">
              <a:defRPr/>
            </a:pPr>
            <a:r>
              <a:rPr lang="en-US" altLang="en-US" sz="2800" b="1" dirty="0" smtClean="0">
                <a:solidFill>
                  <a:srgbClr val="0000FF"/>
                </a:solidFill>
              </a:rPr>
              <a:t>               </a:t>
            </a:r>
            <a:r>
              <a:rPr lang="en-US" altLang="en-US" sz="2800" dirty="0" smtClean="0">
                <a:solidFill>
                  <a:srgbClr val="FF0000"/>
                </a:solidFill>
              </a:rPr>
              <a:t>(a = 5, b = -1, c = 2)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en-US" altLang="en-US" sz="2800" b="1" dirty="0" smtClean="0">
                <a:sym typeface="Symbol" pitchFamily="18" charset="2"/>
              </a:rPr>
              <a:t>                = b</a:t>
            </a:r>
            <a:r>
              <a:rPr lang="en-US" altLang="en-US" sz="2800" b="1" baseline="30000" dirty="0" smtClean="0">
                <a:sym typeface="Symbol" pitchFamily="18" charset="2"/>
              </a:rPr>
              <a:t>2</a:t>
            </a:r>
            <a:r>
              <a:rPr lang="en-US" altLang="en-US" sz="2800" b="1" dirty="0" smtClean="0">
                <a:sym typeface="Symbol" pitchFamily="18" charset="2"/>
              </a:rPr>
              <a:t>- 4ac</a:t>
            </a:r>
            <a:r>
              <a:rPr lang="en-US" altLang="en-US" sz="2800" dirty="0" smtClean="0">
                <a:solidFill>
                  <a:srgbClr val="FF3300"/>
                </a:solidFill>
                <a:sym typeface="Symbol" pitchFamily="18" charset="2"/>
              </a:rPr>
              <a:t> </a:t>
            </a:r>
            <a:r>
              <a:rPr lang="en-US" altLang="en-US" sz="2800" dirty="0" smtClean="0">
                <a:sym typeface="Symbol" pitchFamily="18" charset="2"/>
              </a:rPr>
              <a:t>= (-1)</a:t>
            </a:r>
            <a:r>
              <a:rPr lang="en-US" altLang="en-US" sz="2800" baseline="30000" dirty="0" smtClean="0">
                <a:sym typeface="Symbol" pitchFamily="18" charset="2"/>
              </a:rPr>
              <a:t>2</a:t>
            </a:r>
            <a:r>
              <a:rPr lang="en-US" altLang="en-US" sz="2800" dirty="0" smtClean="0">
                <a:sym typeface="Symbol" pitchFamily="18" charset="2"/>
              </a:rPr>
              <a:t>- 4.5.2 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en-US" altLang="en-US" sz="2800" dirty="0" smtClean="0">
                <a:sym typeface="Symbol" pitchFamily="18" charset="2"/>
              </a:rPr>
              <a:t>		        = 1 -  40   = -39 </a:t>
            </a:r>
            <a:r>
              <a:rPr lang="en-US" altLang="en-US" sz="2800" b="1" dirty="0" smtClean="0">
                <a:sym typeface="Symbol" pitchFamily="18" charset="2"/>
              </a:rPr>
              <a:t>&lt; 0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en-US" altLang="en-US" sz="2400" dirty="0" smtClean="0">
                <a:sym typeface="Symbol" pitchFamily="18" charset="2"/>
              </a:rPr>
              <a:t> </a:t>
            </a:r>
            <a:r>
              <a:rPr lang="en-US" altLang="en-US" sz="2400" dirty="0" err="1" smtClean="0">
                <a:sym typeface="Symbol" pitchFamily="18" charset="2"/>
              </a:rPr>
              <a:t>Phương</a:t>
            </a:r>
            <a:r>
              <a:rPr lang="en-US" altLang="en-US" sz="2400" dirty="0" smtClean="0">
                <a:sym typeface="Symbol" pitchFamily="18" charset="2"/>
              </a:rPr>
              <a:t> </a:t>
            </a:r>
            <a:r>
              <a:rPr lang="en-US" altLang="en-US" sz="2400" dirty="0" err="1" smtClean="0">
                <a:sym typeface="Symbol" pitchFamily="18" charset="2"/>
              </a:rPr>
              <a:t>trình</a:t>
            </a:r>
            <a:r>
              <a:rPr lang="en-US" altLang="en-US" sz="2400" dirty="0" smtClean="0">
                <a:sym typeface="Symbol" pitchFamily="18" charset="2"/>
              </a:rPr>
              <a:t> </a:t>
            </a:r>
            <a:r>
              <a:rPr lang="en-US" altLang="en-US" sz="2400" dirty="0" err="1" smtClean="0">
                <a:sym typeface="Symbol" pitchFamily="18" charset="2"/>
              </a:rPr>
              <a:t>vô</a:t>
            </a:r>
            <a:r>
              <a:rPr lang="en-US" altLang="en-US" sz="2400" dirty="0" smtClean="0">
                <a:sym typeface="Symbol" pitchFamily="18" charset="2"/>
              </a:rPr>
              <a:t> </a:t>
            </a:r>
            <a:r>
              <a:rPr lang="en-US" altLang="en-US" sz="2400" dirty="0" err="1" smtClean="0">
                <a:sym typeface="Symbol" pitchFamily="18" charset="2"/>
              </a:rPr>
              <a:t>nghiệm</a:t>
            </a:r>
            <a:r>
              <a:rPr lang="en-US" altLang="en-US" sz="2400" dirty="0" smtClean="0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0" grpId="0"/>
      <p:bldP spid="112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5334000" y="762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b) 4x</a:t>
            </a:r>
            <a:r>
              <a:rPr lang="en-US" altLang="en-US" sz="2400" b="1" baseline="30000">
                <a:solidFill>
                  <a:srgbClr val="0000FF"/>
                </a:solidFill>
              </a:rPr>
              <a:t>2</a:t>
            </a:r>
            <a:r>
              <a:rPr lang="en-US" altLang="en-US" sz="2400" b="1">
                <a:solidFill>
                  <a:srgbClr val="0000FF"/>
                </a:solidFill>
              </a:rPr>
              <a:t> – 4x + 1 = 0</a:t>
            </a:r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/>
        </p:nvGraphicFramePr>
        <p:xfrm>
          <a:off x="5486400" y="1371600"/>
          <a:ext cx="2438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3" imgW="16240125" imgH="4829175" progId="Equation.DSMT4">
                  <p:embed/>
                </p:oleObj>
              </mc:Choice>
              <mc:Fallback>
                <p:oleObj name="Equation" r:id="rId3" imgW="16240125" imgH="482917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371600"/>
                        <a:ext cx="2438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5410200" y="21336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5" imgW="13163550" imgH="3514725" progId="Equation.DSMT4">
                  <p:embed/>
                </p:oleObj>
              </mc:Choice>
              <mc:Fallback>
                <p:oleObj name="Equation" r:id="rId5" imgW="13163550" imgH="351472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1336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5410200" y="2667000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7" imgW="10096500" imgH="3514725" progId="Equation.DSMT4">
                  <p:embed/>
                </p:oleObj>
              </mc:Choice>
              <mc:Fallback>
                <p:oleObj name="Equation" r:id="rId7" imgW="10096500" imgH="351472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667000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/>
        </p:nvGraphicFramePr>
        <p:xfrm>
          <a:off x="5410200" y="3124200"/>
          <a:ext cx="1981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9" imgW="9220200" imgH="6800850" progId="Equation.DSMT4">
                  <p:embed/>
                </p:oleObj>
              </mc:Choice>
              <mc:Fallback>
                <p:oleObj name="Equation" r:id="rId9" imgW="9220200" imgH="680085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124200"/>
                        <a:ext cx="1981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4495800" y="560388"/>
            <a:ext cx="0" cy="411480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304800" y="609600"/>
            <a:ext cx="4191000" cy="7366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b) 4x</a:t>
            </a:r>
            <a:r>
              <a:rPr lang="en-US" sz="24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– 4x + 1 = 0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(a = 4; b = - 4; c = 1)</a:t>
            </a: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228600" y="1905000"/>
            <a:ext cx="4095750" cy="7366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>
                <a:cs typeface="Times New Roman" pitchFamily="18" charset="0"/>
                <a:sym typeface="Symbol" pitchFamily="18" charset="2"/>
              </a:rPr>
              <a:t>Phương</a:t>
            </a:r>
            <a:r>
              <a:rPr lang="en-US" sz="24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>
                <a:cs typeface="Times New Roman" pitchFamily="18" charset="0"/>
                <a:sym typeface="Symbol" pitchFamily="18" charset="2"/>
              </a:rPr>
              <a:t>trình</a:t>
            </a:r>
            <a:r>
              <a:rPr lang="en-US" sz="24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>
                <a:cs typeface="Times New Roman" pitchFamily="18" charset="0"/>
                <a:sym typeface="Symbol" pitchFamily="18" charset="2"/>
              </a:rPr>
              <a:t>có</a:t>
            </a:r>
            <a:r>
              <a:rPr lang="en-US" sz="24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>
                <a:cs typeface="Times New Roman" pitchFamily="18" charset="0"/>
                <a:sym typeface="Symbol" pitchFamily="18" charset="2"/>
              </a:rPr>
              <a:t>nghiệm</a:t>
            </a:r>
            <a:r>
              <a:rPr lang="en-US" sz="2400" b="1" dirty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>
                <a:cs typeface="Times New Roman" pitchFamily="18" charset="0"/>
                <a:sym typeface="Symbol" pitchFamily="18" charset="2"/>
              </a:rPr>
              <a:t>kép</a:t>
            </a:r>
            <a:r>
              <a:rPr lang="en-US" sz="2400" b="1" dirty="0">
                <a:cs typeface="Times New Roman" pitchFamily="18" charset="0"/>
                <a:sym typeface="Symbol" pitchFamily="18" charset="2"/>
              </a:rPr>
              <a:t> 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 typeface="Symbol" pitchFamily="18" charset="2"/>
              <a:buNone/>
              <a:defRPr/>
            </a:pPr>
            <a:r>
              <a:rPr lang="en-US" sz="2400" b="1" dirty="0"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400" b="1" baseline="-25000" dirty="0"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400" b="1" dirty="0">
                <a:cs typeface="Times New Roman" pitchFamily="18" charset="0"/>
                <a:sym typeface="Symbol" pitchFamily="18" charset="2"/>
              </a:rPr>
              <a:t> = x</a:t>
            </a:r>
            <a:r>
              <a:rPr lang="en-US" sz="2400" b="1" baseline="-25000" dirty="0"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  <a:sym typeface="Symbol" pitchFamily="18" charset="2"/>
              </a:rPr>
              <a:t>  </a:t>
            </a: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228600" y="1447800"/>
            <a:ext cx="3697288" cy="325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.VnArial Narrow" pitchFamily="34" charset="0"/>
                <a:sym typeface="Symbol" pitchFamily="18" charset="2"/>
              </a:rPr>
              <a:t> </a:t>
            </a:r>
            <a:r>
              <a:rPr lang="en-US" sz="2400" b="1" dirty="0">
                <a:latin typeface=".VnArial Narrow" pitchFamily="34" charset="0"/>
                <a:sym typeface="Symbol" pitchFamily="18" charset="2"/>
              </a:rPr>
              <a:t> = (- 4)</a:t>
            </a:r>
            <a:r>
              <a:rPr lang="en-US" sz="2400" b="1" baseline="30000" dirty="0">
                <a:latin typeface=".VnArial Narrow" pitchFamily="34" charset="0"/>
                <a:sym typeface="Symbol" pitchFamily="18" charset="2"/>
              </a:rPr>
              <a:t>2</a:t>
            </a:r>
            <a:r>
              <a:rPr lang="en-US" sz="2400" b="1" dirty="0">
                <a:latin typeface=".VnArial Narrow" pitchFamily="34" charset="0"/>
                <a:sym typeface="Symbol" pitchFamily="18" charset="2"/>
              </a:rPr>
              <a:t> – 4.4.1 = 16 – 16 = 0</a:t>
            </a:r>
          </a:p>
        </p:txBody>
      </p:sp>
      <p:graphicFrame>
        <p:nvGraphicFramePr>
          <p:cNvPr id="11275" name="Object 15"/>
          <p:cNvGraphicFramePr>
            <a:graphicFrameLocks noChangeAspect="1"/>
          </p:cNvGraphicFramePr>
          <p:nvPr/>
        </p:nvGraphicFramePr>
        <p:xfrm>
          <a:off x="1219200" y="20574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1" imgW="4171950" imgH="6800850" progId="Equation.DSMT4">
                  <p:embed/>
                </p:oleObj>
              </mc:Choice>
              <mc:Fallback>
                <p:oleObj name="Equation" r:id="rId11" imgW="4171950" imgH="680085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574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8873" name="Group 25"/>
          <p:cNvGrpSpPr>
            <a:grpSpLocks/>
          </p:cNvGrpSpPr>
          <p:nvPr/>
        </p:nvGrpSpPr>
        <p:grpSpPr bwMode="auto">
          <a:xfrm>
            <a:off x="4572000" y="3962400"/>
            <a:ext cx="4191000" cy="685800"/>
            <a:chOff x="2896" y="2496"/>
            <a:chExt cx="2640" cy="432"/>
          </a:xfrm>
        </p:grpSpPr>
        <p:sp>
          <p:nvSpPr>
            <p:cNvPr id="78868" name="Text Box 20"/>
            <p:cNvSpPr txBox="1">
              <a:spLocks noChangeArrowheads="1"/>
            </p:cNvSpPr>
            <p:nvPr/>
          </p:nvSpPr>
          <p:spPr bwMode="auto">
            <a:xfrm>
              <a:off x="2896" y="2544"/>
              <a:ext cx="1968" cy="26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200" b="1" smtClean="0"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18" charset="0"/>
                </a:rPr>
                <a:t>Phương trình có nghiệm </a:t>
              </a:r>
              <a:endParaRPr lang="vi-VN" sz="22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endParaRPr>
            </a:p>
          </p:txBody>
        </p:sp>
        <p:graphicFrame>
          <p:nvGraphicFramePr>
            <p:cNvPr id="11280" name="Object 21"/>
            <p:cNvGraphicFramePr>
              <a:graphicFrameLocks noChangeAspect="1"/>
            </p:cNvGraphicFramePr>
            <p:nvPr/>
          </p:nvGraphicFramePr>
          <p:xfrm>
            <a:off x="4832" y="2496"/>
            <a:ext cx="70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8" name="Equation" r:id="rId13" imgW="6143625" imgH="6800850" progId="Equation.DSMT4">
                    <p:embed/>
                  </p:oleObj>
                </mc:Choice>
                <mc:Fallback>
                  <p:oleObj name="Equation" r:id="rId13" imgW="6143625" imgH="6800850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2" y="2496"/>
                          <a:ext cx="70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4495800" y="457200"/>
            <a:ext cx="16764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Cách 2</a:t>
            </a:r>
            <a:endParaRPr lang="vi-VN" sz="2000" b="1" u="sng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/>
      <p:bldP spid="78861" grpId="0"/>
      <p:bldP spid="78862" grpId="0"/>
      <p:bldP spid="788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8" name="Group 4"/>
          <p:cNvGrpSpPr>
            <a:grpSpLocks/>
          </p:cNvGrpSpPr>
          <p:nvPr/>
        </p:nvGrpSpPr>
        <p:grpSpPr bwMode="auto">
          <a:xfrm>
            <a:off x="1828800" y="1528763"/>
            <a:ext cx="1371600" cy="757237"/>
            <a:chOff x="1104" y="2931"/>
            <a:chExt cx="864" cy="477"/>
          </a:xfrm>
        </p:grpSpPr>
        <p:sp>
          <p:nvSpPr>
            <p:cNvPr id="77829" name="Line 5"/>
            <p:cNvSpPr>
              <a:spLocks noChangeShapeType="1"/>
            </p:cNvSpPr>
            <p:nvPr/>
          </p:nvSpPr>
          <p:spPr bwMode="auto">
            <a:xfrm flipV="1">
              <a:off x="1104" y="2931"/>
              <a:ext cx="192" cy="47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830" name="Line 6"/>
            <p:cNvSpPr>
              <a:spLocks noChangeShapeType="1"/>
            </p:cNvSpPr>
            <p:nvPr/>
          </p:nvSpPr>
          <p:spPr bwMode="auto">
            <a:xfrm flipV="1">
              <a:off x="1104" y="2931"/>
              <a:ext cx="864" cy="47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3429000" y="685800"/>
            <a:ext cx="22447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ĐÁP ÁN</a:t>
            </a: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1981200" y="1905000"/>
            <a:ext cx="5768975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2000" b="1">
                <a:sym typeface="Symbol" pitchFamily="18" charset="2"/>
              </a:rPr>
              <a:t> = 1</a:t>
            </a:r>
            <a:r>
              <a:rPr lang="en-US" altLang="en-US" sz="2000" b="1" baseline="30000">
                <a:sym typeface="Symbol" pitchFamily="18" charset="2"/>
              </a:rPr>
              <a:t>2</a:t>
            </a:r>
            <a:r>
              <a:rPr lang="en-US" altLang="en-US" sz="2000" b="1">
                <a:sym typeface="Symbol" pitchFamily="18" charset="2"/>
              </a:rPr>
              <a:t> – 4.(- 3).5 = 1 + 60 = 61 &gt; 0</a:t>
            </a:r>
          </a:p>
        </p:txBody>
      </p:sp>
      <p:graphicFrame>
        <p:nvGraphicFramePr>
          <p:cNvPr id="12293" name="Object 10"/>
          <p:cNvGraphicFramePr>
            <a:graphicFrameLocks noChangeAspect="1"/>
          </p:cNvGraphicFramePr>
          <p:nvPr/>
        </p:nvGraphicFramePr>
        <p:xfrm>
          <a:off x="1600200" y="2682875"/>
          <a:ext cx="2757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3" imgW="26993850" imgH="7458075" progId="Equation.DSMT4">
                  <p:embed/>
                </p:oleObj>
              </mc:Choice>
              <mc:Fallback>
                <p:oleObj name="Equation" r:id="rId3" imgW="26993850" imgH="745807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82875"/>
                        <a:ext cx="275748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11"/>
          <p:cNvGraphicFramePr>
            <a:graphicFrameLocks noChangeAspect="1"/>
          </p:cNvGraphicFramePr>
          <p:nvPr/>
        </p:nvGraphicFramePr>
        <p:xfrm>
          <a:off x="4473575" y="2713038"/>
          <a:ext cx="2689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5" imgW="26327100" imgH="7458075" progId="Equation.DSMT4">
                  <p:embed/>
                </p:oleObj>
              </mc:Choice>
              <mc:Fallback>
                <p:oleObj name="Equation" r:id="rId5" imgW="26327100" imgH="745807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3575" y="2713038"/>
                        <a:ext cx="2689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1524000" y="1373188"/>
            <a:ext cx="4991100" cy="3111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c) - 3x</a:t>
            </a:r>
            <a:r>
              <a:rPr lang="en-US" sz="2200" b="1" baseline="30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+ x + 5 = 0</a:t>
            </a:r>
            <a:r>
              <a:rPr lang="en-US" sz="2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(a = -3; b = 1; c = 5)</a:t>
            </a: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1828800" y="2255838"/>
            <a:ext cx="487362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200" b="1">
                <a:cs typeface="Times New Roman" pitchFamily="18" charset="0"/>
                <a:sym typeface="Symbol" pitchFamily="18" charset="2"/>
              </a:rPr>
              <a:t>Phương trình có hai nghiệm phân biệt:</a:t>
            </a:r>
            <a:endParaRPr lang="vi-VN" altLang="en-US" sz="2200" b="1"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1600200" y="3733800"/>
            <a:ext cx="5715000" cy="12001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d, 3x</a:t>
            </a:r>
            <a:r>
              <a:rPr lang="en-US" sz="2400" b="1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2x - 8 = 0 ( a = 3; b = -2; c = -8</a:t>
            </a:r>
          </a:p>
          <a:p>
            <a:pPr eaLnBrk="1" hangingPunct="1"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dirty="0">
                <a:sym typeface="Symbol" pitchFamily="18" charset="2"/>
              </a:rPr>
              <a:t> = (-2)</a:t>
            </a:r>
            <a:r>
              <a:rPr lang="en-US" sz="2400" b="1" baseline="30000" dirty="0">
                <a:sym typeface="Symbol" pitchFamily="18" charset="2"/>
              </a:rPr>
              <a:t>2</a:t>
            </a:r>
            <a:r>
              <a:rPr lang="en-US" sz="2400" b="1" dirty="0">
                <a:sym typeface="Symbol" pitchFamily="18" charset="2"/>
              </a:rPr>
              <a:t> – 4.3.(-8) = 4 + 96 = 100 &gt; 0; </a:t>
            </a:r>
          </a:p>
        </p:txBody>
      </p:sp>
      <p:grpSp>
        <p:nvGrpSpPr>
          <p:cNvPr id="77847" name="Group 23"/>
          <p:cNvGrpSpPr>
            <a:grpSpLocks/>
          </p:cNvGrpSpPr>
          <p:nvPr/>
        </p:nvGrpSpPr>
        <p:grpSpPr bwMode="auto">
          <a:xfrm>
            <a:off x="1905000" y="4038600"/>
            <a:ext cx="1447800" cy="685800"/>
            <a:chOff x="1008" y="3024"/>
            <a:chExt cx="912" cy="432"/>
          </a:xfrm>
        </p:grpSpPr>
        <p:sp>
          <p:nvSpPr>
            <p:cNvPr id="77848" name="Line 24"/>
            <p:cNvSpPr>
              <a:spLocks noChangeShapeType="1"/>
            </p:cNvSpPr>
            <p:nvPr/>
          </p:nvSpPr>
          <p:spPr bwMode="auto">
            <a:xfrm flipV="1">
              <a:off x="1008" y="3072"/>
              <a:ext cx="96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849" name="Line 25"/>
            <p:cNvSpPr>
              <a:spLocks noChangeShapeType="1"/>
            </p:cNvSpPr>
            <p:nvPr/>
          </p:nvSpPr>
          <p:spPr bwMode="auto">
            <a:xfrm flipV="1">
              <a:off x="1008" y="3024"/>
              <a:ext cx="912" cy="43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852" name="Text Box 28"/>
          <p:cNvSpPr txBox="1">
            <a:spLocks noChangeArrowheads="1"/>
          </p:cNvSpPr>
          <p:nvPr/>
        </p:nvSpPr>
        <p:spPr bwMode="auto">
          <a:xfrm>
            <a:off x="1781175" y="4876800"/>
            <a:ext cx="6019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err="1" smtClean="0">
                <a:sym typeface="Symbol" pitchFamily="18" charset="2"/>
              </a:rPr>
              <a:t>Phương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ym typeface="Symbol" pitchFamily="18" charset="2"/>
              </a:rPr>
              <a:t>trình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ym typeface="Symbol" pitchFamily="18" charset="2"/>
              </a:rPr>
              <a:t>có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ym typeface="Symbol" pitchFamily="18" charset="2"/>
              </a:rPr>
              <a:t>hai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ym typeface="Symbol" pitchFamily="18" charset="2"/>
              </a:rPr>
              <a:t>nghiệm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ym typeface="Symbol" pitchFamily="18" charset="2"/>
              </a:rPr>
              <a:t>phân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b="1" dirty="0" err="1" smtClean="0">
                <a:sym typeface="Symbol" pitchFamily="18" charset="2"/>
              </a:rPr>
              <a:t>biệt</a:t>
            </a:r>
            <a:r>
              <a:rPr lang="en-US" sz="2400" b="1" dirty="0" smtClean="0">
                <a:sym typeface="Symbol" pitchFamily="18" charset="2"/>
              </a:rPr>
              <a:t>: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7853" name="Text Box 29"/>
          <p:cNvSpPr txBox="1">
            <a:spLocks noChangeArrowheads="1"/>
          </p:cNvSpPr>
          <p:nvPr/>
        </p:nvSpPr>
        <p:spPr bwMode="auto">
          <a:xfrm>
            <a:off x="1803400" y="5410200"/>
            <a:ext cx="4419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2; x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- 4/3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78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7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77837" grpId="0"/>
      <p:bldP spid="77852" grpId="0"/>
      <p:bldP spid="778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1447800"/>
            <a:ext cx="93551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altLang="en-US" sz="2800" b="1"/>
              <a:t>Nếu phương trình ax</a:t>
            </a:r>
            <a:r>
              <a:rPr lang="en-US" altLang="en-US" sz="2800" b="1" baseline="30000"/>
              <a:t>2</a:t>
            </a:r>
            <a:r>
              <a:rPr lang="en-US" altLang="en-US" sz="2800" b="1"/>
              <a:t> + bx + c = 0 (a </a:t>
            </a:r>
            <a:r>
              <a:rPr lang="en-US" altLang="en-US" sz="2800" b="1">
                <a:cs typeface="Times New Roman" pitchFamily="18" charset="0"/>
              </a:rPr>
              <a:t>≠ 0 ) có a và c trái dấu </a:t>
            </a:r>
            <a:endParaRPr lang="en-US" altLang="en-US" sz="2800" b="1">
              <a:solidFill>
                <a:srgbClr val="1A0BD9"/>
              </a:solidFill>
              <a:cs typeface="Times New Roman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667000" y="2133600"/>
            <a:ext cx="3025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Symbol" pitchFamily="18" charset="2"/>
              <a:buNone/>
            </a:pPr>
            <a:r>
              <a:rPr lang="en-US" altLang="en-US" sz="2800" b="1">
                <a:sym typeface="Symbol" pitchFamily="18" charset="2"/>
              </a:rPr>
              <a:t>   = </a:t>
            </a:r>
            <a:r>
              <a:rPr lang="en-US" altLang="en-US" sz="2800" b="1">
                <a:solidFill>
                  <a:srgbClr val="FF0000"/>
                </a:solidFill>
                <a:sym typeface="Symbol" pitchFamily="18" charset="2"/>
              </a:rPr>
              <a:t>b</a:t>
            </a:r>
            <a:r>
              <a:rPr lang="en-US" altLang="en-US" sz="2800" b="1" baseline="3000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altLang="en-US" sz="2800" b="1">
                <a:solidFill>
                  <a:srgbClr val="FF0000"/>
                </a:solidFill>
                <a:sym typeface="Symbol" pitchFamily="18" charset="2"/>
              </a:rPr>
              <a:t> - 4ac</a:t>
            </a:r>
            <a:r>
              <a:rPr lang="en-US" altLang="en-US" sz="2800" b="1">
                <a:sym typeface="Symbol" pitchFamily="18" charset="2"/>
              </a:rPr>
              <a:t> &gt; 0</a:t>
            </a:r>
            <a:endParaRPr lang="en-US" altLang="en-US" b="1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066800" y="2986088"/>
            <a:ext cx="6175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b="1">
                <a:latin typeface=".VnTime" pitchFamily="34" charset="0"/>
                <a:sym typeface="Symbol" pitchFamily="18" charset="2"/>
              </a:rPr>
              <a:t></a:t>
            </a:r>
            <a:r>
              <a:rPr lang="en-US" altLang="en-US" sz="2800" b="1">
                <a:sym typeface="Symbol" pitchFamily="18" charset="2"/>
              </a:rPr>
              <a:t> Phương trình có 2 nghiệm phân biệt</a:t>
            </a:r>
            <a:endParaRPr lang="en-US" altLang="en-US" sz="2800" b="1">
              <a:latin typeface=".VnTime" pitchFamily="34" charset="0"/>
              <a:sym typeface="Symbol" pitchFamily="18" charset="2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90600" y="21336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Symbol" pitchFamily="18" charset="2"/>
              <a:buNone/>
            </a:pPr>
            <a:r>
              <a:rPr lang="en-US" altLang="en-US" sz="2800" b="1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800" b="1">
                <a:sym typeface="Symbol" pitchFamily="18" charset="2"/>
              </a:rPr>
              <a:t>thì </a:t>
            </a:r>
            <a:r>
              <a:rPr lang="en-US" altLang="en-US" sz="2800" b="1">
                <a:solidFill>
                  <a:srgbClr val="FF0000"/>
                </a:solidFill>
                <a:sym typeface="Symbol" pitchFamily="18" charset="2"/>
              </a:rPr>
              <a:t>ac &lt; 0 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  <p:sp>
        <p:nvSpPr>
          <p:cNvPr id="13318" name="Text Box 26"/>
          <p:cNvSpPr txBox="1">
            <a:spLocks noChangeArrowheads="1"/>
          </p:cNvSpPr>
          <p:nvPr/>
        </p:nvSpPr>
        <p:spPr bwMode="auto">
          <a:xfrm>
            <a:off x="3276600" y="609600"/>
            <a:ext cx="2209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0000"/>
                </a:solidFill>
              </a:rPr>
              <a:t>Chú ý: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074&quot;&gt;&lt;/object&gt;&lt;object type=&quot;2&quot; unique_id=&quot;10075&quot;&gt;&lt;object type=&quot;3&quot; unique_id=&quot;10077&quot;&gt;&lt;property id=&quot;20148&quot; value=&quot;5&quot;/&gt;&lt;property id=&quot;20300&quot; value=&quot;Slide 2&quot;/&gt;&lt;property id=&quot;20307&quot; value=&quot;256&quot;/&gt;&lt;/object&gt;&lt;object type=&quot;3&quot; unique_id=&quot;10080&quot;&gt;&lt;property id=&quot;20148&quot; value=&quot;5&quot;/&gt;&lt;property id=&quot;20300&quot; value=&quot;Slide 5&quot;/&gt;&lt;property id=&quot;20307&quot; value=&quot;259&quot;/&gt;&lt;/object&gt;&lt;object type=&quot;3&quot; unique_id=&quot;10084&quot;&gt;&lt;property id=&quot;20148&quot; value=&quot;5&quot;/&gt;&lt;property id=&quot;20300&quot; value=&quot;Slide 11&quot;/&gt;&lt;property id=&quot;20307&quot; value=&quot;267&quot;/&gt;&lt;/object&gt;&lt;object type=&quot;3&quot; unique_id=&quot;10086&quot;&gt;&lt;property id=&quot;20148&quot; value=&quot;5&quot;/&gt;&lt;property id=&quot;20300&quot; value=&quot;Slide 12&quot;/&gt;&lt;property id=&quot;20307&quot; value=&quot;268&quot;/&gt;&lt;/object&gt;&lt;object type=&quot;3&quot; unique_id=&quot;10087&quot;&gt;&lt;property id=&quot;20148&quot; value=&quot;5&quot;/&gt;&lt;property id=&quot;20300&quot; value=&quot;Slide 13&quot;/&gt;&lt;property id=&quot;20307&quot; value=&quot;273&quot;/&gt;&lt;/object&gt;&lt;object type=&quot;3&quot; unique_id=&quot;10088&quot;&gt;&lt;property id=&quot;20148&quot; value=&quot;5&quot;/&gt;&lt;property id=&quot;20300&quot; value=&quot;Slide 15&quot;/&gt;&lt;property id=&quot;20307&quot; value=&quot;269&quot;/&gt;&lt;/object&gt;&lt;object type=&quot;3&quot; unique_id=&quot;10089&quot;&gt;&lt;property id=&quot;20148&quot; value=&quot;5&quot;/&gt;&lt;property id=&quot;20300&quot; value=&quot;Slide 18&quot;/&gt;&lt;property id=&quot;20307&quot; value=&quot;270&quot;/&gt;&lt;/object&gt;&lt;object type=&quot;3&quot; unique_id=&quot;10090&quot;&gt;&lt;property id=&quot;20148&quot; value=&quot;5&quot;/&gt;&lt;property id=&quot;20300&quot; value=&quot;Slide 19&quot;/&gt;&lt;property id=&quot;20307&quot; value=&quot;271&quot;/&gt;&lt;/object&gt;&lt;object type=&quot;3&quot; unique_id=&quot;10091&quot;&gt;&lt;property id=&quot;20148&quot; value=&quot;5&quot;/&gt;&lt;property id=&quot;20300&quot; value=&quot;Slide 20&quot;/&gt;&lt;property id=&quot;20307&quot; value=&quot;272&quot;/&gt;&lt;/object&gt;&lt;object type=&quot;3&quot; unique_id=&quot;10092&quot;&gt;&lt;property id=&quot;20148&quot; value=&quot;5&quot;/&gt;&lt;property id=&quot;20300&quot; value=&quot;Slide 24&quot;/&gt;&lt;property id=&quot;20307&quot; value=&quot;274&quot;/&gt;&lt;/object&gt;&lt;object type=&quot;3&quot; unique_id=&quot;10093&quot;&gt;&lt;property id=&quot;20148&quot; value=&quot;5&quot;/&gt;&lt;property id=&quot;20300&quot; value=&quot;Slide 28&quot;/&gt;&lt;property id=&quot;20307&quot; value=&quot;276&quot;/&gt;&lt;/object&gt;&lt;object type=&quot;3&quot; unique_id=&quot;10444&quot;&gt;&lt;property id=&quot;20148&quot; value=&quot;5&quot;/&gt;&lt;property id=&quot;20300&quot; value=&quot;Slide 6&quot;/&gt;&lt;property id=&quot;20307&quot; value=&quot;287&quot;/&gt;&lt;/object&gt;&lt;object type=&quot;3&quot; unique_id=&quot;10445&quot;&gt;&lt;property id=&quot;20148&quot; value=&quot;5&quot;/&gt;&lt;property id=&quot;20300&quot; value=&quot;Slide 7&quot;/&gt;&lt;property id=&quot;20307&quot; value=&quot;288&quot;/&gt;&lt;/object&gt;&lt;object type=&quot;3&quot; unique_id=&quot;10493&quot;&gt;&lt;property id=&quot;20148&quot; value=&quot;5&quot;/&gt;&lt;property id=&quot;20300&quot; value=&quot;Slide 16&quot;/&gt;&lt;property id=&quot;20307&quot; value=&quot;290&quot;/&gt;&lt;/object&gt;&lt;object type=&quot;3&quot; unique_id=&quot;10713&quot;&gt;&lt;property id=&quot;20148&quot; value=&quot;5&quot;/&gt;&lt;property id=&quot;20300&quot; value=&quot;Slide 17&quot;/&gt;&lt;property id=&quot;20307&quot; value=&quot;291&quot;/&gt;&lt;/object&gt;&lt;object type=&quot;3&quot; unique_id=&quot;10714&quot;&gt;&lt;property id=&quot;20148&quot; value=&quot;5&quot;/&gt;&lt;property id=&quot;20300&quot; value=&quot;Slide 21&quot;/&gt;&lt;property id=&quot;20307&quot; value=&quot;292&quot;/&gt;&lt;/object&gt;&lt;object type=&quot;3&quot; unique_id=&quot;10715&quot;&gt;&lt;property id=&quot;20148&quot; value=&quot;5&quot;/&gt;&lt;property id=&quot;20300&quot; value=&quot;Slide 22&quot;/&gt;&lt;property id=&quot;20307&quot; value=&quot;294&quot;/&gt;&lt;/object&gt;&lt;object type=&quot;3&quot; unique_id=&quot;10716&quot;&gt;&lt;property id=&quot;20148&quot; value=&quot;5&quot;/&gt;&lt;property id=&quot;20300&quot; value=&quot;Slide 23&quot;/&gt;&lt;property id=&quot;20307&quot; value=&quot;295&quot;/&gt;&lt;/object&gt;&lt;object type=&quot;3&quot; unique_id=&quot;10829&quot;&gt;&lt;property id=&quot;20148&quot; value=&quot;5&quot;/&gt;&lt;property id=&quot;20300&quot; value=&quot;Slide 4&quot;/&gt;&lt;property id=&quot;20307&quot; value=&quot;296&quot;/&gt;&lt;/object&gt;&lt;object type=&quot;3&quot; unique_id=&quot;11054&quot;&gt;&lt;property id=&quot;20148&quot; value=&quot;5&quot;/&gt;&lt;property id=&quot;20300&quot; value=&quot;Slide 27&quot;/&gt;&lt;property id=&quot;20307&quot; value=&quot;300&quot;/&gt;&lt;/object&gt;&lt;object type=&quot;3&quot; unique_id=&quot;11112&quot;&gt;&lt;property id=&quot;20148&quot; value=&quot;5&quot;/&gt;&lt;property id=&quot;20300&quot; value=&quot;Slide 1&quot;/&gt;&lt;property id=&quot;20307&quot; value=&quot;303&quot;/&gt;&lt;/object&gt;&lt;object type=&quot;3&quot; unique_id=&quot;11395&quot;&gt;&lt;property id=&quot;20148&quot; value=&quot;5&quot;/&gt;&lt;property id=&quot;20300&quot; value=&quot;Slide 10&quot;/&gt;&lt;property id=&quot;20307&quot; value=&quot;304&quot;/&gt;&lt;/object&gt;&lt;object type=&quot;3&quot; unique_id=&quot;11483&quot;&gt;&lt;property id=&quot;20148&quot; value=&quot;5&quot;/&gt;&lt;property id=&quot;20300&quot; value=&quot;Slide 9&quot;/&gt;&lt;property id=&quot;20307&quot; value=&quot;305&quot;/&gt;&lt;/object&gt;&lt;object type=&quot;3&quot; unique_id=&quot;11604&quot;&gt;&lt;property id=&quot;20148&quot; value=&quot;5&quot;/&gt;&lt;property id=&quot;20300&quot; value=&quot;Slide 3 - &amp;quot;TIẾT 54: CÔNG THỨC NGHIỆM CỦA PHƯƠNG TRÌNH BẬC HAI&amp;quot;&quot;/&gt;&lt;property id=&quot;20307&quot; value=&quot;306&quot;/&gt;&lt;/object&gt;&lt;object type=&quot;3&quot; unique_id=&quot;11696&quot;&gt;&lt;property id=&quot;20148&quot; value=&quot;5&quot;/&gt;&lt;property id=&quot;20300&quot; value=&quot;Slide 8&quot;/&gt;&lt;property id=&quot;20307&quot; value=&quot;307&quot;/&gt;&lt;/object&gt;&lt;object type=&quot;3&quot; unique_id=&quot;11725&quot;&gt;&lt;property id=&quot;20148&quot; value=&quot;5&quot;/&gt;&lt;property id=&quot;20300&quot; value=&quot;Slide 14&quot;/&gt;&lt;property id=&quot;20307&quot; value=&quot;308&quot;/&gt;&lt;/object&gt;&lt;object type=&quot;3&quot; unique_id=&quot;11866&quot;&gt;&lt;property id=&quot;20148&quot; value=&quot;5&quot;/&gt;&lt;property id=&quot;20300&quot; value=&quot;Slide 26&quot;/&gt;&lt;property id=&quot;20307&quot; value=&quot;309&quot;/&gt;&lt;/object&gt;&lt;object type=&quot;3&quot; unique_id=&quot;11983&quot;&gt;&lt;property id=&quot;20148&quot; value=&quot;5&quot;/&gt;&lt;property id=&quot;20300&quot; value=&quot;Slide 25&quot;/&gt;&lt;property id=&quot;20307&quot; value=&quot;31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5607</TotalTime>
  <Words>1242</Words>
  <Application>Microsoft Office PowerPoint</Application>
  <PresentationFormat>On-screen Show (4:3)</PresentationFormat>
  <Paragraphs>136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Office Theme</vt:lpstr>
      <vt:lpstr>1_Office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197 Ly Thuong Kiet  _ Thai Binh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TN_PC</dc:creator>
  <cp:lastModifiedBy>addmin</cp:lastModifiedBy>
  <cp:revision>316</cp:revision>
  <dcterms:created xsi:type="dcterms:W3CDTF">2008-03-11T00:29:27Z</dcterms:created>
  <dcterms:modified xsi:type="dcterms:W3CDTF">2020-04-16T04:02:50Z</dcterms:modified>
</cp:coreProperties>
</file>