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FD0BE-97A2-49E0-ACFE-CF67C2DE7393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2519A9-2449-4272-9C71-72DEF908E0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3175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B0C4AD-E034-4966-A212-33DBA7226AC7}" type="slidenum">
              <a:rPr lang="en-US" altLang="vi-VN" sz="1200">
                <a:latin typeface="Arial" panose="020B0604020202020204" pitchFamily="34" charset="0"/>
              </a:rPr>
              <a:pPr/>
              <a:t>1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481148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0E62177-18EC-44D3-A1C0-D59E1ED4A5E6}" type="slidenum">
              <a:rPr lang="en-US" altLang="vi-VN" sz="1200">
                <a:latin typeface="Arial" panose="020B0604020202020204" pitchFamily="34" charset="0"/>
              </a:rPr>
              <a:pPr/>
              <a:t>17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778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F45704-CD3C-44E7-9411-EE63523ECA2A}" type="slidenum">
              <a:rPr lang="en-US" altLang="vi-VN" sz="1200">
                <a:latin typeface="Arial" panose="020B0604020202020204" pitchFamily="34" charset="0"/>
              </a:rPr>
              <a:pPr/>
              <a:t>18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Text Box 3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3252502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6CF150-6E12-42A0-A658-AA9AA288CD41}" type="slidenum">
              <a:rPr lang="en-US" altLang="vi-VN" sz="1200">
                <a:latin typeface="Arial" panose="020B0604020202020204" pitchFamily="34" charset="0"/>
              </a:rPr>
              <a:pPr/>
              <a:t>19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22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0A0E53-7CF3-4672-ADFA-9E7D312775BB}" type="slidenum">
              <a:rPr lang="en-US" altLang="vi-VN" sz="1200">
                <a:latin typeface="Arial" panose="020B0604020202020204" pitchFamily="34" charset="0"/>
              </a:rPr>
              <a:pPr/>
              <a:t>9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05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3BD23F-67C8-4C02-882F-A15FF42579CC}" type="slidenum">
              <a:rPr lang="en-US" altLang="vi-VN" sz="1200">
                <a:latin typeface="Arial" panose="020B0604020202020204" pitchFamily="34" charset="0"/>
              </a:rPr>
              <a:pPr/>
              <a:t>10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382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F25611-4910-4528-B318-790F5E3B9F93}" type="slidenum">
              <a:rPr lang="en-US" altLang="vi-VN" sz="1200">
                <a:latin typeface="Arial" panose="020B0604020202020204" pitchFamily="34" charset="0"/>
              </a:rPr>
              <a:pPr/>
              <a:t>11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4550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D8B4F0-749F-4C3B-BBF1-CF5FA12445E8}" type="slidenum">
              <a:rPr lang="en-US" altLang="vi-VN" sz="1200">
                <a:latin typeface="Arial" panose="020B0604020202020204" pitchFamily="34" charset="0"/>
              </a:rPr>
              <a:pPr/>
              <a:t>12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027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55AB809-41F5-4DD6-B737-2EE001C179BD}" type="slidenum">
              <a:rPr lang="en-US" altLang="vi-VN" sz="1200">
                <a:latin typeface="Arial" panose="020B0604020202020204" pitchFamily="34" charset="0"/>
              </a:rPr>
              <a:pPr/>
              <a:t>13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41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3F2C253-F978-4AAB-BB99-7EF3D08B8597}" type="slidenum">
              <a:rPr lang="en-US" altLang="vi-VN" sz="1200">
                <a:latin typeface="Arial" panose="020B0604020202020204" pitchFamily="34" charset="0"/>
              </a:rPr>
              <a:pPr/>
              <a:t>14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0530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A5B0A9-DC02-47E7-B4F0-D6A6165BFC28}" type="slidenum">
              <a:rPr lang="en-US" altLang="vi-VN" sz="1200">
                <a:latin typeface="Arial" panose="020B0604020202020204" pitchFamily="34" charset="0"/>
              </a:rPr>
              <a:pPr/>
              <a:t>15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429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732341-9A81-4E6B-BFAE-6783294DD823}" type="slidenum">
              <a:rPr lang="en-US" altLang="vi-VN" sz="1200">
                <a:latin typeface="Arial" panose="020B0604020202020204" pitchFamily="34" charset="0"/>
              </a:rPr>
              <a:pPr/>
              <a:t>16</a:t>
            </a:fld>
            <a:endParaRPr lang="en-US" altLang="vi-VN" sz="1200">
              <a:latin typeface="Arial" panose="020B0604020202020204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 altLang="vi-VN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8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2782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9166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287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4833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029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221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41034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8416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6040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3445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38631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BF028-1FFE-4D70-AC9E-483AB782BFF0}" type="datetimeFigureOut">
              <a:rPr lang="vi-VN" smtClean="0"/>
              <a:t>21/02/2021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1154B-A12E-4427-B9B2-95F18D6CBFF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8253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2.gif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gif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2"/>
          <p:cNvSpPr txBox="1">
            <a:spLocks noChangeArrowheads="1"/>
          </p:cNvSpPr>
          <p:nvPr/>
        </p:nvSpPr>
        <p:spPr bwMode="auto">
          <a:xfrm>
            <a:off x="1600200" y="2332039"/>
            <a:ext cx="8955088" cy="138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buSzPct val="100000"/>
            </a:pPr>
            <a:r>
              <a:rPr lang="en-US" altLang="vi-VN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TIẾT 28+29 - BÀI 24: </a:t>
            </a:r>
          </a:p>
          <a:p>
            <a:pPr algn="ctr" eaLnBrk="1" hangingPunct="1">
              <a:buSzPct val="100000"/>
            </a:pPr>
            <a:r>
              <a:rPr lang="en-US" altLang="vi-VN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CUỘC ĐẤU TRANH BẢO VỆ VÀ XÂY DỰNG</a:t>
            </a:r>
          </a:p>
          <a:p>
            <a:pPr algn="ctr" eaLnBrk="1" hangingPunct="1">
              <a:buSzPct val="100000"/>
            </a:pPr>
            <a:r>
              <a:rPr lang="en-US" altLang="vi-VN" sz="2800" b="1" dirty="0">
                <a:solidFill>
                  <a:srgbClr val="0000FF"/>
                </a:solidFill>
                <a:cs typeface="Times New Roman" panose="02020603050405020304" pitchFamily="18" charset="0"/>
              </a:rPr>
              <a:t>CHÍNH QUYỀN DÂN CHỦ NHÂN DÂN (1945 -1946)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title"/>
          </p:nvPr>
        </p:nvSpPr>
        <p:spPr>
          <a:xfrm>
            <a:off x="1981200" y="533400"/>
            <a:ext cx="8229600" cy="1752600"/>
          </a:xfrm>
        </p:spPr>
        <p:txBody>
          <a:bodyPr/>
          <a:lstStyle/>
          <a:p>
            <a:pPr eaLnBrk="1" hangingPunct="1"/>
            <a:r>
              <a:rPr lang="en-US" altLang="vi-VN" sz="2800">
                <a:solidFill>
                  <a:srgbClr val="FF0000"/>
                </a:solidFill>
              </a:rPr>
              <a:t>CHƯƠNG IV</a:t>
            </a:r>
            <a:br>
              <a:rPr lang="en-US" altLang="vi-VN" sz="2800">
                <a:solidFill>
                  <a:srgbClr val="FF0000"/>
                </a:solidFill>
              </a:rPr>
            </a:br>
            <a:r>
              <a:rPr lang="en-US" altLang="vi-VN" sz="2800">
                <a:solidFill>
                  <a:srgbClr val="FF0000"/>
                </a:solidFill>
              </a:rPr>
              <a:t>VIỆT NAM TỪ SAU CÁCH MẠNG THÁNG TÁM ĐẾN TOÀN QUỐC KHÁNG CHIẾN</a:t>
            </a:r>
            <a:endParaRPr lang="vi-VN" altLang="vi-VN" sz="2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6224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 additive="repl">
                                        <p:cTn id="12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124200" y="365125"/>
            <a:ext cx="6705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HIỆP ĐỊNH SƠ BỘ (6/3/1946) 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1447801"/>
            <a:ext cx="7543800" cy="35401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just">
              <a:buFontTx/>
              <a:buChar char="-"/>
              <a:defRPr/>
            </a:pPr>
            <a:r>
              <a:rPr lang="vi-VN" sz="3200" b="1" dirty="0">
                <a:latin typeface="+mj-lt"/>
              </a:rPr>
              <a:t>Pháp công nhận nước Việt Nam là một quốc gia tự do, có chính phủ, nghị viện, quân đội và tài chính</a:t>
            </a:r>
            <a:r>
              <a:rPr lang="en-US" sz="3200" b="1" dirty="0">
                <a:latin typeface="+mj-lt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riêng</a:t>
            </a:r>
            <a:r>
              <a:rPr lang="en-US" sz="3200" b="1" dirty="0">
                <a:cs typeface="Times New Roman" pitchFamily="18" charset="0"/>
              </a:rPr>
              <a:t>.</a:t>
            </a:r>
            <a:r>
              <a:rPr lang="vi-VN" sz="3200" b="1" dirty="0">
                <a:cs typeface="Times New Roman" pitchFamily="18" charset="0"/>
              </a:rPr>
              <a:t> </a:t>
            </a:r>
            <a:endParaRPr lang="en-US" sz="3200" b="1" dirty="0">
              <a:cs typeface="Times New Roman" pitchFamily="18" charset="0"/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en-US" sz="3200" b="1" dirty="0">
                <a:cs typeface="Times New Roman" pitchFamily="18" charset="0"/>
              </a:rPr>
              <a:t>Cho</a:t>
            </a:r>
            <a:r>
              <a:rPr lang="vi-VN" sz="3200" b="1" dirty="0">
                <a:cs typeface="Times New Roman" pitchFamily="18" charset="0"/>
              </a:rPr>
              <a:t> q</a:t>
            </a:r>
            <a:r>
              <a:rPr lang="vi-VN" sz="3200" b="1" dirty="0">
                <a:latin typeface="+mj-lt"/>
              </a:rPr>
              <a:t>uân Pháp ra miền Bắc thay quân Tưởng </a:t>
            </a:r>
            <a:r>
              <a:rPr lang="en-US" sz="3200" b="1" dirty="0" err="1">
                <a:cs typeface="Times New Roman" pitchFamily="18" charset="0"/>
              </a:rPr>
              <a:t>và</a:t>
            </a:r>
            <a:r>
              <a:rPr lang="vi-VN" sz="3200" b="1" dirty="0">
                <a:cs typeface="Times New Roman" pitchFamily="18" charset="0"/>
              </a:rPr>
              <a:t> rút </a:t>
            </a:r>
            <a:r>
              <a:rPr lang="vi-VN" sz="3200" b="1" dirty="0">
                <a:latin typeface="+mj-lt"/>
              </a:rPr>
              <a:t>dần trong 5 năm</a:t>
            </a:r>
            <a:r>
              <a:rPr lang="en-US" sz="3200" b="1" dirty="0">
                <a:latin typeface="+mj-lt"/>
              </a:rPr>
              <a:t>.</a:t>
            </a:r>
            <a:r>
              <a:rPr lang="vi-VN" sz="3200" b="1" dirty="0">
                <a:latin typeface="+mj-lt"/>
              </a:rPr>
              <a:t> </a:t>
            </a:r>
            <a:endParaRPr lang="en-US" sz="3200" b="1" dirty="0">
              <a:latin typeface="+mj-lt"/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en-US" sz="3200" b="1" dirty="0">
                <a:cs typeface="Times New Roman" pitchFamily="18" charset="0"/>
              </a:rPr>
              <a:t>H</a:t>
            </a:r>
            <a:r>
              <a:rPr lang="vi-VN" sz="3200" b="1" dirty="0">
                <a:cs typeface="Times New Roman" pitchFamily="18" charset="0"/>
              </a:rPr>
              <a:t>ai b</a:t>
            </a:r>
            <a:r>
              <a:rPr lang="en-US" sz="3200" b="1" dirty="0">
                <a:cs typeface="Times New Roman" pitchFamily="18" charset="0"/>
              </a:rPr>
              <a:t>ê</a:t>
            </a:r>
            <a:r>
              <a:rPr lang="vi-VN" sz="3200" b="1" dirty="0">
                <a:cs typeface="Times New Roman" pitchFamily="18" charset="0"/>
              </a:rPr>
              <a:t>n </a:t>
            </a:r>
            <a:r>
              <a:rPr lang="en-US" sz="3200" b="1" dirty="0">
                <a:cs typeface="Times New Roman" pitchFamily="18" charset="0"/>
              </a:rPr>
              <a:t>n</a:t>
            </a:r>
            <a:r>
              <a:rPr lang="vi-VN" sz="3200" b="1" dirty="0">
                <a:cs typeface="Times New Roman" pitchFamily="18" charset="0"/>
              </a:rPr>
              <a:t>gừng bắn, </a:t>
            </a:r>
            <a:r>
              <a:rPr lang="en-US" sz="3200" b="1" dirty="0" err="1">
                <a:cs typeface="Times New Roman" pitchFamily="18" charset="0"/>
              </a:rPr>
              <a:t>và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tiếp</a:t>
            </a:r>
            <a:r>
              <a:rPr lang="en-US" sz="3200" b="1" dirty="0">
                <a:cs typeface="Times New Roman" pitchFamily="18" charset="0"/>
              </a:rPr>
              <a:t> </a:t>
            </a:r>
            <a:r>
              <a:rPr lang="en-US" sz="3200" b="1" dirty="0" err="1">
                <a:cs typeface="Times New Roman" pitchFamily="18" charset="0"/>
              </a:rPr>
              <a:t>tục</a:t>
            </a:r>
            <a:r>
              <a:rPr lang="vi-VN" sz="3200" b="1" dirty="0">
                <a:cs typeface="Times New Roman" pitchFamily="18" charset="0"/>
              </a:rPr>
              <a:t> đàm phán.</a:t>
            </a:r>
            <a:endParaRPr lang="en-US" sz="32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774197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3352800" y="171450"/>
            <a:ext cx="5715000" cy="2514600"/>
          </a:xfrm>
          <a:prstGeom prst="cloudCallout">
            <a:avLst>
              <a:gd name="adj1" fmla="val -53870"/>
              <a:gd name="adj2" fmla="val 68556"/>
            </a:avLst>
          </a:prstGeom>
          <a:solidFill>
            <a:schemeClr val="bg1"/>
          </a:solidFill>
          <a:ln w="28575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(6/3/1946),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altLang="vi-VN" sz="28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(14/9/1946) ?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3505200" y="3048000"/>
            <a:ext cx="6172200" cy="2514600"/>
          </a:xfrm>
          <a:prstGeom prst="cloudCallout">
            <a:avLst>
              <a:gd name="adj1" fmla="val -53870"/>
              <a:gd name="adj2" fmla="val 68556"/>
            </a:avLst>
          </a:prstGeom>
          <a:solidFill>
            <a:schemeClr val="bg1"/>
          </a:solidFill>
          <a:ln w="28575">
            <a:solidFill>
              <a:srgbClr val="00B0F0"/>
            </a:solidFill>
            <a:round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  <a:defRPr/>
            </a:pP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(6/3/1946),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(14/9/1946)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nhằm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vi-VN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vi-VN" sz="2800" b="1" dirty="0">
                <a:solidFill>
                  <a:srgbClr val="FF3300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7979524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85975" y="762000"/>
            <a:ext cx="737235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1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. Thực dân Pháp trở lại xâm lược Nam Bộ bắt đầu từ ngày tháng năm nào?</a:t>
            </a:r>
            <a:br>
              <a:rPr lang="vi-VN" sz="2800" b="1" dirty="0">
                <a:solidFill>
                  <a:srgbClr val="FF0000"/>
                </a:solidFill>
                <a:latin typeface="+mj-lt"/>
              </a:rPr>
            </a:br>
            <a:r>
              <a:rPr lang="vi-VN" sz="2800" b="1" dirty="0">
                <a:latin typeface="+mj-lt"/>
              </a:rPr>
              <a:t> </a:t>
            </a:r>
            <a:r>
              <a:rPr lang="en-US" sz="2800" b="1" dirty="0">
                <a:latin typeface="+mj-lt"/>
                <a:cs typeface="Times New Roman" pitchFamily="18" charset="0"/>
              </a:rPr>
              <a:t>A</a:t>
            </a:r>
            <a:r>
              <a:rPr lang="vi-VN" sz="2800" b="1" dirty="0">
                <a:latin typeface="+mj-lt"/>
                <a:cs typeface="Times New Roman" pitchFamily="18" charset="0"/>
              </a:rPr>
              <a:t>. 2/9/1945</a:t>
            </a:r>
            <a:r>
              <a:rPr lang="en-US" sz="2800" b="1" dirty="0">
                <a:latin typeface="+mj-lt"/>
                <a:cs typeface="Times New Roman" pitchFamily="18" charset="0"/>
              </a:rPr>
              <a:t>                                      B</a:t>
            </a:r>
            <a:r>
              <a:rPr lang="vi-VN" sz="2800" b="1" dirty="0">
                <a:latin typeface="+mj-lt"/>
                <a:cs typeface="Times New Roman" pitchFamily="18" charset="0"/>
              </a:rPr>
              <a:t>. 6/9/1945</a:t>
            </a:r>
            <a:br>
              <a:rPr lang="vi-VN" sz="2800" b="1" dirty="0">
                <a:latin typeface="+mj-lt"/>
                <a:cs typeface="Times New Roman" pitchFamily="18" charset="0"/>
              </a:rPr>
            </a:br>
            <a:r>
              <a:rPr lang="en-US" sz="2800" b="1" dirty="0">
                <a:latin typeface="+mj-lt"/>
                <a:cs typeface="Times New Roman" pitchFamily="18" charset="0"/>
              </a:rPr>
              <a:t>C. </a:t>
            </a:r>
            <a:r>
              <a:rPr lang="vi-VN" sz="2800" b="1" dirty="0">
                <a:latin typeface="+mj-lt"/>
                <a:cs typeface="Times New Roman" pitchFamily="18" charset="0"/>
              </a:rPr>
              <a:t>Đêm 22 rạng 23/9/1945</a:t>
            </a:r>
            <a:r>
              <a:rPr lang="en-US" sz="2800" b="1" dirty="0">
                <a:latin typeface="+mj-lt"/>
                <a:cs typeface="Times New Roman" pitchFamily="18" charset="0"/>
              </a:rPr>
              <a:t>              D</a:t>
            </a:r>
            <a:r>
              <a:rPr lang="vi-VN" sz="2800" b="1" dirty="0">
                <a:latin typeface="+mj-lt"/>
                <a:cs typeface="Times New Roman" pitchFamily="18" charset="0"/>
              </a:rPr>
              <a:t>. </a:t>
            </a:r>
            <a:r>
              <a:rPr lang="en-US" sz="2800" b="1" dirty="0">
                <a:latin typeface="+mj-lt"/>
                <a:cs typeface="Times New Roman" pitchFamily="18" charset="0"/>
              </a:rPr>
              <a:t>24</a:t>
            </a:r>
            <a:r>
              <a:rPr lang="vi-VN" sz="2800" b="1" dirty="0">
                <a:latin typeface="+mj-lt"/>
                <a:cs typeface="Times New Roman" pitchFamily="18" charset="0"/>
              </a:rPr>
              <a:t>/</a:t>
            </a:r>
            <a:r>
              <a:rPr lang="en-US" sz="2800" b="1" dirty="0">
                <a:latin typeface="+mj-lt"/>
                <a:cs typeface="Times New Roman" pitchFamily="18" charset="0"/>
              </a:rPr>
              <a:t>9</a:t>
            </a:r>
            <a:r>
              <a:rPr lang="vi-VN" sz="2800" b="1" dirty="0">
                <a:latin typeface="+mj-lt"/>
                <a:cs typeface="Times New Roman" pitchFamily="18" charset="0"/>
              </a:rPr>
              <a:t>/1945</a:t>
            </a:r>
            <a:br>
              <a:rPr lang="vi-VN" sz="2800" b="1" dirty="0">
                <a:latin typeface="+mj-lt"/>
                <a:cs typeface="Times New Roman" pitchFamily="18" charset="0"/>
              </a:rPr>
            </a:br>
            <a:r>
              <a:rPr lang="vi-VN" dirty="0">
                <a:latin typeface="+mj-lt"/>
              </a:rPr>
              <a:t> </a:t>
            </a:r>
            <a:endParaRPr lang="en-US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85975" y="3003550"/>
            <a:ext cx="77724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Câu 2. Kẻ thù nào dọn đường tiếp tay cho thực dân Pháp quay trở lại xâm lược nước ta?</a:t>
            </a:r>
            <a:br>
              <a:rPr lang="vi-VN" sz="2800" b="1" dirty="0">
                <a:solidFill>
                  <a:srgbClr val="FF0000"/>
                </a:solidFill>
                <a:latin typeface="+mj-lt"/>
              </a:rPr>
            </a:br>
            <a:r>
              <a:rPr lang="en-US" sz="2800" b="1" dirty="0">
                <a:latin typeface="+mj-lt"/>
                <a:cs typeface="Times New Roman" pitchFamily="18" charset="0"/>
              </a:rPr>
              <a:t>A</a:t>
            </a:r>
            <a:r>
              <a:rPr lang="vi-VN" sz="2800" b="1" dirty="0">
                <a:latin typeface="+mj-lt"/>
                <a:cs typeface="Times New Roman" pitchFamily="18" charset="0"/>
              </a:rPr>
              <a:t>. Bọn Việt Quốc, Việt Cách.</a:t>
            </a:r>
            <a:br>
              <a:rPr lang="vi-VN" sz="2800" b="1" dirty="0">
                <a:latin typeface="+mj-lt"/>
                <a:cs typeface="Times New Roman" pitchFamily="18" charset="0"/>
              </a:rPr>
            </a:br>
            <a:r>
              <a:rPr lang="en-US" sz="2800" b="1" dirty="0">
                <a:latin typeface="+mj-lt"/>
                <a:cs typeface="Times New Roman" pitchFamily="18" charset="0"/>
              </a:rPr>
              <a:t>B</a:t>
            </a:r>
            <a:r>
              <a:rPr lang="vi-VN" sz="2800" b="1" dirty="0">
                <a:latin typeface="+mj-lt"/>
                <a:cs typeface="Times New Roman" pitchFamily="18" charset="0"/>
              </a:rPr>
              <a:t>. </a:t>
            </a:r>
            <a:r>
              <a:rPr lang="en-US" sz="2800" b="1" dirty="0" err="1">
                <a:latin typeface="+mj-lt"/>
                <a:cs typeface="Times New Roman" pitchFamily="18" charset="0"/>
              </a:rPr>
              <a:t>Quân</a:t>
            </a:r>
            <a:r>
              <a:rPr lang="vi-VN" sz="2800" b="1" dirty="0">
                <a:latin typeface="+mj-lt"/>
                <a:cs typeface="Times New Roman" pitchFamily="18" charset="0"/>
              </a:rPr>
              <a:t> Anh và quân Nhật còn lại ở Việt Nam.</a:t>
            </a:r>
            <a:br>
              <a:rPr lang="vi-VN" sz="2800" b="1" dirty="0">
                <a:latin typeface="+mj-lt"/>
                <a:cs typeface="Times New Roman" pitchFamily="18" charset="0"/>
              </a:rPr>
            </a:br>
            <a:r>
              <a:rPr lang="en-US" sz="2800" b="1" dirty="0">
                <a:latin typeface="+mj-lt"/>
                <a:cs typeface="Times New Roman" pitchFamily="18" charset="0"/>
              </a:rPr>
              <a:t>C</a:t>
            </a:r>
            <a:r>
              <a:rPr lang="vi-VN" sz="2800" b="1" dirty="0">
                <a:latin typeface="+mj-lt"/>
                <a:cs typeface="Times New Roman" pitchFamily="18" charset="0"/>
              </a:rPr>
              <a:t>. Các lực lượng phản cách mạng trong nước.</a:t>
            </a:r>
            <a:br>
              <a:rPr lang="vi-VN" sz="2800" b="1" dirty="0">
                <a:latin typeface="+mj-lt"/>
                <a:cs typeface="Times New Roman" pitchFamily="18" charset="0"/>
              </a:rPr>
            </a:br>
            <a:r>
              <a:rPr lang="en-US" sz="2800" b="1" dirty="0">
                <a:latin typeface="+mj-lt"/>
                <a:cs typeface="Times New Roman" pitchFamily="18" charset="0"/>
              </a:rPr>
              <a:t>D. </a:t>
            </a:r>
            <a:r>
              <a:rPr lang="vi-VN" sz="2800" b="1" dirty="0">
                <a:latin typeface="+mj-lt"/>
              </a:rPr>
              <a:t>Bọn Nhật đang còn tại Việt Nam.</a:t>
            </a:r>
            <a:endParaRPr lang="en-US" sz="2800" b="1" dirty="0">
              <a:latin typeface="+mj-lt"/>
            </a:endParaRPr>
          </a:p>
        </p:txBody>
      </p:sp>
      <p:sp>
        <p:nvSpPr>
          <p:cNvPr id="5" name="Up Ribbon 4"/>
          <p:cNvSpPr/>
          <p:nvPr/>
        </p:nvSpPr>
        <p:spPr>
          <a:xfrm>
            <a:off x="3619500" y="152400"/>
            <a:ext cx="4953000" cy="5334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7894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4657726"/>
            <a:ext cx="17526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1905001" y="1981200"/>
            <a:ext cx="695325" cy="685800"/>
          </a:xfrm>
          <a:prstGeom prst="cloudCallout">
            <a:avLst>
              <a:gd name="adj1" fmla="val -59241"/>
              <a:gd name="adj2" fmla="val 60491"/>
            </a:avLst>
          </a:prstGeom>
          <a:solidFill>
            <a:srgbClr val="00B0F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1866901" y="4133850"/>
            <a:ext cx="695325" cy="685800"/>
          </a:xfrm>
          <a:prstGeom prst="cloudCallout">
            <a:avLst>
              <a:gd name="adj1" fmla="val -59241"/>
              <a:gd name="adj2" fmla="val 60491"/>
            </a:avLst>
          </a:prstGeom>
          <a:solidFill>
            <a:srgbClr val="00B0F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8201319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619500" y="152400"/>
            <a:ext cx="4953000" cy="5334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2390775" y="914400"/>
            <a:ext cx="76200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C</a:t>
            </a:r>
            <a: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âu</a:t>
            </a:r>
            <a:r>
              <a:rPr lang="en-US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 3</a:t>
            </a:r>
            <a: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. Lý do nào là cơ bản nhất để ta chủ trương hoà hoãn, nhân nhượng cho Tưởng một số quyền lợi về kinh tế và chính trị?</a:t>
            </a:r>
            <a:b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vi-VN" altLang="vi-VN" sz="2800" b="1">
                <a:cs typeface="Times New Roman" panose="02020603050405020304" pitchFamily="18" charset="0"/>
              </a:rPr>
              <a:t> </a:t>
            </a:r>
            <a:r>
              <a:rPr lang="en-US" altLang="vi-VN" sz="2800" b="1">
                <a:cs typeface="Times New Roman" panose="02020603050405020304" pitchFamily="18" charset="0"/>
              </a:rPr>
              <a:t>A</a:t>
            </a:r>
            <a:r>
              <a:rPr lang="vi-VN" altLang="vi-VN" sz="2800" b="1">
                <a:cs typeface="Times New Roman" panose="02020603050405020304" pitchFamily="18" charset="0"/>
              </a:rPr>
              <a:t>. Ta chưa đủ sức đánh 2 vạn quân Tưởng.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 B</a:t>
            </a:r>
            <a:r>
              <a:rPr lang="vi-VN" altLang="vi-VN" sz="2800" b="1">
                <a:cs typeface="Times New Roman" panose="02020603050405020304" pitchFamily="18" charset="0"/>
              </a:rPr>
              <a:t>. Tưởng c</a:t>
            </a:r>
            <a:r>
              <a:rPr lang="en-US" altLang="vi-VN" sz="2800" b="1">
                <a:cs typeface="Times New Roman" panose="02020603050405020304" pitchFamily="18" charset="0"/>
              </a:rPr>
              <a:t>ó</a:t>
            </a:r>
            <a:r>
              <a:rPr lang="vi-VN" altLang="vi-VN" sz="2800" b="1">
                <a:cs typeface="Times New Roman" panose="02020603050405020304" pitchFamily="18" charset="0"/>
              </a:rPr>
              <a:t> bọn tay sai Việt Quốc, Việt Cách hỗ trợ từ bên trong.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 C</a:t>
            </a:r>
            <a:r>
              <a:rPr lang="vi-VN" altLang="vi-VN" sz="2800" b="1">
                <a:cs typeface="Times New Roman" panose="02020603050405020304" pitchFamily="18" charset="0"/>
              </a:rPr>
              <a:t>. Tránh tình trạng một lúc phải đối phó với nhiều kẻ thù trong kh</a:t>
            </a:r>
            <a:r>
              <a:rPr lang="en-US" altLang="vi-VN" sz="2800" b="1">
                <a:cs typeface="Times New Roman" panose="02020603050405020304" pitchFamily="18" charset="0"/>
              </a:rPr>
              <a:t>i</a:t>
            </a:r>
            <a:r>
              <a:rPr lang="vi-VN" altLang="vi-VN" sz="2800" b="1">
                <a:cs typeface="Times New Roman" panose="02020603050405020304" pitchFamily="18" charset="0"/>
              </a:rPr>
              <a:t> ta còn có nhiều khó khăn.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 D</a:t>
            </a:r>
            <a:r>
              <a:rPr lang="vi-VN" altLang="vi-VN" sz="2800" b="1">
                <a:cs typeface="Times New Roman" panose="02020603050405020304" pitchFamily="18" charset="0"/>
              </a:rPr>
              <a:t>. Hạn chế việc Pháp và Tưởng cấu kết với nhau.</a:t>
            </a:r>
            <a:endParaRPr lang="en-US" altLang="vi-VN" sz="2800" b="1">
              <a:cs typeface="Times New Roman" panose="02020603050405020304" pitchFamily="18" charset="0"/>
            </a:endParaRPr>
          </a:p>
        </p:txBody>
      </p:sp>
      <p:pic>
        <p:nvPicPr>
          <p:cNvPr id="38917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4800600"/>
            <a:ext cx="19812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243139" y="3409950"/>
            <a:ext cx="695325" cy="685800"/>
          </a:xfrm>
          <a:prstGeom prst="cloudCallout">
            <a:avLst>
              <a:gd name="adj1" fmla="val -59241"/>
              <a:gd name="adj2" fmla="val 60491"/>
            </a:avLst>
          </a:prstGeom>
          <a:solidFill>
            <a:srgbClr val="00B0F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9860577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619500" y="152400"/>
            <a:ext cx="4953000" cy="5334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r>
              <a:rPr lang="vi-VN" sz="32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9940" name="Rectangle 1"/>
          <p:cNvSpPr>
            <a:spLocks noChangeArrowheads="1"/>
          </p:cNvSpPr>
          <p:nvPr/>
        </p:nvSpPr>
        <p:spPr bwMode="auto">
          <a:xfrm>
            <a:off x="2247900" y="914400"/>
            <a:ext cx="76962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Câu </a:t>
            </a:r>
            <a:r>
              <a:rPr lang="en-US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4</a:t>
            </a:r>
            <a: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  <a:t>. Tại sao ta chuyển từ chiến lược đánh Pháp sang chiến lược hoà hoãn nhân nhượng Pháp?</a:t>
            </a:r>
            <a:br>
              <a:rPr lang="vi-VN" altLang="vi-VN" sz="2800" b="1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A</a:t>
            </a:r>
            <a:r>
              <a:rPr lang="vi-VN" altLang="vi-VN" sz="2800" b="1">
                <a:cs typeface="Times New Roman" panose="02020603050405020304" pitchFamily="18" charset="0"/>
              </a:rPr>
              <a:t>. Vì Pháp được Anh hậu thuẫn.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B</a:t>
            </a:r>
            <a:r>
              <a:rPr lang="vi-VN" altLang="vi-VN" sz="2800" b="1">
                <a:cs typeface="Times New Roman" panose="02020603050405020304" pitchFamily="18" charset="0"/>
              </a:rPr>
              <a:t>. Vì ta tránh tình trạng một lúc đối phó với nhiều kẻ thù.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C</a:t>
            </a:r>
            <a:r>
              <a:rPr lang="vi-VN" altLang="vi-VN" sz="2800" b="1">
                <a:cs typeface="Times New Roman" panose="02020603050405020304" pitchFamily="18" charset="0"/>
              </a:rPr>
              <a:t>. Vì Pháp được bọn phản động tay sai giúp đỡ.</a:t>
            </a:r>
            <a:br>
              <a:rPr lang="vi-VN" altLang="vi-VN" sz="2800" b="1">
                <a:cs typeface="Times New Roman" panose="02020603050405020304" pitchFamily="18" charset="0"/>
              </a:rPr>
            </a:br>
            <a:r>
              <a:rPr lang="en-US" altLang="vi-VN" sz="2800" b="1">
                <a:cs typeface="Times New Roman" panose="02020603050405020304" pitchFamily="18" charset="0"/>
              </a:rPr>
              <a:t>D</a:t>
            </a:r>
            <a:r>
              <a:rPr lang="vi-VN" altLang="vi-VN" sz="2800" b="1">
                <a:cs typeface="Times New Roman" panose="02020603050405020304" pitchFamily="18" charset="0"/>
              </a:rPr>
              <a:t>. Vì Pháp và Tưởng đã bắt tay cấu kết với nhau chống ta.</a:t>
            </a:r>
            <a:endParaRPr lang="en-US" altLang="vi-VN" sz="2800" b="1">
              <a:cs typeface="Times New Roman" panose="02020603050405020304" pitchFamily="18" charset="0"/>
            </a:endParaRPr>
          </a:p>
          <a:p>
            <a:r>
              <a:rPr lang="vi-VN" altLang="vi-VN" sz="2800" b="1">
                <a:cs typeface="Times New Roman" panose="02020603050405020304" pitchFamily="18" charset="0"/>
              </a:rPr>
              <a:t> </a:t>
            </a:r>
            <a:endParaRPr lang="en-US" altLang="vi-VN" sz="2800" b="1">
              <a:cs typeface="Times New Roman" panose="02020603050405020304" pitchFamily="18" charset="0"/>
            </a:endParaRPr>
          </a:p>
        </p:txBody>
      </p:sp>
      <p:pic>
        <p:nvPicPr>
          <p:cNvPr id="39941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6325" y="4643439"/>
            <a:ext cx="19812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057401" y="3886200"/>
            <a:ext cx="695325" cy="609600"/>
          </a:xfrm>
          <a:prstGeom prst="cloudCallout">
            <a:avLst>
              <a:gd name="adj1" fmla="val -59241"/>
              <a:gd name="adj2" fmla="val 60491"/>
            </a:avLst>
          </a:prstGeom>
          <a:solidFill>
            <a:srgbClr val="00B0F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64322301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619500" y="152400"/>
            <a:ext cx="4953000" cy="5334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cs typeface="Times New Roman" pitchFamily="18" charset="0"/>
              </a:rPr>
              <a:t>LUYỆN TẬP</a:t>
            </a:r>
            <a:r>
              <a:rPr lang="vi-VN" sz="32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90800" y="1444625"/>
            <a:ext cx="70866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b="1" dirty="0">
                <a:solidFill>
                  <a:srgbClr val="FF0000"/>
                </a:solidFill>
                <a:cs typeface="Times New Roman" pitchFamily="18" charset="0"/>
              </a:rPr>
              <a:t>Câu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5</a:t>
            </a:r>
            <a:r>
              <a:rPr lang="vi-VN" sz="2800" b="1" dirty="0">
                <a:solidFill>
                  <a:srgbClr val="FF0000"/>
                </a:solidFill>
                <a:cs typeface="Times New Roman" pitchFamily="18" charset="0"/>
              </a:rPr>
              <a:t>. Việc kí Hiệp định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</a:t>
            </a:r>
            <a:r>
              <a:rPr lang="vi-VN" sz="2800" b="1" dirty="0">
                <a:solidFill>
                  <a:srgbClr val="FF0000"/>
                </a:solidFill>
                <a:cs typeface="Times New Roman" pitchFamily="18" charset="0"/>
              </a:rPr>
              <a:t>ơ bộ 6/3/1946 chứng tỏ:</a:t>
            </a:r>
            <a:br>
              <a:rPr lang="vi-VN" sz="2800" b="1" dirty="0">
                <a:solidFill>
                  <a:srgbClr val="FF0000"/>
                </a:solidFill>
                <a:cs typeface="Times New Roman" pitchFamily="18" charset="0"/>
              </a:rPr>
            </a:br>
            <a:r>
              <a:rPr lang="en-US" sz="2800" b="1" dirty="0">
                <a:cs typeface="Times New Roman" pitchFamily="18" charset="0"/>
              </a:rPr>
              <a:t>A</a:t>
            </a:r>
            <a:r>
              <a:rPr lang="vi-VN" sz="2800" b="1" dirty="0">
                <a:cs typeface="Times New Roman" pitchFamily="18" charset="0"/>
              </a:rPr>
              <a:t>. Sự mềm dẻo của ta trong việc phân hoá kẻ thù.</a:t>
            </a:r>
            <a:br>
              <a:rPr lang="vi-VN" sz="2800" b="1" dirty="0">
                <a:cs typeface="Times New Roman" pitchFamily="18" charset="0"/>
              </a:rPr>
            </a:br>
            <a:r>
              <a:rPr lang="en-US" sz="2800" b="1" dirty="0">
                <a:cs typeface="Times New Roman" pitchFamily="18" charset="0"/>
              </a:rPr>
              <a:t>B</a:t>
            </a:r>
            <a:r>
              <a:rPr lang="vi-VN" sz="2800" b="1" dirty="0">
                <a:cs typeface="Times New Roman" pitchFamily="18" charset="0"/>
              </a:rPr>
              <a:t>. Sự lùi bước tạm thời của ta.</a:t>
            </a:r>
            <a:br>
              <a:rPr lang="vi-VN" sz="2800" b="1" dirty="0">
                <a:cs typeface="Times New Roman" pitchFamily="18" charset="0"/>
              </a:rPr>
            </a:br>
            <a:r>
              <a:rPr lang="en-US" sz="2800" b="1" dirty="0">
                <a:cs typeface="Times New Roman" pitchFamily="18" charset="0"/>
              </a:rPr>
              <a:t>C</a:t>
            </a:r>
            <a:r>
              <a:rPr lang="vi-VN" sz="2800" b="1" dirty="0">
                <a:cs typeface="Times New Roman" pitchFamily="18" charset="0"/>
              </a:rPr>
              <a:t>. Sự thoả hiệp của Đảng ta và chính phủ ta.</a:t>
            </a:r>
            <a:br>
              <a:rPr lang="vi-VN" sz="2800" b="1" dirty="0">
                <a:cs typeface="Times New Roman" pitchFamily="18" charset="0"/>
              </a:rPr>
            </a:br>
            <a:r>
              <a:rPr lang="en-US" sz="2800" b="1" dirty="0">
                <a:cs typeface="Times New Roman" pitchFamily="18" charset="0"/>
              </a:rPr>
              <a:t>D</a:t>
            </a:r>
            <a:r>
              <a:rPr lang="vi-VN" sz="2800" b="1" dirty="0">
                <a:cs typeface="Times New Roman" pitchFamily="18" charset="0"/>
              </a:rPr>
              <a:t>. Sự non </a:t>
            </a:r>
            <a:r>
              <a:rPr lang="vi-VN" sz="2800" b="1" dirty="0">
                <a:latin typeface="+mj-lt"/>
              </a:rPr>
              <a:t>yếu trong lãnh đạo của ta.</a:t>
            </a:r>
            <a:endParaRPr lang="en-US" sz="2800" b="1" dirty="0">
              <a:latin typeface="+mj-lt"/>
            </a:endParaRPr>
          </a:p>
        </p:txBody>
      </p:sp>
      <p:pic>
        <p:nvPicPr>
          <p:cNvPr id="40965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648201"/>
            <a:ext cx="19812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2243139" y="2286000"/>
            <a:ext cx="695325" cy="609600"/>
          </a:xfrm>
          <a:prstGeom prst="cloudCallout">
            <a:avLst>
              <a:gd name="adj1" fmla="val -59241"/>
              <a:gd name="adj2" fmla="val 60491"/>
            </a:avLst>
          </a:prstGeom>
          <a:solidFill>
            <a:srgbClr val="00B0F0"/>
          </a:solidFill>
          <a:ln w="28575">
            <a:solidFill>
              <a:srgbClr val="FFFF00"/>
            </a:solidFill>
            <a:round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4283683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400" y="1676400"/>
            <a:ext cx="8991600" cy="25542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suốt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rắn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dẻo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lược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Up Ribbon 5"/>
          <p:cNvSpPr/>
          <p:nvPr/>
        </p:nvSpPr>
        <p:spPr>
          <a:xfrm>
            <a:off x="3429000" y="381000"/>
            <a:ext cx="5257800" cy="6858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989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648201"/>
            <a:ext cx="19812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83351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0" y="1676400"/>
            <a:ext cx="8915400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Hiệp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(6/3/1946)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biện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Đảng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phủ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Up Ribbon 5"/>
          <p:cNvSpPr/>
          <p:nvPr/>
        </p:nvSpPr>
        <p:spPr>
          <a:xfrm>
            <a:off x="3429000" y="381000"/>
            <a:ext cx="5257800" cy="685800"/>
          </a:xfrm>
          <a:prstGeom prst="ribbon2">
            <a:avLst>
              <a:gd name="adj1" fmla="val 16667"/>
              <a:gd name="adj2" fmla="val 68517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 DỤNG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3013" name="Picture 27" descr="2324282nyehuefuy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4648201"/>
            <a:ext cx="1981200" cy="216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781652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Text Box 19"/>
          <p:cNvSpPr txBox="1">
            <a:spLocks noChangeArrowheads="1"/>
          </p:cNvSpPr>
          <p:nvPr/>
        </p:nvSpPr>
        <p:spPr bwMode="auto">
          <a:xfrm>
            <a:off x="1981200" y="228601"/>
            <a:ext cx="1981200" cy="1922463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7500"/>
              </a:spcBef>
              <a:buSzPct val="100000"/>
            </a:pPr>
            <a:r>
              <a:rPr lang="vi-VN" altLang="vi-VN" sz="12000">
                <a:latin typeface="Webdings" panose="05030102010509060703" pitchFamily="18" charset="2"/>
                <a:cs typeface="Times New Roman" panose="02020603050405020304" pitchFamily="18" charset="0"/>
              </a:rPr>
              <a:t></a:t>
            </a:r>
          </a:p>
        </p:txBody>
      </p:sp>
      <p:sp>
        <p:nvSpPr>
          <p:cNvPr id="44039" name="Text Box 21"/>
          <p:cNvSpPr txBox="1">
            <a:spLocks noChangeArrowheads="1"/>
          </p:cNvSpPr>
          <p:nvPr/>
        </p:nvSpPr>
        <p:spPr bwMode="auto">
          <a:xfrm>
            <a:off x="1524000" y="2590801"/>
            <a:ext cx="9067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vi-VN" sz="2800"/>
              <a:t>- Nắm được chủ trương biện của Đảng, Chủ tịch Hồ Chí Minh trong cuộc đấu tranh chống bọn phản động trong nước và giặc ngoại xâm: Tưởng - Pháp.</a:t>
            </a:r>
          </a:p>
          <a:p>
            <a:pPr algn="just" eaLnBrk="1" hangingPunct="1">
              <a:buFontTx/>
              <a:buChar char="-"/>
            </a:pPr>
            <a:r>
              <a:rPr lang="en-US" altLang="vi-VN" sz="2800"/>
              <a:t>Nắm được ý nghĩa của những cuộc đấu tranh chống thù trong giặc ngoài.</a:t>
            </a:r>
          </a:p>
          <a:p>
            <a:pPr algn="just" eaLnBrk="1" hangingPunct="1">
              <a:buFontTx/>
              <a:buChar char="-"/>
            </a:pPr>
            <a:r>
              <a:rPr lang="en-US" altLang="vi-VN" sz="2800" u="sng"/>
              <a:t>- Tìm </a:t>
            </a:r>
            <a:r>
              <a:rPr lang="vi-VN" altLang="vi-VN" sz="2800" u="sng"/>
              <a:t>đọc</a:t>
            </a:r>
            <a:r>
              <a:rPr lang="en-US" altLang="vi-VN" sz="2800" u="sng"/>
              <a:t> lịch s</a:t>
            </a:r>
            <a:r>
              <a:rPr lang="vi-VN" altLang="vi-VN" sz="2800" u="sng"/>
              <a:t>ử</a:t>
            </a:r>
            <a:r>
              <a:rPr lang="en-US" altLang="vi-VN" sz="2800" u="sng"/>
              <a:t> Việt Nam giai </a:t>
            </a:r>
            <a:r>
              <a:rPr lang="vi-VN" altLang="vi-VN" sz="2800" u="sng"/>
              <a:t>đ</a:t>
            </a:r>
            <a:r>
              <a:rPr lang="en-US" altLang="vi-VN" sz="2800" u="sng"/>
              <a:t>oạn 1946-1954.</a:t>
            </a:r>
          </a:p>
        </p:txBody>
      </p:sp>
      <p:sp>
        <p:nvSpPr>
          <p:cNvPr id="44040" name="TextBox 20"/>
          <p:cNvSpPr txBox="1">
            <a:spLocks noChangeArrowheads="1"/>
          </p:cNvSpPr>
          <p:nvPr/>
        </p:nvSpPr>
        <p:spPr bwMode="auto">
          <a:xfrm>
            <a:off x="4255477" y="762000"/>
            <a:ext cx="5076091" cy="5847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 smtClean="0"/>
              <a:t>HƯỚNG DẪN VỀ </a:t>
            </a:r>
            <a:r>
              <a:rPr lang="en-US" altLang="vi-VN" sz="3200" b="1"/>
              <a:t>NHÀ</a:t>
            </a:r>
          </a:p>
        </p:txBody>
      </p:sp>
    </p:spTree>
    <p:extLst>
      <p:ext uri="{BB962C8B-B14F-4D97-AF65-F5344CB8AC3E}">
        <p14:creationId xmlns:p14="http://schemas.microsoft.com/office/powerpoint/2010/main" val="23668464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4600" y="1524000"/>
            <a:ext cx="7696200" cy="4114800"/>
          </a:xfrm>
        </p:spPr>
        <p:txBody>
          <a:bodyPr/>
          <a:lstStyle/>
          <a:p>
            <a:pPr algn="ctr">
              <a:defRPr/>
            </a:pPr>
            <a:endParaRPr lang="en-US" sz="3600"/>
          </a:p>
          <a:p>
            <a:pPr algn="ctr">
              <a:defRPr/>
            </a:pPr>
            <a:endParaRPr lang="en-US" sz="3600"/>
          </a:p>
        </p:txBody>
      </p:sp>
      <p:pic>
        <p:nvPicPr>
          <p:cNvPr id="45059" name="Picture 3" descr="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5143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0" name="Picture 4" descr="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883" b="-10345"/>
          <a:stretch>
            <a:fillRect/>
          </a:stretch>
        </p:blipFill>
        <p:spPr bwMode="auto">
          <a:xfrm>
            <a:off x="6650038" y="0"/>
            <a:ext cx="40179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5" descr="ho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2762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 descr="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638" y="6561139"/>
            <a:ext cx="51435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 descr="ho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1776" y="0"/>
            <a:ext cx="2762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4" name="Picture 8" descr="ho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63"/>
          <a:stretch>
            <a:fillRect/>
          </a:stretch>
        </p:blipFill>
        <p:spPr bwMode="auto">
          <a:xfrm>
            <a:off x="6705600" y="6581776"/>
            <a:ext cx="3962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5" name="Picture 9" descr="AG00130_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251991">
            <a:off x="1828801" y="304801"/>
            <a:ext cx="4095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6" name="Picture 10" descr="AG00130_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809817" flipH="1">
            <a:off x="9879013" y="349251"/>
            <a:ext cx="3810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7" name="Picture 11" descr="AG00130_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8228399" flipH="1">
            <a:off x="9684544" y="6163469"/>
            <a:ext cx="457200" cy="392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8" name="Picture 12" descr="AG00130_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300739">
            <a:off x="1879601" y="6111876"/>
            <a:ext cx="4381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05" name="~PP8911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~PP849.WAV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706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70" name="Picture 14" descr="ho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345" t="62964"/>
          <a:stretch>
            <a:fillRect/>
          </a:stretch>
        </p:blipFill>
        <p:spPr bwMode="auto">
          <a:xfrm>
            <a:off x="10363200" y="4953000"/>
            <a:ext cx="304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71" name="Picture 15" descr="ho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409"/>
          <a:stretch>
            <a:fillRect/>
          </a:stretch>
        </p:blipFill>
        <p:spPr bwMode="auto">
          <a:xfrm>
            <a:off x="1524001" y="5181600"/>
            <a:ext cx="27622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8" name="WordArt 16" descr="Paper bag"/>
          <p:cNvSpPr>
            <a:spLocks noChangeArrowheads="1" noChangeShapeType="1" noTextEdit="1"/>
          </p:cNvSpPr>
          <p:nvPr/>
        </p:nvSpPr>
        <p:spPr bwMode="auto">
          <a:xfrm>
            <a:off x="2895601" y="1981200"/>
            <a:ext cx="6486525" cy="1709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9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HẸN GẶP LẠI CÁC EM</a:t>
            </a:r>
          </a:p>
        </p:txBody>
      </p:sp>
      <p:pic>
        <p:nvPicPr>
          <p:cNvPr id="45073" name="Picture 17" descr="happy1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2057400" cy="158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1146855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940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40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219075"/>
            <a:ext cx="9144000" cy="990600"/>
          </a:xfrm>
          <a:solidFill>
            <a:srgbClr val="CCFF33"/>
          </a:solidFill>
          <a:ln>
            <a:solidFill>
              <a:srgbClr val="CCFF33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vi-VN" sz="2400" dirty="0">
                <a:latin typeface="Times New Roman" pitchFamily="18" charset="0"/>
                <a:cs typeface="Times New Roman" pitchFamily="18" charset="0"/>
              </a:rPr>
              <a:t>TIẾT 26,27-BÀI 24: CUỘC ĐẤU TRANH BẢO VỆ VÀ XÂY DỰNG CHÍNH QUYỀN DÂN CHỦ NHÂN DÂN (1945-1946)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209675"/>
            <a:ext cx="8229600" cy="609600"/>
          </a:xfrm>
        </p:spPr>
        <p:txBody>
          <a:bodyPr/>
          <a:lstStyle/>
          <a:p>
            <a:pPr>
              <a:spcBef>
                <a:spcPct val="0"/>
              </a:spcBef>
              <a:buClrTx/>
              <a:buSzPct val="100000"/>
              <a:buFontTx/>
              <a:buNone/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7652" name="TextBox 13"/>
          <p:cNvSpPr txBox="1">
            <a:spLocks noChangeArrowheads="1"/>
          </p:cNvSpPr>
          <p:nvPr/>
        </p:nvSpPr>
        <p:spPr bwMode="auto">
          <a:xfrm>
            <a:off x="1524001" y="1590675"/>
            <a:ext cx="694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II. Củng cố chính quyền cách mạng và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27653" name="TextBox 14"/>
          <p:cNvSpPr txBox="1">
            <a:spLocks noChangeArrowheads="1"/>
          </p:cNvSpPr>
          <p:nvPr/>
        </p:nvSpPr>
        <p:spPr bwMode="auto">
          <a:xfrm>
            <a:off x="1524001" y="1971675"/>
            <a:ext cx="4060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1. Củng cố chính quyền cách mạng.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524001" y="2409825"/>
            <a:ext cx="289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 dirty="0"/>
              <a:t>2. </a:t>
            </a:r>
            <a:r>
              <a:rPr lang="en-US" altLang="vi-VN" b="1" dirty="0" err="1"/>
              <a:t>Bảo</a:t>
            </a:r>
            <a:r>
              <a:rPr lang="en-US" altLang="vi-VN" b="1" dirty="0"/>
              <a:t> </a:t>
            </a:r>
            <a:r>
              <a:rPr lang="en-US" altLang="vi-VN" b="1" dirty="0" err="1"/>
              <a:t>vệ</a:t>
            </a:r>
            <a:r>
              <a:rPr lang="en-US" altLang="vi-VN" b="1" dirty="0"/>
              <a:t> </a:t>
            </a:r>
            <a:r>
              <a:rPr lang="vi-VN" altLang="vi-VN" b="1" dirty="0"/>
              <a:t>độc</a:t>
            </a:r>
            <a:r>
              <a:rPr lang="en-US" altLang="vi-VN" b="1" dirty="0"/>
              <a:t> </a:t>
            </a:r>
            <a:r>
              <a:rPr lang="en-US" altLang="vi-VN" b="1" dirty="0" err="1"/>
              <a:t>lập</a:t>
            </a:r>
            <a:r>
              <a:rPr lang="en-US" altLang="vi-VN" b="1" dirty="0"/>
              <a:t> </a:t>
            </a:r>
            <a:r>
              <a:rPr lang="en-US" altLang="vi-VN" b="1" dirty="0" err="1"/>
              <a:t>dân</a:t>
            </a:r>
            <a:r>
              <a:rPr lang="en-US" altLang="vi-VN" b="1" dirty="0"/>
              <a:t> </a:t>
            </a:r>
            <a:r>
              <a:rPr lang="en-US" altLang="vi-VN" b="1" dirty="0" err="1"/>
              <a:t>tộc</a:t>
            </a:r>
            <a:endParaRPr lang="en-US" altLang="vi-VN" b="1" dirty="0"/>
          </a:p>
        </p:txBody>
      </p:sp>
    </p:spTree>
    <p:extLst>
      <p:ext uri="{BB962C8B-B14F-4D97-AF65-F5344CB8AC3E}">
        <p14:creationId xmlns:p14="http://schemas.microsoft.com/office/powerpoint/2010/main" val="99940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3" descr="vietnammap02oc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63" y="28575"/>
            <a:ext cx="6096000" cy="6858000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5" name="Line 4"/>
          <p:cNvSpPr>
            <a:spLocks noChangeShapeType="1"/>
          </p:cNvSpPr>
          <p:nvPr/>
        </p:nvSpPr>
        <p:spPr bwMode="auto">
          <a:xfrm flipH="1">
            <a:off x="6858000" y="3200400"/>
            <a:ext cx="457200" cy="0"/>
          </a:xfrm>
          <a:prstGeom prst="line">
            <a:avLst/>
          </a:prstGeom>
          <a:noFill/>
          <a:ln w="76200">
            <a:solidFill>
              <a:srgbClr val="CC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pic>
        <p:nvPicPr>
          <p:cNvPr id="28676" name="Picture 11" descr="RBWBUTNW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553200" y="52578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7772" name="Picture 12" descr="RBWBUTNW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943600" y="762000"/>
            <a:ext cx="609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13" descr="RBWBUTNW">
            <a:hlinkClick r:id="" action="ppaction://hlinkshowjump?jump=nextslide"/>
          </p:cNvPr>
          <p:cNvPicPr>
            <a:picLocks noChangeAspect="1" noChangeArrowheads="1" noCrop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6781800" y="3124200"/>
            <a:ext cx="6096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9" name="AutoShape 10"/>
          <p:cNvSpPr>
            <a:spLocks noChangeArrowheads="1"/>
          </p:cNvSpPr>
          <p:nvPr/>
        </p:nvSpPr>
        <p:spPr bwMode="auto">
          <a:xfrm>
            <a:off x="2274573" y="5285067"/>
            <a:ext cx="327654" cy="1469469"/>
          </a:xfrm>
          <a:prstGeom prst="irregularSeal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vi-VN" altLang="vi-VN" sz="2800" b="1">
              <a:solidFill>
                <a:schemeClr val="hlink"/>
              </a:solidFill>
              <a:cs typeface="Times New Roman" panose="02020603050405020304" pitchFamily="18" charset="0"/>
            </a:endParaRPr>
          </a:p>
        </p:txBody>
      </p:sp>
      <p:sp>
        <p:nvSpPr>
          <p:cNvPr id="93196" name="AutoShape 12"/>
          <p:cNvSpPr>
            <a:spLocks noChangeArrowheads="1"/>
          </p:cNvSpPr>
          <p:nvPr/>
        </p:nvSpPr>
        <p:spPr bwMode="auto">
          <a:xfrm>
            <a:off x="7010401" y="5720824"/>
            <a:ext cx="2005013" cy="794802"/>
          </a:xfrm>
          <a:prstGeom prst="leftArrow">
            <a:avLst>
              <a:gd name="adj1" fmla="val 50000"/>
              <a:gd name="adj2" fmla="val 70480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b="1">
                <a:cs typeface="Times New Roman" panose="02020603050405020304" pitchFamily="18" charset="0"/>
              </a:rPr>
              <a:t>Quân Anh</a:t>
            </a:r>
          </a:p>
        </p:txBody>
      </p:sp>
      <p:sp>
        <p:nvSpPr>
          <p:cNvPr id="93197" name="AutoShape 13"/>
          <p:cNvSpPr>
            <a:spLocks noChangeArrowheads="1"/>
          </p:cNvSpPr>
          <p:nvPr/>
        </p:nvSpPr>
        <p:spPr bwMode="auto">
          <a:xfrm>
            <a:off x="6399214" y="945624"/>
            <a:ext cx="2897187" cy="794802"/>
          </a:xfrm>
          <a:prstGeom prst="leftArrow">
            <a:avLst>
              <a:gd name="adj1" fmla="val 50000"/>
              <a:gd name="adj2" fmla="val 101842"/>
            </a:avLst>
          </a:prstGeom>
          <a:solidFill>
            <a:srgbClr val="00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b="1">
                <a:cs typeface="Times New Roman" panose="02020603050405020304" pitchFamily="18" charset="0"/>
              </a:rPr>
              <a:t>Quân Tưởng: 20 vạn</a:t>
            </a:r>
          </a:p>
        </p:txBody>
      </p:sp>
      <p:sp>
        <p:nvSpPr>
          <p:cNvPr id="28682" name="Text Box 19"/>
          <p:cNvSpPr txBox="1">
            <a:spLocks noChangeArrowheads="1"/>
          </p:cNvSpPr>
          <p:nvPr/>
        </p:nvSpPr>
        <p:spPr bwMode="auto">
          <a:xfrm>
            <a:off x="7848601" y="3187700"/>
            <a:ext cx="17510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>
                <a:solidFill>
                  <a:srgbClr val="FF0000"/>
                </a:solidFill>
                <a:cs typeface="Times New Roman" panose="02020603050405020304" pitchFamily="18" charset="0"/>
              </a:rPr>
              <a:t>VĨ TUYẾN 16</a:t>
            </a:r>
          </a:p>
        </p:txBody>
      </p:sp>
      <p:sp>
        <p:nvSpPr>
          <p:cNvPr id="28683" name="Line 26"/>
          <p:cNvSpPr>
            <a:spLocks noChangeShapeType="1"/>
          </p:cNvSpPr>
          <p:nvPr/>
        </p:nvSpPr>
        <p:spPr bwMode="auto">
          <a:xfrm flipH="1">
            <a:off x="1524000" y="533400"/>
            <a:ext cx="533400" cy="533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vi-VN"/>
          </a:p>
        </p:txBody>
      </p:sp>
      <p:sp>
        <p:nvSpPr>
          <p:cNvPr id="93215" name="AutoShape 31"/>
          <p:cNvSpPr>
            <a:spLocks/>
          </p:cNvSpPr>
          <p:nvPr/>
        </p:nvSpPr>
        <p:spPr bwMode="auto">
          <a:xfrm>
            <a:off x="7772400" y="3048179"/>
            <a:ext cx="533400" cy="609243"/>
          </a:xfrm>
          <a:prstGeom prst="rightBrace">
            <a:avLst>
              <a:gd name="adj1" fmla="val 78571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vi-VN" altLang="vi-VN" sz="2800" b="1">
              <a:solidFill>
                <a:schemeClr val="hlink"/>
              </a:solidFill>
              <a:cs typeface="Times New Roman" panose="02020603050405020304" pitchFamily="18" charset="0"/>
            </a:endParaRPr>
          </a:p>
        </p:txBody>
      </p:sp>
      <p:sp>
        <p:nvSpPr>
          <p:cNvPr id="93217" name="Text Box 33"/>
          <p:cNvSpPr txBox="1">
            <a:spLocks noChangeArrowheads="1"/>
          </p:cNvSpPr>
          <p:nvPr/>
        </p:nvSpPr>
        <p:spPr bwMode="auto">
          <a:xfrm>
            <a:off x="8012114" y="2579689"/>
            <a:ext cx="2611437" cy="3968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71500" indent="-5715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>
                <a:solidFill>
                  <a:srgbClr val="0000FF"/>
                </a:solidFill>
                <a:cs typeface="Times New Roman" panose="02020603050405020304" pitchFamily="18" charset="0"/>
              </a:rPr>
              <a:t>Quân Nhật: hơn 6 vạn</a:t>
            </a:r>
          </a:p>
        </p:txBody>
      </p:sp>
    </p:spTree>
    <p:extLst>
      <p:ext uri="{BB962C8B-B14F-4D97-AF65-F5344CB8AC3E}">
        <p14:creationId xmlns:p14="http://schemas.microsoft.com/office/powerpoint/2010/main" val="60505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3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93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6" grpId="0" animBg="1"/>
      <p:bldP spid="93197" grpId="0" animBg="1"/>
      <p:bldP spid="93215" grpId="0" animBg="1"/>
      <p:bldP spid="932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TextBox 13"/>
          <p:cNvSpPr txBox="1">
            <a:spLocks noChangeArrowheads="1"/>
          </p:cNvSpPr>
          <p:nvPr/>
        </p:nvSpPr>
        <p:spPr bwMode="auto">
          <a:xfrm>
            <a:off x="1524001" y="1668340"/>
            <a:ext cx="694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II. Củng cố chính quyền cách mạng và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29701" name="TextBox 14"/>
          <p:cNvSpPr txBox="1">
            <a:spLocks noChangeArrowheads="1"/>
          </p:cNvSpPr>
          <p:nvPr/>
        </p:nvSpPr>
        <p:spPr bwMode="auto">
          <a:xfrm>
            <a:off x="1524001" y="2009775"/>
            <a:ext cx="4060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1. Củng cố chính quyền cách mạng.</a:t>
            </a:r>
          </a:p>
        </p:txBody>
      </p:sp>
      <p:sp>
        <p:nvSpPr>
          <p:cNvPr id="29704" name="TextBox 8"/>
          <p:cNvSpPr txBox="1">
            <a:spLocks noChangeArrowheads="1"/>
          </p:cNvSpPr>
          <p:nvPr/>
        </p:nvSpPr>
        <p:spPr bwMode="auto">
          <a:xfrm>
            <a:off x="1524001" y="2466975"/>
            <a:ext cx="289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2.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24000" y="2847975"/>
            <a:ext cx="666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a. Chủ tr</a:t>
            </a:r>
            <a:r>
              <a:rPr lang="vi-VN" altLang="vi-VN" b="1"/>
              <a:t>ươ</a:t>
            </a:r>
            <a:r>
              <a:rPr lang="en-US" altLang="vi-VN" b="1"/>
              <a:t>ng của ta tr</a:t>
            </a:r>
            <a:r>
              <a:rPr lang="vi-VN" altLang="vi-VN" b="1"/>
              <a:t>ước</a:t>
            </a:r>
            <a:r>
              <a:rPr lang="en-US" altLang="vi-VN" b="1"/>
              <a:t> hiệp </a:t>
            </a:r>
            <a:r>
              <a:rPr lang="vi-VN" altLang="vi-VN" b="1"/>
              <a:t>ước</a:t>
            </a:r>
            <a:r>
              <a:rPr lang="en-US" altLang="vi-VN" b="1"/>
              <a:t> Hoa- Pháp (28/2/1946)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0" y="3609975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it-IT" altLang="vi-VN">
                <a:cs typeface="Times New Roman" panose="02020603050405020304" pitchFamily="18" charset="0"/>
              </a:rPr>
              <a:t>+  Chia cho chúng 70 ghế trong Quốc hội không qua bầu cử và một số ghế Bộ trưởng trong Chính Phủ Liên hiệp.</a:t>
            </a:r>
            <a:endParaRPr lang="en-US" altLang="vi-VN">
              <a:cs typeface="Times New Roman" panose="02020603050405020304" pitchFamily="18" charset="0"/>
            </a:endParaRPr>
          </a:p>
          <a:p>
            <a:r>
              <a:rPr lang="it-IT" altLang="vi-VN">
                <a:cs typeface="Times New Roman" panose="02020603050405020304" pitchFamily="18" charset="0"/>
              </a:rPr>
              <a:t>+Ta còn nhân nhượng cho chúng một số quyền lợi về kinh tế.</a:t>
            </a:r>
            <a:endParaRPr lang="en-US" altLang="vi-VN"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1" y="3228975"/>
            <a:ext cx="3160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- Đối với T</a:t>
            </a:r>
            <a:r>
              <a:rPr lang="vi-VN" altLang="vi-VN" b="1"/>
              <a:t>ưởng</a:t>
            </a:r>
            <a:r>
              <a:rPr lang="en-US" altLang="vi-VN" b="1"/>
              <a:t> và tay sai: 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0" y="4600576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it-IT" altLang="vi-VN" dirty="0">
                <a:cs typeface="Times New Roman" panose="02020603050405020304" pitchFamily="18" charset="0"/>
              </a:rPr>
              <a:t>+ Ban hành một số sắc lệnh nhằm trấn áp bọn phản cách mạng, giam giữ, lập toà án quân sự để trừng trị. </a:t>
            </a:r>
            <a:endParaRPr lang="en-US" altLang="vi-VN" dirty="0"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5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561975"/>
            <a:ext cx="8229600" cy="609600"/>
          </a:xfrm>
        </p:spPr>
        <p:txBody>
          <a:bodyPr/>
          <a:lstStyle/>
          <a:p>
            <a:pPr>
              <a:spcBef>
                <a:spcPct val="0"/>
              </a:spcBef>
              <a:buClrTx/>
              <a:buSzPct val="100000"/>
              <a:buFontTx/>
              <a:buNone/>
              <a:defRPr/>
            </a:pPr>
            <a:endParaRPr lang="en-US" sz="2000" b="1" dirty="0"/>
          </a:p>
        </p:txBody>
      </p:sp>
      <p:sp>
        <p:nvSpPr>
          <p:cNvPr id="30724" name="TextBox 13"/>
          <p:cNvSpPr txBox="1">
            <a:spLocks noChangeArrowheads="1"/>
          </p:cNvSpPr>
          <p:nvPr/>
        </p:nvSpPr>
        <p:spPr bwMode="auto">
          <a:xfrm>
            <a:off x="1524001" y="942975"/>
            <a:ext cx="694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II. Củng cố chính quyền cách mạng và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30725" name="TextBox 14"/>
          <p:cNvSpPr txBox="1">
            <a:spLocks noChangeArrowheads="1"/>
          </p:cNvSpPr>
          <p:nvPr/>
        </p:nvSpPr>
        <p:spPr bwMode="auto">
          <a:xfrm>
            <a:off x="1524001" y="1247775"/>
            <a:ext cx="4060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1. Củng cố chính quyền cách mạng.</a:t>
            </a:r>
          </a:p>
        </p:txBody>
      </p:sp>
      <p:sp>
        <p:nvSpPr>
          <p:cNvPr id="30726" name="TextBox 8"/>
          <p:cNvSpPr txBox="1">
            <a:spLocks noChangeArrowheads="1"/>
          </p:cNvSpPr>
          <p:nvPr/>
        </p:nvSpPr>
        <p:spPr bwMode="auto">
          <a:xfrm>
            <a:off x="1524001" y="1552575"/>
            <a:ext cx="289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2.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30727" name="TextBox 9"/>
          <p:cNvSpPr txBox="1">
            <a:spLocks noChangeArrowheads="1"/>
          </p:cNvSpPr>
          <p:nvPr/>
        </p:nvSpPr>
        <p:spPr bwMode="auto">
          <a:xfrm>
            <a:off x="1524000" y="1857375"/>
            <a:ext cx="666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 dirty="0"/>
              <a:t>a. </a:t>
            </a:r>
            <a:r>
              <a:rPr lang="en-US" altLang="vi-VN" b="1" dirty="0" err="1"/>
              <a:t>Chủ</a:t>
            </a:r>
            <a:r>
              <a:rPr lang="en-US" altLang="vi-VN" b="1" dirty="0"/>
              <a:t> </a:t>
            </a:r>
            <a:r>
              <a:rPr lang="en-US" altLang="vi-VN" b="1" dirty="0" err="1"/>
              <a:t>tr</a:t>
            </a:r>
            <a:r>
              <a:rPr lang="vi-VN" altLang="vi-VN" b="1" dirty="0"/>
              <a:t>ươ</a:t>
            </a:r>
            <a:r>
              <a:rPr lang="en-US" altLang="vi-VN" b="1" dirty="0"/>
              <a:t>ng </a:t>
            </a:r>
            <a:r>
              <a:rPr lang="en-US" altLang="vi-VN" b="1" dirty="0" err="1"/>
              <a:t>của</a:t>
            </a:r>
            <a:r>
              <a:rPr lang="en-US" altLang="vi-VN" b="1" dirty="0"/>
              <a:t> ta </a:t>
            </a:r>
            <a:r>
              <a:rPr lang="en-US" altLang="vi-VN" b="1" dirty="0" err="1"/>
              <a:t>tr</a:t>
            </a:r>
            <a:r>
              <a:rPr lang="vi-VN" altLang="vi-VN" b="1" dirty="0"/>
              <a:t>ước</a:t>
            </a:r>
            <a:r>
              <a:rPr lang="en-US" altLang="vi-VN" b="1" dirty="0"/>
              <a:t> </a:t>
            </a:r>
            <a:r>
              <a:rPr lang="en-US" altLang="vi-VN" b="1" dirty="0" err="1"/>
              <a:t>hiệp</a:t>
            </a:r>
            <a:r>
              <a:rPr lang="en-US" altLang="vi-VN" b="1" dirty="0"/>
              <a:t> </a:t>
            </a:r>
            <a:r>
              <a:rPr lang="vi-VN" altLang="vi-VN" b="1" dirty="0"/>
              <a:t>ước</a:t>
            </a:r>
            <a:r>
              <a:rPr lang="en-US" altLang="vi-VN" b="1" dirty="0"/>
              <a:t> </a:t>
            </a:r>
            <a:r>
              <a:rPr lang="en-US" altLang="vi-VN" b="1" dirty="0" err="1"/>
              <a:t>Hoa</a:t>
            </a:r>
            <a:r>
              <a:rPr lang="en-US" altLang="vi-VN" b="1" dirty="0"/>
              <a:t>- </a:t>
            </a:r>
            <a:r>
              <a:rPr lang="en-US" altLang="vi-VN" b="1" dirty="0" err="1"/>
              <a:t>Pháp</a:t>
            </a:r>
            <a:r>
              <a:rPr lang="en-US" altLang="vi-VN" b="1" dirty="0"/>
              <a:t> (28/2/1946)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524001" y="5514975"/>
            <a:ext cx="8818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* Hòa hoãn v</a:t>
            </a:r>
            <a:r>
              <a:rPr lang="vi-VN" altLang="vi-VN" b="1"/>
              <a:t>ới</a:t>
            </a:r>
            <a:r>
              <a:rPr lang="en-US" altLang="vi-VN" b="1"/>
              <a:t> quân T</a:t>
            </a:r>
            <a:r>
              <a:rPr lang="vi-VN" altLang="vi-VN" b="1"/>
              <a:t>ưởng</a:t>
            </a:r>
            <a:r>
              <a:rPr lang="en-US" altLang="vi-VN" b="1"/>
              <a:t> ở miền B</a:t>
            </a:r>
            <a:r>
              <a:rPr lang="vi-VN" altLang="vi-VN" b="1"/>
              <a:t>ắc</a:t>
            </a:r>
            <a:r>
              <a:rPr lang="en-US" altLang="vi-VN" b="1"/>
              <a:t> </a:t>
            </a:r>
            <a:r>
              <a:rPr lang="vi-VN" altLang="vi-VN" b="1"/>
              <a:t>để</a:t>
            </a:r>
            <a:r>
              <a:rPr lang="en-US" altLang="vi-VN" b="1"/>
              <a:t> tập trung kháng Pháp ở miền Nam </a:t>
            </a:r>
          </a:p>
        </p:txBody>
      </p:sp>
      <p:sp>
        <p:nvSpPr>
          <p:cNvPr id="30729" name="Rectangle 11"/>
          <p:cNvSpPr>
            <a:spLocks noChangeArrowheads="1"/>
          </p:cNvSpPr>
          <p:nvPr/>
        </p:nvSpPr>
        <p:spPr bwMode="auto">
          <a:xfrm>
            <a:off x="1524000" y="2466975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it-IT" altLang="vi-VN">
                <a:cs typeface="Times New Roman" panose="02020603050405020304" pitchFamily="18" charset="0"/>
              </a:rPr>
              <a:t>+  Chia cho chúng 70 ghế trong Quốc hội không qua bầu cử và một số ghế Bộ trưởng trong Chính Phủ Liên hiệp.</a:t>
            </a:r>
            <a:endParaRPr lang="en-US" altLang="vi-VN">
              <a:cs typeface="Times New Roman" panose="02020603050405020304" pitchFamily="18" charset="0"/>
            </a:endParaRPr>
          </a:p>
          <a:p>
            <a:r>
              <a:rPr lang="it-IT" altLang="vi-VN">
                <a:cs typeface="Times New Roman" panose="02020603050405020304" pitchFamily="18" charset="0"/>
              </a:rPr>
              <a:t>+Ta còn nhân nhượng cho chúng một số quyền lợi về kinh tế.</a:t>
            </a:r>
            <a:endParaRPr lang="en-US" altLang="vi-VN">
              <a:cs typeface="Times New Roman" panose="02020603050405020304" pitchFamily="18" charset="0"/>
            </a:endParaRPr>
          </a:p>
        </p:txBody>
      </p:sp>
      <p:sp>
        <p:nvSpPr>
          <p:cNvPr id="30730" name="TextBox 12"/>
          <p:cNvSpPr txBox="1">
            <a:spLocks noChangeArrowheads="1"/>
          </p:cNvSpPr>
          <p:nvPr/>
        </p:nvSpPr>
        <p:spPr bwMode="auto">
          <a:xfrm>
            <a:off x="1524001" y="2162175"/>
            <a:ext cx="3160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- Đối với T</a:t>
            </a:r>
            <a:r>
              <a:rPr lang="vi-VN" altLang="vi-VN" b="1"/>
              <a:t>ưởng</a:t>
            </a:r>
            <a:r>
              <a:rPr lang="en-US" altLang="vi-VN" b="1"/>
              <a:t> và tay sai: </a:t>
            </a:r>
          </a:p>
        </p:txBody>
      </p:sp>
      <p:sp>
        <p:nvSpPr>
          <p:cNvPr id="30731" name="Rectangle 18"/>
          <p:cNvSpPr>
            <a:spLocks noChangeArrowheads="1"/>
          </p:cNvSpPr>
          <p:nvPr/>
        </p:nvSpPr>
        <p:spPr bwMode="auto">
          <a:xfrm>
            <a:off x="1524000" y="3381376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it-IT" altLang="vi-VN">
                <a:cs typeface="Times New Roman" panose="02020603050405020304" pitchFamily="18" charset="0"/>
              </a:rPr>
              <a:t>+ Ban hành một số sắc lệnh nhằm trấn áp bọn phản cách mạng, giam giữ, lập toà án quân sự để trừng trị. </a:t>
            </a:r>
            <a:endParaRPr lang="en-US" altLang="vi-VN"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1" y="3990975"/>
            <a:ext cx="2881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- Đối v</a:t>
            </a:r>
            <a:r>
              <a:rPr lang="vi-VN" altLang="vi-VN" b="1"/>
              <a:t>ới</a:t>
            </a:r>
            <a:r>
              <a:rPr lang="en-US" altLang="vi-VN" b="1"/>
              <a:t> th</a:t>
            </a:r>
            <a:r>
              <a:rPr lang="vi-VN" altLang="vi-VN" b="1"/>
              <a:t>ực</a:t>
            </a:r>
            <a:r>
              <a:rPr lang="en-US" altLang="vi-VN" b="1"/>
              <a:t> dân Pháp: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0" y="4371976"/>
            <a:ext cx="9144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vi-VN">
                <a:cs typeface="Times New Roman" panose="02020603050405020304" pitchFamily="18" charset="0"/>
              </a:rPr>
              <a:t>+ Quân dân Sài Gòn sẵn sàng đánh địch bằng mọi vũ khí sẵn có và với nhiều hình thức phong phú.</a:t>
            </a:r>
            <a:endParaRPr lang="en-US" altLang="vi-VN" sz="32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524000" y="5057775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/>
              <a:t>+ Đảng ta phát động phong trào ủng hộ Nam Bộ kháng chiến. </a:t>
            </a:r>
          </a:p>
        </p:txBody>
      </p:sp>
    </p:spTree>
    <p:extLst>
      <p:ext uri="{BB962C8B-B14F-4D97-AF65-F5344CB8AC3E}">
        <p14:creationId xmlns:p14="http://schemas.microsoft.com/office/powerpoint/2010/main" val="116783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8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09750" y="614364"/>
            <a:ext cx="8610600" cy="63706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400" b="1" dirty="0">
                <a:latin typeface="+mj-lt"/>
              </a:rPr>
              <a:t>“Đồng bào Nam bộ, nhân dân thành phố Sài Gòn,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Anh em công nhân, thanh niên, tự vệ, dân quân, binh sĩ!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Đêm qua thực dân Pháp đánh chiếm trụ sở chính quyền ta ở trung tâm Sài Gòn. Như vậy là Pháp bắt đầu xâm chiếm nước ta một lần nữa.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Ngày 2 tháng 9, đồng bào đã thề quyết hy sinh đến giọt máu cuối cùng để bảo vệ độc lập của Tổ quốc.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Độc lập hay là chết!</a:t>
            </a:r>
            <a:endParaRPr lang="en-US" sz="2400" b="1" dirty="0">
              <a:latin typeface="+mj-lt"/>
            </a:endParaRPr>
          </a:p>
          <a:p>
            <a:pPr>
              <a:defRPr/>
            </a:pPr>
            <a:r>
              <a:rPr lang="vi-VN" sz="2400" b="1" dirty="0">
                <a:latin typeface="+mj-lt"/>
              </a:rPr>
              <a:t>Hôm nay</a:t>
            </a:r>
            <a:r>
              <a:rPr lang="en-US" sz="2400" b="1" dirty="0">
                <a:latin typeface="+mj-lt"/>
              </a:rPr>
              <a:t> </a:t>
            </a:r>
            <a:r>
              <a:rPr lang="vi-VN" sz="2400" b="1" dirty="0">
                <a:latin typeface="+mj-lt"/>
              </a:rPr>
              <a:t>Ủy ban Kháng chiến kêu gọi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Tất cả đồng bào, già, trẻ, trai, gái hãy cầm võ khí xông lên đánh đuổi quân xâm lược…</a:t>
            </a:r>
            <a:endParaRPr lang="en-US" sz="2400" b="1" dirty="0">
              <a:latin typeface="+mj-lt"/>
            </a:endParaRPr>
          </a:p>
          <a:p>
            <a:pPr>
              <a:defRPr/>
            </a:pPr>
            <a:r>
              <a:rPr lang="vi-VN" sz="2400" b="1" dirty="0">
                <a:latin typeface="+mj-lt"/>
              </a:rPr>
              <a:t>Hỡi đồng bào!</a:t>
            </a:r>
            <a:r>
              <a:rPr lang="en-US" sz="2400" b="1" dirty="0">
                <a:latin typeface="+mj-lt"/>
              </a:rPr>
              <a:t> </a:t>
            </a:r>
            <a:r>
              <a:rPr lang="vi-VN" sz="2400" b="1" dirty="0">
                <a:latin typeface="+mj-lt"/>
              </a:rPr>
              <a:t>Từ giờ phút này, nhiệm vụ hàng đầu của chúng ta là tiêu diệt giặc Pháp, tiêu diệt tay sai của chúng.</a:t>
            </a:r>
            <a:br>
              <a:rPr lang="vi-VN" sz="2400" b="1" dirty="0">
                <a:latin typeface="+mj-lt"/>
              </a:rPr>
            </a:br>
            <a:r>
              <a:rPr lang="vi-VN" sz="2400" b="1" dirty="0">
                <a:latin typeface="+mj-lt"/>
              </a:rPr>
              <a:t>Hỡi anh em binh sĩ, dân quân, tự vệ! Hãy nắm chặt vũ khí trong tay xông lên đánh đuổi thực dân Pháp, cứu nước. Cuộc kháng chiến bắt đầu!</a:t>
            </a:r>
            <a:br>
              <a:rPr lang="vi-VN" sz="2400" b="1" dirty="0">
                <a:latin typeface="+mj-lt"/>
              </a:rPr>
            </a:br>
            <a:endParaRPr lang="en-US" sz="2400" b="1" dirty="0">
              <a:latin typeface="+mj-lt"/>
            </a:endParaRPr>
          </a:p>
        </p:txBody>
      </p: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2133600" y="152401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cs typeface="Times New Roman" panose="02020603050405020304" pitchFamily="18" charset="0"/>
              </a:rPr>
              <a:t>LỜI KÊU GỌI CỦA ỦY BAN KHÁNG CHIẾN NAM BỘ</a:t>
            </a:r>
          </a:p>
        </p:txBody>
      </p:sp>
    </p:spTree>
    <p:extLst>
      <p:ext uri="{BB962C8B-B14F-4D97-AF65-F5344CB8AC3E}">
        <p14:creationId xmlns:p14="http://schemas.microsoft.com/office/powerpoint/2010/main" val="36273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s://upload.wikimedia.org/wikipedia/commons/thumb/3/34/Anti_france_1945.jpg/300px-Anti_france_194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575"/>
            <a:ext cx="381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1" name="Picture 4" descr="https://upload.wikimedia.org/wikipedia/commons/thumb/0/06/National_Guard_March.jpg/800px-National_Guard_Marc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450" y="38100"/>
            <a:ext cx="510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2" name="Picture 6" descr="https://upload.wikimedia.org/wikipedia/commons/thumb/6/69/Danquannambo.JPG/300px-Danquannamb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505200"/>
            <a:ext cx="398145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8" descr="https://upload.wikimedia.org/wikipedia/commons/thumb/6/63/Nambokhangchien.jpg/270px-Nambokhangchie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000500"/>
            <a:ext cx="48006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886200" y="3352800"/>
            <a:ext cx="4267200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vi-VN" sz="2400" b="1" dirty="0">
                <a:solidFill>
                  <a:srgbClr val="FF0000"/>
                </a:solidFill>
                <a:latin typeface="+mj-lt"/>
              </a:rPr>
              <a:t>Quân dân Nam Bộ chiến đấu chống Pháp</a:t>
            </a:r>
            <a:endParaRPr lang="en-US" sz="24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160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Box 13"/>
          <p:cNvSpPr txBox="1">
            <a:spLocks noChangeArrowheads="1"/>
          </p:cNvSpPr>
          <p:nvPr/>
        </p:nvSpPr>
        <p:spPr bwMode="auto">
          <a:xfrm>
            <a:off x="1524001" y="800100"/>
            <a:ext cx="694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II. Củng cố chính quyền cách mạng và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33797" name="TextBox 14"/>
          <p:cNvSpPr txBox="1">
            <a:spLocks noChangeArrowheads="1"/>
          </p:cNvSpPr>
          <p:nvPr/>
        </p:nvSpPr>
        <p:spPr bwMode="auto">
          <a:xfrm>
            <a:off x="1524001" y="1104900"/>
            <a:ext cx="4060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1. Củng cố chính quyền cách mạng.</a:t>
            </a:r>
          </a:p>
        </p:txBody>
      </p:sp>
      <p:sp>
        <p:nvSpPr>
          <p:cNvPr id="33798" name="TextBox 8"/>
          <p:cNvSpPr txBox="1">
            <a:spLocks noChangeArrowheads="1"/>
          </p:cNvSpPr>
          <p:nvPr/>
        </p:nvSpPr>
        <p:spPr bwMode="auto">
          <a:xfrm>
            <a:off x="1524001" y="1409700"/>
            <a:ext cx="289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2. Bảo vệ </a:t>
            </a:r>
            <a:r>
              <a:rPr lang="vi-VN" altLang="vi-VN" b="1"/>
              <a:t>độc</a:t>
            </a:r>
            <a:r>
              <a:rPr lang="en-US" altLang="vi-VN" b="1"/>
              <a:t> lập dân tộc</a:t>
            </a:r>
          </a:p>
        </p:txBody>
      </p:sp>
      <p:sp>
        <p:nvSpPr>
          <p:cNvPr id="33799" name="TextBox 9"/>
          <p:cNvSpPr txBox="1">
            <a:spLocks noChangeArrowheads="1"/>
          </p:cNvSpPr>
          <p:nvPr/>
        </p:nvSpPr>
        <p:spPr bwMode="auto">
          <a:xfrm>
            <a:off x="1524000" y="1714500"/>
            <a:ext cx="666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a. Chủ tr</a:t>
            </a:r>
            <a:r>
              <a:rPr lang="vi-VN" altLang="vi-VN" b="1"/>
              <a:t>ươ</a:t>
            </a:r>
            <a:r>
              <a:rPr lang="en-US" altLang="vi-VN" b="1"/>
              <a:t>ng của ta tr</a:t>
            </a:r>
            <a:r>
              <a:rPr lang="vi-VN" altLang="vi-VN" b="1"/>
              <a:t>ước</a:t>
            </a:r>
            <a:r>
              <a:rPr lang="en-US" altLang="vi-VN" b="1"/>
              <a:t> Hiệp </a:t>
            </a:r>
            <a:r>
              <a:rPr lang="vi-VN" altLang="vi-VN" b="1"/>
              <a:t>ước</a:t>
            </a:r>
            <a:r>
              <a:rPr lang="en-US" altLang="vi-VN" b="1"/>
              <a:t> Hoa- Pháp (28/2/1946)</a:t>
            </a:r>
          </a:p>
        </p:txBody>
      </p:sp>
      <p:sp>
        <p:nvSpPr>
          <p:cNvPr id="33800" name="TextBox 10"/>
          <p:cNvSpPr txBox="1">
            <a:spLocks noChangeArrowheads="1"/>
          </p:cNvSpPr>
          <p:nvPr/>
        </p:nvSpPr>
        <p:spPr bwMode="auto">
          <a:xfrm>
            <a:off x="1524001" y="2095500"/>
            <a:ext cx="88185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* Hòa hoãn v</a:t>
            </a:r>
            <a:r>
              <a:rPr lang="vi-VN" altLang="vi-VN" b="1"/>
              <a:t>ới</a:t>
            </a:r>
            <a:r>
              <a:rPr lang="en-US" altLang="vi-VN" b="1"/>
              <a:t> quân T</a:t>
            </a:r>
            <a:r>
              <a:rPr lang="vi-VN" altLang="vi-VN" b="1"/>
              <a:t>ưởng</a:t>
            </a:r>
            <a:r>
              <a:rPr lang="en-US" altLang="vi-VN" b="1"/>
              <a:t> ở miền B</a:t>
            </a:r>
            <a:r>
              <a:rPr lang="vi-VN" altLang="vi-VN" b="1"/>
              <a:t>ắc</a:t>
            </a:r>
            <a:r>
              <a:rPr lang="en-US" altLang="vi-VN" b="1"/>
              <a:t> </a:t>
            </a:r>
            <a:r>
              <a:rPr lang="vi-VN" altLang="vi-VN" b="1"/>
              <a:t>để</a:t>
            </a:r>
            <a:r>
              <a:rPr lang="en-US" altLang="vi-VN" b="1"/>
              <a:t> tập trung kháng Pháp ở miền Nam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524001" y="2400300"/>
            <a:ext cx="6557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b. Chủ tr</a:t>
            </a:r>
            <a:r>
              <a:rPr lang="vi-VN" altLang="vi-VN" b="1"/>
              <a:t>ươ</a:t>
            </a:r>
            <a:r>
              <a:rPr lang="en-US" altLang="vi-VN" b="1"/>
              <a:t>ng của ta sau Hiêp </a:t>
            </a:r>
            <a:r>
              <a:rPr lang="vi-VN" altLang="vi-VN" b="1"/>
              <a:t>ước</a:t>
            </a:r>
            <a:r>
              <a:rPr lang="en-US" altLang="vi-VN" b="1"/>
              <a:t> Hoa- Pháp (28/2/1946)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524001" y="4076700"/>
            <a:ext cx="6575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 b="1"/>
              <a:t>-&gt;Hòa hoãn v</a:t>
            </a:r>
            <a:r>
              <a:rPr lang="vi-VN" altLang="vi-VN" b="1"/>
              <a:t>ới</a:t>
            </a:r>
            <a:r>
              <a:rPr lang="en-US" altLang="vi-VN" b="1"/>
              <a:t> Pháp </a:t>
            </a:r>
            <a:r>
              <a:rPr lang="vi-VN" altLang="vi-VN" b="1"/>
              <a:t>để</a:t>
            </a:r>
            <a:r>
              <a:rPr lang="en-US" altLang="vi-VN" b="1"/>
              <a:t> </a:t>
            </a:r>
            <a:r>
              <a:rPr lang="vi-VN" altLang="vi-VN" b="1"/>
              <a:t>đ</a:t>
            </a:r>
            <a:r>
              <a:rPr lang="en-US" altLang="vi-VN" b="1"/>
              <a:t>uổi 20 vạn quân T</a:t>
            </a:r>
            <a:r>
              <a:rPr lang="vi-VN" altLang="vi-VN" b="1"/>
              <a:t>ưởng</a:t>
            </a:r>
            <a:r>
              <a:rPr lang="en-US" altLang="vi-VN" b="1"/>
              <a:t> về n</a:t>
            </a:r>
            <a:r>
              <a:rPr lang="vi-VN" altLang="vi-VN" b="1"/>
              <a:t>ước</a:t>
            </a:r>
            <a:r>
              <a:rPr lang="en-US" altLang="vi-VN" b="1"/>
              <a:t>.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524000" y="3086101"/>
            <a:ext cx="91440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Tx/>
              <a:buChar char="-"/>
            </a:pPr>
            <a:r>
              <a:rPr lang="en-US" altLang="vi-VN">
                <a:cs typeface="Times New Roman" panose="02020603050405020304" pitchFamily="18" charset="0"/>
              </a:rPr>
              <a:t> Hiệp định sơ bộ (6-3-1946) </a:t>
            </a:r>
            <a:r>
              <a:rPr lang="vi-VN" altLang="vi-VN">
                <a:cs typeface="Times New Roman" panose="02020603050405020304" pitchFamily="18" charset="0"/>
              </a:rPr>
              <a:t>được</a:t>
            </a:r>
            <a:r>
              <a:rPr lang="en-US" altLang="vi-VN">
                <a:cs typeface="Times New Roman" panose="02020603050405020304" pitchFamily="18" charset="0"/>
              </a:rPr>
              <a:t> kí kết giữa  Chính phủ Việt Nam Dân chủ Cộng hòa với chính phủ Pháp.</a:t>
            </a:r>
          </a:p>
          <a:p>
            <a:pPr algn="just">
              <a:buFontTx/>
              <a:buChar char="-"/>
            </a:pPr>
            <a:r>
              <a:rPr lang="en-US" altLang="vi-VN">
                <a:cs typeface="Times New Roman" panose="02020603050405020304" pitchFamily="18" charset="0"/>
              </a:rPr>
              <a:t>  Nội dung (sgk/tr102)</a:t>
            </a:r>
          </a:p>
          <a:p>
            <a:pPr algn="just">
              <a:buFontTx/>
              <a:buChar char="-"/>
            </a:pPr>
            <a:endParaRPr lang="en-US" altLang="vi-VN"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n-US" altLang="vi-VN" sz="3200">
                <a:cs typeface="Times New Roman" panose="02020603050405020304" pitchFamily="18" charset="0"/>
              </a:rPr>
              <a:t> </a:t>
            </a:r>
            <a:r>
              <a:rPr lang="en-US" altLang="vi-VN">
                <a:cs typeface="Times New Roman" panose="02020603050405020304" pitchFamily="18" charset="0"/>
              </a:rPr>
              <a:t>Sau Hiệp </a:t>
            </a:r>
            <a:r>
              <a:rPr lang="vi-VN" altLang="vi-VN">
                <a:cs typeface="Times New Roman" panose="02020603050405020304" pitchFamily="18" charset="0"/>
              </a:rPr>
              <a:t>định</a:t>
            </a:r>
            <a:r>
              <a:rPr lang="en-US" altLang="vi-VN">
                <a:cs typeface="Times New Roman" panose="02020603050405020304" pitchFamily="18" charset="0"/>
              </a:rPr>
              <a:t> S</a:t>
            </a:r>
            <a:r>
              <a:rPr lang="vi-VN" altLang="vi-VN">
                <a:cs typeface="Times New Roman" panose="02020603050405020304" pitchFamily="18" charset="0"/>
              </a:rPr>
              <a:t>ơ</a:t>
            </a:r>
            <a:r>
              <a:rPr lang="en-US" altLang="vi-VN">
                <a:cs typeface="Times New Roman" panose="02020603050405020304" pitchFamily="18" charset="0"/>
              </a:rPr>
              <a:t> bộ, thực dân Pháp liên tiếp bội </a:t>
            </a:r>
            <a:r>
              <a:rPr lang="vi-VN" altLang="vi-VN">
                <a:cs typeface="Times New Roman" panose="02020603050405020304" pitchFamily="18" charset="0"/>
              </a:rPr>
              <a:t>ước</a:t>
            </a:r>
            <a:r>
              <a:rPr lang="en-US" altLang="vi-VN"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altLang="vi-VN">
                <a:cs typeface="Times New Roman" panose="02020603050405020304" pitchFamily="18" charset="0"/>
              </a:rPr>
              <a:t>&gt;  Chủ tịch Hồ Chí Minh kí với Chính phủ Pháp bản Tạm </a:t>
            </a:r>
            <a:r>
              <a:rPr lang="vi-VN" altLang="vi-VN">
                <a:cs typeface="Times New Roman" panose="02020603050405020304" pitchFamily="18" charset="0"/>
              </a:rPr>
              <a:t>ước</a:t>
            </a:r>
            <a:r>
              <a:rPr lang="en-US" altLang="vi-VN">
                <a:cs typeface="Times New Roman" panose="02020603050405020304" pitchFamily="18" charset="0"/>
              </a:rPr>
              <a:t> ngày 14/9/1946.</a:t>
            </a:r>
            <a:endParaRPr lang="en-US" altLang="vi-VN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524000" y="5143501"/>
            <a:ext cx="8991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en-US" altLang="vi-VN">
                <a:cs typeface="Times New Roman" panose="02020603050405020304" pitchFamily="18" charset="0"/>
              </a:rPr>
              <a:t>Tiếp tục nhượng bộ cho Pháp một số quyền lợi về kinh tế, văn hoá để tranh thủ thời gian hoà hoãn, chuẩn bị kháng chiến .</a:t>
            </a:r>
            <a:endParaRPr lang="en-US" altLang="vi-VN" sz="320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524001" y="2705100"/>
            <a:ext cx="56737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vi-VN"/>
              <a:t>- Nội dung Hiệp </a:t>
            </a:r>
            <a:r>
              <a:rPr lang="vi-VN" altLang="vi-VN"/>
              <a:t>ước</a:t>
            </a:r>
            <a:r>
              <a:rPr lang="en-US" altLang="vi-VN"/>
              <a:t> Hoa- Pháp (28/2/1946) – (sgk)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0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1219200"/>
            <a:ext cx="7696200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3200" b="1" dirty="0">
                <a:latin typeface="+mj-lt"/>
              </a:rPr>
              <a:t>- </a:t>
            </a:r>
            <a:r>
              <a:rPr lang="vi-VN" sz="3200" b="1" dirty="0">
                <a:latin typeface="+mj-lt"/>
              </a:rPr>
              <a:t>Tưởng và Pháp đã thỏa hiệp với nhau, ký kết bản Hiệp ước Hoa-Pháp ngày 28-2-1946. </a:t>
            </a:r>
            <a:endParaRPr lang="en-US" sz="3200" b="1" dirty="0">
              <a:latin typeface="+mj-lt"/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vi-VN" sz="3200" b="1" dirty="0">
                <a:latin typeface="+mj-lt"/>
              </a:rPr>
              <a:t>Pháp được đưa quân ra Bắc thay thế quân Tưởng làm nhiệm vụ giải giáp quân Nhật.</a:t>
            </a:r>
            <a:endParaRPr lang="en-US" sz="3200" b="1" dirty="0">
              <a:latin typeface="+mj-lt"/>
            </a:endParaRPr>
          </a:p>
          <a:p>
            <a:pPr marL="457200" indent="-457200" algn="just">
              <a:buFontTx/>
              <a:buChar char="-"/>
              <a:defRPr/>
            </a:pPr>
            <a:r>
              <a:rPr lang="vi-VN" sz="3200" b="1" dirty="0">
                <a:latin typeface="+mj-lt"/>
              </a:rPr>
              <a:t>Tưởng được Pháp trả lại một số quyền lợi tr</a:t>
            </a:r>
            <a:r>
              <a:rPr lang="en-US" sz="3200" b="1" dirty="0">
                <a:latin typeface="+mj-lt"/>
              </a:rPr>
              <a:t>ê</a:t>
            </a:r>
            <a:r>
              <a:rPr lang="vi-VN" sz="3200" b="1" dirty="0">
                <a:latin typeface="+mj-lt"/>
              </a:rPr>
              <a:t>n đất Trung Quốc, được vận chuyển hàng hóa qua cảng Hải Phòng vào Hoa Nam không phải đóng thuế.</a:t>
            </a:r>
            <a:endParaRPr lang="en-US" sz="3200" b="1" dirty="0">
              <a:latin typeface="+mj-lt"/>
            </a:endParaRPr>
          </a:p>
        </p:txBody>
      </p:sp>
      <p:sp>
        <p:nvSpPr>
          <p:cNvPr id="34820" name="Rectangle 2"/>
          <p:cNvSpPr>
            <a:spLocks noChangeArrowheads="1"/>
          </p:cNvSpPr>
          <p:nvPr/>
        </p:nvSpPr>
        <p:spPr bwMode="auto">
          <a:xfrm>
            <a:off x="2895600" y="381000"/>
            <a:ext cx="6705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vi-VN" sz="3200" b="1">
                <a:solidFill>
                  <a:srgbClr val="FF0000"/>
                </a:solidFill>
              </a:rPr>
              <a:t>HIỆP ƯỚC HOA-PHÁP (28/2/1946) </a:t>
            </a:r>
          </a:p>
        </p:txBody>
      </p:sp>
    </p:spTree>
    <p:extLst>
      <p:ext uri="{BB962C8B-B14F-4D97-AF65-F5344CB8AC3E}">
        <p14:creationId xmlns:p14="http://schemas.microsoft.com/office/powerpoint/2010/main" val="1211635500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1150</Words>
  <Application>Microsoft Office PowerPoint</Application>
  <PresentationFormat>Custom</PresentationFormat>
  <Paragraphs>100</Paragraphs>
  <Slides>19</Slides>
  <Notes>12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CHƯƠNG IV VIỆT NAM TỪ SAU CÁCH MẠNG THÁNG TÁM ĐẾN TOÀN QUỐC KHÁNG CHIẾN</vt:lpstr>
      <vt:lpstr>TIẾT 26,27-BÀI 24: CUỘC ĐẤU TRANH BẢO VỆ VÀ XÂY DỰNG CHÍNH QUYỀN DÂN CHỦ NHÂN DÂN (1945-1946)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CHƯƠNG IV VIỆT NAM TỪ SAU CÁCH MẠNG THÁNG TÁM ĐẾN TOÀN QUỐC KHÁNG CHIẾN</dc:title>
  <dc:creator>thanh bình nguyễn</dc:creator>
  <cp:lastModifiedBy>TRAN MINH TUAN</cp:lastModifiedBy>
  <cp:revision>3</cp:revision>
  <dcterms:created xsi:type="dcterms:W3CDTF">2021-02-21T03:26:44Z</dcterms:created>
  <dcterms:modified xsi:type="dcterms:W3CDTF">2021-02-21T04:03:45Z</dcterms:modified>
</cp:coreProperties>
</file>