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0" r:id="rId5"/>
    <p:sldId id="261" r:id="rId6"/>
    <p:sldId id="310" r:id="rId7"/>
    <p:sldId id="256" r:id="rId8"/>
    <p:sldId id="270" r:id="rId9"/>
    <p:sldId id="272" r:id="rId10"/>
    <p:sldId id="274" r:id="rId11"/>
    <p:sldId id="273" r:id="rId12"/>
    <p:sldId id="275" r:id="rId13"/>
    <p:sldId id="276" r:id="rId14"/>
    <p:sldId id="278" r:id="rId15"/>
    <p:sldId id="285" r:id="rId16"/>
    <p:sldId id="268" r:id="rId17"/>
    <p:sldId id="286" r:id="rId18"/>
    <p:sldId id="287" r:id="rId19"/>
    <p:sldId id="277" r:id="rId20"/>
    <p:sldId id="280" r:id="rId21"/>
    <p:sldId id="269" r:id="rId22"/>
    <p:sldId id="283" r:id="rId23"/>
    <p:sldId id="311" r:id="rId24"/>
    <p:sldId id="271" r:id="rId25"/>
    <p:sldId id="279" r:id="rId26"/>
    <p:sldId id="281" r:id="rId2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FF"/>
    <a:srgbClr val="FF9999"/>
    <a:srgbClr val="FF9900"/>
    <a:srgbClr val="00CC66"/>
    <a:srgbClr val="006699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14" y="-282"/>
      </p:cViewPr>
      <p:guideLst>
        <p:guide orient="horz" pos="219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Relationship Id="rId3" Type="http://schemas.openxmlformats.org/officeDocument/2006/relationships/oleObject" Target="../embeddings/oleObject7.bin"/><Relationship Id="rId2" Type="http://schemas.openxmlformats.org/officeDocument/2006/relationships/image" Target="../media/image22.wmf"/><Relationship Id="rId1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8" Type="http://schemas.openxmlformats.org/officeDocument/2006/relationships/oleObject" Target="../embeddings/oleObject13.bin"/><Relationship Id="rId7" Type="http://schemas.openxmlformats.org/officeDocument/2006/relationships/oleObject" Target="../embeddings/oleObject12.bin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21.wmf"/><Relationship Id="rId14" Type="http://schemas.openxmlformats.org/officeDocument/2006/relationships/vmlDrawing" Target="../drawings/vmlDrawing4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7.wmf"/><Relationship Id="rId11" Type="http://schemas.openxmlformats.org/officeDocument/2006/relationships/oleObject" Target="../embeddings/oleObject15.bin"/><Relationship Id="rId10" Type="http://schemas.openxmlformats.org/officeDocument/2006/relationships/image" Target="../media/image26.wmf"/><Relationship Id="rId1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3" Type="http://schemas.openxmlformats.org/officeDocument/2006/relationships/oleObject" Target="../embeddings/oleObject2.bin"/><Relationship Id="rId2" Type="http://schemas.openxmlformats.org/officeDocument/2006/relationships/image" Target="../media/image8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5121"/>
          <p:cNvSpPr>
            <a:spLocks noGrp="1"/>
          </p:cNvSpPr>
          <p:nvPr>
            <p:ph type="title"/>
          </p:nvPr>
        </p:nvSpPr>
        <p:spPr>
          <a:xfrm>
            <a:off x="1524000" y="0"/>
            <a:ext cx="5638800" cy="1143000"/>
          </a:xfrm>
        </p:spPr>
        <p:txBody>
          <a:bodyPr anchor="ctr"/>
          <a:p>
            <a:r>
              <a:rPr err="1">
                <a:solidFill>
                  <a:srgbClr val="0000FF"/>
                </a:solidFill>
              </a:rPr>
              <a:t>Hãy quan sát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5125" name="Picture 5124" descr="gravity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2209800"/>
            <a:ext cx="5419725" cy="407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Flowchart: Stored Data 5125"/>
          <p:cNvSpPr/>
          <p:nvPr/>
        </p:nvSpPr>
        <p:spPr>
          <a:xfrm rot="1972731">
            <a:off x="4191000" y="3048000"/>
            <a:ext cx="819150" cy="762000"/>
          </a:xfrm>
          <a:prstGeom prst="flowChartOnlineStorag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28" name="Text Box 5127"/>
          <p:cNvSpPr txBox="1"/>
          <p:nvPr/>
        </p:nvSpPr>
        <p:spPr>
          <a:xfrm>
            <a:off x="457200" y="990600"/>
            <a:ext cx="8686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000" b="1" err="1">
                <a:solidFill>
                  <a:srgbClr val="0000FF"/>
                </a:solidFill>
              </a:rPr>
              <a:t>Tại sao quả táo lại rơi về Trái Đất</a:t>
            </a:r>
            <a:r>
              <a:rPr sz="4000" b="1">
                <a:solidFill>
                  <a:srgbClr val="0000FF"/>
                </a:solidFill>
              </a:rPr>
              <a:t>?</a:t>
            </a:r>
            <a:endParaRPr sz="4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12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itle 22529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 anchor="ctr"/>
          <a:p>
            <a:r>
              <a:rPr sz="2800" err="1">
                <a:solidFill>
                  <a:srgbClr val="0033CC"/>
                </a:solidFill>
              </a:rPr>
              <a:t>C1.Tìm số thích hợp điền vào các chỗ trống sau</a:t>
            </a:r>
            <a:r>
              <a:rPr sz="2800">
                <a:solidFill>
                  <a:srgbClr val="0033CC"/>
                </a:solidFill>
              </a:rPr>
              <a:t>:</a:t>
            </a:r>
            <a:endParaRPr sz="2800">
              <a:solidFill>
                <a:srgbClr val="0033CC"/>
              </a:solidFill>
            </a:endParaRPr>
          </a:p>
        </p:txBody>
      </p:sp>
      <p:sp>
        <p:nvSpPr>
          <p:cNvPr id="22531" name="Text Placeholder 22530"/>
          <p:cNvSpPr>
            <a:spLocks noGrp="1"/>
          </p:cNvSpPr>
          <p:nvPr>
            <p:ph type="body" idx="1"/>
          </p:nvPr>
        </p:nvSpPr>
        <p:spPr>
          <a:xfrm>
            <a:off x="152400" y="2901950"/>
            <a:ext cx="8686800" cy="2133600"/>
          </a:xfrm>
          <a:solidFill>
            <a:srgbClr val="FFFF99">
              <a:alpha val="100000"/>
            </a:srgbClr>
          </a:solidFill>
          <a:ln>
            <a:solidFill>
              <a:srgbClr val="800000"/>
            </a:solidFill>
            <a:miter/>
          </a:ln>
        </p:spPr>
        <p:txBody>
          <a:bodyPr/>
          <a:p>
            <a:pPr>
              <a:buNone/>
            </a:pPr>
            <a:r>
              <a:rPr sz="3600" b="1">
                <a:solidFill>
                  <a:srgbClr val="0033CC"/>
                </a:solidFill>
              </a:rPr>
              <a:t>1m = ………dm.          1m =…………cm</a:t>
            </a:r>
            <a:endParaRPr sz="3600" b="1">
              <a:solidFill>
                <a:srgbClr val="0033CC"/>
              </a:solidFill>
            </a:endParaRPr>
          </a:p>
          <a:p>
            <a:pPr>
              <a:buNone/>
            </a:pPr>
            <a:r>
              <a:rPr sz="3600" b="1">
                <a:solidFill>
                  <a:srgbClr val="0033CC"/>
                </a:solidFill>
              </a:rPr>
              <a:t>1cm =………..mm       1km =…………m</a:t>
            </a:r>
            <a:endParaRPr sz="3600" b="1">
              <a:solidFill>
                <a:srgbClr val="0033CC"/>
              </a:solidFill>
            </a:endParaRPr>
          </a:p>
        </p:txBody>
      </p:sp>
      <p:sp>
        <p:nvSpPr>
          <p:cNvPr id="22532" name="Text Box 22531"/>
          <p:cNvSpPr txBox="1"/>
          <p:nvPr/>
        </p:nvSpPr>
        <p:spPr>
          <a:xfrm>
            <a:off x="1752600" y="281940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b="1">
                <a:solidFill>
                  <a:srgbClr val="990000"/>
                </a:solidFill>
              </a:rPr>
              <a:t>10</a:t>
            </a:r>
            <a:endParaRPr sz="3600" b="1">
              <a:solidFill>
                <a:srgbClr val="990000"/>
              </a:solidFill>
            </a:endParaRPr>
          </a:p>
        </p:txBody>
      </p:sp>
      <p:sp>
        <p:nvSpPr>
          <p:cNvPr id="22533" name="Text Box 22532"/>
          <p:cNvSpPr txBox="1"/>
          <p:nvPr/>
        </p:nvSpPr>
        <p:spPr>
          <a:xfrm>
            <a:off x="6324600" y="2844800"/>
            <a:ext cx="1447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990000"/>
                </a:solidFill>
              </a:rPr>
              <a:t>100</a:t>
            </a:r>
            <a:endParaRPr sz="3200" b="1">
              <a:solidFill>
                <a:srgbClr val="990000"/>
              </a:solidFill>
            </a:endParaRPr>
          </a:p>
        </p:txBody>
      </p:sp>
      <p:sp>
        <p:nvSpPr>
          <p:cNvPr id="22534" name="Text Box 22533"/>
          <p:cNvSpPr txBox="1"/>
          <p:nvPr/>
        </p:nvSpPr>
        <p:spPr>
          <a:xfrm>
            <a:off x="1752600" y="3479800"/>
            <a:ext cx="914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b="1">
                <a:solidFill>
                  <a:srgbClr val="990000"/>
                </a:solidFill>
              </a:rPr>
              <a:t>10</a:t>
            </a:r>
            <a:endParaRPr sz="3600" b="1">
              <a:solidFill>
                <a:srgbClr val="990000"/>
              </a:solidFill>
            </a:endParaRPr>
          </a:p>
        </p:txBody>
      </p:sp>
      <p:sp>
        <p:nvSpPr>
          <p:cNvPr id="22535" name="Text Box 22534"/>
          <p:cNvSpPr txBox="1"/>
          <p:nvPr/>
        </p:nvSpPr>
        <p:spPr>
          <a:xfrm>
            <a:off x="6400800" y="3454400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b="1">
                <a:solidFill>
                  <a:srgbClr val="990000"/>
                </a:solidFill>
              </a:rPr>
              <a:t>1000</a:t>
            </a:r>
            <a:endParaRPr sz="3600" b="1">
              <a:solidFill>
                <a:srgbClr val="990000"/>
              </a:solidFill>
            </a:endParaRPr>
          </a:p>
        </p:txBody>
      </p:sp>
      <p:sp>
        <p:nvSpPr>
          <p:cNvPr id="22538" name="Text Box 22537"/>
          <p:cNvSpPr txBox="1"/>
          <p:nvPr/>
        </p:nvSpPr>
        <p:spPr>
          <a:xfrm>
            <a:off x="533400" y="685800"/>
            <a:ext cx="6019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u="sng" err="1">
                <a:solidFill>
                  <a:srgbClr val="0000FF"/>
                </a:solidFill>
              </a:rPr>
              <a:t>I. Đơn vị đo độ dài</a:t>
            </a:r>
            <a:r>
              <a:rPr sz="2400" b="1" u="sng">
                <a:solidFill>
                  <a:srgbClr val="0000FF"/>
                </a:solidFill>
              </a:rPr>
              <a:t>:</a:t>
            </a:r>
            <a:r>
              <a:rPr sz="2400" b="1">
                <a:solidFill>
                  <a:srgbClr val="0000FF"/>
                </a:solidFill>
              </a:rPr>
              <a:t>     </a:t>
            </a:r>
            <a:endParaRPr sz="2800" b="1">
              <a:solidFill>
                <a:srgbClr val="990000"/>
              </a:solidFill>
              <a:ea typeface="Arial" panose="020B0604020202020204" pitchFamily="34" charset="0"/>
            </a:endParaRPr>
          </a:p>
        </p:txBody>
      </p:sp>
      <p:sp>
        <p:nvSpPr>
          <p:cNvPr id="22539" name="Text Box 22538"/>
          <p:cNvSpPr txBox="1"/>
          <p:nvPr/>
        </p:nvSpPr>
        <p:spPr>
          <a:xfrm>
            <a:off x="517525" y="1020763"/>
            <a:ext cx="3021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2400" b="1" u="sng" err="1">
                <a:solidFill>
                  <a:schemeClr val="accent2"/>
                </a:solidFill>
              </a:rPr>
              <a:t>1. Đơn vị đo độ dài</a:t>
            </a:r>
            <a:r>
              <a:rPr sz="2400" b="1" u="sng">
                <a:solidFill>
                  <a:schemeClr val="accent2"/>
                </a:solidFill>
              </a:rPr>
              <a:t>:</a:t>
            </a:r>
            <a:endParaRPr sz="2400" b="1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itle 24577"/>
          <p:cNvSpPr>
            <a:spLocks noGrp="1"/>
          </p:cNvSpPr>
          <p:nvPr>
            <p:ph type="title"/>
          </p:nvPr>
        </p:nvSpPr>
        <p:spPr>
          <a:xfrm>
            <a:off x="457200" y="846773"/>
            <a:ext cx="4495800" cy="792162"/>
          </a:xfrm>
        </p:spPr>
        <p:txBody>
          <a:bodyPr anchor="ctr"/>
          <a:p>
            <a:pPr algn="l"/>
            <a:r>
              <a:rPr sz="2400" b="1" i="1" u="sng" err="1">
                <a:solidFill>
                  <a:srgbClr val="FF0000"/>
                </a:solidFill>
              </a:rPr>
              <a:t>2. Ước lượng độ dài</a:t>
            </a:r>
            <a:endParaRPr sz="2400" b="1" i="1" u="sng" err="1">
              <a:solidFill>
                <a:srgbClr val="FF0000"/>
              </a:solidFill>
            </a:endParaRPr>
          </a:p>
        </p:txBody>
      </p:sp>
      <p:sp>
        <p:nvSpPr>
          <p:cNvPr id="24579" name="Text Placeholder 24578"/>
          <p:cNvSpPr>
            <a:spLocks noGrp="1"/>
          </p:cNvSpPr>
          <p:nvPr>
            <p:ph type="body" idx="1"/>
          </p:nvPr>
        </p:nvSpPr>
        <p:spPr>
          <a:xfrm>
            <a:off x="457200" y="1566545"/>
            <a:ext cx="8077200" cy="1219200"/>
          </a:xfrm>
        </p:spPr>
        <p:txBody>
          <a:bodyPr/>
          <a:p>
            <a:pPr>
              <a:buNone/>
            </a:pPr>
            <a:r>
              <a:rPr sz="2800" b="1">
                <a:solidFill>
                  <a:srgbClr val="0033CC"/>
                </a:solidFill>
              </a:rPr>
              <a:t>C2.</a:t>
            </a:r>
            <a:r>
              <a:rPr sz="2800" err="1">
                <a:solidFill>
                  <a:srgbClr val="0033CC"/>
                </a:solidFill>
              </a:rPr>
              <a:t>Hãy ước lượng độ dài 1m trên cạnh bàn. Dùng thước kiểm tra xem có đúng không</a:t>
            </a:r>
            <a:r>
              <a:rPr sz="2800">
                <a:solidFill>
                  <a:srgbClr val="0033CC"/>
                </a:solidFill>
              </a:rPr>
              <a:t>?</a:t>
            </a:r>
            <a:endParaRPr sz="2800">
              <a:solidFill>
                <a:srgbClr val="0033CC"/>
              </a:solidFill>
            </a:endParaRPr>
          </a:p>
        </p:txBody>
      </p:sp>
      <p:sp>
        <p:nvSpPr>
          <p:cNvPr id="24580" name="Text Box 24579"/>
          <p:cNvSpPr txBox="1"/>
          <p:nvPr/>
        </p:nvSpPr>
        <p:spPr>
          <a:xfrm>
            <a:off x="419100" y="3584575"/>
            <a:ext cx="84582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>
                <a:solidFill>
                  <a:srgbClr val="0033CC"/>
                </a:solidFill>
              </a:rPr>
              <a:t>C3.</a:t>
            </a:r>
            <a:r>
              <a:rPr sz="2800" err="1">
                <a:solidFill>
                  <a:srgbClr val="0033CC"/>
                </a:solidFill>
              </a:rPr>
              <a:t>Hãy ước lượng độ dài gang tay em . Dùng thước kiểm tra xem có đúng không</a:t>
            </a:r>
            <a:r>
              <a:rPr sz="2800">
                <a:solidFill>
                  <a:srgbClr val="0033CC"/>
                </a:solidFill>
              </a:rPr>
              <a:t>?</a:t>
            </a:r>
            <a:endParaRPr sz="2800">
              <a:solidFill>
                <a:srgbClr val="0033CC"/>
              </a:solidFill>
            </a:endParaRPr>
          </a:p>
        </p:txBody>
      </p:sp>
      <p:sp>
        <p:nvSpPr>
          <p:cNvPr id="24581" name="Text Box 24580"/>
          <p:cNvSpPr txBox="1"/>
          <p:nvPr/>
        </p:nvSpPr>
        <p:spPr>
          <a:xfrm>
            <a:off x="533400" y="2057400"/>
            <a:ext cx="822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</a:p>
        </p:txBody>
      </p:sp>
      <p:sp>
        <p:nvSpPr>
          <p:cNvPr id="24584" name="Text Box 24583"/>
          <p:cNvSpPr txBox="1"/>
          <p:nvPr/>
        </p:nvSpPr>
        <p:spPr>
          <a:xfrm>
            <a:off x="685800" y="2569845"/>
            <a:ext cx="73914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err="1">
                <a:solidFill>
                  <a:srgbClr val="990000"/>
                </a:solidFill>
                <a:latin typeface="Times New Roman" panose="02020603050405020304" pitchFamily="18" charset="0"/>
              </a:rPr>
              <a:t>Chi</a:t>
            </a:r>
            <a:r>
              <a:rPr sz="2400" err="1">
                <a:solidFill>
                  <a:srgbClr val="990000"/>
                </a:solidFill>
              </a:rPr>
              <a:t>ều dài ước lượng là</a:t>
            </a:r>
            <a:r>
              <a:rPr sz="2400">
                <a:solidFill>
                  <a:srgbClr val="990000"/>
                </a:solidFill>
              </a:rPr>
              <a:t> </a:t>
            </a:r>
            <a:r>
              <a:rPr lang="en-US" sz="2400">
                <a:solidFill>
                  <a:srgbClr val="990000"/>
                </a:solidFill>
              </a:rPr>
              <a:t>L</a:t>
            </a:r>
            <a:r>
              <a:rPr lang="en-US" sz="2400" baseline="-25000">
                <a:solidFill>
                  <a:srgbClr val="990000"/>
                </a:solidFill>
              </a:rPr>
              <a:t>ư</a:t>
            </a:r>
            <a:r>
              <a:rPr sz="2400" baseline="-25000">
                <a:solidFill>
                  <a:srgbClr val="990000"/>
                </a:solidFill>
              </a:rPr>
              <a:t> </a:t>
            </a:r>
            <a:r>
              <a:rPr sz="2400">
                <a:solidFill>
                  <a:srgbClr val="990000"/>
                </a:solidFill>
              </a:rPr>
              <a:t>=………………</a:t>
            </a:r>
            <a:endParaRPr sz="2400">
              <a:solidFill>
                <a:srgbClr val="990000"/>
              </a:solidFill>
            </a:endParaRPr>
          </a:p>
          <a:p>
            <a:pPr>
              <a:spcBef>
                <a:spcPct val="50000"/>
              </a:spcBef>
            </a:pPr>
            <a:r>
              <a:rPr sz="2400" err="1">
                <a:solidFill>
                  <a:srgbClr val="990000"/>
                </a:solidFill>
              </a:rPr>
              <a:t>Chiều dài đo bằng thước là</a:t>
            </a:r>
            <a:r>
              <a:rPr sz="2400">
                <a:solidFill>
                  <a:srgbClr val="990000"/>
                </a:solidFill>
              </a:rPr>
              <a:t> </a:t>
            </a:r>
            <a:r>
              <a:rPr lang="en-US" sz="2400">
                <a:solidFill>
                  <a:srgbClr val="990000"/>
                </a:solidFill>
              </a:rPr>
              <a:t>L</a:t>
            </a:r>
            <a:r>
              <a:rPr sz="2400">
                <a:solidFill>
                  <a:srgbClr val="990000"/>
                </a:solidFill>
              </a:rPr>
              <a:t> =………………</a:t>
            </a:r>
            <a:endParaRPr sz="2400">
              <a:solidFill>
                <a:srgbClr val="990000"/>
              </a:solidFill>
            </a:endParaRPr>
          </a:p>
        </p:txBody>
      </p:sp>
      <p:sp>
        <p:nvSpPr>
          <p:cNvPr id="24585" name="Text Box 24584"/>
          <p:cNvSpPr txBox="1"/>
          <p:nvPr/>
        </p:nvSpPr>
        <p:spPr>
          <a:xfrm>
            <a:off x="685800" y="4625975"/>
            <a:ext cx="7620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err="1">
                <a:solidFill>
                  <a:srgbClr val="990000"/>
                </a:solidFill>
              </a:rPr>
              <a:t>Chiều dài ước lượng là</a:t>
            </a:r>
            <a:r>
              <a:rPr sz="2400">
                <a:solidFill>
                  <a:srgbClr val="990000"/>
                </a:solidFill>
              </a:rPr>
              <a:t> </a:t>
            </a:r>
            <a:r>
              <a:rPr lang="en-US" sz="2400">
                <a:solidFill>
                  <a:srgbClr val="990000"/>
                </a:solidFill>
              </a:rPr>
              <a:t>L</a:t>
            </a:r>
            <a:r>
              <a:rPr lang="en-US" sz="2400" baseline="-25000">
                <a:solidFill>
                  <a:srgbClr val="990000"/>
                </a:solidFill>
              </a:rPr>
              <a:t>ư</a:t>
            </a:r>
            <a:r>
              <a:rPr sz="2400" baseline="-25000">
                <a:solidFill>
                  <a:srgbClr val="990000"/>
                </a:solidFill>
              </a:rPr>
              <a:t> </a:t>
            </a:r>
            <a:r>
              <a:rPr sz="2400">
                <a:solidFill>
                  <a:srgbClr val="990000"/>
                </a:solidFill>
              </a:rPr>
              <a:t>=………………</a:t>
            </a:r>
            <a:endParaRPr sz="2400">
              <a:solidFill>
                <a:srgbClr val="990000"/>
              </a:solidFill>
            </a:endParaRPr>
          </a:p>
          <a:p>
            <a:r>
              <a:rPr sz="2400" err="1">
                <a:solidFill>
                  <a:srgbClr val="990000"/>
                </a:solidFill>
              </a:rPr>
              <a:t>Chiều dài đo bằng thước là</a:t>
            </a:r>
            <a:r>
              <a:rPr sz="2400">
                <a:solidFill>
                  <a:srgbClr val="990000"/>
                </a:solidFill>
              </a:rPr>
              <a:t> </a:t>
            </a:r>
            <a:r>
              <a:rPr lang="en-US" sz="2400">
                <a:solidFill>
                  <a:srgbClr val="990000"/>
                </a:solidFill>
              </a:rPr>
              <a:t>L</a:t>
            </a:r>
            <a:r>
              <a:rPr sz="2400">
                <a:solidFill>
                  <a:srgbClr val="990000"/>
                </a:solidFill>
              </a:rPr>
              <a:t> =………………</a:t>
            </a:r>
            <a:endParaRPr sz="2400"/>
          </a:p>
        </p:txBody>
      </p:sp>
      <p:sp>
        <p:nvSpPr>
          <p:cNvPr id="24587" name="Text Box 24586"/>
          <p:cNvSpPr txBox="1"/>
          <p:nvPr/>
        </p:nvSpPr>
        <p:spPr>
          <a:xfrm>
            <a:off x="457200" y="325120"/>
            <a:ext cx="6019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u="sng" err="1">
                <a:solidFill>
                  <a:srgbClr val="FFFF00"/>
                </a:solidFill>
              </a:rPr>
              <a:t>I. Đơn vị đo độ dài</a:t>
            </a:r>
            <a:r>
              <a:rPr sz="2800" b="1" u="sng">
                <a:solidFill>
                  <a:srgbClr val="FFFF00"/>
                </a:solidFill>
              </a:rPr>
              <a:t>:</a:t>
            </a:r>
            <a:r>
              <a:rPr sz="2800" b="1">
                <a:solidFill>
                  <a:srgbClr val="FFFF00"/>
                </a:solidFill>
              </a:rPr>
              <a:t>  </a:t>
            </a:r>
            <a:r>
              <a:rPr sz="2800" b="1">
                <a:solidFill>
                  <a:srgbClr val="0000FF"/>
                </a:solidFill>
              </a:rPr>
              <a:t> </a:t>
            </a:r>
            <a:r>
              <a:rPr sz="2400" b="1">
                <a:solidFill>
                  <a:srgbClr val="0000FF"/>
                </a:solidFill>
              </a:rPr>
              <a:t>  </a:t>
            </a:r>
            <a:endParaRPr sz="2800" b="1">
              <a:solidFill>
                <a:srgbClr val="990000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0" grpId="0"/>
      <p:bldP spid="24584" grpId="0"/>
      <p:bldP spid="245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20000">
              <a:srgbClr val="FF9999"/>
            </a:gs>
            <a:gs pos="47000">
              <a:srgbClr val="00CC66"/>
            </a:gs>
            <a:gs pos="82000">
              <a:schemeClr val="accent1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5602" name="Title 25601"/>
          <p:cNvSpPr>
            <a:spLocks noGrp="1"/>
          </p:cNvSpPr>
          <p:nvPr>
            <p:ph type="title"/>
          </p:nvPr>
        </p:nvSpPr>
        <p:spPr>
          <a:xfrm>
            <a:off x="695960" y="312103"/>
            <a:ext cx="2438400" cy="533400"/>
          </a:xfrm>
        </p:spPr>
        <p:txBody>
          <a:bodyPr anchor="ctr"/>
          <a:p>
            <a:pPr algn="l"/>
            <a:r>
              <a:rPr sz="2800" b="1" u="sng" err="1">
                <a:solidFill>
                  <a:srgbClr val="0033CC"/>
                </a:solidFill>
              </a:rPr>
              <a:t>II. Đo độ dài</a:t>
            </a:r>
            <a:endParaRPr sz="2800" b="1" u="sng">
              <a:solidFill>
                <a:srgbClr val="0033CC"/>
              </a:solidFill>
            </a:endParaRPr>
          </a:p>
        </p:txBody>
      </p:sp>
      <p:sp>
        <p:nvSpPr>
          <p:cNvPr id="25604" name="Text Box 25603"/>
          <p:cNvSpPr txBox="1"/>
          <p:nvPr/>
        </p:nvSpPr>
        <p:spPr>
          <a:xfrm>
            <a:off x="822325" y="1206818"/>
            <a:ext cx="472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u="sng" err="1">
                <a:solidFill>
                  <a:srgbClr val="0033CC"/>
                </a:solidFill>
              </a:rPr>
              <a:t>1. Tìm hiểu dụng cụ đo độ dài</a:t>
            </a:r>
            <a:endParaRPr sz="2400" b="1" u="sng">
              <a:solidFill>
                <a:srgbClr val="0033CC"/>
              </a:solidFill>
            </a:endParaRPr>
          </a:p>
        </p:txBody>
      </p:sp>
      <p:sp>
        <p:nvSpPr>
          <p:cNvPr id="25608" name="Text Box 25607"/>
          <p:cNvSpPr txBox="1"/>
          <p:nvPr/>
        </p:nvSpPr>
        <p:spPr>
          <a:xfrm>
            <a:off x="695960" y="2218373"/>
            <a:ext cx="8077200" cy="1382712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sz="2800" err="1"/>
              <a:t>Các dụng cụ đo độ dài thường dùng là: thước dây (thước cuộn), thước kẻ, thước mét, thước gấp</a:t>
            </a:r>
            <a:r>
              <a:rPr sz="2800"/>
              <a:t> …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Text Placeholder 27650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382000" cy="609600"/>
          </a:xfrm>
        </p:spPr>
        <p:txBody>
          <a:bodyPr/>
          <a:p>
            <a:pPr>
              <a:buNone/>
            </a:pPr>
            <a:r>
              <a:rPr err="1">
                <a:solidFill>
                  <a:srgbClr val="FF0000"/>
                </a:solidFill>
              </a:rPr>
              <a:t>    Hãy quan sát: Đây là các loại thước nào</a:t>
            </a:r>
            <a:r>
              <a:rPr>
                <a:solidFill>
                  <a:srgbClr val="FF0000"/>
                </a:solidFill>
              </a:rPr>
              <a:t>?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7653" name="Picture 27652" descr="Plastic_tape_meas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143000"/>
            <a:ext cx="3124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27653" descr="New Bitmap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447800"/>
            <a:ext cx="4772025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27655" descr="tape_meas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733800"/>
            <a:ext cx="3124835" cy="262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7" name="Text Box 27656"/>
          <p:cNvSpPr txBox="1"/>
          <p:nvPr/>
        </p:nvSpPr>
        <p:spPr>
          <a:xfrm>
            <a:off x="152400" y="1143000"/>
            <a:ext cx="3276600" cy="396875"/>
          </a:xfrm>
          <a:prstGeom prst="rect">
            <a:avLst/>
          </a:prstGeom>
          <a:solidFill>
            <a:srgbClr val="0099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err="1">
                <a:solidFill>
                  <a:srgbClr val="FFFF00"/>
                </a:solidFill>
              </a:rPr>
              <a:t>Thước dây( thước cuộn</a:t>
            </a:r>
            <a:r>
              <a:rPr sz="2000" b="1">
                <a:solidFill>
                  <a:srgbClr val="FFFF00"/>
                </a:solidFill>
              </a:rPr>
              <a:t>)</a:t>
            </a:r>
            <a:endParaRPr sz="2000" b="1">
              <a:solidFill>
                <a:srgbClr val="FFFF00"/>
              </a:solidFill>
            </a:endParaRPr>
          </a:p>
        </p:txBody>
      </p:sp>
      <p:sp>
        <p:nvSpPr>
          <p:cNvPr id="27658" name="Text Box 27657"/>
          <p:cNvSpPr txBox="1"/>
          <p:nvPr/>
        </p:nvSpPr>
        <p:spPr>
          <a:xfrm>
            <a:off x="5410200" y="990600"/>
            <a:ext cx="1600200" cy="396875"/>
          </a:xfrm>
          <a:prstGeom prst="rect">
            <a:avLst/>
          </a:prstGeom>
          <a:solidFill>
            <a:srgbClr val="0099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b="1" err="1">
                <a:solidFill>
                  <a:srgbClr val="FFFF00"/>
                </a:solidFill>
              </a:rPr>
              <a:t>Thước kẻ</a:t>
            </a:r>
            <a:endParaRPr sz="2000" b="1">
              <a:solidFill>
                <a:srgbClr val="FFFF00"/>
              </a:solidFill>
            </a:endParaRPr>
          </a:p>
        </p:txBody>
      </p:sp>
      <p:pic>
        <p:nvPicPr>
          <p:cNvPr id="27659" name="Picture 27658" descr="Wooden-Folding-Rul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2667000"/>
            <a:ext cx="4572000" cy="3478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0" name="Text Box 27659"/>
          <p:cNvSpPr txBox="1"/>
          <p:nvPr/>
        </p:nvSpPr>
        <p:spPr>
          <a:xfrm>
            <a:off x="4114800" y="2895600"/>
            <a:ext cx="1524000" cy="366713"/>
          </a:xfrm>
          <a:prstGeom prst="rect">
            <a:avLst/>
          </a:prstGeom>
          <a:solidFill>
            <a:srgbClr val="0099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err="1">
                <a:solidFill>
                  <a:srgbClr val="FFFF00"/>
                </a:solidFill>
              </a:rPr>
              <a:t>Thước gấp</a:t>
            </a:r>
            <a:endParaRPr b="1">
              <a:solidFill>
                <a:srgbClr val="FFFF00"/>
              </a:solidFill>
            </a:endParaRPr>
          </a:p>
        </p:txBody>
      </p:sp>
      <p:pic>
        <p:nvPicPr>
          <p:cNvPr id="27661" name="Picture 27660" descr="ruler_0_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50" y="1447800"/>
            <a:ext cx="5594350" cy="931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27658" grpId="0" animBg="1"/>
      <p:bldP spid="276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25000">
              <a:srgbClr val="FF9999"/>
            </a:gs>
            <a:gs pos="82000">
              <a:schemeClr val="accent1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8917" name="Picture 38916" descr="measure_wais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1752600"/>
            <a:ext cx="38862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8" name="Text Box 38917"/>
          <p:cNvSpPr txBox="1"/>
          <p:nvPr/>
        </p:nvSpPr>
        <p:spPr>
          <a:xfrm>
            <a:off x="2438400" y="5105400"/>
            <a:ext cx="3962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600" b="1" err="1"/>
              <a:t>Thước dây</a:t>
            </a:r>
            <a:endParaRPr sz="3600" b="1"/>
          </a:p>
        </p:txBody>
      </p:sp>
      <p:sp>
        <p:nvSpPr>
          <p:cNvPr id="38919" name="Text Box 38918"/>
          <p:cNvSpPr txBox="1"/>
          <p:nvPr/>
        </p:nvSpPr>
        <p:spPr>
          <a:xfrm>
            <a:off x="685800" y="914400"/>
            <a:ext cx="792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err="1"/>
              <a:t>Hãy cho biết người trong ảnh sử dụng loại thước nào</a:t>
            </a:r>
            <a:r>
              <a:rPr sz="2400"/>
              <a:t>?</a:t>
            </a:r>
            <a:endParaRPr sz="2400"/>
          </a:p>
        </p:txBody>
      </p:sp>
      <p:pic>
        <p:nvPicPr>
          <p:cNvPr id="2" name="Picture 1" descr="6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4267200" cy="32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5" name="Picture 15364" descr="26545ebd-0164-4b42-be4f-1a7a758f10eb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1593850"/>
            <a:ext cx="7002463" cy="3938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Text Box 15366"/>
          <p:cNvSpPr txBox="1"/>
          <p:nvPr/>
        </p:nvSpPr>
        <p:spPr>
          <a:xfrm>
            <a:off x="3413125" y="5897563"/>
            <a:ext cx="26066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err="1"/>
              <a:t>Thước kẻ</a:t>
            </a:r>
            <a:endParaRPr sz="3200" b="1"/>
          </a:p>
        </p:txBody>
      </p:sp>
      <p:sp>
        <p:nvSpPr>
          <p:cNvPr id="15368" name="Text Box 15367"/>
          <p:cNvSpPr txBox="1"/>
          <p:nvPr/>
        </p:nvSpPr>
        <p:spPr>
          <a:xfrm>
            <a:off x="685800" y="914400"/>
            <a:ext cx="792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err="1"/>
              <a:t>Hãy cho biết người trong ảnh sử dụng loại thước nào</a:t>
            </a:r>
            <a:r>
              <a:rPr sz="2400"/>
              <a:t>?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CF40"/>
            </a:gs>
            <a:gs pos="100000">
              <a:srgbClr val="846C21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9940" name="Picture 39939" descr="6-1"/>
          <p:cNvPicPr>
            <a:picLocks noChangeAspect="1"/>
          </p:cNvPicPr>
          <p:nvPr/>
        </p:nvPicPr>
        <p:blipFill>
          <a:blip r:embed="rId1"/>
          <a:srcRect l="20454" r="22728"/>
          <a:stretch>
            <a:fillRect/>
          </a:stretch>
        </p:blipFill>
        <p:spPr>
          <a:xfrm>
            <a:off x="1752600" y="1249363"/>
            <a:ext cx="5638800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1" name="Text Box 39940"/>
          <p:cNvSpPr txBox="1"/>
          <p:nvPr/>
        </p:nvSpPr>
        <p:spPr>
          <a:xfrm>
            <a:off x="2209800" y="5668963"/>
            <a:ext cx="5181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200" b="1" err="1"/>
              <a:t>Thước mét</a:t>
            </a:r>
            <a:endParaRPr sz="3200" b="1"/>
          </a:p>
        </p:txBody>
      </p:sp>
      <p:sp>
        <p:nvSpPr>
          <p:cNvPr id="39942" name="Text Box 39941"/>
          <p:cNvSpPr txBox="1"/>
          <p:nvPr/>
        </p:nvSpPr>
        <p:spPr>
          <a:xfrm>
            <a:off x="685800" y="533400"/>
            <a:ext cx="792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err="1"/>
              <a:t>Hãy cho biết người trong ảnh sử dụng loại thước nào</a:t>
            </a:r>
            <a:r>
              <a:rPr sz="2400"/>
              <a:t>?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34000">
              <a:srgbClr val="00CC66">
                <a:alpha val="42000"/>
              </a:srgbClr>
            </a:gs>
            <a:gs pos="100000">
              <a:srgbClr val="838309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0965" name="Title 40964"/>
          <p:cNvSpPr>
            <a:spLocks noGrp="1"/>
          </p:cNvSpPr>
          <p:nvPr>
            <p:ph type="title"/>
          </p:nvPr>
        </p:nvSpPr>
        <p:spPr>
          <a:xfrm>
            <a:off x="381000" y="757555"/>
            <a:ext cx="4114800" cy="533400"/>
          </a:xfrm>
        </p:spPr>
        <p:txBody>
          <a:bodyPr anchor="ctr"/>
          <a:p>
            <a:pPr algn="l"/>
            <a:r>
              <a:rPr sz="3200" b="1" u="sng" err="1">
                <a:solidFill>
                  <a:schemeClr val="accent2"/>
                </a:solidFill>
              </a:rPr>
              <a:t>II. Đo độ dài</a:t>
            </a:r>
            <a:endParaRPr sz="3200" b="1" u="sng">
              <a:solidFill>
                <a:schemeClr val="accent2"/>
              </a:solidFill>
            </a:endParaRPr>
          </a:p>
        </p:txBody>
      </p:sp>
      <p:sp>
        <p:nvSpPr>
          <p:cNvPr id="40966" name="Text Box 40965"/>
          <p:cNvSpPr txBox="1"/>
          <p:nvPr/>
        </p:nvSpPr>
        <p:spPr>
          <a:xfrm>
            <a:off x="609600" y="1447800"/>
            <a:ext cx="5486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u="sng" err="1">
                <a:solidFill>
                  <a:srgbClr val="0033CC"/>
                </a:solidFill>
              </a:rPr>
              <a:t>1. Tìm hiểu dụng cụ đo độ dài</a:t>
            </a:r>
            <a:endParaRPr sz="2800" b="1" u="sng">
              <a:solidFill>
                <a:srgbClr val="0033CC"/>
              </a:solidFill>
            </a:endParaRPr>
          </a:p>
        </p:txBody>
      </p:sp>
      <p:sp>
        <p:nvSpPr>
          <p:cNvPr id="40967" name="Text Box 40966"/>
          <p:cNvSpPr txBox="1"/>
          <p:nvPr/>
        </p:nvSpPr>
        <p:spPr>
          <a:xfrm>
            <a:off x="609600" y="2952750"/>
            <a:ext cx="8167688" cy="82232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sz="2400" err="1"/>
              <a:t>Giới hạn đo (GHĐ) của thước là dài lớn nhất ghi trên</a:t>
            </a:r>
            <a:r>
              <a:rPr sz="2400" err="1"/>
              <a:t> thước</a:t>
            </a:r>
            <a:r>
              <a:rPr sz="2400"/>
              <a:t>.</a:t>
            </a:r>
            <a:endParaRPr sz="2400"/>
          </a:p>
        </p:txBody>
      </p:sp>
      <p:sp>
        <p:nvSpPr>
          <p:cNvPr id="40968" name="Text Box 40967"/>
          <p:cNvSpPr txBox="1"/>
          <p:nvPr/>
        </p:nvSpPr>
        <p:spPr>
          <a:xfrm>
            <a:off x="609600" y="3810000"/>
            <a:ext cx="8153400" cy="82232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sz="2400" err="1"/>
              <a:t>Độ chia nhỏ nhất (ĐCNN) của thước là độ dài giữa hai vạch chia liên tiếp trên</a:t>
            </a:r>
            <a:r>
              <a:rPr sz="2400" err="1"/>
              <a:t> thước</a:t>
            </a:r>
            <a:r>
              <a:rPr sz="2400"/>
              <a:t>.</a:t>
            </a:r>
            <a:endParaRPr sz="2400"/>
          </a:p>
        </p:txBody>
      </p:sp>
      <p:sp>
        <p:nvSpPr>
          <p:cNvPr id="40970" name="Explosion 2 40969"/>
          <p:cNvSpPr/>
          <p:nvPr/>
        </p:nvSpPr>
        <p:spPr>
          <a:xfrm>
            <a:off x="381000" y="3200400"/>
            <a:ext cx="8534400" cy="3429000"/>
          </a:xfrm>
          <a:prstGeom prst="irregularSeal2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2800" err="1">
                <a:solidFill>
                  <a:srgbClr val="009900"/>
                </a:solidFill>
              </a:rPr>
              <a:t>Giới hạn đo của thước là gì</a:t>
            </a:r>
            <a:r>
              <a:rPr sz="2800">
                <a:solidFill>
                  <a:srgbClr val="009900"/>
                </a:solidFill>
              </a:rPr>
              <a:t>?</a:t>
            </a:r>
            <a:endParaRPr sz="2800">
              <a:solidFill>
                <a:srgbClr val="009900"/>
              </a:solidFill>
            </a:endParaRPr>
          </a:p>
        </p:txBody>
      </p:sp>
      <p:sp>
        <p:nvSpPr>
          <p:cNvPr id="40971" name="Oval 40970"/>
          <p:cNvSpPr/>
          <p:nvPr/>
        </p:nvSpPr>
        <p:spPr>
          <a:xfrm>
            <a:off x="533400" y="4495800"/>
            <a:ext cx="7620000" cy="2362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2800" err="1">
                <a:solidFill>
                  <a:srgbClr val="FF0000"/>
                </a:solidFill>
              </a:rPr>
              <a:t>Độ chia nhỏ nhất của thước là gì</a:t>
            </a:r>
            <a:r>
              <a:rPr sz="2800">
                <a:solidFill>
                  <a:srgbClr val="FF0000"/>
                </a:solidFill>
              </a:rPr>
              <a:t>?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40972" name="Text Box 40971"/>
          <p:cNvSpPr txBox="1"/>
          <p:nvPr/>
        </p:nvSpPr>
        <p:spPr>
          <a:xfrm>
            <a:off x="614363" y="2076450"/>
            <a:ext cx="8148637" cy="82232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err="1"/>
              <a:t>Khi dùng thước đo, trước tiên phải xác định giới hạn đo và độ chia nhỏ nhất của thước</a:t>
            </a:r>
            <a:r>
              <a:rPr sz="2400"/>
              <a:t>.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68" grpId="0" animBg="1"/>
      <p:bldP spid="40970" grpId="0" animBg="1"/>
      <p:bldP spid="40970" grpId="1" animBg="1"/>
      <p:bldP spid="40971" grpId="0" animBg="1"/>
      <p:bldP spid="40971" grpId="1" animBg="1"/>
      <p:bldP spid="409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99"/>
            </a:gs>
            <a:gs pos="95000">
              <a:srgbClr val="00CC66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6626" name="Title 2662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sz="4000" err="1"/>
              <a:t>Tìm GHĐ và ĐCNN của thước sau</a:t>
            </a:r>
            <a:r>
              <a:rPr sz="4000"/>
              <a:t>:</a:t>
            </a:r>
            <a:endParaRPr sz="4000"/>
          </a:p>
        </p:txBody>
      </p:sp>
      <p:pic>
        <p:nvPicPr>
          <p:cNvPr id="26629" name="Picture 26628" descr="ruler_0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2057400"/>
            <a:ext cx="7056438" cy="230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0" name="Text Box 26629"/>
          <p:cNvSpPr txBox="1"/>
          <p:nvPr/>
        </p:nvSpPr>
        <p:spPr>
          <a:xfrm>
            <a:off x="1219200" y="4572000"/>
            <a:ext cx="6781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/>
              <a:t>GHĐ là</a:t>
            </a:r>
            <a:r>
              <a:rPr sz="2400" b="1"/>
              <a:t>…………….</a:t>
            </a:r>
            <a:endParaRPr sz="2400" b="1"/>
          </a:p>
          <a:p>
            <a:r>
              <a:rPr sz="2400" b="1" err="1"/>
              <a:t>ĐCNN là</a:t>
            </a:r>
            <a:r>
              <a:rPr sz="2400" b="1"/>
              <a:t>………………..</a:t>
            </a:r>
            <a:endParaRPr sz="2400"/>
          </a:p>
        </p:txBody>
      </p:sp>
      <p:sp>
        <p:nvSpPr>
          <p:cNvPr id="26631" name="Text Box 26630"/>
          <p:cNvSpPr txBox="1"/>
          <p:nvPr/>
        </p:nvSpPr>
        <p:spPr>
          <a:xfrm>
            <a:off x="2590800" y="4476750"/>
            <a:ext cx="1447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>
                <a:solidFill>
                  <a:srgbClr val="FF0000"/>
                </a:solidFill>
              </a:rPr>
              <a:t>10 cm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6632" name="Text Box 26631"/>
          <p:cNvSpPr txBox="1"/>
          <p:nvPr/>
        </p:nvSpPr>
        <p:spPr>
          <a:xfrm>
            <a:off x="2590800" y="4800600"/>
            <a:ext cx="1828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FF0000"/>
                </a:solidFill>
              </a:rPr>
              <a:t>1 mm</a:t>
            </a:r>
            <a:endParaRPr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Title 2969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sz="4000" err="1"/>
              <a:t>Tìm GHĐ và ĐCNN của thước sau</a:t>
            </a:r>
            <a:r>
              <a:rPr sz="4000"/>
              <a:t>:</a:t>
            </a:r>
            <a:endParaRPr sz="4000"/>
          </a:p>
        </p:txBody>
      </p:sp>
      <p:pic>
        <p:nvPicPr>
          <p:cNvPr id="29701" name="Picture 29700" descr="ruler_0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2133600"/>
            <a:ext cx="4195763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29702" descr="ruler_10_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133600"/>
            <a:ext cx="4022725" cy="1373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4" name="Text Box 29703"/>
          <p:cNvSpPr txBox="1"/>
          <p:nvPr/>
        </p:nvSpPr>
        <p:spPr>
          <a:xfrm>
            <a:off x="1981200" y="4191000"/>
            <a:ext cx="49530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/>
              <a:t>GHĐ là</a:t>
            </a:r>
            <a:r>
              <a:rPr sz="2400" b="1"/>
              <a:t>…………….</a:t>
            </a:r>
            <a:endParaRPr sz="2400" b="1"/>
          </a:p>
          <a:p>
            <a:pPr>
              <a:spcBef>
                <a:spcPct val="50000"/>
              </a:spcBef>
            </a:pPr>
            <a:r>
              <a:rPr sz="2400" b="1" err="1"/>
              <a:t>ĐCNN là</a:t>
            </a:r>
            <a:r>
              <a:rPr sz="2400" b="1"/>
              <a:t>………………..</a:t>
            </a:r>
            <a:endParaRPr sz="2400" b="1"/>
          </a:p>
        </p:txBody>
      </p:sp>
      <p:sp>
        <p:nvSpPr>
          <p:cNvPr id="29705" name="Text Box 29704"/>
          <p:cNvSpPr txBox="1"/>
          <p:nvPr/>
        </p:nvSpPr>
        <p:spPr>
          <a:xfrm>
            <a:off x="3352800" y="4038600"/>
            <a:ext cx="2209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>
                <a:solidFill>
                  <a:srgbClr val="FF0000"/>
                </a:solidFill>
              </a:rPr>
              <a:t>20 cm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9706" name="Text Box 29705"/>
          <p:cNvSpPr txBox="1"/>
          <p:nvPr/>
        </p:nvSpPr>
        <p:spPr>
          <a:xfrm>
            <a:off x="3429000" y="4591050"/>
            <a:ext cx="1828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FF0000"/>
                </a:solidFill>
              </a:rPr>
              <a:t>1 mm</a:t>
            </a:r>
            <a:endParaRPr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P spid="297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tle 614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err="1"/>
              <a:t>Tại sao lại có nhật thực</a:t>
            </a:r>
            <a:r>
              <a:t>?</a:t>
            </a:r>
          </a:p>
        </p:txBody>
      </p:sp>
      <p:pic>
        <p:nvPicPr>
          <p:cNvPr id="6149" name="Picture 6148" descr="images1600753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0" y="1600200"/>
            <a:ext cx="4657725" cy="425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98" name="Text Box 16397"/>
          <p:cNvSpPr txBox="1"/>
          <p:nvPr/>
        </p:nvSpPr>
        <p:spPr>
          <a:xfrm>
            <a:off x="228600" y="295275"/>
            <a:ext cx="434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>
                <a:solidFill>
                  <a:schemeClr val="accent2"/>
                </a:solidFill>
              </a:rPr>
              <a:t>C6. Có 3 thước đo sau đây</a:t>
            </a:r>
            <a:r>
              <a:rPr sz="2400" b="1">
                <a:solidFill>
                  <a:schemeClr val="accent2"/>
                </a:solidFill>
              </a:rPr>
              <a:t>:</a:t>
            </a:r>
            <a:endParaRPr sz="2400" b="1">
              <a:solidFill>
                <a:schemeClr val="accent2"/>
              </a:solidFill>
            </a:endParaRPr>
          </a:p>
        </p:txBody>
      </p:sp>
      <p:sp>
        <p:nvSpPr>
          <p:cNvPr id="16399" name="Text Box 16398"/>
          <p:cNvSpPr txBox="1"/>
          <p:nvPr/>
        </p:nvSpPr>
        <p:spPr>
          <a:xfrm>
            <a:off x="76200" y="838200"/>
            <a:ext cx="4724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 err="1">
                <a:solidFill>
                  <a:srgbClr val="800000"/>
                </a:solidFill>
              </a:rPr>
              <a:t>Thước có GHĐ 1m và ĐCNN là</a:t>
            </a:r>
            <a:r>
              <a:rPr b="1">
                <a:solidFill>
                  <a:srgbClr val="800000"/>
                </a:solidFill>
              </a:rPr>
              <a:t> 1cm.</a:t>
            </a:r>
            <a:endParaRPr b="1">
              <a:solidFill>
                <a:srgbClr val="800000"/>
              </a:solidFill>
            </a:endParaRPr>
          </a:p>
        </p:txBody>
      </p:sp>
      <p:sp>
        <p:nvSpPr>
          <p:cNvPr id="16400" name="Text Box 16399"/>
          <p:cNvSpPr txBox="1"/>
          <p:nvPr/>
        </p:nvSpPr>
        <p:spPr>
          <a:xfrm>
            <a:off x="93663" y="1179513"/>
            <a:ext cx="4422775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b="1" err="1">
                <a:solidFill>
                  <a:srgbClr val="800000"/>
                </a:solidFill>
              </a:rPr>
              <a:t>Thước có GHĐ 20cm và ĐCNN là</a:t>
            </a:r>
            <a:r>
              <a:rPr b="1">
                <a:solidFill>
                  <a:srgbClr val="800000"/>
                </a:solidFill>
              </a:rPr>
              <a:t> 1mm.</a:t>
            </a:r>
            <a:endParaRPr b="1">
              <a:solidFill>
                <a:srgbClr val="800000"/>
              </a:solidFill>
            </a:endParaRPr>
          </a:p>
        </p:txBody>
      </p:sp>
      <p:sp>
        <p:nvSpPr>
          <p:cNvPr id="16401" name="Rectangles 16400"/>
          <p:cNvSpPr/>
          <p:nvPr/>
        </p:nvSpPr>
        <p:spPr>
          <a:xfrm>
            <a:off x="114300" y="1600200"/>
            <a:ext cx="4422775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b="1" err="1">
                <a:solidFill>
                  <a:srgbClr val="800000"/>
                </a:solidFill>
              </a:rPr>
              <a:t>Thước có GHĐ 30cm và ĐCNN là</a:t>
            </a:r>
            <a:r>
              <a:rPr b="1">
                <a:solidFill>
                  <a:srgbClr val="800000"/>
                </a:solidFill>
              </a:rPr>
              <a:t> 1mm.</a:t>
            </a:r>
            <a:endParaRPr b="1">
              <a:solidFill>
                <a:srgbClr val="800000"/>
              </a:solidFill>
            </a:endParaRPr>
          </a:p>
        </p:txBody>
      </p:sp>
      <p:sp>
        <p:nvSpPr>
          <p:cNvPr id="16402" name="Text Box 16401"/>
          <p:cNvSpPr txBox="1"/>
          <p:nvPr/>
        </p:nvSpPr>
        <p:spPr>
          <a:xfrm>
            <a:off x="381000" y="1905000"/>
            <a:ext cx="396398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2000" b="1" i="1" err="1">
                <a:solidFill>
                  <a:schemeClr val="accent2"/>
                </a:solidFill>
              </a:rPr>
              <a:t>Hỏi nên dùng thước nào để đo</a:t>
            </a:r>
            <a:r>
              <a:rPr sz="2000" b="1" i="1">
                <a:solidFill>
                  <a:schemeClr val="accent2"/>
                </a:solidFill>
              </a:rPr>
              <a:t>:</a:t>
            </a:r>
            <a:endParaRPr sz="2000" b="1" i="1">
              <a:solidFill>
                <a:schemeClr val="accent2"/>
              </a:solidFill>
            </a:endParaRPr>
          </a:p>
        </p:txBody>
      </p:sp>
      <p:sp>
        <p:nvSpPr>
          <p:cNvPr id="16403" name="Text Box 16402"/>
          <p:cNvSpPr txBox="1"/>
          <p:nvPr/>
        </p:nvSpPr>
        <p:spPr>
          <a:xfrm>
            <a:off x="100013" y="2387600"/>
            <a:ext cx="37782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b="1" i="1" err="1"/>
              <a:t>a/ Chiều rộng cuốn sách Vật lí</a:t>
            </a:r>
            <a:r>
              <a:rPr b="1" i="1"/>
              <a:t> 6?</a:t>
            </a:r>
            <a:endParaRPr b="1" i="1"/>
          </a:p>
        </p:txBody>
      </p:sp>
      <p:sp>
        <p:nvSpPr>
          <p:cNvPr id="16404" name="Text Box 16403"/>
          <p:cNvSpPr txBox="1"/>
          <p:nvPr/>
        </p:nvSpPr>
        <p:spPr>
          <a:xfrm>
            <a:off x="228283" y="2743200"/>
            <a:ext cx="4953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i="1" err="1"/>
              <a:t>b/ Chiều dài cuốn sách Vật lí</a:t>
            </a:r>
            <a:r>
              <a:rPr b="1" i="1"/>
              <a:t> 6?</a:t>
            </a:r>
            <a:br>
              <a:rPr b="1" i="1"/>
            </a:br>
            <a:endParaRPr b="1" i="1"/>
          </a:p>
        </p:txBody>
      </p:sp>
      <p:sp>
        <p:nvSpPr>
          <p:cNvPr id="16405" name="Text Box 16404"/>
          <p:cNvSpPr txBox="1"/>
          <p:nvPr/>
        </p:nvSpPr>
        <p:spPr>
          <a:xfrm>
            <a:off x="380683" y="3138170"/>
            <a:ext cx="30035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b="1" i="1" err="1"/>
              <a:t>c/ Chiều dài của bàn học</a:t>
            </a:r>
            <a:r>
              <a:rPr b="1" i="1"/>
              <a:t>?</a:t>
            </a:r>
            <a:endParaRPr b="1" i="1"/>
          </a:p>
        </p:txBody>
      </p:sp>
      <p:sp>
        <p:nvSpPr>
          <p:cNvPr id="16408" name="Right Arrow 16407"/>
          <p:cNvSpPr/>
          <p:nvPr/>
        </p:nvSpPr>
        <p:spPr>
          <a:xfrm>
            <a:off x="3886200" y="2514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6409" name="Right Arrow 16408"/>
          <p:cNvSpPr/>
          <p:nvPr/>
        </p:nvSpPr>
        <p:spPr>
          <a:xfrm>
            <a:off x="386715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6410" name="Right Arrow 16409"/>
          <p:cNvSpPr/>
          <p:nvPr/>
        </p:nvSpPr>
        <p:spPr>
          <a:xfrm>
            <a:off x="3857625" y="3276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249 L 0.4625 0.1803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1781 L 0.46233 0.1731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-0.00647 L 0.46666 0.3553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  <p:bldP spid="16399" grpId="0"/>
      <p:bldP spid="16399" grpId="1"/>
      <p:bldP spid="16400" grpId="0"/>
      <p:bldP spid="16400" grpId="1"/>
      <p:bldP spid="16401" grpId="0"/>
      <p:bldP spid="16401" grpId="1"/>
      <p:bldP spid="16402" grpId="0"/>
      <p:bldP spid="16403" grpId="0"/>
      <p:bldP spid="16404" grpId="0"/>
      <p:bldP spid="164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Title 3276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944562"/>
          </a:xfrm>
        </p:spPr>
        <p:txBody>
          <a:bodyPr anchor="ctr"/>
          <a:p>
            <a:r>
              <a:rPr sz="3600" b="1" i="1">
                <a:solidFill>
                  <a:srgbClr val="009900"/>
                </a:solidFill>
              </a:rPr>
              <a:t> </a:t>
            </a:r>
            <a:endParaRPr sz="3600" b="1" i="1">
              <a:solidFill>
                <a:srgbClr val="009900"/>
              </a:solidFill>
            </a:endParaRPr>
          </a:p>
        </p:txBody>
      </p:sp>
      <p:sp>
        <p:nvSpPr>
          <p:cNvPr id="32772" name="Text Box 32771"/>
          <p:cNvSpPr txBox="1"/>
          <p:nvPr/>
        </p:nvSpPr>
        <p:spPr>
          <a:xfrm>
            <a:off x="533400" y="1094105"/>
            <a:ext cx="2819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u="sng" err="1">
                <a:solidFill>
                  <a:srgbClr val="0000FF"/>
                </a:solidFill>
              </a:rPr>
              <a:t>2. Đo độ dài</a:t>
            </a:r>
            <a:endParaRPr sz="2400" b="1" u="sng">
              <a:solidFill>
                <a:srgbClr val="0000FF"/>
              </a:solidFill>
            </a:endParaRPr>
          </a:p>
        </p:txBody>
      </p:sp>
      <p:sp>
        <p:nvSpPr>
          <p:cNvPr id="32773" name="Text Box 32772"/>
          <p:cNvSpPr txBox="1"/>
          <p:nvPr/>
        </p:nvSpPr>
        <p:spPr>
          <a:xfrm>
            <a:off x="457200" y="1551305"/>
            <a:ext cx="7543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i="1" err="1">
                <a:solidFill>
                  <a:srgbClr val="009900"/>
                </a:solidFill>
              </a:rPr>
              <a:t>Đo chiều dài của bàn học và đo bề dày cuốn sách Vật lí</a:t>
            </a:r>
            <a:r>
              <a:rPr sz="2400" b="1" i="1">
                <a:solidFill>
                  <a:srgbClr val="009900"/>
                </a:solidFill>
              </a:rPr>
              <a:t> 6?</a:t>
            </a:r>
            <a:endParaRPr sz="2400" b="1" i="1">
              <a:solidFill>
                <a:srgbClr val="009900"/>
              </a:solidFill>
            </a:endParaRPr>
          </a:p>
        </p:txBody>
      </p:sp>
      <p:sp>
        <p:nvSpPr>
          <p:cNvPr id="32774" name="Text Box 32773"/>
          <p:cNvSpPr txBox="1"/>
          <p:nvPr/>
        </p:nvSpPr>
        <p:spPr>
          <a:xfrm>
            <a:off x="143510" y="2470785"/>
            <a:ext cx="8686800" cy="3378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i="1" u="sng" err="1">
                <a:solidFill>
                  <a:srgbClr val="0000FF"/>
                </a:solidFill>
              </a:rPr>
              <a:t>a/ Chuẩn bị</a:t>
            </a:r>
            <a:r>
              <a:rPr sz="2400" b="1" i="1" u="sng">
                <a:solidFill>
                  <a:srgbClr val="0000FF"/>
                </a:solidFill>
              </a:rPr>
              <a:t> :</a:t>
            </a:r>
            <a:r>
              <a:rPr sz="2400" b="1" err="1">
                <a:solidFill>
                  <a:srgbClr val="0000FF"/>
                </a:solidFill>
              </a:rPr>
              <a:t> - 1 thước dây, 1 thước kẻ học sinh</a:t>
            </a:r>
            <a:r>
              <a:rPr sz="2400" b="1">
                <a:solidFill>
                  <a:srgbClr val="0000FF"/>
                </a:solidFill>
              </a:rPr>
              <a:t>.</a:t>
            </a:r>
            <a:endParaRPr sz="2400"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sz="2400" b="1" i="1" u="sng" err="1">
                <a:solidFill>
                  <a:srgbClr val="0000FF"/>
                </a:solidFill>
              </a:rPr>
              <a:t>b/ Tiến hành đo</a:t>
            </a:r>
            <a:r>
              <a:rPr sz="2400" b="1" i="1" u="sng">
                <a:solidFill>
                  <a:srgbClr val="0000FF"/>
                </a:solidFill>
              </a:rPr>
              <a:t>:</a:t>
            </a:r>
            <a:endParaRPr sz="2400" b="1" i="1" u="sng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Char char="-"/>
            </a:pPr>
            <a:r>
              <a:rPr sz="2400" b="1" err="1">
                <a:solidFill>
                  <a:srgbClr val="0000FF"/>
                </a:solidFill>
              </a:rPr>
              <a:t>Ước lượng độ dài cần đo</a:t>
            </a:r>
            <a:r>
              <a:rPr sz="2400" b="1">
                <a:solidFill>
                  <a:srgbClr val="0000FF"/>
                </a:solidFill>
              </a:rPr>
              <a:t>.</a:t>
            </a:r>
            <a:endParaRPr sz="2400"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Char char="-"/>
            </a:pPr>
            <a:r>
              <a:rPr sz="2400" b="1" err="1">
                <a:solidFill>
                  <a:srgbClr val="0000FF"/>
                </a:solidFill>
              </a:rPr>
              <a:t> Chọn dụng cụ đo: xác định GHĐ và ĐCNN của dụng cụ đo</a:t>
            </a:r>
            <a:r>
              <a:rPr sz="2400" b="1">
                <a:solidFill>
                  <a:srgbClr val="0000FF"/>
                </a:solidFill>
              </a:rPr>
              <a:t>.</a:t>
            </a:r>
            <a:endParaRPr sz="2400"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Char char="-"/>
            </a:pPr>
            <a:r>
              <a:rPr sz="2400" b="1" err="1">
                <a:solidFill>
                  <a:srgbClr val="0000FF"/>
                </a:solidFill>
              </a:rPr>
              <a:t>Đo độ dài 3 lần, ghi kết quả vào bảng, rồi tính giá trị</a:t>
            </a:r>
            <a:r>
              <a:rPr sz="2400" b="1" err="1">
                <a:solidFill>
                  <a:srgbClr val="0000FF"/>
                </a:solidFill>
              </a:rPr>
              <a:t> trung</a:t>
            </a:r>
            <a:r>
              <a:rPr sz="2400" b="1" err="1">
                <a:solidFill>
                  <a:srgbClr val="0000FF"/>
                </a:solidFill>
              </a:rPr>
              <a:t> bình</a:t>
            </a:r>
            <a:r>
              <a:rPr sz="2400" b="1">
                <a:solidFill>
                  <a:srgbClr val="0000FF"/>
                </a:solidFill>
              </a:rPr>
              <a:t>:</a:t>
            </a:r>
            <a:endParaRPr sz="2400" b="1">
              <a:solidFill>
                <a:srgbClr val="0000FF"/>
              </a:solidFill>
            </a:endParaRPr>
          </a:p>
        </p:txBody>
      </p:sp>
      <p:graphicFrame>
        <p:nvGraphicFramePr>
          <p:cNvPr id="32775" name="Object 32774"/>
          <p:cNvGraphicFramePr/>
          <p:nvPr/>
        </p:nvGraphicFramePr>
        <p:xfrm>
          <a:off x="1424940" y="5331460"/>
          <a:ext cx="1745615" cy="1119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88365" imgH="406400" progId="Equation.3">
                  <p:embed/>
                </p:oleObj>
              </mc:Choice>
              <mc:Fallback>
                <p:oleObj name="" r:id="rId1" imgW="888365" imgH="4064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24940" y="5331460"/>
                        <a:ext cx="1745615" cy="11195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s 32775"/>
          <p:cNvSpPr/>
          <p:nvPr/>
        </p:nvSpPr>
        <p:spPr>
          <a:xfrm>
            <a:off x="362585" y="410210"/>
            <a:ext cx="41148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algn="l"/>
            <a:r>
              <a:rPr sz="3200" b="1" u="sng" err="1">
                <a:solidFill>
                  <a:schemeClr val="accent2"/>
                </a:solidFill>
              </a:rPr>
              <a:t>II. Đo</a:t>
            </a:r>
            <a:r>
              <a:rPr sz="3200" b="1" u="sng" err="1">
                <a:solidFill>
                  <a:schemeClr val="accent2"/>
                </a:solidFill>
              </a:rPr>
              <a:t> độ</a:t>
            </a:r>
            <a:r>
              <a:rPr sz="3200" b="1" u="sng" err="1">
                <a:solidFill>
                  <a:schemeClr val="accent2"/>
                </a:solidFill>
              </a:rPr>
              <a:t> dài</a:t>
            </a:r>
            <a:endParaRPr sz="3200" b="1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3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3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3794" name="Text Box 4"/>
          <p:cNvSpPr txBox="1"/>
          <p:nvPr/>
        </p:nvSpPr>
        <p:spPr>
          <a:xfrm>
            <a:off x="76200" y="107950"/>
            <a:ext cx="838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573405">
              <a:spcBef>
                <a:spcPct val="50000"/>
              </a:spcBef>
            </a:pPr>
            <a:r>
              <a:rPr lang="zh-CN" altLang="en-US" sz="2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Đo </a:t>
            </a:r>
            <a:r>
              <a:rPr lang="vi-VN" altLang="en-US" sz="2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zh-CN" altLang="en-US" sz="2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d</a:t>
            </a:r>
            <a:r>
              <a:rPr lang="zh-CN" alt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zh-CN" altLang="en-US" sz="2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endParaRPr lang="zh-CN" altLang="en-US" sz="2400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3795" name="Object 33794"/>
          <p:cNvGraphicFramePr>
            <a:graphicFrameLocks noChangeAspect="1"/>
          </p:cNvGraphicFramePr>
          <p:nvPr/>
        </p:nvGraphicFramePr>
        <p:xfrm>
          <a:off x="4514850" y="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114300" imgH="215900" progId="Equation.3">
                  <p:embed/>
                </p:oleObj>
              </mc:Choice>
              <mc:Fallback>
                <p:oleObj name="" r:id="rId1" imgW="114300" imgH="215900" progId="Equation.3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14850" y="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33795"/>
          <p:cNvGraphicFramePr>
            <a:graphicFrameLocks noChangeAspect="1"/>
          </p:cNvGraphicFramePr>
          <p:nvPr/>
        </p:nvGraphicFramePr>
        <p:xfrm>
          <a:off x="4514850" y="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14300" imgH="215900" progId="Equation.3">
                  <p:embed/>
                </p:oleObj>
              </mc:Choice>
              <mc:Fallback>
                <p:oleObj name="" r:id="rId3" imgW="114300" imgH="215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14850" y="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15"/>
          <p:cNvSpPr txBox="1"/>
          <p:nvPr/>
        </p:nvSpPr>
        <p:spPr>
          <a:xfrm>
            <a:off x="152400" y="609600"/>
            <a:ext cx="868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573405">
              <a:spcBef>
                <a:spcPct val="50000"/>
              </a:spcBef>
            </a:pPr>
            <a:r>
              <a:rPr sz="2400" i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 :</a:t>
            </a:r>
            <a:endParaRPr sz="2400" i="1">
              <a:solidFill>
                <a:srgbClr val="FF5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8" name="Text Box 16"/>
          <p:cNvSpPr txBox="1"/>
          <p:nvPr/>
        </p:nvSpPr>
        <p:spPr>
          <a:xfrm>
            <a:off x="152400" y="1158875"/>
            <a:ext cx="8686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573405">
              <a:spcBef>
                <a:spcPct val="50000"/>
              </a:spcBef>
            </a:pP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Đặt th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ớc dọc theo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 d</a:t>
            </a:r>
            <a:r>
              <a:rPr lang="zh-CN" alt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vật cần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sao cho một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ầu của vật  trùng với vạch số 0 của th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ớc.</a:t>
            </a:r>
            <a:endParaRPr lang="zh-C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9" name="Text Box 17"/>
          <p:cNvSpPr txBox="1"/>
          <p:nvPr/>
        </p:nvSpPr>
        <p:spPr>
          <a:xfrm>
            <a:off x="152400" y="3216275"/>
            <a:ext cx="8686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573405">
              <a:spcBef>
                <a:spcPct val="50000"/>
              </a:spcBef>
            </a:pP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+Đặt mắt nhìn theo h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ớng vuông góc với cạnh th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ớc ở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ầu kia của vật. </a:t>
            </a:r>
            <a:endParaRPr lang="zh-C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00" name="Text Box 18"/>
          <p:cNvSpPr txBox="1"/>
          <p:nvPr/>
        </p:nvSpPr>
        <p:spPr>
          <a:xfrm>
            <a:off x="152400" y="5273675"/>
            <a:ext cx="8686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573405">
              <a:spcBef>
                <a:spcPct val="50000"/>
              </a:spcBef>
            </a:pP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+Đọc v</a:t>
            </a:r>
            <a:r>
              <a:rPr lang="zh-CN" alt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kết quả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theo vạch chia gần nhất với 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ầu kia của vật . </a:t>
            </a:r>
            <a:endParaRPr lang="zh-CN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3801" name="Picture 19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001838"/>
            <a:ext cx="8305800" cy="969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Picture 20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59238"/>
            <a:ext cx="8305800" cy="969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3" name="Picture 21" descr="Oog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075" y="3597910"/>
            <a:ext cx="695325" cy="60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" fill="hold"/>
                                        <p:tgtEl>
                                          <p:spTgt spid="337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  <p:bldP spid="33799" grpId="0"/>
      <p:bldP spid="338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0637" name="Table 20636"/>
          <p:cNvGraphicFramePr/>
          <p:nvPr/>
        </p:nvGraphicFramePr>
        <p:xfrm>
          <a:off x="114300" y="1676400"/>
          <a:ext cx="8915400" cy="4378325"/>
        </p:xfrm>
        <a:graphic>
          <a:graphicData uri="http://schemas.openxmlformats.org/drawingml/2006/table">
            <a:tbl>
              <a:tblPr/>
              <a:tblGrid>
                <a:gridCol w="1905000"/>
                <a:gridCol w="1143000"/>
                <a:gridCol w="838200"/>
                <a:gridCol w="762000"/>
                <a:gridCol w="914400"/>
                <a:gridCol w="609600"/>
                <a:gridCol w="762000"/>
                <a:gridCol w="609600"/>
                <a:gridCol w="1371600"/>
              </a:tblGrid>
              <a:tr h="16351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err="1"/>
                        <a:t>Độ</a:t>
                      </a:r>
                      <a:r>
                        <a:rPr err="1"/>
                        <a:t> dài</a:t>
                      </a:r>
                      <a:r>
                        <a:rPr err="1"/>
                        <a:t> vật</a:t>
                      </a:r>
                      <a:r>
                        <a:rPr err="1"/>
                        <a:t> cần</a:t>
                      </a:r>
                      <a:r>
                        <a:rPr err="1"/>
                        <a:t> đo</a:t>
                      </a:r>
                      <a:endParaRPr 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/>
                        <a:t>Độ</a:t>
                      </a:r>
                      <a:r>
                        <a:rPr sz="2400" err="1"/>
                        <a:t> dài</a:t>
                      </a:r>
                      <a:r>
                        <a:rPr sz="2400" err="1"/>
                        <a:t> ước</a:t>
                      </a:r>
                      <a:r>
                        <a:rPr sz="2400" err="1"/>
                        <a:t> lượng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</a:p>
                    <a:p>
                      <a:pPr marL="0" lvl="0" indent="0">
                        <a:buNone/>
                      </a:pPr>
                    </a:p>
                    <a:p>
                      <a:pPr marL="0" lvl="0" indent="0">
                        <a:buNone/>
                      </a:pPr>
                      <a:r>
                        <a:rPr sz="1800" err="1"/>
                        <a:t>Tên</a:t>
                      </a:r>
                      <a:r>
                        <a:rPr sz="1800" err="1"/>
                        <a:t> thước</a:t>
                      </a:r>
                      <a:endParaRPr lang="en-US" sz="1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</a:p>
                    <a:p>
                      <a:pPr marL="0" lvl="0" indent="0">
                        <a:buNone/>
                      </a:pPr>
                    </a:p>
                    <a:p>
                      <a:pPr marL="0" lvl="0" indent="0">
                        <a:buNone/>
                      </a:pPr>
                      <a:r>
                        <a:rPr sz="1800"/>
                        <a:t>GHĐ</a:t>
                      </a:r>
                      <a:endParaRPr lang="en-US" sz="1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</a:p>
                    <a:p>
                      <a:pPr marL="0" lvl="0" indent="0">
                        <a:buNone/>
                      </a:pPr>
                    </a:p>
                    <a:p>
                      <a:pPr marL="0" lvl="0" indent="0">
                        <a:buNone/>
                      </a:pPr>
                      <a:r>
                        <a:rPr sz="1800"/>
                        <a:t>ĐCNN</a:t>
                      </a:r>
                      <a:endParaRPr lang="en-US" sz="18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</a:p>
                    <a:p>
                      <a:pPr marL="0" lvl="0" indent="0">
                        <a:buNone/>
                      </a:pPr>
                      <a:r>
                        <a:rPr sz="2000" err="1"/>
                        <a:t>Lần</a:t>
                      </a:r>
                      <a:r>
                        <a:rPr sz="2000"/>
                        <a:t> 1</a:t>
                      </a:r>
                      <a:endParaRPr sz="2000"/>
                    </a:p>
                    <a:p>
                      <a:pPr marL="0" lvl="0" indent="0" algn="ctr">
                        <a:buNone/>
                      </a:pPr>
                      <a:endParaRPr lang="en-US" sz="2000" baseline="-25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</a:p>
                    <a:p>
                      <a:pPr marL="0" lvl="0" indent="0" algn="ctr">
                        <a:buNone/>
                      </a:pPr>
                      <a:r>
                        <a:rPr sz="2000" err="1"/>
                        <a:t>Lần</a:t>
                      </a:r>
                      <a:r>
                        <a:rPr sz="2000"/>
                        <a:t> 2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</a:p>
                    <a:p>
                      <a:pPr marL="0" lvl="0" indent="0">
                        <a:buNone/>
                      </a:pPr>
                      <a:r>
                        <a:rPr sz="2000" err="1"/>
                        <a:t>Lần</a:t>
                      </a:r>
                      <a:r>
                        <a:rPr sz="2000"/>
                        <a:t> 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371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err="1"/>
                        <a:t>Chiều</a:t>
                      </a:r>
                      <a:r>
                        <a:rPr err="1"/>
                        <a:t> dài</a:t>
                      </a:r>
                      <a:r>
                        <a:rPr err="1"/>
                        <a:t> bàn</a:t>
                      </a:r>
                      <a:r>
                        <a:rPr err="1"/>
                        <a:t> học của</a:t>
                      </a:r>
                      <a:r>
                        <a:rPr err="1"/>
                        <a:t> em</a:t>
                      </a:r>
                      <a:endParaRPr 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sz="2400"/>
                    </a:p>
                    <a:p>
                      <a:pPr marL="0" lvl="0" indent="0">
                        <a:buNone/>
                      </a:pPr>
                      <a:r>
                        <a:rPr sz="2400"/>
                        <a:t>…..cm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371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err="1"/>
                        <a:t>Bề</a:t>
                      </a:r>
                      <a:r>
                        <a:rPr err="1"/>
                        <a:t> dày</a:t>
                      </a:r>
                      <a:r>
                        <a:rPr err="1"/>
                        <a:t> cuốn</a:t>
                      </a:r>
                      <a:r>
                        <a:rPr err="1"/>
                        <a:t> sách</a:t>
                      </a:r>
                      <a:r>
                        <a:t> VL6</a:t>
                      </a:r>
                      <a:endParaRPr 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</a:p>
                    <a:p>
                      <a:pPr marL="0" lvl="0" indent="0">
                        <a:buNone/>
                      </a:pPr>
                      <a:r>
                        <a:rPr sz="2400"/>
                        <a:t>….mm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20582" name="Text Box 20581"/>
          <p:cNvSpPr txBox="1"/>
          <p:nvPr/>
        </p:nvSpPr>
        <p:spPr>
          <a:xfrm>
            <a:off x="3162300" y="1676400"/>
            <a:ext cx="2514600" cy="650875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err="1"/>
              <a:t>Chọn dụng cụ đo độ dài</a:t>
            </a:r>
            <a:endParaRPr err="1"/>
          </a:p>
        </p:txBody>
      </p:sp>
      <p:sp>
        <p:nvSpPr>
          <p:cNvPr id="20602" name="Text Box 20601"/>
          <p:cNvSpPr txBox="1"/>
          <p:nvPr/>
        </p:nvSpPr>
        <p:spPr>
          <a:xfrm>
            <a:off x="5702300" y="1689100"/>
            <a:ext cx="3289300" cy="466725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 err="1"/>
              <a:t>Kết quả đo</a:t>
            </a:r>
            <a:r>
              <a:rPr sz="2400"/>
              <a:t> (cm)</a:t>
            </a:r>
            <a:r>
              <a:t> </a:t>
            </a:r>
          </a:p>
        </p:txBody>
      </p:sp>
      <p:sp>
        <p:nvSpPr>
          <p:cNvPr id="20612" name="Text Box 20611"/>
          <p:cNvSpPr txBox="1"/>
          <p:nvPr/>
        </p:nvSpPr>
        <p:spPr>
          <a:xfrm>
            <a:off x="8001000" y="2514600"/>
            <a:ext cx="99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</a:p>
        </p:txBody>
      </p:sp>
      <p:sp>
        <p:nvSpPr>
          <p:cNvPr id="20614" name="Rectangles 2061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20613" name="Object 20612"/>
          <p:cNvGraphicFramePr/>
          <p:nvPr/>
        </p:nvGraphicFramePr>
        <p:xfrm>
          <a:off x="7696200" y="2514600"/>
          <a:ext cx="1295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888365" imgH="406400" progId="Equation.3">
                  <p:embed/>
                </p:oleObj>
              </mc:Choice>
              <mc:Fallback>
                <p:oleObj name="" r:id="rId1" imgW="888365" imgH="4064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96200" y="2514600"/>
                        <a:ext cx="1295400" cy="76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6" name="Rectangles 20615"/>
          <p:cNvSpPr/>
          <p:nvPr/>
        </p:nvSpPr>
        <p:spPr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20615" name="Object 20614"/>
          <p:cNvGraphicFramePr/>
          <p:nvPr/>
        </p:nvGraphicFramePr>
        <p:xfrm>
          <a:off x="0" y="3319463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127000" imgH="215265" progId="Equation.3">
                  <p:embed/>
                </p:oleObj>
              </mc:Choice>
              <mc:Fallback>
                <p:oleObj name="" r:id="rId3" imgW="127000" imgH="215265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319463"/>
                        <a:ext cx="123825" cy="219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8" name="Rectangles 20617"/>
          <p:cNvSpPr/>
          <p:nvPr/>
        </p:nvSpPr>
        <p:spPr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20617" name="Object 20616"/>
          <p:cNvGraphicFramePr/>
          <p:nvPr/>
        </p:nvGraphicFramePr>
        <p:xfrm>
          <a:off x="0" y="3319463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5" imgW="127000" imgH="215265" progId="Equation.3">
                  <p:embed/>
                </p:oleObj>
              </mc:Choice>
              <mc:Fallback>
                <p:oleObj name="" r:id="rId5" imgW="127000" imgH="215265" progId="Equation.3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319463"/>
                        <a:ext cx="123825" cy="219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1" name="Rectangles 2062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25" name="Rectangles 20624"/>
          <p:cNvSpPr/>
          <p:nvPr/>
        </p:nvSpPr>
        <p:spPr>
          <a:xfrm>
            <a:off x="152400" y="0"/>
            <a:ext cx="89916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20624" name="Object 20623"/>
          <p:cNvGraphicFramePr/>
          <p:nvPr/>
        </p:nvGraphicFramePr>
        <p:xfrm>
          <a:off x="5791200" y="2743200"/>
          <a:ext cx="3889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6" imgW="127000" imgH="215265" progId="Equation.3">
                  <p:embed/>
                </p:oleObj>
              </mc:Choice>
              <mc:Fallback>
                <p:oleObj name="" r:id="rId6" imgW="127000" imgH="215265" progId="Equation.3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1200" y="2743200"/>
                        <a:ext cx="388938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7" name="Rectangles 20626"/>
          <p:cNvSpPr/>
          <p:nvPr/>
        </p:nvSpPr>
        <p:spPr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20626" name="Object 20625"/>
          <p:cNvGraphicFramePr/>
          <p:nvPr/>
        </p:nvGraphicFramePr>
        <p:xfrm>
          <a:off x="0" y="3319463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7" imgW="127000" imgH="215265" progId="Equation.3">
                  <p:embed/>
                </p:oleObj>
              </mc:Choice>
              <mc:Fallback>
                <p:oleObj name="" r:id="rId7" imgW="127000" imgH="215265" progId="Equation.3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319463"/>
                        <a:ext cx="123825" cy="219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9" name="Rectangles 20628"/>
          <p:cNvSpPr/>
          <p:nvPr/>
        </p:nvSpPr>
        <p:spPr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20628" name="Object 20627"/>
          <p:cNvGraphicFramePr/>
          <p:nvPr/>
        </p:nvGraphicFramePr>
        <p:xfrm>
          <a:off x="0" y="3319463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8" imgW="127000" imgH="215265" progId="Equation.3">
                  <p:embed/>
                </p:oleObj>
              </mc:Choice>
              <mc:Fallback>
                <p:oleObj name="" r:id="rId8" imgW="127000" imgH="215265" progId="Equation.3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319463"/>
                        <a:ext cx="123825" cy="219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0" name="Object 20629"/>
          <p:cNvGraphicFramePr/>
          <p:nvPr/>
        </p:nvGraphicFramePr>
        <p:xfrm>
          <a:off x="6477000" y="2743200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9" imgW="139700" imgH="215900" progId="Equation.3">
                  <p:embed/>
                </p:oleObj>
              </mc:Choice>
              <mc:Fallback>
                <p:oleObj name="" r:id="rId9" imgW="139700" imgH="215900" progId="Equation.3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7000" y="2743200"/>
                        <a:ext cx="381000" cy="609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1" name="Object 20630"/>
          <p:cNvGraphicFramePr/>
          <p:nvPr/>
        </p:nvGraphicFramePr>
        <p:xfrm>
          <a:off x="7239000" y="2743200"/>
          <a:ext cx="3460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1" imgW="127000" imgH="227965" progId="Equation.3">
                  <p:embed/>
                </p:oleObj>
              </mc:Choice>
              <mc:Fallback>
                <p:oleObj name="" r:id="rId11" imgW="127000" imgH="227965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39000" y="2743200"/>
                        <a:ext cx="346075" cy="627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9" name="Text Box 20638"/>
          <p:cNvSpPr txBox="1"/>
          <p:nvPr/>
        </p:nvSpPr>
        <p:spPr>
          <a:xfrm>
            <a:off x="1752600" y="609600"/>
            <a:ext cx="502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err="1">
                <a:solidFill>
                  <a:srgbClr val="009900"/>
                </a:solidFill>
              </a:rPr>
              <a:t>Bảng kết quả đo độ dài</a:t>
            </a:r>
            <a:endParaRPr sz="3200" b="1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Title 2867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sz="4000" err="1">
                <a:solidFill>
                  <a:srgbClr val="0033CC"/>
                </a:solidFill>
              </a:rPr>
              <a:t>Làm cách nào để đo được bề dày quyển SGK Vật lí</a:t>
            </a:r>
            <a:r>
              <a:rPr sz="4000">
                <a:solidFill>
                  <a:srgbClr val="0033CC"/>
                </a:solidFill>
              </a:rPr>
              <a:t> 6?</a:t>
            </a:r>
            <a:endParaRPr sz="4000">
              <a:solidFill>
                <a:srgbClr val="0033CC"/>
              </a:solidFill>
            </a:endParaRPr>
          </a:p>
        </p:txBody>
      </p:sp>
      <p:sp>
        <p:nvSpPr>
          <p:cNvPr id="28679" name="Rectangles 28678"/>
          <p:cNvSpPr/>
          <p:nvPr/>
        </p:nvSpPr>
        <p:spPr>
          <a:xfrm rot="11212578">
            <a:off x="1524000" y="3352800"/>
            <a:ext cx="2209800" cy="1219200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p>
            <a:endParaRPr lang="en-US"/>
          </a:p>
        </p:txBody>
      </p:sp>
      <p:sp>
        <p:nvSpPr>
          <p:cNvPr id="28680" name="Text Box 28679"/>
          <p:cNvSpPr txBox="1"/>
          <p:nvPr/>
        </p:nvSpPr>
        <p:spPr>
          <a:xfrm rot="6087483">
            <a:off x="2544763" y="3854450"/>
            <a:ext cx="914400" cy="3667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err="1">
                <a:solidFill>
                  <a:srgbClr val="FF0000"/>
                </a:solidFill>
              </a:rPr>
              <a:t>Vật lí</a:t>
            </a:r>
            <a:r>
              <a:rPr>
                <a:solidFill>
                  <a:srgbClr val="FF0000"/>
                </a:solidFill>
              </a:rPr>
              <a:t> 6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8681" name="Rectangles 28680"/>
          <p:cNvSpPr/>
          <p:nvPr/>
        </p:nvSpPr>
        <p:spPr>
          <a:xfrm rot="11212578">
            <a:off x="1333500" y="3517900"/>
            <a:ext cx="2209800" cy="1219200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p>
            <a:endParaRPr lang="en-US"/>
          </a:p>
        </p:txBody>
      </p:sp>
      <p:sp>
        <p:nvSpPr>
          <p:cNvPr id="28682" name="Text Box 28681"/>
          <p:cNvSpPr txBox="1"/>
          <p:nvPr/>
        </p:nvSpPr>
        <p:spPr>
          <a:xfrm rot="6087483">
            <a:off x="2354263" y="4019550"/>
            <a:ext cx="914400" cy="3667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err="1">
                <a:solidFill>
                  <a:srgbClr val="FF0000"/>
                </a:solidFill>
              </a:rPr>
              <a:t>Vật lí</a:t>
            </a:r>
            <a:r>
              <a:rPr>
                <a:solidFill>
                  <a:srgbClr val="FF0000"/>
                </a:solidFill>
              </a:rPr>
              <a:t> 6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8683" name="Rectangles 28682"/>
          <p:cNvSpPr/>
          <p:nvPr/>
        </p:nvSpPr>
        <p:spPr>
          <a:xfrm rot="11212578">
            <a:off x="1168400" y="3695700"/>
            <a:ext cx="2209800" cy="1219200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p>
            <a:endParaRPr lang="en-US"/>
          </a:p>
        </p:txBody>
      </p:sp>
      <p:sp>
        <p:nvSpPr>
          <p:cNvPr id="28684" name="Text Box 28683"/>
          <p:cNvSpPr txBox="1"/>
          <p:nvPr/>
        </p:nvSpPr>
        <p:spPr>
          <a:xfrm rot="6087483">
            <a:off x="2189163" y="4197350"/>
            <a:ext cx="914400" cy="3667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err="1">
                <a:solidFill>
                  <a:srgbClr val="FF0000"/>
                </a:solidFill>
              </a:rPr>
              <a:t>Vật lí</a:t>
            </a:r>
            <a:r>
              <a:rPr>
                <a:solidFill>
                  <a:srgbClr val="FF0000"/>
                </a:solidFill>
              </a:rPr>
              <a:t> 6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8685" name="Rectangles 28684"/>
          <p:cNvSpPr/>
          <p:nvPr/>
        </p:nvSpPr>
        <p:spPr>
          <a:xfrm rot="11212578">
            <a:off x="965200" y="3873500"/>
            <a:ext cx="2209800" cy="1219200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p>
            <a:endParaRPr lang="en-US"/>
          </a:p>
        </p:txBody>
      </p:sp>
      <p:sp>
        <p:nvSpPr>
          <p:cNvPr id="28686" name="Text Box 28685"/>
          <p:cNvSpPr txBox="1"/>
          <p:nvPr/>
        </p:nvSpPr>
        <p:spPr>
          <a:xfrm rot="6087483">
            <a:off x="1985963" y="4375150"/>
            <a:ext cx="914400" cy="3667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err="1">
                <a:solidFill>
                  <a:srgbClr val="FF0000"/>
                </a:solidFill>
              </a:rPr>
              <a:t>Vật lí</a:t>
            </a:r>
            <a:r>
              <a:rPr>
                <a:solidFill>
                  <a:srgbClr val="FF0000"/>
                </a:solidFill>
              </a:rPr>
              <a:t> 6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8688" name="Picture 28687" descr="New Bitmap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962400"/>
            <a:ext cx="477202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9" name="Text Box 28688"/>
          <p:cNvSpPr txBox="1"/>
          <p:nvPr/>
        </p:nvSpPr>
        <p:spPr>
          <a:xfrm>
            <a:off x="457200" y="304800"/>
            <a:ext cx="7543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600" b="1" err="1">
                <a:solidFill>
                  <a:srgbClr val="0033CC"/>
                </a:solidFill>
              </a:rPr>
              <a:t>Ta đo bề dày của vài quyển rồi chia cho số quyển</a:t>
            </a:r>
            <a:r>
              <a:rPr sz="3600" b="1">
                <a:solidFill>
                  <a:srgbClr val="0033CC"/>
                </a:solidFill>
              </a:rPr>
              <a:t>.</a:t>
            </a:r>
            <a:endParaRPr sz="3600" b="1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  <p:bldP spid="28682" grpId="0" animBg="1"/>
      <p:bldP spid="28684" grpId="0" animBg="1"/>
      <p:bldP spid="28686" grpId="0" animBg="1"/>
      <p:bldP spid="286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2" name="Title 3072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sz="4000" err="1">
                <a:solidFill>
                  <a:srgbClr val="0033CC"/>
                </a:solidFill>
              </a:rPr>
              <a:t>Muốn đo đường kính sợi dây, ta làm cách nào</a:t>
            </a:r>
            <a:r>
              <a:rPr sz="4000">
                <a:solidFill>
                  <a:srgbClr val="0033CC"/>
                </a:solidFill>
              </a:rPr>
              <a:t>?</a:t>
            </a:r>
            <a:endParaRPr sz="4000">
              <a:solidFill>
                <a:srgbClr val="0033CC"/>
              </a:solidFill>
            </a:endParaRPr>
          </a:p>
        </p:txBody>
      </p:sp>
      <p:pic>
        <p:nvPicPr>
          <p:cNvPr id="30725" name="Picture 30724" descr="fireproof_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2514600"/>
            <a:ext cx="3429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8" name="Freeform 30727"/>
          <p:cNvSpPr/>
          <p:nvPr/>
        </p:nvSpPr>
        <p:spPr>
          <a:xfrm>
            <a:off x="533400" y="1295400"/>
            <a:ext cx="7289800" cy="3022600"/>
          </a:xfrm>
          <a:custGeom>
            <a:avLst/>
            <a:gdLst/>
            <a:ahLst/>
            <a:cxnLst/>
            <a:pathLst>
              <a:path w="4592" h="1904">
                <a:moveTo>
                  <a:pt x="480" y="496"/>
                </a:moveTo>
                <a:cubicBezTo>
                  <a:pt x="344" y="528"/>
                  <a:pt x="208" y="560"/>
                  <a:pt x="144" y="592"/>
                </a:cubicBezTo>
                <a:cubicBezTo>
                  <a:pt x="80" y="624"/>
                  <a:pt x="104" y="640"/>
                  <a:pt x="96" y="688"/>
                </a:cubicBezTo>
                <a:cubicBezTo>
                  <a:pt x="88" y="736"/>
                  <a:pt x="104" y="800"/>
                  <a:pt x="96" y="880"/>
                </a:cubicBezTo>
                <a:cubicBezTo>
                  <a:pt x="88" y="960"/>
                  <a:pt x="0" y="1136"/>
                  <a:pt x="48" y="1168"/>
                </a:cubicBezTo>
                <a:cubicBezTo>
                  <a:pt x="96" y="1200"/>
                  <a:pt x="336" y="1120"/>
                  <a:pt x="384" y="1072"/>
                </a:cubicBezTo>
                <a:cubicBezTo>
                  <a:pt x="432" y="1024"/>
                  <a:pt x="312" y="856"/>
                  <a:pt x="336" y="880"/>
                </a:cubicBezTo>
                <a:cubicBezTo>
                  <a:pt x="360" y="904"/>
                  <a:pt x="504" y="1144"/>
                  <a:pt x="528" y="1216"/>
                </a:cubicBezTo>
                <a:cubicBezTo>
                  <a:pt x="552" y="1288"/>
                  <a:pt x="416" y="1304"/>
                  <a:pt x="480" y="1312"/>
                </a:cubicBezTo>
                <a:cubicBezTo>
                  <a:pt x="544" y="1320"/>
                  <a:pt x="848" y="1320"/>
                  <a:pt x="912" y="1264"/>
                </a:cubicBezTo>
                <a:cubicBezTo>
                  <a:pt x="976" y="1208"/>
                  <a:pt x="832" y="1000"/>
                  <a:pt x="864" y="976"/>
                </a:cubicBezTo>
                <a:cubicBezTo>
                  <a:pt x="896" y="952"/>
                  <a:pt x="1056" y="1072"/>
                  <a:pt x="1104" y="1120"/>
                </a:cubicBezTo>
                <a:cubicBezTo>
                  <a:pt x="1152" y="1168"/>
                  <a:pt x="1040" y="1240"/>
                  <a:pt x="1152" y="1264"/>
                </a:cubicBezTo>
                <a:cubicBezTo>
                  <a:pt x="1264" y="1288"/>
                  <a:pt x="1640" y="1304"/>
                  <a:pt x="1776" y="1264"/>
                </a:cubicBezTo>
                <a:cubicBezTo>
                  <a:pt x="1912" y="1224"/>
                  <a:pt x="1880" y="1064"/>
                  <a:pt x="1968" y="1024"/>
                </a:cubicBezTo>
                <a:cubicBezTo>
                  <a:pt x="2056" y="984"/>
                  <a:pt x="2248" y="1000"/>
                  <a:pt x="2304" y="1024"/>
                </a:cubicBezTo>
                <a:cubicBezTo>
                  <a:pt x="2360" y="1048"/>
                  <a:pt x="2216" y="1136"/>
                  <a:pt x="2304" y="1168"/>
                </a:cubicBezTo>
                <a:cubicBezTo>
                  <a:pt x="2392" y="1200"/>
                  <a:pt x="2752" y="1248"/>
                  <a:pt x="2832" y="1216"/>
                </a:cubicBezTo>
                <a:cubicBezTo>
                  <a:pt x="2912" y="1184"/>
                  <a:pt x="2736" y="1000"/>
                  <a:pt x="2784" y="976"/>
                </a:cubicBezTo>
                <a:cubicBezTo>
                  <a:pt x="2832" y="952"/>
                  <a:pt x="3056" y="1024"/>
                  <a:pt x="3120" y="1072"/>
                </a:cubicBezTo>
                <a:cubicBezTo>
                  <a:pt x="3184" y="1120"/>
                  <a:pt x="3080" y="1248"/>
                  <a:pt x="3168" y="1264"/>
                </a:cubicBezTo>
                <a:cubicBezTo>
                  <a:pt x="3256" y="1280"/>
                  <a:pt x="3568" y="1256"/>
                  <a:pt x="3648" y="1168"/>
                </a:cubicBezTo>
                <a:cubicBezTo>
                  <a:pt x="3728" y="1080"/>
                  <a:pt x="3680" y="808"/>
                  <a:pt x="3648" y="736"/>
                </a:cubicBezTo>
                <a:cubicBezTo>
                  <a:pt x="3616" y="664"/>
                  <a:pt x="3416" y="752"/>
                  <a:pt x="3456" y="736"/>
                </a:cubicBezTo>
                <a:cubicBezTo>
                  <a:pt x="3496" y="720"/>
                  <a:pt x="3856" y="688"/>
                  <a:pt x="3888" y="640"/>
                </a:cubicBezTo>
                <a:cubicBezTo>
                  <a:pt x="3920" y="592"/>
                  <a:pt x="3720" y="480"/>
                  <a:pt x="3648" y="448"/>
                </a:cubicBezTo>
                <a:cubicBezTo>
                  <a:pt x="3576" y="416"/>
                  <a:pt x="3528" y="424"/>
                  <a:pt x="3456" y="448"/>
                </a:cubicBezTo>
                <a:cubicBezTo>
                  <a:pt x="3384" y="472"/>
                  <a:pt x="3288" y="592"/>
                  <a:pt x="3216" y="592"/>
                </a:cubicBezTo>
                <a:cubicBezTo>
                  <a:pt x="3144" y="592"/>
                  <a:pt x="3128" y="448"/>
                  <a:pt x="3024" y="448"/>
                </a:cubicBezTo>
                <a:cubicBezTo>
                  <a:pt x="2920" y="448"/>
                  <a:pt x="2680" y="544"/>
                  <a:pt x="2592" y="592"/>
                </a:cubicBezTo>
                <a:cubicBezTo>
                  <a:pt x="2504" y="640"/>
                  <a:pt x="2544" y="736"/>
                  <a:pt x="2496" y="736"/>
                </a:cubicBezTo>
                <a:cubicBezTo>
                  <a:pt x="2448" y="736"/>
                  <a:pt x="2400" y="592"/>
                  <a:pt x="2304" y="592"/>
                </a:cubicBezTo>
                <a:cubicBezTo>
                  <a:pt x="2208" y="592"/>
                  <a:pt x="2032" y="776"/>
                  <a:pt x="1920" y="736"/>
                </a:cubicBezTo>
                <a:cubicBezTo>
                  <a:pt x="1808" y="696"/>
                  <a:pt x="1728" y="384"/>
                  <a:pt x="1632" y="352"/>
                </a:cubicBezTo>
                <a:cubicBezTo>
                  <a:pt x="1536" y="320"/>
                  <a:pt x="1352" y="448"/>
                  <a:pt x="1344" y="544"/>
                </a:cubicBezTo>
                <a:cubicBezTo>
                  <a:pt x="1336" y="640"/>
                  <a:pt x="1576" y="856"/>
                  <a:pt x="1584" y="928"/>
                </a:cubicBezTo>
                <a:cubicBezTo>
                  <a:pt x="1592" y="1000"/>
                  <a:pt x="1472" y="984"/>
                  <a:pt x="1392" y="976"/>
                </a:cubicBezTo>
                <a:cubicBezTo>
                  <a:pt x="1312" y="968"/>
                  <a:pt x="1160" y="1024"/>
                  <a:pt x="1104" y="880"/>
                </a:cubicBezTo>
                <a:cubicBezTo>
                  <a:pt x="1048" y="736"/>
                  <a:pt x="1080" y="224"/>
                  <a:pt x="1056" y="112"/>
                </a:cubicBezTo>
                <a:cubicBezTo>
                  <a:pt x="1032" y="0"/>
                  <a:pt x="984" y="160"/>
                  <a:pt x="960" y="208"/>
                </a:cubicBezTo>
                <a:cubicBezTo>
                  <a:pt x="936" y="256"/>
                  <a:pt x="936" y="320"/>
                  <a:pt x="912" y="400"/>
                </a:cubicBezTo>
                <a:cubicBezTo>
                  <a:pt x="888" y="480"/>
                  <a:pt x="840" y="624"/>
                  <a:pt x="816" y="688"/>
                </a:cubicBezTo>
                <a:cubicBezTo>
                  <a:pt x="792" y="752"/>
                  <a:pt x="800" y="776"/>
                  <a:pt x="768" y="784"/>
                </a:cubicBezTo>
                <a:cubicBezTo>
                  <a:pt x="736" y="792"/>
                  <a:pt x="640" y="768"/>
                  <a:pt x="624" y="736"/>
                </a:cubicBezTo>
                <a:cubicBezTo>
                  <a:pt x="608" y="704"/>
                  <a:pt x="568" y="584"/>
                  <a:pt x="672" y="592"/>
                </a:cubicBezTo>
                <a:cubicBezTo>
                  <a:pt x="776" y="600"/>
                  <a:pt x="1048" y="736"/>
                  <a:pt x="1248" y="784"/>
                </a:cubicBezTo>
                <a:cubicBezTo>
                  <a:pt x="1448" y="832"/>
                  <a:pt x="1656" y="888"/>
                  <a:pt x="1872" y="880"/>
                </a:cubicBezTo>
                <a:cubicBezTo>
                  <a:pt x="2088" y="872"/>
                  <a:pt x="2416" y="776"/>
                  <a:pt x="2544" y="736"/>
                </a:cubicBezTo>
                <a:cubicBezTo>
                  <a:pt x="2672" y="696"/>
                  <a:pt x="2616" y="704"/>
                  <a:pt x="2640" y="640"/>
                </a:cubicBezTo>
                <a:cubicBezTo>
                  <a:pt x="2664" y="576"/>
                  <a:pt x="2752" y="392"/>
                  <a:pt x="2688" y="352"/>
                </a:cubicBezTo>
                <a:cubicBezTo>
                  <a:pt x="2624" y="312"/>
                  <a:pt x="2360" y="344"/>
                  <a:pt x="2256" y="400"/>
                </a:cubicBezTo>
                <a:cubicBezTo>
                  <a:pt x="2152" y="456"/>
                  <a:pt x="2120" y="632"/>
                  <a:pt x="2064" y="688"/>
                </a:cubicBezTo>
                <a:cubicBezTo>
                  <a:pt x="2008" y="744"/>
                  <a:pt x="1976" y="704"/>
                  <a:pt x="1920" y="736"/>
                </a:cubicBezTo>
                <a:cubicBezTo>
                  <a:pt x="1864" y="768"/>
                  <a:pt x="1768" y="848"/>
                  <a:pt x="1728" y="880"/>
                </a:cubicBezTo>
                <a:cubicBezTo>
                  <a:pt x="1688" y="912"/>
                  <a:pt x="1712" y="912"/>
                  <a:pt x="1680" y="928"/>
                </a:cubicBezTo>
                <a:cubicBezTo>
                  <a:pt x="1648" y="944"/>
                  <a:pt x="1576" y="968"/>
                  <a:pt x="1536" y="976"/>
                </a:cubicBezTo>
                <a:cubicBezTo>
                  <a:pt x="1496" y="984"/>
                  <a:pt x="1256" y="912"/>
                  <a:pt x="1440" y="976"/>
                </a:cubicBezTo>
                <a:cubicBezTo>
                  <a:pt x="1624" y="1040"/>
                  <a:pt x="2400" y="1288"/>
                  <a:pt x="2640" y="1360"/>
                </a:cubicBezTo>
                <a:cubicBezTo>
                  <a:pt x="2880" y="1432"/>
                  <a:pt x="2856" y="1552"/>
                  <a:pt x="2880" y="1408"/>
                </a:cubicBezTo>
                <a:cubicBezTo>
                  <a:pt x="2904" y="1264"/>
                  <a:pt x="2704" y="640"/>
                  <a:pt x="2784" y="496"/>
                </a:cubicBezTo>
                <a:cubicBezTo>
                  <a:pt x="2864" y="352"/>
                  <a:pt x="3296" y="472"/>
                  <a:pt x="3360" y="544"/>
                </a:cubicBezTo>
                <a:cubicBezTo>
                  <a:pt x="3424" y="616"/>
                  <a:pt x="3072" y="912"/>
                  <a:pt x="3168" y="928"/>
                </a:cubicBezTo>
                <a:cubicBezTo>
                  <a:pt x="3264" y="944"/>
                  <a:pt x="3872" y="776"/>
                  <a:pt x="3936" y="640"/>
                </a:cubicBezTo>
                <a:cubicBezTo>
                  <a:pt x="4000" y="504"/>
                  <a:pt x="3536" y="144"/>
                  <a:pt x="3552" y="112"/>
                </a:cubicBezTo>
                <a:cubicBezTo>
                  <a:pt x="3568" y="80"/>
                  <a:pt x="3864" y="296"/>
                  <a:pt x="4032" y="448"/>
                </a:cubicBezTo>
                <a:cubicBezTo>
                  <a:pt x="4200" y="600"/>
                  <a:pt x="4560" y="888"/>
                  <a:pt x="4560" y="1024"/>
                </a:cubicBezTo>
                <a:cubicBezTo>
                  <a:pt x="4560" y="1160"/>
                  <a:pt x="4072" y="1256"/>
                  <a:pt x="4032" y="1264"/>
                </a:cubicBezTo>
                <a:cubicBezTo>
                  <a:pt x="3992" y="1272"/>
                  <a:pt x="4248" y="1168"/>
                  <a:pt x="4320" y="1072"/>
                </a:cubicBezTo>
                <a:cubicBezTo>
                  <a:pt x="4392" y="976"/>
                  <a:pt x="4592" y="624"/>
                  <a:pt x="4464" y="688"/>
                </a:cubicBezTo>
                <a:cubicBezTo>
                  <a:pt x="4336" y="752"/>
                  <a:pt x="3640" y="1256"/>
                  <a:pt x="3552" y="1456"/>
                </a:cubicBezTo>
                <a:cubicBezTo>
                  <a:pt x="3464" y="1656"/>
                  <a:pt x="3856" y="1872"/>
                  <a:pt x="3936" y="1888"/>
                </a:cubicBezTo>
                <a:cubicBezTo>
                  <a:pt x="4016" y="1904"/>
                  <a:pt x="3976" y="1608"/>
                  <a:pt x="4032" y="1552"/>
                </a:cubicBezTo>
                <a:cubicBezTo>
                  <a:pt x="4088" y="1496"/>
                  <a:pt x="4216" y="1584"/>
                  <a:pt x="4272" y="1552"/>
                </a:cubicBezTo>
                <a:cubicBezTo>
                  <a:pt x="4328" y="1520"/>
                  <a:pt x="4328" y="1392"/>
                  <a:pt x="4368" y="1360"/>
                </a:cubicBezTo>
                <a:cubicBezTo>
                  <a:pt x="4408" y="1328"/>
                  <a:pt x="4460" y="1344"/>
                  <a:pt x="4512" y="1360"/>
                </a:cubicBezTo>
              </a:path>
            </a:pathLst>
          </a:custGeom>
          <a:noFill/>
          <a:ln w="76200" cap="flat" cmpd="sng">
            <a:pattFill prst="zigZag">
              <a:fgClr>
                <a:schemeClr val="tx1">
                  <a:alpha val="100000"/>
                </a:schemeClr>
              </a:fgClr>
              <a:bgClr>
                <a:srgbClr val="CC9900"/>
              </a:bgClr>
            </a:patt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0729" name="Text Box 30728"/>
          <p:cNvSpPr txBox="1"/>
          <p:nvPr/>
        </p:nvSpPr>
        <p:spPr>
          <a:xfrm>
            <a:off x="609600" y="228600"/>
            <a:ext cx="815340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200" b="1" err="1">
                <a:solidFill>
                  <a:srgbClr val="0033CC"/>
                </a:solidFill>
              </a:rPr>
              <a:t>Cuốn sợi dây thành nhiều vòng sát nhau, rồi đo bề dày các vòng, chia cho số vòng, ta được đường kính</a:t>
            </a:r>
            <a:r>
              <a:rPr sz="3200" b="1" err="1">
                <a:solidFill>
                  <a:srgbClr val="0033CC"/>
                </a:solidFill>
              </a:rPr>
              <a:t> sợi</a:t>
            </a:r>
            <a:r>
              <a:rPr sz="3200" b="1" err="1">
                <a:solidFill>
                  <a:srgbClr val="0033CC"/>
                </a:solidFill>
              </a:rPr>
              <a:t> dây</a:t>
            </a:r>
            <a:r>
              <a:rPr sz="3200" b="1">
                <a:solidFill>
                  <a:srgbClr val="0033CC"/>
                </a:solidFill>
              </a:rPr>
              <a:t>.</a:t>
            </a:r>
            <a:endParaRPr sz="3200" b="1">
              <a:solidFill>
                <a:srgbClr val="0033CC"/>
              </a:solidFill>
            </a:endParaRPr>
          </a:p>
        </p:txBody>
      </p:sp>
      <p:sp>
        <p:nvSpPr>
          <p:cNvPr id="30730" name="Rectangles 30729"/>
          <p:cNvSpPr/>
          <p:nvPr/>
        </p:nvSpPr>
        <p:spPr>
          <a:xfrm rot="-1706979">
            <a:off x="4419600" y="4622800"/>
            <a:ext cx="1752600" cy="990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2" grpId="1"/>
      <p:bldP spid="307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BD3"/>
            </a:gs>
            <a:gs pos="100000">
              <a:srgbClr val="034373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7170" name="Title 716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sz="4000" err="1">
                <a:solidFill>
                  <a:srgbClr val="FFFF00"/>
                </a:solidFill>
              </a:rPr>
              <a:t>Tại sao dây cung có thể đẩy mũi tên bay rất xa</a:t>
            </a:r>
            <a:r>
              <a:rPr sz="4000">
                <a:solidFill>
                  <a:srgbClr val="FFFF00"/>
                </a:solidFill>
              </a:rPr>
              <a:t>?</a:t>
            </a:r>
            <a:endParaRPr sz="4000">
              <a:solidFill>
                <a:srgbClr val="FFFF00"/>
              </a:solidFill>
            </a:endParaRPr>
          </a:p>
        </p:txBody>
      </p:sp>
      <p:pic>
        <p:nvPicPr>
          <p:cNvPr id="7173" name="Picture 7172" descr="14"/>
          <p:cNvPicPr>
            <a:picLocks noChangeAspect="1"/>
          </p:cNvPicPr>
          <p:nvPr/>
        </p:nvPicPr>
        <p:blipFill>
          <a:blip r:embed="rId1">
            <a:lum bright="1999"/>
          </a:blip>
          <a:stretch>
            <a:fillRect/>
          </a:stretch>
        </p:blipFill>
        <p:spPr>
          <a:xfrm>
            <a:off x="1066800" y="1600200"/>
            <a:ext cx="6737350" cy="449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CC66"/>
            </a:gs>
            <a:gs pos="38000">
              <a:schemeClr val="bg1"/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8194" name="Title 819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sz="4000" err="1"/>
              <a:t>Tại sao lại làm đường vòng quanh núi để lên đỉnh</a:t>
            </a:r>
            <a:r>
              <a:rPr sz="4000"/>
              <a:t>?</a:t>
            </a:r>
            <a:endParaRPr sz="4000"/>
          </a:p>
        </p:txBody>
      </p:sp>
      <p:pic>
        <p:nvPicPr>
          <p:cNvPr id="8197" name="Picture 8196" descr="ao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2057400"/>
            <a:ext cx="6143625" cy="3840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Text Box 5"/>
          <p:cNvSpPr txBox="1"/>
          <p:nvPr/>
        </p:nvSpPr>
        <p:spPr>
          <a:xfrm>
            <a:off x="681990" y="894080"/>
            <a:ext cx="7467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I :C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Text Box 6"/>
          <p:cNvSpPr txBox="1"/>
          <p:nvPr/>
        </p:nvSpPr>
        <p:spPr>
          <a:xfrm>
            <a:off x="533400" y="2043113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l</a:t>
            </a:r>
            <a:r>
              <a:rPr sz="240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sz="240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6" name="Text Box 7"/>
          <p:cNvSpPr txBox="1"/>
          <p:nvPr/>
        </p:nvSpPr>
        <p:spPr>
          <a:xfrm>
            <a:off x="381000" y="26527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lực l</a:t>
            </a:r>
            <a:r>
              <a:rPr sz="24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?</a:t>
            </a:r>
            <a:endParaRPr sz="240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Text Box 8"/>
          <p:cNvSpPr txBox="1"/>
          <p:nvPr/>
        </p:nvSpPr>
        <p:spPr>
          <a:xfrm>
            <a:off x="533400" y="3276600"/>
            <a:ext cx="2819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</a:t>
            </a:r>
            <a:r>
              <a:rPr lang="vi-VN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l</a:t>
            </a:r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zh-CN" altLang="en-US" sz="24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8" name="Text Box 9"/>
          <p:cNvSpPr txBox="1"/>
          <p:nvPr/>
        </p:nvSpPr>
        <p:spPr>
          <a:xfrm>
            <a:off x="533400" y="3810000"/>
            <a:ext cx="678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 d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thể tích, lực, khối l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ợng nh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thế n</a:t>
            </a:r>
            <a:r>
              <a:rPr lang="zh-C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59" name="Picture 11" descr="ARROW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2195513"/>
            <a:ext cx="352425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2" descr="ARROW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86063"/>
            <a:ext cx="352425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3" descr="ARROW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3929063"/>
            <a:ext cx="352425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4" descr="ARROW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19463"/>
            <a:ext cx="352425" cy="323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3" name="Text Box 15"/>
          <p:cNvSpPr txBox="1"/>
          <p:nvPr/>
        </p:nvSpPr>
        <p:spPr>
          <a:xfrm>
            <a:off x="190500" y="4599623"/>
            <a:ext cx="74676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x-none" sz="2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những loại máy c</a:t>
            </a:r>
            <a:r>
              <a:rPr lang="vi-VN" altLang="en-US" sz="2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zh-CN" altLang="en-US" sz="2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zh-CN" altLang="en-US" sz="2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giản th</a:t>
            </a:r>
            <a:r>
              <a:rPr lang="vi-VN" altLang="en-US" sz="2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zh-CN" altLang="en-US" sz="2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dùng n</a:t>
            </a:r>
            <a:r>
              <a:rPr lang="zh-CN" altLang="en-US" sz="2400" dirty="0">
                <a:solidFill>
                  <a:srgbClr val="FF5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zh-CN" altLang="en-US" sz="2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lang="zh-CN" altLang="en-US" sz="24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giúp ích gì cho hoạt </a:t>
            </a:r>
            <a:r>
              <a:rPr lang="vi-VN" altLang="en-US" sz="2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zh-CN" altLang="en-US" sz="2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của con ng</a:t>
            </a:r>
            <a:r>
              <a:rPr lang="vi-VN" altLang="en-US" sz="2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zh-CN" altLang="en-US" sz="2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?</a:t>
            </a:r>
            <a:endParaRPr lang="zh-CN" altLang="en-US" sz="2400" dirty="0">
              <a:solidFill>
                <a:srgbClr val="FF5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64" name="Picture 16" descr="ARROW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05350"/>
            <a:ext cx="352425" cy="323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5" grpId="1"/>
      <p:bldP spid="23556" grpId="0"/>
      <p:bldP spid="23556" grpId="1"/>
      <p:bldP spid="23557" grpId="0"/>
      <p:bldP spid="23557" grpId="1"/>
      <p:bldP spid="23558" grpId="0"/>
      <p:bldP spid="23558" grpId="1"/>
      <p:bldP spid="23563" grpId="0"/>
      <p:bldP spid="2356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66"/>
            </a:gs>
            <a:gs pos="47000">
              <a:srgbClr val="FF9999"/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2049"/>
          <p:cNvSpPr>
            <a:spLocks noGrp="1"/>
          </p:cNvSpPr>
          <p:nvPr>
            <p:ph type="ctrTitle"/>
          </p:nvPr>
        </p:nvSpPr>
        <p:spPr>
          <a:xfrm>
            <a:off x="1465580" y="626110"/>
            <a:ext cx="6021705" cy="1237615"/>
          </a:xfrm>
        </p:spPr>
        <p:txBody>
          <a:bodyPr anchor="ctr"/>
          <a:p>
            <a:pPr defTabSz="914400">
              <a:buClrTx/>
              <a:buSzTx/>
              <a:buFontTx/>
            </a:pPr>
            <a:r>
              <a:rPr sz="8000" b="1" i="1" kern="1200" baseline="0" err="1">
                <a:solidFill>
                  <a:srgbClr val="FFFF00"/>
                </a:solidFill>
                <a:latin typeface="Arial" panose="020B0604020202020204" pitchFamily="34" charset="0"/>
              </a:rPr>
              <a:t>Tiết 1</a:t>
            </a:r>
            <a:r>
              <a:rPr lang="en-US" sz="8000" b="1" i="1" kern="1200" baseline="0" err="1">
                <a:solidFill>
                  <a:srgbClr val="FFFF00"/>
                </a:solidFill>
                <a:latin typeface="Arial" panose="020B0604020202020204" pitchFamily="34" charset="0"/>
              </a:rPr>
              <a:t>+ 2</a:t>
            </a:r>
            <a:r>
              <a:rPr sz="8000" b="1" i="1" kern="1200" baseline="0" err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sz="8000" b="1" i="1" kern="1200" baseline="0" err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053" name="Rectangles 2052"/>
          <p:cNvSpPr/>
          <p:nvPr/>
        </p:nvSpPr>
        <p:spPr>
          <a:xfrm>
            <a:off x="311785" y="2113280"/>
            <a:ext cx="8520430" cy="2630805"/>
          </a:xfrm>
          <a:prstGeom prst="rect">
            <a:avLst/>
          </a:prstGeom>
        </p:spPr>
        <p:txBody>
          <a:bodyPr wrap="none" fromWordArt="1">
            <a:prstTxWarp prst="textTriangle">
              <a:avLst/>
            </a:prstTxWarp>
            <a:normAutofit/>
          </a:bodyPr>
          <a:p>
            <a:pPr algn="ctr"/>
            <a:r>
              <a:rPr lang="vi-V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 DỤNG CỤ </a:t>
            </a:r>
            <a:r>
              <a:rPr lang="en-US" altLang="vi-V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CÁCH ĐO</a:t>
            </a:r>
            <a:r>
              <a:rPr lang="vi-V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 ĐỘ DÀI</a:t>
            </a:r>
            <a:endParaRPr 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Title 1945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sz="3600" b="1" err="1">
                <a:solidFill>
                  <a:srgbClr val="0000FF"/>
                </a:solidFill>
              </a:rPr>
              <a:t>Hãy dùng tay đo độ dài 1 cạnh bảng</a:t>
            </a:r>
            <a:r>
              <a:rPr sz="3600" b="1">
                <a:solidFill>
                  <a:srgbClr val="0000FF"/>
                </a:solidFill>
              </a:rPr>
              <a:t>.</a:t>
            </a:r>
            <a:endParaRPr sz="3600" b="1">
              <a:solidFill>
                <a:srgbClr val="0000FF"/>
              </a:solidFill>
            </a:endParaRPr>
          </a:p>
        </p:txBody>
      </p:sp>
      <p:pic>
        <p:nvPicPr>
          <p:cNvPr id="19461" name="Picture 19460" descr="green-blank-blackboa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1371600"/>
            <a:ext cx="6591300" cy="494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Text Placeholder 21506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229600" cy="1600200"/>
          </a:xfrm>
        </p:spPr>
        <p:txBody>
          <a:bodyPr/>
          <a:p>
            <a:pPr>
              <a:buNone/>
            </a:pPr>
            <a:r>
              <a:rPr err="1"/>
              <a:t>  Em hãy cho biết trong hệ thống đơn vị đo lường hợp pháp của nước ta, đơn vị nào được dùng để</a:t>
            </a:r>
            <a:r>
              <a:rPr err="1"/>
              <a:t> đo</a:t>
            </a:r>
            <a:r>
              <a:rPr err="1"/>
              <a:t> độ</a:t>
            </a:r>
            <a:r>
              <a:rPr err="1"/>
              <a:t> dài</a:t>
            </a:r>
            <a:r>
              <a:t> ?</a:t>
            </a:r>
          </a:p>
        </p:txBody>
      </p:sp>
      <p:sp>
        <p:nvSpPr>
          <p:cNvPr id="21508" name="Text Box 21507"/>
          <p:cNvSpPr txBox="1"/>
          <p:nvPr/>
        </p:nvSpPr>
        <p:spPr>
          <a:xfrm>
            <a:off x="533400" y="685800"/>
            <a:ext cx="6019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u="sng" err="1">
                <a:solidFill>
                  <a:srgbClr val="0000FF"/>
                </a:solidFill>
              </a:rPr>
              <a:t>I. Đơn vị đo độ dài</a:t>
            </a:r>
            <a:r>
              <a:rPr sz="2400" b="1" u="sng">
                <a:solidFill>
                  <a:srgbClr val="0000FF"/>
                </a:solidFill>
              </a:rPr>
              <a:t>:</a:t>
            </a:r>
            <a:r>
              <a:rPr sz="2400" b="1">
                <a:solidFill>
                  <a:srgbClr val="0000FF"/>
                </a:solidFill>
              </a:rPr>
              <a:t>     </a:t>
            </a:r>
            <a:endParaRPr sz="2800" b="1">
              <a:solidFill>
                <a:srgbClr val="990000"/>
              </a:solidFill>
              <a:ea typeface="Arial" panose="020B0604020202020204" pitchFamily="34" charset="0"/>
            </a:endParaRPr>
          </a:p>
        </p:txBody>
      </p:sp>
      <p:sp>
        <p:nvSpPr>
          <p:cNvPr id="21509" name="Text Box 21508"/>
          <p:cNvSpPr txBox="1"/>
          <p:nvPr/>
        </p:nvSpPr>
        <p:spPr>
          <a:xfrm>
            <a:off x="457200" y="2057400"/>
            <a:ext cx="8305800" cy="95567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sz="2800" err="1">
                <a:solidFill>
                  <a:srgbClr val="0000FF"/>
                </a:solidFill>
              </a:rPr>
              <a:t>Đơn vị</a:t>
            </a:r>
            <a:r>
              <a:rPr sz="2800"/>
              <a:t> </a:t>
            </a:r>
            <a:r>
              <a:rPr sz="2800" err="1">
                <a:solidFill>
                  <a:srgbClr val="FF0000"/>
                </a:solidFill>
              </a:rPr>
              <a:t>đo độ dài</a:t>
            </a:r>
            <a:r>
              <a:rPr sz="2800">
                <a:solidFill>
                  <a:srgbClr val="FF0000"/>
                </a:solidFill>
              </a:rPr>
              <a:t> </a:t>
            </a:r>
            <a:r>
              <a:rPr sz="2800" err="1">
                <a:solidFill>
                  <a:srgbClr val="0000FF"/>
                </a:solidFill>
              </a:rPr>
              <a:t>trong hệ thống đơn vị đo lường hợp pháp của nước ta là</a:t>
            </a:r>
            <a:r>
              <a:rPr sz="2800">
                <a:solidFill>
                  <a:srgbClr val="0000FF"/>
                </a:solidFill>
              </a:rPr>
              <a:t> </a:t>
            </a:r>
            <a:r>
              <a:rPr sz="2800" err="1">
                <a:solidFill>
                  <a:srgbClr val="FF0000"/>
                </a:solidFill>
              </a:rPr>
              <a:t>mét</a:t>
            </a:r>
            <a:r>
              <a:rPr sz="2800" err="1">
                <a:solidFill>
                  <a:srgbClr val="0000FF"/>
                </a:solidFill>
              </a:rPr>
              <a:t> ( kí hiệu là</a:t>
            </a:r>
            <a:r>
              <a:rPr sz="2800">
                <a:solidFill>
                  <a:srgbClr val="0000FF"/>
                </a:solidFill>
              </a:rPr>
              <a:t> </a:t>
            </a:r>
            <a:r>
              <a:rPr sz="2800">
                <a:solidFill>
                  <a:srgbClr val="FF0000"/>
                </a:solidFill>
              </a:rPr>
              <a:t>m</a:t>
            </a:r>
            <a:r>
              <a:rPr sz="2800">
                <a:solidFill>
                  <a:srgbClr val="0000FF"/>
                </a:solidFill>
              </a:rPr>
              <a:t>)</a:t>
            </a:r>
            <a:endParaRPr sz="2800">
              <a:solidFill>
                <a:srgbClr val="0000FF"/>
              </a:solidFill>
            </a:endParaRPr>
          </a:p>
        </p:txBody>
      </p:sp>
      <p:sp>
        <p:nvSpPr>
          <p:cNvPr id="21510" name="Text Box 21509"/>
          <p:cNvSpPr txBox="1"/>
          <p:nvPr/>
        </p:nvSpPr>
        <p:spPr>
          <a:xfrm>
            <a:off x="457200" y="3581400"/>
            <a:ext cx="8458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err="1"/>
              <a:t>Các đợn vị đo độ dài thường dùng</a:t>
            </a:r>
            <a:r>
              <a:rPr sz="3200"/>
              <a:t> </a:t>
            </a:r>
            <a:r>
              <a:rPr sz="3200" b="1" i="1" err="1"/>
              <a:t>nhỏ hơn</a:t>
            </a:r>
            <a:r>
              <a:rPr sz="3200" err="1"/>
              <a:t> và</a:t>
            </a:r>
            <a:r>
              <a:rPr sz="3200"/>
              <a:t> </a:t>
            </a:r>
            <a:r>
              <a:rPr sz="3200" b="1" i="1" err="1"/>
              <a:t>lớn hơn</a:t>
            </a:r>
            <a:r>
              <a:rPr sz="3200" err="1"/>
              <a:t> mét là gì</a:t>
            </a:r>
            <a:r>
              <a:rPr sz="3200"/>
              <a:t>?</a:t>
            </a:r>
            <a:endParaRPr sz="3200"/>
          </a:p>
        </p:txBody>
      </p:sp>
      <p:sp>
        <p:nvSpPr>
          <p:cNvPr id="21511" name="Text Box 21510"/>
          <p:cNvSpPr txBox="1"/>
          <p:nvPr/>
        </p:nvSpPr>
        <p:spPr>
          <a:xfrm>
            <a:off x="406400" y="3962400"/>
            <a:ext cx="8534400" cy="2024063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err="1">
                <a:solidFill>
                  <a:srgbClr val="0000FF"/>
                </a:solidFill>
              </a:rPr>
              <a:t>Các đợn vị đo độ dài thường dùng</a:t>
            </a:r>
            <a:r>
              <a:rPr sz="2800">
                <a:solidFill>
                  <a:srgbClr val="0000FF"/>
                </a:solidFill>
              </a:rPr>
              <a:t> </a:t>
            </a:r>
            <a:r>
              <a:rPr sz="2800" b="1" i="1" err="1">
                <a:solidFill>
                  <a:srgbClr val="0000FF"/>
                </a:solidFill>
              </a:rPr>
              <a:t>nhỏ hơn</a:t>
            </a:r>
            <a:r>
              <a:rPr sz="2800" err="1">
                <a:solidFill>
                  <a:srgbClr val="0000FF"/>
                </a:solidFill>
              </a:rPr>
              <a:t> mét là</a:t>
            </a:r>
            <a:r>
              <a:rPr sz="2800">
                <a:solidFill>
                  <a:srgbClr val="0000FF"/>
                </a:solidFill>
              </a:rPr>
              <a:t> </a:t>
            </a:r>
            <a:r>
              <a:rPr sz="2800" err="1">
                <a:solidFill>
                  <a:srgbClr val="990000"/>
                </a:solidFill>
              </a:rPr>
              <a:t>đề ximét (dm), centimét(cm), milimét</a:t>
            </a:r>
            <a:r>
              <a:rPr sz="2800">
                <a:solidFill>
                  <a:srgbClr val="990000"/>
                </a:solidFill>
              </a:rPr>
              <a:t>( mm)</a:t>
            </a:r>
            <a:endParaRPr sz="2800">
              <a:solidFill>
                <a:srgbClr val="990000"/>
              </a:solidFill>
            </a:endParaRPr>
          </a:p>
          <a:p>
            <a:pPr>
              <a:spcBef>
                <a:spcPct val="50000"/>
              </a:spcBef>
            </a:pPr>
            <a:r>
              <a:rPr sz="2800" err="1">
                <a:solidFill>
                  <a:srgbClr val="0000FF"/>
                </a:solidFill>
              </a:rPr>
              <a:t>Các đợn vị đo độ dài thường dùng</a:t>
            </a:r>
            <a:r>
              <a:rPr sz="2800">
                <a:solidFill>
                  <a:srgbClr val="0000FF"/>
                </a:solidFill>
              </a:rPr>
              <a:t> </a:t>
            </a:r>
            <a:r>
              <a:rPr sz="2800" b="1" i="1" err="1">
                <a:solidFill>
                  <a:srgbClr val="0000FF"/>
                </a:solidFill>
              </a:rPr>
              <a:t>lớn hơn</a:t>
            </a:r>
            <a:r>
              <a:rPr sz="2800" err="1">
                <a:solidFill>
                  <a:srgbClr val="0000FF"/>
                </a:solidFill>
              </a:rPr>
              <a:t> mét là</a:t>
            </a:r>
            <a:r>
              <a:rPr sz="2800">
                <a:solidFill>
                  <a:srgbClr val="0000FF"/>
                </a:solidFill>
              </a:rPr>
              <a:t> </a:t>
            </a:r>
            <a:r>
              <a:rPr sz="2800" err="1">
                <a:solidFill>
                  <a:srgbClr val="990000"/>
                </a:solidFill>
              </a:rPr>
              <a:t>kilômét</a:t>
            </a:r>
            <a:r>
              <a:rPr sz="2800">
                <a:solidFill>
                  <a:srgbClr val="990000"/>
                </a:solidFill>
              </a:rPr>
              <a:t>( km)</a:t>
            </a:r>
            <a:endParaRPr sz="2800">
              <a:solidFill>
                <a:srgbClr val="990000"/>
              </a:solidFill>
            </a:endParaRPr>
          </a:p>
        </p:txBody>
      </p:sp>
      <p:sp>
        <p:nvSpPr>
          <p:cNvPr id="21514" name="Text Box 21513"/>
          <p:cNvSpPr txBox="1"/>
          <p:nvPr/>
        </p:nvSpPr>
        <p:spPr>
          <a:xfrm>
            <a:off x="7467600" y="3810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 b="1">
              <a:solidFill>
                <a:srgbClr val="990000"/>
              </a:solidFill>
            </a:endParaRPr>
          </a:p>
        </p:txBody>
      </p:sp>
      <p:sp>
        <p:nvSpPr>
          <p:cNvPr id="21516" name="Text Box 21515"/>
          <p:cNvSpPr txBox="1"/>
          <p:nvPr/>
        </p:nvSpPr>
        <p:spPr>
          <a:xfrm>
            <a:off x="517525" y="1020763"/>
            <a:ext cx="3021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2400" b="1" u="sng" err="1">
                <a:solidFill>
                  <a:schemeClr val="accent2"/>
                </a:solidFill>
              </a:rPr>
              <a:t>1. Đơn vị đo độ dài</a:t>
            </a:r>
            <a:r>
              <a:rPr sz="2400" b="1" u="sng">
                <a:solidFill>
                  <a:schemeClr val="accent2"/>
                </a:solidFill>
              </a:rPr>
              <a:t>:</a:t>
            </a:r>
            <a:endParaRPr sz="2400" b="1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555 L -0.02084 -0.046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0.06474 L -0.01944 -0.1909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7" grpId="1" build="p"/>
      <p:bldP spid="21508" grpId="0"/>
      <p:bldP spid="21509" grpId="0" animBg="1"/>
      <p:bldP spid="21509" grpId="1" animBg="1"/>
      <p:bldP spid="21510" grpId="0"/>
      <p:bldP spid="215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74000">
              <a:srgbClr val="007BD3">
                <a:alpha val="45000"/>
              </a:srgbClr>
            </a:gs>
            <a:gs pos="94000">
              <a:srgbClr val="034373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3554" name="Title 2355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sz="4000" err="1">
                <a:solidFill>
                  <a:srgbClr val="FFFF00"/>
                </a:solidFill>
              </a:rPr>
              <a:t>Trong thực tế còn có một số đơn vị đo độ dài khác như</a:t>
            </a:r>
            <a:r>
              <a:rPr sz="4000">
                <a:solidFill>
                  <a:srgbClr val="FFFF00"/>
                </a:solidFill>
              </a:rPr>
              <a:t>:</a:t>
            </a:r>
            <a:endParaRPr sz="4000">
              <a:solidFill>
                <a:srgbClr val="FFFF00"/>
              </a:solidFill>
            </a:endParaRPr>
          </a:p>
        </p:txBody>
      </p:sp>
      <p:sp>
        <p:nvSpPr>
          <p:cNvPr id="23555" name="Text Placeholder 23554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8229600" cy="2667000"/>
          </a:xfrm>
        </p:spPr>
        <p:txBody>
          <a:bodyPr/>
          <a:p>
            <a:pPr>
              <a:buNone/>
            </a:pPr>
            <a:r>
              <a:t> </a:t>
            </a:r>
            <a:r>
              <a:rPr b="1">
                <a:solidFill>
                  <a:srgbClr val="990000"/>
                </a:solidFill>
              </a:rPr>
              <a:t>Inch.                     1inch       2,54 cm</a:t>
            </a:r>
            <a:endParaRPr b="1">
              <a:solidFill>
                <a:srgbClr val="990000"/>
              </a:solidFill>
            </a:endParaRPr>
          </a:p>
          <a:p>
            <a:pPr>
              <a:buNone/>
            </a:pPr>
            <a:r>
              <a:rPr b="1">
                <a:solidFill>
                  <a:srgbClr val="990000"/>
                </a:solidFill>
              </a:rPr>
              <a:t>Foot.                      1 foot       30,48 cm</a:t>
            </a:r>
            <a:endParaRPr b="1">
              <a:solidFill>
                <a:srgbClr val="990000"/>
              </a:solidFill>
            </a:endParaRPr>
          </a:p>
          <a:p>
            <a:pPr>
              <a:buNone/>
            </a:pPr>
            <a:r>
              <a:rPr b="1" err="1">
                <a:solidFill>
                  <a:srgbClr val="990000"/>
                </a:solidFill>
              </a:rPr>
              <a:t>Mile( dặm</a:t>
            </a:r>
            <a:r>
              <a:rPr b="1">
                <a:solidFill>
                  <a:srgbClr val="990000"/>
                </a:solidFill>
              </a:rPr>
              <a:t>).            1 mile       1,85 km</a:t>
            </a:r>
            <a:endParaRPr b="1">
              <a:solidFill>
                <a:srgbClr val="990000"/>
              </a:solidFill>
            </a:endParaRPr>
          </a:p>
          <a:p>
            <a:pPr>
              <a:buNone/>
            </a:pPr>
            <a:r>
              <a:rPr b="1" err="1">
                <a:solidFill>
                  <a:srgbClr val="990000"/>
                </a:solidFill>
              </a:rPr>
              <a:t>Năm ánh sáng.     1 n.a.s       9461 tỉ</a:t>
            </a:r>
            <a:r>
              <a:rPr b="1">
                <a:solidFill>
                  <a:srgbClr val="990000"/>
                </a:solidFill>
              </a:rPr>
              <a:t> km</a:t>
            </a:r>
            <a:endParaRPr b="1">
              <a:solidFill>
                <a:srgbClr val="990000"/>
              </a:solidFill>
            </a:endParaRPr>
          </a:p>
          <a:p>
            <a:pPr>
              <a:buNone/>
            </a:pPr>
            <a:endParaRPr b="1">
              <a:solidFill>
                <a:srgbClr val="990000"/>
              </a:solidFill>
            </a:endParaRPr>
          </a:p>
        </p:txBody>
      </p:sp>
      <p:sp>
        <p:nvSpPr>
          <p:cNvPr id="23560" name="Rectangles 23559"/>
          <p:cNvSpPr/>
          <p:nvPr/>
        </p:nvSpPr>
        <p:spPr>
          <a:xfrm>
            <a:off x="0" y="33670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23559" name="Object 23558"/>
          <p:cNvGraphicFramePr/>
          <p:nvPr/>
        </p:nvGraphicFramePr>
        <p:xfrm>
          <a:off x="5105400" y="1905000"/>
          <a:ext cx="485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27000" imgH="127000" progId="Equation.3">
                  <p:embed/>
                </p:oleObj>
              </mc:Choice>
              <mc:Fallback>
                <p:oleObj name="" r:id="rId1" imgW="127000" imgH="1270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05400" y="1905000"/>
                        <a:ext cx="485775" cy="48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23560"/>
          <p:cNvGraphicFramePr/>
          <p:nvPr/>
        </p:nvGraphicFramePr>
        <p:xfrm>
          <a:off x="5181600" y="2514600"/>
          <a:ext cx="485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127000" imgH="127000" progId="Equation.3">
                  <p:embed/>
                </p:oleObj>
              </mc:Choice>
              <mc:Fallback>
                <p:oleObj name="" r:id="rId3" imgW="127000" imgH="1270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81600" y="2514600"/>
                        <a:ext cx="485775" cy="48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23561"/>
          <p:cNvGraphicFramePr/>
          <p:nvPr/>
        </p:nvGraphicFramePr>
        <p:xfrm>
          <a:off x="5257800" y="3048000"/>
          <a:ext cx="485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127000" imgH="127000" progId="Equation.3">
                  <p:embed/>
                </p:oleObj>
              </mc:Choice>
              <mc:Fallback>
                <p:oleObj name="" r:id="rId4" imgW="127000" imgH="1270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57800" y="3048000"/>
                        <a:ext cx="485775" cy="48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23562"/>
          <p:cNvGraphicFramePr/>
          <p:nvPr/>
        </p:nvGraphicFramePr>
        <p:xfrm>
          <a:off x="5334000" y="3657600"/>
          <a:ext cx="485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5" imgW="127000" imgH="127000" progId="Equation.3">
                  <p:embed/>
                </p:oleObj>
              </mc:Choice>
              <mc:Fallback>
                <p:oleObj name="" r:id="rId5" imgW="127000" imgH="1270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34000" y="3657600"/>
                        <a:ext cx="485775" cy="48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3767</Words>
  <Application>WPS Presentation</Application>
  <PresentationFormat/>
  <Paragraphs>229</Paragraphs>
  <Slides>25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15</vt:i4>
      </vt:variant>
      <vt:variant>
        <vt:lpstr>幻灯片标题</vt:lpstr>
      </vt:variant>
      <vt:variant>
        <vt:i4>25</vt:i4>
      </vt:variant>
    </vt:vector>
  </HeadingPairs>
  <TitlesOfParts>
    <vt:vector size="48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Default Design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Hãy quan sát</vt:lpstr>
      <vt:lpstr>Tại sao lại có nhật thực?</vt:lpstr>
      <vt:lpstr>Tại sao dây cung có thể đẩy mũi tên bay rất xa?</vt:lpstr>
      <vt:lpstr>Tại sao lại làm đường vòng quanh núi để lên đỉnh?</vt:lpstr>
      <vt:lpstr>PowerPoint 演示文稿</vt:lpstr>
      <vt:lpstr>Tiết 1 </vt:lpstr>
      <vt:lpstr>Hãy dùng tay đo độ dài 1 cạnh bảng.</vt:lpstr>
      <vt:lpstr>PowerPoint 演示文稿</vt:lpstr>
      <vt:lpstr>Trong thực tế còn có một số đơn vị đo độ dài khác như:</vt:lpstr>
      <vt:lpstr>C1.Tìm số thích hợp điền vào các chỗ trống sau:</vt:lpstr>
      <vt:lpstr>2. Ước lượng độ dài</vt:lpstr>
      <vt:lpstr>II. Đo độ dài</vt:lpstr>
      <vt:lpstr>PowerPoint 演示文稿</vt:lpstr>
      <vt:lpstr>PowerPoint 演示文稿</vt:lpstr>
      <vt:lpstr>PowerPoint 演示文稿</vt:lpstr>
      <vt:lpstr>PowerPoint 演示文稿</vt:lpstr>
      <vt:lpstr>II. Đo độ dài</vt:lpstr>
      <vt:lpstr>Tìm GHĐ và ĐCNN của thước sau:</vt:lpstr>
      <vt:lpstr>Tìm GHĐ và ĐCNN của thước sau:</vt:lpstr>
      <vt:lpstr>PowerPoint 演示文稿</vt:lpstr>
      <vt:lpstr> </vt:lpstr>
      <vt:lpstr>PowerPoint 演示文稿</vt:lpstr>
      <vt:lpstr>PowerPoint 演示文稿</vt:lpstr>
      <vt:lpstr>Làm cách nào để đo được bề dày quyển SGK Vật lí 6?</vt:lpstr>
      <vt:lpstr>Muốn đo đường kính sợi dây, ta làm cách nào?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anhpham</cp:lastModifiedBy>
  <cp:revision>42</cp:revision>
  <dcterms:created xsi:type="dcterms:W3CDTF">2009-08-04T01:52:00Z</dcterms:created>
  <dcterms:modified xsi:type="dcterms:W3CDTF">2020-09-14T14:14:53Z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1033-11.2.0.9665</vt:lpwstr>
  </property>
</Properties>
</file>