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2" r:id="rId2"/>
    <p:sldId id="256" r:id="rId3"/>
    <p:sldId id="257" r:id="rId4"/>
    <p:sldId id="258" r:id="rId5"/>
    <p:sldId id="259" r:id="rId6"/>
    <p:sldId id="260" r:id="rId7"/>
    <p:sldId id="271" r:id="rId8"/>
    <p:sldId id="262" r:id="rId9"/>
    <p:sldId id="263" r:id="rId10"/>
    <p:sldId id="264" r:id="rId11"/>
    <p:sldId id="265" r:id="rId12"/>
    <p:sldId id="273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00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23063E2-FE06-4675-9192-0197289B5328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09A58B2-6F6E-46C9-97AE-DF1CF4ACE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44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 smtClean="0">
              <a:latin typeface="Calibri" panose="020F050202020403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C486F87-D125-4C11-89A3-66DF7BCBB619}" type="slidenum">
              <a:rPr lang="en-US" altLang="vi-VN"/>
              <a:pPr>
                <a:spcBef>
                  <a:spcPct val="0"/>
                </a:spcBef>
              </a:pPr>
              <a:t>3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2075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1CA47-7FE6-42F3-A644-ED0D061434C2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D5C8D-4E7A-454A-A5CF-9B6031A9F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D9753-6AFA-4C61-898B-DD4FEF1B2123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1B983-C9AF-424F-BE54-DB54B8F8F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667FA-6B1B-412E-9712-153B1964D52C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19BED-A97B-4FC4-862C-6E209A6BEB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" y="0"/>
            <a:ext cx="9029700" cy="1143000"/>
          </a:xfrm>
        </p:spPr>
        <p:txBody>
          <a:bodyPr/>
          <a:lstStyle>
            <a:lvl1pPr>
              <a:defRPr sz="3200" b="1" baseline="0"/>
            </a:lvl1pPr>
          </a:lstStyle>
          <a:p>
            <a:r>
              <a:rPr lang="en-US" dirty="0" err="1" smtClean="0"/>
              <a:t>Tuần</a:t>
            </a:r>
            <a:r>
              <a:rPr lang="en-US" dirty="0" smtClean="0"/>
              <a:t> 22; </a:t>
            </a:r>
            <a:r>
              <a:rPr lang="en-US" dirty="0" err="1" smtClean="0"/>
              <a:t>Tiết</a:t>
            </a:r>
            <a:r>
              <a:rPr lang="en-US" dirty="0" smtClean="0"/>
              <a:t> 41</a:t>
            </a:r>
            <a:br>
              <a:rPr lang="en-US" dirty="0" smtClean="0"/>
            </a:br>
            <a:r>
              <a:rPr lang="en-US" dirty="0" err="1" smtClean="0"/>
              <a:t>Bài</a:t>
            </a:r>
            <a:r>
              <a:rPr lang="en-US" dirty="0" smtClean="0"/>
              <a:t> 34. PHÁT TÁN CỦA QUẢ VÀ HẠT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46653-18D5-47B5-A17A-B553F264F106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58055-4FD4-4B5A-A744-5E74DFD14F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DB04D-8444-4820-95E2-93AFE3D20CFD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D5097-D387-4896-AA9D-FA64FD6748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8D2A2-EDC4-4687-8606-400F136EC7C4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81BDD-C36C-4FD5-AD1C-CDD893245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EE64E-E911-4127-9FB0-EA37E385C829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2F94A-14D7-45D0-967C-048E9D4891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D517C-EBF8-42D7-AFA1-B2F512ED7988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B6EDA-876C-47CD-BF7E-5E18FF48C4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5DAC8-7BE5-468A-914E-34726E33D144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88F45-C696-4108-860E-B7409135E2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C927C-0455-4D86-A75C-E6FBDF83F103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1A929-8CC9-49FF-BED0-DDDD1C2A10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63C12-F320-4723-BF54-9DC55ADE4DD3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F056E-90F3-4B02-8254-79B5BD24AB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4F4F3A-93F3-465D-A313-88BF1CCB40EB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877D7CF-1E23-4DE4-AC0B-83A0CC998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Relationship Id="rId4" Type="http://schemas.openxmlformats.org/officeDocument/2006/relationships/image" Target="../media/image13.gi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3" Type="http://schemas.openxmlformats.org/officeDocument/2006/relationships/slide" Target="slide17.xml"/><Relationship Id="rId7" Type="http://schemas.openxmlformats.org/officeDocument/2006/relationships/image" Target="../media/image16.gi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Relationship Id="rId6" Type="http://schemas.openxmlformats.org/officeDocument/2006/relationships/image" Target="../media/image15.gif"/><Relationship Id="rId5" Type="http://schemas.openxmlformats.org/officeDocument/2006/relationships/image" Target="../media/image14.gif"/><Relationship Id="rId4" Type="http://schemas.openxmlformats.org/officeDocument/2006/relationships/slide" Target="slide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WordArt 5"/>
          <p:cNvSpPr>
            <a:spLocks noChangeArrowheads="1" noChangeShapeType="1" noTextEdit="1"/>
          </p:cNvSpPr>
          <p:nvPr/>
        </p:nvSpPr>
        <p:spPr bwMode="auto">
          <a:xfrm>
            <a:off x="1066800" y="1828800"/>
            <a:ext cx="6858000" cy="3048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Sinh Học 6</a:t>
            </a:r>
          </a:p>
        </p:txBody>
      </p:sp>
    </p:spTree>
    <p:extLst>
      <p:ext uri="{BB962C8B-B14F-4D97-AF65-F5344CB8AC3E}">
        <p14:creationId xmlns:p14="http://schemas.microsoft.com/office/powerpoint/2010/main" val="1176597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2"/>
          <p:cNvSpPr txBox="1">
            <a:spLocks noChangeArrowheads="1"/>
          </p:cNvSpPr>
          <p:nvPr/>
        </p:nvSpPr>
        <p:spPr bwMode="auto">
          <a:xfrm>
            <a:off x="152400" y="1600200"/>
            <a:ext cx="91440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vi-VN" sz="2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vi-VN" sz="26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thống nhất </a:t>
            </a:r>
            <a:r>
              <a:rPr lang="en-US" altLang="vi-VN" sz="2600" b="1" u="sng">
                <a:solidFill>
                  <a:srgbClr val="C00000"/>
                </a:solidFill>
                <a:latin typeface="Times New Roman" panose="02020603050405020304" pitchFamily="18" charset="0"/>
              </a:rPr>
              <a:t>về chức năng giữa các cơ quan ở cây có hoa:</a:t>
            </a:r>
            <a:endParaRPr lang="en-US" altLang="vi-VN" sz="2600" b="1" u="sng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249613" y="2133600"/>
            <a:ext cx="56515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vi-VN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Nếu 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của cơ quan sinh dưỡng bị ảnh hưởng thì hoạt động của cơ quan sinh sản có diễn ra bình thường được </a:t>
            </a:r>
            <a:r>
              <a:rPr lang="en-US" alt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 ?</a:t>
            </a:r>
            <a:endParaRPr lang="en-US" alt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endParaRPr lang="en-US" altLang="vi-V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vi-VN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Vai 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của việc bón phân đúng liều, đúng lượng, đúng lúc?</a:t>
            </a:r>
          </a:p>
        </p:txBody>
      </p:sp>
      <p:sp>
        <p:nvSpPr>
          <p:cNvPr id="16389" name="TextBox 9"/>
          <p:cNvSpPr txBox="1">
            <a:spLocks noChangeArrowheads="1"/>
          </p:cNvSpPr>
          <p:nvPr/>
        </p:nvSpPr>
        <p:spPr bwMode="auto">
          <a:xfrm>
            <a:off x="152400" y="152400"/>
            <a:ext cx="8763000" cy="137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vi-VN" sz="2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vi-VN" sz="26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 LÀ MỘT THỂ THỐNG NHẤT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vi-VN" sz="2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sz="26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thống nhất giữa cấu tạo và chức năng của mỗi cơ quan ở cây có hoa</a:t>
            </a:r>
          </a:p>
        </p:txBody>
      </p:sp>
      <p:grpSp>
        <p:nvGrpSpPr>
          <p:cNvPr id="16390" name="Group 10"/>
          <p:cNvGrpSpPr>
            <a:grpSpLocks/>
          </p:cNvGrpSpPr>
          <p:nvPr/>
        </p:nvGrpSpPr>
        <p:grpSpPr bwMode="auto">
          <a:xfrm>
            <a:off x="96838" y="2493963"/>
            <a:ext cx="3152775" cy="3851275"/>
            <a:chOff x="1666002" y="1690688"/>
            <a:chExt cx="4457700" cy="4595667"/>
          </a:xfrm>
        </p:grpSpPr>
        <p:sp>
          <p:nvSpPr>
            <p:cNvPr id="12" name="Rectangle 11"/>
            <p:cNvSpPr/>
            <p:nvPr/>
          </p:nvSpPr>
          <p:spPr>
            <a:xfrm>
              <a:off x="2972337" y="2590499"/>
              <a:ext cx="228945" cy="304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486246" y="3352023"/>
              <a:ext cx="228945" cy="304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562562" y="3810453"/>
              <a:ext cx="228945" cy="304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277597" y="3734679"/>
              <a:ext cx="226700" cy="30309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191133" y="4801193"/>
              <a:ext cx="228945" cy="3049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885873" y="5867705"/>
              <a:ext cx="228945" cy="304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6398" name="Picture 4" descr="cay co hoa 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6002" y="1690688"/>
              <a:ext cx="4457699" cy="417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6"/>
            <p:cNvSpPr txBox="1">
              <a:spLocks noChangeArrowheads="1"/>
            </p:cNvSpPr>
            <p:nvPr/>
          </p:nvSpPr>
          <p:spPr>
            <a:xfrm>
              <a:off x="1666002" y="5712370"/>
              <a:ext cx="4457700" cy="573985"/>
            </a:xfrm>
            <a:prstGeom prst="rect">
              <a:avLst/>
            </a:prstGeom>
          </p:spPr>
          <p:txBody>
            <a:bodyPr/>
            <a:lstStyle/>
            <a:p>
              <a:pPr marL="812800" indent="-812800"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defRPr/>
              </a:pPr>
              <a:r>
                <a:rPr lang="en-US" sz="2000" b="1" i="1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000" b="1" i="1" dirty="0">
                  <a:latin typeface="Times New Roman" pitchFamily="18" charset="0"/>
                  <a:cs typeface="Times New Roman" pitchFamily="18" charset="0"/>
                </a:rPr>
                <a:t> 36.1. </a:t>
              </a:r>
              <a:r>
                <a:rPr lang="en-US" sz="2000" b="1" i="1" dirty="0" err="1">
                  <a:latin typeface="Times New Roman" pitchFamily="18" charset="0"/>
                  <a:cs typeface="Times New Roman" pitchFamily="18" charset="0"/>
                </a:rPr>
                <a:t>Sơ</a:t>
              </a:r>
              <a:r>
                <a:rPr lang="en-US" sz="20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i="1" dirty="0" err="1">
                  <a:latin typeface="Times New Roman" pitchFamily="18" charset="0"/>
                  <a:cs typeface="Times New Roman" pitchFamily="18" charset="0"/>
                </a:rPr>
                <a:t>đồ</a:t>
              </a:r>
              <a:r>
                <a:rPr lang="en-US" sz="20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i="1" dirty="0" err="1">
                  <a:latin typeface="Times New Roman" pitchFamily="18" charset="0"/>
                  <a:cs typeface="Times New Roman" pitchFamily="18" charset="0"/>
                </a:rPr>
                <a:t>cây</a:t>
              </a:r>
              <a:r>
                <a:rPr lang="en-US" sz="20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i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0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i="1" dirty="0" err="1">
                  <a:latin typeface="Times New Roman" pitchFamily="18" charset="0"/>
                  <a:cs typeface="Times New Roman" pitchFamily="18" charset="0"/>
                </a:rPr>
                <a:t>hoa</a:t>
              </a:r>
              <a:endParaRPr lang="en-US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666757291"/>
      </p:ext>
    </p:extLst>
  </p:cSld>
  <p:clrMapOvr>
    <a:masterClrMapping/>
  </p:clrMapOvr>
  <p:transition spd="slow" advTm="8018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cay co hoa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70138"/>
            <a:ext cx="3505200" cy="424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590800" y="2362200"/>
            <a:ext cx="6477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vi-VN" sz="32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Giữa các cơ quan ở cây có hoa có mối quan hệ như thế nào? </a:t>
            </a:r>
            <a:endParaRPr lang="en-US" alt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3" name="TextBox 6"/>
          <p:cNvSpPr txBox="1">
            <a:spLocks noChangeArrowheads="1"/>
          </p:cNvSpPr>
          <p:nvPr/>
        </p:nvSpPr>
        <p:spPr bwMode="auto">
          <a:xfrm>
            <a:off x="138830" y="1878013"/>
            <a:ext cx="91440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vi-VN" sz="2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vi-VN" sz="26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thống nhất </a:t>
            </a:r>
            <a:r>
              <a:rPr lang="en-US" altLang="vi-VN" sz="2600" b="1" u="sng">
                <a:solidFill>
                  <a:srgbClr val="C00000"/>
                </a:solidFill>
                <a:latin typeface="Times New Roman" panose="02020603050405020304" pitchFamily="18" charset="0"/>
              </a:rPr>
              <a:t>về chức năng giữa các cơ quan ở cây có hoa:</a:t>
            </a:r>
            <a:endParaRPr lang="en-US" altLang="vi-VN" sz="2600" b="1" u="sng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4" name="TextBox 7"/>
          <p:cNvSpPr txBox="1">
            <a:spLocks noChangeArrowheads="1"/>
          </p:cNvSpPr>
          <p:nvPr/>
        </p:nvSpPr>
        <p:spPr bwMode="auto">
          <a:xfrm>
            <a:off x="125260" y="560388"/>
            <a:ext cx="8915400" cy="137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vi-VN" sz="2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vi-VN" sz="26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 LÀ MỘT THỂ THỐNG NHẤT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vi-VN" sz="2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sz="26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thống nhất giữa cấu tạo và chức năng của mỗi cơ quan ở cây có hoa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303588" y="3522663"/>
            <a:ext cx="5611812" cy="2332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290513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Tx/>
              <a:buFontTx/>
              <a:buNone/>
            </a:pPr>
            <a:r>
              <a:rPr lang="en-US" altLang="vi-VN" b="1" smtClean="0">
                <a:solidFill>
                  <a:srgbClr val="0070C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- </a:t>
            </a:r>
            <a:r>
              <a:rPr lang="en-US" altLang="vi-VN" b="1">
                <a:solidFill>
                  <a:srgbClr val="0070C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Có sự thống nhất giữa chức năng của các cơ quan.</a:t>
            </a:r>
            <a:endParaRPr lang="en-US" altLang="vi-VN" b="1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20000"/>
              </a:spcBef>
              <a:buClrTx/>
              <a:buFontTx/>
              <a:buNone/>
            </a:pPr>
            <a:r>
              <a:rPr lang="en-US" altLang="vi-VN" b="1">
                <a:solidFill>
                  <a:srgbClr val="0070C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- Tác động vào một cơ quan sẽ ảnh hưởng đến cơ quan khác và toàn bộ cây.</a:t>
            </a:r>
            <a:endParaRPr lang="en-US" altLang="vi-VN" b="1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3808922"/>
      </p:ext>
    </p:extLst>
  </p:cSld>
  <p:clrMapOvr>
    <a:masterClrMapping/>
  </p:clrMapOvr>
  <p:transition spd="slow" advTm="3059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Box 6"/>
          <p:cNvSpPr txBox="1">
            <a:spLocks noChangeArrowheads="1"/>
          </p:cNvSpPr>
          <p:nvPr/>
        </p:nvSpPr>
        <p:spPr bwMode="auto">
          <a:xfrm>
            <a:off x="138830" y="1878013"/>
            <a:ext cx="91440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vi-VN" sz="2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vi-VN" sz="26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thống nhất </a:t>
            </a:r>
            <a:r>
              <a:rPr lang="en-US" altLang="vi-VN" sz="2600" b="1" u="sng">
                <a:solidFill>
                  <a:srgbClr val="C00000"/>
                </a:solidFill>
                <a:latin typeface="Times New Roman" panose="02020603050405020304" pitchFamily="18" charset="0"/>
              </a:rPr>
              <a:t>về chức năng giữa các cơ quan ở cây có hoa:</a:t>
            </a:r>
            <a:endParaRPr lang="en-US" altLang="vi-VN" sz="2600" b="1" u="sng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4" name="TextBox 7"/>
          <p:cNvSpPr txBox="1">
            <a:spLocks noChangeArrowheads="1"/>
          </p:cNvSpPr>
          <p:nvPr/>
        </p:nvSpPr>
        <p:spPr bwMode="auto">
          <a:xfrm>
            <a:off x="125260" y="560388"/>
            <a:ext cx="8915400" cy="137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vi-VN" sz="2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vi-VN" sz="26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 LÀ MỘT THỂ THỐNG NHẤT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vi-VN" sz="2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sz="26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thống nhất giữa cấu tạo và chức năng của mỗi cơ quan ở cây có hoa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38830" y="2667000"/>
            <a:ext cx="8776570" cy="2419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290513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Tx/>
              <a:buFontTx/>
              <a:buNone/>
            </a:pPr>
            <a:r>
              <a:rPr lang="en-US" altLang="vi-VN" sz="3600" smtClean="0">
                <a:solidFill>
                  <a:srgbClr val="3333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- </a:t>
            </a:r>
            <a:r>
              <a:rPr lang="en-US" altLang="vi-VN" sz="3600">
                <a:solidFill>
                  <a:srgbClr val="3333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Có sự thống nhất giữa chức năng của các cơ quan.</a:t>
            </a:r>
            <a:endParaRPr lang="en-US" altLang="vi-VN" sz="3600">
              <a:solidFill>
                <a:srgbClr val="3333FF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20000"/>
              </a:spcBef>
              <a:buClrTx/>
              <a:buFontTx/>
              <a:buNone/>
            </a:pPr>
            <a:r>
              <a:rPr lang="en-US" altLang="vi-VN" sz="3600">
                <a:solidFill>
                  <a:srgbClr val="3333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- Tác động vào một cơ quan sẽ ảnh hưởng đến cơ quan khác và toàn bộ cây.</a:t>
            </a:r>
            <a:endParaRPr lang="en-US" altLang="vi-VN" sz="3600">
              <a:solidFill>
                <a:srgbClr val="3333F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5282318"/>
      </p:ext>
    </p:extLst>
  </p:cSld>
  <p:clrMapOvr>
    <a:masterClrMapping/>
  </p:clrMapOvr>
  <p:transition spd="slow" advTm="3059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788" y="1697038"/>
            <a:ext cx="3317875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3" name="Picture 3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1513" y="2998788"/>
            <a:ext cx="3382962" cy="199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4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1513" y="3148013"/>
            <a:ext cx="2763837" cy="197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5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413" y="2698750"/>
            <a:ext cx="4716462" cy="102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6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22525"/>
            <a:ext cx="2741613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Text Box 8"/>
          <p:cNvSpPr txBox="1">
            <a:spLocks noChangeArrowheads="1"/>
          </p:cNvSpPr>
          <p:nvPr/>
        </p:nvSpPr>
        <p:spPr bwMode="auto">
          <a:xfrm>
            <a:off x="0" y="344487"/>
            <a:ext cx="9144000" cy="646113"/>
          </a:xfrm>
          <a:prstGeom prst="rect">
            <a:avLst/>
          </a:prstGeom>
          <a:solidFill>
            <a:srgbClr val="FFC0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 đồ tư duy: Tổng kết về cây có hoa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2398747"/>
      </p:ext>
    </p:extLst>
  </p:cSld>
  <p:clrMapOvr>
    <a:masterClrMapping/>
  </p:clrMapOvr>
  <p:transition advTm="19262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1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152400" y="1828800"/>
            <a:ext cx="8839200" cy="4038600"/>
          </a:xfrm>
          <a:prstGeom prst="rect">
            <a:avLst/>
          </a:prstGeom>
        </p:spPr>
        <p:txBody>
          <a:bodyPr/>
          <a:lstStyle/>
          <a:p>
            <a:pPr indent="231775" algn="just" eaLnBrk="1" fontAlgn="auto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1.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Có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nên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hái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chồi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(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lộc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)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của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các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cây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xanh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trong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công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viên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trên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đường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…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vào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các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dịp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lễ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Tết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?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Tại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sao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?</a:t>
            </a:r>
          </a:p>
          <a:p>
            <a:pPr indent="231775" algn="just" eaLnBrk="1" fontAlgn="auto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320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2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.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Hãy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giải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thích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vì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sao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rau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trồng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trên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đất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khô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cằn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ít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được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tưới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bón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thì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lá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thường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không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xanh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tốt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cây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chậm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lớn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còi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cọc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năng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suất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thấp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0" y="152400"/>
            <a:ext cx="9144000" cy="762000"/>
          </a:xfrm>
          <a:prstGeom prst="rect">
            <a:avLst/>
          </a:prstGeom>
        </p:spPr>
        <p:txBody>
          <a:bodyPr>
            <a:scene3d>
              <a:camera prst="perspectiveContrastingRightFacing"/>
              <a:lightRig rig="flat" dir="tl">
                <a:rot lat="0" lon="0" rev="6600000"/>
              </a:lightRig>
            </a:scene3d>
            <a:sp3d extrusionH="25400" contourW="8890">
              <a:bevelT w="38100" h="31750" prst="relaxedInset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800" b="1" dirty="0" err="1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Vận</a:t>
            </a:r>
            <a:r>
              <a:rPr lang="en-US" sz="8800" b="1" dirty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8800" b="1" dirty="0" err="1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dụng</a:t>
            </a:r>
            <a:endParaRPr lang="en-US" sz="8800" b="1" dirty="0">
              <a:ln w="11430"/>
              <a:solidFill>
                <a:schemeClr val="tx2">
                  <a:lumMod val="60000"/>
                  <a:lumOff val="4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60000" endA="900" endPos="60000" dist="60007" dir="5400000" sy="-100000" algn="bl" rotWithShape="0"/>
              </a:effectLst>
              <a:latin typeface="Times New Roman" pitchFamily="18" charset="0"/>
              <a:ea typeface="+mj-ea"/>
              <a:cs typeface="+mj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3869699"/>
      </p:ext>
    </p:extLst>
  </p:cSld>
  <p:clrMapOvr>
    <a:masterClrMapping/>
  </p:clrMapOvr>
  <p:transition spd="slow" advTm="8765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0" y="838200"/>
            <a:ext cx="9144000" cy="762000"/>
          </a:xfrm>
          <a:prstGeom prst="rect">
            <a:avLst/>
          </a:prstGeom>
        </p:spPr>
        <p:txBody>
          <a:bodyPr>
            <a:scene3d>
              <a:camera prst="perspectiveContrastingRightFacing"/>
              <a:lightRig rig="flat" dir="tl">
                <a:rot lat="0" lon="0" rev="6600000"/>
              </a:lightRig>
            </a:scene3d>
            <a:sp3d extrusionH="25400" contourW="8890">
              <a:bevelT w="38100" h="31750" prst="relaxedInset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800" b="1" dirty="0" err="1">
                <a:ln w="11430"/>
                <a:solidFill>
                  <a:schemeClr val="accent3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Trò</a:t>
            </a:r>
            <a:r>
              <a:rPr lang="en-US" sz="8800" b="1" dirty="0">
                <a:ln w="11430"/>
                <a:solidFill>
                  <a:schemeClr val="accent3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8800" b="1" dirty="0" err="1">
                <a:ln w="11430"/>
                <a:solidFill>
                  <a:schemeClr val="accent3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chơi</a:t>
            </a:r>
            <a:r>
              <a:rPr lang="en-US" sz="8800" b="1" dirty="0">
                <a:ln w="11430"/>
                <a:solidFill>
                  <a:schemeClr val="accent3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 ô </a:t>
            </a:r>
            <a:r>
              <a:rPr lang="en-US" sz="8800" b="1" dirty="0" err="1">
                <a:ln w="11430"/>
                <a:solidFill>
                  <a:schemeClr val="accent3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chữ</a:t>
            </a:r>
            <a:endParaRPr lang="en-US" sz="8800" b="1" dirty="0">
              <a:ln w="11430"/>
              <a:solidFill>
                <a:schemeClr val="accent3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60000" endA="900" endPos="60000" dist="60007" dir="5400000" sy="-100000" algn="bl" rotWithShape="0"/>
              </a:effectLst>
              <a:latin typeface="Times New Roman" pitchFamily="18" charset="0"/>
              <a:ea typeface="+mj-ea"/>
              <a:cs typeface="+mj-cs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sz="8800" b="1" dirty="0">
              <a:ln w="11430"/>
              <a:solidFill>
                <a:schemeClr val="accent3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60000" endA="900" endPos="60000" dist="60007" dir="5400000" sy="-100000" algn="bl" rotWithShape="0"/>
              </a:effectLst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5" name="Vertical Scroll 4"/>
          <p:cNvSpPr/>
          <p:nvPr/>
        </p:nvSpPr>
        <p:spPr>
          <a:xfrm>
            <a:off x="5105400" y="2286000"/>
            <a:ext cx="3733800" cy="4114800"/>
          </a:xfrm>
          <a:prstGeom prst="vertic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khóa</a:t>
            </a:r>
            <a:endParaRPr lang="en-US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0486" name="Picture 24" descr="Vo t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0" y="3352800"/>
            <a:ext cx="2693988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6" descr="2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84738"/>
            <a:ext cx="14573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50635456"/>
      </p:ext>
    </p:extLst>
  </p:cSld>
  <p:clrMapOvr>
    <a:masterClrMapping/>
  </p:clrMapOvr>
  <p:transition spd="slow" advTm="1072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76600" y="8382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0" y="8382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43400" y="8382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76800" y="8382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0" y="15240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43400" y="15240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76800" y="15240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10200" y="15240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76600" y="22098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0" y="22098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343400" y="22098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76800" y="22098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276600" y="35814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10000" y="35814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343400" y="35814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876800" y="35814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876800" y="42672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410200" y="42672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410200" y="49530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343400" y="49530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76800" y="49530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0200" y="56388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810000" y="56388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343400" y="56388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876800" y="56388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676400" y="22098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209800" y="22098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743200" y="22098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810000" y="28956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343400" y="28956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876800" y="28956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410200" y="28956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209800" y="28956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743200" y="28956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276600" y="28956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410200" y="35814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943600" y="42672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543800" y="56388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943600" y="56388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477000" y="56388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010400" y="56388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2060"/>
              </a:solidFill>
            </a:endParaRPr>
          </a:p>
        </p:txBody>
      </p:sp>
      <p:sp>
        <p:nvSpPr>
          <p:cNvPr id="58" name="Rectangle 57">
            <a:hlinkClick r:id="rId3" action="ppaction://hlinksldjump"/>
          </p:cNvPr>
          <p:cNvSpPr/>
          <p:nvPr/>
        </p:nvSpPr>
        <p:spPr>
          <a:xfrm>
            <a:off x="228600" y="8382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59" name="Rectangle 58">
            <a:hlinkClick r:id="rId4" action="ppaction://hlinksldjump"/>
          </p:cNvPr>
          <p:cNvSpPr/>
          <p:nvPr/>
        </p:nvSpPr>
        <p:spPr>
          <a:xfrm>
            <a:off x="228600" y="15240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0" name="Rectangle 59">
            <a:hlinkClick r:id="" action="ppaction://noaction"/>
          </p:cNvPr>
          <p:cNvSpPr/>
          <p:nvPr/>
        </p:nvSpPr>
        <p:spPr>
          <a:xfrm>
            <a:off x="228600" y="22098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1" name="Rectangle 60">
            <a:hlinkClick r:id="" action="ppaction://noaction"/>
          </p:cNvPr>
          <p:cNvSpPr/>
          <p:nvPr/>
        </p:nvSpPr>
        <p:spPr>
          <a:xfrm>
            <a:off x="228600" y="35814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2" name="Rectangle 61">
            <a:hlinkClick r:id="" action="ppaction://noaction"/>
          </p:cNvPr>
          <p:cNvSpPr/>
          <p:nvPr/>
        </p:nvSpPr>
        <p:spPr>
          <a:xfrm>
            <a:off x="228600" y="42672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3" name="Rectangle 62">
            <a:hlinkClick r:id="" action="ppaction://noaction"/>
          </p:cNvPr>
          <p:cNvSpPr/>
          <p:nvPr/>
        </p:nvSpPr>
        <p:spPr>
          <a:xfrm>
            <a:off x="228600" y="49530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4" name="Rectangle 63">
            <a:hlinkClick r:id="" action="ppaction://noaction"/>
          </p:cNvPr>
          <p:cNvSpPr/>
          <p:nvPr/>
        </p:nvSpPr>
        <p:spPr>
          <a:xfrm>
            <a:off x="228600" y="56388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5" name="Rectangle 64">
            <a:hlinkClick r:id="" action="ppaction://noaction"/>
          </p:cNvPr>
          <p:cNvSpPr/>
          <p:nvPr/>
        </p:nvSpPr>
        <p:spPr>
          <a:xfrm>
            <a:off x="228600" y="2895600"/>
            <a:ext cx="5334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3276600" y="815975"/>
            <a:ext cx="23622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vi-VN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Ư Ớ </a:t>
            </a:r>
            <a:r>
              <a:rPr lang="en-US" altLang="vi-VN" sz="4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3886200" y="1471613"/>
            <a:ext cx="23622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vi-VN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H </a:t>
            </a:r>
            <a:r>
              <a:rPr lang="en-US" altLang="vi-VN" sz="4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</a:t>
            </a:r>
            <a:r>
              <a:rPr lang="en-US" altLang="vi-VN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1600200" y="2193925"/>
            <a:ext cx="4191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vi-VN" sz="4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Ạ C H R Â </a:t>
            </a:r>
            <a:r>
              <a:rPr lang="en-US" altLang="vi-VN" sz="44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2209800" y="2865438"/>
            <a:ext cx="41910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vi-VN" sz="4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U Ả H Ạ </a:t>
            </a:r>
            <a:r>
              <a:rPr lang="en-US" altLang="vi-VN" sz="44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vi-VN" sz="4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3276600" y="3573463"/>
            <a:ext cx="3352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vi-VN" sz="4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Ễ M </a:t>
            </a:r>
            <a:r>
              <a:rPr lang="en-US" altLang="vi-VN" sz="44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en-US" altLang="vi-VN" sz="4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4876800" y="4221163"/>
            <a:ext cx="17526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vi-VN" sz="4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vi-VN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 T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4359275" y="4937125"/>
            <a:ext cx="1752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vi-VN" sz="4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altLang="vi-VN" sz="44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vi-VN" sz="4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3825875" y="5592763"/>
            <a:ext cx="434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vi-VN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U </a:t>
            </a:r>
            <a:r>
              <a:rPr lang="en-US" altLang="vi-VN" sz="4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vi-VN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G H Ợ P</a:t>
            </a:r>
          </a:p>
        </p:txBody>
      </p:sp>
      <p:pic>
        <p:nvPicPr>
          <p:cNvPr id="21563" name="Picture 45" descr="1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914400"/>
            <a:ext cx="2703513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64" name="Picture 20" descr="anca33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3381375"/>
            <a:ext cx="6096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65" name="Picture 25" descr="1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0" y="3200400"/>
            <a:ext cx="193675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" name="Picture 24" descr="Vo tay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219200" y="5181600"/>
            <a:ext cx="1225550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62499041"/>
      </p:ext>
    </p:extLst>
  </p:cSld>
  <p:clrMapOvr>
    <a:masterClrMapping/>
  </p:clrMapOvr>
  <p:transition spd="slow" advTm="12210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2"/>
          <p:cNvSpPr>
            <a:spLocks noGrp="1"/>
          </p:cNvSpPr>
          <p:nvPr>
            <p:ph idx="4294967295"/>
          </p:nvPr>
        </p:nvSpPr>
        <p:spPr>
          <a:xfrm>
            <a:off x="228600" y="1447800"/>
            <a:ext cx="8763000" cy="5029200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buNone/>
            </a:pPr>
            <a:r>
              <a:rPr lang="en-US" b="1">
                <a:solidFill>
                  <a:srgbClr val="3333FF"/>
                </a:solidFill>
              </a:rPr>
              <a:t>a/ Bài vừa học. </a:t>
            </a:r>
            <a:endParaRPr lang="en-US">
              <a:solidFill>
                <a:srgbClr val="3333FF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en-US">
                <a:solidFill>
                  <a:srgbClr val="3333FF"/>
                </a:solidFill>
              </a:rPr>
              <a:t>- Học thuộc vở ghi kết hợp nội dung SGK.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>
                <a:solidFill>
                  <a:srgbClr val="3333FF"/>
                </a:solidFill>
              </a:rPr>
              <a:t>- Trả lời các câu hỏi cuối bài và đọc mục ghi nhớ SGK.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b="1">
                <a:solidFill>
                  <a:srgbClr val="3333FF"/>
                </a:solidFill>
              </a:rPr>
              <a:t>b/ Bài sắp học. “TỔNG KẾT VỀ CÂY CÓ HOA (</a:t>
            </a:r>
            <a:r>
              <a:rPr lang="vi-VN" b="1">
                <a:solidFill>
                  <a:srgbClr val="3333FF"/>
                </a:solidFill>
              </a:rPr>
              <a:t>tt</a:t>
            </a:r>
            <a:r>
              <a:rPr lang="en-US" b="1">
                <a:solidFill>
                  <a:srgbClr val="3333FF"/>
                </a:solidFill>
              </a:rPr>
              <a:t>)</a:t>
            </a:r>
            <a:r>
              <a:rPr lang="vi-VN" b="1">
                <a:solidFill>
                  <a:srgbClr val="3333FF"/>
                </a:solidFill>
              </a:rPr>
              <a:t> - CÂY VỚI MÔI TRƯỜNG</a:t>
            </a:r>
            <a:r>
              <a:rPr lang="en-US" b="1">
                <a:solidFill>
                  <a:srgbClr val="3333FF"/>
                </a:solidFill>
              </a:rPr>
              <a:t>”</a:t>
            </a:r>
            <a:endParaRPr lang="en-US">
              <a:solidFill>
                <a:srgbClr val="3333FF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en-US">
                <a:solidFill>
                  <a:srgbClr val="3333FF"/>
                </a:solidFill>
              </a:rPr>
              <a:t>- So sánh lá cây sống chìm trong nước và nổi trên mặt nước?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>
                <a:solidFill>
                  <a:srgbClr val="3333FF"/>
                </a:solidFill>
              </a:rPr>
              <a:t>- Để sống được nơi khô hạn thì cây có đặc điểm gì?</a:t>
            </a:r>
            <a:endParaRPr lang="en-US" altLang="vi-VN" dirty="0" smtClean="0">
              <a:solidFill>
                <a:srgbClr val="3333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6" name="WordArt 11"/>
          <p:cNvSpPr>
            <a:spLocks noChangeArrowheads="1" noChangeShapeType="1" noTextEdit="1"/>
          </p:cNvSpPr>
          <p:nvPr/>
        </p:nvSpPr>
        <p:spPr bwMode="auto">
          <a:xfrm>
            <a:off x="1600200" y="457200"/>
            <a:ext cx="5867400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học.</a:t>
            </a:r>
            <a:endParaRPr lang="vi-VN" sz="4800" b="1" kern="1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2105506"/>
      </p:ext>
    </p:extLst>
  </p:cSld>
  <p:clrMapOvr>
    <a:masterClrMapping/>
  </p:clrMapOvr>
  <p:transition advTm="3253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ADMIN\Desktop\hoa\778817_320969644688910_2100926679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47800"/>
            <a:ext cx="4191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 descr="C:\Documents and Settings\ADMIN\Desktop\hoa\793830_323543991098142_1575320303_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3886200"/>
            <a:ext cx="4170362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 descr="C:\Documents and Settings\ADMIN\Desktop\hoa\820875_323543067764901_1398281762_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447800"/>
            <a:ext cx="3733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 descr="C:\Documents and Settings\ADMIN\Desktop\hoa\image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886200"/>
            <a:ext cx="3733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Box 6"/>
          <p:cNvSpPr txBox="1">
            <a:spLocks noChangeArrowheads="1"/>
          </p:cNvSpPr>
          <p:nvPr/>
        </p:nvSpPr>
        <p:spPr bwMode="auto">
          <a:xfrm>
            <a:off x="0" y="5945188"/>
            <a:ext cx="9144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4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HỌC 6.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4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 : NGUYỄN NHỰT BÌNH</a:t>
            </a:r>
          </a:p>
        </p:txBody>
      </p:sp>
    </p:spTree>
    <p:extLst>
      <p:ext uri="{BB962C8B-B14F-4D97-AF65-F5344CB8AC3E}">
        <p14:creationId xmlns:p14="http://schemas.microsoft.com/office/powerpoint/2010/main" val="4024915504"/>
      </p:ext>
    </p:extLst>
  </p:cSld>
  <p:clrMapOvr>
    <a:masterClrMapping/>
  </p:clrMapOvr>
  <p:transition spd="slow" advTm="18061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500188" y="1500188"/>
            <a:ext cx="4457700" cy="4994275"/>
            <a:chOff x="1666002" y="1690688"/>
            <a:chExt cx="4457700" cy="4595667"/>
          </a:xfrm>
        </p:grpSpPr>
        <p:sp>
          <p:nvSpPr>
            <p:cNvPr id="9" name="Rectangle 8"/>
            <p:cNvSpPr/>
            <p:nvPr/>
          </p:nvSpPr>
          <p:spPr>
            <a:xfrm>
              <a:off x="2972514" y="2590539"/>
              <a:ext cx="228600" cy="3053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487114" y="3353075"/>
              <a:ext cx="228600" cy="30384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563314" y="3810304"/>
              <a:ext cx="228600" cy="30384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277314" y="3734342"/>
              <a:ext cx="228600" cy="30384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191714" y="4800724"/>
              <a:ext cx="228600" cy="30530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886914" y="5867106"/>
              <a:ext cx="228600" cy="30530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8206" name="Picture 4" descr="cay co hoa 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6002" y="1690688"/>
              <a:ext cx="4457699" cy="417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Rectangle 6"/>
            <p:cNvSpPr txBox="1">
              <a:spLocks noChangeArrowheads="1"/>
            </p:cNvSpPr>
            <p:nvPr/>
          </p:nvSpPr>
          <p:spPr>
            <a:xfrm>
              <a:off x="1666002" y="5712261"/>
              <a:ext cx="4457700" cy="574094"/>
            </a:xfrm>
            <a:prstGeom prst="rect">
              <a:avLst/>
            </a:prstGeom>
          </p:spPr>
          <p:txBody>
            <a:bodyPr/>
            <a:lstStyle/>
            <a:p>
              <a:pPr marL="812800" indent="-812800"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defRPr/>
              </a:pPr>
              <a:r>
                <a:rPr lang="en-US" sz="2800" i="1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800" i="1" dirty="0">
                  <a:latin typeface="Times New Roman" pitchFamily="18" charset="0"/>
                  <a:cs typeface="Times New Roman" pitchFamily="18" charset="0"/>
                </a:rPr>
                <a:t> 36.1. </a:t>
              </a:r>
              <a:r>
                <a:rPr lang="en-US" sz="2800" i="1" dirty="0" err="1">
                  <a:latin typeface="Times New Roman" pitchFamily="18" charset="0"/>
                  <a:cs typeface="Times New Roman" pitchFamily="18" charset="0"/>
                </a:rPr>
                <a:t>Sơ</a:t>
              </a:r>
              <a:r>
                <a:rPr lang="en-US" sz="28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latin typeface="Times New Roman" pitchFamily="18" charset="0"/>
                  <a:cs typeface="Times New Roman" pitchFamily="18" charset="0"/>
                </a:rPr>
                <a:t>đồ</a:t>
              </a:r>
              <a:r>
                <a:rPr lang="en-US" sz="28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latin typeface="Times New Roman" pitchFamily="18" charset="0"/>
                  <a:cs typeface="Times New Roman" pitchFamily="18" charset="0"/>
                </a:rPr>
                <a:t>cây</a:t>
              </a:r>
              <a:r>
                <a:rPr lang="en-US" sz="28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latin typeface="Times New Roman" pitchFamily="18" charset="0"/>
                  <a:cs typeface="Times New Roman" pitchFamily="18" charset="0"/>
                </a:rPr>
                <a:t>hoa</a:t>
              </a:r>
              <a:endParaRPr lang="en-US" sz="2800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195" name="TextBox 3"/>
          <p:cNvSpPr txBox="1">
            <a:spLocks noChangeArrowheads="1"/>
          </p:cNvSpPr>
          <p:nvPr/>
        </p:nvSpPr>
        <p:spPr bwMode="auto">
          <a:xfrm>
            <a:off x="0" y="45516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vi-VN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vi-VN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44. </a:t>
            </a:r>
            <a:r>
              <a:rPr lang="en-US" altLang="vi-VN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36. TỔNG KẾT VỀ CÂY CÓ HOA</a:t>
            </a:r>
          </a:p>
        </p:txBody>
      </p:sp>
      <p:sp>
        <p:nvSpPr>
          <p:cNvPr id="8196" name="TextBox 4"/>
          <p:cNvSpPr txBox="1">
            <a:spLocks noChangeArrowheads="1"/>
          </p:cNvSpPr>
          <p:nvPr/>
        </p:nvSpPr>
        <p:spPr bwMode="auto">
          <a:xfrm>
            <a:off x="0" y="560388"/>
            <a:ext cx="9144000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vi-VN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 LÀ MỘT THỂ THỐNG NHẤT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vi-VN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thống nhất giữa cấu tạo và chức năng của mỗi cơ quan ở cây có hoa</a:t>
            </a:r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>
          <a:xfrm>
            <a:off x="6019800" y="1884363"/>
            <a:ext cx="2971800" cy="3951287"/>
          </a:xfrm>
          <a:prstGeom prst="rect">
            <a:avLst/>
          </a:prstGeom>
        </p:spPr>
        <p:txBody>
          <a:bodyPr/>
          <a:lstStyle/>
          <a:p>
            <a:pPr marL="812800" indent="-812800" algn="ctr" eaLnBrk="1" fontAlgn="auto" hangingPunct="1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800" dirty="0" err="1">
                <a:latin typeface="+mn-lt"/>
              </a:rPr>
              <a:t>Sơ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đồ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cây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có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hoa</a:t>
            </a:r>
            <a:r>
              <a:rPr lang="en-US" sz="2800" dirty="0">
                <a:latin typeface="+mn-lt"/>
              </a:rPr>
              <a:t>:</a:t>
            </a:r>
          </a:p>
          <a:p>
            <a:pPr marL="812800" indent="-812800" eaLnBrk="1" fontAlgn="auto" hangingPunct="1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800" dirty="0">
                <a:latin typeface="+mn-lt"/>
              </a:rPr>
              <a:t>I. 	</a:t>
            </a:r>
            <a:r>
              <a:rPr lang="en-US" sz="2800" dirty="0" err="1">
                <a:latin typeface="+mn-lt"/>
              </a:rPr>
              <a:t>Rễ</a:t>
            </a:r>
            <a:endParaRPr lang="en-US" sz="2800" dirty="0">
              <a:latin typeface="+mn-lt"/>
            </a:endParaRPr>
          </a:p>
          <a:p>
            <a:pPr marL="812800" indent="-812800" eaLnBrk="1" fontAlgn="auto" hangingPunct="1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800" dirty="0">
                <a:latin typeface="+mn-lt"/>
              </a:rPr>
              <a:t>II. 	</a:t>
            </a:r>
            <a:r>
              <a:rPr lang="en-US" sz="2800" dirty="0" err="1">
                <a:latin typeface="+mn-lt"/>
              </a:rPr>
              <a:t>Lá</a:t>
            </a:r>
            <a:endParaRPr lang="en-US" sz="2800" dirty="0">
              <a:latin typeface="+mn-lt"/>
            </a:endParaRPr>
          </a:p>
          <a:p>
            <a:pPr marL="812800" indent="-812800" eaLnBrk="1" fontAlgn="auto" hangingPunct="1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800" dirty="0">
                <a:latin typeface="+mn-lt"/>
              </a:rPr>
              <a:t>III. 	</a:t>
            </a:r>
            <a:r>
              <a:rPr lang="en-US" sz="2800" dirty="0" err="1">
                <a:latin typeface="+mn-lt"/>
              </a:rPr>
              <a:t>Hoa</a:t>
            </a:r>
            <a:endParaRPr lang="en-US" sz="2800" dirty="0">
              <a:latin typeface="+mn-lt"/>
            </a:endParaRPr>
          </a:p>
          <a:p>
            <a:pPr marL="812800" indent="-812800" eaLnBrk="1" fontAlgn="auto" hangingPunct="1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800" dirty="0">
                <a:latin typeface="+mn-lt"/>
              </a:rPr>
              <a:t>IV. 	</a:t>
            </a:r>
            <a:r>
              <a:rPr lang="en-US" sz="2800" dirty="0" err="1">
                <a:latin typeface="+mn-lt"/>
              </a:rPr>
              <a:t>Quả</a:t>
            </a:r>
            <a:r>
              <a:rPr lang="en-US" sz="2800" dirty="0">
                <a:latin typeface="+mn-lt"/>
              </a:rPr>
              <a:t> </a:t>
            </a:r>
          </a:p>
          <a:p>
            <a:pPr marL="812800" indent="-812800" eaLnBrk="1" fontAlgn="auto" hangingPunct="1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800" dirty="0">
                <a:latin typeface="+mn-lt"/>
              </a:rPr>
              <a:t>V. 	</a:t>
            </a:r>
            <a:r>
              <a:rPr lang="en-US" sz="2800" dirty="0" err="1">
                <a:latin typeface="+mn-lt"/>
              </a:rPr>
              <a:t>Hạt</a:t>
            </a:r>
            <a:endParaRPr lang="en-US" sz="2800" dirty="0">
              <a:latin typeface="+mn-lt"/>
            </a:endParaRPr>
          </a:p>
          <a:p>
            <a:pPr marL="812800" indent="-812800" eaLnBrk="1" fontAlgn="auto" hangingPunct="1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800" dirty="0">
                <a:latin typeface="+mn-lt"/>
              </a:rPr>
              <a:t>VI. 	</a:t>
            </a:r>
            <a:r>
              <a:rPr lang="en-US" sz="2800" dirty="0" err="1">
                <a:latin typeface="+mn-lt"/>
              </a:rPr>
              <a:t>Thân</a:t>
            </a:r>
            <a:endParaRPr lang="en-US" sz="2800" dirty="0"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7546720"/>
      </p:ext>
    </p:extLst>
  </p:cSld>
  <p:clrMapOvr>
    <a:masterClrMapping/>
  </p:clrMapOvr>
  <p:transition spd="slow" advTm="7955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9100" y="2133600"/>
            <a:ext cx="83058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3733800"/>
            <a:ext cx="9144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vi-VN" sz="3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 những kiến thức đã được học ở những bài trước, </a:t>
            </a:r>
            <a:r>
              <a:rPr lang="en-US" altLang="vi-VN" sz="36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</a:t>
            </a:r>
            <a:r>
              <a:rPr lang="en-US" altLang="vi-VN" sz="3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 thành bảng sau:</a:t>
            </a:r>
          </a:p>
        </p:txBody>
      </p:sp>
      <p:sp>
        <p:nvSpPr>
          <p:cNvPr id="10245" name="TextBox 11"/>
          <p:cNvSpPr txBox="1">
            <a:spLocks noChangeArrowheads="1"/>
          </p:cNvSpPr>
          <p:nvPr/>
        </p:nvSpPr>
        <p:spPr bwMode="auto">
          <a:xfrm>
            <a:off x="0" y="560388"/>
            <a:ext cx="9144000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vi-VN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 LÀ MỘT THỂ THỐNG NHẤT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vi-VN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thống nhất giữa cấu tạo và chức năng của mỗi cơ quan ở cây có hoa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9301262"/>
      </p:ext>
    </p:extLst>
  </p:cSld>
  <p:clrMapOvr>
    <a:masterClrMapping/>
  </p:clrMapOvr>
  <p:transition spd="slow" advTm="1854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41"/>
          <p:cNvGraphicFramePr>
            <a:graphicFrameLocks noGrp="1"/>
          </p:cNvGraphicFramePr>
          <p:nvPr/>
        </p:nvGraphicFramePr>
        <p:xfrm>
          <a:off x="152400" y="615950"/>
          <a:ext cx="8763000" cy="6188074"/>
        </p:xfrm>
        <a:graphic>
          <a:graphicData uri="http://schemas.openxmlformats.org/drawingml/2006/table">
            <a:tbl>
              <a:tblPr/>
              <a:tblGrid>
                <a:gridCol w="3962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9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0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Chức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năng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chính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của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mỗi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cơ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quan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Đặc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điểm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chính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về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cấu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tạo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Trả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</a:rPr>
                        <a:t>lời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14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Bảo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vệ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góp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phần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phát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tán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hạt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Có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tế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bào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biểu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bì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kéo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dài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thành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lông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hút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Thu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nhận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ánh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sáng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để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chế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tạo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hữu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cơ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cây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Trao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đổi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khí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với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môi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trường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bên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ngoài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thoát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hơi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nước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Gồm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nhiều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bó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mạch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gỗ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mạch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rây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14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Thực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hiện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thụ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phấn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thụ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kết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hạt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tạo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quả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Gồm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vỏ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quả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hạt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99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Vận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chuyển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nước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muối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khoáng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từ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rễ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lên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lá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hữu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từ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lá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đến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tất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cả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bộ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phận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của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cây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hạt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phấn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chứa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tế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bào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dục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đực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noãn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chứa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tế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bào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dục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1069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5.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Nảy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mầm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thành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cây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con,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duy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trì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phát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triển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nòi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giống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e.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Những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tế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bào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vách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mỏng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chứa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nhiều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lục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lạp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trên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lớp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tế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bào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biểu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bì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có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những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lỗ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khí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đóng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mở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được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114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6.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Hấp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thụ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nước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muối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khoáng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cây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g.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Gồm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vỏ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phôi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dưỡng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dự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trữ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988820029"/>
      </p:ext>
    </p:extLst>
  </p:cSld>
  <p:clrMapOvr>
    <a:masterClrMapping/>
  </p:clrMapOvr>
  <p:transition spd="slow" advTm="1903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41"/>
          <p:cNvGraphicFramePr>
            <a:graphicFrameLocks noGrp="1"/>
          </p:cNvGraphicFramePr>
          <p:nvPr/>
        </p:nvGraphicFramePr>
        <p:xfrm>
          <a:off x="125413" y="700088"/>
          <a:ext cx="8915400" cy="6065841"/>
        </p:xfrm>
        <a:graphic>
          <a:graphicData uri="http://schemas.openxmlformats.org/drawingml/2006/table">
            <a:tbl>
              <a:tblPr/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Chức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năng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chính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của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mỗi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cơ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quan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Đặc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điểm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chính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về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cấu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tạo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Trả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</a:rPr>
                        <a:t>lời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Bảo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vệ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góp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phần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phát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tán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hạt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Có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tế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bào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biểu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bì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kéo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dài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thành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lông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hút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59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Thu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nhận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ánh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sáng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để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chế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tạo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hữu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cơ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cây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Trao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đổi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khí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với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môi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trường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bên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ngoài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thoát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hơi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nước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Gồm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nhiều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bó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mạch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gỗ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mạch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rây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Thực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hiện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thụ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phấn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thụ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kết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hạt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tạo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quả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Gồm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vỏ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quả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hạt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84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Vận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chuyển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nước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muối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khoáng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từ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rễ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lên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lá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hữu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từ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lá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đến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tất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cả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bộ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phận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của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cây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hạt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phấn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chứa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tế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bào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dục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đực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noãn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chứa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tế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bào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dục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8904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5.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Nảy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mầm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thành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cây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con,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duy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trì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phát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triển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nòi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giống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e.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Những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tế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bào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vách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mỏng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chứa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nhiều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lục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lạp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trên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lớp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tế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bào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biểu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bì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có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những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lỗ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khí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đóng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mở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được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6.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Hấp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thụ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nước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các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muối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khoáng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cây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g.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Gồm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vỏ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phôi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chất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dưỡng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dự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trữ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Text Box 42"/>
          <p:cNvSpPr txBox="1">
            <a:spLocks noChangeArrowheads="1"/>
          </p:cNvSpPr>
          <p:nvPr/>
        </p:nvSpPr>
        <p:spPr bwMode="auto">
          <a:xfrm>
            <a:off x="7769225" y="1239838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1-c</a:t>
            </a:r>
          </a:p>
        </p:txBody>
      </p:sp>
      <p:sp>
        <p:nvSpPr>
          <p:cNvPr id="5" name="Text Box 43"/>
          <p:cNvSpPr txBox="1">
            <a:spLocks noChangeArrowheads="1"/>
          </p:cNvSpPr>
          <p:nvPr/>
        </p:nvSpPr>
        <p:spPr bwMode="auto">
          <a:xfrm>
            <a:off x="7789863" y="2149475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2-e</a:t>
            </a: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7748588" y="3224213"/>
            <a:ext cx="76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3-d</a:t>
            </a:r>
          </a:p>
        </p:txBody>
      </p:sp>
      <p:sp>
        <p:nvSpPr>
          <p:cNvPr id="7" name="Text Box 45"/>
          <p:cNvSpPr txBox="1">
            <a:spLocks noChangeArrowheads="1"/>
          </p:cNvSpPr>
          <p:nvPr/>
        </p:nvSpPr>
        <p:spPr bwMode="auto">
          <a:xfrm>
            <a:off x="7707313" y="4138613"/>
            <a:ext cx="609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4-b</a:t>
            </a:r>
          </a:p>
        </p:txBody>
      </p:sp>
      <p:sp>
        <p:nvSpPr>
          <p:cNvPr id="8" name="Text Box 46"/>
          <p:cNvSpPr txBox="1">
            <a:spLocks noChangeArrowheads="1"/>
          </p:cNvSpPr>
          <p:nvPr/>
        </p:nvSpPr>
        <p:spPr bwMode="auto">
          <a:xfrm>
            <a:off x="7789863" y="5202238"/>
            <a:ext cx="609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5-g</a:t>
            </a:r>
          </a:p>
        </p:txBody>
      </p:sp>
      <p:sp>
        <p:nvSpPr>
          <p:cNvPr id="9" name="Text Box 47"/>
          <p:cNvSpPr txBox="1">
            <a:spLocks noChangeArrowheads="1"/>
          </p:cNvSpPr>
          <p:nvPr/>
        </p:nvSpPr>
        <p:spPr bwMode="auto">
          <a:xfrm>
            <a:off x="7789863" y="6140450"/>
            <a:ext cx="609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21650" y="1238250"/>
            <a:ext cx="8032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78800" y="2146300"/>
            <a:ext cx="63341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134350" y="3224213"/>
            <a:ext cx="78898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93075" y="4138613"/>
            <a:ext cx="9144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185150" y="5213350"/>
            <a:ext cx="7461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07375" y="6154738"/>
            <a:ext cx="63341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Rễ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7501967"/>
      </p:ext>
    </p:extLst>
  </p:cSld>
  <p:clrMapOvr>
    <a:masterClrMapping/>
  </p:clrMapOvr>
  <p:transition spd="slow" advTm="4891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28600" y="3238500"/>
            <a:ext cx="85344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290513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just">
              <a:spcBef>
                <a:spcPct val="20000"/>
              </a:spcBef>
              <a:buClrTx/>
              <a:buNone/>
            </a:pPr>
            <a:r>
              <a:rPr lang="nl-NL" sz="3600">
                <a:solidFill>
                  <a:srgbClr val="3333FF"/>
                </a:solidFill>
              </a:rPr>
              <a:t>* Cây có hoa có 2 loại cơ quan: cơ quan sinh dưỡng và cơ quan sinh sản, mỗi cơ quan đều có cấu tạo phù hợp với chức năng riêng của chúng</a:t>
            </a:r>
            <a:r>
              <a:rPr lang="nl-NL" sz="3600" smtClean="0">
                <a:solidFill>
                  <a:srgbClr val="3333FF"/>
                </a:solidFill>
              </a:rPr>
              <a:t>.</a:t>
            </a:r>
            <a:endParaRPr lang="en-US" sz="3600">
              <a:solidFill>
                <a:srgbClr val="3333FF"/>
              </a:solidFill>
            </a:endParaRP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76200" y="304800"/>
            <a:ext cx="8991600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vi-VN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 LÀ MỘT THỂ THỐNG NHẤT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vi-VN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thống nhất giữa cấu tạo và chức năng của mỗi cơ quan ở cây có hoa</a:t>
            </a:r>
          </a:p>
        </p:txBody>
      </p:sp>
      <p:sp>
        <p:nvSpPr>
          <p:cNvPr id="2" name="Rectangle 1"/>
          <p:cNvSpPr/>
          <p:nvPr/>
        </p:nvSpPr>
        <p:spPr>
          <a:xfrm>
            <a:off x="533400" y="1905000"/>
            <a:ext cx="82296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 err="1">
                <a:latin typeface="Times New Roman" pitchFamily="18" charset="0"/>
              </a:rPr>
              <a:t>Nhận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xét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về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mối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quan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hệ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giữa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cấu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tạo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chức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năng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mỗi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cơ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quan</a:t>
            </a:r>
            <a:r>
              <a:rPr lang="en-US" sz="3600" dirty="0">
                <a:latin typeface="Times New Roman" pitchFamily="18" charset="0"/>
              </a:rPr>
              <a:t> 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6661323"/>
      </p:ext>
    </p:extLst>
  </p:cSld>
  <p:clrMapOvr>
    <a:masterClrMapping/>
  </p:clrMapOvr>
  <p:transition spd="slow" advTm="2355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89444" y="1878013"/>
            <a:ext cx="91440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vi-VN" sz="2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vi-VN" sz="26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thống nhất </a:t>
            </a:r>
            <a:r>
              <a:rPr lang="en-US" altLang="vi-VN" sz="2600" b="1" u="sng">
                <a:solidFill>
                  <a:srgbClr val="C00000"/>
                </a:solidFill>
                <a:latin typeface="Times New Roman" panose="02020603050405020304" pitchFamily="18" charset="0"/>
              </a:rPr>
              <a:t>về chức năng giữa các cơ quan ở cây có hoa:</a:t>
            </a:r>
            <a:endParaRPr lang="en-US" altLang="vi-VN" sz="2600" b="1" u="sng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332163" y="2328863"/>
            <a:ext cx="5653087" cy="4324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vi-V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Đọc phần thông tin trong SGK (Tr117) và cho biết: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vi-VN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Nếu không có rễ thì lá có thực hiện được chức năng tổng hợp chất hữu cơ cho cây </a:t>
            </a:r>
            <a:r>
              <a:rPr lang="en-US" altLang="vi-VN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 ?</a:t>
            </a:r>
            <a:endParaRPr lang="en-US" altLang="vi-VN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vi-VN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Nếu hoạt động của cơ quan sinh dưỡng bị ảnh hưởng thì hoạt động của cơ quan sinh sản có diễn ra bình thường được </a:t>
            </a:r>
            <a:r>
              <a:rPr lang="en-US" altLang="vi-VN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 ?</a:t>
            </a:r>
            <a:endParaRPr lang="en-US" altLang="vi-VN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vi-VN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Vai </a:t>
            </a:r>
            <a:r>
              <a:rPr lang="en-US" altLang="vi-V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của việc bón phân đúng liều, đúng lượng, đúng </a:t>
            </a:r>
            <a:r>
              <a:rPr lang="en-US" altLang="vi-VN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lúc ?</a:t>
            </a:r>
            <a:endParaRPr lang="en-US" altLang="vi-VN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1" name="TextBox 9"/>
          <p:cNvSpPr txBox="1">
            <a:spLocks noChangeArrowheads="1"/>
          </p:cNvSpPr>
          <p:nvPr/>
        </p:nvSpPr>
        <p:spPr bwMode="auto">
          <a:xfrm>
            <a:off x="75156" y="381000"/>
            <a:ext cx="8985250" cy="137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vi-VN" sz="2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vi-VN" sz="26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 LÀ MỘT THỂ THỐNG NHẤT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vi-VN" sz="2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sz="26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thống nhất giữa cấu tạo và chức năng của mỗi cơ quan ở cây có hoa</a:t>
            </a: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96838" y="2493963"/>
            <a:ext cx="3152775" cy="3851275"/>
            <a:chOff x="1666002" y="1690688"/>
            <a:chExt cx="4457700" cy="4595667"/>
          </a:xfrm>
        </p:grpSpPr>
        <p:sp>
          <p:nvSpPr>
            <p:cNvPr id="12" name="Rectangle 11"/>
            <p:cNvSpPr/>
            <p:nvPr/>
          </p:nvSpPr>
          <p:spPr>
            <a:xfrm>
              <a:off x="2972337" y="2590499"/>
              <a:ext cx="228945" cy="304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486246" y="3352023"/>
              <a:ext cx="228945" cy="304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562562" y="3810453"/>
              <a:ext cx="228945" cy="304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277597" y="3734679"/>
              <a:ext cx="226700" cy="30309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191133" y="4801193"/>
              <a:ext cx="228945" cy="3049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885873" y="5867705"/>
              <a:ext cx="228945" cy="304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4350" name="Picture 4" descr="cay co hoa 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6002" y="1690688"/>
              <a:ext cx="4457699" cy="417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6"/>
            <p:cNvSpPr txBox="1">
              <a:spLocks noChangeArrowheads="1"/>
            </p:cNvSpPr>
            <p:nvPr/>
          </p:nvSpPr>
          <p:spPr>
            <a:xfrm>
              <a:off x="1666002" y="5712370"/>
              <a:ext cx="4457700" cy="573985"/>
            </a:xfrm>
            <a:prstGeom prst="rect">
              <a:avLst/>
            </a:prstGeom>
          </p:spPr>
          <p:txBody>
            <a:bodyPr/>
            <a:lstStyle/>
            <a:p>
              <a:pPr marL="812800" indent="-812800"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defRPr/>
              </a:pPr>
              <a:r>
                <a:rPr lang="en-US" sz="2000" b="1" i="1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000" b="1" i="1" dirty="0">
                  <a:latin typeface="Times New Roman" pitchFamily="18" charset="0"/>
                  <a:cs typeface="Times New Roman" pitchFamily="18" charset="0"/>
                </a:rPr>
                <a:t> 36.1. </a:t>
              </a:r>
              <a:r>
                <a:rPr lang="en-US" sz="2000" b="1" i="1" dirty="0" err="1">
                  <a:latin typeface="Times New Roman" pitchFamily="18" charset="0"/>
                  <a:cs typeface="Times New Roman" pitchFamily="18" charset="0"/>
                </a:rPr>
                <a:t>Sơ</a:t>
              </a:r>
              <a:r>
                <a:rPr lang="en-US" sz="20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i="1" dirty="0" err="1">
                  <a:latin typeface="Times New Roman" pitchFamily="18" charset="0"/>
                  <a:cs typeface="Times New Roman" pitchFamily="18" charset="0"/>
                </a:rPr>
                <a:t>đồ</a:t>
              </a:r>
              <a:r>
                <a:rPr lang="en-US" sz="20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i="1" dirty="0" err="1">
                  <a:latin typeface="Times New Roman" pitchFamily="18" charset="0"/>
                  <a:cs typeface="Times New Roman" pitchFamily="18" charset="0"/>
                </a:rPr>
                <a:t>cây</a:t>
              </a:r>
              <a:r>
                <a:rPr lang="en-US" sz="20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i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0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i="1" dirty="0" err="1">
                  <a:latin typeface="Times New Roman" pitchFamily="18" charset="0"/>
                  <a:cs typeface="Times New Roman" pitchFamily="18" charset="0"/>
                </a:rPr>
                <a:t>hoa</a:t>
              </a:r>
              <a:endParaRPr lang="en-US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404448096"/>
      </p:ext>
    </p:extLst>
  </p:cSld>
  <p:clrMapOvr>
    <a:masterClrMapping/>
  </p:clrMapOvr>
  <p:transition spd="slow" advTm="4556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 36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24" r="4411" b="4396"/>
          <a:stretch>
            <a:fillRect/>
          </a:stretch>
        </p:blipFill>
        <p:spPr bwMode="auto">
          <a:xfrm>
            <a:off x="4648200" y="685800"/>
            <a:ext cx="44958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Line 5"/>
          <p:cNvSpPr>
            <a:spLocks noChangeShapeType="1"/>
          </p:cNvSpPr>
          <p:nvPr/>
        </p:nvSpPr>
        <p:spPr bwMode="auto">
          <a:xfrm flipV="1">
            <a:off x="6591300" y="4781550"/>
            <a:ext cx="400050" cy="4762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 flipV="1">
            <a:off x="7029450" y="4038600"/>
            <a:ext cx="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H="1" flipV="1">
            <a:off x="6394450" y="3238500"/>
            <a:ext cx="6096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H="1" flipV="1">
            <a:off x="6934200" y="990600"/>
            <a:ext cx="107950" cy="3009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V="1">
            <a:off x="7010400" y="2209800"/>
            <a:ext cx="30480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7086600" y="990600"/>
            <a:ext cx="0" cy="1371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 flipV="1">
            <a:off x="6724650" y="1714500"/>
            <a:ext cx="304800" cy="228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 flipV="1">
            <a:off x="6705600" y="1847850"/>
            <a:ext cx="2286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7105650" y="2362200"/>
            <a:ext cx="0" cy="685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V="1">
            <a:off x="7118350" y="2381250"/>
            <a:ext cx="228600" cy="381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7105650" y="3048000"/>
            <a:ext cx="76200" cy="1828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6324600" y="3048000"/>
            <a:ext cx="819150" cy="6667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6686550" y="4800600"/>
            <a:ext cx="457200" cy="533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7162800" y="4876800"/>
            <a:ext cx="4572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7162800" y="4876800"/>
            <a:ext cx="0" cy="838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5029200" y="2743200"/>
            <a:ext cx="1447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QUANG HỢP </a:t>
            </a:r>
          </a:p>
        </p:txBody>
      </p:sp>
      <p:sp>
        <p:nvSpPr>
          <p:cNvPr id="9256" name="Text Box 40"/>
          <p:cNvSpPr txBox="1">
            <a:spLocks noChangeArrowheads="1"/>
          </p:cNvSpPr>
          <p:nvPr/>
        </p:nvSpPr>
        <p:spPr bwMode="auto">
          <a:xfrm>
            <a:off x="4648200" y="5029200"/>
            <a:ext cx="1219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</a:p>
        </p:txBody>
      </p:sp>
      <p:sp>
        <p:nvSpPr>
          <p:cNvPr id="9257" name="Text Box 41"/>
          <p:cNvSpPr txBox="1">
            <a:spLocks noChangeArrowheads="1"/>
          </p:cNvSpPr>
          <p:nvPr/>
        </p:nvSpPr>
        <p:spPr bwMode="auto">
          <a:xfrm>
            <a:off x="4572000" y="5486400"/>
            <a:ext cx="1295400" cy="830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Muối khoáng</a:t>
            </a:r>
          </a:p>
        </p:txBody>
      </p:sp>
      <p:sp>
        <p:nvSpPr>
          <p:cNvPr id="9258" name="Line 42"/>
          <p:cNvSpPr>
            <a:spLocks noChangeShapeType="1"/>
          </p:cNvSpPr>
          <p:nvPr/>
        </p:nvSpPr>
        <p:spPr bwMode="auto">
          <a:xfrm>
            <a:off x="5715000" y="5257800"/>
            <a:ext cx="457200" cy="1524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59" name="Line 43"/>
          <p:cNvSpPr>
            <a:spLocks noChangeShapeType="1"/>
          </p:cNvSpPr>
          <p:nvPr/>
        </p:nvSpPr>
        <p:spPr bwMode="auto">
          <a:xfrm flipV="1">
            <a:off x="5486400" y="5638800"/>
            <a:ext cx="533400" cy="762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60" name="Line 44"/>
          <p:cNvSpPr>
            <a:spLocks noChangeShapeType="1"/>
          </p:cNvSpPr>
          <p:nvPr/>
        </p:nvSpPr>
        <p:spPr bwMode="auto">
          <a:xfrm flipV="1">
            <a:off x="5638800" y="5715000"/>
            <a:ext cx="5334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61" name="Line 45"/>
          <p:cNvSpPr>
            <a:spLocks noChangeShapeType="1"/>
          </p:cNvSpPr>
          <p:nvPr/>
        </p:nvSpPr>
        <p:spPr bwMode="auto">
          <a:xfrm>
            <a:off x="5638800" y="5410200"/>
            <a:ext cx="457200" cy="1524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64" name="Text Box 48"/>
          <p:cNvSpPr txBox="1">
            <a:spLocks noChangeArrowheads="1"/>
          </p:cNvSpPr>
          <p:nvPr/>
        </p:nvSpPr>
        <p:spPr bwMode="auto">
          <a:xfrm>
            <a:off x="4724400" y="1524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altLang="en-US" sz="24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265" name="Line 49"/>
          <p:cNvSpPr>
            <a:spLocks noChangeShapeType="1"/>
          </p:cNvSpPr>
          <p:nvPr/>
        </p:nvSpPr>
        <p:spPr bwMode="auto">
          <a:xfrm>
            <a:off x="5181600" y="1905000"/>
            <a:ext cx="457200" cy="5334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5388" name="TextBox 31"/>
          <p:cNvSpPr txBox="1">
            <a:spLocks noChangeArrowheads="1"/>
          </p:cNvSpPr>
          <p:nvPr/>
        </p:nvSpPr>
        <p:spPr bwMode="auto">
          <a:xfrm>
            <a:off x="100013" y="1489075"/>
            <a:ext cx="4548187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Nếu 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không có rễ thì lá có thực hiện được chức năng tổng hợp chất hữu cơ cho cây </a:t>
            </a:r>
            <a:r>
              <a:rPr lang="en-US" alt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 ?</a:t>
            </a:r>
            <a:endParaRPr lang="en-US" alt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0428568"/>
      </p:ext>
    </p:extLst>
  </p:cSld>
  <p:clrMapOvr>
    <a:masterClrMapping/>
  </p:clrMapOvr>
  <p:transition advTm="39395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9" dur="2000" fill="hold"/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002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3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9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7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9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0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3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9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6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3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9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1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9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5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3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1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8" presetClass="entr" presetSubtype="1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8" presetClass="entr" presetSubtype="6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8" presetClass="entr" presetSubtype="1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8" presetClass="entr" presetSubtype="1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8" presetClass="entr" presetSubtype="1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1" dur="5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4167 0.03333 L 0.03333 0.03333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92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" y="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6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417 -0.05 L 0.07083 -0.03889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" y="556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5417 0.09444 L 0.12084 0.03889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33" y="-2778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6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1666 0.1 L 0.10833 0.04444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83" y="-2778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9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87" dur="2000" fill="hold"/>
                                        <p:tgtEl>
                                          <p:spTgt spid="9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002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0" dur="1000"/>
                                        <p:tgtEl>
                                          <p:spTgt spid="9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92" dur="1000" fill="hold"/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3" grpId="0" build="allAtOnce"/>
      <p:bldP spid="9256" grpId="0" animBg="1"/>
      <p:bldP spid="9257" grpId="0" animBg="1"/>
      <p:bldP spid="9264" grpId="0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28.6|0.9|1.7|1.4|1.8|1.5|1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11.8|0.8|4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2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44.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7|20.1|13.8|11.2|15.7|11.2|10.1|14.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2.7|18|2.4|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8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2.5|1.7|2.2|1.6|2.6|1.9|1.7|1.7|2.3|2|2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11.5|0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5|1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0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43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11.8|0.8|4.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1321</Words>
  <Application>Microsoft Office PowerPoint</Application>
  <PresentationFormat>On-screen Show (4:3)</PresentationFormat>
  <Paragraphs>134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Georgia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Nhựt Bình</dc:creator>
  <cp:lastModifiedBy>Admin</cp:lastModifiedBy>
  <cp:revision>117</cp:revision>
  <dcterms:created xsi:type="dcterms:W3CDTF">2016-01-18T11:29:01Z</dcterms:created>
  <dcterms:modified xsi:type="dcterms:W3CDTF">2021-02-16T16:51:57Z</dcterms:modified>
</cp:coreProperties>
</file>