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9" r:id="rId2"/>
    <p:sldId id="270" r:id="rId3"/>
    <p:sldId id="271" r:id="rId4"/>
    <p:sldId id="272" r:id="rId5"/>
    <p:sldId id="276" r:id="rId6"/>
    <p:sldId id="278" r:id="rId7"/>
    <p:sldId id="256" r:id="rId8"/>
    <p:sldId id="257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5" r:id="rId21"/>
    <p:sldId id="277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22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1152D-22EF-466A-ACF3-B71B1F6F36C0}" type="datetimeFigureOut">
              <a:rPr lang="vi-VN" smtClean="0"/>
              <a:t>16/02/2021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EF668-8360-4D7D-A7EC-07433F5EBE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088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1C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738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1C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1C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05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1C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74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1C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608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1C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301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1C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60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1C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973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1C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663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1C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36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F04-14B1-4B4B-8866-A264D07FAA77}" type="datetimeFigureOut">
              <a:rPr lang="vi-VN" smtClean="0"/>
              <a:t>16/02/2021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EF0-C7EC-4F05-BCDD-6A1640506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841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F04-14B1-4B4B-8866-A264D07FAA77}" type="datetimeFigureOut">
              <a:rPr lang="vi-VN" smtClean="0"/>
              <a:t>16/02/2021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EF0-C7EC-4F05-BCDD-6A1640506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992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F04-14B1-4B4B-8866-A264D07FAA77}" type="datetimeFigureOut">
              <a:rPr lang="vi-VN" smtClean="0"/>
              <a:t>16/02/2021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EF0-C7EC-4F05-BCDD-6A1640506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735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pPr/>
              <a:t>16/02/2021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625684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F04-14B1-4B4B-8866-A264D07FAA77}" type="datetimeFigureOut">
              <a:rPr lang="vi-VN" smtClean="0"/>
              <a:t>16/02/2021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EF0-C7EC-4F05-BCDD-6A1640506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74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F04-14B1-4B4B-8866-A264D07FAA77}" type="datetimeFigureOut">
              <a:rPr lang="vi-VN" smtClean="0"/>
              <a:t>16/02/2021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EF0-C7EC-4F05-BCDD-6A1640506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25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F04-14B1-4B4B-8866-A264D07FAA77}" type="datetimeFigureOut">
              <a:rPr lang="vi-VN" smtClean="0"/>
              <a:t>16/02/2021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EF0-C7EC-4F05-BCDD-6A1640506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04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F04-14B1-4B4B-8866-A264D07FAA77}" type="datetimeFigureOut">
              <a:rPr lang="vi-VN" smtClean="0"/>
              <a:t>16/02/2021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EF0-C7EC-4F05-BCDD-6A1640506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477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F04-14B1-4B4B-8866-A264D07FAA77}" type="datetimeFigureOut">
              <a:rPr lang="vi-VN" smtClean="0"/>
              <a:t>16/02/2021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EF0-C7EC-4F05-BCDD-6A1640506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129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F04-14B1-4B4B-8866-A264D07FAA77}" type="datetimeFigureOut">
              <a:rPr lang="vi-VN" smtClean="0"/>
              <a:t>16/02/2021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EF0-C7EC-4F05-BCDD-6A1640506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261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F04-14B1-4B4B-8866-A264D07FAA77}" type="datetimeFigureOut">
              <a:rPr lang="vi-VN" smtClean="0"/>
              <a:t>16/02/2021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EF0-C7EC-4F05-BCDD-6A1640506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11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F04-14B1-4B4B-8866-A264D07FAA77}" type="datetimeFigureOut">
              <a:rPr lang="vi-VN" smtClean="0"/>
              <a:t>16/02/2021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9EF0-C7EC-4F05-BCDD-6A1640506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01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A3F04-14B1-4B4B-8866-A264D07FAA77}" type="datetimeFigureOut">
              <a:rPr lang="vi-VN" smtClean="0"/>
              <a:t>16/02/2021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9EF0-C7EC-4F05-BCDD-6A1640506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73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travel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1" y="-1143001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welcome to the english class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03972"/>
            <a:ext cx="8915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latin typeface="Comic Sans MS" panose="030F0702030302020204" pitchFamily="66" charset="0"/>
              </a:rPr>
              <a:pPr/>
              <a:t>10</a:t>
            </a:fld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27800" y="3160987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5938" lvl="0" indent="-515938" algn="ctr">
              <a:spcBef>
                <a:spcPct val="20000"/>
              </a:spcBef>
            </a:pPr>
            <a:r>
              <a:rPr lang="en-GB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______ </a:t>
            </a:r>
            <a:r>
              <a:rPr lang="en-GB" sz="2800" dirty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are both surrounded by the sea.</a:t>
            </a:r>
          </a:p>
        </p:txBody>
      </p:sp>
      <p:sp>
        <p:nvSpPr>
          <p:cNvPr id="10" name="ANSWER A"/>
          <p:cNvSpPr/>
          <p:nvPr/>
        </p:nvSpPr>
        <p:spPr>
          <a:xfrm>
            <a:off x="603611" y="4132310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The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UK and </a:t>
            </a: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the USA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1" name="ANSWER B"/>
          <p:cNvSpPr/>
          <p:nvPr/>
        </p:nvSpPr>
        <p:spPr>
          <a:xfrm>
            <a:off x="4765138" y="413576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Canada and New Zealand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ANSWER D"/>
          <p:cNvSpPr/>
          <p:nvPr/>
        </p:nvSpPr>
        <p:spPr>
          <a:xfrm>
            <a:off x="4765138" y="5286514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The USA and Australia</a:t>
            </a:r>
            <a:endParaRPr lang="en-US" sz="2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3" name="ANSWER C"/>
          <p:cNvSpPr/>
          <p:nvPr/>
        </p:nvSpPr>
        <p:spPr>
          <a:xfrm>
            <a:off x="603611" y="5245360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Australia and New Zealand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3218445" y="806965"/>
            <a:ext cx="3093385" cy="22860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/>
          <p:cNvSpPr txBox="1"/>
          <p:nvPr/>
        </p:nvSpPr>
        <p:spPr>
          <a:xfrm>
            <a:off x="517368" y="97066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Question 1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650" y="107337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II. </a:t>
            </a: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Quiz time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17368" y="5237125"/>
            <a:ext cx="614315" cy="594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993469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latin typeface="Comic Sans MS" panose="030F0702030302020204" pitchFamily="66" charset="0"/>
              </a:rPr>
              <a:pPr/>
              <a:t>11</a:t>
            </a:fld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27800" y="3160987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5938" lvl="0" indent="-515938" algn="ctr">
              <a:spcBef>
                <a:spcPct val="2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Of these countries, _____ is the youngest.</a:t>
            </a:r>
            <a:endParaRPr lang="en-GB" sz="2800" dirty="0">
              <a:solidFill>
                <a:srgbClr val="C00000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0" name="ANSWER A"/>
          <p:cNvSpPr/>
          <p:nvPr/>
        </p:nvSpPr>
        <p:spPr>
          <a:xfrm>
            <a:off x="603611" y="4132310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Australia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1" name="ANSWER B"/>
          <p:cNvSpPr/>
          <p:nvPr/>
        </p:nvSpPr>
        <p:spPr>
          <a:xfrm>
            <a:off x="4765138" y="413576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Canada 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ANSWER D"/>
          <p:cNvSpPr/>
          <p:nvPr/>
        </p:nvSpPr>
        <p:spPr>
          <a:xfrm>
            <a:off x="4765138" y="5286514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The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United Kingdom</a:t>
            </a:r>
            <a:endParaRPr lang="en-US" sz="2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3" name="ANSWER C"/>
          <p:cNvSpPr/>
          <p:nvPr/>
        </p:nvSpPr>
        <p:spPr>
          <a:xfrm>
            <a:off x="603611" y="5245360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</a:t>
            </a:r>
            <a:r>
              <a:rPr lang="en-GB" sz="2800" dirty="0">
                <a:solidFill>
                  <a:srgbClr val="00FFFF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The USA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368" y="97066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Question 2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650" y="107337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II. </a:t>
            </a: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Quiz time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3084214" y="825845"/>
            <a:ext cx="2891073" cy="213649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627800" y="4271871"/>
            <a:ext cx="614315" cy="594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783124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latin typeface="Comic Sans MS" panose="030F0702030302020204" pitchFamily="66" charset="0"/>
              </a:rPr>
              <a:pPr/>
              <a:t>12</a:t>
            </a:fld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27800" y="3160987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5938" lvl="0" indent="-515938" algn="ctr">
              <a:spcBef>
                <a:spcPct val="2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The capital of New Zealand is _______.</a:t>
            </a:r>
            <a:endParaRPr lang="en-GB" sz="2800" dirty="0">
              <a:solidFill>
                <a:srgbClr val="C00000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0" name="ANSWER A"/>
          <p:cNvSpPr/>
          <p:nvPr/>
        </p:nvSpPr>
        <p:spPr>
          <a:xfrm>
            <a:off x="603611" y="4132310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Canberra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1" name="ANSWER B"/>
          <p:cNvSpPr/>
          <p:nvPr/>
        </p:nvSpPr>
        <p:spPr>
          <a:xfrm>
            <a:off x="4765138" y="413576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B.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Washington D.C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ANSWER D"/>
          <p:cNvSpPr/>
          <p:nvPr/>
        </p:nvSpPr>
        <p:spPr>
          <a:xfrm>
            <a:off x="4765138" y="5286514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D.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Ottawa</a:t>
            </a:r>
            <a:endParaRPr lang="en-US" sz="2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3" name="ANSWER C"/>
          <p:cNvSpPr/>
          <p:nvPr/>
        </p:nvSpPr>
        <p:spPr>
          <a:xfrm>
            <a:off x="603611" y="5245360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</a:t>
            </a:r>
            <a:r>
              <a:rPr lang="en-GB" sz="2800" dirty="0">
                <a:solidFill>
                  <a:srgbClr val="00FFFF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Wellington 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368" y="97066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Question 3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650" y="107337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II. </a:t>
            </a: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Quiz time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2978576" y="815223"/>
            <a:ext cx="3093385" cy="222413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517368" y="5405497"/>
            <a:ext cx="614315" cy="594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015727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latin typeface="Comic Sans MS" panose="030F0702030302020204" pitchFamily="66" charset="0"/>
              </a:rPr>
              <a:pPr/>
              <a:t>13</a:t>
            </a:fld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27800" y="3160987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5938" lvl="0" indent="-515938" algn="ctr">
              <a:spcBef>
                <a:spcPct val="20000"/>
              </a:spcBef>
            </a:pPr>
            <a:r>
              <a:rPr lang="en-US" sz="250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____</a:t>
            </a:r>
            <a:r>
              <a:rPr lang="en-US" sz="250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is the most diverse in geography and climate.</a:t>
            </a:r>
          </a:p>
        </p:txBody>
      </p:sp>
      <p:sp>
        <p:nvSpPr>
          <p:cNvPr id="10" name="ANSWER A"/>
          <p:cNvSpPr/>
          <p:nvPr/>
        </p:nvSpPr>
        <p:spPr>
          <a:xfrm>
            <a:off x="603611" y="4132310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Canada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1" name="ANSWER B"/>
          <p:cNvSpPr/>
          <p:nvPr/>
        </p:nvSpPr>
        <p:spPr>
          <a:xfrm>
            <a:off x="4765138" y="413576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B.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The USA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ANSWER D"/>
          <p:cNvSpPr/>
          <p:nvPr/>
        </p:nvSpPr>
        <p:spPr>
          <a:xfrm>
            <a:off x="4765138" y="5286514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D.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New Zealand</a:t>
            </a:r>
            <a:endParaRPr lang="en-US" sz="2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3" name="ANSWER C"/>
          <p:cNvSpPr/>
          <p:nvPr/>
        </p:nvSpPr>
        <p:spPr>
          <a:xfrm>
            <a:off x="603611" y="5245360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</a:t>
            </a:r>
            <a:r>
              <a:rPr lang="en-GB" sz="2800" dirty="0">
                <a:solidFill>
                  <a:srgbClr val="00FFFF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The United Kingdom 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368" y="97066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Question 4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650" y="107337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II. </a:t>
            </a: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Quiz time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3069139" y="819888"/>
            <a:ext cx="3093385" cy="214206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4691016" y="4292447"/>
            <a:ext cx="614315" cy="594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7746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latin typeface="Comic Sans MS" panose="030F0702030302020204" pitchFamily="66" charset="0"/>
              </a:rPr>
              <a:pPr/>
              <a:t>14</a:t>
            </a:fld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27800" y="3160987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5938" lvl="0" indent="-515938" algn="ctr">
              <a:spcBef>
                <a:spcPct val="2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Niagara Falls is a spectacular waterfall in __.</a:t>
            </a:r>
          </a:p>
        </p:txBody>
      </p:sp>
      <p:sp>
        <p:nvSpPr>
          <p:cNvPr id="10" name="ANSWER A"/>
          <p:cNvSpPr/>
          <p:nvPr/>
        </p:nvSpPr>
        <p:spPr>
          <a:xfrm>
            <a:off x="603611" y="4132310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Wales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1" name="ANSWER B"/>
          <p:cNvSpPr/>
          <p:nvPr/>
        </p:nvSpPr>
        <p:spPr>
          <a:xfrm>
            <a:off x="4765138" y="413576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Canada 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ANSWER D"/>
          <p:cNvSpPr/>
          <p:nvPr/>
        </p:nvSpPr>
        <p:spPr>
          <a:xfrm>
            <a:off x="4765138" y="5286514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D.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Australia</a:t>
            </a:r>
            <a:endParaRPr lang="en-US" sz="2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3" name="ANSWER C"/>
          <p:cNvSpPr/>
          <p:nvPr/>
        </p:nvSpPr>
        <p:spPr>
          <a:xfrm>
            <a:off x="603611" y="5245360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</a:t>
            </a:r>
            <a:r>
              <a:rPr lang="en-GB" sz="2800" dirty="0">
                <a:solidFill>
                  <a:srgbClr val="00FFFF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England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368" y="97066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Question 5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650" y="107337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II. </a:t>
            </a: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Quiz time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2978575" y="753357"/>
            <a:ext cx="3093388" cy="2286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4681962" y="4277153"/>
            <a:ext cx="614315" cy="594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9772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latin typeface="Comic Sans MS" panose="030F0702030302020204" pitchFamily="66" charset="0"/>
              </a:rPr>
              <a:pPr/>
              <a:t>15</a:t>
            </a:fld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27800" y="3160987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5938" lvl="0" indent="-515938" algn="ctr">
              <a:spcBef>
                <a:spcPct val="2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__________ is closest to the North Pole.</a:t>
            </a:r>
          </a:p>
        </p:txBody>
      </p:sp>
      <p:sp>
        <p:nvSpPr>
          <p:cNvPr id="10" name="ANSWER A"/>
          <p:cNvSpPr/>
          <p:nvPr/>
        </p:nvSpPr>
        <p:spPr>
          <a:xfrm>
            <a:off x="603611" y="4132310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America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1" name="ANSWER B"/>
          <p:cNvSpPr/>
          <p:nvPr/>
        </p:nvSpPr>
        <p:spPr>
          <a:xfrm>
            <a:off x="4765138" y="413576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Canada 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ANSWER D"/>
          <p:cNvSpPr/>
          <p:nvPr/>
        </p:nvSpPr>
        <p:spPr>
          <a:xfrm>
            <a:off x="4765138" y="5286514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D.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Australia</a:t>
            </a:r>
            <a:endParaRPr lang="en-US" sz="2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3" name="ANSWER C"/>
          <p:cNvSpPr/>
          <p:nvPr/>
        </p:nvSpPr>
        <p:spPr>
          <a:xfrm>
            <a:off x="603611" y="5245360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</a:t>
            </a:r>
            <a:r>
              <a:rPr lang="en-GB" sz="2800" dirty="0">
                <a:solidFill>
                  <a:srgbClr val="00FFFF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New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Z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ealand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368" y="97066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Question 6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650" y="107337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II. </a:t>
            </a: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Quiz time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3125709" y="775662"/>
            <a:ext cx="3093388" cy="22860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4672403" y="4271871"/>
            <a:ext cx="614315" cy="594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175363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latin typeface="Comic Sans MS" panose="030F0702030302020204" pitchFamily="66" charset="0"/>
              </a:rPr>
              <a:pPr/>
              <a:t>16</a:t>
            </a:fld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720412" y="1624641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5938" lvl="0" indent="-515938" algn="ctr">
              <a:spcBef>
                <a:spcPct val="2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Of these countries, _____ is the youngest.</a:t>
            </a:r>
            <a:endParaRPr lang="en-GB" sz="2800" dirty="0">
              <a:solidFill>
                <a:srgbClr val="C00000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0" name="ANSWER A"/>
          <p:cNvSpPr/>
          <p:nvPr/>
        </p:nvSpPr>
        <p:spPr>
          <a:xfrm>
            <a:off x="590973" y="4111765"/>
            <a:ext cx="3657600" cy="53749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Touching toes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1" name="ANSWER B"/>
          <p:cNvSpPr/>
          <p:nvPr/>
        </p:nvSpPr>
        <p:spPr>
          <a:xfrm>
            <a:off x="4765138" y="4088705"/>
            <a:ext cx="3835654" cy="4815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B.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Touching forehead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ANSWER D"/>
          <p:cNvSpPr/>
          <p:nvPr/>
        </p:nvSpPr>
        <p:spPr>
          <a:xfrm>
            <a:off x="4765138" y="5947004"/>
            <a:ext cx="3835654" cy="46002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D.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Touching hands </a:t>
            </a:r>
            <a:endParaRPr lang="en-US" sz="2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3" name="ANSWER C"/>
          <p:cNvSpPr/>
          <p:nvPr/>
        </p:nvSpPr>
        <p:spPr>
          <a:xfrm>
            <a:off x="603611" y="5947004"/>
            <a:ext cx="3657600" cy="4093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</a:t>
            </a:r>
            <a:r>
              <a:rPr lang="en-GB" sz="2800" dirty="0">
                <a:solidFill>
                  <a:srgbClr val="00FFFF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Touching noses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368" y="97066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Question 7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650" y="107337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II. </a:t>
            </a: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Quiz time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148" name="Picture 4" descr="Image result for touching toes greeting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91" y="2488767"/>
            <a:ext cx="2153059" cy="152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1142" y="2266283"/>
            <a:ext cx="2543646" cy="1907735"/>
          </a:xfrm>
          <a:prstGeom prst="rect">
            <a:avLst/>
          </a:prstGeom>
        </p:spPr>
      </p:pic>
      <p:pic>
        <p:nvPicPr>
          <p:cNvPr id="6152" name="Picture 8" descr="Image result for touching forehead greeting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21" y="4725111"/>
            <a:ext cx="2123636" cy="116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36" y="4777978"/>
            <a:ext cx="2984628" cy="106084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16636" y="5827695"/>
            <a:ext cx="614315" cy="594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738695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latin typeface="Comic Sans MS" panose="030F0702030302020204" pitchFamily="66" charset="0"/>
              </a:rPr>
              <a:pPr/>
              <a:t>17</a:t>
            </a:fld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27800" y="3160987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5938" lvl="0" indent="-515938" algn="ctr">
              <a:spcBef>
                <a:spcPct val="2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 kilt is the traditional garment for ____.</a:t>
            </a:r>
            <a:endParaRPr lang="en-GB" sz="2800" dirty="0">
              <a:solidFill>
                <a:srgbClr val="C00000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0" name="ANSWER A"/>
          <p:cNvSpPr/>
          <p:nvPr/>
        </p:nvSpPr>
        <p:spPr>
          <a:xfrm>
            <a:off x="603611" y="4132310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Scottish men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1" name="ANSWER B"/>
          <p:cNvSpPr/>
          <p:nvPr/>
        </p:nvSpPr>
        <p:spPr>
          <a:xfrm>
            <a:off x="4765138" y="413576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B.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The Maori in New Zealand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ANSWER D"/>
          <p:cNvSpPr/>
          <p:nvPr/>
        </p:nvSpPr>
        <p:spPr>
          <a:xfrm>
            <a:off x="4765138" y="5286514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The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Aborigines in Australia</a:t>
            </a:r>
            <a:endParaRPr lang="en-US" sz="2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3" name="ANSWER C"/>
          <p:cNvSpPr/>
          <p:nvPr/>
        </p:nvSpPr>
        <p:spPr>
          <a:xfrm>
            <a:off x="603611" y="5245360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</a:t>
            </a:r>
            <a:r>
              <a:rPr lang="en-GB" sz="2800" dirty="0">
                <a:solidFill>
                  <a:srgbClr val="00FFFF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The Americans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368" y="97066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Question 8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650" y="107337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II. </a:t>
            </a: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Quiz time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9055" y="815223"/>
            <a:ext cx="2857500" cy="219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90750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latin typeface="Comic Sans MS" panose="030F0702030302020204" pitchFamily="66" charset="0"/>
              </a:rPr>
              <a:pPr/>
              <a:t>18</a:t>
            </a:fld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27800" y="3160987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5938" lvl="0" indent="-515938" algn="ctr">
              <a:spcBef>
                <a:spcPct val="2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This animal, the __ , is a symbol of Australia.</a:t>
            </a:r>
          </a:p>
        </p:txBody>
      </p:sp>
      <p:sp>
        <p:nvSpPr>
          <p:cNvPr id="10" name="ANSWER A"/>
          <p:cNvSpPr/>
          <p:nvPr/>
        </p:nvSpPr>
        <p:spPr>
          <a:xfrm>
            <a:off x="603611" y="4132310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kangaroo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1" name="ANSWER B"/>
          <p:cNvSpPr/>
          <p:nvPr/>
        </p:nvSpPr>
        <p:spPr>
          <a:xfrm>
            <a:off x="4765138" y="413576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k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oala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ANSWER D"/>
          <p:cNvSpPr/>
          <p:nvPr/>
        </p:nvSpPr>
        <p:spPr>
          <a:xfrm>
            <a:off x="4765138" y="5286514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D.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emu</a:t>
            </a:r>
            <a:endParaRPr lang="en-US" sz="2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3" name="ANSWER C"/>
          <p:cNvSpPr/>
          <p:nvPr/>
        </p:nvSpPr>
        <p:spPr>
          <a:xfrm>
            <a:off x="603611" y="5245360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</a:t>
            </a:r>
            <a:r>
              <a:rPr lang="en-GB" sz="2800" dirty="0">
                <a:solidFill>
                  <a:srgbClr val="00FFFF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rabbit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368" y="97066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Question 9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650" y="107337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II. </a:t>
            </a: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Quiz time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3985" y="4271871"/>
            <a:ext cx="614315" cy="594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395" y="1074063"/>
            <a:ext cx="3219145" cy="193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5401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latin typeface="Comic Sans MS" panose="030F0702030302020204" pitchFamily="66" charset="0"/>
              </a:rPr>
              <a:pPr/>
              <a:t>19</a:t>
            </a:fld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27800" y="3160987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5938" lvl="0" indent="-515938" algn="ctr">
              <a:spcBef>
                <a:spcPct val="20000"/>
              </a:spcBef>
            </a:pP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_______ is in London.</a:t>
            </a:r>
          </a:p>
        </p:txBody>
      </p:sp>
      <p:sp>
        <p:nvSpPr>
          <p:cNvPr id="10" name="ANSWER A"/>
          <p:cNvSpPr/>
          <p:nvPr/>
        </p:nvSpPr>
        <p:spPr>
          <a:xfrm>
            <a:off x="603611" y="4132310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A. </a:t>
            </a:r>
            <a:r>
              <a:rPr lang="en-GB" sz="28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Trafalga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Square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1" name="ANSWER B"/>
          <p:cNvSpPr/>
          <p:nvPr/>
        </p:nvSpPr>
        <p:spPr>
          <a:xfrm>
            <a:off x="4765138" y="413576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B.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Times Square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ANSWER D"/>
          <p:cNvSpPr/>
          <p:nvPr/>
        </p:nvSpPr>
        <p:spPr>
          <a:xfrm>
            <a:off x="4765138" y="5286514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D.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Ayers Rock</a:t>
            </a:r>
            <a:endParaRPr lang="en-US" sz="2800" b="1" dirty="0" smtClean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3" name="ANSWER C"/>
          <p:cNvSpPr/>
          <p:nvPr/>
        </p:nvSpPr>
        <p:spPr>
          <a:xfrm>
            <a:off x="603611" y="5245360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C</a:t>
            </a:r>
            <a:r>
              <a:rPr lang="en-GB" sz="2800" dirty="0">
                <a:solidFill>
                  <a:srgbClr val="00FFFF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.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Sky Tower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368" y="970660"/>
            <a:ext cx="230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Question 10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650" y="107337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II. </a:t>
            </a: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Quiz time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3071938" y="815223"/>
            <a:ext cx="2906661" cy="2286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603611" y="4271871"/>
            <a:ext cx="614315" cy="594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183775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travel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592" y="13187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Guessing game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5592" y="1718850"/>
            <a:ext cx="6981940" cy="4152122"/>
            <a:chOff x="53545" y="1679511"/>
            <a:chExt cx="6981940" cy="41521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45" y="1679511"/>
              <a:ext cx="6928395" cy="415212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51551" y="1811381"/>
              <a:ext cx="368393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93339" y="91533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99"/>
                </a:solidFill>
                <a:latin typeface="Comic Sans MS" pitchFamily="66" charset="0"/>
              </a:rPr>
              <a:t>Which country is it?</a:t>
            </a:r>
            <a:endParaRPr lang="en-US" sz="4000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1179" y="5870972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The USA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5251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travel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592" y="13187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III. Practice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592" y="2194802"/>
            <a:ext cx="7317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Step 1</a:t>
            </a:r>
            <a:r>
              <a:rPr lang="en-US" sz="3600" dirty="0" smtClean="0">
                <a:latin typeface="Comic Sans MS" pitchFamily="66" charset="0"/>
              </a:rPr>
              <a:t>. Choose an English speaking country.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592" y="3499449"/>
            <a:ext cx="7317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Step 2</a:t>
            </a:r>
            <a:r>
              <a:rPr lang="en-US" sz="3600" dirty="0" smtClean="0">
                <a:latin typeface="Comic Sans MS" pitchFamily="66" charset="0"/>
              </a:rPr>
              <a:t>. Write down on notebook 3 sentences about that country.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592" y="4809392"/>
            <a:ext cx="731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Step 3</a:t>
            </a:r>
            <a:r>
              <a:rPr lang="en-US" sz="3600" dirty="0" smtClean="0">
                <a:latin typeface="Comic Sans MS" pitchFamily="66" charset="0"/>
              </a:rPr>
              <a:t>. Describe the country.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174" y="981798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HOW MUCH DO YOU KNOW ABOUT A COUNTRY?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2498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travel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592" y="13187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IV. Homework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592" y="1217027"/>
            <a:ext cx="7317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1. </a:t>
            </a:r>
            <a:r>
              <a:rPr lang="en-US" sz="3600" dirty="0" smtClean="0">
                <a:latin typeface="Comic Sans MS" pitchFamily="66" charset="0"/>
              </a:rPr>
              <a:t>Make a sentence for each new words 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967" y="2518330"/>
            <a:ext cx="7317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2</a:t>
            </a:r>
            <a:r>
              <a:rPr lang="en-US" sz="3600" dirty="0" smtClean="0">
                <a:latin typeface="Comic Sans MS" pitchFamily="66" charset="0"/>
              </a:rPr>
              <a:t>. Write a paragraph (10-12 sentences) about one of your favorite English speaking countries.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592" y="4809392"/>
            <a:ext cx="731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3</a:t>
            </a:r>
            <a:r>
              <a:rPr lang="en-US" sz="3600" dirty="0" smtClean="0">
                <a:latin typeface="Comic Sans MS" pitchFamily="66" charset="0"/>
              </a:rPr>
              <a:t>. Prepare for </a:t>
            </a:r>
            <a:r>
              <a:rPr lang="en-US" sz="3600" b="1" i="1" dirty="0" smtClean="0">
                <a:latin typeface="Comic Sans MS" pitchFamily="66" charset="0"/>
              </a:rPr>
              <a:t>Skills 1</a:t>
            </a:r>
            <a:r>
              <a:rPr lang="en-US" sz="3600" dirty="0" smtClean="0">
                <a:latin typeface="Comic Sans MS" pitchFamily="66" charset="0"/>
              </a:rPr>
              <a:t>.</a:t>
            </a:r>
            <a:endParaRPr lang="en-US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1881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travel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592" y="13187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Guessing game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3339" y="91533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99"/>
                </a:solidFill>
                <a:latin typeface="Comic Sans MS" pitchFamily="66" charset="0"/>
              </a:rPr>
              <a:t>Which country is it?</a:t>
            </a:r>
            <a:endParaRPr lang="en-US" sz="4000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6503" y="5853674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New Zealand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3136" y="1748582"/>
            <a:ext cx="7004535" cy="4197191"/>
            <a:chOff x="493136" y="1748582"/>
            <a:chExt cx="7004535" cy="4197191"/>
          </a:xfrm>
        </p:grpSpPr>
        <p:grpSp>
          <p:nvGrpSpPr>
            <p:cNvPr id="2" name="Group 1"/>
            <p:cNvGrpSpPr/>
            <p:nvPr/>
          </p:nvGrpSpPr>
          <p:grpSpPr>
            <a:xfrm>
              <a:off x="493136" y="1748582"/>
              <a:ext cx="3957567" cy="4197191"/>
              <a:chOff x="493136" y="1748582"/>
              <a:chExt cx="3957567" cy="4197191"/>
            </a:xfrm>
          </p:grpSpPr>
          <p:pic>
            <p:nvPicPr>
              <p:cNvPr id="15362" name="Picture 2" descr="Image result for smallest population carto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136" y="1748582"/>
                <a:ext cx="3957567" cy="3899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93136" y="5237887"/>
                <a:ext cx="3957567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4000" b="1" dirty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217539" y="2266716"/>
              <a:ext cx="328013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i="1" dirty="0" smtClean="0">
                  <a:latin typeface="Comic Sans MS" pitchFamily="66" charset="0"/>
                </a:rPr>
                <a:t>It has the smallest population. </a:t>
              </a:r>
              <a:endParaRPr lang="en-US" sz="4000" b="1" i="1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96262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travel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592" y="13187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Guessing game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3339" y="91533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99"/>
                </a:solidFill>
                <a:latin typeface="Comic Sans MS" pitchFamily="66" charset="0"/>
              </a:rPr>
              <a:t>Which country is it?</a:t>
            </a:r>
            <a:endParaRPr lang="en-US" sz="4000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048" y="5971531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The United Kingdom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26503" y="1717724"/>
            <a:ext cx="5651492" cy="4102284"/>
            <a:chOff x="1326503" y="1717724"/>
            <a:chExt cx="5651492" cy="4102284"/>
          </a:xfrm>
        </p:grpSpPr>
        <p:pic>
          <p:nvPicPr>
            <p:cNvPr id="16386" name="Picture 2" descr="Image result for football club carto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671" y="2223190"/>
              <a:ext cx="5037155" cy="3596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326503" y="1717724"/>
              <a:ext cx="5651492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latin typeface="Comic Sans MS" pitchFamily="66" charset="0"/>
                </a:rPr>
                <a:t>It has the most famous football clubs in the world. </a:t>
              </a:r>
              <a:endParaRPr lang="en-US" sz="2800" b="1" i="1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75557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travel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592" y="13187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Guessing game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3339" y="91533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99"/>
                </a:solidFill>
                <a:latin typeface="Comic Sans MS" pitchFamily="66" charset="0"/>
              </a:rPr>
              <a:t>Which country is it?</a:t>
            </a:r>
            <a:endParaRPr lang="en-US" sz="4000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047" y="5836458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Australia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9856" y="2009084"/>
            <a:ext cx="6721883" cy="3727691"/>
            <a:chOff x="619856" y="2009084"/>
            <a:chExt cx="6721883" cy="37276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856" y="2009084"/>
              <a:ext cx="6656591" cy="372769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19856" y="2316178"/>
              <a:ext cx="672188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smtClean="0">
                  <a:latin typeface="Comic Sans MS" pitchFamily="66" charset="0"/>
                </a:rPr>
                <a:t>It is both country and continent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454349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Image result for travel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111" y="1617395"/>
            <a:ext cx="746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omic Sans MS" pitchFamily="66" charset="0"/>
              </a:rPr>
              <a:t>UNIT 8. ENGLISH SPEAKING COUNTRIES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Period 65. Lesson 4. Communication</a:t>
            </a:r>
            <a:endParaRPr lang="en-US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5640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ravel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4665" y="204944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I. New words: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9355" y="1529938"/>
            <a:ext cx="4348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1,</a:t>
            </a:r>
            <a:r>
              <a:rPr lang="en-US" sz="3600" b="1" dirty="0" smtClean="0">
                <a:latin typeface="Comic Sans MS" pitchFamily="66" charset="0"/>
              </a:rPr>
              <a:t> territory (n)</a:t>
            </a:r>
          </a:p>
          <a:p>
            <a:r>
              <a:rPr lang="vi-VN" sz="3600" dirty="0"/>
              <a:t>/</a:t>
            </a:r>
            <a:r>
              <a:rPr lang="vi-VN" sz="3600" dirty="0" smtClean="0">
                <a:solidFill>
                  <a:srgbClr val="000000"/>
                </a:solidFill>
                <a:ea typeface="Calibri"/>
                <a:cs typeface="Arial" pitchFamily="34" charset="0"/>
              </a:rPr>
              <a:t>ˈterɪtəri</a:t>
            </a:r>
            <a:r>
              <a:rPr lang="vi-VN" sz="3600" dirty="0">
                <a:solidFill>
                  <a:srgbClr val="000000"/>
                </a:solidFill>
                <a:ea typeface="Calibri"/>
                <a:cs typeface="Arial" pitchFamily="34" charset="0"/>
              </a:rPr>
              <a:t>/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: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lãnh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thổ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5" y="3927592"/>
            <a:ext cx="2799835" cy="24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" y="1197686"/>
            <a:ext cx="3021958" cy="22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29354" y="4193969"/>
            <a:ext cx="4348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mic Sans MS" pitchFamily="66" charset="0"/>
              </a:rPr>
              <a:t>2</a:t>
            </a:r>
            <a:r>
              <a:rPr lang="en-US" sz="3600" b="1" dirty="0" smtClean="0">
                <a:latin typeface="Comic Sans MS" pitchFamily="66" charset="0"/>
              </a:rPr>
              <a:t>,</a:t>
            </a:r>
            <a:r>
              <a:rPr lang="en-US" sz="3600" b="1" dirty="0" smtClean="0">
                <a:latin typeface="Comic Sans MS" pitchFamily="66" charset="0"/>
              </a:rPr>
              <a:t> kilt (n)</a:t>
            </a:r>
          </a:p>
          <a:p>
            <a:r>
              <a:rPr lang="vi-VN" sz="3600" dirty="0" smtClean="0"/>
              <a:t>/kɪlt/ 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: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váy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caro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đàn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ông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Xcốt-len</a:t>
            </a:r>
            <a:endParaRPr lang="en-US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7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ravel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4665" y="204944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I. New words: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4860" y="1612569"/>
            <a:ext cx="4348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mic Sans MS" pitchFamily="66" charset="0"/>
              </a:rPr>
              <a:t>3</a:t>
            </a:r>
            <a:r>
              <a:rPr lang="en-US" sz="3600" b="1" dirty="0" smtClean="0">
                <a:latin typeface="Comic Sans MS" pitchFamily="66" charset="0"/>
              </a:rPr>
              <a:t>,</a:t>
            </a:r>
            <a:r>
              <a:rPr lang="en-US" sz="3600" b="1" dirty="0" smtClean="0">
                <a:latin typeface="Comic Sans MS" pitchFamily="66" charset="0"/>
              </a:rPr>
              <a:t> North Pole (n)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: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Bắc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Cực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9501"/>
            <a:ext cx="3026758" cy="33497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4860" y="3502531"/>
            <a:ext cx="4552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4,</a:t>
            </a:r>
            <a:r>
              <a:rPr lang="en-US" sz="3600" b="1" dirty="0" smtClean="0">
                <a:latin typeface="Comic Sans MS" pitchFamily="66" charset="0"/>
              </a:rPr>
              <a:t> Arctic Circle (n)</a:t>
            </a:r>
          </a:p>
          <a:p>
            <a:r>
              <a:rPr lang="vi-VN" sz="3600" dirty="0" smtClean="0"/>
              <a:t>/</a:t>
            </a:r>
            <a:r>
              <a:rPr lang="vi-VN" sz="3600" dirty="0" smtClean="0">
                <a:solidFill>
                  <a:srgbClr val="000000"/>
                </a:solidFill>
                <a:ea typeface="Calibri"/>
                <a:cs typeface="Arial" pitchFamily="34" charset="0"/>
              </a:rPr>
              <a:t>ˈɑ:ktɪk/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: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vòng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Bắc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Cực</a:t>
            </a:r>
            <a:endParaRPr lang="en-US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6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ravel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" y="0"/>
            <a:ext cx="9146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51612" y="1727378"/>
            <a:ext cx="5561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Comic Sans MS" pitchFamily="66" charset="0"/>
              </a:rPr>
              <a:t>is a land that is under control of a particular country.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619656"/>
            <a:ext cx="267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Comic Sans MS" pitchFamily="66" charset="0"/>
              </a:rPr>
              <a:t>1________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756" y="146882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Fill in the blanks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0678" y="4258632"/>
            <a:ext cx="5020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s the line of latitude 66° 33′ North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4648" y="2631553"/>
            <a:ext cx="267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22DFB"/>
                </a:solidFill>
                <a:latin typeface="Comic Sans MS" pitchFamily="66" charset="0"/>
              </a:rPr>
              <a:t>2________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520" y="5202599"/>
            <a:ext cx="267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99"/>
                </a:solidFill>
                <a:latin typeface="Comic Sans MS" pitchFamily="66" charset="0"/>
              </a:rPr>
              <a:t>4________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4988" y="2754343"/>
            <a:ext cx="5020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22DFB"/>
                </a:solidFill>
                <a:latin typeface="Comic Sans MS" pitchFamily="66" charset="0"/>
              </a:rPr>
              <a:t>i</a:t>
            </a:r>
            <a:r>
              <a:rPr lang="en-US" sz="2800" b="1" dirty="0" smtClean="0">
                <a:solidFill>
                  <a:srgbClr val="322DFB"/>
                </a:solidFill>
                <a:latin typeface="Comic Sans MS" pitchFamily="66" charset="0"/>
              </a:rPr>
              <a:t>s the point on the surface of the Earth that is furthest north.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4988" y="5266029"/>
            <a:ext cx="5020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  <a:latin typeface="Comic Sans MS" pitchFamily="66" charset="0"/>
              </a:rPr>
              <a:t>i</a:t>
            </a:r>
            <a:r>
              <a:rPr lang="en-US" sz="2800" b="1" dirty="0" smtClean="0">
                <a:solidFill>
                  <a:srgbClr val="FF3399"/>
                </a:solidFill>
                <a:latin typeface="Comic Sans MS" pitchFamily="66" charset="0"/>
              </a:rPr>
              <a:t>s the skirt traditionally worn by Scottish men and boys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2520" y="4169606"/>
            <a:ext cx="267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3________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2520" y="1023371"/>
            <a:ext cx="8220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Comic Sans MS" pitchFamily="66" charset="0"/>
              </a:rPr>
              <a:t>Territory   Kilt    North Pole   Arctic Circle</a:t>
            </a:r>
            <a:endParaRPr lang="en-US" sz="2800" b="1" i="1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324" y="1664247"/>
            <a:ext cx="18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  <a:latin typeface="Comic Sans MS" pitchFamily="66" charset="0"/>
              </a:rPr>
              <a:t>Territory</a:t>
            </a:r>
            <a:endParaRPr lang="en-US" sz="2800" b="1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4324" y="2657985"/>
            <a:ext cx="214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322DFB"/>
                </a:solidFill>
                <a:latin typeface="Comic Sans MS" pitchFamily="66" charset="0"/>
              </a:rPr>
              <a:t>North Pole</a:t>
            </a:r>
            <a:endParaRPr lang="en-US" sz="2800" b="1" i="1" dirty="0">
              <a:solidFill>
                <a:srgbClr val="322DFB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476" y="4240711"/>
            <a:ext cx="242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Comic Sans MS" pitchFamily="66" charset="0"/>
              </a:rPr>
              <a:t>Arctic Circle</a:t>
            </a:r>
            <a:endParaRPr lang="en-US" sz="2800" b="1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466" y="5202599"/>
            <a:ext cx="8220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3399"/>
                </a:solidFill>
                <a:latin typeface="Comic Sans MS" pitchFamily="66" charset="0"/>
              </a:rPr>
              <a:t>Kilt</a:t>
            </a:r>
            <a:endParaRPr lang="en-US" sz="2800" b="1" i="1" dirty="0">
              <a:solidFill>
                <a:srgbClr val="FF33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637</Words>
  <Application>Microsoft Office PowerPoint</Application>
  <PresentationFormat>On-screen Show (4:3)</PresentationFormat>
  <Paragraphs>150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13</cp:revision>
  <dcterms:created xsi:type="dcterms:W3CDTF">2021-02-16T08:10:14Z</dcterms:created>
  <dcterms:modified xsi:type="dcterms:W3CDTF">2021-02-16T10:04:23Z</dcterms:modified>
</cp:coreProperties>
</file>