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mp3" ContentType="audio/unknown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7" r:id="rId2"/>
    <p:sldId id="257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779" autoAdjust="0"/>
    <p:restoredTop sz="94660"/>
  </p:normalViewPr>
  <p:slideViewPr>
    <p:cSldViewPr>
      <p:cViewPr>
        <p:scale>
          <a:sx n="72" d="100"/>
          <a:sy n="72" d="100"/>
        </p:scale>
        <p:origin x="-1320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media" Target="../media/media1.mp3"/><Relationship Id="rId2" Type="http://schemas.openxmlformats.org/officeDocument/2006/relationships/slideLayout" Target="../slideLayouts/slideLayout2.xml"/><Relationship Id="rId1" Type="http://schemas.openxmlformats.org/officeDocument/2006/relationships/video" Target="NULL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396312247200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2" descr="Picture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14363"/>
            <a:ext cx="7543800" cy="555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0" y="685802"/>
            <a:ext cx="9144000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  <a:cs typeface="+mn-cs"/>
              </a:rPr>
              <a:t>English 7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  <a:cs typeface="+mn-cs"/>
              </a:rPr>
              <a:t>UNIT 8 .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+mn-cs"/>
              </a:rPr>
              <a:t>FILMS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latin typeface="Times New Roman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Times New Roman" pitchFamily="18" charset="0"/>
                <a:cs typeface="+mn-cs"/>
              </a:rPr>
              <a:t>PERIOD  </a:t>
            </a:r>
            <a:r>
              <a:rPr lang="en-US" sz="3200" b="1" dirty="0" smtClean="0">
                <a:latin typeface="Times New Roman" pitchFamily="18" charset="0"/>
                <a:cs typeface="+mn-cs"/>
              </a:rPr>
              <a:t>65: </a:t>
            </a:r>
            <a:r>
              <a:rPr lang="en-US" sz="3200" b="1" dirty="0" smtClean="0">
                <a:latin typeface="Times New Roman" pitchFamily="18" charset="0"/>
                <a:cs typeface="+mn-cs"/>
              </a:rPr>
              <a:t>COMMUNICATION</a:t>
            </a:r>
            <a:endParaRPr lang="en-US" sz="3200" b="1" dirty="0">
              <a:latin typeface="Times New Roman" pitchFamily="18" charset="0"/>
              <a:cs typeface="+mn-cs"/>
            </a:endParaRP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905000" y="3505200"/>
            <a:ext cx="5105400" cy="1676400"/>
          </a:xfrm>
          <a:prstGeom prst="rect">
            <a:avLst/>
          </a:prstGeom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-463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Welcome to our class</a:t>
            </a:r>
          </a:p>
        </p:txBody>
      </p:sp>
      <p:sp>
        <p:nvSpPr>
          <p:cNvPr id="13318" name="Text Box 3"/>
          <p:cNvSpPr txBox="1">
            <a:spLocks noChangeArrowheads="1"/>
          </p:cNvSpPr>
          <p:nvPr/>
        </p:nvSpPr>
        <p:spPr bwMode="auto">
          <a:xfrm>
            <a:off x="2057400" y="4572000"/>
            <a:ext cx="4283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65103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Most people I have surveyed______________________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About half of the people I have surveyed ________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__________________________________________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Almost no one , I have surveyed____________________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EXERCISE 3: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itchFamily="34" charset="0"/>
              </a:rPr>
              <a:t>Make notes of your results</a:t>
            </a:r>
            <a:endParaRPr lang="en-US" i="1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 Rounded MT Bol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15240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like  to watch cartoons.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44858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likes  Tom and Jerry  characters.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4290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grees that it is ok for young kids to see cartoons.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963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Exercise 4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oin another group . report your results to those group members</a:t>
            </a:r>
            <a:endParaRPr lang="en-US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DO C1 , C2/PAGE13 (WORKBOOK)</a:t>
            </a:r>
          </a:p>
          <a:p>
            <a:pPr>
              <a:buFontTx/>
              <a:buChar char="-"/>
            </a:pPr>
            <a:r>
              <a:rPr lang="en-US" smtClean="0"/>
              <a:t>- PREPARE FOR SKILLS 1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HOMEWORK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1328"/>
            <a:ext cx="9448800" cy="4525963"/>
          </a:xfrm>
        </p:spPr>
        <p:txBody>
          <a:bodyPr>
            <a:normAutofit/>
          </a:bodyPr>
          <a:lstStyle/>
          <a:p>
            <a:pPr marL="624078" indent="-514350">
              <a:buAutoNum type="arabicPeriod"/>
            </a:pPr>
            <a:r>
              <a:rPr lang="en-US" sz="2800" dirty="0" smtClean="0"/>
              <a:t>I don’t really like the film although ________________________________</a:t>
            </a:r>
          </a:p>
          <a:p>
            <a:pPr marL="624078" indent="-514350">
              <a:buAutoNum type="arabicPeriod"/>
            </a:pPr>
            <a:r>
              <a:rPr lang="en-US" sz="2800" dirty="0" smtClean="0"/>
              <a:t>Despite his age,___________________________</a:t>
            </a:r>
          </a:p>
          <a:p>
            <a:pPr marL="624078" indent="-514350">
              <a:buAutoNum type="arabicPeriod"/>
            </a:pPr>
            <a:r>
              <a:rPr lang="en-US" sz="2800" dirty="0" smtClean="0"/>
              <a:t>The sound in the film is terrible . Nevertheless, ______________________________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 Rounded MT Bold" pitchFamily="34" charset="0"/>
              </a:rPr>
              <a:t>USE YOUR OWN IDEAS TO COMPLETE THE FOLLOWING SENTENCES</a:t>
            </a:r>
            <a:endParaRPr lang="en-US" sz="32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4114800" cy="715962"/>
          </a:xfrm>
        </p:spPr>
        <p:txBody>
          <a:bodyPr>
            <a:normAutofit/>
          </a:bodyPr>
          <a:lstStyle/>
          <a:p>
            <a:r>
              <a:rPr lang="en-US" sz="28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Answer the questions </a:t>
            </a:r>
            <a:r>
              <a:rPr lang="en-US" sz="2800" b="0" dirty="0" smtClean="0">
                <a:solidFill>
                  <a:schemeClr val="accent2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0" dirty="0">
              <a:solidFill>
                <a:schemeClr val="accent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457200" y="731838"/>
            <a:ext cx="5410200" cy="715962"/>
          </a:xfrm>
          <a:prstGeom prst="rect">
            <a:avLst/>
          </a:prstGeom>
        </p:spPr>
        <p:txBody>
          <a:bodyPr vert="horz" rtlCol="0" anchor="ctr">
            <a:normAutofit fontScale="85000"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8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What kind of films do you like to see ?</a:t>
            </a:r>
            <a:endParaRPr lang="en-US" sz="28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57200" y="1417638"/>
            <a:ext cx="5410200" cy="71596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800" b="0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Cartoon</a:t>
            </a:r>
            <a:r>
              <a:rPr lang="en-US" sz="2800" b="0" i="1" dirty="0" smtClean="0">
                <a:solidFill>
                  <a:schemeClr val="accent2"/>
                </a:solidFill>
                <a:effectLst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b="0" i="1" dirty="0">
              <a:solidFill>
                <a:schemeClr val="accent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381000" y="2103438"/>
            <a:ext cx="6858000" cy="71596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8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Who are your </a:t>
            </a:r>
            <a:r>
              <a:rPr lang="en-US" sz="2800" b="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lang="en-US" sz="28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actors / actresses ?</a:t>
            </a:r>
            <a:endParaRPr lang="en-US" sz="28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381000" y="2636838"/>
            <a:ext cx="6858000" cy="71596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8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Tran </a:t>
            </a:r>
            <a:r>
              <a:rPr lang="en-US" sz="2800" b="0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Thanh</a:t>
            </a:r>
            <a:r>
              <a:rPr lang="en-US" sz="2800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…</a:t>
            </a:r>
            <a:endParaRPr lang="en-US" sz="2800" b="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381000" y="3246438"/>
            <a:ext cx="8077200" cy="155416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800" b="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Today, we are going to do an interview with your classmates about films. Please think of the questions you may ask your friends in your interview with them</a:t>
            </a:r>
            <a:r>
              <a:rPr lang="en-US" sz="28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529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6002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Survey </a:t>
            </a:r>
            <a:r>
              <a:rPr lang="en-US" sz="2800" dirty="0" smtClean="0"/>
              <a:t>/ˈ</a:t>
            </a:r>
            <a:r>
              <a:rPr lang="en-US" sz="2800" dirty="0" err="1" smtClean="0"/>
              <a:t>sɜː.veɪ</a:t>
            </a:r>
            <a:r>
              <a:rPr lang="en-US" sz="2800" dirty="0" smtClean="0"/>
              <a:t>/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9200" y="22098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05400" y="30480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dội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I. VOCABULARY</a:t>
            </a:r>
            <a:endParaRPr lang="en-US" sz="28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4400" y="1524000"/>
            <a:ext cx="3876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khảo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khát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22860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go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ahead </a:t>
            </a:r>
            <a:r>
              <a:rPr lang="en-US" sz="2800" dirty="0" smtClean="0"/>
              <a:t>/</a:t>
            </a:r>
            <a:r>
              <a:rPr lang="en-US" sz="2800" dirty="0" err="1" smtClean="0"/>
              <a:t>ɡəʊ</a:t>
            </a:r>
            <a:r>
              <a:rPr lang="en-US" sz="2800" dirty="0" smtClean="0"/>
              <a:t> </a:t>
            </a:r>
            <a:r>
              <a:rPr lang="en-US" sz="2800" dirty="0" err="1" smtClean="0"/>
              <a:t>əˈhed</a:t>
            </a:r>
            <a:r>
              <a:rPr lang="en-US" sz="2800" dirty="0" smtClean="0"/>
              <a:t> </a:t>
            </a:r>
            <a:r>
              <a:rPr lang="en-US" sz="2800" dirty="0" smtClean="0"/>
              <a:t>/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313438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violence </a:t>
            </a:r>
            <a:r>
              <a:rPr lang="en-US" sz="2800" dirty="0" smtClean="0"/>
              <a:t>/ˈ</a:t>
            </a:r>
            <a:r>
              <a:rPr lang="en-US" sz="2800" dirty="0" err="1" smtClean="0"/>
              <a:t>vaɪə.ləns</a:t>
            </a:r>
            <a:r>
              <a:rPr lang="en-US" sz="2800" dirty="0" smtClean="0"/>
              <a:t>/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the picture and read the conversation and guess what the missing words from the blanks.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28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EXERCISE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Listen to the conversation and fill in the blanks with the words you hear.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04800" y="0"/>
            <a:ext cx="3886200" cy="19812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Excuse me , Duong . I’m doing a ________ about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favourite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actors . Would it be OK ? I asked you a few questions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4724400" y="0"/>
            <a:ext cx="3352800" cy="2057400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Sure , Go ahead , Nick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0" y="2133600"/>
            <a:ext cx="3048000" cy="1447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Who do you think is the best ____________?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5181600" y="2133600"/>
            <a:ext cx="3048000" cy="1828800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 ‘s _______________</a:t>
            </a:r>
            <a:endParaRPr lang="en-US" dirty="0"/>
          </a:p>
        </p:txBody>
      </p:sp>
      <p:sp>
        <p:nvSpPr>
          <p:cNvPr id="8" name="Cloud Callout 7"/>
          <p:cNvSpPr/>
          <p:nvPr/>
        </p:nvSpPr>
        <p:spPr>
          <a:xfrm>
            <a:off x="381000" y="3733800"/>
            <a:ext cx="3124200" cy="16002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And who do you think is the best ______________?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5410200" y="4343400"/>
            <a:ext cx="3124200" cy="1524000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think ________________is </a:t>
            </a:r>
            <a:endParaRPr lang="en-US" dirty="0"/>
          </a:p>
        </p:txBody>
      </p:sp>
      <p:sp>
        <p:nvSpPr>
          <p:cNvPr id="10" name="Cloud Callout 9"/>
          <p:cNvSpPr/>
          <p:nvPr/>
        </p:nvSpPr>
        <p:spPr>
          <a:xfrm>
            <a:off x="1905000" y="5029200"/>
            <a:ext cx="3352800" cy="1828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Thank you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0" y="381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survey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28956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actor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0" y="29718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Tom Guise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4400" y="4495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actress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43600" y="4876800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</a:rPr>
              <a:t>Angeling</a:t>
            </a:r>
            <a:r>
              <a:rPr lang="en-US" sz="2000" b="1" i="1" dirty="0" smtClean="0">
                <a:solidFill>
                  <a:srgbClr val="FF0000"/>
                </a:solidFill>
              </a:rPr>
              <a:t> Jolie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pic>
        <p:nvPicPr>
          <p:cNvPr id="17" name="12-track-12_4.mp3">
            <a:hlinkClick r:id="" action="ppaction://media"/>
          </p:cNvPr>
          <p:cNvPicPr>
            <a:picLocks noGrp="1" noChangeAspect="1"/>
          </p:cNvPicPr>
          <p:nvPr>
            <p:ph idx="1"/>
            <a:videoFile r:link="rId1"/>
            <p:extLst>
              <p:ext uri="{DAA4B4D4-6D71-4841-9C94-3DE7FCFB9230}">
                <p14:media xmlns="" xmlns:p14="http://schemas.microsoft.com/office/powerpoint/2010/main" r:embed="rId3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7891670" y="1676400"/>
            <a:ext cx="609600" cy="609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58180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vide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video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i="1" u="sng" dirty="0" smtClean="0">
                <a:solidFill>
                  <a:srgbClr val="FF0000"/>
                </a:solidFill>
              </a:rPr>
              <a:t>EXERCISE2</a:t>
            </a:r>
            <a:r>
              <a:rPr lang="en-US" sz="2800" dirty="0" smtClean="0">
                <a:solidFill>
                  <a:srgbClr val="FF0000"/>
                </a:solidFill>
              </a:rPr>
              <a:t> : </a:t>
            </a:r>
            <a:r>
              <a:rPr lang="en-US" sz="2400" dirty="0" smtClean="0">
                <a:solidFill>
                  <a:srgbClr val="FF0000"/>
                </a:solidFill>
                <a:latin typeface="Arial Rounded MT Bold" pitchFamily="34" charset="0"/>
              </a:rPr>
              <a:t>WORK IN GROUP OF SIX OR EIGHT . EACH STUDENT CHOOSES ONE OF THE FOLLOWING SETS OF SURVEY QUESTIONS</a:t>
            </a:r>
            <a:endParaRPr lang="en-US" sz="2400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1600200"/>
            <a:ext cx="6248400" cy="1371600"/>
          </a:xfrm>
          <a:prstGeom prst="roundRect">
            <a:avLst>
              <a:gd name="adj" fmla="val 27295"/>
            </a:avLst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Survey on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actors </a:t>
            </a:r>
          </a:p>
          <a:p>
            <a:pPr>
              <a:buAutoNum type="arabicParenBoth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Who do you think is the best actor?</a:t>
            </a:r>
          </a:p>
          <a:p>
            <a:pPr>
              <a:buAutoNum type="arabicParenBoth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Who do you think is best actress?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600" y="3200400"/>
            <a:ext cx="4953000" cy="137160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Survey on the best film </a:t>
            </a:r>
          </a:p>
          <a:p>
            <a:pPr>
              <a:buAutoNum type="arabicParenBoth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What is the best film you’ve seen recently?</a:t>
            </a:r>
          </a:p>
          <a:p>
            <a:pPr>
              <a:buAutoNum type="arabicParenBoth"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Who did it star?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05400" y="1447800"/>
            <a:ext cx="4191000" cy="1828800"/>
          </a:xfrm>
          <a:prstGeom prst="roundRect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Survey on action films</a:t>
            </a:r>
          </a:p>
          <a:p>
            <a:pPr marL="457200" indent="-457200" algn="ctr">
              <a:buAutoNum type="arabicParenBoth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 you enjoy action film?</a:t>
            </a:r>
          </a:p>
          <a:p>
            <a:pPr marL="457200" indent="-457200" algn="ctr">
              <a:buAutoNum type="arabicParenBoth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 it OK for young kids to see violence on TV?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0" y="3276600"/>
            <a:ext cx="4114800" cy="1752600"/>
          </a:xfrm>
          <a:prstGeom prst="roundRect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Survey on cartoons </a:t>
            </a:r>
          </a:p>
          <a:p>
            <a:pPr marL="342900" indent="-342900">
              <a:buAutoNum type="arabicParenBoth"/>
            </a:pPr>
            <a:r>
              <a:rPr lang="en-US" dirty="0" smtClean="0"/>
              <a:t>Do you like to watch cartoons </a:t>
            </a:r>
          </a:p>
          <a:p>
            <a:pPr marL="342900" indent="-342900">
              <a:buAutoNum type="arabicParenBoth"/>
            </a:pPr>
            <a:r>
              <a:rPr lang="en-US" dirty="0" smtClean="0"/>
              <a:t>Who is your </a:t>
            </a:r>
            <a:r>
              <a:rPr lang="en-US" dirty="0" err="1" smtClean="0"/>
              <a:t>favourite</a:t>
            </a:r>
            <a:r>
              <a:rPr lang="en-US" dirty="0" smtClean="0"/>
              <a:t> character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2966720"/>
        </p:xfrm>
        <a:graphic>
          <a:graphicData uri="http://schemas.openxmlformats.org/drawingml/2006/table">
            <a:tbl>
              <a:tblPr firstRow="1" firstCol="1" bandRow="1">
                <a:effectLst>
                  <a:reflection blurRad="6350" stA="50000" endA="300" endPos="55000" dir="5400000" sy="-100000" algn="bl" rotWithShape="0"/>
                </a:effectLst>
                <a:tableStyleId>{ED083AE6-46FA-4A59-8FB0-9F97EB10719F}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QUESTIONS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QUESTIONS 2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members of the group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Most people I have surveyed______________________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About half of the people I have surveyed ________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__________________________________________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Almost no one , I have surveyed____________________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u="sng" dirty="0" smtClean="0">
                <a:solidFill>
                  <a:srgbClr val="C00000"/>
                </a:solidFill>
              </a:rPr>
              <a:t>EXERCISE 3: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 Rounded MT Bold" pitchFamily="34" charset="0"/>
              </a:rPr>
              <a:t>Make notes of your results</a:t>
            </a:r>
            <a:endParaRPr lang="en-US" i="1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 Rounded MT Bol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15240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on’t like the action films.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44858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likes the action films.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4290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grees that it is ok for young kids to see violence  films.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123</TotalTime>
  <Words>498</Words>
  <Application>Microsoft Office PowerPoint</Application>
  <PresentationFormat>On-screen Show (4:3)</PresentationFormat>
  <Paragraphs>74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Slide 1</vt:lpstr>
      <vt:lpstr>USE YOUR OWN IDEAS TO COMPLETE THE FOLLOWING SENTENCES</vt:lpstr>
      <vt:lpstr>Answer the questions :</vt:lpstr>
      <vt:lpstr>I. VOCABULARY</vt:lpstr>
      <vt:lpstr>EXERCISE 1 : Listen to the conversation and fill in the blanks with the words you hear.</vt:lpstr>
      <vt:lpstr>Slide 6</vt:lpstr>
      <vt:lpstr>EXERCISE2 : WORK IN GROUP OF SIX OR EIGHT . EACH STUDENT CHOOSES ONE OF THE FOLLOWING SETS OF SURVEY QUESTIONS</vt:lpstr>
      <vt:lpstr>Survey members of the group</vt:lpstr>
      <vt:lpstr>EXERCISE 3: Make notes of your results</vt:lpstr>
      <vt:lpstr>EXERCISE 3: Make notes of your results</vt:lpstr>
      <vt:lpstr>Exercise 4 : Join another group . report your results to those group members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UNIT8 :          FILMS</dc:title>
  <dc:creator>SongQuynh</dc:creator>
  <cp:lastModifiedBy>Asus</cp:lastModifiedBy>
  <cp:revision>22</cp:revision>
  <dcterms:created xsi:type="dcterms:W3CDTF">2006-08-16T00:00:00Z</dcterms:created>
  <dcterms:modified xsi:type="dcterms:W3CDTF">2021-02-16T12:44:29Z</dcterms:modified>
</cp:coreProperties>
</file>