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Lst>
  <p:sldIdLst>
    <p:sldId id="262" r:id="rId5"/>
    <p:sldId id="282" r:id="rId6"/>
    <p:sldId id="283" r:id="rId7"/>
    <p:sldId id="263" r:id="rId8"/>
    <p:sldId id="284" r:id="rId9"/>
    <p:sldId id="264" r:id="rId10"/>
    <p:sldId id="265" r:id="rId11"/>
    <p:sldId id="266" r:id="rId12"/>
    <p:sldId id="267" r:id="rId13"/>
    <p:sldId id="268" r:id="rId14"/>
    <p:sldId id="269" r:id="rId15"/>
    <p:sldId id="272" r:id="rId16"/>
    <p:sldId id="279" r:id="rId17"/>
    <p:sldId id="271" r:id="rId18"/>
    <p:sldId id="273" r:id="rId19"/>
    <p:sldId id="270" r:id="rId20"/>
    <p:sldId id="275" r:id="rId21"/>
    <p:sldId id="276" r:id="rId22"/>
    <p:sldId id="277" r:id="rId23"/>
    <p:sldId id="281" r:id="rId24"/>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0000FF"/>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2" autoAdjust="0"/>
    <p:restoredTop sz="94660"/>
  </p:normalViewPr>
  <p:slideViewPr>
    <p:cSldViewPr>
      <p:cViewPr varScale="1">
        <p:scale>
          <a:sx n="69" d="100"/>
          <a:sy n="69"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0.wmf"/><Relationship Id="rId7" Type="http://schemas.openxmlformats.org/officeDocument/2006/relationships/image" Target="../media/image23.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2.wmf"/><Relationship Id="rId5" Type="http://schemas.openxmlformats.org/officeDocument/2006/relationships/image" Target="../media/image12.wmf"/><Relationship Id="rId10" Type="http://schemas.openxmlformats.org/officeDocument/2006/relationships/image" Target="../media/image26.wmf"/><Relationship Id="rId4" Type="http://schemas.openxmlformats.org/officeDocument/2006/relationships/image" Target="../media/image21.wmf"/><Relationship Id="rId9"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5.wmf"/><Relationship Id="rId1" Type="http://schemas.openxmlformats.org/officeDocument/2006/relationships/image" Target="../media/image12.wmf"/><Relationship Id="rId5" Type="http://schemas.openxmlformats.org/officeDocument/2006/relationships/image" Target="../media/image31.wmf"/><Relationship Id="rId4"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44F3EE-106C-4E05-8610-C55979DEFF5F}" type="slidenum">
              <a:rPr lang="en-US" altLang="en-US"/>
              <a:pPr/>
              <a:t>‹#›</a:t>
            </a:fld>
            <a:endParaRPr lang="en-US" altLang="en-US"/>
          </a:p>
        </p:txBody>
      </p:sp>
    </p:spTree>
    <p:extLst>
      <p:ext uri="{BB962C8B-B14F-4D97-AF65-F5344CB8AC3E}">
        <p14:creationId xmlns:p14="http://schemas.microsoft.com/office/powerpoint/2010/main" val="348563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0E662D-C0D0-4A21-B2B3-F4FF464AA09A}" type="slidenum">
              <a:rPr lang="en-US" altLang="en-US"/>
              <a:pPr/>
              <a:t>‹#›</a:t>
            </a:fld>
            <a:endParaRPr lang="en-US" altLang="en-US"/>
          </a:p>
        </p:txBody>
      </p:sp>
    </p:spTree>
    <p:extLst>
      <p:ext uri="{BB962C8B-B14F-4D97-AF65-F5344CB8AC3E}">
        <p14:creationId xmlns:p14="http://schemas.microsoft.com/office/powerpoint/2010/main" val="6992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9BFCDB-1192-4DA4-A0AB-0DEEF3857721}" type="slidenum">
              <a:rPr lang="en-US" altLang="en-US"/>
              <a:pPr/>
              <a:t>‹#›</a:t>
            </a:fld>
            <a:endParaRPr lang="en-US" altLang="en-US"/>
          </a:p>
        </p:txBody>
      </p:sp>
    </p:spTree>
    <p:extLst>
      <p:ext uri="{BB962C8B-B14F-4D97-AF65-F5344CB8AC3E}">
        <p14:creationId xmlns:p14="http://schemas.microsoft.com/office/powerpoint/2010/main" val="119688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F3D1F44-3F4E-4B1C-99C7-19956978E576}" type="slidenum">
              <a:rPr lang="en-US" altLang="en-US"/>
              <a:pPr/>
              <a:t>‹#›</a:t>
            </a:fld>
            <a:endParaRPr lang="en-US" altLang="en-US"/>
          </a:p>
        </p:txBody>
      </p:sp>
    </p:spTree>
    <p:extLst>
      <p:ext uri="{BB962C8B-B14F-4D97-AF65-F5344CB8AC3E}">
        <p14:creationId xmlns:p14="http://schemas.microsoft.com/office/powerpoint/2010/main" val="67216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409FA95-3D75-4F8E-9C87-719384EAB818}" type="slidenum">
              <a:rPr lang="en-US" altLang="en-US"/>
              <a:pPr/>
              <a:t>‹#›</a:t>
            </a:fld>
            <a:endParaRPr lang="en-US" altLang="en-US"/>
          </a:p>
        </p:txBody>
      </p:sp>
    </p:spTree>
    <p:extLst>
      <p:ext uri="{BB962C8B-B14F-4D97-AF65-F5344CB8AC3E}">
        <p14:creationId xmlns:p14="http://schemas.microsoft.com/office/powerpoint/2010/main" val="30632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11D03181-E2FD-4152-AA07-E6A39BC0D1E8}" type="slidenum">
              <a:rPr lang="en-US" altLang="en-US"/>
              <a:pPr/>
              <a:t>‹#›</a:t>
            </a:fld>
            <a:endParaRPr lang="en-US" altLang="en-US"/>
          </a:p>
        </p:txBody>
      </p:sp>
    </p:spTree>
    <p:extLst>
      <p:ext uri="{BB962C8B-B14F-4D97-AF65-F5344CB8AC3E}">
        <p14:creationId xmlns:p14="http://schemas.microsoft.com/office/powerpoint/2010/main" val="242841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F8FD6F10-F5DB-4E7B-8F56-886B9A6D3497}" type="slidenum">
              <a:rPr lang="en-US" altLang="en-US"/>
              <a:pPr/>
              <a:t>‹#›</a:t>
            </a:fld>
            <a:endParaRPr lang="en-US" altLang="en-US"/>
          </a:p>
        </p:txBody>
      </p:sp>
    </p:spTree>
    <p:extLst>
      <p:ext uri="{BB962C8B-B14F-4D97-AF65-F5344CB8AC3E}">
        <p14:creationId xmlns:p14="http://schemas.microsoft.com/office/powerpoint/2010/main" val="232303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8DFCC245-A501-43A9-B0FE-3DE788685579}" type="slidenum">
              <a:rPr lang="en-US" altLang="en-US"/>
              <a:pPr/>
              <a:t>‹#›</a:t>
            </a:fld>
            <a:endParaRPr lang="en-US" altLang="en-US"/>
          </a:p>
        </p:txBody>
      </p:sp>
    </p:spTree>
    <p:extLst>
      <p:ext uri="{BB962C8B-B14F-4D97-AF65-F5344CB8AC3E}">
        <p14:creationId xmlns:p14="http://schemas.microsoft.com/office/powerpoint/2010/main" val="275115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1E18306-CAB1-499F-9346-882D5AE1ECBB}" type="slidenum">
              <a:rPr lang="en-US" altLang="en-US"/>
              <a:pPr/>
              <a:t>‹#›</a:t>
            </a:fld>
            <a:endParaRPr lang="en-US" altLang="en-US"/>
          </a:p>
        </p:txBody>
      </p:sp>
    </p:spTree>
    <p:extLst>
      <p:ext uri="{BB962C8B-B14F-4D97-AF65-F5344CB8AC3E}">
        <p14:creationId xmlns:p14="http://schemas.microsoft.com/office/powerpoint/2010/main" val="206632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529453E-968C-4CD0-8EE8-BD86DCEE8FEC}" type="slidenum">
              <a:rPr lang="en-US" altLang="en-US"/>
              <a:pPr/>
              <a:t>‹#›</a:t>
            </a:fld>
            <a:endParaRPr lang="en-US" altLang="en-US"/>
          </a:p>
        </p:txBody>
      </p:sp>
    </p:spTree>
    <p:extLst>
      <p:ext uri="{BB962C8B-B14F-4D97-AF65-F5344CB8AC3E}">
        <p14:creationId xmlns:p14="http://schemas.microsoft.com/office/powerpoint/2010/main" val="370897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EF239ECE-AA16-45CD-B159-3F8E90EDCAD9}" type="slidenum">
              <a:rPr lang="en-US" altLang="en-US"/>
              <a:pPr/>
              <a:t>‹#›</a:t>
            </a:fld>
            <a:endParaRPr lang="en-US" altLang="en-US"/>
          </a:p>
        </p:txBody>
      </p:sp>
    </p:spTree>
    <p:extLst>
      <p:ext uri="{BB962C8B-B14F-4D97-AF65-F5344CB8AC3E}">
        <p14:creationId xmlns:p14="http://schemas.microsoft.com/office/powerpoint/2010/main" val="28509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F07CA5-009A-49E0-B964-77FAF11084DC}" type="slidenum">
              <a:rPr lang="en-US" altLang="en-US"/>
              <a:pPr/>
              <a:t>‹#›</a:t>
            </a:fld>
            <a:endParaRPr lang="en-US" altLang="en-US"/>
          </a:p>
        </p:txBody>
      </p:sp>
    </p:spTree>
    <p:extLst>
      <p:ext uri="{BB962C8B-B14F-4D97-AF65-F5344CB8AC3E}">
        <p14:creationId xmlns:p14="http://schemas.microsoft.com/office/powerpoint/2010/main" val="3794379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45522880-E0B4-444F-89DE-D058650757AF}" type="slidenum">
              <a:rPr lang="en-US" altLang="en-US"/>
              <a:pPr/>
              <a:t>‹#›</a:t>
            </a:fld>
            <a:endParaRPr lang="en-US" altLang="en-US"/>
          </a:p>
        </p:txBody>
      </p:sp>
    </p:spTree>
    <p:extLst>
      <p:ext uri="{BB962C8B-B14F-4D97-AF65-F5344CB8AC3E}">
        <p14:creationId xmlns:p14="http://schemas.microsoft.com/office/powerpoint/2010/main" val="15530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BB9129FD-939B-424F-BA41-E1E6763E5EF7}" type="slidenum">
              <a:rPr lang="en-US" altLang="en-US"/>
              <a:pPr/>
              <a:t>‹#›</a:t>
            </a:fld>
            <a:endParaRPr lang="en-US" altLang="en-US"/>
          </a:p>
        </p:txBody>
      </p:sp>
    </p:spTree>
    <p:extLst>
      <p:ext uri="{BB962C8B-B14F-4D97-AF65-F5344CB8AC3E}">
        <p14:creationId xmlns:p14="http://schemas.microsoft.com/office/powerpoint/2010/main" val="2602807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19F9591-DAB1-42E7-B853-A1FB87E0FAC2}" type="slidenum">
              <a:rPr lang="en-US" altLang="en-US"/>
              <a:pPr/>
              <a:t>‹#›</a:t>
            </a:fld>
            <a:endParaRPr lang="en-US" altLang="en-US"/>
          </a:p>
        </p:txBody>
      </p:sp>
    </p:spTree>
    <p:extLst>
      <p:ext uri="{BB962C8B-B14F-4D97-AF65-F5344CB8AC3E}">
        <p14:creationId xmlns:p14="http://schemas.microsoft.com/office/powerpoint/2010/main" val="208594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A329D78-DAD1-4173-9719-52763D07C01B}" type="slidenum">
              <a:rPr lang="en-US" altLang="en-US"/>
              <a:pPr/>
              <a:t>‹#›</a:t>
            </a:fld>
            <a:endParaRPr lang="en-US" altLang="en-US"/>
          </a:p>
        </p:txBody>
      </p:sp>
    </p:spTree>
    <p:extLst>
      <p:ext uri="{BB962C8B-B14F-4D97-AF65-F5344CB8AC3E}">
        <p14:creationId xmlns:p14="http://schemas.microsoft.com/office/powerpoint/2010/main" val="179735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1D74A5CE-2E6D-4065-8D9E-FB2A284D0F83}" type="slidenum">
              <a:rPr lang="en-US" altLang="en-US"/>
              <a:pPr/>
              <a:t>‹#›</a:t>
            </a:fld>
            <a:endParaRPr lang="en-US" altLang="en-US"/>
          </a:p>
        </p:txBody>
      </p:sp>
    </p:spTree>
    <p:extLst>
      <p:ext uri="{BB962C8B-B14F-4D97-AF65-F5344CB8AC3E}">
        <p14:creationId xmlns:p14="http://schemas.microsoft.com/office/powerpoint/2010/main" val="1444005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C58AE58-AA30-4380-91F4-269A9B41A1F0}" type="slidenum">
              <a:rPr lang="en-US" altLang="en-US"/>
              <a:pPr/>
              <a:t>‹#›</a:t>
            </a:fld>
            <a:endParaRPr lang="en-US" altLang="en-US"/>
          </a:p>
        </p:txBody>
      </p:sp>
    </p:spTree>
    <p:extLst>
      <p:ext uri="{BB962C8B-B14F-4D97-AF65-F5344CB8AC3E}">
        <p14:creationId xmlns:p14="http://schemas.microsoft.com/office/powerpoint/2010/main" val="3060114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C7EFBA79-05AC-4A13-A0FE-B52AE4CA9C9D}" type="slidenum">
              <a:rPr lang="en-US" altLang="en-US"/>
              <a:pPr/>
              <a:t>‹#›</a:t>
            </a:fld>
            <a:endParaRPr lang="en-US" altLang="en-US"/>
          </a:p>
        </p:txBody>
      </p:sp>
    </p:spTree>
    <p:extLst>
      <p:ext uri="{BB962C8B-B14F-4D97-AF65-F5344CB8AC3E}">
        <p14:creationId xmlns:p14="http://schemas.microsoft.com/office/powerpoint/2010/main" val="4111561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62DFC1A9-EB52-4E6E-8593-1E15A0FFBD43}" type="slidenum">
              <a:rPr lang="en-US" altLang="en-US"/>
              <a:pPr/>
              <a:t>‹#›</a:t>
            </a:fld>
            <a:endParaRPr lang="en-US" altLang="en-US"/>
          </a:p>
        </p:txBody>
      </p:sp>
    </p:spTree>
    <p:extLst>
      <p:ext uri="{BB962C8B-B14F-4D97-AF65-F5344CB8AC3E}">
        <p14:creationId xmlns:p14="http://schemas.microsoft.com/office/powerpoint/2010/main" val="406172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B097D78C-BE11-4FE8-BE7D-7B9231317AF8}" type="slidenum">
              <a:rPr lang="en-US" altLang="en-US"/>
              <a:pPr/>
              <a:t>‹#›</a:t>
            </a:fld>
            <a:endParaRPr lang="en-US" altLang="en-US"/>
          </a:p>
        </p:txBody>
      </p:sp>
    </p:spTree>
    <p:extLst>
      <p:ext uri="{BB962C8B-B14F-4D97-AF65-F5344CB8AC3E}">
        <p14:creationId xmlns:p14="http://schemas.microsoft.com/office/powerpoint/2010/main" val="3471586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8C966F93-354F-4364-9960-AB87C7688AD4}" type="slidenum">
              <a:rPr lang="en-US" altLang="en-US"/>
              <a:pPr/>
              <a:t>‹#›</a:t>
            </a:fld>
            <a:endParaRPr lang="en-US" altLang="en-US"/>
          </a:p>
        </p:txBody>
      </p:sp>
    </p:spTree>
    <p:extLst>
      <p:ext uri="{BB962C8B-B14F-4D97-AF65-F5344CB8AC3E}">
        <p14:creationId xmlns:p14="http://schemas.microsoft.com/office/powerpoint/2010/main" val="84979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B81C02-835F-4B96-BC23-462D55AC6375}" type="slidenum">
              <a:rPr lang="en-US" altLang="en-US"/>
              <a:pPr/>
              <a:t>‹#›</a:t>
            </a:fld>
            <a:endParaRPr lang="en-US" altLang="en-US"/>
          </a:p>
        </p:txBody>
      </p:sp>
    </p:spTree>
    <p:extLst>
      <p:ext uri="{BB962C8B-B14F-4D97-AF65-F5344CB8AC3E}">
        <p14:creationId xmlns:p14="http://schemas.microsoft.com/office/powerpoint/2010/main" val="2628024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A2D456A-06C5-47F1-8D8F-F6A43E9CFB4D}" type="slidenum">
              <a:rPr lang="en-US" altLang="en-US"/>
              <a:pPr/>
              <a:t>‹#›</a:t>
            </a:fld>
            <a:endParaRPr lang="en-US" altLang="en-US"/>
          </a:p>
        </p:txBody>
      </p:sp>
    </p:spTree>
    <p:extLst>
      <p:ext uri="{BB962C8B-B14F-4D97-AF65-F5344CB8AC3E}">
        <p14:creationId xmlns:p14="http://schemas.microsoft.com/office/powerpoint/2010/main" val="1103756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12BD6A9-E683-40F5-97B8-742444FA8521}" type="slidenum">
              <a:rPr lang="en-US" altLang="en-US"/>
              <a:pPr/>
              <a:t>‹#›</a:t>
            </a:fld>
            <a:endParaRPr lang="en-US" altLang="en-US"/>
          </a:p>
        </p:txBody>
      </p:sp>
    </p:spTree>
    <p:extLst>
      <p:ext uri="{BB962C8B-B14F-4D97-AF65-F5344CB8AC3E}">
        <p14:creationId xmlns:p14="http://schemas.microsoft.com/office/powerpoint/2010/main" val="4201553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84FD6E7B-59AC-4EC2-B107-B7AE70EAD19A}" type="slidenum">
              <a:rPr lang="en-US" altLang="en-US"/>
              <a:pPr/>
              <a:t>‹#›</a:t>
            </a:fld>
            <a:endParaRPr lang="en-US" altLang="en-US"/>
          </a:p>
        </p:txBody>
      </p:sp>
    </p:spTree>
    <p:extLst>
      <p:ext uri="{BB962C8B-B14F-4D97-AF65-F5344CB8AC3E}">
        <p14:creationId xmlns:p14="http://schemas.microsoft.com/office/powerpoint/2010/main" val="2632574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01A88D00-2A23-4DC3-87F8-A575CD35555B}" type="slidenum">
              <a:rPr lang="en-US" altLang="en-US"/>
              <a:pPr/>
              <a:t>‹#›</a:t>
            </a:fld>
            <a:endParaRPr lang="en-US" altLang="en-US"/>
          </a:p>
        </p:txBody>
      </p:sp>
    </p:spTree>
    <p:extLst>
      <p:ext uri="{BB962C8B-B14F-4D97-AF65-F5344CB8AC3E}">
        <p14:creationId xmlns:p14="http://schemas.microsoft.com/office/powerpoint/2010/main" val="2322304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C5E98D61-CEFE-48BA-A0CB-74FDE9B4B3F3}" type="slidenum">
              <a:rPr lang="en-US" altLang="en-US"/>
              <a:pPr/>
              <a:t>‹#›</a:t>
            </a:fld>
            <a:endParaRPr lang="en-US" altLang="en-US"/>
          </a:p>
        </p:txBody>
      </p:sp>
    </p:spTree>
    <p:extLst>
      <p:ext uri="{BB962C8B-B14F-4D97-AF65-F5344CB8AC3E}">
        <p14:creationId xmlns:p14="http://schemas.microsoft.com/office/powerpoint/2010/main" val="2074905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A4ADCD6-11E6-493B-ABE4-5D2F358CB32D}" type="slidenum">
              <a:rPr lang="en-US" altLang="en-US"/>
              <a:pPr/>
              <a:t>‹#›</a:t>
            </a:fld>
            <a:endParaRPr lang="en-US" altLang="en-US"/>
          </a:p>
        </p:txBody>
      </p:sp>
    </p:spTree>
    <p:extLst>
      <p:ext uri="{BB962C8B-B14F-4D97-AF65-F5344CB8AC3E}">
        <p14:creationId xmlns:p14="http://schemas.microsoft.com/office/powerpoint/2010/main" val="2905275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CA5FE816-BBB7-419A-B385-49150401357B}" type="slidenum">
              <a:rPr lang="en-US" altLang="en-US"/>
              <a:pPr/>
              <a:t>‹#›</a:t>
            </a:fld>
            <a:endParaRPr lang="en-US" altLang="en-US"/>
          </a:p>
        </p:txBody>
      </p:sp>
    </p:spTree>
    <p:extLst>
      <p:ext uri="{BB962C8B-B14F-4D97-AF65-F5344CB8AC3E}">
        <p14:creationId xmlns:p14="http://schemas.microsoft.com/office/powerpoint/2010/main" val="4183884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188EC2A-80E3-4955-B309-6E913E0BADFB}" type="slidenum">
              <a:rPr lang="en-US" altLang="en-US"/>
              <a:pPr/>
              <a:t>‹#›</a:t>
            </a:fld>
            <a:endParaRPr lang="en-US" altLang="en-US"/>
          </a:p>
        </p:txBody>
      </p:sp>
    </p:spTree>
    <p:extLst>
      <p:ext uri="{BB962C8B-B14F-4D97-AF65-F5344CB8AC3E}">
        <p14:creationId xmlns:p14="http://schemas.microsoft.com/office/powerpoint/2010/main" val="4137406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5D23207D-7714-4CE8-A38F-895007112ADE}" type="slidenum">
              <a:rPr lang="en-US" altLang="en-US"/>
              <a:pPr/>
              <a:t>‹#›</a:t>
            </a:fld>
            <a:endParaRPr lang="en-US" altLang="en-US"/>
          </a:p>
        </p:txBody>
      </p:sp>
    </p:spTree>
    <p:extLst>
      <p:ext uri="{BB962C8B-B14F-4D97-AF65-F5344CB8AC3E}">
        <p14:creationId xmlns:p14="http://schemas.microsoft.com/office/powerpoint/2010/main" val="144778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71C89CB-05AA-4983-A1D1-8395BD72990C}" type="slidenum">
              <a:rPr lang="en-US" altLang="en-US"/>
              <a:pPr/>
              <a:t>‹#›</a:t>
            </a:fld>
            <a:endParaRPr lang="en-US" altLang="en-US"/>
          </a:p>
        </p:txBody>
      </p:sp>
    </p:spTree>
    <p:extLst>
      <p:ext uri="{BB962C8B-B14F-4D97-AF65-F5344CB8AC3E}">
        <p14:creationId xmlns:p14="http://schemas.microsoft.com/office/powerpoint/2010/main" val="308992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C78FAD-FEA6-4751-B534-3705F1979BB8}" type="slidenum">
              <a:rPr lang="en-US" altLang="en-US"/>
              <a:pPr/>
              <a:t>‹#›</a:t>
            </a:fld>
            <a:endParaRPr lang="en-US" altLang="en-US"/>
          </a:p>
        </p:txBody>
      </p:sp>
    </p:spTree>
    <p:extLst>
      <p:ext uri="{BB962C8B-B14F-4D97-AF65-F5344CB8AC3E}">
        <p14:creationId xmlns:p14="http://schemas.microsoft.com/office/powerpoint/2010/main" val="3988108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0A8CA58-522E-47CE-A9A7-74C41AA5EDDE}" type="slidenum">
              <a:rPr lang="en-US" altLang="en-US"/>
              <a:pPr/>
              <a:t>‹#›</a:t>
            </a:fld>
            <a:endParaRPr lang="en-US" altLang="en-US"/>
          </a:p>
        </p:txBody>
      </p:sp>
    </p:spTree>
    <p:extLst>
      <p:ext uri="{BB962C8B-B14F-4D97-AF65-F5344CB8AC3E}">
        <p14:creationId xmlns:p14="http://schemas.microsoft.com/office/powerpoint/2010/main" val="55898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64AB2A6E-808E-4C40-961A-42E1B9B9C451}" type="slidenum">
              <a:rPr lang="en-US" altLang="en-US"/>
              <a:pPr/>
              <a:t>‹#›</a:t>
            </a:fld>
            <a:endParaRPr lang="en-US" altLang="en-US"/>
          </a:p>
        </p:txBody>
      </p:sp>
    </p:spTree>
    <p:extLst>
      <p:ext uri="{BB962C8B-B14F-4D97-AF65-F5344CB8AC3E}">
        <p14:creationId xmlns:p14="http://schemas.microsoft.com/office/powerpoint/2010/main" val="1074884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FE19886-0324-426A-95F8-D3BFF282FDBB}" type="slidenum">
              <a:rPr lang="en-US" altLang="en-US"/>
              <a:pPr/>
              <a:t>‹#›</a:t>
            </a:fld>
            <a:endParaRPr lang="en-US" altLang="en-US"/>
          </a:p>
        </p:txBody>
      </p:sp>
    </p:spTree>
    <p:extLst>
      <p:ext uri="{BB962C8B-B14F-4D97-AF65-F5344CB8AC3E}">
        <p14:creationId xmlns:p14="http://schemas.microsoft.com/office/powerpoint/2010/main" val="605485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46FD5F5E-D31E-4E47-8C70-1CA9708512BE}" type="slidenum">
              <a:rPr lang="en-US" altLang="en-US"/>
              <a:pPr/>
              <a:t>‹#›</a:t>
            </a:fld>
            <a:endParaRPr lang="en-US" altLang="en-US"/>
          </a:p>
        </p:txBody>
      </p:sp>
    </p:spTree>
    <p:extLst>
      <p:ext uri="{BB962C8B-B14F-4D97-AF65-F5344CB8AC3E}">
        <p14:creationId xmlns:p14="http://schemas.microsoft.com/office/powerpoint/2010/main" val="245966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ED415E61-E139-4C8C-B07D-4CC0D22EBFDF}" type="slidenum">
              <a:rPr lang="en-US" altLang="en-US"/>
              <a:pPr/>
              <a:t>‹#›</a:t>
            </a:fld>
            <a:endParaRPr lang="en-US" altLang="en-US"/>
          </a:p>
        </p:txBody>
      </p:sp>
    </p:spTree>
    <p:extLst>
      <p:ext uri="{BB962C8B-B14F-4D97-AF65-F5344CB8AC3E}">
        <p14:creationId xmlns:p14="http://schemas.microsoft.com/office/powerpoint/2010/main" val="2947366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DF39A44-90F1-4445-91CB-50124607F15B}" type="slidenum">
              <a:rPr lang="en-US" altLang="en-US"/>
              <a:pPr/>
              <a:t>‹#›</a:t>
            </a:fld>
            <a:endParaRPr lang="en-US" altLang="en-US"/>
          </a:p>
        </p:txBody>
      </p:sp>
    </p:spTree>
    <p:extLst>
      <p:ext uri="{BB962C8B-B14F-4D97-AF65-F5344CB8AC3E}">
        <p14:creationId xmlns:p14="http://schemas.microsoft.com/office/powerpoint/2010/main" val="114414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0FBF6E7D-1065-40F8-BDE4-F4A502E74B4A}" type="slidenum">
              <a:rPr lang="en-US" altLang="en-US"/>
              <a:pPr/>
              <a:t>‹#›</a:t>
            </a:fld>
            <a:endParaRPr lang="en-US" altLang="en-US"/>
          </a:p>
        </p:txBody>
      </p:sp>
    </p:spTree>
    <p:extLst>
      <p:ext uri="{BB962C8B-B14F-4D97-AF65-F5344CB8AC3E}">
        <p14:creationId xmlns:p14="http://schemas.microsoft.com/office/powerpoint/2010/main" val="1915244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C44D29B5-DEE9-49F9-856E-E284CEE67BE6}" type="slidenum">
              <a:rPr lang="en-US" altLang="en-US"/>
              <a:pPr/>
              <a:t>‹#›</a:t>
            </a:fld>
            <a:endParaRPr lang="en-US" altLang="en-US"/>
          </a:p>
        </p:txBody>
      </p:sp>
    </p:spTree>
    <p:extLst>
      <p:ext uri="{BB962C8B-B14F-4D97-AF65-F5344CB8AC3E}">
        <p14:creationId xmlns:p14="http://schemas.microsoft.com/office/powerpoint/2010/main" val="2345562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F4F8B272-6AE1-438B-87E8-124965F3A465}" type="slidenum">
              <a:rPr lang="en-US" altLang="en-US"/>
              <a:pPr/>
              <a:t>‹#›</a:t>
            </a:fld>
            <a:endParaRPr lang="en-US" altLang="en-US"/>
          </a:p>
        </p:txBody>
      </p:sp>
    </p:spTree>
    <p:extLst>
      <p:ext uri="{BB962C8B-B14F-4D97-AF65-F5344CB8AC3E}">
        <p14:creationId xmlns:p14="http://schemas.microsoft.com/office/powerpoint/2010/main" val="4238241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896D1EE0-3033-470C-B710-70DB0E81BD6F}" type="slidenum">
              <a:rPr lang="en-US" altLang="en-US"/>
              <a:pPr/>
              <a:t>‹#›</a:t>
            </a:fld>
            <a:endParaRPr lang="en-US" altLang="en-US"/>
          </a:p>
        </p:txBody>
      </p:sp>
    </p:spTree>
    <p:extLst>
      <p:ext uri="{BB962C8B-B14F-4D97-AF65-F5344CB8AC3E}">
        <p14:creationId xmlns:p14="http://schemas.microsoft.com/office/powerpoint/2010/main" val="45091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E83FD35-FAE5-4FA8-BFE9-72D0C26E542B}" type="slidenum">
              <a:rPr lang="en-US" altLang="en-US"/>
              <a:pPr/>
              <a:t>‹#›</a:t>
            </a:fld>
            <a:endParaRPr lang="en-US" altLang="en-US"/>
          </a:p>
        </p:txBody>
      </p:sp>
    </p:spTree>
    <p:extLst>
      <p:ext uri="{BB962C8B-B14F-4D97-AF65-F5344CB8AC3E}">
        <p14:creationId xmlns:p14="http://schemas.microsoft.com/office/powerpoint/2010/main" val="5803009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9CCAFC2-7AC6-4C92-8424-BF2D70ABD26B}" type="slidenum">
              <a:rPr lang="en-US" altLang="en-US"/>
              <a:pPr/>
              <a:t>‹#›</a:t>
            </a:fld>
            <a:endParaRPr lang="en-US" altLang="en-US"/>
          </a:p>
        </p:txBody>
      </p:sp>
    </p:spTree>
    <p:extLst>
      <p:ext uri="{BB962C8B-B14F-4D97-AF65-F5344CB8AC3E}">
        <p14:creationId xmlns:p14="http://schemas.microsoft.com/office/powerpoint/2010/main" val="2360195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7D37942-A4B4-4923-A8A8-EF8D2B24D466}" type="slidenum">
              <a:rPr lang="en-US" altLang="en-US"/>
              <a:pPr/>
              <a:t>‹#›</a:t>
            </a:fld>
            <a:endParaRPr lang="en-US" altLang="en-US"/>
          </a:p>
        </p:txBody>
      </p:sp>
    </p:spTree>
    <p:extLst>
      <p:ext uri="{BB962C8B-B14F-4D97-AF65-F5344CB8AC3E}">
        <p14:creationId xmlns:p14="http://schemas.microsoft.com/office/powerpoint/2010/main" val="2227551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85549E8A-8B87-439F-8443-4E734C6BB48A}" type="slidenum">
              <a:rPr lang="en-US" altLang="en-US"/>
              <a:pPr/>
              <a:t>‹#›</a:t>
            </a:fld>
            <a:endParaRPr lang="en-US" altLang="en-US"/>
          </a:p>
        </p:txBody>
      </p:sp>
    </p:spTree>
    <p:extLst>
      <p:ext uri="{BB962C8B-B14F-4D97-AF65-F5344CB8AC3E}">
        <p14:creationId xmlns:p14="http://schemas.microsoft.com/office/powerpoint/2010/main" val="1757023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30C8CB6-EB9C-4004-AB5F-6B204108779E}" type="slidenum">
              <a:rPr lang="en-US" altLang="en-US"/>
              <a:pPr/>
              <a:t>‹#›</a:t>
            </a:fld>
            <a:endParaRPr lang="en-US" altLang="en-US"/>
          </a:p>
        </p:txBody>
      </p:sp>
    </p:spTree>
    <p:extLst>
      <p:ext uri="{BB962C8B-B14F-4D97-AF65-F5344CB8AC3E}">
        <p14:creationId xmlns:p14="http://schemas.microsoft.com/office/powerpoint/2010/main" val="390495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222B46-6707-4587-BD17-99F255C232AE}" type="slidenum">
              <a:rPr lang="en-US" altLang="en-US"/>
              <a:pPr/>
              <a:t>‹#›</a:t>
            </a:fld>
            <a:endParaRPr lang="en-US" altLang="en-US"/>
          </a:p>
        </p:txBody>
      </p:sp>
    </p:spTree>
    <p:extLst>
      <p:ext uri="{BB962C8B-B14F-4D97-AF65-F5344CB8AC3E}">
        <p14:creationId xmlns:p14="http://schemas.microsoft.com/office/powerpoint/2010/main" val="5615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A50D6C-A76E-45C1-AAE9-605D51F0E2A8}" type="slidenum">
              <a:rPr lang="en-US" altLang="en-US"/>
              <a:pPr/>
              <a:t>‹#›</a:t>
            </a:fld>
            <a:endParaRPr lang="en-US" altLang="en-US"/>
          </a:p>
        </p:txBody>
      </p:sp>
    </p:spTree>
    <p:extLst>
      <p:ext uri="{BB962C8B-B14F-4D97-AF65-F5344CB8AC3E}">
        <p14:creationId xmlns:p14="http://schemas.microsoft.com/office/powerpoint/2010/main" val="33311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A7D6DC-7423-44B6-983A-DF69FC8BA1CF}" type="slidenum">
              <a:rPr lang="en-US" altLang="en-US"/>
              <a:pPr/>
              <a:t>‹#›</a:t>
            </a:fld>
            <a:endParaRPr lang="en-US" altLang="en-US"/>
          </a:p>
        </p:txBody>
      </p:sp>
    </p:spTree>
    <p:extLst>
      <p:ext uri="{BB962C8B-B14F-4D97-AF65-F5344CB8AC3E}">
        <p14:creationId xmlns:p14="http://schemas.microsoft.com/office/powerpoint/2010/main" val="269644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B3DE7A-CA05-4BB8-8F9F-32325407C9B9}" type="slidenum">
              <a:rPr lang="en-US" altLang="en-US"/>
              <a:pPr/>
              <a:t>‹#›</a:t>
            </a:fld>
            <a:endParaRPr lang="en-US" altLang="en-US"/>
          </a:p>
        </p:txBody>
      </p:sp>
    </p:spTree>
    <p:extLst>
      <p:ext uri="{BB962C8B-B14F-4D97-AF65-F5344CB8AC3E}">
        <p14:creationId xmlns:p14="http://schemas.microsoft.com/office/powerpoint/2010/main" val="219166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69D6DC74-AF20-490A-8CF0-D9090DD7AC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47BC01AB-774B-4CF4-B4E8-C182009DD3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19CDA53B-4282-4595-B994-27D4407CF1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A91BDA65-2AF6-482E-B5AB-D7F5FD3691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4.wmf"/><Relationship Id="rId18" Type="http://schemas.openxmlformats.org/officeDocument/2006/relationships/oleObject" Target="../embeddings/oleObject16.bin"/><Relationship Id="rId3" Type="http://schemas.openxmlformats.org/officeDocument/2006/relationships/oleObject" Target="../embeddings/oleObject7.bin"/><Relationship Id="rId21" Type="http://schemas.openxmlformats.org/officeDocument/2006/relationships/image" Target="../media/image17.wmf"/><Relationship Id="rId7" Type="http://schemas.openxmlformats.org/officeDocument/2006/relationships/oleObject" Target="../embeddings/oleObject9.bin"/><Relationship Id="rId12" Type="http://schemas.openxmlformats.org/officeDocument/2006/relationships/oleObject" Target="../embeddings/oleObject12.bin"/><Relationship Id="rId17"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image" Target="../media/image13.wmf"/><Relationship Id="rId5" Type="http://schemas.openxmlformats.org/officeDocument/2006/relationships/oleObject" Target="../embeddings/oleObject8.bin"/><Relationship Id="rId15" Type="http://schemas.openxmlformats.org/officeDocument/2006/relationships/oleObject" Target="../embeddings/oleObject14.bin"/><Relationship Id="rId10" Type="http://schemas.openxmlformats.org/officeDocument/2006/relationships/oleObject" Target="../embeddings/oleObject11.bin"/><Relationship Id="rId19"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oleObject" Target="../embeddings/oleObject10.bin"/><Relationship Id="rId1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18" Type="http://schemas.openxmlformats.org/officeDocument/2006/relationships/oleObject" Target="../embeddings/oleObject26.bin"/><Relationship Id="rId3" Type="http://schemas.openxmlformats.org/officeDocument/2006/relationships/oleObject" Target="../embeddings/oleObject18.bin"/><Relationship Id="rId21" Type="http://schemas.openxmlformats.org/officeDocument/2006/relationships/oleObject" Target="../embeddings/oleObject28.bin"/><Relationship Id="rId7" Type="http://schemas.openxmlformats.org/officeDocument/2006/relationships/oleObject" Target="../embeddings/oleObject20.bin"/><Relationship Id="rId12" Type="http://schemas.openxmlformats.org/officeDocument/2006/relationships/image" Target="../media/image12.wmf"/><Relationship Id="rId17" Type="http://schemas.openxmlformats.org/officeDocument/2006/relationships/image" Target="../media/image23.wmf"/><Relationship Id="rId25" Type="http://schemas.openxmlformats.org/officeDocument/2006/relationships/image" Target="../media/image26.wmf"/><Relationship Id="rId2" Type="http://schemas.openxmlformats.org/officeDocument/2006/relationships/slideLayout" Target="../slideLayouts/slideLayout7.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22.bin"/><Relationship Id="rId24" Type="http://schemas.openxmlformats.org/officeDocument/2006/relationships/oleObject" Target="../embeddings/oleObject30.bin"/><Relationship Id="rId5" Type="http://schemas.openxmlformats.org/officeDocument/2006/relationships/oleObject" Target="../embeddings/oleObject19.bin"/><Relationship Id="rId15" Type="http://schemas.openxmlformats.org/officeDocument/2006/relationships/image" Target="../media/image22.wmf"/><Relationship Id="rId23" Type="http://schemas.openxmlformats.org/officeDocument/2006/relationships/image" Target="../media/image25.wmf"/><Relationship Id="rId10" Type="http://schemas.openxmlformats.org/officeDocument/2006/relationships/image" Target="../media/image21.wmf"/><Relationship Id="rId19"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oleObject" Target="../embeddings/oleObject21.bin"/><Relationship Id="rId14" Type="http://schemas.openxmlformats.org/officeDocument/2006/relationships/oleObject" Target="../embeddings/oleObject24.bin"/><Relationship Id="rId22"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7.bin"/><Relationship Id="rId3" Type="http://schemas.openxmlformats.org/officeDocument/2006/relationships/slide" Target="slide17.xml"/><Relationship Id="rId7" Type="http://schemas.openxmlformats.org/officeDocument/2006/relationships/oleObject" Target="../embeddings/oleObject33.bin"/><Relationship Id="rId12" Type="http://schemas.openxmlformats.org/officeDocument/2006/relationships/oleObject" Target="../embeddings/oleObject36.bin"/><Relationship Id="rId2" Type="http://schemas.openxmlformats.org/officeDocument/2006/relationships/slideLayout" Target="../slideLayouts/slideLayout7.xml"/><Relationship Id="rId16" Type="http://schemas.openxmlformats.org/officeDocument/2006/relationships/image" Target="../media/image16.wmf"/><Relationship Id="rId1" Type="http://schemas.openxmlformats.org/officeDocument/2006/relationships/vmlDrawing" Target="../drawings/vmlDrawing5.vml"/><Relationship Id="rId6" Type="http://schemas.openxmlformats.org/officeDocument/2006/relationships/oleObject" Target="../embeddings/oleObject32.bin"/><Relationship Id="rId11" Type="http://schemas.openxmlformats.org/officeDocument/2006/relationships/oleObject" Target="../embeddings/oleObject35.bin"/><Relationship Id="rId5" Type="http://schemas.openxmlformats.org/officeDocument/2006/relationships/image" Target="../media/image12.wmf"/><Relationship Id="rId15" Type="http://schemas.openxmlformats.org/officeDocument/2006/relationships/oleObject" Target="../embeddings/oleObject38.bin"/><Relationship Id="rId10" Type="http://schemas.openxmlformats.org/officeDocument/2006/relationships/image" Target="../media/image28.wmf"/><Relationship Id="rId4" Type="http://schemas.openxmlformats.org/officeDocument/2006/relationships/oleObject" Target="../embeddings/oleObject31.bin"/><Relationship Id="rId9" Type="http://schemas.openxmlformats.org/officeDocument/2006/relationships/oleObject" Target="../embeddings/oleObject34.bin"/><Relationship Id="rId1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1.wmf"/><Relationship Id="rId3" Type="http://schemas.openxmlformats.org/officeDocument/2006/relationships/oleObject" Target="../embeddings/oleObject39.bin"/><Relationship Id="rId7" Type="http://schemas.openxmlformats.org/officeDocument/2006/relationships/image" Target="../media/image15.wmf"/><Relationship Id="rId12"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image" Target="../media/image30.wmf"/><Relationship Id="rId5" Type="http://schemas.openxmlformats.org/officeDocument/2006/relationships/oleObject" Target="../embeddings/oleObject40.bin"/><Relationship Id="rId10" Type="http://schemas.openxmlformats.org/officeDocument/2006/relationships/oleObject" Target="../embeddings/oleObject43.bin"/><Relationship Id="rId4" Type="http://schemas.openxmlformats.org/officeDocument/2006/relationships/image" Target="../media/image12.wmf"/><Relationship Id="rId9"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slide" Target="slide14.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743200" y="304800"/>
            <a:ext cx="3429000" cy="461963"/>
          </a:xfrm>
          <a:prstGeom prst="rect">
            <a:avLst/>
          </a:prstGeom>
          <a:gradFill rotWithShape="1">
            <a:gsLst>
              <a:gs pos="0">
                <a:srgbClr val="FFCCCC">
                  <a:alpha val="98000"/>
                </a:srgbClr>
              </a:gs>
              <a:gs pos="100000">
                <a:srgbClr val="CCFFFF"/>
              </a:gs>
            </a:gsLst>
            <a:path path="rect">
              <a:fillToRect r="100000" b="100000"/>
            </a:path>
          </a:gra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VnTimeH" panose="020B7200000000000000" pitchFamily="34" charset="0"/>
              </a:rPr>
              <a:t>Kiểm tra bài cũ</a:t>
            </a:r>
          </a:p>
        </p:txBody>
      </p:sp>
      <p:sp>
        <p:nvSpPr>
          <p:cNvPr id="18437" name="Text Box 5"/>
          <p:cNvSpPr txBox="1">
            <a:spLocks noChangeArrowheads="1"/>
          </p:cNvSpPr>
          <p:nvPr/>
        </p:nvSpPr>
        <p:spPr bwMode="auto">
          <a:xfrm>
            <a:off x="228600" y="838200"/>
            <a:ext cx="8763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1. Nêu đặc điểm ảnh của một vật tạo bởi thấu kính hội tụ khi vật đặt trong khoảng tiêu cự và khi vật đặt ngoài khoảng tiêu cự ?</a:t>
            </a:r>
          </a:p>
        </p:txBody>
      </p:sp>
      <p:sp>
        <p:nvSpPr>
          <p:cNvPr id="18439" name="Line 7"/>
          <p:cNvSpPr>
            <a:spLocks noChangeShapeType="1"/>
          </p:cNvSpPr>
          <p:nvPr/>
        </p:nvSpPr>
        <p:spPr bwMode="auto">
          <a:xfrm>
            <a:off x="642938" y="5334000"/>
            <a:ext cx="617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Text Box 8"/>
          <p:cNvSpPr txBox="1">
            <a:spLocks noChangeArrowheads="1"/>
          </p:cNvSpPr>
          <p:nvPr/>
        </p:nvSpPr>
        <p:spPr bwMode="auto">
          <a:xfrm>
            <a:off x="6281738" y="4800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 ( </a:t>
            </a:r>
            <a:r>
              <a:rPr lang="en-US" altLang="en-US" sz="1800" b="1">
                <a:latin typeface="Times New Roman" panose="02020603050405020304" pitchFamily="18" charset="0"/>
                <a:cs typeface="Arial" panose="020B0604020202020204" pitchFamily="34" charset="0"/>
                <a:sym typeface="Symbol" panose="05050102010706020507" pitchFamily="18" charset="2"/>
              </a:rPr>
              <a:t> </a:t>
            </a:r>
            <a:r>
              <a:rPr lang="en-US" altLang="en-US" sz="1800" b="1">
                <a:latin typeface="Times New Roman" panose="02020603050405020304" pitchFamily="18" charset="0"/>
                <a:cs typeface="Arial" panose="020B0604020202020204" pitchFamily="34" charset="0"/>
              </a:rPr>
              <a:t>) </a:t>
            </a:r>
          </a:p>
        </p:txBody>
      </p:sp>
      <p:sp>
        <p:nvSpPr>
          <p:cNvPr id="18441" name="Text Box 9"/>
          <p:cNvSpPr txBox="1">
            <a:spLocks noChangeArrowheads="1"/>
          </p:cNvSpPr>
          <p:nvPr/>
        </p:nvSpPr>
        <p:spPr bwMode="auto">
          <a:xfrm>
            <a:off x="1023938" y="4572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S</a:t>
            </a:r>
          </a:p>
        </p:txBody>
      </p:sp>
      <p:sp>
        <p:nvSpPr>
          <p:cNvPr id="18444" name="Line 12"/>
          <p:cNvSpPr>
            <a:spLocks noChangeShapeType="1"/>
          </p:cNvSpPr>
          <p:nvPr/>
        </p:nvSpPr>
        <p:spPr bwMode="auto">
          <a:xfrm>
            <a:off x="3705225" y="4038600"/>
            <a:ext cx="0" cy="2438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13"/>
          <p:cNvSpPr>
            <a:spLocks noChangeShapeType="1"/>
          </p:cNvSpPr>
          <p:nvPr/>
        </p:nvSpPr>
        <p:spPr bwMode="auto">
          <a:xfrm>
            <a:off x="3690938" y="4800600"/>
            <a:ext cx="449580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4"/>
          <p:cNvSpPr>
            <a:spLocks noChangeShapeType="1"/>
          </p:cNvSpPr>
          <p:nvPr/>
        </p:nvSpPr>
        <p:spPr bwMode="auto">
          <a:xfrm>
            <a:off x="4757738" y="558165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Text Box 15"/>
          <p:cNvSpPr txBox="1">
            <a:spLocks noChangeArrowheads="1"/>
          </p:cNvSpPr>
          <p:nvPr/>
        </p:nvSpPr>
        <p:spPr bwMode="auto">
          <a:xfrm>
            <a:off x="4724400" y="4800600"/>
            <a:ext cx="609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F’</a:t>
            </a:r>
          </a:p>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a:t>
            </a:r>
          </a:p>
        </p:txBody>
      </p:sp>
      <p:sp>
        <p:nvSpPr>
          <p:cNvPr id="18448" name="Text Box 16"/>
          <p:cNvSpPr txBox="1">
            <a:spLocks noChangeArrowheads="1"/>
          </p:cNvSpPr>
          <p:nvPr/>
        </p:nvSpPr>
        <p:spPr bwMode="auto">
          <a:xfrm>
            <a:off x="2286000" y="5181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F*</a:t>
            </a:r>
          </a:p>
        </p:txBody>
      </p:sp>
      <p:sp>
        <p:nvSpPr>
          <p:cNvPr id="18449" name="Line 17"/>
          <p:cNvSpPr>
            <a:spLocks noChangeShapeType="1"/>
          </p:cNvSpPr>
          <p:nvPr/>
        </p:nvSpPr>
        <p:spPr bwMode="auto">
          <a:xfrm>
            <a:off x="1557338" y="48006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8"/>
          <p:cNvSpPr>
            <a:spLocks noChangeShapeType="1"/>
          </p:cNvSpPr>
          <p:nvPr/>
        </p:nvSpPr>
        <p:spPr bwMode="auto">
          <a:xfrm>
            <a:off x="2319338" y="4800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9"/>
          <p:cNvSpPr>
            <a:spLocks noChangeShapeType="1"/>
          </p:cNvSpPr>
          <p:nvPr/>
        </p:nvSpPr>
        <p:spPr bwMode="auto">
          <a:xfrm>
            <a:off x="3843338" y="4876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20"/>
          <p:cNvSpPr txBox="1">
            <a:spLocks noChangeArrowheads="1"/>
          </p:cNvSpPr>
          <p:nvPr/>
        </p:nvSpPr>
        <p:spPr bwMode="auto">
          <a:xfrm>
            <a:off x="228600" y="26670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2.Dựng ảnh của điểm sáng S nằm ngoài trục chính </a:t>
            </a:r>
          </a:p>
        </p:txBody>
      </p:sp>
      <p:grpSp>
        <p:nvGrpSpPr>
          <p:cNvPr id="18455" name="Group 23"/>
          <p:cNvGrpSpPr>
            <a:grpSpLocks/>
          </p:cNvGrpSpPr>
          <p:nvPr/>
        </p:nvGrpSpPr>
        <p:grpSpPr bwMode="auto">
          <a:xfrm>
            <a:off x="1524000" y="4800600"/>
            <a:ext cx="6324600" cy="1528763"/>
            <a:chOff x="960" y="3021"/>
            <a:chExt cx="3984" cy="963"/>
          </a:xfrm>
        </p:grpSpPr>
        <p:sp>
          <p:nvSpPr>
            <p:cNvPr id="49170" name="Line 11"/>
            <p:cNvSpPr>
              <a:spLocks noChangeShapeType="1"/>
            </p:cNvSpPr>
            <p:nvPr/>
          </p:nvSpPr>
          <p:spPr bwMode="auto">
            <a:xfrm>
              <a:off x="960" y="3024"/>
              <a:ext cx="3984"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Line 22"/>
            <p:cNvSpPr>
              <a:spLocks noChangeShapeType="1"/>
            </p:cNvSpPr>
            <p:nvPr/>
          </p:nvSpPr>
          <p:spPr bwMode="auto">
            <a:xfrm>
              <a:off x="960" y="3021"/>
              <a:ext cx="76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56" name="Text Box 24"/>
          <p:cNvSpPr txBox="1">
            <a:spLocks noChangeArrowheads="1"/>
          </p:cNvSpPr>
          <p:nvPr/>
        </p:nvSpPr>
        <p:spPr bwMode="auto">
          <a:xfrm>
            <a:off x="6096000" y="55626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1000"/>
                                        <p:tgtEl>
                                          <p:spTgt spid="18437"/>
                                        </p:tgtEl>
                                      </p:cBhvr>
                                    </p:animEffect>
                                    <p:anim calcmode="lin" valueType="num">
                                      <p:cBhvr>
                                        <p:cTn id="8" dur="1000" fill="hold"/>
                                        <p:tgtEl>
                                          <p:spTgt spid="18437"/>
                                        </p:tgtEl>
                                        <p:attrNameLst>
                                          <p:attrName>ppt_x</p:attrName>
                                        </p:attrNameLst>
                                      </p:cBhvr>
                                      <p:tavLst>
                                        <p:tav tm="0">
                                          <p:val>
                                            <p:strVal val="#ppt_x"/>
                                          </p:val>
                                        </p:tav>
                                        <p:tav tm="100000">
                                          <p:val>
                                            <p:strVal val="#ppt_x"/>
                                          </p:val>
                                        </p:tav>
                                      </p:tavLst>
                                    </p:anim>
                                    <p:anim calcmode="lin" valueType="num">
                                      <p:cBhvr>
                                        <p:cTn id="9"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1000"/>
                                        <p:tgtEl>
                                          <p:spTgt spid="18437"/>
                                        </p:tgtEl>
                                        <p:attrNameLst>
                                          <p:attrName>ppt_x</p:attrName>
                                        </p:attrNameLst>
                                      </p:cBhvr>
                                      <p:tavLst>
                                        <p:tav tm="0">
                                          <p:val>
                                            <p:strVal val="ppt_x"/>
                                          </p:val>
                                        </p:tav>
                                        <p:tav tm="100000">
                                          <p:val>
                                            <p:strVal val="ppt_x-.2"/>
                                          </p:val>
                                        </p:tav>
                                      </p:tavLst>
                                    </p:anim>
                                    <p:anim calcmode="lin" valueType="num">
                                      <p:cBhvr>
                                        <p:cTn id="14" dur="1000"/>
                                        <p:tgtEl>
                                          <p:spTgt spid="18437"/>
                                        </p:tgtEl>
                                        <p:attrNameLst>
                                          <p:attrName>ppt_y</p:attrName>
                                        </p:attrNameLst>
                                      </p:cBhvr>
                                      <p:tavLst>
                                        <p:tav tm="0">
                                          <p:val>
                                            <p:strVal val="ppt_y"/>
                                          </p:val>
                                        </p:tav>
                                        <p:tav tm="100000">
                                          <p:val>
                                            <p:strVal val="ppt_y"/>
                                          </p:val>
                                        </p:tav>
                                      </p:tavLst>
                                    </p:anim>
                                    <p:animEffect transition="out" filter="fade">
                                      <p:cBhvr>
                                        <p:cTn id="15" dur="1000"/>
                                        <p:tgtEl>
                                          <p:spTgt spid="18437"/>
                                        </p:tgtEl>
                                      </p:cBhvr>
                                    </p:animEffect>
                                    <p:set>
                                      <p:cBhvr>
                                        <p:cTn id="16" dur="1" fill="hold">
                                          <p:stCondLst>
                                            <p:cond delay="999"/>
                                          </p:stCondLst>
                                        </p:cTn>
                                        <p:tgtEl>
                                          <p:spTgt spid="184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8452"/>
                                        </p:tgtEl>
                                        <p:attrNameLst>
                                          <p:attrName>style.visibility</p:attrName>
                                        </p:attrNameLst>
                                      </p:cBhvr>
                                      <p:to>
                                        <p:strVal val="visible"/>
                                      </p:to>
                                    </p:set>
                                    <p:animEffect transition="in" filter="slide(fromBottom)">
                                      <p:cBhvr>
                                        <p:cTn id="21" dur="500"/>
                                        <p:tgtEl>
                                          <p:spTgt spid="184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8439"/>
                                        </p:tgtEl>
                                        <p:attrNameLst>
                                          <p:attrName>style.visibility</p:attrName>
                                        </p:attrNameLst>
                                      </p:cBhvr>
                                      <p:to>
                                        <p:strVal val="visible"/>
                                      </p:to>
                                    </p:set>
                                    <p:animEffect transition="in" filter="slide(fromBottom)">
                                      <p:cBhvr>
                                        <p:cTn id="26" dur="1000"/>
                                        <p:tgtEl>
                                          <p:spTgt spid="18439"/>
                                        </p:tgtEl>
                                      </p:cBhvr>
                                    </p:animEffect>
                                  </p:childTnLst>
                                </p:cTn>
                              </p:par>
                              <p:par>
                                <p:cTn id="27" presetID="12" presetClass="entr" presetSubtype="4" fill="hold" nodeType="withEffect">
                                  <p:stCondLst>
                                    <p:cond delay="0"/>
                                  </p:stCondLst>
                                  <p:childTnLst>
                                    <p:set>
                                      <p:cBhvr>
                                        <p:cTn id="28" dur="1" fill="hold">
                                          <p:stCondLst>
                                            <p:cond delay="0"/>
                                          </p:stCondLst>
                                        </p:cTn>
                                        <p:tgtEl>
                                          <p:spTgt spid="18444"/>
                                        </p:tgtEl>
                                        <p:attrNameLst>
                                          <p:attrName>style.visibility</p:attrName>
                                        </p:attrNameLst>
                                      </p:cBhvr>
                                      <p:to>
                                        <p:strVal val="visible"/>
                                      </p:to>
                                    </p:set>
                                    <p:animEffect transition="in" filter="slide(fromBottom)">
                                      <p:cBhvr>
                                        <p:cTn id="29" dur="1000"/>
                                        <p:tgtEl>
                                          <p:spTgt spid="18444"/>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8448"/>
                                        </p:tgtEl>
                                        <p:attrNameLst>
                                          <p:attrName>style.visibility</p:attrName>
                                        </p:attrNameLst>
                                      </p:cBhvr>
                                      <p:to>
                                        <p:strVal val="visible"/>
                                      </p:to>
                                    </p:set>
                                    <p:animEffect transition="in" filter="slide(fromBottom)">
                                      <p:cBhvr>
                                        <p:cTn id="32" dur="1000"/>
                                        <p:tgtEl>
                                          <p:spTgt spid="1844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8447"/>
                                        </p:tgtEl>
                                        <p:attrNameLst>
                                          <p:attrName>style.visibility</p:attrName>
                                        </p:attrNameLst>
                                      </p:cBhvr>
                                      <p:to>
                                        <p:strVal val="visible"/>
                                      </p:to>
                                    </p:set>
                                    <p:animEffect transition="in" filter="slide(fromBottom)">
                                      <p:cBhvr>
                                        <p:cTn id="35" dur="1000"/>
                                        <p:tgtEl>
                                          <p:spTgt spid="1844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8440"/>
                                        </p:tgtEl>
                                        <p:attrNameLst>
                                          <p:attrName>style.visibility</p:attrName>
                                        </p:attrNameLst>
                                      </p:cBhvr>
                                      <p:to>
                                        <p:strVal val="visible"/>
                                      </p:to>
                                    </p:set>
                                    <p:animEffect transition="in" filter="slide(fromBottom)">
                                      <p:cBhvr>
                                        <p:cTn id="38" dur="1000"/>
                                        <p:tgtEl>
                                          <p:spTgt spid="18440"/>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8441"/>
                                        </p:tgtEl>
                                        <p:attrNameLst>
                                          <p:attrName>style.visibility</p:attrName>
                                        </p:attrNameLst>
                                      </p:cBhvr>
                                      <p:to>
                                        <p:strVal val="visible"/>
                                      </p:to>
                                    </p:set>
                                    <p:animEffect transition="in" filter="slide(fromBottom)">
                                      <p:cBhvr>
                                        <p:cTn id="41" dur="1000"/>
                                        <p:tgtEl>
                                          <p:spTgt spid="1844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nodeType="clickEffect">
                                  <p:stCondLst>
                                    <p:cond delay="0"/>
                                  </p:stCondLst>
                                  <p:childTnLst>
                                    <p:set>
                                      <p:cBhvr>
                                        <p:cTn id="45" dur="1" fill="hold">
                                          <p:stCondLst>
                                            <p:cond delay="0"/>
                                          </p:stCondLst>
                                        </p:cTn>
                                        <p:tgtEl>
                                          <p:spTgt spid="18449"/>
                                        </p:tgtEl>
                                        <p:attrNameLst>
                                          <p:attrName>style.visibility</p:attrName>
                                        </p:attrNameLst>
                                      </p:cBhvr>
                                      <p:to>
                                        <p:strVal val="visible"/>
                                      </p:to>
                                    </p:set>
                                    <p:animEffect transition="in" filter="wedge">
                                      <p:cBhvr>
                                        <p:cTn id="46" dur="500"/>
                                        <p:tgtEl>
                                          <p:spTgt spid="18449"/>
                                        </p:tgtEl>
                                      </p:cBhvr>
                                    </p:animEffect>
                                  </p:childTnLst>
                                </p:cTn>
                              </p:par>
                              <p:par>
                                <p:cTn id="47" presetID="20" presetClass="entr" presetSubtype="0" fill="hold" nodeType="withEffect">
                                  <p:stCondLst>
                                    <p:cond delay="0"/>
                                  </p:stCondLst>
                                  <p:childTnLst>
                                    <p:set>
                                      <p:cBhvr>
                                        <p:cTn id="48" dur="1" fill="hold">
                                          <p:stCondLst>
                                            <p:cond delay="0"/>
                                          </p:stCondLst>
                                        </p:cTn>
                                        <p:tgtEl>
                                          <p:spTgt spid="18450"/>
                                        </p:tgtEl>
                                        <p:attrNameLst>
                                          <p:attrName>style.visibility</p:attrName>
                                        </p:attrNameLst>
                                      </p:cBhvr>
                                      <p:to>
                                        <p:strVal val="visible"/>
                                      </p:to>
                                    </p:set>
                                    <p:animEffect transition="in" filter="wedge">
                                      <p:cBhvr>
                                        <p:cTn id="49" dur="500"/>
                                        <p:tgtEl>
                                          <p:spTgt spid="18450"/>
                                        </p:tgtEl>
                                      </p:cBhvr>
                                    </p:animEffect>
                                  </p:childTnLst>
                                </p:cTn>
                              </p:par>
                              <p:par>
                                <p:cTn id="50" presetID="20" presetClass="entr" presetSubtype="0" fill="hold" nodeType="withEffect">
                                  <p:stCondLst>
                                    <p:cond delay="0"/>
                                  </p:stCondLst>
                                  <p:childTnLst>
                                    <p:set>
                                      <p:cBhvr>
                                        <p:cTn id="51" dur="1" fill="hold">
                                          <p:stCondLst>
                                            <p:cond delay="0"/>
                                          </p:stCondLst>
                                        </p:cTn>
                                        <p:tgtEl>
                                          <p:spTgt spid="18445"/>
                                        </p:tgtEl>
                                        <p:attrNameLst>
                                          <p:attrName>style.visibility</p:attrName>
                                        </p:attrNameLst>
                                      </p:cBhvr>
                                      <p:to>
                                        <p:strVal val="visible"/>
                                      </p:to>
                                    </p:set>
                                    <p:animEffect transition="in" filter="wedge">
                                      <p:cBhvr>
                                        <p:cTn id="52" dur="500"/>
                                        <p:tgtEl>
                                          <p:spTgt spid="18445"/>
                                        </p:tgtEl>
                                      </p:cBhvr>
                                    </p:animEffect>
                                  </p:childTnLst>
                                </p:cTn>
                              </p:par>
                              <p:par>
                                <p:cTn id="53" presetID="20" presetClass="entr" presetSubtype="0" fill="hold" nodeType="withEffect">
                                  <p:stCondLst>
                                    <p:cond delay="0"/>
                                  </p:stCondLst>
                                  <p:childTnLst>
                                    <p:set>
                                      <p:cBhvr>
                                        <p:cTn id="54" dur="1" fill="hold">
                                          <p:stCondLst>
                                            <p:cond delay="0"/>
                                          </p:stCondLst>
                                        </p:cTn>
                                        <p:tgtEl>
                                          <p:spTgt spid="18451"/>
                                        </p:tgtEl>
                                        <p:attrNameLst>
                                          <p:attrName>style.visibility</p:attrName>
                                        </p:attrNameLst>
                                      </p:cBhvr>
                                      <p:to>
                                        <p:strVal val="visible"/>
                                      </p:to>
                                    </p:set>
                                    <p:animEffect transition="in" filter="wedge">
                                      <p:cBhvr>
                                        <p:cTn id="55" dur="500"/>
                                        <p:tgtEl>
                                          <p:spTgt spid="18451"/>
                                        </p:tgtEl>
                                      </p:cBhvr>
                                    </p:animEffect>
                                  </p:childTnLst>
                                </p:cTn>
                              </p:par>
                              <p:par>
                                <p:cTn id="56" presetID="20" presetClass="entr" presetSubtype="0" fill="hold" nodeType="withEffect">
                                  <p:stCondLst>
                                    <p:cond delay="0"/>
                                  </p:stCondLst>
                                  <p:childTnLst>
                                    <p:set>
                                      <p:cBhvr>
                                        <p:cTn id="57" dur="1" fill="hold">
                                          <p:stCondLst>
                                            <p:cond delay="0"/>
                                          </p:stCondLst>
                                        </p:cTn>
                                        <p:tgtEl>
                                          <p:spTgt spid="18446"/>
                                        </p:tgtEl>
                                        <p:attrNameLst>
                                          <p:attrName>style.visibility</p:attrName>
                                        </p:attrNameLst>
                                      </p:cBhvr>
                                      <p:to>
                                        <p:strVal val="visible"/>
                                      </p:to>
                                    </p:set>
                                    <p:animEffect transition="in" filter="wedge">
                                      <p:cBhvr>
                                        <p:cTn id="58" dur="500"/>
                                        <p:tgtEl>
                                          <p:spTgt spid="18446"/>
                                        </p:tgtEl>
                                      </p:cBhvr>
                                    </p:animEffect>
                                  </p:childTnLst>
                                </p:cTn>
                              </p:par>
                            </p:childTnLst>
                          </p:cTn>
                        </p:par>
                        <p:par>
                          <p:cTn id="59" fill="hold" nodeType="afterGroup">
                            <p:stCondLst>
                              <p:cond delay="500"/>
                            </p:stCondLst>
                            <p:childTnLst>
                              <p:par>
                                <p:cTn id="60" presetID="4" presetClass="entr" presetSubtype="16" fill="hold" nodeType="afterEffect">
                                  <p:stCondLst>
                                    <p:cond delay="0"/>
                                  </p:stCondLst>
                                  <p:childTnLst>
                                    <p:set>
                                      <p:cBhvr>
                                        <p:cTn id="61" dur="1" fill="hold">
                                          <p:stCondLst>
                                            <p:cond delay="0"/>
                                          </p:stCondLst>
                                        </p:cTn>
                                        <p:tgtEl>
                                          <p:spTgt spid="18455"/>
                                        </p:tgtEl>
                                        <p:attrNameLst>
                                          <p:attrName>style.visibility</p:attrName>
                                        </p:attrNameLst>
                                      </p:cBhvr>
                                      <p:to>
                                        <p:strVal val="visible"/>
                                      </p:to>
                                    </p:set>
                                    <p:animEffect transition="in" filter="box(in)">
                                      <p:cBhvr>
                                        <p:cTn id="62" dur="500"/>
                                        <p:tgtEl>
                                          <p:spTgt spid="18455"/>
                                        </p:tgtEl>
                                      </p:cBhvr>
                                    </p:animEffect>
                                  </p:childTnLst>
                                </p:cTn>
                              </p:par>
                            </p:childTnLst>
                          </p:cTn>
                        </p:par>
                        <p:par>
                          <p:cTn id="63" fill="hold" nodeType="afterGroup">
                            <p:stCondLst>
                              <p:cond delay="1000"/>
                            </p:stCondLst>
                            <p:childTnLst>
                              <p:par>
                                <p:cTn id="64" presetID="12" presetClass="entr" presetSubtype="4" fill="hold" grpId="0" nodeType="afterEffect">
                                  <p:stCondLst>
                                    <p:cond delay="0"/>
                                  </p:stCondLst>
                                  <p:childTnLst>
                                    <p:set>
                                      <p:cBhvr>
                                        <p:cTn id="65" dur="1" fill="hold">
                                          <p:stCondLst>
                                            <p:cond delay="0"/>
                                          </p:stCondLst>
                                        </p:cTn>
                                        <p:tgtEl>
                                          <p:spTgt spid="18456"/>
                                        </p:tgtEl>
                                        <p:attrNameLst>
                                          <p:attrName>style.visibility</p:attrName>
                                        </p:attrNameLst>
                                      </p:cBhvr>
                                      <p:to>
                                        <p:strVal val="visible"/>
                                      </p:to>
                                    </p:set>
                                    <p:animEffect transition="in" filter="slide(fromBottom)">
                                      <p:cBhvr>
                                        <p:cTn id="66" dur="500"/>
                                        <p:tgtEl>
                                          <p:spTgt spid="1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7" grpId="1"/>
      <p:bldP spid="18440" grpId="0"/>
      <p:bldP spid="18441" grpId="0"/>
      <p:bldP spid="18447" grpId="0"/>
      <p:bldP spid="18448" grpId="0"/>
      <p:bldP spid="18452" grpId="0"/>
      <p:bldP spid="184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762000" y="38862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Từ (1) và(2) có</a:t>
            </a:r>
          </a:p>
        </p:txBody>
      </p:sp>
      <p:graphicFrame>
        <p:nvGraphicFramePr>
          <p:cNvPr id="25605" name="Object 5"/>
          <p:cNvGraphicFramePr>
            <a:graphicFrameLocks noChangeAspect="1"/>
          </p:cNvGraphicFramePr>
          <p:nvPr/>
        </p:nvGraphicFramePr>
        <p:xfrm>
          <a:off x="3100388" y="3862388"/>
          <a:ext cx="3943350" cy="817562"/>
        </p:xfrm>
        <a:graphic>
          <a:graphicData uri="http://schemas.openxmlformats.org/presentationml/2006/ole">
            <mc:AlternateContent xmlns:mc="http://schemas.openxmlformats.org/markup-compatibility/2006">
              <mc:Choice xmlns:v="urn:schemas-microsoft-com:vml" Requires="v">
                <p:oleObj spid="_x0000_s58405" name="Equation" r:id="rId3" imgW="2044700" imgH="444500" progId="Equation.DSMT4">
                  <p:embed/>
                </p:oleObj>
              </mc:Choice>
              <mc:Fallback>
                <p:oleObj name="Equation" r:id="rId3" imgW="2044700" imgH="4445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388" y="3862388"/>
                        <a:ext cx="39433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 Box 6"/>
          <p:cNvSpPr txBox="1">
            <a:spLocks noChangeArrowheads="1"/>
          </p:cNvSpPr>
          <p:nvPr/>
        </p:nvSpPr>
        <p:spPr bwMode="auto">
          <a:xfrm>
            <a:off x="228600" y="1828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b) Tính khoảng cách từ ảnh đến thấu kính và chiều cao ảnh </a:t>
            </a:r>
          </a:p>
        </p:txBody>
      </p:sp>
      <p:graphicFrame>
        <p:nvGraphicFramePr>
          <p:cNvPr id="25608" name="Object 8"/>
          <p:cNvGraphicFramePr>
            <a:graphicFrameLocks noChangeAspect="1"/>
          </p:cNvGraphicFramePr>
          <p:nvPr/>
        </p:nvGraphicFramePr>
        <p:xfrm>
          <a:off x="3733800" y="2362200"/>
          <a:ext cx="1524000" cy="762000"/>
        </p:xfrm>
        <a:graphic>
          <a:graphicData uri="http://schemas.openxmlformats.org/presentationml/2006/ole">
            <mc:AlternateContent xmlns:mc="http://schemas.openxmlformats.org/markup-compatibility/2006">
              <mc:Choice xmlns:v="urn:schemas-microsoft-com:vml" Requires="v">
                <p:oleObj spid="_x0000_s58406" name="Equation" r:id="rId5" imgW="838200" imgH="419100" progId="Equation.DSMT4">
                  <p:embed/>
                </p:oleObj>
              </mc:Choice>
              <mc:Fallback>
                <p:oleObj name="Equation" r:id="rId5" imgW="838200" imgH="4191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622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9" name="Object 9"/>
          <p:cNvGraphicFramePr>
            <a:graphicFrameLocks noChangeAspect="1"/>
          </p:cNvGraphicFramePr>
          <p:nvPr/>
        </p:nvGraphicFramePr>
        <p:xfrm>
          <a:off x="3884613" y="3124200"/>
          <a:ext cx="3505200" cy="852488"/>
        </p:xfrm>
        <a:graphic>
          <a:graphicData uri="http://schemas.openxmlformats.org/presentationml/2006/ole">
            <mc:AlternateContent xmlns:mc="http://schemas.openxmlformats.org/markup-compatibility/2006">
              <mc:Choice xmlns:v="urn:schemas-microsoft-com:vml" Requires="v">
                <p:oleObj spid="_x0000_s58407" name="Equation" r:id="rId7" imgW="2057400" imgH="444500" progId="Equation.DSMT4">
                  <p:embed/>
                </p:oleObj>
              </mc:Choice>
              <mc:Fallback>
                <p:oleObj name="Equation" r:id="rId7" imgW="2057400" imgH="4445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4613" y="3124200"/>
                        <a:ext cx="3505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5" name="Line 21"/>
          <p:cNvSpPr>
            <a:spLocks noChangeShapeType="1"/>
          </p:cNvSpPr>
          <p:nvPr/>
        </p:nvSpPr>
        <p:spPr bwMode="auto">
          <a:xfrm>
            <a:off x="1447800" y="533400"/>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6" name="Line 22"/>
          <p:cNvSpPr>
            <a:spLocks noChangeShapeType="1"/>
          </p:cNvSpPr>
          <p:nvPr/>
        </p:nvSpPr>
        <p:spPr bwMode="auto">
          <a:xfrm>
            <a:off x="2057400" y="533400"/>
            <a:ext cx="300038" cy="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58377" name="Rectangle 23"/>
          <p:cNvSpPr>
            <a:spLocks noChangeArrowheads="1"/>
          </p:cNvSpPr>
          <p:nvPr/>
        </p:nvSpPr>
        <p:spPr bwMode="auto">
          <a:xfrm>
            <a:off x="3886200" y="990600"/>
            <a:ext cx="30003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I</a:t>
            </a:r>
          </a:p>
        </p:txBody>
      </p:sp>
      <p:sp>
        <p:nvSpPr>
          <p:cNvPr id="58378" name="Line 24"/>
          <p:cNvSpPr>
            <a:spLocks noChangeShapeType="1"/>
          </p:cNvSpPr>
          <p:nvPr/>
        </p:nvSpPr>
        <p:spPr bwMode="auto">
          <a:xfrm>
            <a:off x="2971800" y="533400"/>
            <a:ext cx="3429000" cy="1524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9" name="Line 26"/>
          <p:cNvSpPr>
            <a:spLocks noChangeShapeType="1"/>
          </p:cNvSpPr>
          <p:nvPr/>
        </p:nvSpPr>
        <p:spPr bwMode="auto">
          <a:xfrm>
            <a:off x="1371600" y="533400"/>
            <a:ext cx="5105400" cy="1524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0" name="Line 28"/>
          <p:cNvSpPr>
            <a:spLocks noChangeShapeType="1"/>
          </p:cNvSpPr>
          <p:nvPr/>
        </p:nvSpPr>
        <p:spPr bwMode="auto">
          <a:xfrm>
            <a:off x="3276600" y="685800"/>
            <a:ext cx="381000" cy="15240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58381" name="Line 33"/>
          <p:cNvSpPr>
            <a:spLocks noChangeShapeType="1"/>
          </p:cNvSpPr>
          <p:nvPr/>
        </p:nvSpPr>
        <p:spPr bwMode="auto">
          <a:xfrm>
            <a:off x="3733800" y="1219200"/>
            <a:ext cx="457200" cy="15240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58382" name="Rectangle 35"/>
          <p:cNvSpPr>
            <a:spLocks noChangeArrowheads="1"/>
          </p:cNvSpPr>
          <p:nvPr/>
        </p:nvSpPr>
        <p:spPr bwMode="auto">
          <a:xfrm>
            <a:off x="6172200" y="6858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A’</a:t>
            </a:r>
          </a:p>
        </p:txBody>
      </p:sp>
      <p:sp>
        <p:nvSpPr>
          <p:cNvPr id="58383" name="Rectangle 36"/>
          <p:cNvSpPr>
            <a:spLocks noChangeArrowheads="1"/>
          </p:cNvSpPr>
          <p:nvPr/>
        </p:nvSpPr>
        <p:spPr bwMode="auto">
          <a:xfrm>
            <a:off x="6324600" y="1752600"/>
            <a:ext cx="457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B’</a:t>
            </a:r>
          </a:p>
        </p:txBody>
      </p:sp>
      <p:sp>
        <p:nvSpPr>
          <p:cNvPr id="58384" name="Line 8"/>
          <p:cNvSpPr>
            <a:spLocks noChangeShapeType="1"/>
          </p:cNvSpPr>
          <p:nvPr/>
        </p:nvSpPr>
        <p:spPr bwMode="auto">
          <a:xfrm flipV="1">
            <a:off x="609600" y="990600"/>
            <a:ext cx="6111875"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5" name="AutoShape 11"/>
          <p:cNvSpPr>
            <a:spLocks noChangeArrowheads="1"/>
          </p:cNvSpPr>
          <p:nvPr/>
        </p:nvSpPr>
        <p:spPr bwMode="auto">
          <a:xfrm>
            <a:off x="381000" y="1066800"/>
            <a:ext cx="239713" cy="168275"/>
          </a:xfrm>
          <a:prstGeom prst="flowChartExtra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8386" name="Line 12"/>
          <p:cNvSpPr>
            <a:spLocks noChangeShapeType="1"/>
          </p:cNvSpPr>
          <p:nvPr/>
        </p:nvSpPr>
        <p:spPr bwMode="auto">
          <a:xfrm flipV="1">
            <a:off x="1377950" y="511175"/>
            <a:ext cx="0" cy="50482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387" name="Line 13"/>
          <p:cNvSpPr>
            <a:spLocks noChangeShapeType="1"/>
          </p:cNvSpPr>
          <p:nvPr/>
        </p:nvSpPr>
        <p:spPr bwMode="auto">
          <a:xfrm>
            <a:off x="2971800" y="0"/>
            <a:ext cx="0" cy="1905000"/>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388" name="Rectangle 14"/>
          <p:cNvSpPr>
            <a:spLocks noChangeArrowheads="1"/>
          </p:cNvSpPr>
          <p:nvPr/>
        </p:nvSpPr>
        <p:spPr bwMode="auto">
          <a:xfrm>
            <a:off x="1196975" y="1058863"/>
            <a:ext cx="28257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A</a:t>
            </a:r>
            <a:endParaRPr lang="en-US" altLang="en-US" sz="1800"/>
          </a:p>
        </p:txBody>
      </p:sp>
      <p:sp>
        <p:nvSpPr>
          <p:cNvPr id="58389" name="Rectangle 15"/>
          <p:cNvSpPr>
            <a:spLocks noChangeArrowheads="1"/>
          </p:cNvSpPr>
          <p:nvPr/>
        </p:nvSpPr>
        <p:spPr bwMode="auto">
          <a:xfrm>
            <a:off x="1676400" y="1066800"/>
            <a:ext cx="3571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F</a:t>
            </a:r>
            <a:endParaRPr lang="en-US" altLang="en-US" sz="1800"/>
          </a:p>
        </p:txBody>
      </p:sp>
      <p:sp>
        <p:nvSpPr>
          <p:cNvPr id="58390" name="Rectangle 16"/>
          <p:cNvSpPr>
            <a:spLocks noChangeArrowheads="1"/>
          </p:cNvSpPr>
          <p:nvPr/>
        </p:nvSpPr>
        <p:spPr bwMode="auto">
          <a:xfrm>
            <a:off x="2971800" y="1066800"/>
            <a:ext cx="3952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t>o</a:t>
            </a:r>
            <a:endParaRPr lang="en-US" altLang="en-US" sz="1800"/>
          </a:p>
        </p:txBody>
      </p:sp>
      <p:sp>
        <p:nvSpPr>
          <p:cNvPr id="58391" name="Rectangle 17"/>
          <p:cNvSpPr>
            <a:spLocks noChangeArrowheads="1"/>
          </p:cNvSpPr>
          <p:nvPr/>
        </p:nvSpPr>
        <p:spPr bwMode="auto">
          <a:xfrm>
            <a:off x="3886200" y="609600"/>
            <a:ext cx="3952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F</a:t>
            </a:r>
            <a:r>
              <a:rPr lang="en-US" altLang="en-US" sz="2400" b="1" baseline="30000"/>
              <a:t>’</a:t>
            </a:r>
            <a:endParaRPr lang="en-US" altLang="en-US" sz="1800"/>
          </a:p>
        </p:txBody>
      </p:sp>
      <p:sp>
        <p:nvSpPr>
          <p:cNvPr id="58392" name="Rectangle 18"/>
          <p:cNvSpPr>
            <a:spLocks noChangeArrowheads="1"/>
          </p:cNvSpPr>
          <p:nvPr/>
        </p:nvSpPr>
        <p:spPr bwMode="auto">
          <a:xfrm>
            <a:off x="1196975" y="296863"/>
            <a:ext cx="28416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B</a:t>
            </a:r>
            <a:endParaRPr lang="en-US" altLang="en-US" sz="1800"/>
          </a:p>
        </p:txBody>
      </p:sp>
      <p:sp>
        <p:nvSpPr>
          <p:cNvPr id="58393" name="Line 9"/>
          <p:cNvSpPr>
            <a:spLocks noChangeShapeType="1"/>
          </p:cNvSpPr>
          <p:nvPr/>
        </p:nvSpPr>
        <p:spPr bwMode="auto">
          <a:xfrm>
            <a:off x="1905000" y="914400"/>
            <a:ext cx="0" cy="188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4" name="Line 39"/>
          <p:cNvSpPr>
            <a:spLocks noChangeShapeType="1"/>
          </p:cNvSpPr>
          <p:nvPr/>
        </p:nvSpPr>
        <p:spPr bwMode="auto">
          <a:xfrm flipH="1" flipV="1">
            <a:off x="6324600" y="990600"/>
            <a:ext cx="0" cy="1066800"/>
          </a:xfrm>
          <a:prstGeom prst="line">
            <a:avLst/>
          </a:prstGeom>
          <a:noFill/>
          <a:ln w="38100">
            <a:solidFill>
              <a:srgbClr val="FF0066"/>
            </a:solidFill>
            <a:round/>
            <a:headEnd type="arrow" w="med" len="med"/>
            <a:tailEnd/>
          </a:ln>
          <a:extLst>
            <a:ext uri="{909E8E84-426E-40DD-AFC4-6F175D3DCCD1}">
              <a14:hiddenFill xmlns:a14="http://schemas.microsoft.com/office/drawing/2010/main">
                <a:noFill/>
              </a14:hiddenFill>
            </a:ext>
          </a:extLst>
        </p:spPr>
        <p:txBody>
          <a:bodyPr wrap="none"/>
          <a:lstStyle/>
          <a:p>
            <a:endParaRPr lang="en-US"/>
          </a:p>
        </p:txBody>
      </p:sp>
      <p:sp>
        <p:nvSpPr>
          <p:cNvPr id="25644" name="Text Box 44"/>
          <p:cNvSpPr txBox="1">
            <a:spLocks noChangeArrowheads="1"/>
          </p:cNvSpPr>
          <p:nvPr/>
        </p:nvSpPr>
        <p:spPr bwMode="auto">
          <a:xfrm>
            <a:off x="762000" y="24384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 </a:t>
            </a:r>
            <a:r>
              <a:rPr lang="en-US" altLang="en-US" sz="2400">
                <a:latin typeface="Times New Roman" panose="02020603050405020304" pitchFamily="18" charset="0"/>
              </a:rPr>
              <a:t>OA’B’ </a:t>
            </a:r>
            <a:r>
              <a:rPr lang="en-US" altLang="en-US" sz="2800" b="1">
                <a:latin typeface="Times New Roman" panose="02020603050405020304" pitchFamily="18" charset="0"/>
              </a:rPr>
              <a:t>~ </a:t>
            </a:r>
            <a:r>
              <a:rPr lang="en-US" altLang="en-US" sz="1800">
                <a:latin typeface="Times New Roman" panose="02020603050405020304" pitchFamily="18" charset="0"/>
              </a:rPr>
              <a:t>∆ </a:t>
            </a:r>
            <a:r>
              <a:rPr lang="en-US" altLang="en-US" sz="2400">
                <a:latin typeface="Times New Roman" panose="02020603050405020304" pitchFamily="18" charset="0"/>
              </a:rPr>
              <a:t>OAB =&gt;  </a:t>
            </a:r>
          </a:p>
        </p:txBody>
      </p:sp>
      <p:sp>
        <p:nvSpPr>
          <p:cNvPr id="25647" name="Text Box 47"/>
          <p:cNvSpPr txBox="1">
            <a:spLocks noChangeArrowheads="1"/>
          </p:cNvSpPr>
          <p:nvPr/>
        </p:nvSpPr>
        <p:spPr bwMode="auto">
          <a:xfrm>
            <a:off x="685800" y="31242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A’B’F’   </a:t>
            </a:r>
            <a:r>
              <a:rPr lang="en-US" altLang="en-US" sz="2800" b="1">
                <a:latin typeface="Times New Roman" panose="02020603050405020304" pitchFamily="18" charset="0"/>
              </a:rPr>
              <a:t>~</a:t>
            </a:r>
            <a:r>
              <a:rPr lang="en-US" altLang="en-US" sz="2400" b="1">
                <a:latin typeface="Times New Roman" panose="02020603050405020304" pitchFamily="18" charset="0"/>
              </a:rPr>
              <a:t> </a:t>
            </a:r>
            <a:r>
              <a:rPr lang="en-US" altLang="en-US" sz="2400">
                <a:latin typeface="Times New Roman" panose="02020603050405020304" pitchFamily="18" charset="0"/>
              </a:rPr>
              <a:t>∆ OI F’=&gt;</a:t>
            </a:r>
          </a:p>
        </p:txBody>
      </p:sp>
      <p:sp>
        <p:nvSpPr>
          <p:cNvPr id="25648" name="Text Box 48"/>
          <p:cNvSpPr txBox="1">
            <a:spLocks noChangeArrowheads="1"/>
          </p:cNvSpPr>
          <p:nvPr/>
        </p:nvSpPr>
        <p:spPr bwMode="auto">
          <a:xfrm>
            <a:off x="5562600" y="2438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(1)</a:t>
            </a:r>
          </a:p>
        </p:txBody>
      </p:sp>
      <p:sp>
        <p:nvSpPr>
          <p:cNvPr id="25649" name="Text Box 49"/>
          <p:cNvSpPr txBox="1">
            <a:spLocks noChangeArrowheads="1"/>
          </p:cNvSpPr>
          <p:nvPr/>
        </p:nvSpPr>
        <p:spPr bwMode="auto">
          <a:xfrm>
            <a:off x="7772400" y="3276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a:t>
            </a:r>
            <a:r>
              <a:rPr lang="en-US" altLang="en-US" sz="2400">
                <a:latin typeface="Times New Roman" panose="02020603050405020304" pitchFamily="18" charset="0"/>
              </a:rPr>
              <a:t>2)</a:t>
            </a:r>
          </a:p>
        </p:txBody>
      </p:sp>
      <p:graphicFrame>
        <p:nvGraphicFramePr>
          <p:cNvPr id="25650" name="Object 50"/>
          <p:cNvGraphicFramePr>
            <a:graphicFrameLocks noChangeAspect="1"/>
          </p:cNvGraphicFramePr>
          <p:nvPr/>
        </p:nvGraphicFramePr>
        <p:xfrm>
          <a:off x="2438400" y="4724400"/>
          <a:ext cx="5522913" cy="768350"/>
        </p:xfrm>
        <a:graphic>
          <a:graphicData uri="http://schemas.openxmlformats.org/presentationml/2006/ole">
            <mc:AlternateContent xmlns:mc="http://schemas.openxmlformats.org/markup-compatibility/2006">
              <mc:Choice xmlns:v="urn:schemas-microsoft-com:vml" Requires="v">
                <p:oleObj spid="_x0000_s58408" name="Equation" r:id="rId9" imgW="2819400" imgH="393700" progId="Equation.DSMT4">
                  <p:embed/>
                </p:oleObj>
              </mc:Choice>
              <mc:Fallback>
                <p:oleObj name="Equation" r:id="rId9" imgW="2819400" imgH="393700" progId="Equation.DSMT4">
                  <p:embed/>
                  <p:pic>
                    <p:nvPicPr>
                      <p:cNvPr id="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724400"/>
                        <a:ext cx="55229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51" name="Rectangle 51"/>
          <p:cNvSpPr>
            <a:spLocks noChangeArrowheads="1"/>
          </p:cNvSpPr>
          <p:nvPr/>
        </p:nvSpPr>
        <p:spPr bwMode="auto">
          <a:xfrm>
            <a:off x="822325" y="6015038"/>
            <a:ext cx="104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Từ (1) </a:t>
            </a:r>
          </a:p>
        </p:txBody>
      </p:sp>
      <p:graphicFrame>
        <p:nvGraphicFramePr>
          <p:cNvPr id="25652" name="Object 52"/>
          <p:cNvGraphicFramePr>
            <a:graphicFrameLocks noChangeAspect="1"/>
          </p:cNvGraphicFramePr>
          <p:nvPr/>
        </p:nvGraphicFramePr>
        <p:xfrm>
          <a:off x="2286000" y="5867400"/>
          <a:ext cx="3827463" cy="769938"/>
        </p:xfrm>
        <a:graphic>
          <a:graphicData uri="http://schemas.openxmlformats.org/presentationml/2006/ole">
            <mc:AlternateContent xmlns:mc="http://schemas.openxmlformats.org/markup-compatibility/2006">
              <mc:Choice xmlns:v="urn:schemas-microsoft-com:vml" Requires="v">
                <p:oleObj spid="_x0000_s58409" name="Equation" r:id="rId11" imgW="2082800" imgH="419100" progId="Equation.DSMT4">
                  <p:embed/>
                </p:oleObj>
              </mc:Choice>
              <mc:Fallback>
                <p:oleObj name="Equation" r:id="rId11" imgW="2082800" imgH="419100" progId="Equation.DSMT4">
                  <p:embed/>
                  <p:pic>
                    <p:nvPicPr>
                      <p:cNvPr id="0"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867400"/>
                        <a:ext cx="38274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402" name="Line 55"/>
          <p:cNvSpPr>
            <a:spLocks noChangeShapeType="1"/>
          </p:cNvSpPr>
          <p:nvPr/>
        </p:nvSpPr>
        <p:spPr bwMode="auto">
          <a:xfrm>
            <a:off x="1447800" y="533400"/>
            <a:ext cx="609600" cy="228600"/>
          </a:xfrm>
          <a:prstGeom prst="line">
            <a:avLst/>
          </a:prstGeom>
          <a:noFill/>
          <a:ln w="28575">
            <a:solidFill>
              <a:srgbClr val="FF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6" name="Text Box 56"/>
          <p:cNvSpPr txBox="1">
            <a:spLocks noChangeArrowheads="1"/>
          </p:cNvSpPr>
          <p:nvPr/>
        </p:nvSpPr>
        <p:spPr bwMode="auto">
          <a:xfrm>
            <a:off x="609600" y="5486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Vậy khoảng cách từ ảnh đến thấu kính là OA’ =30 cm</a:t>
            </a:r>
          </a:p>
        </p:txBody>
      </p:sp>
      <p:sp>
        <p:nvSpPr>
          <p:cNvPr id="25657" name="Text Box 57"/>
          <p:cNvSpPr txBox="1">
            <a:spLocks noChangeArrowheads="1"/>
          </p:cNvSpPr>
          <p:nvPr/>
        </p:nvSpPr>
        <p:spPr bwMode="auto">
          <a:xfrm>
            <a:off x="304800" y="21336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Từ hình vẽ ta có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1000" fill="hold"/>
                                        <p:tgtEl>
                                          <p:spTgt spid="25606"/>
                                        </p:tgtEl>
                                        <p:attrNameLst>
                                          <p:attrName>ppt_x</p:attrName>
                                        </p:attrNameLst>
                                      </p:cBhvr>
                                      <p:tavLst>
                                        <p:tav tm="0">
                                          <p:val>
                                            <p:strVal val="#ppt_x-.2"/>
                                          </p:val>
                                        </p:tav>
                                        <p:tav tm="100000">
                                          <p:val>
                                            <p:strVal val="#ppt_x"/>
                                          </p:val>
                                        </p:tav>
                                      </p:tavLst>
                                    </p:anim>
                                    <p:anim calcmode="lin" valueType="num">
                                      <p:cBhvr>
                                        <p:cTn id="8"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6"/>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25657"/>
                                        </p:tgtEl>
                                        <p:attrNameLst>
                                          <p:attrName>style.visibility</p:attrName>
                                        </p:attrNameLst>
                                      </p:cBhvr>
                                      <p:to>
                                        <p:strVal val="visible"/>
                                      </p:to>
                                    </p:set>
                                    <p:animEffect transition="in" filter="slide(fromBottom)">
                                      <p:cBhvr>
                                        <p:cTn id="12" dur="1000"/>
                                        <p:tgtEl>
                                          <p:spTgt spid="256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44"/>
                                        </p:tgtEl>
                                        <p:attrNameLst>
                                          <p:attrName>style.visibility</p:attrName>
                                        </p:attrNameLst>
                                      </p:cBhvr>
                                      <p:to>
                                        <p:strVal val="visible"/>
                                      </p:to>
                                    </p:set>
                                    <p:animEffect transition="in" filter="slide(fromBottom)">
                                      <p:cBhvr>
                                        <p:cTn id="17" dur="500"/>
                                        <p:tgtEl>
                                          <p:spTgt spid="25644"/>
                                        </p:tgtEl>
                                      </p:cBhvr>
                                    </p:animEffect>
                                  </p:childTnLst>
                                </p:cTn>
                              </p:par>
                              <p:par>
                                <p:cTn id="18" presetID="29" presetClass="entr" presetSubtype="0" fill="hold" nodeType="withEffect">
                                  <p:stCondLst>
                                    <p:cond delay="0"/>
                                  </p:stCondLst>
                                  <p:childTnLst>
                                    <p:set>
                                      <p:cBhvr>
                                        <p:cTn id="19" dur="1" fill="hold">
                                          <p:stCondLst>
                                            <p:cond delay="0"/>
                                          </p:stCondLst>
                                        </p:cTn>
                                        <p:tgtEl>
                                          <p:spTgt spid="25608"/>
                                        </p:tgtEl>
                                        <p:attrNameLst>
                                          <p:attrName>style.visibility</p:attrName>
                                        </p:attrNameLst>
                                      </p:cBhvr>
                                      <p:to>
                                        <p:strVal val="visible"/>
                                      </p:to>
                                    </p:set>
                                    <p:anim calcmode="lin" valueType="num">
                                      <p:cBhvr>
                                        <p:cTn id="20" dur="1000" fill="hold"/>
                                        <p:tgtEl>
                                          <p:spTgt spid="25608"/>
                                        </p:tgtEl>
                                        <p:attrNameLst>
                                          <p:attrName>ppt_x</p:attrName>
                                        </p:attrNameLst>
                                      </p:cBhvr>
                                      <p:tavLst>
                                        <p:tav tm="0">
                                          <p:val>
                                            <p:strVal val="#ppt_x-.2"/>
                                          </p:val>
                                        </p:tav>
                                        <p:tav tm="100000">
                                          <p:val>
                                            <p:strVal val="#ppt_x"/>
                                          </p:val>
                                        </p:tav>
                                      </p:tavLst>
                                    </p:anim>
                                    <p:anim calcmode="lin" valueType="num">
                                      <p:cBhvr>
                                        <p:cTn id="21" dur="1000" fill="hold"/>
                                        <p:tgtEl>
                                          <p:spTgt spid="2560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560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5648"/>
                                        </p:tgtEl>
                                        <p:attrNameLst>
                                          <p:attrName>style.visibility</p:attrName>
                                        </p:attrNameLst>
                                      </p:cBhvr>
                                      <p:to>
                                        <p:strVal val="visible"/>
                                      </p:to>
                                    </p:set>
                                    <p:animEffect transition="in" filter="slide(fromBottom)">
                                      <p:cBhvr>
                                        <p:cTn id="25" dur="1000"/>
                                        <p:tgtEl>
                                          <p:spTgt spid="256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5647"/>
                                        </p:tgtEl>
                                        <p:attrNameLst>
                                          <p:attrName>style.visibility</p:attrName>
                                        </p:attrNameLst>
                                      </p:cBhvr>
                                      <p:to>
                                        <p:strVal val="visible"/>
                                      </p:to>
                                    </p:set>
                                    <p:animEffect transition="in" filter="slide(fromBottom)">
                                      <p:cBhvr>
                                        <p:cTn id="30" dur="500"/>
                                        <p:tgtEl>
                                          <p:spTgt spid="25647"/>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25609"/>
                                        </p:tgtEl>
                                        <p:attrNameLst>
                                          <p:attrName>style.visibility</p:attrName>
                                        </p:attrNameLst>
                                      </p:cBhvr>
                                      <p:to>
                                        <p:strVal val="visible"/>
                                      </p:to>
                                    </p:set>
                                    <p:animEffect transition="in" filter="fade">
                                      <p:cBhvr>
                                        <p:cTn id="34" dur="1000"/>
                                        <p:tgtEl>
                                          <p:spTgt spid="2560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5649"/>
                                        </p:tgtEl>
                                        <p:attrNameLst>
                                          <p:attrName>style.visibility</p:attrName>
                                        </p:attrNameLst>
                                      </p:cBhvr>
                                      <p:to>
                                        <p:strVal val="visible"/>
                                      </p:to>
                                    </p:set>
                                    <p:animEffect transition="in" filter="slide(fromBottom)">
                                      <p:cBhvr>
                                        <p:cTn id="37" dur="1000"/>
                                        <p:tgtEl>
                                          <p:spTgt spid="256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605"/>
                                        </p:tgtEl>
                                        <p:attrNameLst>
                                          <p:attrName>style.visibility</p:attrName>
                                        </p:attrNameLst>
                                      </p:cBhvr>
                                      <p:to>
                                        <p:strVal val="visible"/>
                                      </p:to>
                                    </p:set>
                                    <p:animEffect transition="in" filter="fade">
                                      <p:cBhvr>
                                        <p:cTn id="42" dur="1000"/>
                                        <p:tgtEl>
                                          <p:spTgt spid="256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4"/>
                                        </p:tgtEl>
                                        <p:attrNameLst>
                                          <p:attrName>style.visibility</p:attrName>
                                        </p:attrNameLst>
                                      </p:cBhvr>
                                      <p:to>
                                        <p:strVal val="visible"/>
                                      </p:to>
                                    </p:set>
                                    <p:animEffect transition="in" filter="fade">
                                      <p:cBhvr>
                                        <p:cTn id="45" dur="1000"/>
                                        <p:tgtEl>
                                          <p:spTgt spid="2560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5650"/>
                                        </p:tgtEl>
                                        <p:attrNameLst>
                                          <p:attrName>style.visibility</p:attrName>
                                        </p:attrNameLst>
                                      </p:cBhvr>
                                      <p:to>
                                        <p:strVal val="visible"/>
                                      </p:to>
                                    </p:set>
                                    <p:animEffect transition="in" filter="fade">
                                      <p:cBhvr>
                                        <p:cTn id="50" dur="1000"/>
                                        <p:tgtEl>
                                          <p:spTgt spid="256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5656"/>
                                        </p:tgtEl>
                                        <p:attrNameLst>
                                          <p:attrName>style.visibility</p:attrName>
                                        </p:attrNameLst>
                                      </p:cBhvr>
                                      <p:to>
                                        <p:strVal val="visible"/>
                                      </p:to>
                                    </p:set>
                                    <p:animEffect transition="in" filter="slide(fromBottom)">
                                      <p:cBhvr>
                                        <p:cTn id="55" dur="500"/>
                                        <p:tgtEl>
                                          <p:spTgt spid="2565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5652"/>
                                        </p:tgtEl>
                                        <p:attrNameLst>
                                          <p:attrName>style.visibility</p:attrName>
                                        </p:attrNameLst>
                                      </p:cBhvr>
                                      <p:to>
                                        <p:strVal val="visible"/>
                                      </p:to>
                                    </p:set>
                                    <p:animEffect transition="in" filter="fade">
                                      <p:cBhvr>
                                        <p:cTn id="60" dur="1000"/>
                                        <p:tgtEl>
                                          <p:spTgt spid="256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651"/>
                                        </p:tgtEl>
                                        <p:attrNameLst>
                                          <p:attrName>style.visibility</p:attrName>
                                        </p:attrNameLst>
                                      </p:cBhvr>
                                      <p:to>
                                        <p:strVal val="visible"/>
                                      </p:to>
                                    </p:set>
                                    <p:animEffect transition="in" filter="fade">
                                      <p:cBhvr>
                                        <p:cTn id="63" dur="1000"/>
                                        <p:tgtEl>
                                          <p:spTgt spid="2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p:bldP spid="25644" grpId="0"/>
      <p:bldP spid="25647" grpId="0"/>
      <p:bldP spid="25648" grpId="0"/>
      <p:bldP spid="25649" grpId="0"/>
      <p:bldP spid="25651" grpId="0"/>
      <p:bldP spid="25656" grpId="0"/>
      <p:bldP spid="256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09" name="Object 85"/>
          <p:cNvGraphicFramePr>
            <a:graphicFrameLocks noChangeAspect="1"/>
          </p:cNvGraphicFramePr>
          <p:nvPr/>
        </p:nvGraphicFramePr>
        <p:xfrm>
          <a:off x="2667000" y="3429000"/>
          <a:ext cx="1270000" cy="762000"/>
        </p:xfrm>
        <a:graphic>
          <a:graphicData uri="http://schemas.openxmlformats.org/presentationml/2006/ole">
            <mc:AlternateContent xmlns:mc="http://schemas.openxmlformats.org/markup-compatibility/2006">
              <mc:Choice xmlns:v="urn:schemas-microsoft-com:vml" Requires="v">
                <p:oleObj spid="_x0000_s59437" name="Equation" r:id="rId3" imgW="647419" imgH="393529" progId="Equation.DSMT4">
                  <p:embed/>
                </p:oleObj>
              </mc:Choice>
              <mc:Fallback>
                <p:oleObj name="Equation" r:id="rId3" imgW="647419" imgH="393529" progId="Equation.DSMT4">
                  <p:embed/>
                  <p:pic>
                    <p:nvPicPr>
                      <p:cNvPr id="0" name="Object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429000"/>
                        <a:ext cx="127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10" name="Object 86"/>
          <p:cNvGraphicFramePr>
            <a:graphicFrameLocks noChangeAspect="1"/>
          </p:cNvGraphicFramePr>
          <p:nvPr/>
        </p:nvGraphicFramePr>
        <p:xfrm>
          <a:off x="4648200" y="3429000"/>
          <a:ext cx="1298575" cy="793750"/>
        </p:xfrm>
        <a:graphic>
          <a:graphicData uri="http://schemas.openxmlformats.org/presentationml/2006/ole">
            <mc:AlternateContent xmlns:mc="http://schemas.openxmlformats.org/markup-compatibility/2006">
              <mc:Choice xmlns:v="urn:schemas-microsoft-com:vml" Requires="v">
                <p:oleObj spid="_x0000_s59438" name="Equation" r:id="rId5" imgW="736280" imgH="393529" progId="Equation.DSMT4">
                  <p:embed/>
                </p:oleObj>
              </mc:Choice>
              <mc:Fallback>
                <p:oleObj name="Equation" r:id="rId5" imgW="736280" imgH="393529" progId="Equation.DSMT4">
                  <p:embed/>
                  <p:pic>
                    <p:nvPicPr>
                      <p:cNvPr id="0" name="Object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29000"/>
                        <a:ext cx="12985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11" name="Object 87"/>
          <p:cNvGraphicFramePr>
            <a:graphicFrameLocks noChangeAspect="1"/>
          </p:cNvGraphicFramePr>
          <p:nvPr/>
        </p:nvGraphicFramePr>
        <p:xfrm>
          <a:off x="228600" y="3581400"/>
          <a:ext cx="381000" cy="317500"/>
        </p:xfrm>
        <a:graphic>
          <a:graphicData uri="http://schemas.openxmlformats.org/presentationml/2006/ole">
            <mc:AlternateContent xmlns:mc="http://schemas.openxmlformats.org/markup-compatibility/2006">
              <mc:Choice xmlns:v="urn:schemas-microsoft-com:vml" Requires="v">
                <p:oleObj spid="_x0000_s59439" name="Equation" r:id="rId7" imgW="164814" imgH="177492" progId="Equation.DSMT4">
                  <p:embed/>
                </p:oleObj>
              </mc:Choice>
              <mc:Fallback>
                <p:oleObj name="Equation" r:id="rId7" imgW="164814" imgH="177492" progId="Equation.DSMT4">
                  <p:embed/>
                  <p:pic>
                    <p:nvPicPr>
                      <p:cNvPr id="0" name="Object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5814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12" name="Object 88"/>
          <p:cNvGraphicFramePr>
            <a:graphicFrameLocks noChangeAspect="1"/>
          </p:cNvGraphicFramePr>
          <p:nvPr/>
        </p:nvGraphicFramePr>
        <p:xfrm>
          <a:off x="1371600" y="3581400"/>
          <a:ext cx="457200" cy="381000"/>
        </p:xfrm>
        <a:graphic>
          <a:graphicData uri="http://schemas.openxmlformats.org/presentationml/2006/ole">
            <mc:AlternateContent xmlns:mc="http://schemas.openxmlformats.org/markup-compatibility/2006">
              <mc:Choice xmlns:v="urn:schemas-microsoft-com:vml" Requires="v">
                <p:oleObj spid="_x0000_s59440" name="Equation" r:id="rId9" imgW="164814" imgH="177492" progId="Equation.DSMT4">
                  <p:embed/>
                </p:oleObj>
              </mc:Choice>
              <mc:Fallback>
                <p:oleObj name="Equation" r:id="rId9" imgW="164814" imgH="177492"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581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13" name="Rectangle 89"/>
          <p:cNvSpPr>
            <a:spLocks noChangeArrowheads="1"/>
          </p:cNvSpPr>
          <p:nvPr/>
        </p:nvSpPr>
        <p:spPr bwMode="auto">
          <a:xfrm>
            <a:off x="4114800" y="3581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sym typeface="Wingdings" panose="05000000000000000000" pitchFamily="2" charset="2"/>
              </a:rPr>
              <a:t></a:t>
            </a:r>
            <a:endParaRPr lang="en-US" altLang="en-US" sz="2400">
              <a:latin typeface="Times New Roman" panose="02020603050405020304" pitchFamily="18" charset="0"/>
              <a:sym typeface="Wingdings" panose="05000000000000000000" pitchFamily="2" charset="2"/>
            </a:endParaRPr>
          </a:p>
        </p:txBody>
      </p:sp>
      <p:graphicFrame>
        <p:nvGraphicFramePr>
          <p:cNvPr id="26714" name="Object 90"/>
          <p:cNvGraphicFramePr>
            <a:graphicFrameLocks noChangeAspect="1"/>
          </p:cNvGraphicFramePr>
          <p:nvPr/>
        </p:nvGraphicFramePr>
        <p:xfrm>
          <a:off x="2971800" y="4267200"/>
          <a:ext cx="1884363" cy="755650"/>
        </p:xfrm>
        <a:graphic>
          <a:graphicData uri="http://schemas.openxmlformats.org/presentationml/2006/ole">
            <mc:AlternateContent xmlns:mc="http://schemas.openxmlformats.org/markup-compatibility/2006">
              <mc:Choice xmlns:v="urn:schemas-microsoft-com:vml" Requires="v">
                <p:oleObj spid="_x0000_s59441" name="Equation" r:id="rId10" imgW="1079032" imgH="393529" progId="Equation.DSMT4">
                  <p:embed/>
                </p:oleObj>
              </mc:Choice>
              <mc:Fallback>
                <p:oleObj name="Equation" r:id="rId10" imgW="1079032" imgH="393529" progId="Equation.DSMT4">
                  <p:embed/>
                  <p:pic>
                    <p:nvPicPr>
                      <p:cNvPr id="0" name="Object 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4267200"/>
                        <a:ext cx="18843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15" name="Rectangle 91"/>
          <p:cNvSpPr>
            <a:spLocks noChangeArrowheads="1"/>
          </p:cNvSpPr>
          <p:nvPr/>
        </p:nvSpPr>
        <p:spPr bwMode="auto">
          <a:xfrm>
            <a:off x="2286000" y="4343400"/>
            <a:ext cx="60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6716" name="Object 92"/>
          <p:cNvGraphicFramePr>
            <a:graphicFrameLocks noChangeAspect="1"/>
          </p:cNvGraphicFramePr>
          <p:nvPr/>
        </p:nvGraphicFramePr>
        <p:xfrm>
          <a:off x="4876800" y="4267200"/>
          <a:ext cx="1828800" cy="803275"/>
        </p:xfrm>
        <a:graphic>
          <a:graphicData uri="http://schemas.openxmlformats.org/presentationml/2006/ole">
            <mc:AlternateContent xmlns:mc="http://schemas.openxmlformats.org/markup-compatibility/2006">
              <mc:Choice xmlns:v="urn:schemas-microsoft-com:vml" Requires="v">
                <p:oleObj spid="_x0000_s59442" name="Equation" r:id="rId12" imgW="799753" imgH="393529" progId="Equation.DSMT4">
                  <p:embed/>
                </p:oleObj>
              </mc:Choice>
              <mc:Fallback>
                <p:oleObj name="Equation" r:id="rId12" imgW="799753" imgH="393529" progId="Equation.DSMT4">
                  <p:embed/>
                  <p:pic>
                    <p:nvPicPr>
                      <p:cNvPr id="0" name="Object 9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4267200"/>
                        <a:ext cx="18288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18" name="Rectangle 94"/>
          <p:cNvSpPr>
            <a:spLocks noChangeArrowheads="1"/>
          </p:cNvSpPr>
          <p:nvPr/>
        </p:nvSpPr>
        <p:spPr bwMode="auto">
          <a:xfrm>
            <a:off x="304800" y="5410200"/>
            <a:ext cx="336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cs typeface="Times New Roman" panose="02020603050405020304" pitchFamily="18" charset="0"/>
              </a:rPr>
              <a:t>-    A’B’O </a:t>
            </a:r>
            <a:r>
              <a:rPr lang="en-US" altLang="en-US" sz="2400">
                <a:latin typeface="Times New Roman" panose="02020603050405020304" pitchFamily="18" charset="0"/>
                <a:cs typeface="Times New Roman" panose="02020603050405020304" pitchFamily="18" charset="0"/>
              </a:rPr>
              <a:t>~   </a:t>
            </a:r>
            <a:r>
              <a:rPr lang="nl-NL" altLang="en-US" sz="2400">
                <a:latin typeface="Times New Roman" panose="02020603050405020304" pitchFamily="18" charset="0"/>
              </a:rPr>
              <a:t>ABO  </a:t>
            </a:r>
            <a:r>
              <a:rPr lang="en-US" altLang="en-US" sz="2400">
                <a:latin typeface="Times New Roman" panose="02020603050405020304" pitchFamily="18" charset="0"/>
              </a:rPr>
              <a:t>  </a:t>
            </a:r>
            <a:r>
              <a:rPr lang="nl-NL"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6719" name="Object 95"/>
          <p:cNvGraphicFramePr>
            <a:graphicFrameLocks noChangeAspect="1"/>
          </p:cNvGraphicFramePr>
          <p:nvPr/>
        </p:nvGraphicFramePr>
        <p:xfrm>
          <a:off x="457200" y="5473700"/>
          <a:ext cx="381000" cy="317500"/>
        </p:xfrm>
        <a:graphic>
          <a:graphicData uri="http://schemas.openxmlformats.org/presentationml/2006/ole">
            <mc:AlternateContent xmlns:mc="http://schemas.openxmlformats.org/markup-compatibility/2006">
              <mc:Choice xmlns:v="urn:schemas-microsoft-com:vml" Requires="v">
                <p:oleObj spid="_x0000_s59443" name="Equation" r:id="rId14" imgW="164814" imgH="177492" progId="Equation.DSMT4">
                  <p:embed/>
                </p:oleObj>
              </mc:Choice>
              <mc:Fallback>
                <p:oleObj name="Equation" r:id="rId14" imgW="164814" imgH="177492" progId="Equation.DSMT4">
                  <p:embed/>
                  <p:pic>
                    <p:nvPicPr>
                      <p:cNvPr id="0" name="Object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4737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20" name="Object 96"/>
          <p:cNvGraphicFramePr>
            <a:graphicFrameLocks noChangeAspect="1"/>
          </p:cNvGraphicFramePr>
          <p:nvPr/>
        </p:nvGraphicFramePr>
        <p:xfrm>
          <a:off x="1828800" y="5486400"/>
          <a:ext cx="381000" cy="317500"/>
        </p:xfrm>
        <a:graphic>
          <a:graphicData uri="http://schemas.openxmlformats.org/presentationml/2006/ole">
            <mc:AlternateContent xmlns:mc="http://schemas.openxmlformats.org/markup-compatibility/2006">
              <mc:Choice xmlns:v="urn:schemas-microsoft-com:vml" Requires="v">
                <p:oleObj spid="_x0000_s59444" name="Equation" r:id="rId15" imgW="164814" imgH="177492" progId="Equation.DSMT4">
                  <p:embed/>
                </p:oleObj>
              </mc:Choice>
              <mc:Fallback>
                <p:oleObj name="Equation" r:id="rId15" imgW="164814" imgH="177492" progId="Equation.DSMT4">
                  <p:embed/>
                  <p:pic>
                    <p:nvPicPr>
                      <p:cNvPr id="0" name="Object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4864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21" name="Object 97"/>
          <p:cNvGraphicFramePr>
            <a:graphicFrameLocks noChangeAspect="1"/>
          </p:cNvGraphicFramePr>
          <p:nvPr/>
        </p:nvGraphicFramePr>
        <p:xfrm>
          <a:off x="3429000" y="5334000"/>
          <a:ext cx="1471613" cy="762000"/>
        </p:xfrm>
        <a:graphic>
          <a:graphicData uri="http://schemas.openxmlformats.org/presentationml/2006/ole">
            <mc:AlternateContent xmlns:mc="http://schemas.openxmlformats.org/markup-compatibility/2006">
              <mc:Choice xmlns:v="urn:schemas-microsoft-com:vml" Requires="v">
                <p:oleObj spid="_x0000_s59445" name="Equation" r:id="rId16" imgW="800100" imgH="419100" progId="Equation.DSMT4">
                  <p:embed/>
                </p:oleObj>
              </mc:Choice>
              <mc:Fallback>
                <p:oleObj name="Equation" r:id="rId16" imgW="800100" imgH="419100" progId="Equation.DSMT4">
                  <p:embed/>
                  <p:pic>
                    <p:nvPicPr>
                      <p:cNvPr id="0" name="Object 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000" y="5334000"/>
                        <a:ext cx="1471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22" name="Text Box 98"/>
          <p:cNvSpPr txBox="1">
            <a:spLocks noChangeArrowheads="1"/>
          </p:cNvSpPr>
          <p:nvPr/>
        </p:nvSpPr>
        <p:spPr bwMode="auto">
          <a:xfrm>
            <a:off x="4648200" y="5486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sz="2400">
                <a:latin typeface="Times New Roman" panose="02020603050405020304" pitchFamily="18" charset="0"/>
              </a:rPr>
              <a:t> &lt;=&gt; OA’= OA.</a:t>
            </a:r>
            <a:r>
              <a:rPr lang="pt-BR" altLang="en-US" sz="1800">
                <a:latin typeface="Times New Roman" panose="02020603050405020304" pitchFamily="18" charset="0"/>
              </a:rPr>
              <a:t> </a:t>
            </a:r>
            <a:endParaRPr lang="en-US" altLang="en-US" sz="1800">
              <a:latin typeface="Times New Roman" panose="02020603050405020304" pitchFamily="18" charset="0"/>
            </a:endParaRPr>
          </a:p>
        </p:txBody>
      </p:sp>
      <p:graphicFrame>
        <p:nvGraphicFramePr>
          <p:cNvPr id="26723" name="Object 99"/>
          <p:cNvGraphicFramePr>
            <a:graphicFrameLocks noChangeAspect="1"/>
          </p:cNvGraphicFramePr>
          <p:nvPr/>
        </p:nvGraphicFramePr>
        <p:xfrm>
          <a:off x="6781800" y="5334000"/>
          <a:ext cx="811213" cy="852488"/>
        </p:xfrm>
        <a:graphic>
          <a:graphicData uri="http://schemas.openxmlformats.org/presentationml/2006/ole">
            <mc:AlternateContent xmlns:mc="http://schemas.openxmlformats.org/markup-compatibility/2006">
              <mc:Choice xmlns:v="urn:schemas-microsoft-com:vml" Requires="v">
                <p:oleObj spid="_x0000_s59446" name="Equation" r:id="rId18" imgW="368300" imgH="419100" progId="Equation.DSMT4">
                  <p:embed/>
                </p:oleObj>
              </mc:Choice>
              <mc:Fallback>
                <p:oleObj name="Equation" r:id="rId18" imgW="368300" imgH="419100" progId="Equation.DSMT4">
                  <p:embed/>
                  <p:pic>
                    <p:nvPicPr>
                      <p:cNvPr id="0" name="Object 9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1800" y="5334000"/>
                        <a:ext cx="8112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24" name="Text Box 100"/>
          <p:cNvSpPr txBox="1">
            <a:spLocks noChangeArrowheads="1"/>
          </p:cNvSpPr>
          <p:nvPr/>
        </p:nvSpPr>
        <p:spPr bwMode="auto">
          <a:xfrm>
            <a:off x="5105400" y="6172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en-US" sz="2400">
                <a:latin typeface="Times New Roman" panose="02020603050405020304" pitchFamily="18" charset="0"/>
              </a:rPr>
              <a:t>OA’ = </a:t>
            </a:r>
            <a:endParaRPr lang="en-US" altLang="en-US" sz="2400">
              <a:latin typeface="Times New Roman" panose="02020603050405020304" pitchFamily="18" charset="0"/>
            </a:endParaRPr>
          </a:p>
        </p:txBody>
      </p:sp>
      <p:sp>
        <p:nvSpPr>
          <p:cNvPr id="59409" name="Line 13"/>
          <p:cNvSpPr>
            <a:spLocks noChangeShapeType="1"/>
          </p:cNvSpPr>
          <p:nvPr/>
        </p:nvSpPr>
        <p:spPr bwMode="auto">
          <a:xfrm>
            <a:off x="4800600" y="0"/>
            <a:ext cx="0" cy="2743200"/>
          </a:xfrm>
          <a:prstGeom prst="line">
            <a:avLst/>
          </a:prstGeom>
          <a:noFill/>
          <a:ln w="571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10" name="Text Box 59"/>
          <p:cNvSpPr txBox="1">
            <a:spLocks noChangeArrowheads="1"/>
          </p:cNvSpPr>
          <p:nvPr/>
        </p:nvSpPr>
        <p:spPr bwMode="auto">
          <a:xfrm>
            <a:off x="0" y="2949575"/>
            <a:ext cx="7239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rPr>
              <a:t>Dựa vào hình vẽ ta có : AF = OA – OF = 15 -10 = 5 (cm)</a:t>
            </a:r>
            <a:endParaRPr lang="pt-BR" altLang="en-US" sz="1800">
              <a:latin typeface="Times New Roman" panose="02020603050405020304" pitchFamily="18" charset="0"/>
            </a:endParaRPr>
          </a:p>
        </p:txBody>
      </p:sp>
      <p:grpSp>
        <p:nvGrpSpPr>
          <p:cNvPr id="3" name="Group 2"/>
          <p:cNvGrpSpPr>
            <a:grpSpLocks/>
          </p:cNvGrpSpPr>
          <p:nvPr/>
        </p:nvGrpSpPr>
        <p:grpSpPr bwMode="auto">
          <a:xfrm>
            <a:off x="533400" y="228600"/>
            <a:ext cx="8153400" cy="2720975"/>
            <a:chOff x="533400" y="228600"/>
            <a:chExt cx="8001000" cy="2765346"/>
          </a:xfrm>
        </p:grpSpPr>
        <p:sp>
          <p:nvSpPr>
            <p:cNvPr id="59416" name="Text Box 103"/>
            <p:cNvSpPr txBox="1">
              <a:spLocks noChangeArrowheads="1"/>
            </p:cNvSpPr>
            <p:nvPr/>
          </p:nvSpPr>
          <p:spPr bwMode="auto">
            <a:xfrm>
              <a:off x="609600" y="228600"/>
              <a:ext cx="220980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66"/>
                  </a:solidFill>
                  <a:latin typeface="Times New Roman" panose="02020603050405020304" pitchFamily="18" charset="0"/>
                </a:rPr>
                <a:t>Cách 2</a:t>
              </a:r>
            </a:p>
          </p:txBody>
        </p:sp>
        <p:sp>
          <p:nvSpPr>
            <p:cNvPr id="59417" name="Line 8"/>
            <p:cNvSpPr>
              <a:spLocks noChangeShapeType="1"/>
            </p:cNvSpPr>
            <p:nvPr/>
          </p:nvSpPr>
          <p:spPr bwMode="auto">
            <a:xfrm flipV="1">
              <a:off x="609600" y="1335405"/>
              <a:ext cx="7772400" cy="1333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18" name="AutoShape 11"/>
            <p:cNvSpPr>
              <a:spLocks noChangeArrowheads="1"/>
            </p:cNvSpPr>
            <p:nvPr/>
          </p:nvSpPr>
          <p:spPr bwMode="auto">
            <a:xfrm>
              <a:off x="533400" y="1428750"/>
              <a:ext cx="304800" cy="320040"/>
            </a:xfrm>
            <a:prstGeom prst="flowChartExtra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9419" name="Line 12"/>
            <p:cNvSpPr>
              <a:spLocks noChangeShapeType="1"/>
            </p:cNvSpPr>
            <p:nvPr/>
          </p:nvSpPr>
          <p:spPr bwMode="auto">
            <a:xfrm flipH="1" flipV="1">
              <a:off x="2895600" y="628650"/>
              <a:ext cx="0" cy="72009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0" name="Rectangle 14"/>
            <p:cNvSpPr>
              <a:spLocks noChangeArrowheads="1"/>
            </p:cNvSpPr>
            <p:nvPr/>
          </p:nvSpPr>
          <p:spPr bwMode="auto">
            <a:xfrm>
              <a:off x="2667000" y="1348740"/>
              <a:ext cx="358775"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A</a:t>
              </a:r>
              <a:endParaRPr lang="en-US" altLang="en-US" sz="1800">
                <a:latin typeface="Times New Roman" panose="02020603050405020304" pitchFamily="18" charset="0"/>
              </a:endParaRPr>
            </a:p>
          </p:txBody>
        </p:sp>
        <p:sp>
          <p:nvSpPr>
            <p:cNvPr id="59421" name="Rectangle 15"/>
            <p:cNvSpPr>
              <a:spLocks noChangeArrowheads="1"/>
            </p:cNvSpPr>
            <p:nvPr/>
          </p:nvSpPr>
          <p:spPr bwMode="auto">
            <a:xfrm>
              <a:off x="3276600" y="1380411"/>
              <a:ext cx="503238" cy="52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endParaRPr lang="en-US" altLang="en-US" sz="1800"/>
            </a:p>
          </p:txBody>
        </p:sp>
        <p:sp>
          <p:nvSpPr>
            <p:cNvPr id="59422" name="Rectangle 16"/>
            <p:cNvSpPr>
              <a:spLocks noChangeArrowheads="1"/>
            </p:cNvSpPr>
            <p:nvPr/>
          </p:nvSpPr>
          <p:spPr bwMode="auto">
            <a:xfrm>
              <a:off x="4375150" y="1188720"/>
              <a:ext cx="501650" cy="53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hlink"/>
                  </a:solidFill>
                </a:rPr>
                <a:t>o</a:t>
              </a:r>
              <a:endParaRPr lang="en-US" altLang="en-US" sz="1800"/>
            </a:p>
          </p:txBody>
        </p:sp>
        <p:sp>
          <p:nvSpPr>
            <p:cNvPr id="59423" name="Rectangle 17"/>
            <p:cNvSpPr>
              <a:spLocks noChangeArrowheads="1"/>
            </p:cNvSpPr>
            <p:nvPr/>
          </p:nvSpPr>
          <p:spPr bwMode="auto">
            <a:xfrm>
              <a:off x="5943600" y="738664"/>
              <a:ext cx="503238" cy="53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r>
                <a:rPr lang="en-US" altLang="en-US" sz="2400" b="1" baseline="30000">
                  <a:solidFill>
                    <a:srgbClr val="0000CC"/>
                  </a:solidFill>
                </a:rPr>
                <a:t>’</a:t>
              </a:r>
              <a:endParaRPr lang="en-US" altLang="en-US" sz="1800"/>
            </a:p>
          </p:txBody>
        </p:sp>
        <p:sp>
          <p:nvSpPr>
            <p:cNvPr id="59424" name="Rectangle 18"/>
            <p:cNvSpPr>
              <a:spLocks noChangeArrowheads="1"/>
            </p:cNvSpPr>
            <p:nvPr/>
          </p:nvSpPr>
          <p:spPr bwMode="auto">
            <a:xfrm>
              <a:off x="2743200" y="228600"/>
              <a:ext cx="360363"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B</a:t>
              </a:r>
              <a:endParaRPr lang="en-US" altLang="en-US" sz="1800">
                <a:latin typeface="Times New Roman" panose="02020603050405020304" pitchFamily="18" charset="0"/>
              </a:endParaRPr>
            </a:p>
          </p:txBody>
        </p:sp>
        <p:sp>
          <p:nvSpPr>
            <p:cNvPr id="59425" name="Line 9"/>
            <p:cNvSpPr>
              <a:spLocks noChangeShapeType="1"/>
            </p:cNvSpPr>
            <p:nvPr/>
          </p:nvSpPr>
          <p:spPr bwMode="auto">
            <a:xfrm>
              <a:off x="3568700" y="1228725"/>
              <a:ext cx="0" cy="21169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26" name="Line 10"/>
            <p:cNvSpPr>
              <a:spLocks noChangeShapeType="1"/>
            </p:cNvSpPr>
            <p:nvPr/>
          </p:nvSpPr>
          <p:spPr bwMode="auto">
            <a:xfrm>
              <a:off x="6154738" y="1228725"/>
              <a:ext cx="0" cy="21169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27" name="Line 17"/>
            <p:cNvSpPr>
              <a:spLocks noChangeShapeType="1"/>
            </p:cNvSpPr>
            <p:nvPr/>
          </p:nvSpPr>
          <p:spPr bwMode="auto">
            <a:xfrm flipV="1">
              <a:off x="4800600" y="2565331"/>
              <a:ext cx="32131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8" name="Line 22"/>
            <p:cNvSpPr>
              <a:spLocks noChangeShapeType="1"/>
            </p:cNvSpPr>
            <p:nvPr/>
          </p:nvSpPr>
          <p:spPr bwMode="auto">
            <a:xfrm flipV="1">
              <a:off x="4999862" y="2549986"/>
              <a:ext cx="89667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9" name="Line 18"/>
            <p:cNvSpPr>
              <a:spLocks noChangeShapeType="1"/>
            </p:cNvSpPr>
            <p:nvPr/>
          </p:nvSpPr>
          <p:spPr bwMode="auto">
            <a:xfrm>
              <a:off x="2895600" y="628650"/>
              <a:ext cx="5638800" cy="216027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0" name="Line 19"/>
            <p:cNvSpPr>
              <a:spLocks noChangeShapeType="1"/>
            </p:cNvSpPr>
            <p:nvPr/>
          </p:nvSpPr>
          <p:spPr bwMode="auto">
            <a:xfrm>
              <a:off x="3048000" y="708660"/>
              <a:ext cx="1066800" cy="40005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1" name="Line 23"/>
            <p:cNvSpPr>
              <a:spLocks noChangeShapeType="1"/>
            </p:cNvSpPr>
            <p:nvPr/>
          </p:nvSpPr>
          <p:spPr bwMode="auto">
            <a:xfrm>
              <a:off x="5181600" y="1508760"/>
              <a:ext cx="914400" cy="32004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2" name="Text Box 28"/>
            <p:cNvSpPr txBox="1">
              <a:spLocks noChangeArrowheads="1"/>
            </p:cNvSpPr>
            <p:nvPr/>
          </p:nvSpPr>
          <p:spPr bwMode="auto">
            <a:xfrm>
              <a:off x="7924800" y="788670"/>
              <a:ext cx="609600" cy="220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a:t>
              </a:r>
            </a:p>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r>
                <a:rPr lang="en-US" altLang="en-US" sz="2400">
                  <a:latin typeface="Times New Roman" panose="02020603050405020304" pitchFamily="18" charset="0"/>
                </a:rPr>
                <a:t>B’</a:t>
              </a:r>
            </a:p>
          </p:txBody>
        </p:sp>
        <p:sp>
          <p:nvSpPr>
            <p:cNvPr id="59433" name="Line 29"/>
            <p:cNvSpPr>
              <a:spLocks noChangeShapeType="1"/>
            </p:cNvSpPr>
            <p:nvPr/>
          </p:nvSpPr>
          <p:spPr bwMode="auto">
            <a:xfrm>
              <a:off x="7924800" y="1348740"/>
              <a:ext cx="0" cy="1200150"/>
            </a:xfrm>
            <a:prstGeom prst="line">
              <a:avLst/>
            </a:prstGeom>
            <a:noFill/>
            <a:ln w="571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4" name="Line 16"/>
            <p:cNvSpPr>
              <a:spLocks noChangeShapeType="1"/>
            </p:cNvSpPr>
            <p:nvPr/>
          </p:nvSpPr>
          <p:spPr bwMode="auto">
            <a:xfrm>
              <a:off x="2895600" y="628650"/>
              <a:ext cx="1905000" cy="1920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5" name="Line 104"/>
            <p:cNvSpPr>
              <a:spLocks noChangeShapeType="1"/>
            </p:cNvSpPr>
            <p:nvPr/>
          </p:nvSpPr>
          <p:spPr bwMode="auto">
            <a:xfrm>
              <a:off x="3048000" y="788670"/>
              <a:ext cx="838200" cy="8001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6" name="Text Box 106"/>
            <p:cNvSpPr txBox="1">
              <a:spLocks noChangeArrowheads="1"/>
            </p:cNvSpPr>
            <p:nvPr/>
          </p:nvSpPr>
          <p:spPr bwMode="auto">
            <a:xfrm>
              <a:off x="4800600" y="2148840"/>
              <a:ext cx="53340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I</a:t>
              </a:r>
            </a:p>
          </p:txBody>
        </p:sp>
      </p:grpSp>
      <p:graphicFrame>
        <p:nvGraphicFramePr>
          <p:cNvPr id="26731" name="Object 107"/>
          <p:cNvGraphicFramePr>
            <a:graphicFrameLocks noChangeAspect="1"/>
          </p:cNvGraphicFramePr>
          <p:nvPr/>
        </p:nvGraphicFramePr>
        <p:xfrm>
          <a:off x="6096000" y="6054725"/>
          <a:ext cx="2003425" cy="803275"/>
        </p:xfrm>
        <a:graphic>
          <a:graphicData uri="http://schemas.openxmlformats.org/presentationml/2006/ole">
            <mc:AlternateContent xmlns:mc="http://schemas.openxmlformats.org/markup-compatibility/2006">
              <mc:Choice xmlns:v="urn:schemas-microsoft-com:vml" Requires="v">
                <p:oleObj spid="_x0000_s59447" name="Equation" r:id="rId20" imgW="875920" imgH="393529" progId="Equation.DSMT4">
                  <p:embed/>
                </p:oleObj>
              </mc:Choice>
              <mc:Fallback>
                <p:oleObj name="Equation" r:id="rId20" imgW="875920" imgH="393529" progId="Equation.DSMT4">
                  <p:embed/>
                  <p:pic>
                    <p:nvPicPr>
                      <p:cNvPr id="0" name="Object 10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6000" y="6054725"/>
                        <a:ext cx="200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732" name="Text Box 108"/>
          <p:cNvSpPr txBox="1">
            <a:spLocks noChangeArrowheads="1"/>
          </p:cNvSpPr>
          <p:nvPr/>
        </p:nvSpPr>
        <p:spPr bwMode="auto">
          <a:xfrm>
            <a:off x="685800" y="4953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Vậy chiều cao ảnh là A’B’= 12 cm </a:t>
            </a:r>
          </a:p>
        </p:txBody>
      </p:sp>
      <p:sp>
        <p:nvSpPr>
          <p:cNvPr id="26734" name="Text Box 110"/>
          <p:cNvSpPr txBox="1">
            <a:spLocks noChangeArrowheads="1"/>
          </p:cNvSpPr>
          <p:nvPr/>
        </p:nvSpPr>
        <p:spPr bwMode="auto">
          <a:xfrm>
            <a:off x="304800" y="6172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Khoảng cách từ ảnh đến thấu kính là </a:t>
            </a:r>
          </a:p>
        </p:txBody>
      </p:sp>
      <p:sp>
        <p:nvSpPr>
          <p:cNvPr id="26736" name="Text Box 112"/>
          <p:cNvSpPr txBox="1">
            <a:spLocks noChangeArrowheads="1"/>
          </p:cNvSpPr>
          <p:nvPr/>
        </p:nvSpPr>
        <p:spPr bwMode="auto">
          <a:xfrm>
            <a:off x="381000" y="3581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en-US" sz="1800">
                <a:latin typeface="Times New Roman" panose="02020603050405020304" pitchFamily="18" charset="0"/>
              </a:rPr>
              <a:t> </a:t>
            </a:r>
            <a:r>
              <a:rPr lang="nl-NL" altLang="en-US" sz="2400">
                <a:latin typeface="Times New Roman" panose="02020603050405020304" pitchFamily="18" charset="0"/>
              </a:rPr>
              <a:t>ABF </a:t>
            </a:r>
            <a:r>
              <a:rPr lang="en-US" altLang="en-US" sz="2400">
                <a:latin typeface="Times New Roman" panose="02020603050405020304" pitchFamily="18" charset="0"/>
              </a:rPr>
              <a:t>~     </a:t>
            </a:r>
            <a:r>
              <a:rPr lang="nl-NL" altLang="en-US" sz="2400">
                <a:latin typeface="Times New Roman" panose="02020603050405020304" pitchFamily="18" charset="0"/>
              </a:rPr>
              <a:t>OIF =&gt; </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26711"/>
                                        </p:tgtEl>
                                        <p:attrNameLst>
                                          <p:attrName>style.visibility</p:attrName>
                                        </p:attrNameLst>
                                      </p:cBhvr>
                                      <p:to>
                                        <p:strVal val="visible"/>
                                      </p:to>
                                    </p:set>
                                    <p:animEffect transition="in" filter="slide(fromBottom)">
                                      <p:cBhvr>
                                        <p:cTn id="11" dur="500"/>
                                        <p:tgtEl>
                                          <p:spTgt spid="26711"/>
                                        </p:tgtEl>
                                      </p:cBhvr>
                                    </p:animEffect>
                                  </p:childTnLst>
                                </p:cTn>
                              </p:par>
                              <p:par>
                                <p:cTn id="12" presetID="12" presetClass="entr" presetSubtype="4" fill="hold" nodeType="withEffect">
                                  <p:stCondLst>
                                    <p:cond delay="0"/>
                                  </p:stCondLst>
                                  <p:childTnLst>
                                    <p:set>
                                      <p:cBhvr>
                                        <p:cTn id="13" dur="1" fill="hold">
                                          <p:stCondLst>
                                            <p:cond delay="0"/>
                                          </p:stCondLst>
                                        </p:cTn>
                                        <p:tgtEl>
                                          <p:spTgt spid="26712"/>
                                        </p:tgtEl>
                                        <p:attrNameLst>
                                          <p:attrName>style.visibility</p:attrName>
                                        </p:attrNameLst>
                                      </p:cBhvr>
                                      <p:to>
                                        <p:strVal val="visible"/>
                                      </p:to>
                                    </p:set>
                                    <p:animEffect transition="in" filter="slide(fromBottom)">
                                      <p:cBhvr>
                                        <p:cTn id="14" dur="500"/>
                                        <p:tgtEl>
                                          <p:spTgt spid="267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6736"/>
                                        </p:tgtEl>
                                        <p:attrNameLst>
                                          <p:attrName>style.visibility</p:attrName>
                                        </p:attrNameLst>
                                      </p:cBhvr>
                                      <p:to>
                                        <p:strVal val="visible"/>
                                      </p:to>
                                    </p:set>
                                    <p:animEffect transition="in" filter="slide(fromBottom)">
                                      <p:cBhvr>
                                        <p:cTn id="17" dur="500"/>
                                        <p:tgtEl>
                                          <p:spTgt spid="267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6709"/>
                                        </p:tgtEl>
                                        <p:attrNameLst>
                                          <p:attrName>style.visibility</p:attrName>
                                        </p:attrNameLst>
                                      </p:cBhvr>
                                      <p:to>
                                        <p:strVal val="visible"/>
                                      </p:to>
                                    </p:set>
                                    <p:animEffect transition="in" filter="slide(fromBottom)">
                                      <p:cBhvr>
                                        <p:cTn id="22" dur="500"/>
                                        <p:tgtEl>
                                          <p:spTgt spid="267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6713"/>
                                        </p:tgtEl>
                                        <p:attrNameLst>
                                          <p:attrName>style.visibility</p:attrName>
                                        </p:attrNameLst>
                                      </p:cBhvr>
                                      <p:to>
                                        <p:strVal val="visible"/>
                                      </p:to>
                                    </p:set>
                                    <p:animEffect transition="in" filter="slide(fromBottom)">
                                      <p:cBhvr>
                                        <p:cTn id="27" dur="500"/>
                                        <p:tgtEl>
                                          <p:spTgt spid="26713"/>
                                        </p:tgtEl>
                                      </p:cBhvr>
                                    </p:animEffect>
                                  </p:childTnLst>
                                </p:cTn>
                              </p:par>
                              <p:par>
                                <p:cTn id="28" presetID="12" presetClass="entr" presetSubtype="4" fill="hold" nodeType="withEffect">
                                  <p:stCondLst>
                                    <p:cond delay="0"/>
                                  </p:stCondLst>
                                  <p:childTnLst>
                                    <p:set>
                                      <p:cBhvr>
                                        <p:cTn id="29" dur="1" fill="hold">
                                          <p:stCondLst>
                                            <p:cond delay="0"/>
                                          </p:stCondLst>
                                        </p:cTn>
                                        <p:tgtEl>
                                          <p:spTgt spid="26710"/>
                                        </p:tgtEl>
                                        <p:attrNameLst>
                                          <p:attrName>style.visibility</p:attrName>
                                        </p:attrNameLst>
                                      </p:cBhvr>
                                      <p:to>
                                        <p:strVal val="visible"/>
                                      </p:to>
                                    </p:set>
                                    <p:animEffect transition="in" filter="slide(fromBottom)">
                                      <p:cBhvr>
                                        <p:cTn id="30" dur="500"/>
                                        <p:tgtEl>
                                          <p:spTgt spid="267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6714"/>
                                        </p:tgtEl>
                                        <p:attrNameLst>
                                          <p:attrName>style.visibility</p:attrName>
                                        </p:attrNameLst>
                                      </p:cBhvr>
                                      <p:to>
                                        <p:strVal val="visible"/>
                                      </p:to>
                                    </p:set>
                                    <p:anim calcmode="lin" valueType="num">
                                      <p:cBhvr additive="base">
                                        <p:cTn id="35" dur="500" fill="hold"/>
                                        <p:tgtEl>
                                          <p:spTgt spid="26714"/>
                                        </p:tgtEl>
                                        <p:attrNameLst>
                                          <p:attrName>ppt_x</p:attrName>
                                        </p:attrNameLst>
                                      </p:cBhvr>
                                      <p:tavLst>
                                        <p:tav tm="0">
                                          <p:val>
                                            <p:strVal val="#ppt_x"/>
                                          </p:val>
                                        </p:tav>
                                        <p:tav tm="100000">
                                          <p:val>
                                            <p:strVal val="#ppt_x"/>
                                          </p:val>
                                        </p:tav>
                                      </p:tavLst>
                                    </p:anim>
                                    <p:anim calcmode="lin" valueType="num">
                                      <p:cBhvr additive="base">
                                        <p:cTn id="36" dur="500" fill="hold"/>
                                        <p:tgtEl>
                                          <p:spTgt spid="267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715"/>
                                        </p:tgtEl>
                                        <p:attrNameLst>
                                          <p:attrName>style.visibility</p:attrName>
                                        </p:attrNameLst>
                                      </p:cBhvr>
                                      <p:to>
                                        <p:strVal val="visible"/>
                                      </p:to>
                                    </p:set>
                                    <p:anim calcmode="lin" valueType="num">
                                      <p:cBhvr additive="base">
                                        <p:cTn id="39" dur="500" fill="hold"/>
                                        <p:tgtEl>
                                          <p:spTgt spid="26715"/>
                                        </p:tgtEl>
                                        <p:attrNameLst>
                                          <p:attrName>ppt_x</p:attrName>
                                        </p:attrNameLst>
                                      </p:cBhvr>
                                      <p:tavLst>
                                        <p:tav tm="0">
                                          <p:val>
                                            <p:strVal val="#ppt_x"/>
                                          </p:val>
                                        </p:tav>
                                        <p:tav tm="100000">
                                          <p:val>
                                            <p:strVal val="#ppt_x"/>
                                          </p:val>
                                        </p:tav>
                                      </p:tavLst>
                                    </p:anim>
                                    <p:anim calcmode="lin" valueType="num">
                                      <p:cBhvr additive="base">
                                        <p:cTn id="40" dur="500" fill="hold"/>
                                        <p:tgtEl>
                                          <p:spTgt spid="267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716"/>
                                        </p:tgtEl>
                                        <p:attrNameLst>
                                          <p:attrName>style.visibility</p:attrName>
                                        </p:attrNameLst>
                                      </p:cBhvr>
                                      <p:to>
                                        <p:strVal val="visible"/>
                                      </p:to>
                                    </p:set>
                                    <p:anim calcmode="lin" valueType="num">
                                      <p:cBhvr additive="base">
                                        <p:cTn id="43" dur="500" fill="hold"/>
                                        <p:tgtEl>
                                          <p:spTgt spid="26716"/>
                                        </p:tgtEl>
                                        <p:attrNameLst>
                                          <p:attrName>ppt_x</p:attrName>
                                        </p:attrNameLst>
                                      </p:cBhvr>
                                      <p:tavLst>
                                        <p:tav tm="0">
                                          <p:val>
                                            <p:strVal val="#ppt_x"/>
                                          </p:val>
                                        </p:tav>
                                        <p:tav tm="100000">
                                          <p:val>
                                            <p:strVal val="#ppt_x"/>
                                          </p:val>
                                        </p:tav>
                                      </p:tavLst>
                                    </p:anim>
                                    <p:anim calcmode="lin" valueType="num">
                                      <p:cBhvr additive="base">
                                        <p:cTn id="44" dur="500" fill="hold"/>
                                        <p:tgtEl>
                                          <p:spTgt spid="267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6732"/>
                                        </p:tgtEl>
                                        <p:attrNameLst>
                                          <p:attrName>style.visibility</p:attrName>
                                        </p:attrNameLst>
                                      </p:cBhvr>
                                      <p:to>
                                        <p:strVal val="visible"/>
                                      </p:to>
                                    </p:set>
                                    <p:animEffect transition="in" filter="slide(fromBottom)">
                                      <p:cBhvr>
                                        <p:cTn id="49" dur="500"/>
                                        <p:tgtEl>
                                          <p:spTgt spid="267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26719"/>
                                        </p:tgtEl>
                                        <p:attrNameLst>
                                          <p:attrName>style.visibility</p:attrName>
                                        </p:attrNameLst>
                                      </p:cBhvr>
                                      <p:to>
                                        <p:strVal val="visible"/>
                                      </p:to>
                                    </p:set>
                                    <p:animEffect transition="in" filter="slide(fromBottom)">
                                      <p:cBhvr>
                                        <p:cTn id="54" dur="500"/>
                                        <p:tgtEl>
                                          <p:spTgt spid="26719"/>
                                        </p:tgtEl>
                                      </p:cBhvr>
                                    </p:animEffect>
                                  </p:childTnLst>
                                </p:cTn>
                              </p:par>
                              <p:par>
                                <p:cTn id="55" presetID="12" presetClass="entr" presetSubtype="4" fill="hold" nodeType="withEffect">
                                  <p:stCondLst>
                                    <p:cond delay="0"/>
                                  </p:stCondLst>
                                  <p:childTnLst>
                                    <p:set>
                                      <p:cBhvr>
                                        <p:cTn id="56" dur="1" fill="hold">
                                          <p:stCondLst>
                                            <p:cond delay="0"/>
                                          </p:stCondLst>
                                        </p:cTn>
                                        <p:tgtEl>
                                          <p:spTgt spid="26720"/>
                                        </p:tgtEl>
                                        <p:attrNameLst>
                                          <p:attrName>style.visibility</p:attrName>
                                        </p:attrNameLst>
                                      </p:cBhvr>
                                      <p:to>
                                        <p:strVal val="visible"/>
                                      </p:to>
                                    </p:set>
                                    <p:animEffect transition="in" filter="slide(fromBottom)">
                                      <p:cBhvr>
                                        <p:cTn id="57" dur="500"/>
                                        <p:tgtEl>
                                          <p:spTgt spid="26720"/>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6718"/>
                                        </p:tgtEl>
                                        <p:attrNameLst>
                                          <p:attrName>style.visibility</p:attrName>
                                        </p:attrNameLst>
                                      </p:cBhvr>
                                      <p:to>
                                        <p:strVal val="visible"/>
                                      </p:to>
                                    </p:set>
                                    <p:animEffect transition="in" filter="slide(fromBottom)">
                                      <p:cBhvr>
                                        <p:cTn id="60" dur="500"/>
                                        <p:tgtEl>
                                          <p:spTgt spid="2671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nodeType="clickEffect">
                                  <p:stCondLst>
                                    <p:cond delay="0"/>
                                  </p:stCondLst>
                                  <p:childTnLst>
                                    <p:set>
                                      <p:cBhvr>
                                        <p:cTn id="64" dur="1" fill="hold">
                                          <p:stCondLst>
                                            <p:cond delay="0"/>
                                          </p:stCondLst>
                                        </p:cTn>
                                        <p:tgtEl>
                                          <p:spTgt spid="26721"/>
                                        </p:tgtEl>
                                        <p:attrNameLst>
                                          <p:attrName>style.visibility</p:attrName>
                                        </p:attrNameLst>
                                      </p:cBhvr>
                                      <p:to>
                                        <p:strVal val="visible"/>
                                      </p:to>
                                    </p:set>
                                    <p:animEffect transition="in" filter="slide(fromBottom)">
                                      <p:cBhvr>
                                        <p:cTn id="65" dur="500"/>
                                        <p:tgtEl>
                                          <p:spTgt spid="2672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6722"/>
                                        </p:tgtEl>
                                        <p:attrNameLst>
                                          <p:attrName>style.visibility</p:attrName>
                                        </p:attrNameLst>
                                      </p:cBhvr>
                                      <p:to>
                                        <p:strVal val="visible"/>
                                      </p:to>
                                    </p:set>
                                    <p:animEffect transition="in" filter="slide(fromBottom)">
                                      <p:cBhvr>
                                        <p:cTn id="70" dur="500"/>
                                        <p:tgtEl>
                                          <p:spTgt spid="26722"/>
                                        </p:tgtEl>
                                      </p:cBhvr>
                                    </p:animEffect>
                                  </p:childTnLst>
                                </p:cTn>
                              </p:par>
                              <p:par>
                                <p:cTn id="71" presetID="12" presetClass="entr" presetSubtype="4" fill="hold" nodeType="withEffect">
                                  <p:stCondLst>
                                    <p:cond delay="0"/>
                                  </p:stCondLst>
                                  <p:childTnLst>
                                    <p:set>
                                      <p:cBhvr>
                                        <p:cTn id="72" dur="1" fill="hold">
                                          <p:stCondLst>
                                            <p:cond delay="0"/>
                                          </p:stCondLst>
                                        </p:cTn>
                                        <p:tgtEl>
                                          <p:spTgt spid="26723"/>
                                        </p:tgtEl>
                                        <p:attrNameLst>
                                          <p:attrName>style.visibility</p:attrName>
                                        </p:attrNameLst>
                                      </p:cBhvr>
                                      <p:to>
                                        <p:strVal val="visible"/>
                                      </p:to>
                                    </p:set>
                                    <p:animEffect transition="in" filter="slide(fromBottom)">
                                      <p:cBhvr>
                                        <p:cTn id="73" dur="500"/>
                                        <p:tgtEl>
                                          <p:spTgt spid="26723"/>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26724"/>
                                        </p:tgtEl>
                                        <p:attrNameLst>
                                          <p:attrName>style.visibility</p:attrName>
                                        </p:attrNameLst>
                                      </p:cBhvr>
                                      <p:to>
                                        <p:strVal val="visible"/>
                                      </p:to>
                                    </p:set>
                                    <p:animEffect transition="in" filter="slide(fromBottom)">
                                      <p:cBhvr>
                                        <p:cTn id="76" dur="500"/>
                                        <p:tgtEl>
                                          <p:spTgt spid="26724"/>
                                        </p:tgtEl>
                                      </p:cBhvr>
                                    </p:animEffect>
                                  </p:childTnLst>
                                </p:cTn>
                              </p:par>
                              <p:par>
                                <p:cTn id="77" presetID="2" presetClass="entr" presetSubtype="4" fill="hold" nodeType="withEffect">
                                  <p:stCondLst>
                                    <p:cond delay="0"/>
                                  </p:stCondLst>
                                  <p:childTnLst>
                                    <p:set>
                                      <p:cBhvr>
                                        <p:cTn id="78" dur="1" fill="hold">
                                          <p:stCondLst>
                                            <p:cond delay="0"/>
                                          </p:stCondLst>
                                        </p:cTn>
                                        <p:tgtEl>
                                          <p:spTgt spid="26731"/>
                                        </p:tgtEl>
                                        <p:attrNameLst>
                                          <p:attrName>style.visibility</p:attrName>
                                        </p:attrNameLst>
                                      </p:cBhvr>
                                      <p:to>
                                        <p:strVal val="visible"/>
                                      </p:to>
                                    </p:set>
                                    <p:anim calcmode="lin" valueType="num">
                                      <p:cBhvr additive="base">
                                        <p:cTn id="79" dur="500" fill="hold"/>
                                        <p:tgtEl>
                                          <p:spTgt spid="26731"/>
                                        </p:tgtEl>
                                        <p:attrNameLst>
                                          <p:attrName>ppt_x</p:attrName>
                                        </p:attrNameLst>
                                      </p:cBhvr>
                                      <p:tavLst>
                                        <p:tav tm="0">
                                          <p:val>
                                            <p:strVal val="#ppt_x"/>
                                          </p:val>
                                        </p:tav>
                                        <p:tav tm="100000">
                                          <p:val>
                                            <p:strVal val="#ppt_x"/>
                                          </p:val>
                                        </p:tav>
                                      </p:tavLst>
                                    </p:anim>
                                    <p:anim calcmode="lin" valueType="num">
                                      <p:cBhvr additive="base">
                                        <p:cTn id="80" dur="500" fill="hold"/>
                                        <p:tgtEl>
                                          <p:spTgt spid="2673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6734"/>
                                        </p:tgtEl>
                                        <p:attrNameLst>
                                          <p:attrName>style.visibility</p:attrName>
                                        </p:attrNameLst>
                                      </p:cBhvr>
                                      <p:to>
                                        <p:strVal val="visible"/>
                                      </p:to>
                                    </p:set>
                                    <p:animEffect transition="in" filter="slide(fromBottom)">
                                      <p:cBhvr>
                                        <p:cTn id="85" dur="500"/>
                                        <p:tgtEl>
                                          <p:spTgt spid="26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13" grpId="0"/>
      <p:bldP spid="26715" grpId="0"/>
      <p:bldP spid="26718" grpId="0"/>
      <p:bldP spid="26722" grpId="0"/>
      <p:bldP spid="26724" grpId="0"/>
      <p:bldP spid="26732" grpId="0"/>
      <p:bldP spid="26734" grpId="0"/>
      <p:bldP spid="267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31" name="Object 35"/>
          <p:cNvGraphicFramePr>
            <a:graphicFrameLocks noChangeAspect="1"/>
          </p:cNvGraphicFramePr>
          <p:nvPr/>
        </p:nvGraphicFramePr>
        <p:xfrm>
          <a:off x="3200400" y="3352800"/>
          <a:ext cx="1295400" cy="762000"/>
        </p:xfrm>
        <a:graphic>
          <a:graphicData uri="http://schemas.openxmlformats.org/presentationml/2006/ole">
            <mc:AlternateContent xmlns:mc="http://schemas.openxmlformats.org/markup-compatibility/2006">
              <mc:Choice xmlns:v="urn:schemas-microsoft-com:vml" Requires="v">
                <p:oleObj spid="_x0000_s60464" name="Equation" r:id="rId3" imgW="660113" imgH="393529" progId="Equation.DSMT4">
                  <p:embed/>
                </p:oleObj>
              </mc:Choice>
              <mc:Fallback>
                <p:oleObj name="Equation" r:id="rId3" imgW="660113" imgH="393529" progId="Equation.DSMT4">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2" name="Object 36"/>
          <p:cNvGraphicFramePr>
            <a:graphicFrameLocks noChangeAspect="1"/>
          </p:cNvGraphicFramePr>
          <p:nvPr/>
        </p:nvGraphicFramePr>
        <p:xfrm>
          <a:off x="5486400" y="3276600"/>
          <a:ext cx="1247775" cy="762000"/>
        </p:xfrm>
        <a:graphic>
          <a:graphicData uri="http://schemas.openxmlformats.org/presentationml/2006/ole">
            <mc:AlternateContent xmlns:mc="http://schemas.openxmlformats.org/markup-compatibility/2006">
              <mc:Choice xmlns:v="urn:schemas-microsoft-com:vml" Requires="v">
                <p:oleObj spid="_x0000_s60465" name="Equation" r:id="rId5" imgW="736280" imgH="393529" progId="Equation.DSMT4">
                  <p:embed/>
                </p:oleObj>
              </mc:Choice>
              <mc:Fallback>
                <p:oleObj name="Equation" r:id="rId5" imgW="736280" imgH="393529"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276600"/>
                        <a:ext cx="1247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33" name="Rectangle 37"/>
          <p:cNvSpPr>
            <a:spLocks noChangeArrowheads="1"/>
          </p:cNvSpPr>
          <p:nvPr/>
        </p:nvSpPr>
        <p:spPr bwMode="auto">
          <a:xfrm>
            <a:off x="4724400" y="3505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sym typeface="Wingdings" panose="05000000000000000000" pitchFamily="2" charset="2"/>
              </a:rPr>
              <a:t></a:t>
            </a:r>
            <a:endParaRPr lang="en-US" altLang="en-US" sz="2400">
              <a:latin typeface="Times New Roman" panose="02020603050405020304" pitchFamily="18" charset="0"/>
              <a:sym typeface="Wingdings" panose="05000000000000000000" pitchFamily="2" charset="2"/>
            </a:endParaRPr>
          </a:p>
        </p:txBody>
      </p:sp>
      <p:graphicFrame>
        <p:nvGraphicFramePr>
          <p:cNvPr id="29734" name="Object 38"/>
          <p:cNvGraphicFramePr>
            <a:graphicFrameLocks noChangeAspect="1"/>
          </p:cNvGraphicFramePr>
          <p:nvPr/>
        </p:nvGraphicFramePr>
        <p:xfrm>
          <a:off x="2514600" y="4191000"/>
          <a:ext cx="1808163" cy="725488"/>
        </p:xfrm>
        <a:graphic>
          <a:graphicData uri="http://schemas.openxmlformats.org/presentationml/2006/ole">
            <mc:AlternateContent xmlns:mc="http://schemas.openxmlformats.org/markup-compatibility/2006">
              <mc:Choice xmlns:v="urn:schemas-microsoft-com:vml" Requires="v">
                <p:oleObj spid="_x0000_s60466" name="Equation" r:id="rId7" imgW="1079032" imgH="393529" progId="Equation.DSMT4">
                  <p:embed/>
                </p:oleObj>
              </mc:Choice>
              <mc:Fallback>
                <p:oleObj name="Equation" r:id="rId7" imgW="1079032" imgH="393529" progId="Equation.DSMT4">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191000"/>
                        <a:ext cx="180816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5" name="Object 39"/>
          <p:cNvGraphicFramePr>
            <a:graphicFrameLocks noChangeAspect="1"/>
          </p:cNvGraphicFramePr>
          <p:nvPr/>
        </p:nvGraphicFramePr>
        <p:xfrm>
          <a:off x="5791200" y="4164013"/>
          <a:ext cx="1752600" cy="788987"/>
        </p:xfrm>
        <a:graphic>
          <a:graphicData uri="http://schemas.openxmlformats.org/presentationml/2006/ole">
            <mc:AlternateContent xmlns:mc="http://schemas.openxmlformats.org/markup-compatibility/2006">
              <mc:Choice xmlns:v="urn:schemas-microsoft-com:vml" Requires="v">
                <p:oleObj spid="_x0000_s60467" name="Equation" r:id="rId9" imgW="1040948" imgH="393529" progId="Equation.DSMT4">
                  <p:embed/>
                </p:oleObj>
              </mc:Choice>
              <mc:Fallback>
                <p:oleObj name="Equation" r:id="rId9" imgW="1040948" imgH="393529" progId="Equation.DSMT4">
                  <p:embed/>
                  <p:pic>
                    <p:nvPicPr>
                      <p:cNvPr id="0" name="Object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4164013"/>
                        <a:ext cx="17526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37" name="Rectangle 41"/>
          <p:cNvSpPr>
            <a:spLocks noChangeArrowheads="1"/>
          </p:cNvSpPr>
          <p:nvPr/>
        </p:nvSpPr>
        <p:spPr bwMode="auto">
          <a:xfrm>
            <a:off x="0" y="5105400"/>
            <a:ext cx="336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cs typeface="Times New Roman" panose="02020603050405020304" pitchFamily="18" charset="0"/>
              </a:rPr>
              <a:t>     OIF’ </a:t>
            </a:r>
            <a:r>
              <a:rPr lang="en-US" altLang="en-US" sz="2400">
                <a:latin typeface="Times New Roman" panose="02020603050405020304" pitchFamily="18" charset="0"/>
                <a:cs typeface="Times New Roman" panose="02020603050405020304" pitchFamily="18" charset="0"/>
              </a:rPr>
              <a:t>~    </a:t>
            </a:r>
            <a:r>
              <a:rPr lang="nl-NL" altLang="en-US" sz="2400">
                <a:latin typeface="Times New Roman" panose="02020603050405020304" pitchFamily="18" charset="0"/>
              </a:rPr>
              <a:t>A’B’F’  </a:t>
            </a:r>
            <a:r>
              <a:rPr lang="en-US" altLang="en-US" sz="2400">
                <a:latin typeface="Times New Roman" panose="02020603050405020304" pitchFamily="18" charset="0"/>
              </a:rPr>
              <a:t> </a:t>
            </a:r>
            <a:r>
              <a:rPr lang="nl-NL"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9738" name="Object 42"/>
          <p:cNvGraphicFramePr>
            <a:graphicFrameLocks noChangeAspect="1"/>
          </p:cNvGraphicFramePr>
          <p:nvPr/>
        </p:nvGraphicFramePr>
        <p:xfrm>
          <a:off x="152400" y="5181600"/>
          <a:ext cx="381000" cy="317500"/>
        </p:xfrm>
        <a:graphic>
          <a:graphicData uri="http://schemas.openxmlformats.org/presentationml/2006/ole">
            <mc:AlternateContent xmlns:mc="http://schemas.openxmlformats.org/markup-compatibility/2006">
              <mc:Choice xmlns:v="urn:schemas-microsoft-com:vml" Requires="v">
                <p:oleObj spid="_x0000_s60468" name="Equation" r:id="rId11" imgW="164814" imgH="177492" progId="Equation.DSMT4">
                  <p:embed/>
                </p:oleObj>
              </mc:Choice>
              <mc:Fallback>
                <p:oleObj name="Equation" r:id="rId11" imgW="164814" imgH="177492" progId="Equation.DSMT4">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51816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9" name="Object 43"/>
          <p:cNvGraphicFramePr>
            <a:graphicFrameLocks noChangeAspect="1"/>
          </p:cNvGraphicFramePr>
          <p:nvPr/>
        </p:nvGraphicFramePr>
        <p:xfrm>
          <a:off x="1371600" y="5181600"/>
          <a:ext cx="381000" cy="317500"/>
        </p:xfrm>
        <a:graphic>
          <a:graphicData uri="http://schemas.openxmlformats.org/presentationml/2006/ole">
            <mc:AlternateContent xmlns:mc="http://schemas.openxmlformats.org/markup-compatibility/2006">
              <mc:Choice xmlns:v="urn:schemas-microsoft-com:vml" Requires="v">
                <p:oleObj spid="_x0000_s60469" name="Equation" r:id="rId13" imgW="164814" imgH="177492" progId="Equation.DSMT4">
                  <p:embed/>
                </p:oleObj>
              </mc:Choice>
              <mc:Fallback>
                <p:oleObj name="Equation" r:id="rId13" imgW="164814" imgH="177492" progId="Equation.DSMT4">
                  <p:embed/>
                  <p:pic>
                    <p:nvPicPr>
                      <p:cNvPr id="0" name="Object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51816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40" name="Object 44"/>
          <p:cNvGraphicFramePr>
            <a:graphicFrameLocks noChangeAspect="1"/>
          </p:cNvGraphicFramePr>
          <p:nvPr/>
        </p:nvGraphicFramePr>
        <p:xfrm>
          <a:off x="3124200" y="5024438"/>
          <a:ext cx="1752600" cy="673100"/>
        </p:xfrm>
        <a:graphic>
          <a:graphicData uri="http://schemas.openxmlformats.org/presentationml/2006/ole">
            <mc:AlternateContent xmlns:mc="http://schemas.openxmlformats.org/markup-compatibility/2006">
              <mc:Choice xmlns:v="urn:schemas-microsoft-com:vml" Requires="v">
                <p:oleObj spid="_x0000_s60470" name="Equation" r:id="rId14" imgW="863225" imgH="418918" progId="Equation.DSMT4">
                  <p:embed/>
                </p:oleObj>
              </mc:Choice>
              <mc:Fallback>
                <p:oleObj name="Equation" r:id="rId14" imgW="863225" imgH="418918" progId="Equation.DSMT4">
                  <p:embed/>
                  <p:pic>
                    <p:nvPicPr>
                      <p:cNvPr id="0" name="Object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5024438"/>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42" name="Object 46"/>
          <p:cNvGraphicFramePr>
            <a:graphicFrameLocks noChangeAspect="1"/>
          </p:cNvGraphicFramePr>
          <p:nvPr/>
        </p:nvGraphicFramePr>
        <p:xfrm>
          <a:off x="5638800" y="5105400"/>
          <a:ext cx="1524000" cy="730250"/>
        </p:xfrm>
        <a:graphic>
          <a:graphicData uri="http://schemas.openxmlformats.org/presentationml/2006/ole">
            <mc:AlternateContent xmlns:mc="http://schemas.openxmlformats.org/markup-compatibility/2006">
              <mc:Choice xmlns:v="urn:schemas-microsoft-com:vml" Requires="v">
                <p:oleObj spid="_x0000_s60471" name="Equation" r:id="rId16" imgW="863225" imgH="418918" progId="Equation.DSMT4">
                  <p:embed/>
                </p:oleObj>
              </mc:Choice>
              <mc:Fallback>
                <p:oleObj name="Equation" r:id="rId16" imgW="863225" imgH="418918" progId="Equation.DSMT4">
                  <p:embed/>
                  <p:pic>
                    <p:nvPicPr>
                      <p:cNvPr id="0"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8800" y="5105400"/>
                        <a:ext cx="152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43" name="Rectangle 47"/>
          <p:cNvSpPr>
            <a:spLocks noChangeArrowheads="1"/>
          </p:cNvSpPr>
          <p:nvPr/>
        </p:nvSpPr>
        <p:spPr bwMode="auto">
          <a:xfrm>
            <a:off x="4876800" y="5257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&lt;=&gt;</a:t>
            </a:r>
            <a:endParaRPr lang="en-US" altLang="en-US" sz="2400">
              <a:latin typeface="Times New Roman" panose="02020603050405020304" pitchFamily="18" charset="0"/>
            </a:endParaRPr>
          </a:p>
        </p:txBody>
      </p:sp>
      <p:sp>
        <p:nvSpPr>
          <p:cNvPr id="29744" name="Rectangle 48"/>
          <p:cNvSpPr>
            <a:spLocks noChangeArrowheads="1"/>
          </p:cNvSpPr>
          <p:nvPr/>
        </p:nvSpPr>
        <p:spPr bwMode="auto">
          <a:xfrm>
            <a:off x="0" y="5943600"/>
            <a:ext cx="60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9745" name="Object 49"/>
          <p:cNvGraphicFramePr>
            <a:graphicFrameLocks noChangeAspect="1"/>
          </p:cNvGraphicFramePr>
          <p:nvPr/>
        </p:nvGraphicFramePr>
        <p:xfrm>
          <a:off x="609600" y="5791200"/>
          <a:ext cx="2133600" cy="790575"/>
        </p:xfrm>
        <a:graphic>
          <a:graphicData uri="http://schemas.openxmlformats.org/presentationml/2006/ole">
            <mc:AlternateContent xmlns:mc="http://schemas.openxmlformats.org/markup-compatibility/2006">
              <mc:Choice xmlns:v="urn:schemas-microsoft-com:vml" Requires="v">
                <p:oleObj spid="_x0000_s60472" name="Equation" r:id="rId18" imgW="1244600" imgH="419100" progId="Equation.DSMT4">
                  <p:embed/>
                </p:oleObj>
              </mc:Choice>
              <mc:Fallback>
                <p:oleObj name="Equation" r:id="rId18" imgW="1244600" imgH="419100" progId="Equation.DSMT4">
                  <p:embed/>
                  <p:pic>
                    <p:nvPicPr>
                      <p:cNvPr id="0" name="Object 4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5791200"/>
                        <a:ext cx="213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22" name="Rectangle 26"/>
          <p:cNvSpPr>
            <a:spLocks noChangeArrowheads="1"/>
          </p:cNvSpPr>
          <p:nvPr/>
        </p:nvSpPr>
        <p:spPr bwMode="auto">
          <a:xfrm>
            <a:off x="139700" y="2574925"/>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rPr>
              <a:t>Dựa vào hình vẽ ta có </a:t>
            </a:r>
          </a:p>
          <a:p>
            <a:pPr eaLnBrk="1" hangingPunct="1">
              <a:spcBef>
                <a:spcPct val="0"/>
              </a:spcBef>
              <a:buFontTx/>
              <a:buNone/>
            </a:pPr>
            <a:endParaRPr lang="nl-NL" altLang="en-US" sz="2400">
              <a:latin typeface="Times New Roman" panose="02020603050405020304" pitchFamily="18" charset="0"/>
            </a:endParaRPr>
          </a:p>
          <a:p>
            <a:pPr eaLnBrk="1" hangingPunct="1">
              <a:spcBef>
                <a:spcPct val="0"/>
              </a:spcBef>
              <a:buFontTx/>
              <a:buNone/>
            </a:pPr>
            <a:r>
              <a:rPr lang="nl-NL" altLang="en-US" sz="2400">
                <a:latin typeface="Times New Roman" panose="02020603050405020304" pitchFamily="18" charset="0"/>
              </a:rPr>
              <a:t>    ABF </a:t>
            </a:r>
            <a:r>
              <a:rPr lang="en-US" altLang="en-US" sz="2400">
                <a:latin typeface="Times New Roman" panose="02020603050405020304" pitchFamily="18" charset="0"/>
              </a:rPr>
              <a:t>~     </a:t>
            </a:r>
            <a:r>
              <a:rPr lang="nl-NL" altLang="en-US" sz="2400">
                <a:latin typeface="Times New Roman" panose="02020603050405020304" pitchFamily="18" charset="0"/>
              </a:rPr>
              <a:t>OKF =&gt;</a:t>
            </a:r>
            <a:endParaRPr lang="en-US" altLang="en-US" sz="2400">
              <a:latin typeface="Times New Roman" panose="02020603050405020304" pitchFamily="18" charset="0"/>
            </a:endParaRPr>
          </a:p>
        </p:txBody>
      </p:sp>
      <p:grpSp>
        <p:nvGrpSpPr>
          <p:cNvPr id="3" name="Group 2"/>
          <p:cNvGrpSpPr>
            <a:grpSpLocks/>
          </p:cNvGrpSpPr>
          <p:nvPr/>
        </p:nvGrpSpPr>
        <p:grpSpPr bwMode="auto">
          <a:xfrm>
            <a:off x="0" y="152400"/>
            <a:ext cx="9601200" cy="3581400"/>
            <a:chOff x="381000" y="152400"/>
            <a:chExt cx="8382000" cy="3733800"/>
          </a:xfrm>
        </p:grpSpPr>
        <p:sp>
          <p:nvSpPr>
            <p:cNvPr id="60437" name="Text Box 16"/>
            <p:cNvSpPr txBox="1">
              <a:spLocks noChangeArrowheads="1"/>
            </p:cNvSpPr>
            <p:nvPr/>
          </p:nvSpPr>
          <p:spPr bwMode="auto">
            <a:xfrm>
              <a:off x="381000" y="152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66"/>
                  </a:solidFill>
                  <a:latin typeface="Times New Roman" panose="02020603050405020304" pitchFamily="18" charset="0"/>
                </a:rPr>
                <a:t>Cách 3</a:t>
              </a:r>
            </a:p>
          </p:txBody>
        </p:sp>
        <p:graphicFrame>
          <p:nvGraphicFramePr>
            <p:cNvPr id="60438" name="Object 27"/>
            <p:cNvGraphicFramePr>
              <a:graphicFrameLocks noChangeAspect="1"/>
            </p:cNvGraphicFramePr>
            <p:nvPr/>
          </p:nvGraphicFramePr>
          <p:xfrm>
            <a:off x="1676400" y="3505200"/>
            <a:ext cx="381000" cy="317500"/>
          </p:xfrm>
          <a:graphic>
            <a:graphicData uri="http://schemas.openxmlformats.org/presentationml/2006/ole">
              <mc:AlternateContent xmlns:mc="http://schemas.openxmlformats.org/markup-compatibility/2006">
                <mc:Choice xmlns:v="urn:schemas-microsoft-com:vml" Requires="v">
                  <p:oleObj spid="_x0000_s60473" name="Equation" r:id="rId20" imgW="164814" imgH="177492" progId="Equation.DSMT4">
                    <p:embed/>
                  </p:oleObj>
                </mc:Choice>
                <mc:Fallback>
                  <p:oleObj name="Equation" r:id="rId20" imgW="164814" imgH="177492"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5052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39" name="Object 28"/>
            <p:cNvGraphicFramePr>
              <a:graphicFrameLocks noChangeAspect="1"/>
            </p:cNvGraphicFramePr>
            <p:nvPr/>
          </p:nvGraphicFramePr>
          <p:xfrm>
            <a:off x="457200" y="3505200"/>
            <a:ext cx="457200" cy="381000"/>
          </p:xfrm>
          <a:graphic>
            <a:graphicData uri="http://schemas.openxmlformats.org/presentationml/2006/ole">
              <mc:AlternateContent xmlns:mc="http://schemas.openxmlformats.org/markup-compatibility/2006">
                <mc:Choice xmlns:v="urn:schemas-microsoft-com:vml" Requires="v">
                  <p:oleObj spid="_x0000_s60474" name="Equation" r:id="rId21" imgW="164814" imgH="177492" progId="Equation.DSMT4">
                    <p:embed/>
                  </p:oleObj>
                </mc:Choice>
                <mc:Fallback>
                  <p:oleObj name="Equation" r:id="rId21" imgW="164814" imgH="177492"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35052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40" name="Line 8"/>
            <p:cNvSpPr>
              <a:spLocks noChangeShapeType="1"/>
            </p:cNvSpPr>
            <p:nvPr/>
          </p:nvSpPr>
          <p:spPr bwMode="auto">
            <a:xfrm flipV="1">
              <a:off x="762000" y="1816100"/>
              <a:ext cx="7772400" cy="127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441" name="AutoShape 11"/>
            <p:cNvSpPr>
              <a:spLocks noChangeArrowheads="1"/>
            </p:cNvSpPr>
            <p:nvPr/>
          </p:nvSpPr>
          <p:spPr bwMode="auto">
            <a:xfrm>
              <a:off x="685800" y="1905000"/>
              <a:ext cx="304800" cy="304800"/>
            </a:xfrm>
            <a:prstGeom prst="flowChartExtra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0442" name="Line 12"/>
            <p:cNvSpPr>
              <a:spLocks noChangeShapeType="1"/>
            </p:cNvSpPr>
            <p:nvPr/>
          </p:nvSpPr>
          <p:spPr bwMode="auto">
            <a:xfrm flipV="1">
              <a:off x="3124200" y="1219200"/>
              <a:ext cx="0" cy="6032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43" name="Line 13"/>
            <p:cNvSpPr>
              <a:spLocks noChangeShapeType="1"/>
            </p:cNvSpPr>
            <p:nvPr/>
          </p:nvSpPr>
          <p:spPr bwMode="auto">
            <a:xfrm flipH="1">
              <a:off x="4876800" y="457200"/>
              <a:ext cx="76200" cy="2667000"/>
            </a:xfrm>
            <a:prstGeom prst="line">
              <a:avLst/>
            </a:prstGeom>
            <a:noFill/>
            <a:ln w="571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44" name="Rectangle 14"/>
            <p:cNvSpPr>
              <a:spLocks noChangeArrowheads="1"/>
            </p:cNvSpPr>
            <p:nvPr/>
          </p:nvSpPr>
          <p:spPr bwMode="auto">
            <a:xfrm>
              <a:off x="2819400" y="19050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A</a:t>
              </a:r>
              <a:endParaRPr lang="en-US" altLang="en-US" sz="1800">
                <a:latin typeface="Times New Roman" panose="02020603050405020304" pitchFamily="18" charset="0"/>
              </a:endParaRPr>
            </a:p>
          </p:txBody>
        </p:sp>
        <p:sp>
          <p:nvSpPr>
            <p:cNvPr id="60445" name="Rectangle 15"/>
            <p:cNvSpPr>
              <a:spLocks noChangeArrowheads="1"/>
            </p:cNvSpPr>
            <p:nvPr/>
          </p:nvSpPr>
          <p:spPr bwMode="auto">
            <a:xfrm>
              <a:off x="3429000" y="185896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endParaRPr lang="en-US" altLang="en-US" sz="1800"/>
            </a:p>
          </p:txBody>
        </p:sp>
        <p:sp>
          <p:nvSpPr>
            <p:cNvPr id="60446" name="Rectangle 16"/>
            <p:cNvSpPr>
              <a:spLocks noChangeArrowheads="1"/>
            </p:cNvSpPr>
            <p:nvPr/>
          </p:nvSpPr>
          <p:spPr bwMode="auto">
            <a:xfrm>
              <a:off x="4527550" y="1676400"/>
              <a:ext cx="501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hlink"/>
                  </a:solidFill>
                </a:rPr>
                <a:t>o</a:t>
              </a:r>
              <a:endParaRPr lang="en-US" altLang="en-US" sz="1800"/>
            </a:p>
          </p:txBody>
        </p:sp>
        <p:sp>
          <p:nvSpPr>
            <p:cNvPr id="60447" name="Rectangle 17"/>
            <p:cNvSpPr>
              <a:spLocks noChangeArrowheads="1"/>
            </p:cNvSpPr>
            <p:nvPr/>
          </p:nvSpPr>
          <p:spPr bwMode="auto">
            <a:xfrm>
              <a:off x="5715000" y="1295400"/>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r>
                <a:rPr lang="en-US" altLang="en-US" sz="2400" b="1" baseline="30000">
                  <a:solidFill>
                    <a:srgbClr val="0000CC"/>
                  </a:solidFill>
                </a:rPr>
                <a:t>’</a:t>
              </a:r>
              <a:endParaRPr lang="en-US" altLang="en-US" sz="1800"/>
            </a:p>
          </p:txBody>
        </p:sp>
        <p:sp>
          <p:nvSpPr>
            <p:cNvPr id="60448" name="Rectangle 18"/>
            <p:cNvSpPr>
              <a:spLocks noChangeArrowheads="1"/>
            </p:cNvSpPr>
            <p:nvPr/>
          </p:nvSpPr>
          <p:spPr bwMode="auto">
            <a:xfrm>
              <a:off x="2895600" y="838200"/>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B</a:t>
              </a:r>
              <a:endParaRPr lang="en-US" altLang="en-US" sz="1800">
                <a:latin typeface="Times New Roman" panose="02020603050405020304" pitchFamily="18" charset="0"/>
              </a:endParaRPr>
            </a:p>
          </p:txBody>
        </p:sp>
        <p:sp>
          <p:nvSpPr>
            <p:cNvPr id="60449" name="Line 9"/>
            <p:cNvSpPr>
              <a:spLocks noChangeShapeType="1"/>
            </p:cNvSpPr>
            <p:nvPr/>
          </p:nvSpPr>
          <p:spPr bwMode="auto">
            <a:xfrm>
              <a:off x="3721100" y="1714500"/>
              <a:ext cx="0" cy="2016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450" name="Line 10"/>
            <p:cNvSpPr>
              <a:spLocks noChangeShapeType="1"/>
            </p:cNvSpPr>
            <p:nvPr/>
          </p:nvSpPr>
          <p:spPr bwMode="auto">
            <a:xfrm>
              <a:off x="6096000" y="1752600"/>
              <a:ext cx="0" cy="2016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451" name="Line 17"/>
            <p:cNvSpPr>
              <a:spLocks noChangeShapeType="1"/>
            </p:cNvSpPr>
            <p:nvPr/>
          </p:nvSpPr>
          <p:spPr bwMode="auto">
            <a:xfrm>
              <a:off x="3048000" y="12954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2" name="Line 18"/>
            <p:cNvSpPr>
              <a:spLocks noChangeShapeType="1"/>
            </p:cNvSpPr>
            <p:nvPr/>
          </p:nvSpPr>
          <p:spPr bwMode="auto">
            <a:xfrm>
              <a:off x="4876800" y="1295400"/>
              <a:ext cx="3886200" cy="175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3" name="Line 19"/>
            <p:cNvSpPr>
              <a:spLocks noChangeShapeType="1"/>
            </p:cNvSpPr>
            <p:nvPr/>
          </p:nvSpPr>
          <p:spPr bwMode="auto">
            <a:xfrm>
              <a:off x="3111674" y="1307926"/>
              <a:ext cx="17907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4" name="Line 20"/>
            <p:cNvSpPr>
              <a:spLocks noChangeShapeType="1"/>
            </p:cNvSpPr>
            <p:nvPr/>
          </p:nvSpPr>
          <p:spPr bwMode="auto">
            <a:xfrm>
              <a:off x="4876800" y="27432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5" name="Text Box 21"/>
            <p:cNvSpPr txBox="1">
              <a:spLocks noChangeArrowheads="1"/>
            </p:cNvSpPr>
            <p:nvPr/>
          </p:nvSpPr>
          <p:spPr bwMode="auto">
            <a:xfrm>
              <a:off x="5029200" y="685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I</a:t>
              </a:r>
            </a:p>
          </p:txBody>
        </p:sp>
        <p:sp>
          <p:nvSpPr>
            <p:cNvPr id="60456" name="Text Box 22"/>
            <p:cNvSpPr txBox="1">
              <a:spLocks noChangeArrowheads="1"/>
            </p:cNvSpPr>
            <p:nvPr/>
          </p:nvSpPr>
          <p:spPr bwMode="auto">
            <a:xfrm>
              <a:off x="5029200" y="2286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K</a:t>
              </a:r>
            </a:p>
          </p:txBody>
        </p:sp>
        <p:sp>
          <p:nvSpPr>
            <p:cNvPr id="60457" name="Text Box 23"/>
            <p:cNvSpPr txBox="1">
              <a:spLocks noChangeArrowheads="1"/>
            </p:cNvSpPr>
            <p:nvPr/>
          </p:nvSpPr>
          <p:spPr bwMode="auto">
            <a:xfrm>
              <a:off x="7696200" y="129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A’</a:t>
              </a:r>
            </a:p>
          </p:txBody>
        </p:sp>
        <p:sp>
          <p:nvSpPr>
            <p:cNvPr id="60458" name="Text Box 24"/>
            <p:cNvSpPr txBox="1">
              <a:spLocks noChangeArrowheads="1"/>
            </p:cNvSpPr>
            <p:nvPr/>
          </p:nvSpPr>
          <p:spPr bwMode="auto">
            <a:xfrm>
              <a:off x="7772400" y="2819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B’</a:t>
              </a:r>
            </a:p>
          </p:txBody>
        </p:sp>
        <p:sp>
          <p:nvSpPr>
            <p:cNvPr id="60459" name="Line 25"/>
            <p:cNvSpPr>
              <a:spLocks noChangeShapeType="1"/>
            </p:cNvSpPr>
            <p:nvPr/>
          </p:nvSpPr>
          <p:spPr bwMode="auto">
            <a:xfrm>
              <a:off x="8077200" y="1828800"/>
              <a:ext cx="0" cy="9144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0" name="Line 50"/>
            <p:cNvSpPr>
              <a:spLocks noChangeShapeType="1"/>
            </p:cNvSpPr>
            <p:nvPr/>
          </p:nvSpPr>
          <p:spPr bwMode="auto">
            <a:xfrm>
              <a:off x="3124200" y="1295400"/>
              <a:ext cx="10668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1" name="Line 53"/>
            <p:cNvSpPr>
              <a:spLocks noChangeShapeType="1"/>
            </p:cNvSpPr>
            <p:nvPr/>
          </p:nvSpPr>
          <p:spPr bwMode="auto">
            <a:xfrm>
              <a:off x="5257800" y="1458564"/>
              <a:ext cx="457200" cy="2286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2" name="Line 54"/>
            <p:cNvSpPr>
              <a:spLocks noChangeShapeType="1"/>
            </p:cNvSpPr>
            <p:nvPr/>
          </p:nvSpPr>
          <p:spPr bwMode="auto">
            <a:xfrm>
              <a:off x="3200400" y="1371600"/>
              <a:ext cx="990600" cy="838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3" name="Line 55"/>
            <p:cNvSpPr>
              <a:spLocks noChangeShapeType="1"/>
            </p:cNvSpPr>
            <p:nvPr/>
          </p:nvSpPr>
          <p:spPr bwMode="auto">
            <a:xfrm>
              <a:off x="5029200" y="2743200"/>
              <a:ext cx="6858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53" name="Rectangle 57"/>
          <p:cNvSpPr>
            <a:spLocks noChangeArrowheads="1"/>
          </p:cNvSpPr>
          <p:nvPr/>
        </p:nvSpPr>
        <p:spPr bwMode="auto">
          <a:xfrm>
            <a:off x="1752600" y="4267200"/>
            <a:ext cx="60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9755" name="Object 59"/>
          <p:cNvGraphicFramePr>
            <a:graphicFrameLocks noChangeAspect="1"/>
          </p:cNvGraphicFramePr>
          <p:nvPr/>
        </p:nvGraphicFramePr>
        <p:xfrm>
          <a:off x="2749550" y="5867400"/>
          <a:ext cx="1630363" cy="722313"/>
        </p:xfrm>
        <a:graphic>
          <a:graphicData uri="http://schemas.openxmlformats.org/presentationml/2006/ole">
            <mc:AlternateContent xmlns:mc="http://schemas.openxmlformats.org/markup-compatibility/2006">
              <mc:Choice xmlns:v="urn:schemas-microsoft-com:vml" Requires="v">
                <p:oleObj spid="_x0000_s60475" name="Equation" r:id="rId22" imgW="875920" imgH="393529" progId="Equation.DSMT4">
                  <p:embed/>
                </p:oleObj>
              </mc:Choice>
              <mc:Fallback>
                <p:oleObj name="Equation" r:id="rId22" imgW="875920" imgH="393529" progId="Equation.DSMT4">
                  <p:embed/>
                  <p:pic>
                    <p:nvPicPr>
                      <p:cNvPr id="0" name="Object 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9550" y="5867400"/>
                        <a:ext cx="16303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57" name="Rectangle 61"/>
          <p:cNvSpPr>
            <a:spLocks noChangeArrowheads="1"/>
          </p:cNvSpPr>
          <p:nvPr/>
        </p:nvSpPr>
        <p:spPr bwMode="auto">
          <a:xfrm>
            <a:off x="4267200" y="6019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=&gt; OA’ = OF’ + A’F’= 10+20= 30 cm</a:t>
            </a:r>
            <a:endParaRPr lang="en-US" altLang="en-US" sz="2400">
              <a:latin typeface="Times New Roman" panose="02020603050405020304" pitchFamily="18" charset="0"/>
            </a:endParaRPr>
          </a:p>
        </p:txBody>
      </p:sp>
      <p:graphicFrame>
        <p:nvGraphicFramePr>
          <p:cNvPr id="29758" name="Object 62"/>
          <p:cNvGraphicFramePr>
            <a:graphicFrameLocks noChangeAspect="1"/>
          </p:cNvGraphicFramePr>
          <p:nvPr/>
        </p:nvGraphicFramePr>
        <p:xfrm>
          <a:off x="4373563" y="4191000"/>
          <a:ext cx="1157287" cy="762000"/>
        </p:xfrm>
        <a:graphic>
          <a:graphicData uri="http://schemas.openxmlformats.org/presentationml/2006/ole">
            <mc:AlternateContent xmlns:mc="http://schemas.openxmlformats.org/markup-compatibility/2006">
              <mc:Choice xmlns:v="urn:schemas-microsoft-com:vml" Requires="v">
                <p:oleObj spid="_x0000_s60476" name="Equation" r:id="rId24" imgW="710891" imgH="393529" progId="Equation.DSMT4">
                  <p:embed/>
                </p:oleObj>
              </mc:Choice>
              <mc:Fallback>
                <p:oleObj name="Equation" r:id="rId24" imgW="710891" imgH="393529" progId="Equation.DSMT4">
                  <p:embed/>
                  <p:pic>
                    <p:nvPicPr>
                      <p:cNvPr id="0" name="Object 6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73563" y="4191000"/>
                        <a:ext cx="1157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9722"/>
                                        </p:tgtEl>
                                        <p:attrNameLst>
                                          <p:attrName>style.visibility</p:attrName>
                                        </p:attrNameLst>
                                      </p:cBhvr>
                                      <p:to>
                                        <p:strVal val="visible"/>
                                      </p:to>
                                    </p:set>
                                    <p:anim calcmode="lin" valueType="num">
                                      <p:cBhvr additive="base">
                                        <p:cTn id="14" dur="500" fill="hold"/>
                                        <p:tgtEl>
                                          <p:spTgt spid="29722"/>
                                        </p:tgtEl>
                                        <p:attrNameLst>
                                          <p:attrName>ppt_x</p:attrName>
                                        </p:attrNameLst>
                                      </p:cBhvr>
                                      <p:tavLst>
                                        <p:tav tm="0">
                                          <p:val>
                                            <p:strVal val="#ppt_x"/>
                                          </p:val>
                                        </p:tav>
                                        <p:tav tm="100000">
                                          <p:val>
                                            <p:strVal val="#ppt_x"/>
                                          </p:val>
                                        </p:tav>
                                      </p:tavLst>
                                    </p:anim>
                                    <p:anim calcmode="lin" valueType="num">
                                      <p:cBhvr additive="base">
                                        <p:cTn id="15"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9731"/>
                                        </p:tgtEl>
                                        <p:attrNameLst>
                                          <p:attrName>style.visibility</p:attrName>
                                        </p:attrNameLst>
                                      </p:cBhvr>
                                      <p:to>
                                        <p:strVal val="visible"/>
                                      </p:to>
                                    </p:set>
                                    <p:animEffect transition="in" filter="slide(fromBottom)">
                                      <p:cBhvr>
                                        <p:cTn id="20" dur="500"/>
                                        <p:tgtEl>
                                          <p:spTgt spid="297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9733"/>
                                        </p:tgtEl>
                                        <p:attrNameLst>
                                          <p:attrName>style.visibility</p:attrName>
                                        </p:attrNameLst>
                                      </p:cBhvr>
                                      <p:to>
                                        <p:strVal val="visible"/>
                                      </p:to>
                                    </p:set>
                                    <p:animEffect transition="in" filter="slide(fromBottom)">
                                      <p:cBhvr>
                                        <p:cTn id="25" dur="500"/>
                                        <p:tgtEl>
                                          <p:spTgt spid="29733"/>
                                        </p:tgtEl>
                                      </p:cBhvr>
                                    </p:animEffect>
                                  </p:childTnLst>
                                </p:cTn>
                              </p:par>
                              <p:par>
                                <p:cTn id="26" presetID="12" presetClass="entr" presetSubtype="4" fill="hold" nodeType="withEffect">
                                  <p:stCondLst>
                                    <p:cond delay="0"/>
                                  </p:stCondLst>
                                  <p:childTnLst>
                                    <p:set>
                                      <p:cBhvr>
                                        <p:cTn id="27" dur="1" fill="hold">
                                          <p:stCondLst>
                                            <p:cond delay="0"/>
                                          </p:stCondLst>
                                        </p:cTn>
                                        <p:tgtEl>
                                          <p:spTgt spid="29732"/>
                                        </p:tgtEl>
                                        <p:attrNameLst>
                                          <p:attrName>style.visibility</p:attrName>
                                        </p:attrNameLst>
                                      </p:cBhvr>
                                      <p:to>
                                        <p:strVal val="visible"/>
                                      </p:to>
                                    </p:set>
                                    <p:animEffect transition="in" filter="slide(fromBottom)">
                                      <p:cBhvr>
                                        <p:cTn id="28" dur="500"/>
                                        <p:tgtEl>
                                          <p:spTgt spid="297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9734"/>
                                        </p:tgtEl>
                                        <p:attrNameLst>
                                          <p:attrName>style.visibility</p:attrName>
                                        </p:attrNameLst>
                                      </p:cBhvr>
                                      <p:to>
                                        <p:strVal val="visible"/>
                                      </p:to>
                                    </p:set>
                                    <p:anim calcmode="lin" valueType="num">
                                      <p:cBhvr additive="base">
                                        <p:cTn id="33" dur="500" fill="hold"/>
                                        <p:tgtEl>
                                          <p:spTgt spid="29734"/>
                                        </p:tgtEl>
                                        <p:attrNameLst>
                                          <p:attrName>ppt_x</p:attrName>
                                        </p:attrNameLst>
                                      </p:cBhvr>
                                      <p:tavLst>
                                        <p:tav tm="0">
                                          <p:val>
                                            <p:strVal val="#ppt_x"/>
                                          </p:val>
                                        </p:tav>
                                        <p:tav tm="100000">
                                          <p:val>
                                            <p:strVal val="#ppt_x"/>
                                          </p:val>
                                        </p:tav>
                                      </p:tavLst>
                                    </p:anim>
                                    <p:anim calcmode="lin" valueType="num">
                                      <p:cBhvr additive="base">
                                        <p:cTn id="34" dur="500" fill="hold"/>
                                        <p:tgtEl>
                                          <p:spTgt spid="2973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735"/>
                                        </p:tgtEl>
                                        <p:attrNameLst>
                                          <p:attrName>style.visibility</p:attrName>
                                        </p:attrNameLst>
                                      </p:cBhvr>
                                      <p:to>
                                        <p:strVal val="visible"/>
                                      </p:to>
                                    </p:set>
                                    <p:anim calcmode="lin" valueType="num">
                                      <p:cBhvr additive="base">
                                        <p:cTn id="37" dur="500" fill="hold"/>
                                        <p:tgtEl>
                                          <p:spTgt spid="29735"/>
                                        </p:tgtEl>
                                        <p:attrNameLst>
                                          <p:attrName>ppt_x</p:attrName>
                                        </p:attrNameLst>
                                      </p:cBhvr>
                                      <p:tavLst>
                                        <p:tav tm="0">
                                          <p:val>
                                            <p:strVal val="#ppt_x"/>
                                          </p:val>
                                        </p:tav>
                                        <p:tav tm="100000">
                                          <p:val>
                                            <p:strVal val="#ppt_x"/>
                                          </p:val>
                                        </p:tav>
                                      </p:tavLst>
                                    </p:anim>
                                    <p:anim calcmode="lin" valueType="num">
                                      <p:cBhvr additive="base">
                                        <p:cTn id="38" dur="500" fill="hold"/>
                                        <p:tgtEl>
                                          <p:spTgt spid="297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753"/>
                                        </p:tgtEl>
                                        <p:attrNameLst>
                                          <p:attrName>style.visibility</p:attrName>
                                        </p:attrNameLst>
                                      </p:cBhvr>
                                      <p:to>
                                        <p:strVal val="visible"/>
                                      </p:to>
                                    </p:set>
                                    <p:anim calcmode="lin" valueType="num">
                                      <p:cBhvr additive="base">
                                        <p:cTn id="41" dur="500" fill="hold"/>
                                        <p:tgtEl>
                                          <p:spTgt spid="29753"/>
                                        </p:tgtEl>
                                        <p:attrNameLst>
                                          <p:attrName>ppt_x</p:attrName>
                                        </p:attrNameLst>
                                      </p:cBhvr>
                                      <p:tavLst>
                                        <p:tav tm="0">
                                          <p:val>
                                            <p:strVal val="#ppt_x"/>
                                          </p:val>
                                        </p:tav>
                                        <p:tav tm="100000">
                                          <p:val>
                                            <p:strVal val="#ppt_x"/>
                                          </p:val>
                                        </p:tav>
                                      </p:tavLst>
                                    </p:anim>
                                    <p:anim calcmode="lin" valueType="num">
                                      <p:cBhvr additive="base">
                                        <p:cTn id="42" dur="500" fill="hold"/>
                                        <p:tgtEl>
                                          <p:spTgt spid="2975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758"/>
                                        </p:tgtEl>
                                        <p:attrNameLst>
                                          <p:attrName>style.visibility</p:attrName>
                                        </p:attrNameLst>
                                      </p:cBhvr>
                                      <p:to>
                                        <p:strVal val="visible"/>
                                      </p:to>
                                    </p:set>
                                    <p:anim calcmode="lin" valueType="num">
                                      <p:cBhvr additive="base">
                                        <p:cTn id="45" dur="500" fill="hold"/>
                                        <p:tgtEl>
                                          <p:spTgt spid="29758"/>
                                        </p:tgtEl>
                                        <p:attrNameLst>
                                          <p:attrName>ppt_x</p:attrName>
                                        </p:attrNameLst>
                                      </p:cBhvr>
                                      <p:tavLst>
                                        <p:tav tm="0">
                                          <p:val>
                                            <p:strVal val="#ppt_x"/>
                                          </p:val>
                                        </p:tav>
                                        <p:tav tm="100000">
                                          <p:val>
                                            <p:strVal val="#ppt_x"/>
                                          </p:val>
                                        </p:tav>
                                      </p:tavLst>
                                    </p:anim>
                                    <p:anim calcmode="lin" valueType="num">
                                      <p:cBhvr additive="base">
                                        <p:cTn id="46" dur="500" fill="hold"/>
                                        <p:tgtEl>
                                          <p:spTgt spid="2975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9738"/>
                                        </p:tgtEl>
                                        <p:attrNameLst>
                                          <p:attrName>style.visibility</p:attrName>
                                        </p:attrNameLst>
                                      </p:cBhvr>
                                      <p:to>
                                        <p:strVal val="visible"/>
                                      </p:to>
                                    </p:set>
                                    <p:animEffect transition="in" filter="slide(fromBottom)">
                                      <p:cBhvr>
                                        <p:cTn id="51" dur="500"/>
                                        <p:tgtEl>
                                          <p:spTgt spid="29738"/>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9737"/>
                                        </p:tgtEl>
                                        <p:attrNameLst>
                                          <p:attrName>style.visibility</p:attrName>
                                        </p:attrNameLst>
                                      </p:cBhvr>
                                      <p:to>
                                        <p:strVal val="visible"/>
                                      </p:to>
                                    </p:set>
                                    <p:animEffect transition="in" filter="slide(fromBottom)">
                                      <p:cBhvr>
                                        <p:cTn id="54" dur="500"/>
                                        <p:tgtEl>
                                          <p:spTgt spid="29737"/>
                                        </p:tgtEl>
                                      </p:cBhvr>
                                    </p:animEffect>
                                  </p:childTnLst>
                                </p:cTn>
                              </p:par>
                              <p:par>
                                <p:cTn id="55" presetID="12" presetClass="entr" presetSubtype="4" fill="hold" nodeType="withEffect">
                                  <p:stCondLst>
                                    <p:cond delay="0"/>
                                  </p:stCondLst>
                                  <p:childTnLst>
                                    <p:set>
                                      <p:cBhvr>
                                        <p:cTn id="56" dur="1" fill="hold">
                                          <p:stCondLst>
                                            <p:cond delay="0"/>
                                          </p:stCondLst>
                                        </p:cTn>
                                        <p:tgtEl>
                                          <p:spTgt spid="29739"/>
                                        </p:tgtEl>
                                        <p:attrNameLst>
                                          <p:attrName>style.visibility</p:attrName>
                                        </p:attrNameLst>
                                      </p:cBhvr>
                                      <p:to>
                                        <p:strVal val="visible"/>
                                      </p:to>
                                    </p:set>
                                    <p:animEffect transition="in" filter="slide(fromBottom)">
                                      <p:cBhvr>
                                        <p:cTn id="57" dur="500"/>
                                        <p:tgtEl>
                                          <p:spTgt spid="297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29740"/>
                                        </p:tgtEl>
                                        <p:attrNameLst>
                                          <p:attrName>style.visibility</p:attrName>
                                        </p:attrNameLst>
                                      </p:cBhvr>
                                      <p:to>
                                        <p:strVal val="visible"/>
                                      </p:to>
                                    </p:set>
                                    <p:animEffect transition="in" filter="slide(fromBottom)">
                                      <p:cBhvr>
                                        <p:cTn id="62" dur="500"/>
                                        <p:tgtEl>
                                          <p:spTgt spid="297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nodeType="clickEffect">
                                  <p:stCondLst>
                                    <p:cond delay="0"/>
                                  </p:stCondLst>
                                  <p:childTnLst>
                                    <p:set>
                                      <p:cBhvr>
                                        <p:cTn id="66" dur="1" fill="hold">
                                          <p:stCondLst>
                                            <p:cond delay="0"/>
                                          </p:stCondLst>
                                        </p:cTn>
                                        <p:tgtEl>
                                          <p:spTgt spid="29742"/>
                                        </p:tgtEl>
                                        <p:attrNameLst>
                                          <p:attrName>style.visibility</p:attrName>
                                        </p:attrNameLst>
                                      </p:cBhvr>
                                      <p:to>
                                        <p:strVal val="visible"/>
                                      </p:to>
                                    </p:set>
                                    <p:animEffect transition="in" filter="slide(fromBottom)">
                                      <p:cBhvr>
                                        <p:cTn id="67" dur="500"/>
                                        <p:tgtEl>
                                          <p:spTgt spid="29742"/>
                                        </p:tgtEl>
                                      </p:cBhvr>
                                    </p:animEffect>
                                  </p:childTnLst>
                                </p:cTn>
                              </p:par>
                              <p:par>
                                <p:cTn id="68" presetID="2" presetClass="entr" presetSubtype="4" fill="hold" grpId="0" nodeType="withEffect">
                                  <p:stCondLst>
                                    <p:cond delay="0"/>
                                  </p:stCondLst>
                                  <p:childTnLst>
                                    <p:set>
                                      <p:cBhvr>
                                        <p:cTn id="69" dur="1" fill="hold">
                                          <p:stCondLst>
                                            <p:cond delay="0"/>
                                          </p:stCondLst>
                                        </p:cTn>
                                        <p:tgtEl>
                                          <p:spTgt spid="29743"/>
                                        </p:tgtEl>
                                        <p:attrNameLst>
                                          <p:attrName>style.visibility</p:attrName>
                                        </p:attrNameLst>
                                      </p:cBhvr>
                                      <p:to>
                                        <p:strVal val="visible"/>
                                      </p:to>
                                    </p:set>
                                    <p:anim calcmode="lin" valueType="num">
                                      <p:cBhvr additive="base">
                                        <p:cTn id="70" dur="500" fill="hold"/>
                                        <p:tgtEl>
                                          <p:spTgt spid="29743"/>
                                        </p:tgtEl>
                                        <p:attrNameLst>
                                          <p:attrName>ppt_x</p:attrName>
                                        </p:attrNameLst>
                                      </p:cBhvr>
                                      <p:tavLst>
                                        <p:tav tm="0">
                                          <p:val>
                                            <p:strVal val="#ppt_x"/>
                                          </p:val>
                                        </p:tav>
                                        <p:tav tm="100000">
                                          <p:val>
                                            <p:strVal val="#ppt_x"/>
                                          </p:val>
                                        </p:tav>
                                      </p:tavLst>
                                    </p:anim>
                                    <p:anim calcmode="lin" valueType="num">
                                      <p:cBhvr additive="base">
                                        <p:cTn id="71" dur="500" fill="hold"/>
                                        <p:tgtEl>
                                          <p:spTgt spid="2974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9744"/>
                                        </p:tgtEl>
                                        <p:attrNameLst>
                                          <p:attrName>style.visibility</p:attrName>
                                        </p:attrNameLst>
                                      </p:cBhvr>
                                      <p:to>
                                        <p:strVal val="visible"/>
                                      </p:to>
                                    </p:set>
                                    <p:anim calcmode="lin" valueType="num">
                                      <p:cBhvr additive="base">
                                        <p:cTn id="74" dur="500" fill="hold"/>
                                        <p:tgtEl>
                                          <p:spTgt spid="29744"/>
                                        </p:tgtEl>
                                        <p:attrNameLst>
                                          <p:attrName>ppt_x</p:attrName>
                                        </p:attrNameLst>
                                      </p:cBhvr>
                                      <p:tavLst>
                                        <p:tav tm="0">
                                          <p:val>
                                            <p:strVal val="#ppt_x"/>
                                          </p:val>
                                        </p:tav>
                                        <p:tav tm="100000">
                                          <p:val>
                                            <p:strVal val="#ppt_x"/>
                                          </p:val>
                                        </p:tav>
                                      </p:tavLst>
                                    </p:anim>
                                    <p:anim calcmode="lin" valueType="num">
                                      <p:cBhvr additive="base">
                                        <p:cTn id="75" dur="500" fill="hold"/>
                                        <p:tgtEl>
                                          <p:spTgt spid="29744"/>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29745"/>
                                        </p:tgtEl>
                                        <p:attrNameLst>
                                          <p:attrName>style.visibility</p:attrName>
                                        </p:attrNameLst>
                                      </p:cBhvr>
                                      <p:to>
                                        <p:strVal val="visible"/>
                                      </p:to>
                                    </p:set>
                                    <p:anim calcmode="lin" valueType="num">
                                      <p:cBhvr additive="base">
                                        <p:cTn id="80" dur="500" fill="hold"/>
                                        <p:tgtEl>
                                          <p:spTgt spid="29745"/>
                                        </p:tgtEl>
                                        <p:attrNameLst>
                                          <p:attrName>ppt_x</p:attrName>
                                        </p:attrNameLst>
                                      </p:cBhvr>
                                      <p:tavLst>
                                        <p:tav tm="0">
                                          <p:val>
                                            <p:strVal val="#ppt_x"/>
                                          </p:val>
                                        </p:tav>
                                        <p:tav tm="100000">
                                          <p:val>
                                            <p:strVal val="#ppt_x"/>
                                          </p:val>
                                        </p:tav>
                                      </p:tavLst>
                                    </p:anim>
                                    <p:anim calcmode="lin" valueType="num">
                                      <p:cBhvr additive="base">
                                        <p:cTn id="81" dur="500" fill="hold"/>
                                        <p:tgtEl>
                                          <p:spTgt spid="2974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9755"/>
                                        </p:tgtEl>
                                        <p:attrNameLst>
                                          <p:attrName>style.visibility</p:attrName>
                                        </p:attrNameLst>
                                      </p:cBhvr>
                                      <p:to>
                                        <p:strVal val="visible"/>
                                      </p:to>
                                    </p:set>
                                    <p:anim calcmode="lin" valueType="num">
                                      <p:cBhvr additive="base">
                                        <p:cTn id="84" dur="500" fill="hold"/>
                                        <p:tgtEl>
                                          <p:spTgt spid="29755"/>
                                        </p:tgtEl>
                                        <p:attrNameLst>
                                          <p:attrName>ppt_x</p:attrName>
                                        </p:attrNameLst>
                                      </p:cBhvr>
                                      <p:tavLst>
                                        <p:tav tm="0">
                                          <p:val>
                                            <p:strVal val="#ppt_x"/>
                                          </p:val>
                                        </p:tav>
                                        <p:tav tm="100000">
                                          <p:val>
                                            <p:strVal val="#ppt_x"/>
                                          </p:val>
                                        </p:tav>
                                      </p:tavLst>
                                    </p:anim>
                                    <p:anim calcmode="lin" valueType="num">
                                      <p:cBhvr additive="base">
                                        <p:cTn id="85" dur="500" fill="hold"/>
                                        <p:tgtEl>
                                          <p:spTgt spid="29755"/>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9757"/>
                                        </p:tgtEl>
                                        <p:attrNameLst>
                                          <p:attrName>style.visibility</p:attrName>
                                        </p:attrNameLst>
                                      </p:cBhvr>
                                      <p:to>
                                        <p:strVal val="visible"/>
                                      </p:to>
                                    </p:set>
                                    <p:animEffect transition="in" filter="slide(fromBottom)">
                                      <p:cBhvr>
                                        <p:cTn id="90" dur="500"/>
                                        <p:tgtEl>
                                          <p:spTgt spid="2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3" grpId="0"/>
      <p:bldP spid="29737" grpId="0"/>
      <p:bldP spid="29743" grpId="0"/>
      <p:bldP spid="29744" grpId="0"/>
      <p:bldP spid="29722" grpId="0"/>
      <p:bldP spid="29753" grpId="0"/>
      <p:bldP spid="297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304800" y="228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Bài tập 3 : </a:t>
            </a:r>
          </a:p>
        </p:txBody>
      </p:sp>
      <p:sp>
        <p:nvSpPr>
          <p:cNvPr id="36870" name="Text Box 6"/>
          <p:cNvSpPr txBox="1">
            <a:spLocks noChangeArrowheads="1"/>
          </p:cNvSpPr>
          <p:nvPr/>
        </p:nvSpPr>
        <p:spPr bwMode="auto">
          <a:xfrm>
            <a:off x="381000" y="609600"/>
            <a:ext cx="876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Một vật sáng AB =  6 cm dạng mũi tên đặt vuông góc với trục chính của một thấu kinh hội tụ có tiêu cự f = 15 cm. Vật đặt cách thấu kính 10 cm </a:t>
            </a:r>
          </a:p>
          <a:p>
            <a:pPr eaLnBrk="1" hangingPunct="1">
              <a:spcBef>
                <a:spcPct val="0"/>
              </a:spcBef>
              <a:buFontTx/>
              <a:buNone/>
            </a:pPr>
            <a:r>
              <a:rPr lang="en-US" altLang="en-US" sz="2400">
                <a:latin typeface="Times New Roman" panose="02020603050405020304" pitchFamily="18" charset="0"/>
              </a:rPr>
              <a:t>a) Dựng ảnh A’B’của vật AB qua thấu kính ?</a:t>
            </a:r>
          </a:p>
          <a:p>
            <a:pPr eaLnBrk="1" hangingPunct="1">
              <a:spcBef>
                <a:spcPct val="0"/>
              </a:spcBef>
              <a:buFontTx/>
              <a:buNone/>
            </a:pPr>
            <a:r>
              <a:rPr lang="en-US" altLang="en-US" sz="2400">
                <a:latin typeface="Times New Roman" panose="02020603050405020304" pitchFamily="18" charset="0"/>
              </a:rPr>
              <a:t>b) Xác định vị trí của ảnh  và chiều cao ảnh.</a:t>
            </a:r>
          </a:p>
        </p:txBody>
      </p:sp>
      <p:sp>
        <p:nvSpPr>
          <p:cNvPr id="61444" name="AutoShape 7">
            <a:hlinkClick r:id="rId2" action="ppaction://hlinksldjump"/>
          </p:cNvPr>
          <p:cNvSpPr>
            <a:spLocks noChangeArrowheads="1"/>
          </p:cNvSpPr>
          <p:nvPr/>
        </p:nvSpPr>
        <p:spPr bwMode="auto">
          <a:xfrm>
            <a:off x="8167688" y="6372225"/>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slide(fromBottom)">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304800" y="228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Bài tập 3 : </a:t>
            </a:r>
          </a:p>
        </p:txBody>
      </p:sp>
      <p:sp>
        <p:nvSpPr>
          <p:cNvPr id="62467" name="Line 8"/>
          <p:cNvSpPr>
            <a:spLocks noChangeShapeType="1"/>
          </p:cNvSpPr>
          <p:nvPr/>
        </p:nvSpPr>
        <p:spPr bwMode="auto">
          <a:xfrm>
            <a:off x="3048000" y="20574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 name="Line 9"/>
          <p:cNvSpPr>
            <a:spLocks noChangeShapeType="1"/>
          </p:cNvSpPr>
          <p:nvPr/>
        </p:nvSpPr>
        <p:spPr bwMode="auto">
          <a:xfrm>
            <a:off x="6324600" y="20574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11" name="Group 39"/>
          <p:cNvGrpSpPr>
            <a:grpSpLocks/>
          </p:cNvGrpSpPr>
          <p:nvPr/>
        </p:nvGrpSpPr>
        <p:grpSpPr bwMode="auto">
          <a:xfrm>
            <a:off x="3733800" y="1752600"/>
            <a:ext cx="2743200" cy="1066800"/>
            <a:chOff x="2304" y="2688"/>
            <a:chExt cx="1728" cy="624"/>
          </a:xfrm>
        </p:grpSpPr>
        <p:sp>
          <p:nvSpPr>
            <p:cNvPr id="62505" name="Line 11"/>
            <p:cNvSpPr>
              <a:spLocks noChangeShapeType="1"/>
            </p:cNvSpPr>
            <p:nvPr/>
          </p:nvSpPr>
          <p:spPr bwMode="auto">
            <a:xfrm>
              <a:off x="2304" y="2688"/>
              <a:ext cx="1728"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Line 13"/>
            <p:cNvSpPr>
              <a:spLocks noChangeShapeType="1"/>
            </p:cNvSpPr>
            <p:nvPr/>
          </p:nvSpPr>
          <p:spPr bwMode="auto">
            <a:xfrm>
              <a:off x="2304" y="2688"/>
              <a:ext cx="288" cy="96"/>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7" name="Line 14"/>
            <p:cNvSpPr>
              <a:spLocks noChangeShapeType="1"/>
            </p:cNvSpPr>
            <p:nvPr/>
          </p:nvSpPr>
          <p:spPr bwMode="auto">
            <a:xfrm>
              <a:off x="3120" y="2976"/>
              <a:ext cx="288" cy="96"/>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688" name="Line 16"/>
          <p:cNvSpPr>
            <a:spLocks noChangeShapeType="1"/>
          </p:cNvSpPr>
          <p:nvPr/>
        </p:nvSpPr>
        <p:spPr bwMode="auto">
          <a:xfrm flipV="1">
            <a:off x="3048000" y="1752600"/>
            <a:ext cx="685800" cy="4572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19"/>
          <p:cNvSpPr>
            <a:spLocks noChangeShapeType="1"/>
          </p:cNvSpPr>
          <p:nvPr/>
        </p:nvSpPr>
        <p:spPr bwMode="auto">
          <a:xfrm>
            <a:off x="1752600" y="1066800"/>
            <a:ext cx="3276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flipH="1" flipV="1">
            <a:off x="1676400" y="990600"/>
            <a:ext cx="205740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1"/>
          <p:cNvSpPr>
            <a:spLocks noChangeShapeType="1"/>
          </p:cNvSpPr>
          <p:nvPr/>
        </p:nvSpPr>
        <p:spPr bwMode="auto">
          <a:xfrm>
            <a:off x="1905000" y="1066800"/>
            <a:ext cx="0" cy="1219200"/>
          </a:xfrm>
          <a:prstGeom prst="line">
            <a:avLst/>
          </a:prstGeom>
          <a:noFill/>
          <a:ln w="38100">
            <a:solidFill>
              <a:srgbClr val="FF0066"/>
            </a:solidFill>
            <a:prstDash val="lg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4" name="Text Box 26"/>
          <p:cNvSpPr txBox="1">
            <a:spLocks noChangeArrowheads="1"/>
          </p:cNvSpPr>
          <p:nvPr/>
        </p:nvSpPr>
        <p:spPr bwMode="auto">
          <a:xfrm>
            <a:off x="5029200" y="609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I</a:t>
            </a:r>
          </a:p>
        </p:txBody>
      </p:sp>
      <p:grpSp>
        <p:nvGrpSpPr>
          <p:cNvPr id="62475" name="Group 34"/>
          <p:cNvGrpSpPr>
            <a:grpSpLocks/>
          </p:cNvGrpSpPr>
          <p:nvPr/>
        </p:nvGrpSpPr>
        <p:grpSpPr bwMode="auto">
          <a:xfrm>
            <a:off x="1219200" y="838200"/>
            <a:ext cx="5943600" cy="2667000"/>
            <a:chOff x="768" y="2112"/>
            <a:chExt cx="3744" cy="1680"/>
          </a:xfrm>
        </p:grpSpPr>
        <p:sp>
          <p:nvSpPr>
            <p:cNvPr id="62499" name="Line 6"/>
            <p:cNvSpPr>
              <a:spLocks noChangeShapeType="1"/>
            </p:cNvSpPr>
            <p:nvPr/>
          </p:nvSpPr>
          <p:spPr bwMode="auto">
            <a:xfrm flipV="1">
              <a:off x="768" y="2928"/>
              <a:ext cx="360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0" name="Line 7"/>
            <p:cNvSpPr>
              <a:spLocks noChangeShapeType="1"/>
            </p:cNvSpPr>
            <p:nvPr/>
          </p:nvSpPr>
          <p:spPr bwMode="auto">
            <a:xfrm>
              <a:off x="3024" y="2112"/>
              <a:ext cx="48" cy="168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1" name="Line 10"/>
            <p:cNvSpPr>
              <a:spLocks noChangeShapeType="1"/>
            </p:cNvSpPr>
            <p:nvPr/>
          </p:nvSpPr>
          <p:spPr bwMode="auto">
            <a:xfrm>
              <a:off x="2304" y="2640"/>
              <a:ext cx="0" cy="336"/>
            </a:xfrm>
            <a:prstGeom prst="line">
              <a:avLst/>
            </a:prstGeom>
            <a:noFill/>
            <a:ln w="38100">
              <a:solidFill>
                <a:srgbClr val="FF00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Text Box 23"/>
            <p:cNvSpPr txBox="1">
              <a:spLocks noChangeArrowheads="1"/>
            </p:cNvSpPr>
            <p:nvPr/>
          </p:nvSpPr>
          <p:spPr bwMode="auto">
            <a:xfrm>
              <a:off x="1728" y="29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F</a:t>
              </a:r>
            </a:p>
          </p:txBody>
        </p:sp>
        <p:sp>
          <p:nvSpPr>
            <p:cNvPr id="62503" name="Text Box 24"/>
            <p:cNvSpPr txBox="1">
              <a:spLocks noChangeArrowheads="1"/>
            </p:cNvSpPr>
            <p:nvPr/>
          </p:nvSpPr>
          <p:spPr bwMode="auto">
            <a:xfrm>
              <a:off x="4080" y="2928"/>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F’</a:t>
              </a:r>
            </a:p>
          </p:txBody>
        </p:sp>
        <p:sp>
          <p:nvSpPr>
            <p:cNvPr id="62504" name="Text Box 25"/>
            <p:cNvSpPr txBox="1">
              <a:spLocks noChangeArrowheads="1"/>
            </p:cNvSpPr>
            <p:nvPr/>
          </p:nvSpPr>
          <p:spPr bwMode="auto">
            <a:xfrm>
              <a:off x="2784"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O</a:t>
              </a:r>
            </a:p>
          </p:txBody>
        </p:sp>
      </p:grpSp>
      <p:sp>
        <p:nvSpPr>
          <p:cNvPr id="62476" name="Text Box 27"/>
          <p:cNvSpPr txBox="1">
            <a:spLocks noChangeArrowheads="1"/>
          </p:cNvSpPr>
          <p:nvPr/>
        </p:nvSpPr>
        <p:spPr bwMode="auto">
          <a:xfrm>
            <a:off x="3505200" y="1219200"/>
            <a:ext cx="45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B</a:t>
            </a:r>
          </a:p>
          <a:p>
            <a:pPr eaLnBrk="1" hangingPunct="1">
              <a:spcBef>
                <a:spcPct val="50000"/>
              </a:spcBef>
              <a:buFontTx/>
              <a:buNone/>
            </a:pPr>
            <a:endParaRPr lang="en-US" altLang="en-US" sz="2400" b="1">
              <a:solidFill>
                <a:srgbClr val="0000FF"/>
              </a:solidFill>
              <a:latin typeface="Times New Roman" panose="02020603050405020304" pitchFamily="18" charset="0"/>
            </a:endParaRPr>
          </a:p>
          <a:p>
            <a:pPr eaLnBrk="1" hangingPunct="1">
              <a:spcBef>
                <a:spcPct val="50000"/>
              </a:spcBef>
              <a:buFontTx/>
              <a:buNone/>
            </a:pPr>
            <a:r>
              <a:rPr lang="en-US" altLang="en-US" sz="2400" b="1">
                <a:solidFill>
                  <a:srgbClr val="0000FF"/>
                </a:solidFill>
                <a:latin typeface="Times New Roman" panose="02020603050405020304" pitchFamily="18" charset="0"/>
              </a:rPr>
              <a:t>A</a:t>
            </a:r>
          </a:p>
        </p:txBody>
      </p:sp>
      <p:sp>
        <p:nvSpPr>
          <p:cNvPr id="28701" name="Text Box 29"/>
          <p:cNvSpPr txBox="1">
            <a:spLocks noChangeArrowheads="1"/>
          </p:cNvSpPr>
          <p:nvPr/>
        </p:nvSpPr>
        <p:spPr bwMode="auto">
          <a:xfrm>
            <a:off x="1371600" y="685800"/>
            <a:ext cx="914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   B’</a:t>
            </a:r>
          </a:p>
          <a:p>
            <a:pPr eaLnBrk="1" hangingPunct="1">
              <a:spcBef>
                <a:spcPct val="50000"/>
              </a:spcBef>
              <a:buFontTx/>
              <a:buNone/>
            </a:pPr>
            <a:endParaRPr lang="en-US" altLang="en-US" sz="2400" b="1">
              <a:solidFill>
                <a:srgbClr val="0000FF"/>
              </a:solidFill>
              <a:latin typeface="Times New Roman" panose="02020603050405020304" pitchFamily="18" charset="0"/>
            </a:endParaRPr>
          </a:p>
          <a:p>
            <a:pPr eaLnBrk="1" hangingPunct="1">
              <a:spcBef>
                <a:spcPct val="50000"/>
              </a:spcBef>
              <a:buFontTx/>
              <a:buNone/>
            </a:pPr>
            <a:endParaRPr lang="en-US" altLang="en-US" sz="2400" b="1">
              <a:solidFill>
                <a:srgbClr val="0000FF"/>
              </a:solidFill>
              <a:latin typeface="Times New Roman" panose="02020603050405020304" pitchFamily="18" charset="0"/>
            </a:endParaRPr>
          </a:p>
          <a:p>
            <a:pPr eaLnBrk="1" hangingPunct="1">
              <a:spcBef>
                <a:spcPct val="50000"/>
              </a:spcBef>
              <a:buFontTx/>
              <a:buNone/>
            </a:pPr>
            <a:r>
              <a:rPr lang="en-US" altLang="en-US" sz="2400" b="1">
                <a:solidFill>
                  <a:srgbClr val="0000FF"/>
                </a:solidFill>
                <a:latin typeface="Times New Roman" panose="02020603050405020304" pitchFamily="18" charset="0"/>
              </a:rPr>
              <a:t>   A’</a:t>
            </a:r>
          </a:p>
        </p:txBody>
      </p:sp>
      <p:grpSp>
        <p:nvGrpSpPr>
          <p:cNvPr id="28710" name="Group 38"/>
          <p:cNvGrpSpPr>
            <a:grpSpLocks/>
          </p:cNvGrpSpPr>
          <p:nvPr/>
        </p:nvGrpSpPr>
        <p:grpSpPr bwMode="auto">
          <a:xfrm>
            <a:off x="3657600" y="1066800"/>
            <a:ext cx="2819400" cy="685800"/>
            <a:chOff x="2304" y="2256"/>
            <a:chExt cx="1776" cy="432"/>
          </a:xfrm>
        </p:grpSpPr>
        <p:sp>
          <p:nvSpPr>
            <p:cNvPr id="62495" name="Line 15"/>
            <p:cNvSpPr>
              <a:spLocks noChangeShapeType="1"/>
            </p:cNvSpPr>
            <p:nvPr/>
          </p:nvSpPr>
          <p:spPr bwMode="auto">
            <a:xfrm flipV="1">
              <a:off x="2304" y="2256"/>
              <a:ext cx="76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Line 18"/>
            <p:cNvSpPr>
              <a:spLocks noChangeShapeType="1"/>
            </p:cNvSpPr>
            <p:nvPr/>
          </p:nvSpPr>
          <p:spPr bwMode="auto">
            <a:xfrm>
              <a:off x="2976" y="2256"/>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7" name="Line 22"/>
            <p:cNvSpPr>
              <a:spLocks noChangeShapeType="1"/>
            </p:cNvSpPr>
            <p:nvPr/>
          </p:nvSpPr>
          <p:spPr bwMode="auto">
            <a:xfrm>
              <a:off x="3072" y="2256"/>
              <a:ext cx="48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8" name="Line 37"/>
            <p:cNvSpPr>
              <a:spLocks noChangeShapeType="1"/>
            </p:cNvSpPr>
            <p:nvPr/>
          </p:nvSpPr>
          <p:spPr bwMode="auto">
            <a:xfrm flipV="1">
              <a:off x="2304" y="2496"/>
              <a:ext cx="336" cy="192"/>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9" name="AutoShape 40">
            <a:hlinkClick r:id="rId3" action="ppaction://hlinksldjump"/>
          </p:cNvPr>
          <p:cNvSpPr>
            <a:spLocks noChangeArrowheads="1"/>
          </p:cNvSpPr>
          <p:nvPr/>
        </p:nvSpPr>
        <p:spPr bwMode="auto">
          <a:xfrm>
            <a:off x="8167688" y="6372225"/>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8714" name="Text Box 42"/>
          <p:cNvSpPr txBox="1">
            <a:spLocks noChangeArrowheads="1"/>
          </p:cNvSpPr>
          <p:nvPr/>
        </p:nvSpPr>
        <p:spPr bwMode="auto">
          <a:xfrm>
            <a:off x="304800" y="4038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nl-NL" altLang="en-US" sz="2400">
                <a:latin typeface="Times New Roman" panose="02020603050405020304" pitchFamily="18" charset="0"/>
              </a:rPr>
              <a:t> ABF </a:t>
            </a:r>
            <a:r>
              <a:rPr lang="en-US" altLang="en-US" sz="2400">
                <a:latin typeface="Times New Roman" panose="02020603050405020304" pitchFamily="18" charset="0"/>
              </a:rPr>
              <a:t>~       </a:t>
            </a:r>
            <a:r>
              <a:rPr lang="nl-NL" altLang="en-US" sz="2400">
                <a:latin typeface="Times New Roman" panose="02020603050405020304" pitchFamily="18" charset="0"/>
              </a:rPr>
              <a:t>OIF</a:t>
            </a:r>
            <a:r>
              <a:rPr lang="nl-NL" altLang="en-US" sz="1800">
                <a:latin typeface="Times New Roman" panose="02020603050405020304" pitchFamily="18" charset="0"/>
              </a:rPr>
              <a:t> =&gt; </a:t>
            </a:r>
            <a:endParaRPr lang="en-US" altLang="en-US" sz="1800">
              <a:latin typeface="Times New Roman" panose="02020603050405020304" pitchFamily="18" charset="0"/>
            </a:endParaRPr>
          </a:p>
        </p:txBody>
      </p:sp>
      <p:graphicFrame>
        <p:nvGraphicFramePr>
          <p:cNvPr id="28715" name="Object 43"/>
          <p:cNvGraphicFramePr>
            <a:graphicFrameLocks noChangeAspect="1"/>
          </p:cNvGraphicFramePr>
          <p:nvPr/>
        </p:nvGraphicFramePr>
        <p:xfrm>
          <a:off x="533400" y="4038600"/>
          <a:ext cx="457200" cy="381000"/>
        </p:xfrm>
        <a:graphic>
          <a:graphicData uri="http://schemas.openxmlformats.org/presentationml/2006/ole">
            <mc:AlternateContent xmlns:mc="http://schemas.openxmlformats.org/markup-compatibility/2006">
              <mc:Choice xmlns:v="urn:schemas-microsoft-com:vml" Requires="v">
                <p:oleObj spid="_x0000_s62508" name="Equation" r:id="rId4" imgW="164814" imgH="177492" progId="Equation.DSMT4">
                  <p:embed/>
                </p:oleObj>
              </mc:Choice>
              <mc:Fallback>
                <p:oleObj name="Equation" r:id="rId4" imgW="164814" imgH="177492" progId="Equation.DSMT4">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17" name="Object 45"/>
          <p:cNvGraphicFramePr>
            <a:graphicFrameLocks noChangeAspect="1"/>
          </p:cNvGraphicFramePr>
          <p:nvPr/>
        </p:nvGraphicFramePr>
        <p:xfrm>
          <a:off x="1828800" y="4038600"/>
          <a:ext cx="457200" cy="381000"/>
        </p:xfrm>
        <a:graphic>
          <a:graphicData uri="http://schemas.openxmlformats.org/presentationml/2006/ole">
            <mc:AlternateContent xmlns:mc="http://schemas.openxmlformats.org/markup-compatibility/2006">
              <mc:Choice xmlns:v="urn:schemas-microsoft-com:vml" Requires="v">
                <p:oleObj spid="_x0000_s62509" name="Equation" r:id="rId6" imgW="164814" imgH="177492" progId="Equation.DSMT4">
                  <p:embed/>
                </p:oleObj>
              </mc:Choice>
              <mc:Fallback>
                <p:oleObj name="Equation" r:id="rId6" imgW="164814" imgH="177492" progId="Equation.DSMT4">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038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18" name="Object 46"/>
          <p:cNvGraphicFramePr>
            <a:graphicFrameLocks noChangeAspect="1"/>
          </p:cNvGraphicFramePr>
          <p:nvPr/>
        </p:nvGraphicFramePr>
        <p:xfrm>
          <a:off x="3276600" y="3962400"/>
          <a:ext cx="1406525" cy="755650"/>
        </p:xfrm>
        <a:graphic>
          <a:graphicData uri="http://schemas.openxmlformats.org/presentationml/2006/ole">
            <mc:AlternateContent xmlns:mc="http://schemas.openxmlformats.org/markup-compatibility/2006">
              <mc:Choice xmlns:v="urn:schemas-microsoft-com:vml" Requires="v">
                <p:oleObj spid="_x0000_s62510" name="Equation" r:id="rId7" imgW="825500" imgH="393700" progId="Equation.DSMT4">
                  <p:embed/>
                </p:oleObj>
              </mc:Choice>
              <mc:Fallback>
                <p:oleObj name="Equation" r:id="rId7" imgW="825500" imgH="393700" progId="Equation.DSMT4">
                  <p:embed/>
                  <p:pic>
                    <p:nvPicPr>
                      <p:cNvPr id="0" name="Object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962400"/>
                        <a:ext cx="1406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0" name="Object 48"/>
          <p:cNvGraphicFramePr>
            <a:graphicFrameLocks noChangeAspect="1"/>
          </p:cNvGraphicFramePr>
          <p:nvPr/>
        </p:nvGraphicFramePr>
        <p:xfrm>
          <a:off x="4800600" y="3962400"/>
          <a:ext cx="1700213" cy="762000"/>
        </p:xfrm>
        <a:graphic>
          <a:graphicData uri="http://schemas.openxmlformats.org/presentationml/2006/ole">
            <mc:AlternateContent xmlns:mc="http://schemas.openxmlformats.org/markup-compatibility/2006">
              <mc:Choice xmlns:v="urn:schemas-microsoft-com:vml" Requires="v">
                <p:oleObj spid="_x0000_s62511" name="Equation" r:id="rId9" imgW="1002865" imgH="393529" progId="Equation.DSMT4">
                  <p:embed/>
                </p:oleObj>
              </mc:Choice>
              <mc:Fallback>
                <p:oleObj name="Equation" r:id="rId9" imgW="1002865" imgH="393529" progId="Equation.DSMT4">
                  <p:embed/>
                  <p:pic>
                    <p:nvPicPr>
                      <p:cNvPr id="0" name="Object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962400"/>
                        <a:ext cx="1700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21" name="Text Box 49"/>
          <p:cNvSpPr txBox="1">
            <a:spLocks noChangeArrowheads="1"/>
          </p:cNvSpPr>
          <p:nvPr/>
        </p:nvSpPr>
        <p:spPr bwMode="auto">
          <a:xfrm>
            <a:off x="609600" y="3352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Dựa vào hình vẽ ta có : AF = OF – OA = 15 -10 = 5 (cm ) </a:t>
            </a:r>
          </a:p>
        </p:txBody>
      </p:sp>
      <p:sp>
        <p:nvSpPr>
          <p:cNvPr id="28722" name="Text Box 50"/>
          <p:cNvSpPr txBox="1">
            <a:spLocks noChangeArrowheads="1"/>
          </p:cNvSpPr>
          <p:nvPr/>
        </p:nvSpPr>
        <p:spPr bwMode="auto">
          <a:xfrm>
            <a:off x="6705600" y="4114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=&gt; OI = 18 (cm )</a:t>
            </a:r>
          </a:p>
        </p:txBody>
      </p:sp>
      <p:sp>
        <p:nvSpPr>
          <p:cNvPr id="28723" name="Text Box 51"/>
          <p:cNvSpPr txBox="1">
            <a:spLocks noChangeArrowheads="1"/>
          </p:cNvSpPr>
          <p:nvPr/>
        </p:nvSpPr>
        <p:spPr bwMode="auto">
          <a:xfrm>
            <a:off x="1600200" y="4876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Mà  A’B’= OI = 18 (cm)</a:t>
            </a:r>
          </a:p>
        </p:txBody>
      </p:sp>
      <p:sp>
        <p:nvSpPr>
          <p:cNvPr id="28725" name="Text Box 53"/>
          <p:cNvSpPr txBox="1">
            <a:spLocks noChangeArrowheads="1"/>
          </p:cNvSpPr>
          <p:nvPr/>
        </p:nvSpPr>
        <p:spPr bwMode="auto">
          <a:xfrm>
            <a:off x="1219200" y="5562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en-US" sz="2400">
                <a:latin typeface="Times New Roman" panose="02020603050405020304" pitchFamily="18" charset="0"/>
              </a:rPr>
              <a:t> OAB </a:t>
            </a:r>
            <a:r>
              <a:rPr lang="en-US" altLang="en-US" sz="2400">
                <a:latin typeface="Times New Roman" panose="02020603050405020304" pitchFamily="18" charset="0"/>
              </a:rPr>
              <a:t>~       </a:t>
            </a:r>
            <a:r>
              <a:rPr lang="nl-NL" altLang="en-US" sz="2400">
                <a:latin typeface="Times New Roman" panose="02020603050405020304" pitchFamily="18" charset="0"/>
              </a:rPr>
              <a:t>OA’B’ =&gt;</a:t>
            </a:r>
            <a:r>
              <a:rPr lang="nl-NL" altLang="en-US" sz="1800">
                <a:latin typeface="Times New Roman" panose="02020603050405020304" pitchFamily="18" charset="0"/>
              </a:rPr>
              <a:t> </a:t>
            </a:r>
            <a:endParaRPr lang="en-US" altLang="en-US" sz="1800">
              <a:latin typeface="Times New Roman" panose="02020603050405020304" pitchFamily="18" charset="0"/>
            </a:endParaRPr>
          </a:p>
        </p:txBody>
      </p:sp>
      <p:graphicFrame>
        <p:nvGraphicFramePr>
          <p:cNvPr id="28726" name="Object 54"/>
          <p:cNvGraphicFramePr>
            <a:graphicFrameLocks noChangeAspect="1"/>
          </p:cNvGraphicFramePr>
          <p:nvPr/>
        </p:nvGraphicFramePr>
        <p:xfrm>
          <a:off x="2362200" y="5562600"/>
          <a:ext cx="457200" cy="381000"/>
        </p:xfrm>
        <a:graphic>
          <a:graphicData uri="http://schemas.openxmlformats.org/presentationml/2006/ole">
            <mc:AlternateContent xmlns:mc="http://schemas.openxmlformats.org/markup-compatibility/2006">
              <mc:Choice xmlns:v="urn:schemas-microsoft-com:vml" Requires="v">
                <p:oleObj spid="_x0000_s62512" name="Equation" r:id="rId11" imgW="164814" imgH="177492" progId="Equation.DSMT4">
                  <p:embed/>
                </p:oleObj>
              </mc:Choice>
              <mc:Fallback>
                <p:oleObj name="Equation" r:id="rId11" imgW="164814" imgH="177492" progId="Equation.DSMT4">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562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7" name="Object 55"/>
          <p:cNvGraphicFramePr>
            <a:graphicFrameLocks noChangeAspect="1"/>
          </p:cNvGraphicFramePr>
          <p:nvPr/>
        </p:nvGraphicFramePr>
        <p:xfrm>
          <a:off x="990600" y="5562600"/>
          <a:ext cx="457200" cy="381000"/>
        </p:xfrm>
        <a:graphic>
          <a:graphicData uri="http://schemas.openxmlformats.org/presentationml/2006/ole">
            <mc:AlternateContent xmlns:mc="http://schemas.openxmlformats.org/markup-compatibility/2006">
              <mc:Choice xmlns:v="urn:schemas-microsoft-com:vml" Requires="v">
                <p:oleObj spid="_x0000_s62513" name="Equation" r:id="rId12" imgW="164814" imgH="177492" progId="Equation.DSMT4">
                  <p:embed/>
                </p:oleObj>
              </mc:Choice>
              <mc:Fallback>
                <p:oleObj name="Equation" r:id="rId12" imgW="164814" imgH="177492" progId="Equation.DSMT4">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562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8" name="Object 56"/>
          <p:cNvGraphicFramePr>
            <a:graphicFrameLocks noChangeAspect="1"/>
          </p:cNvGraphicFramePr>
          <p:nvPr/>
        </p:nvGraphicFramePr>
        <p:xfrm>
          <a:off x="4267200" y="5410200"/>
          <a:ext cx="1471613" cy="762000"/>
        </p:xfrm>
        <a:graphic>
          <a:graphicData uri="http://schemas.openxmlformats.org/presentationml/2006/ole">
            <mc:AlternateContent xmlns:mc="http://schemas.openxmlformats.org/markup-compatibility/2006">
              <mc:Choice xmlns:v="urn:schemas-microsoft-com:vml" Requires="v">
                <p:oleObj spid="_x0000_s62514" name="Equation" r:id="rId13" imgW="800100" imgH="419100" progId="Equation.DSMT4">
                  <p:embed/>
                </p:oleObj>
              </mc:Choice>
              <mc:Fallback>
                <p:oleObj name="Equation" r:id="rId13" imgW="800100" imgH="419100" progId="Equation.DSMT4">
                  <p:embed/>
                  <p:pic>
                    <p:nvPicPr>
                      <p:cNvPr id="0" name="Object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410200"/>
                        <a:ext cx="1471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30" name="Text Box 58"/>
          <p:cNvSpPr txBox="1">
            <a:spLocks noChangeArrowheads="1"/>
          </p:cNvSpPr>
          <p:nvPr/>
        </p:nvSpPr>
        <p:spPr bwMode="auto">
          <a:xfrm>
            <a:off x="5562600" y="556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sz="2400">
                <a:latin typeface="Times New Roman" panose="02020603050405020304" pitchFamily="18" charset="0"/>
              </a:rPr>
              <a:t> &lt;=&gt; OA’= OA.</a:t>
            </a:r>
            <a:r>
              <a:rPr lang="pt-BR" altLang="en-US" sz="1800">
                <a:latin typeface="Times New Roman" panose="02020603050405020304" pitchFamily="18" charset="0"/>
              </a:rPr>
              <a:t> </a:t>
            </a:r>
            <a:endParaRPr lang="en-US" altLang="en-US" sz="1800">
              <a:latin typeface="Times New Roman" panose="02020603050405020304" pitchFamily="18" charset="0"/>
            </a:endParaRPr>
          </a:p>
        </p:txBody>
      </p:sp>
      <p:graphicFrame>
        <p:nvGraphicFramePr>
          <p:cNvPr id="28731" name="Object 59"/>
          <p:cNvGraphicFramePr>
            <a:graphicFrameLocks noChangeAspect="1"/>
          </p:cNvGraphicFramePr>
          <p:nvPr/>
        </p:nvGraphicFramePr>
        <p:xfrm>
          <a:off x="7543800" y="5334000"/>
          <a:ext cx="811213" cy="852488"/>
        </p:xfrm>
        <a:graphic>
          <a:graphicData uri="http://schemas.openxmlformats.org/presentationml/2006/ole">
            <mc:AlternateContent xmlns:mc="http://schemas.openxmlformats.org/markup-compatibility/2006">
              <mc:Choice xmlns:v="urn:schemas-microsoft-com:vml" Requires="v">
                <p:oleObj spid="_x0000_s62515" name="Equation" r:id="rId15" imgW="368300" imgH="419100" progId="Equation.DSMT4">
                  <p:embed/>
                </p:oleObj>
              </mc:Choice>
              <mc:Fallback>
                <p:oleObj name="Equation" r:id="rId15" imgW="368300" imgH="419100" progId="Equation.DSMT4">
                  <p:embed/>
                  <p:pic>
                    <p:nvPicPr>
                      <p:cNvPr id="0" name="Object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5334000"/>
                        <a:ext cx="8112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32" name="Text Box 60"/>
          <p:cNvSpPr txBox="1">
            <a:spLocks noChangeArrowheads="1"/>
          </p:cNvSpPr>
          <p:nvPr/>
        </p:nvSpPr>
        <p:spPr bwMode="auto">
          <a:xfrm>
            <a:off x="3810000" y="6172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=&gt; OA’ = 30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8710"/>
                                        </p:tgtEl>
                                        <p:attrNameLst>
                                          <p:attrName>style.visibility</p:attrName>
                                        </p:attrNameLst>
                                      </p:cBhvr>
                                      <p:to>
                                        <p:strVal val="visible"/>
                                      </p:to>
                                    </p:set>
                                    <p:animEffect transition="in" filter="wipe(down)">
                                      <p:cBhvr>
                                        <p:cTn id="7" dur="500"/>
                                        <p:tgtEl>
                                          <p:spTgt spid="28710"/>
                                        </p:tgtEl>
                                      </p:cBhvr>
                                    </p:animEffect>
                                  </p:childTnLst>
                                </p:cTn>
                              </p:par>
                              <p:par>
                                <p:cTn id="8" presetID="8" presetClass="entr" presetSubtype="16" fill="hold" nodeType="withEffect">
                                  <p:stCondLst>
                                    <p:cond delay="0"/>
                                  </p:stCondLst>
                                  <p:childTnLst>
                                    <p:set>
                                      <p:cBhvr>
                                        <p:cTn id="9" dur="1" fill="hold">
                                          <p:stCondLst>
                                            <p:cond delay="0"/>
                                          </p:stCondLst>
                                        </p:cTn>
                                        <p:tgtEl>
                                          <p:spTgt spid="28688"/>
                                        </p:tgtEl>
                                        <p:attrNameLst>
                                          <p:attrName>style.visibility</p:attrName>
                                        </p:attrNameLst>
                                      </p:cBhvr>
                                      <p:to>
                                        <p:strVal val="visible"/>
                                      </p:to>
                                    </p:set>
                                    <p:animEffect transition="in" filter="diamond(in)">
                                      <p:cBhvr>
                                        <p:cTn id="10" dur="1000"/>
                                        <p:tgtEl>
                                          <p:spTgt spid="286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28711"/>
                                        </p:tgtEl>
                                        <p:attrNameLst>
                                          <p:attrName>style.visibility</p:attrName>
                                        </p:attrNameLst>
                                      </p:cBhvr>
                                      <p:to>
                                        <p:strVal val="visible"/>
                                      </p:to>
                                    </p:set>
                                    <p:animEffect transition="in" filter="wedge">
                                      <p:cBhvr>
                                        <p:cTn id="15" dur="2000"/>
                                        <p:tgtEl>
                                          <p:spTgt spid="287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8692"/>
                                        </p:tgtEl>
                                        <p:attrNameLst>
                                          <p:attrName>style.visibility</p:attrName>
                                        </p:attrNameLst>
                                      </p:cBhvr>
                                      <p:to>
                                        <p:strVal val="visible"/>
                                      </p:to>
                                    </p:set>
                                    <p:animEffect transition="in" filter="diamond(in)">
                                      <p:cBhvr>
                                        <p:cTn id="20" dur="500"/>
                                        <p:tgtEl>
                                          <p:spTgt spid="28692"/>
                                        </p:tgtEl>
                                      </p:cBhvr>
                                    </p:animEffect>
                                  </p:childTnLst>
                                </p:cTn>
                              </p:par>
                            </p:childTnLst>
                          </p:cTn>
                        </p:par>
                        <p:par>
                          <p:cTn id="21" fill="hold" nodeType="afterGroup">
                            <p:stCondLst>
                              <p:cond delay="500"/>
                            </p:stCondLst>
                            <p:childTnLst>
                              <p:par>
                                <p:cTn id="22" presetID="8" presetClass="entr" presetSubtype="16" fill="hold" nodeType="afterEffect">
                                  <p:stCondLst>
                                    <p:cond delay="0"/>
                                  </p:stCondLst>
                                  <p:childTnLst>
                                    <p:set>
                                      <p:cBhvr>
                                        <p:cTn id="23" dur="1" fill="hold">
                                          <p:stCondLst>
                                            <p:cond delay="0"/>
                                          </p:stCondLst>
                                        </p:cTn>
                                        <p:tgtEl>
                                          <p:spTgt spid="28691"/>
                                        </p:tgtEl>
                                        <p:attrNameLst>
                                          <p:attrName>style.visibility</p:attrName>
                                        </p:attrNameLst>
                                      </p:cBhvr>
                                      <p:to>
                                        <p:strVal val="visible"/>
                                      </p:to>
                                    </p:set>
                                    <p:animEffect transition="in" filter="diamond(in)">
                                      <p:cBhvr>
                                        <p:cTn id="24" dur="500"/>
                                        <p:tgtEl>
                                          <p:spTgt spid="286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28693"/>
                                        </p:tgtEl>
                                        <p:attrNameLst>
                                          <p:attrName>style.visibility</p:attrName>
                                        </p:attrNameLst>
                                      </p:cBhvr>
                                      <p:to>
                                        <p:strVal val="visible"/>
                                      </p:to>
                                    </p:set>
                                    <p:animEffect transition="in" filter="plus(in)">
                                      <p:cBhvr>
                                        <p:cTn id="29" dur="500"/>
                                        <p:tgtEl>
                                          <p:spTgt spid="2869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8701"/>
                                        </p:tgtEl>
                                        <p:attrNameLst>
                                          <p:attrName>style.visibility</p:attrName>
                                        </p:attrNameLst>
                                      </p:cBhvr>
                                      <p:to>
                                        <p:strVal val="visible"/>
                                      </p:to>
                                    </p:set>
                                    <p:animEffect transition="in" filter="slide(fromBottom)">
                                      <p:cBhvr>
                                        <p:cTn id="32" dur="500"/>
                                        <p:tgtEl>
                                          <p:spTgt spid="287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8721"/>
                                        </p:tgtEl>
                                        <p:attrNameLst>
                                          <p:attrName>style.visibility</p:attrName>
                                        </p:attrNameLst>
                                      </p:cBhvr>
                                      <p:to>
                                        <p:strVal val="visible"/>
                                      </p:to>
                                    </p:set>
                                    <p:animEffect transition="in" filter="slide(fromBottom)">
                                      <p:cBhvr>
                                        <p:cTn id="37" dur="500"/>
                                        <p:tgtEl>
                                          <p:spTgt spid="287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8715"/>
                                        </p:tgtEl>
                                        <p:attrNameLst>
                                          <p:attrName>style.visibility</p:attrName>
                                        </p:attrNameLst>
                                      </p:cBhvr>
                                      <p:to>
                                        <p:strVal val="visible"/>
                                      </p:to>
                                    </p:set>
                                    <p:animEffect transition="in" filter="slide(fromBottom)">
                                      <p:cBhvr>
                                        <p:cTn id="42" dur="500"/>
                                        <p:tgtEl>
                                          <p:spTgt spid="28715"/>
                                        </p:tgtEl>
                                      </p:cBhvr>
                                    </p:animEffect>
                                  </p:childTnLst>
                                </p:cTn>
                              </p:par>
                              <p:par>
                                <p:cTn id="43" presetID="12" presetClass="entr" presetSubtype="4" fill="hold" nodeType="withEffect">
                                  <p:stCondLst>
                                    <p:cond delay="0"/>
                                  </p:stCondLst>
                                  <p:childTnLst>
                                    <p:set>
                                      <p:cBhvr>
                                        <p:cTn id="44" dur="1" fill="hold">
                                          <p:stCondLst>
                                            <p:cond delay="0"/>
                                          </p:stCondLst>
                                        </p:cTn>
                                        <p:tgtEl>
                                          <p:spTgt spid="28717"/>
                                        </p:tgtEl>
                                        <p:attrNameLst>
                                          <p:attrName>style.visibility</p:attrName>
                                        </p:attrNameLst>
                                      </p:cBhvr>
                                      <p:to>
                                        <p:strVal val="visible"/>
                                      </p:to>
                                    </p:set>
                                    <p:animEffect transition="in" filter="slide(fromBottom)">
                                      <p:cBhvr>
                                        <p:cTn id="45" dur="500"/>
                                        <p:tgtEl>
                                          <p:spTgt spid="28717"/>
                                        </p:tgtEl>
                                      </p:cBhvr>
                                    </p:animEffect>
                                  </p:childTnLst>
                                </p:cTn>
                              </p:par>
                              <p:par>
                                <p:cTn id="46" presetID="13" presetClass="entr" presetSubtype="16" fill="hold" nodeType="withEffect">
                                  <p:stCondLst>
                                    <p:cond delay="0"/>
                                  </p:stCondLst>
                                  <p:childTnLst>
                                    <p:set>
                                      <p:cBhvr>
                                        <p:cTn id="47" dur="1" fill="hold">
                                          <p:stCondLst>
                                            <p:cond delay="0"/>
                                          </p:stCondLst>
                                        </p:cTn>
                                        <p:tgtEl>
                                          <p:spTgt spid="28714">
                                            <p:txEl>
                                              <p:pRg st="0" end="0"/>
                                            </p:txEl>
                                          </p:spTgt>
                                        </p:tgtEl>
                                        <p:attrNameLst>
                                          <p:attrName>style.visibility</p:attrName>
                                        </p:attrNameLst>
                                      </p:cBhvr>
                                      <p:to>
                                        <p:strVal val="visible"/>
                                      </p:to>
                                    </p:set>
                                    <p:animEffect transition="in" filter="plus(in)">
                                      <p:cBhvr>
                                        <p:cTn id="48" dur="500"/>
                                        <p:tgtEl>
                                          <p:spTgt spid="28714">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8718"/>
                                        </p:tgtEl>
                                        <p:attrNameLst>
                                          <p:attrName>style.visibility</p:attrName>
                                        </p:attrNameLst>
                                      </p:cBhvr>
                                      <p:to>
                                        <p:strVal val="visible"/>
                                      </p:to>
                                    </p:set>
                                    <p:animEffect transition="in" filter="fade">
                                      <p:cBhvr>
                                        <p:cTn id="53" dur="1000"/>
                                        <p:tgtEl>
                                          <p:spTgt spid="28718"/>
                                        </p:tgtEl>
                                      </p:cBhvr>
                                    </p:animEffect>
                                  </p:childTnLst>
                                </p:cTn>
                              </p:par>
                              <p:par>
                                <p:cTn id="54" presetID="12" presetClass="entr" presetSubtype="4" fill="hold" nodeType="withEffect">
                                  <p:stCondLst>
                                    <p:cond delay="0"/>
                                  </p:stCondLst>
                                  <p:childTnLst>
                                    <p:set>
                                      <p:cBhvr>
                                        <p:cTn id="55" dur="1" fill="hold">
                                          <p:stCondLst>
                                            <p:cond delay="0"/>
                                          </p:stCondLst>
                                        </p:cTn>
                                        <p:tgtEl>
                                          <p:spTgt spid="28720"/>
                                        </p:tgtEl>
                                        <p:attrNameLst>
                                          <p:attrName>style.visibility</p:attrName>
                                        </p:attrNameLst>
                                      </p:cBhvr>
                                      <p:to>
                                        <p:strVal val="visible"/>
                                      </p:to>
                                    </p:set>
                                    <p:animEffect transition="in" filter="slide(fromBottom)">
                                      <p:cBhvr>
                                        <p:cTn id="56" dur="500"/>
                                        <p:tgtEl>
                                          <p:spTgt spid="28720"/>
                                        </p:tgtEl>
                                      </p:cBhvr>
                                    </p:animEffect>
                                  </p:childTnLst>
                                </p:cTn>
                              </p:par>
                            </p:childTnLst>
                          </p:cTn>
                        </p:par>
                        <p:par>
                          <p:cTn id="57" fill="hold" nodeType="afterGroup">
                            <p:stCondLst>
                              <p:cond delay="1000"/>
                            </p:stCondLst>
                            <p:childTnLst>
                              <p:par>
                                <p:cTn id="58" presetID="12" presetClass="entr" presetSubtype="4" fill="hold" grpId="0" nodeType="afterEffect">
                                  <p:stCondLst>
                                    <p:cond delay="0"/>
                                  </p:stCondLst>
                                  <p:childTnLst>
                                    <p:set>
                                      <p:cBhvr>
                                        <p:cTn id="59" dur="1" fill="hold">
                                          <p:stCondLst>
                                            <p:cond delay="0"/>
                                          </p:stCondLst>
                                        </p:cTn>
                                        <p:tgtEl>
                                          <p:spTgt spid="28722"/>
                                        </p:tgtEl>
                                        <p:attrNameLst>
                                          <p:attrName>style.visibility</p:attrName>
                                        </p:attrNameLst>
                                      </p:cBhvr>
                                      <p:to>
                                        <p:strVal val="visible"/>
                                      </p:to>
                                    </p:set>
                                    <p:animEffect transition="in" filter="slide(fromBottom)">
                                      <p:cBhvr>
                                        <p:cTn id="60" dur="500"/>
                                        <p:tgtEl>
                                          <p:spTgt spid="287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8723"/>
                                        </p:tgtEl>
                                        <p:attrNameLst>
                                          <p:attrName>style.visibility</p:attrName>
                                        </p:attrNameLst>
                                      </p:cBhvr>
                                      <p:to>
                                        <p:strVal val="visible"/>
                                      </p:to>
                                    </p:set>
                                    <p:animEffect transition="in" filter="slide(fromBottom)">
                                      <p:cBhvr>
                                        <p:cTn id="65" dur="500"/>
                                        <p:tgtEl>
                                          <p:spTgt spid="287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nodeType="clickEffect">
                                  <p:stCondLst>
                                    <p:cond delay="0"/>
                                  </p:stCondLst>
                                  <p:childTnLst>
                                    <p:set>
                                      <p:cBhvr>
                                        <p:cTn id="69" dur="1" fill="hold">
                                          <p:stCondLst>
                                            <p:cond delay="0"/>
                                          </p:stCondLst>
                                        </p:cTn>
                                        <p:tgtEl>
                                          <p:spTgt spid="28727"/>
                                        </p:tgtEl>
                                        <p:attrNameLst>
                                          <p:attrName>style.visibility</p:attrName>
                                        </p:attrNameLst>
                                      </p:cBhvr>
                                      <p:to>
                                        <p:strVal val="visible"/>
                                      </p:to>
                                    </p:set>
                                    <p:animEffect transition="in" filter="slide(fromBottom)">
                                      <p:cBhvr>
                                        <p:cTn id="70" dur="500"/>
                                        <p:tgtEl>
                                          <p:spTgt spid="28727"/>
                                        </p:tgtEl>
                                      </p:cBhvr>
                                    </p:animEffect>
                                  </p:childTnLst>
                                </p:cTn>
                              </p:par>
                              <p:par>
                                <p:cTn id="71" presetID="12" presetClass="entr" presetSubtype="4" fill="hold" nodeType="withEffect">
                                  <p:stCondLst>
                                    <p:cond delay="0"/>
                                  </p:stCondLst>
                                  <p:childTnLst>
                                    <p:set>
                                      <p:cBhvr>
                                        <p:cTn id="72" dur="1" fill="hold">
                                          <p:stCondLst>
                                            <p:cond delay="0"/>
                                          </p:stCondLst>
                                        </p:cTn>
                                        <p:tgtEl>
                                          <p:spTgt spid="28726"/>
                                        </p:tgtEl>
                                        <p:attrNameLst>
                                          <p:attrName>style.visibility</p:attrName>
                                        </p:attrNameLst>
                                      </p:cBhvr>
                                      <p:to>
                                        <p:strVal val="visible"/>
                                      </p:to>
                                    </p:set>
                                    <p:animEffect transition="in" filter="slide(fromBottom)">
                                      <p:cBhvr>
                                        <p:cTn id="73" dur="500"/>
                                        <p:tgtEl>
                                          <p:spTgt spid="28726"/>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28725"/>
                                        </p:tgtEl>
                                        <p:attrNameLst>
                                          <p:attrName>style.visibility</p:attrName>
                                        </p:attrNameLst>
                                      </p:cBhvr>
                                      <p:to>
                                        <p:strVal val="visible"/>
                                      </p:to>
                                    </p:set>
                                    <p:animEffect transition="in" filter="slide(fromBottom)">
                                      <p:cBhvr>
                                        <p:cTn id="76" dur="500"/>
                                        <p:tgtEl>
                                          <p:spTgt spid="2872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4" fill="hold" nodeType="clickEffect">
                                  <p:stCondLst>
                                    <p:cond delay="0"/>
                                  </p:stCondLst>
                                  <p:childTnLst>
                                    <p:set>
                                      <p:cBhvr>
                                        <p:cTn id="80" dur="1" fill="hold">
                                          <p:stCondLst>
                                            <p:cond delay="0"/>
                                          </p:stCondLst>
                                        </p:cTn>
                                        <p:tgtEl>
                                          <p:spTgt spid="28728"/>
                                        </p:tgtEl>
                                        <p:attrNameLst>
                                          <p:attrName>style.visibility</p:attrName>
                                        </p:attrNameLst>
                                      </p:cBhvr>
                                      <p:to>
                                        <p:strVal val="visible"/>
                                      </p:to>
                                    </p:set>
                                    <p:animEffect transition="in" filter="slide(fromBottom)">
                                      <p:cBhvr>
                                        <p:cTn id="81" dur="500"/>
                                        <p:tgtEl>
                                          <p:spTgt spid="2872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28730"/>
                                        </p:tgtEl>
                                        <p:attrNameLst>
                                          <p:attrName>style.visibility</p:attrName>
                                        </p:attrNameLst>
                                      </p:cBhvr>
                                      <p:to>
                                        <p:strVal val="visible"/>
                                      </p:to>
                                    </p:set>
                                    <p:animEffect transition="in" filter="slide(fromBottom)">
                                      <p:cBhvr>
                                        <p:cTn id="86" dur="500"/>
                                        <p:tgtEl>
                                          <p:spTgt spid="28730"/>
                                        </p:tgtEl>
                                      </p:cBhvr>
                                    </p:animEffect>
                                  </p:childTnLst>
                                </p:cTn>
                              </p:par>
                              <p:par>
                                <p:cTn id="87" presetID="12" presetClass="entr" presetSubtype="4" fill="hold" nodeType="withEffect">
                                  <p:stCondLst>
                                    <p:cond delay="0"/>
                                  </p:stCondLst>
                                  <p:childTnLst>
                                    <p:set>
                                      <p:cBhvr>
                                        <p:cTn id="88" dur="1" fill="hold">
                                          <p:stCondLst>
                                            <p:cond delay="0"/>
                                          </p:stCondLst>
                                        </p:cTn>
                                        <p:tgtEl>
                                          <p:spTgt spid="28731"/>
                                        </p:tgtEl>
                                        <p:attrNameLst>
                                          <p:attrName>style.visibility</p:attrName>
                                        </p:attrNameLst>
                                      </p:cBhvr>
                                      <p:to>
                                        <p:strVal val="visible"/>
                                      </p:to>
                                    </p:set>
                                    <p:animEffect transition="in" filter="slide(fromBottom)">
                                      <p:cBhvr>
                                        <p:cTn id="89" dur="500"/>
                                        <p:tgtEl>
                                          <p:spTgt spid="2873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28732"/>
                                        </p:tgtEl>
                                        <p:attrNameLst>
                                          <p:attrName>style.visibility</p:attrName>
                                        </p:attrNameLst>
                                      </p:cBhvr>
                                      <p:to>
                                        <p:strVal val="visible"/>
                                      </p:to>
                                    </p:set>
                                    <p:animEffect transition="in" filter="slide(fromBottom)">
                                      <p:cBhvr>
                                        <p:cTn id="94" dur="500"/>
                                        <p:tgtEl>
                                          <p:spTgt spid="2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1" grpId="0"/>
      <p:bldP spid="28721" grpId="0"/>
      <p:bldP spid="28722" grpId="0"/>
      <p:bldP spid="28723" grpId="0"/>
      <p:bldP spid="28725" grpId="0"/>
      <p:bldP spid="28730" grpId="0"/>
      <p:bldP spid="287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304800" y="381000"/>
            <a:ext cx="8458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u="sng">
                <a:latin typeface="Times New Roman" panose="02020603050405020304" pitchFamily="18" charset="0"/>
              </a:rPr>
              <a:t>Bài tập 4 </a:t>
            </a:r>
            <a:r>
              <a:rPr lang="en-US" altLang="en-US" sz="2400">
                <a:latin typeface="Times New Roman" panose="02020603050405020304" pitchFamily="18" charset="0"/>
              </a:rPr>
              <a:t> Đặt vật sáng AB cao 4 cm vuông góc với trục chính của một thấu kính hội tụ (A nằm trên trục chính) và cách thấu kính 60cm thì cho ảnh thậtA’B’,ngược chiều với vật, ảnh cách thấu kính 30cm. </a:t>
            </a:r>
          </a:p>
          <a:p>
            <a:pPr eaLnBrk="1" hangingPunct="1">
              <a:spcBef>
                <a:spcPct val="0"/>
              </a:spcBef>
              <a:buFontTx/>
              <a:buNone/>
            </a:pPr>
            <a:r>
              <a:rPr lang="en-US" altLang="en-US" sz="2400">
                <a:latin typeface="Times New Roman" panose="02020603050405020304" pitchFamily="18" charset="0"/>
              </a:rPr>
              <a:t>a/ Vẽ ảnh A’B;qua thấu kính </a:t>
            </a:r>
          </a:p>
          <a:p>
            <a:pPr eaLnBrk="1" hangingPunct="1">
              <a:spcBef>
                <a:spcPct val="0"/>
              </a:spcBef>
              <a:buFontTx/>
              <a:buNone/>
            </a:pPr>
            <a:r>
              <a:rPr lang="en-US" altLang="en-US" sz="2400">
                <a:latin typeface="Times New Roman" panose="02020603050405020304" pitchFamily="18" charset="0"/>
              </a:rPr>
              <a:t>b/ Tính </a:t>
            </a:r>
            <a:r>
              <a:rPr lang="en-US" altLang="en-US" sz="2400" b="1">
                <a:latin typeface="Times New Roman" panose="02020603050405020304" pitchFamily="18" charset="0"/>
              </a:rPr>
              <a:t>chiều cao ảnh</a:t>
            </a:r>
            <a:r>
              <a:rPr lang="en-US" altLang="en-US" sz="2400">
                <a:latin typeface="Times New Roman" panose="02020603050405020304" pitchFamily="18" charset="0"/>
              </a:rPr>
              <a:t>  và tính </a:t>
            </a:r>
            <a:r>
              <a:rPr lang="en-US" altLang="en-US" sz="2400" b="1">
                <a:latin typeface="Times New Roman" panose="02020603050405020304" pitchFamily="18" charset="0"/>
              </a:rPr>
              <a:t>tiêu cự</a:t>
            </a:r>
            <a:r>
              <a:rPr lang="en-US" altLang="en-US" sz="2400">
                <a:latin typeface="Times New Roman" panose="02020603050405020304" pitchFamily="18" charset="0"/>
              </a:rPr>
              <a:t> của thấu kính.</a:t>
            </a:r>
          </a:p>
          <a:p>
            <a:pPr eaLnBrk="1" hangingPunct="1">
              <a:spcBef>
                <a:spcPct val="50000"/>
              </a:spcBef>
              <a:buFontTx/>
              <a:buNone/>
            </a:pPr>
            <a:endParaRPr lang="en-US" altLang="en-US" sz="1800">
              <a:latin typeface="Times New Roman" panose="02020603050405020304" pitchFamily="18" charset="0"/>
            </a:endParaRPr>
          </a:p>
        </p:txBody>
      </p:sp>
      <p:sp>
        <p:nvSpPr>
          <p:cNvPr id="63491" name="AutoShape 6">
            <a:hlinkClick r:id="rId2" action="ppaction://hlinksldjump"/>
          </p:cNvPr>
          <p:cNvSpPr>
            <a:spLocks noChangeArrowheads="1"/>
          </p:cNvSpPr>
          <p:nvPr/>
        </p:nvSpPr>
        <p:spPr bwMode="auto">
          <a:xfrm>
            <a:off x="8077200" y="62484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0"/>
          <p:cNvSpPr>
            <a:spLocks noChangeArrowheads="1"/>
          </p:cNvSpPr>
          <p:nvPr/>
        </p:nvSpPr>
        <p:spPr bwMode="auto">
          <a:xfrm>
            <a:off x="3375025" y="17780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sz="1400">
                <a:cs typeface="Times New Roman" panose="02020603050405020304" pitchFamily="18" charset="0"/>
              </a:rPr>
              <a:t>        </a:t>
            </a:r>
            <a:endParaRPr lang="pt-BR" altLang="en-US" sz="1800"/>
          </a:p>
        </p:txBody>
      </p:sp>
      <p:sp>
        <p:nvSpPr>
          <p:cNvPr id="64515" name="Rectangle 28"/>
          <p:cNvSpPr>
            <a:spLocks noChangeArrowheads="1"/>
          </p:cNvSpPr>
          <p:nvPr/>
        </p:nvSpPr>
        <p:spPr bwMode="auto">
          <a:xfrm>
            <a:off x="3375025" y="7229475"/>
            <a:ext cx="1325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1400">
                <a:cs typeface="Times New Roman" panose="02020603050405020304" pitchFamily="18" charset="0"/>
              </a:rPr>
              <a:t>= 30 cm </a:t>
            </a:r>
            <a:endParaRPr lang="en-US" altLang="en-US" sz="1100"/>
          </a:p>
          <a:p>
            <a:pPr>
              <a:spcBef>
                <a:spcPct val="0"/>
              </a:spcBef>
              <a:buFontTx/>
              <a:buNone/>
            </a:pPr>
            <a:endParaRPr lang="en-US" altLang="en-US" sz="1800"/>
          </a:p>
        </p:txBody>
      </p:sp>
      <p:sp>
        <p:nvSpPr>
          <p:cNvPr id="64516" name="Rectangle 34"/>
          <p:cNvSpPr>
            <a:spLocks noChangeArrowheads="1"/>
          </p:cNvSpPr>
          <p:nvPr/>
        </p:nvSpPr>
        <p:spPr bwMode="auto">
          <a:xfrm>
            <a:off x="3644900" y="1584325"/>
            <a:ext cx="798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nl-NL" altLang="en-US" sz="1400">
                <a:cs typeface="Times New Roman" panose="02020603050405020304" pitchFamily="18" charset="0"/>
              </a:rPr>
              <a:t>-  </a:t>
            </a:r>
            <a:endParaRPr lang="nl-NL" altLang="en-US" sz="1800"/>
          </a:p>
        </p:txBody>
      </p:sp>
      <p:sp>
        <p:nvSpPr>
          <p:cNvPr id="64517" name="Text Box 100"/>
          <p:cNvSpPr txBox="1">
            <a:spLocks noChangeArrowheads="1"/>
          </p:cNvSpPr>
          <p:nvPr/>
        </p:nvSpPr>
        <p:spPr bwMode="auto">
          <a:xfrm>
            <a:off x="0" y="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u="sng">
                <a:latin typeface="Times New Roman" panose="02020603050405020304" pitchFamily="18" charset="0"/>
              </a:rPr>
              <a:t>Bài tập 4 </a:t>
            </a:r>
            <a:r>
              <a:rPr lang="en-US" altLang="en-US" sz="2400">
                <a:latin typeface="Times New Roman" panose="02020603050405020304" pitchFamily="18" charset="0"/>
              </a:rPr>
              <a:t> Đặt vật sáng AB cao 4 cm vuông góc với trục chính của một thấu kính hội tụ (A nằm trên trục chính) và cách thấu kính 60cm thì cho ảnh thậtA’B’,ngược chiều với vật, ảnh cách thấu kính 30cm. </a:t>
            </a:r>
          </a:p>
          <a:p>
            <a:pPr eaLnBrk="1" hangingPunct="1">
              <a:spcBef>
                <a:spcPct val="0"/>
              </a:spcBef>
              <a:buFontTx/>
              <a:buNone/>
            </a:pPr>
            <a:r>
              <a:rPr lang="en-US" altLang="en-US" sz="2400">
                <a:latin typeface="Times New Roman" panose="02020603050405020304" pitchFamily="18" charset="0"/>
              </a:rPr>
              <a:t>a/ Vẽ ảnh A’B;qua thấu kính </a:t>
            </a:r>
          </a:p>
          <a:p>
            <a:pPr eaLnBrk="1" hangingPunct="1">
              <a:spcBef>
                <a:spcPct val="0"/>
              </a:spcBef>
              <a:buFontTx/>
              <a:buNone/>
            </a:pPr>
            <a:r>
              <a:rPr lang="en-US" altLang="en-US" sz="2400">
                <a:latin typeface="Times New Roman" panose="02020603050405020304" pitchFamily="18" charset="0"/>
              </a:rPr>
              <a:t>b/ Tính </a:t>
            </a:r>
            <a:r>
              <a:rPr lang="en-US" altLang="en-US" sz="2400" b="1">
                <a:latin typeface="Times New Roman" panose="02020603050405020304" pitchFamily="18" charset="0"/>
              </a:rPr>
              <a:t>chiều cao ảnh</a:t>
            </a:r>
            <a:r>
              <a:rPr lang="en-US" altLang="en-US" sz="2400">
                <a:latin typeface="Times New Roman" panose="02020603050405020304" pitchFamily="18" charset="0"/>
              </a:rPr>
              <a:t>  và tính </a:t>
            </a:r>
            <a:r>
              <a:rPr lang="en-US" altLang="en-US" sz="2400" b="1">
                <a:latin typeface="Times New Roman" panose="02020603050405020304" pitchFamily="18" charset="0"/>
              </a:rPr>
              <a:t>tiêu cự</a:t>
            </a:r>
            <a:r>
              <a:rPr lang="en-US" altLang="en-US" sz="2400">
                <a:latin typeface="Times New Roman" panose="02020603050405020304" pitchFamily="18" charset="0"/>
              </a:rPr>
              <a:t> của thấu kính.</a:t>
            </a:r>
            <a:endParaRPr lang="en-US" altLang="en-US" sz="1800">
              <a:latin typeface="Times New Roman" panose="02020603050405020304" pitchFamily="18" charset="0"/>
            </a:endParaRPr>
          </a:p>
        </p:txBody>
      </p:sp>
      <p:sp>
        <p:nvSpPr>
          <p:cNvPr id="27749" name="Text Box 101"/>
          <p:cNvSpPr txBox="1">
            <a:spLocks noChangeArrowheads="1"/>
          </p:cNvSpPr>
          <p:nvPr/>
        </p:nvSpPr>
        <p:spPr bwMode="auto">
          <a:xfrm>
            <a:off x="0" y="2133600"/>
            <a:ext cx="1981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Tóm tắt:</a:t>
            </a:r>
          </a:p>
          <a:p>
            <a:pPr eaLnBrk="1" hangingPunct="1">
              <a:spcBef>
                <a:spcPct val="0"/>
              </a:spcBef>
              <a:buFontTx/>
              <a:buNone/>
            </a:pPr>
            <a:r>
              <a:rPr lang="pt-BR" altLang="en-US" sz="2400">
                <a:latin typeface="Times New Roman" panose="02020603050405020304" pitchFamily="18" charset="0"/>
              </a:rPr>
              <a:t>AB = 4 cm</a:t>
            </a:r>
          </a:p>
          <a:p>
            <a:pPr eaLnBrk="1" hangingPunct="1">
              <a:spcBef>
                <a:spcPct val="0"/>
              </a:spcBef>
              <a:buFontTx/>
              <a:buNone/>
            </a:pPr>
            <a:r>
              <a:rPr lang="pt-BR" altLang="en-US" sz="2400">
                <a:latin typeface="Times New Roman" panose="02020603050405020304" pitchFamily="18" charset="0"/>
              </a:rPr>
              <a:t>OA = 60cm </a:t>
            </a:r>
          </a:p>
          <a:p>
            <a:pPr eaLnBrk="1" hangingPunct="1">
              <a:spcBef>
                <a:spcPct val="0"/>
              </a:spcBef>
              <a:buFontTx/>
              <a:buNone/>
            </a:pPr>
            <a:r>
              <a:rPr lang="pt-BR" altLang="en-US" sz="2400">
                <a:latin typeface="Times New Roman" panose="02020603050405020304" pitchFamily="18" charset="0"/>
              </a:rPr>
              <a:t>OA’= 30cm </a:t>
            </a:r>
          </a:p>
          <a:p>
            <a:pPr eaLnBrk="1" hangingPunct="1">
              <a:spcBef>
                <a:spcPct val="0"/>
              </a:spcBef>
              <a:buFontTx/>
              <a:buNone/>
            </a:pPr>
            <a:r>
              <a:rPr lang="pt-BR" altLang="en-US" sz="2400">
                <a:latin typeface="Times New Roman" panose="02020603050405020304" pitchFamily="18" charset="0"/>
              </a:rPr>
              <a:t>A’B’ = ?</a:t>
            </a:r>
          </a:p>
          <a:p>
            <a:pPr eaLnBrk="1" hangingPunct="1">
              <a:spcBef>
                <a:spcPct val="0"/>
              </a:spcBef>
              <a:buFontTx/>
              <a:buNone/>
            </a:pPr>
            <a:r>
              <a:rPr lang="pt-BR" altLang="en-US" sz="2400">
                <a:latin typeface="Times New Roman" panose="02020603050405020304" pitchFamily="18" charset="0"/>
              </a:rPr>
              <a:t>f  = ?</a:t>
            </a:r>
            <a:endParaRPr lang="en-US" altLang="en-US" sz="2400">
              <a:latin typeface="Times New Roman" panose="02020603050405020304" pitchFamily="18" charset="0"/>
            </a:endParaRPr>
          </a:p>
        </p:txBody>
      </p:sp>
      <p:sp>
        <p:nvSpPr>
          <p:cNvPr id="27756" name="Rectangle 15"/>
          <p:cNvSpPr>
            <a:spLocks noChangeArrowheads="1"/>
          </p:cNvSpPr>
          <p:nvPr/>
        </p:nvSpPr>
        <p:spPr bwMode="auto">
          <a:xfrm>
            <a:off x="3657600" y="3276600"/>
            <a:ext cx="395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latin typeface="Times New Roman" panose="02020603050405020304" pitchFamily="18" charset="0"/>
              </a:rPr>
              <a:t>F</a:t>
            </a:r>
            <a:endParaRPr lang="en-US" altLang="en-US" sz="1800">
              <a:latin typeface="Times New Roman" panose="02020603050405020304" pitchFamily="18" charset="0"/>
            </a:endParaRPr>
          </a:p>
        </p:txBody>
      </p:sp>
      <p:sp>
        <p:nvSpPr>
          <p:cNvPr id="27758" name="Rectangle 17"/>
          <p:cNvSpPr>
            <a:spLocks noChangeArrowheads="1"/>
          </p:cNvSpPr>
          <p:nvPr/>
        </p:nvSpPr>
        <p:spPr bwMode="auto">
          <a:xfrm flipH="1">
            <a:off x="5410200" y="2895600"/>
            <a:ext cx="53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latin typeface="Times New Roman" panose="02020603050405020304" pitchFamily="18" charset="0"/>
              </a:rPr>
              <a:t>F</a:t>
            </a:r>
            <a:r>
              <a:rPr lang="en-US" altLang="en-US" sz="2400" b="1" baseline="30000">
                <a:solidFill>
                  <a:srgbClr val="0000CC"/>
                </a:solidFill>
                <a:latin typeface="Times New Roman" panose="02020603050405020304" pitchFamily="18" charset="0"/>
              </a:rPr>
              <a:t>’</a:t>
            </a:r>
            <a:endParaRPr lang="en-US" altLang="en-US" sz="1800">
              <a:latin typeface="Times New Roman" panose="02020603050405020304" pitchFamily="18" charset="0"/>
            </a:endParaRPr>
          </a:p>
        </p:txBody>
      </p:sp>
      <p:sp>
        <p:nvSpPr>
          <p:cNvPr id="64521" name="Line 8"/>
          <p:cNvSpPr>
            <a:spLocks noChangeShapeType="1"/>
          </p:cNvSpPr>
          <p:nvPr/>
        </p:nvSpPr>
        <p:spPr bwMode="auto">
          <a:xfrm flipV="1">
            <a:off x="2133600" y="3200400"/>
            <a:ext cx="6721475" cy="4762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22" name="Line 12"/>
          <p:cNvSpPr>
            <a:spLocks noChangeShapeType="1"/>
          </p:cNvSpPr>
          <p:nvPr/>
        </p:nvSpPr>
        <p:spPr bwMode="auto">
          <a:xfrm flipV="1">
            <a:off x="2286000" y="2362200"/>
            <a:ext cx="0" cy="9112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3" name="Line 13"/>
          <p:cNvSpPr>
            <a:spLocks noChangeShapeType="1"/>
          </p:cNvSpPr>
          <p:nvPr/>
        </p:nvSpPr>
        <p:spPr bwMode="auto">
          <a:xfrm>
            <a:off x="4800600" y="2133600"/>
            <a:ext cx="0" cy="2057400"/>
          </a:xfrm>
          <a:prstGeom prst="line">
            <a:avLst/>
          </a:prstGeom>
          <a:noFill/>
          <a:ln w="571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4" name="Rectangle 16"/>
          <p:cNvSpPr>
            <a:spLocks noChangeArrowheads="1"/>
          </p:cNvSpPr>
          <p:nvPr/>
        </p:nvSpPr>
        <p:spPr bwMode="auto">
          <a:xfrm>
            <a:off x="4343400" y="2743200"/>
            <a:ext cx="3952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hlink"/>
                </a:solidFill>
                <a:latin typeface="Times New Roman" panose="02020603050405020304" pitchFamily="18" charset="0"/>
              </a:rPr>
              <a:t>o</a:t>
            </a:r>
            <a:endParaRPr lang="en-US" altLang="en-US" sz="1800">
              <a:latin typeface="Times New Roman" panose="02020603050405020304" pitchFamily="18" charset="0"/>
            </a:endParaRPr>
          </a:p>
        </p:txBody>
      </p:sp>
      <p:sp>
        <p:nvSpPr>
          <p:cNvPr id="64525" name="Rectangle 18"/>
          <p:cNvSpPr>
            <a:spLocks noChangeArrowheads="1"/>
          </p:cNvSpPr>
          <p:nvPr/>
        </p:nvSpPr>
        <p:spPr bwMode="auto">
          <a:xfrm>
            <a:off x="1905000" y="2286000"/>
            <a:ext cx="284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B</a:t>
            </a:r>
            <a:endParaRPr lang="en-US" altLang="en-US" sz="1800">
              <a:latin typeface="Times New Roman" panose="02020603050405020304" pitchFamily="18" charset="0"/>
            </a:endParaRPr>
          </a:p>
        </p:txBody>
      </p:sp>
      <p:sp>
        <p:nvSpPr>
          <p:cNvPr id="64526" name="Line 10"/>
          <p:cNvSpPr>
            <a:spLocks noChangeShapeType="1"/>
          </p:cNvSpPr>
          <p:nvPr/>
        </p:nvSpPr>
        <p:spPr bwMode="auto">
          <a:xfrm>
            <a:off x="5715000" y="3124200"/>
            <a:ext cx="0" cy="14763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7765" name="Line 117"/>
          <p:cNvSpPr>
            <a:spLocks noChangeShapeType="1"/>
          </p:cNvSpPr>
          <p:nvPr/>
        </p:nvSpPr>
        <p:spPr bwMode="auto">
          <a:xfrm>
            <a:off x="6172200" y="3200400"/>
            <a:ext cx="0" cy="533400"/>
          </a:xfrm>
          <a:prstGeom prst="line">
            <a:avLst/>
          </a:prstGeom>
          <a:noFill/>
          <a:ln w="571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15"/>
          <p:cNvSpPr>
            <a:spLocks noChangeShapeType="1"/>
          </p:cNvSpPr>
          <p:nvPr/>
        </p:nvSpPr>
        <p:spPr bwMode="auto">
          <a:xfrm>
            <a:off x="2286000" y="2438400"/>
            <a:ext cx="4953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Line 126"/>
          <p:cNvSpPr>
            <a:spLocks noChangeShapeType="1"/>
          </p:cNvSpPr>
          <p:nvPr/>
        </p:nvSpPr>
        <p:spPr bwMode="auto">
          <a:xfrm>
            <a:off x="3276600" y="2743200"/>
            <a:ext cx="685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0" name="Line 127"/>
          <p:cNvSpPr>
            <a:spLocks noChangeShapeType="1"/>
          </p:cNvSpPr>
          <p:nvPr/>
        </p:nvSpPr>
        <p:spPr bwMode="auto">
          <a:xfrm>
            <a:off x="4724400" y="32004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1" name="Line 10"/>
          <p:cNvSpPr>
            <a:spLocks noChangeShapeType="1"/>
          </p:cNvSpPr>
          <p:nvPr/>
        </p:nvSpPr>
        <p:spPr bwMode="auto">
          <a:xfrm flipH="1">
            <a:off x="3886200" y="3124200"/>
            <a:ext cx="0" cy="1524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7779" name="Rectangle 131"/>
          <p:cNvSpPr>
            <a:spLocks noChangeArrowheads="1"/>
          </p:cNvSpPr>
          <p:nvPr/>
        </p:nvSpPr>
        <p:spPr bwMode="auto">
          <a:xfrm>
            <a:off x="838200" y="4495800"/>
            <a:ext cx="336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400">
                <a:latin typeface="Times New Roman" panose="02020603050405020304" pitchFamily="18" charset="0"/>
                <a:cs typeface="Times New Roman" panose="02020603050405020304" pitchFamily="18" charset="0"/>
              </a:rPr>
              <a:t>-    A’B’O </a:t>
            </a:r>
            <a:r>
              <a:rPr lang="en-US" altLang="en-US" sz="2400">
                <a:latin typeface="Times New Roman" panose="02020603050405020304" pitchFamily="18" charset="0"/>
                <a:cs typeface="Times New Roman" panose="02020603050405020304" pitchFamily="18" charset="0"/>
              </a:rPr>
              <a:t>~   </a:t>
            </a:r>
            <a:r>
              <a:rPr lang="nl-NL" altLang="en-US" sz="2400">
                <a:latin typeface="Times New Roman" panose="02020603050405020304" pitchFamily="18" charset="0"/>
              </a:rPr>
              <a:t>ABO  </a:t>
            </a:r>
            <a:r>
              <a:rPr lang="en-US" altLang="en-US" sz="2400">
                <a:latin typeface="Times New Roman" panose="02020603050405020304" pitchFamily="18" charset="0"/>
              </a:rPr>
              <a:t>  </a:t>
            </a:r>
            <a:r>
              <a:rPr lang="nl-NL" altLang="en-US" sz="2400">
                <a:latin typeface="Times New Roman" panose="02020603050405020304" pitchFamily="18" charset="0"/>
              </a:rPr>
              <a:t>=&gt;</a:t>
            </a:r>
            <a:endParaRPr lang="en-US" altLang="en-US" sz="2400">
              <a:latin typeface="Times New Roman" panose="02020603050405020304" pitchFamily="18" charset="0"/>
            </a:endParaRPr>
          </a:p>
        </p:txBody>
      </p:sp>
      <p:graphicFrame>
        <p:nvGraphicFramePr>
          <p:cNvPr id="27780" name="Object 132"/>
          <p:cNvGraphicFramePr>
            <a:graphicFrameLocks noChangeAspect="1"/>
          </p:cNvGraphicFramePr>
          <p:nvPr/>
        </p:nvGraphicFramePr>
        <p:xfrm>
          <a:off x="990600" y="4559300"/>
          <a:ext cx="381000" cy="317500"/>
        </p:xfrm>
        <a:graphic>
          <a:graphicData uri="http://schemas.openxmlformats.org/presentationml/2006/ole">
            <mc:AlternateContent xmlns:mc="http://schemas.openxmlformats.org/markup-compatibility/2006">
              <mc:Choice xmlns:v="urn:schemas-microsoft-com:vml" Requires="v">
                <p:oleObj spid="_x0000_s64551" name="Equation" r:id="rId3" imgW="164814" imgH="177492" progId="Equation.DSMT4">
                  <p:embed/>
                </p:oleObj>
              </mc:Choice>
              <mc:Fallback>
                <p:oleObj name="Equation" r:id="rId3" imgW="164814" imgH="177492" progId="Equation.DSMT4">
                  <p:embed/>
                  <p:pic>
                    <p:nvPicPr>
                      <p:cNvPr id="0" name="Object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593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781" name="Object 133"/>
          <p:cNvGraphicFramePr>
            <a:graphicFrameLocks noChangeAspect="1"/>
          </p:cNvGraphicFramePr>
          <p:nvPr/>
        </p:nvGraphicFramePr>
        <p:xfrm>
          <a:off x="2362200" y="4572000"/>
          <a:ext cx="381000" cy="317500"/>
        </p:xfrm>
        <a:graphic>
          <a:graphicData uri="http://schemas.openxmlformats.org/presentationml/2006/ole">
            <mc:AlternateContent xmlns:mc="http://schemas.openxmlformats.org/markup-compatibility/2006">
              <mc:Choice xmlns:v="urn:schemas-microsoft-com:vml" Requires="v">
                <p:oleObj spid="_x0000_s64552" name="Equation" r:id="rId5" imgW="164814" imgH="177492" progId="Equation.DSMT4">
                  <p:embed/>
                </p:oleObj>
              </mc:Choice>
              <mc:Fallback>
                <p:oleObj name="Equation" r:id="rId5" imgW="164814" imgH="177492" progId="Equation.DSMT4">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5720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782" name="Object 134"/>
          <p:cNvGraphicFramePr>
            <a:graphicFrameLocks noChangeAspect="1"/>
          </p:cNvGraphicFramePr>
          <p:nvPr/>
        </p:nvGraphicFramePr>
        <p:xfrm>
          <a:off x="3962400" y="4419600"/>
          <a:ext cx="1471613" cy="762000"/>
        </p:xfrm>
        <a:graphic>
          <a:graphicData uri="http://schemas.openxmlformats.org/presentationml/2006/ole">
            <mc:AlternateContent xmlns:mc="http://schemas.openxmlformats.org/markup-compatibility/2006">
              <mc:Choice xmlns:v="urn:schemas-microsoft-com:vml" Requires="v">
                <p:oleObj spid="_x0000_s64553" name="Equation" r:id="rId6" imgW="800100" imgH="419100" progId="Equation.DSMT4">
                  <p:embed/>
                </p:oleObj>
              </mc:Choice>
              <mc:Fallback>
                <p:oleObj name="Equation" r:id="rId6" imgW="800100" imgH="419100" progId="Equation.DSMT4">
                  <p:embed/>
                  <p:pic>
                    <p:nvPicPr>
                      <p:cNvPr id="0" name="Object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4419600"/>
                        <a:ext cx="1471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83" name="Text Box 135"/>
          <p:cNvSpPr txBox="1">
            <a:spLocks noChangeArrowheads="1"/>
          </p:cNvSpPr>
          <p:nvPr/>
        </p:nvSpPr>
        <p:spPr bwMode="auto">
          <a:xfrm>
            <a:off x="5181600" y="457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BR" altLang="en-US" sz="2400">
                <a:latin typeface="Times New Roman" panose="02020603050405020304" pitchFamily="18" charset="0"/>
              </a:rPr>
              <a:t> &lt;=&gt; A’B’ = AB.</a:t>
            </a:r>
            <a:endParaRPr lang="en-US" altLang="en-US" sz="1800">
              <a:latin typeface="Times New Roman" panose="02020603050405020304" pitchFamily="18" charset="0"/>
            </a:endParaRPr>
          </a:p>
        </p:txBody>
      </p:sp>
      <p:graphicFrame>
        <p:nvGraphicFramePr>
          <p:cNvPr id="27784" name="Object 136"/>
          <p:cNvGraphicFramePr>
            <a:graphicFrameLocks noChangeAspect="1"/>
          </p:cNvGraphicFramePr>
          <p:nvPr/>
        </p:nvGraphicFramePr>
        <p:xfrm>
          <a:off x="7315200" y="4495800"/>
          <a:ext cx="1622425" cy="762000"/>
        </p:xfrm>
        <a:graphic>
          <a:graphicData uri="http://schemas.openxmlformats.org/presentationml/2006/ole">
            <mc:AlternateContent xmlns:mc="http://schemas.openxmlformats.org/markup-compatibility/2006">
              <mc:Choice xmlns:v="urn:schemas-microsoft-com:vml" Requires="v">
                <p:oleObj spid="_x0000_s64554" name="Equation" r:id="rId8" imgW="825500" imgH="419100" progId="Equation.DSMT4">
                  <p:embed/>
                </p:oleObj>
              </mc:Choice>
              <mc:Fallback>
                <p:oleObj name="Equation" r:id="rId8" imgW="825500" imgH="419100" progId="Equation.DSMT4">
                  <p:embed/>
                  <p:pic>
                    <p:nvPicPr>
                      <p:cNvPr id="0" name="Object 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495800"/>
                        <a:ext cx="1622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86" name="Rectangle 138"/>
          <p:cNvSpPr>
            <a:spLocks noChangeArrowheads="1"/>
          </p:cNvSpPr>
          <p:nvPr/>
        </p:nvSpPr>
        <p:spPr bwMode="auto">
          <a:xfrm>
            <a:off x="914400" y="5260975"/>
            <a:ext cx="267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ABF   </a:t>
            </a:r>
            <a:r>
              <a:rPr lang="en-US" altLang="en-US" sz="2400" b="1">
                <a:latin typeface="Times New Roman" panose="02020603050405020304" pitchFamily="18" charset="0"/>
              </a:rPr>
              <a:t>~ </a:t>
            </a:r>
            <a:r>
              <a:rPr lang="en-US" altLang="en-US" sz="2400">
                <a:latin typeface="Times New Roman" panose="02020603050405020304" pitchFamily="18" charset="0"/>
              </a:rPr>
              <a:t>∆ OI F=&gt;</a:t>
            </a:r>
          </a:p>
        </p:txBody>
      </p:sp>
      <p:sp>
        <p:nvSpPr>
          <p:cNvPr id="27787" name="Text Box 139"/>
          <p:cNvSpPr txBox="1">
            <a:spLocks noChangeArrowheads="1"/>
          </p:cNvSpPr>
          <p:nvPr/>
        </p:nvSpPr>
        <p:spPr bwMode="auto">
          <a:xfrm>
            <a:off x="4800600" y="3733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I</a:t>
            </a:r>
          </a:p>
        </p:txBody>
      </p:sp>
      <p:graphicFrame>
        <p:nvGraphicFramePr>
          <p:cNvPr id="27788" name="Object 140"/>
          <p:cNvGraphicFramePr>
            <a:graphicFrameLocks noChangeAspect="1"/>
          </p:cNvGraphicFramePr>
          <p:nvPr/>
        </p:nvGraphicFramePr>
        <p:xfrm>
          <a:off x="4267200" y="5305425"/>
          <a:ext cx="3200400" cy="755650"/>
        </p:xfrm>
        <a:graphic>
          <a:graphicData uri="http://schemas.openxmlformats.org/presentationml/2006/ole">
            <mc:AlternateContent xmlns:mc="http://schemas.openxmlformats.org/markup-compatibility/2006">
              <mc:Choice xmlns:v="urn:schemas-microsoft-com:vml" Requires="v">
                <p:oleObj spid="_x0000_s64555" name="Equation" r:id="rId10" imgW="1879600" imgH="393700" progId="Equation.DSMT4">
                  <p:embed/>
                </p:oleObj>
              </mc:Choice>
              <mc:Fallback>
                <p:oleObj name="Equation" r:id="rId10" imgW="1879600" imgH="393700" progId="Equation.DSMT4">
                  <p:embed/>
                  <p:pic>
                    <p:nvPicPr>
                      <p:cNvPr id="0" name="Object 1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5305425"/>
                        <a:ext cx="3200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789" name="Object 141"/>
          <p:cNvGraphicFramePr>
            <a:graphicFrameLocks noChangeAspect="1"/>
          </p:cNvGraphicFramePr>
          <p:nvPr/>
        </p:nvGraphicFramePr>
        <p:xfrm>
          <a:off x="1817688" y="5905500"/>
          <a:ext cx="1319212" cy="768350"/>
        </p:xfrm>
        <a:graphic>
          <a:graphicData uri="http://schemas.openxmlformats.org/presentationml/2006/ole">
            <mc:AlternateContent xmlns:mc="http://schemas.openxmlformats.org/markup-compatibility/2006">
              <mc:Choice xmlns:v="urn:schemas-microsoft-com:vml" Requires="v">
                <p:oleObj spid="_x0000_s64556" name="Equation" r:id="rId12" imgW="710891" imgH="418918" progId="Equation.DSMT4">
                  <p:embed/>
                </p:oleObj>
              </mc:Choice>
              <mc:Fallback>
                <p:oleObj name="Equation" r:id="rId12" imgW="710891" imgH="418918" progId="Equation.DSMT4">
                  <p:embed/>
                  <p:pic>
                    <p:nvPicPr>
                      <p:cNvPr id="0" name="Object 1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7688" y="5905500"/>
                        <a:ext cx="1319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90" name="Text Box 142"/>
          <p:cNvSpPr txBox="1">
            <a:spLocks noChangeArrowheads="1"/>
          </p:cNvSpPr>
          <p:nvPr/>
        </p:nvSpPr>
        <p:spPr bwMode="auto">
          <a:xfrm>
            <a:off x="838200" y="6019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en-US" sz="2400">
                <a:latin typeface="Times New Roman" panose="02020603050405020304" pitchFamily="18" charset="0"/>
              </a:rPr>
              <a:t>&lt;=&gt;</a:t>
            </a:r>
            <a:endParaRPr lang="en-US" altLang="en-US" sz="2400">
              <a:latin typeface="Times New Roman" panose="02020603050405020304" pitchFamily="18" charset="0"/>
            </a:endParaRPr>
          </a:p>
        </p:txBody>
      </p:sp>
      <p:sp>
        <p:nvSpPr>
          <p:cNvPr id="27791" name="Text Box 143"/>
          <p:cNvSpPr txBox="1">
            <a:spLocks noChangeArrowheads="1"/>
          </p:cNvSpPr>
          <p:nvPr/>
        </p:nvSpPr>
        <p:spPr bwMode="auto">
          <a:xfrm>
            <a:off x="3276600" y="60198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=&gt;   2f= 60 - f   =&gt; f = 20 cm </a:t>
            </a:r>
          </a:p>
        </p:txBody>
      </p:sp>
      <p:sp>
        <p:nvSpPr>
          <p:cNvPr id="27793" name="Text Box 145"/>
          <p:cNvSpPr txBox="1">
            <a:spLocks noChangeArrowheads="1"/>
          </p:cNvSpPr>
          <p:nvPr/>
        </p:nvSpPr>
        <p:spPr bwMode="auto">
          <a:xfrm>
            <a:off x="1600200" y="4114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l-NL" altLang="en-US" sz="2400">
                <a:latin typeface="Times New Roman" panose="02020603050405020304" pitchFamily="18" charset="0"/>
              </a:rPr>
              <a:t>Dựa vào hình vẽ ta có</a:t>
            </a:r>
            <a:endParaRPr lang="en-US" altLang="en-US" sz="2400">
              <a:latin typeface="Times New Roman" panose="02020603050405020304" pitchFamily="18" charset="0"/>
            </a:endParaRPr>
          </a:p>
        </p:txBody>
      </p:sp>
      <p:sp>
        <p:nvSpPr>
          <p:cNvPr id="64545" name="Text Box 146"/>
          <p:cNvSpPr txBox="1">
            <a:spLocks noChangeArrowheads="1"/>
          </p:cNvSpPr>
          <p:nvPr/>
        </p:nvSpPr>
        <p:spPr bwMode="auto">
          <a:xfrm>
            <a:off x="6248400" y="2895600"/>
            <a:ext cx="83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A’</a:t>
            </a:r>
          </a:p>
          <a:p>
            <a:pPr eaLnBrk="1" hangingPunct="1">
              <a:spcBef>
                <a:spcPct val="50000"/>
              </a:spcBef>
              <a:buFontTx/>
              <a:buNone/>
            </a:pPr>
            <a:r>
              <a:rPr lang="en-US" altLang="en-US" sz="2400" b="1">
                <a:solidFill>
                  <a:srgbClr val="FF0066"/>
                </a:solidFill>
                <a:latin typeface="Times New Roman" panose="02020603050405020304" pitchFamily="18" charset="0"/>
              </a:rPr>
              <a:t>B’</a:t>
            </a:r>
          </a:p>
        </p:txBody>
      </p:sp>
      <p:sp>
        <p:nvSpPr>
          <p:cNvPr id="64546" name="Text Box 147"/>
          <p:cNvSpPr txBox="1">
            <a:spLocks noChangeArrowheads="1"/>
          </p:cNvSpPr>
          <p:nvPr/>
        </p:nvSpPr>
        <p:spPr bwMode="auto">
          <a:xfrm>
            <a:off x="20574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A</a:t>
            </a:r>
          </a:p>
        </p:txBody>
      </p:sp>
      <p:sp>
        <p:nvSpPr>
          <p:cNvPr id="64547" name="Line 148"/>
          <p:cNvSpPr>
            <a:spLocks noChangeShapeType="1"/>
          </p:cNvSpPr>
          <p:nvPr/>
        </p:nvSpPr>
        <p:spPr bwMode="auto">
          <a:xfrm flipH="1">
            <a:off x="4800600" y="3657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8" name="Line 149"/>
          <p:cNvSpPr>
            <a:spLocks noChangeShapeType="1"/>
          </p:cNvSpPr>
          <p:nvPr/>
        </p:nvSpPr>
        <p:spPr bwMode="auto">
          <a:xfrm>
            <a:off x="2286000" y="2438400"/>
            <a:ext cx="26670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Line 150"/>
          <p:cNvSpPr>
            <a:spLocks noChangeShapeType="1"/>
          </p:cNvSpPr>
          <p:nvPr/>
        </p:nvSpPr>
        <p:spPr bwMode="auto">
          <a:xfrm>
            <a:off x="4876800" y="3657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0" name="Line 151"/>
          <p:cNvSpPr>
            <a:spLocks noChangeShapeType="1"/>
          </p:cNvSpPr>
          <p:nvPr/>
        </p:nvSpPr>
        <p:spPr bwMode="auto">
          <a:xfrm>
            <a:off x="2438400" y="25146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749"/>
                                        </p:tgtEl>
                                        <p:attrNameLst>
                                          <p:attrName>style.visibility</p:attrName>
                                        </p:attrNameLst>
                                      </p:cBhvr>
                                      <p:to>
                                        <p:strVal val="visible"/>
                                      </p:to>
                                    </p:set>
                                    <p:animEffect transition="in" filter="slide(fromBottom)">
                                      <p:cBhvr>
                                        <p:cTn id="7" dur="500"/>
                                        <p:tgtEl>
                                          <p:spTgt spid="27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756"/>
                                        </p:tgtEl>
                                        <p:attrNameLst>
                                          <p:attrName>style.visibility</p:attrName>
                                        </p:attrNameLst>
                                      </p:cBhvr>
                                      <p:to>
                                        <p:strVal val="visible"/>
                                      </p:to>
                                    </p:set>
                                    <p:animEffect transition="in" filter="slide(fromBottom)">
                                      <p:cBhvr>
                                        <p:cTn id="12" dur="500"/>
                                        <p:tgtEl>
                                          <p:spTgt spid="2775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7758"/>
                                        </p:tgtEl>
                                        <p:attrNameLst>
                                          <p:attrName>style.visibility</p:attrName>
                                        </p:attrNameLst>
                                      </p:cBhvr>
                                      <p:to>
                                        <p:strVal val="visible"/>
                                      </p:to>
                                    </p:set>
                                    <p:animEffect transition="in" filter="slide(fromBottom)">
                                      <p:cBhvr>
                                        <p:cTn id="15" dur="500"/>
                                        <p:tgtEl>
                                          <p:spTgt spid="2775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7787"/>
                                        </p:tgtEl>
                                        <p:attrNameLst>
                                          <p:attrName>style.visibility</p:attrName>
                                        </p:attrNameLst>
                                      </p:cBhvr>
                                      <p:to>
                                        <p:strVal val="visible"/>
                                      </p:to>
                                    </p:set>
                                    <p:animEffect transition="in" filter="slide(fromBottom)">
                                      <p:cBhvr>
                                        <p:cTn id="18" dur="500"/>
                                        <p:tgtEl>
                                          <p:spTgt spid="27787"/>
                                        </p:tgtEl>
                                      </p:cBhvr>
                                    </p:animEffect>
                                  </p:childTnLst>
                                </p:cTn>
                              </p:par>
                              <p:par>
                                <p:cTn id="19" presetID="12" presetClass="entr" presetSubtype="4" fill="hold" nodeType="withEffect">
                                  <p:stCondLst>
                                    <p:cond delay="0"/>
                                  </p:stCondLst>
                                  <p:childTnLst>
                                    <p:set>
                                      <p:cBhvr>
                                        <p:cTn id="20" dur="1" fill="hold">
                                          <p:stCondLst>
                                            <p:cond delay="0"/>
                                          </p:stCondLst>
                                        </p:cTn>
                                        <p:tgtEl>
                                          <p:spTgt spid="27765"/>
                                        </p:tgtEl>
                                        <p:attrNameLst>
                                          <p:attrName>style.visibility</p:attrName>
                                        </p:attrNameLst>
                                      </p:cBhvr>
                                      <p:to>
                                        <p:strVal val="visible"/>
                                      </p:to>
                                    </p:set>
                                    <p:animEffect transition="in" filter="slide(fromBottom)">
                                      <p:cBhvr>
                                        <p:cTn id="21" dur="500"/>
                                        <p:tgtEl>
                                          <p:spTgt spid="277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27793"/>
                                        </p:tgtEl>
                                        <p:attrNameLst>
                                          <p:attrName>style.visibility</p:attrName>
                                        </p:attrNameLst>
                                      </p:cBhvr>
                                      <p:to>
                                        <p:strVal val="visible"/>
                                      </p:to>
                                    </p:set>
                                    <p:animEffect transition="in" filter="slide(fromBottom)">
                                      <p:cBhvr>
                                        <p:cTn id="26" dur="500"/>
                                        <p:tgtEl>
                                          <p:spTgt spid="277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7780"/>
                                        </p:tgtEl>
                                        <p:attrNameLst>
                                          <p:attrName>style.visibility</p:attrName>
                                        </p:attrNameLst>
                                      </p:cBhvr>
                                      <p:to>
                                        <p:strVal val="visible"/>
                                      </p:to>
                                    </p:set>
                                    <p:animEffect transition="in" filter="slide(fromBottom)">
                                      <p:cBhvr>
                                        <p:cTn id="31" dur="500"/>
                                        <p:tgtEl>
                                          <p:spTgt spid="27780"/>
                                        </p:tgtEl>
                                      </p:cBhvr>
                                    </p:animEffect>
                                  </p:childTnLst>
                                </p:cTn>
                              </p:par>
                              <p:par>
                                <p:cTn id="32" presetID="12" presetClass="entr" presetSubtype="4" fill="hold" nodeType="withEffect">
                                  <p:stCondLst>
                                    <p:cond delay="0"/>
                                  </p:stCondLst>
                                  <p:childTnLst>
                                    <p:set>
                                      <p:cBhvr>
                                        <p:cTn id="33" dur="1" fill="hold">
                                          <p:stCondLst>
                                            <p:cond delay="0"/>
                                          </p:stCondLst>
                                        </p:cTn>
                                        <p:tgtEl>
                                          <p:spTgt spid="27781"/>
                                        </p:tgtEl>
                                        <p:attrNameLst>
                                          <p:attrName>style.visibility</p:attrName>
                                        </p:attrNameLst>
                                      </p:cBhvr>
                                      <p:to>
                                        <p:strVal val="visible"/>
                                      </p:to>
                                    </p:set>
                                    <p:animEffect transition="in" filter="slide(fromBottom)">
                                      <p:cBhvr>
                                        <p:cTn id="34" dur="500"/>
                                        <p:tgtEl>
                                          <p:spTgt spid="2778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7779"/>
                                        </p:tgtEl>
                                        <p:attrNameLst>
                                          <p:attrName>style.visibility</p:attrName>
                                        </p:attrNameLst>
                                      </p:cBhvr>
                                      <p:to>
                                        <p:strVal val="visible"/>
                                      </p:to>
                                    </p:set>
                                    <p:animEffect transition="in" filter="slide(fromBottom)">
                                      <p:cBhvr>
                                        <p:cTn id="37" dur="500"/>
                                        <p:tgtEl>
                                          <p:spTgt spid="277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7782"/>
                                        </p:tgtEl>
                                        <p:attrNameLst>
                                          <p:attrName>style.visibility</p:attrName>
                                        </p:attrNameLst>
                                      </p:cBhvr>
                                      <p:to>
                                        <p:strVal val="visible"/>
                                      </p:to>
                                    </p:set>
                                    <p:animEffect transition="in" filter="slide(fromBottom)">
                                      <p:cBhvr>
                                        <p:cTn id="42" dur="500"/>
                                        <p:tgtEl>
                                          <p:spTgt spid="277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783"/>
                                        </p:tgtEl>
                                        <p:attrNameLst>
                                          <p:attrName>style.visibility</p:attrName>
                                        </p:attrNameLst>
                                      </p:cBhvr>
                                      <p:to>
                                        <p:strVal val="visible"/>
                                      </p:to>
                                    </p:set>
                                    <p:animEffect transition="in" filter="slide(fromBottom)">
                                      <p:cBhvr>
                                        <p:cTn id="47" dur="500"/>
                                        <p:tgtEl>
                                          <p:spTgt spid="27783"/>
                                        </p:tgtEl>
                                      </p:cBhvr>
                                    </p:animEffect>
                                  </p:childTnLst>
                                </p:cTn>
                              </p:par>
                              <p:par>
                                <p:cTn id="48" presetID="12" presetClass="entr" presetSubtype="4" fill="hold" nodeType="withEffect">
                                  <p:stCondLst>
                                    <p:cond delay="0"/>
                                  </p:stCondLst>
                                  <p:childTnLst>
                                    <p:set>
                                      <p:cBhvr>
                                        <p:cTn id="49" dur="1" fill="hold">
                                          <p:stCondLst>
                                            <p:cond delay="0"/>
                                          </p:stCondLst>
                                        </p:cTn>
                                        <p:tgtEl>
                                          <p:spTgt spid="27784"/>
                                        </p:tgtEl>
                                        <p:attrNameLst>
                                          <p:attrName>style.visibility</p:attrName>
                                        </p:attrNameLst>
                                      </p:cBhvr>
                                      <p:to>
                                        <p:strVal val="visible"/>
                                      </p:to>
                                    </p:set>
                                    <p:animEffect transition="in" filter="slide(fromBottom)">
                                      <p:cBhvr>
                                        <p:cTn id="50" dur="500"/>
                                        <p:tgtEl>
                                          <p:spTgt spid="2778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7786"/>
                                        </p:tgtEl>
                                        <p:attrNameLst>
                                          <p:attrName>style.visibility</p:attrName>
                                        </p:attrNameLst>
                                      </p:cBhvr>
                                      <p:to>
                                        <p:strVal val="visible"/>
                                      </p:to>
                                    </p:set>
                                    <p:animEffect transition="in" filter="slide(fromBottom)">
                                      <p:cBhvr>
                                        <p:cTn id="55" dur="500"/>
                                        <p:tgtEl>
                                          <p:spTgt spid="27786"/>
                                        </p:tgtEl>
                                      </p:cBhvr>
                                    </p:animEffect>
                                  </p:childTnLst>
                                </p:cTn>
                              </p:par>
                              <p:par>
                                <p:cTn id="56" presetID="10" presetClass="entr" presetSubtype="0" fill="hold" nodeType="withEffect">
                                  <p:stCondLst>
                                    <p:cond delay="0"/>
                                  </p:stCondLst>
                                  <p:childTnLst>
                                    <p:set>
                                      <p:cBhvr>
                                        <p:cTn id="57" dur="1" fill="hold">
                                          <p:stCondLst>
                                            <p:cond delay="0"/>
                                          </p:stCondLst>
                                        </p:cTn>
                                        <p:tgtEl>
                                          <p:spTgt spid="27788"/>
                                        </p:tgtEl>
                                        <p:attrNameLst>
                                          <p:attrName>style.visibility</p:attrName>
                                        </p:attrNameLst>
                                      </p:cBhvr>
                                      <p:to>
                                        <p:strVal val="visible"/>
                                      </p:to>
                                    </p:set>
                                    <p:animEffect transition="in" filter="fade">
                                      <p:cBhvr>
                                        <p:cTn id="58" dur="1000"/>
                                        <p:tgtEl>
                                          <p:spTgt spid="2778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7790"/>
                                        </p:tgtEl>
                                        <p:attrNameLst>
                                          <p:attrName>style.visibility</p:attrName>
                                        </p:attrNameLst>
                                      </p:cBhvr>
                                      <p:to>
                                        <p:strVal val="visible"/>
                                      </p:to>
                                    </p:set>
                                    <p:animEffect transition="in" filter="slide(fromBottom)">
                                      <p:cBhvr>
                                        <p:cTn id="63" dur="500"/>
                                        <p:tgtEl>
                                          <p:spTgt spid="27790"/>
                                        </p:tgtEl>
                                      </p:cBhvr>
                                    </p:animEffect>
                                  </p:childTnLst>
                                </p:cTn>
                              </p:par>
                              <p:par>
                                <p:cTn id="64" presetID="12" presetClass="entr" presetSubtype="4" fill="hold" nodeType="withEffect">
                                  <p:stCondLst>
                                    <p:cond delay="0"/>
                                  </p:stCondLst>
                                  <p:childTnLst>
                                    <p:set>
                                      <p:cBhvr>
                                        <p:cTn id="65" dur="1" fill="hold">
                                          <p:stCondLst>
                                            <p:cond delay="0"/>
                                          </p:stCondLst>
                                        </p:cTn>
                                        <p:tgtEl>
                                          <p:spTgt spid="27789"/>
                                        </p:tgtEl>
                                        <p:attrNameLst>
                                          <p:attrName>style.visibility</p:attrName>
                                        </p:attrNameLst>
                                      </p:cBhvr>
                                      <p:to>
                                        <p:strVal val="visible"/>
                                      </p:to>
                                    </p:set>
                                    <p:animEffect transition="in" filter="slide(fromBottom)">
                                      <p:cBhvr>
                                        <p:cTn id="66" dur="500"/>
                                        <p:tgtEl>
                                          <p:spTgt spid="2778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791"/>
                                        </p:tgtEl>
                                        <p:attrNameLst>
                                          <p:attrName>style.visibility</p:attrName>
                                        </p:attrNameLst>
                                      </p:cBhvr>
                                      <p:to>
                                        <p:strVal val="visible"/>
                                      </p:to>
                                    </p:set>
                                    <p:anim calcmode="lin" valueType="num">
                                      <p:cBhvr additive="base">
                                        <p:cTn id="71" dur="500" fill="hold"/>
                                        <p:tgtEl>
                                          <p:spTgt spid="27791"/>
                                        </p:tgtEl>
                                        <p:attrNameLst>
                                          <p:attrName>ppt_x</p:attrName>
                                        </p:attrNameLst>
                                      </p:cBhvr>
                                      <p:tavLst>
                                        <p:tav tm="0">
                                          <p:val>
                                            <p:strVal val="#ppt_x"/>
                                          </p:val>
                                        </p:tav>
                                        <p:tav tm="100000">
                                          <p:val>
                                            <p:strVal val="#ppt_x"/>
                                          </p:val>
                                        </p:tav>
                                      </p:tavLst>
                                    </p:anim>
                                    <p:anim calcmode="lin" valueType="num">
                                      <p:cBhvr additive="base">
                                        <p:cTn id="72" dur="500" fill="hold"/>
                                        <p:tgtEl>
                                          <p:spTgt spid="27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9" grpId="0"/>
      <p:bldP spid="27756" grpId="0"/>
      <p:bldP spid="27758" grpId="0"/>
      <p:bldP spid="27779" grpId="0"/>
      <p:bldP spid="27783" grpId="0"/>
      <p:bldP spid="27786" grpId="0"/>
      <p:bldP spid="27787" grpId="0"/>
      <p:bldP spid="27790" grpId="0"/>
      <p:bldP spid="27791" grpId="0"/>
      <p:bldP spid="27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457200" y="762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0000"/>
                </a:solidFill>
                <a:latin typeface="Times New Roman" panose="02020603050405020304" pitchFamily="18" charset="0"/>
              </a:rPr>
              <a:t>? </a:t>
            </a:r>
            <a:r>
              <a:rPr lang="en-US" altLang="en-US" sz="2400">
                <a:solidFill>
                  <a:srgbClr val="FF0000"/>
                </a:solidFill>
                <a:latin typeface="Times New Roman" panose="02020603050405020304" pitchFamily="18" charset="0"/>
              </a:rPr>
              <a:t>  </a:t>
            </a:r>
            <a:r>
              <a:rPr lang="en-US" altLang="en-US" sz="2400" b="1">
                <a:solidFill>
                  <a:srgbClr val="0000FF"/>
                </a:solidFill>
                <a:latin typeface="Times New Roman" panose="02020603050405020304" pitchFamily="18" charset="0"/>
              </a:rPr>
              <a:t>Phương pháp làm một bài tập định lượng về thấu kính.</a:t>
            </a:r>
          </a:p>
        </p:txBody>
      </p:sp>
      <p:sp>
        <p:nvSpPr>
          <p:cNvPr id="32774" name="Text Box 6"/>
          <p:cNvSpPr txBox="1">
            <a:spLocks noChangeArrowheads="1"/>
          </p:cNvSpPr>
          <p:nvPr/>
        </p:nvSpPr>
        <p:spPr bwMode="auto">
          <a:xfrm>
            <a:off x="457200" y="1371600"/>
            <a:ext cx="8382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1 Biểu thị các độ dài đã biết và chưa biết bằng các kí hiệu.</a:t>
            </a:r>
            <a:r>
              <a:rPr lang="en-US" altLang="en-US" sz="1800" b="1">
                <a:latin typeface="Times New Roman" panose="02020603050405020304" pitchFamily="18" charset="0"/>
              </a:rPr>
              <a:t> </a:t>
            </a:r>
          </a:p>
          <a:p>
            <a:pPr algn="just">
              <a:spcBef>
                <a:spcPct val="50000"/>
              </a:spcBef>
              <a:buFontTx/>
              <a:buNone/>
            </a:pPr>
            <a:r>
              <a:rPr lang="en-US" altLang="en-US" sz="2400" b="1">
                <a:latin typeface="Times New Roman" panose="02020603050405020304" pitchFamily="18" charset="0"/>
              </a:rPr>
              <a:t>2  Vẽ hình ( dựng ảnh).</a:t>
            </a:r>
          </a:p>
          <a:p>
            <a:pPr algn="just">
              <a:spcBef>
                <a:spcPct val="50000"/>
              </a:spcBef>
              <a:buFontTx/>
              <a:buNone/>
            </a:pPr>
            <a:r>
              <a:rPr lang="en-US" altLang="en-US" sz="2400" b="1">
                <a:latin typeface="Times New Roman" panose="02020603050405020304" pitchFamily="18" charset="0"/>
              </a:rPr>
              <a:t>3. Xác định cặp tam giác đồng dạng có liên quan đến các độ dài đã biết và cần tính.</a:t>
            </a:r>
          </a:p>
          <a:p>
            <a:pPr>
              <a:spcBef>
                <a:spcPct val="50000"/>
              </a:spcBef>
              <a:buFontTx/>
              <a:buNone/>
            </a:pPr>
            <a:r>
              <a:rPr lang="en-US" altLang="en-US" sz="2400" b="1">
                <a:latin typeface="Times New Roman" panose="02020603050405020304" pitchFamily="18" charset="0"/>
              </a:rPr>
              <a:t>4. Xác định tỉ số đồng dạng. Từ các tỉ số đồng dạng tính được các độ dài cần tìm.</a:t>
            </a:r>
          </a:p>
        </p:txBody>
      </p:sp>
      <p:sp>
        <p:nvSpPr>
          <p:cNvPr id="65540" name="AutoShape 7">
            <a:hlinkClick r:id="rId2" action="ppaction://hlinksldjump"/>
          </p:cNvPr>
          <p:cNvSpPr>
            <a:spLocks noChangeArrowheads="1"/>
          </p:cNvSpPr>
          <p:nvPr/>
        </p:nvSpPr>
        <p:spPr bwMode="auto">
          <a:xfrm>
            <a:off x="7772400" y="6172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checkerboard(across)">
                                      <p:cBhvr>
                                        <p:cTn id="7" dur="500"/>
                                        <p:tgtEl>
                                          <p:spTgt spid="327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4">
                                            <p:txEl>
                                              <p:pRg st="1" end="1"/>
                                            </p:txEl>
                                          </p:spTgt>
                                        </p:tgtEl>
                                        <p:attrNameLst>
                                          <p:attrName>style.visibility</p:attrName>
                                        </p:attrNameLst>
                                      </p:cBhvr>
                                      <p:to>
                                        <p:strVal val="visible"/>
                                      </p:to>
                                    </p:set>
                                    <p:animEffect transition="in" filter="checkerboard(across)">
                                      <p:cBhvr>
                                        <p:cTn id="12" dur="500"/>
                                        <p:tgtEl>
                                          <p:spTgt spid="327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2774">
                                            <p:txEl>
                                              <p:pRg st="2" end="2"/>
                                            </p:txEl>
                                          </p:spTgt>
                                        </p:tgtEl>
                                        <p:attrNameLst>
                                          <p:attrName>style.visibility</p:attrName>
                                        </p:attrNameLst>
                                      </p:cBhvr>
                                      <p:to>
                                        <p:strVal val="visible"/>
                                      </p:to>
                                    </p:set>
                                    <p:animEffect transition="in" filter="checkerboard(across)">
                                      <p:cBhvr>
                                        <p:cTn id="17" dur="500"/>
                                        <p:tgtEl>
                                          <p:spTgt spid="327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2774">
                                            <p:txEl>
                                              <p:pRg st="3" end="3"/>
                                            </p:txEl>
                                          </p:spTgt>
                                        </p:tgtEl>
                                        <p:attrNameLst>
                                          <p:attrName>style.visibility</p:attrName>
                                        </p:attrNameLst>
                                      </p:cBhvr>
                                      <p:to>
                                        <p:strVal val="visible"/>
                                      </p:to>
                                    </p:set>
                                    <p:animEffect transition="in" filter="checkerboard(across)">
                                      <p:cBhvr>
                                        <p:cTn id="22" dur="500"/>
                                        <p:tgtEl>
                                          <p:spTgt spid="327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609600" y="533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3300"/>
                </a:solidFill>
                <a:latin typeface="Times New Roman" panose="02020603050405020304" pitchFamily="18" charset="0"/>
                <a:cs typeface="Arial" panose="020B0604020202020204" pitchFamily="34" charset="0"/>
              </a:rPr>
              <a:t>CÁCH DỰNG ẢNH CỦA MỘT VẬT SÁNG AB </a:t>
            </a:r>
          </a:p>
        </p:txBody>
      </p:sp>
      <p:sp>
        <p:nvSpPr>
          <p:cNvPr id="33797" name="Text Box 5"/>
          <p:cNvSpPr txBox="1">
            <a:spLocks noChangeArrowheads="1"/>
          </p:cNvSpPr>
          <p:nvPr/>
        </p:nvSpPr>
        <p:spPr bwMode="auto">
          <a:xfrm>
            <a:off x="533400" y="1066800"/>
            <a:ext cx="8077200" cy="44831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tx2"/>
                </a:solidFill>
                <a:latin typeface="Times New Roman" panose="02020603050405020304" pitchFamily="18" charset="0"/>
                <a:cs typeface="Arial" panose="020B0604020202020204" pitchFamily="34" charset="0"/>
              </a:rPr>
              <a:t>Muốn dựng ảnh của một vật sáng AB có dạng mũi tên, A nằm trên trục chính ta chỉ cần dựng ảnh của điểm sáng B bằng cách sử dụng hai trong 3 tia sáng đặc biệt:</a:t>
            </a:r>
          </a:p>
          <a:p>
            <a:pPr eaLnBrk="1" hangingPunct="1">
              <a:spcBef>
                <a:spcPct val="50000"/>
              </a:spcBef>
              <a:buFontTx/>
              <a:buAutoNum type="arabicPeriod"/>
            </a:pPr>
            <a:r>
              <a:rPr lang="en-US" altLang="en-US" sz="2400">
                <a:solidFill>
                  <a:schemeClr val="tx2"/>
                </a:solidFill>
                <a:latin typeface="Times New Roman" panose="02020603050405020304" pitchFamily="18" charset="0"/>
                <a:cs typeface="Arial" panose="020B0604020202020204" pitchFamily="34" charset="0"/>
              </a:rPr>
              <a:t>Tia tới song song với trục chính  cho tia ló đi qua tiêu điểm.</a:t>
            </a:r>
          </a:p>
          <a:p>
            <a:pPr eaLnBrk="1" hangingPunct="1">
              <a:spcBef>
                <a:spcPct val="50000"/>
              </a:spcBef>
              <a:buFontTx/>
              <a:buAutoNum type="arabicPeriod"/>
            </a:pPr>
            <a:r>
              <a:rPr lang="en-US" altLang="en-US" sz="2400">
                <a:solidFill>
                  <a:schemeClr val="tx2"/>
                </a:solidFill>
                <a:latin typeface="Times New Roman" panose="02020603050405020304" pitchFamily="18" charset="0"/>
                <a:cs typeface="Arial" panose="020B0604020202020204" pitchFamily="34" charset="0"/>
              </a:rPr>
              <a:t>Tia  tia </a:t>
            </a:r>
            <a:r>
              <a:rPr lang="en-US" altLang="en-US" sz="2400">
                <a:solidFill>
                  <a:schemeClr val="tx2"/>
                </a:solidFill>
                <a:latin typeface="Times New Roman" panose="02020603050405020304" pitchFamily="18" charset="0"/>
              </a:rPr>
              <a:t>tới</a:t>
            </a:r>
            <a:r>
              <a:rPr lang="en-US" altLang="en-US" sz="2400">
                <a:solidFill>
                  <a:schemeClr val="tx2"/>
                </a:solidFill>
                <a:latin typeface="Times New Roman" panose="02020603050405020304" pitchFamily="18" charset="0"/>
                <a:cs typeface="Arial" panose="020B0604020202020204" pitchFamily="34" charset="0"/>
              </a:rPr>
              <a:t> đi qua quang tâm cho tia ló truyền thẳng không bị đổi hướng.</a:t>
            </a:r>
          </a:p>
          <a:p>
            <a:pPr eaLnBrk="1" hangingPunct="1">
              <a:spcBef>
                <a:spcPct val="50000"/>
              </a:spcBef>
              <a:buFontTx/>
              <a:buAutoNum type="arabicPeriod"/>
            </a:pPr>
            <a:r>
              <a:rPr lang="en-US" altLang="en-US" sz="2400">
                <a:solidFill>
                  <a:schemeClr val="tx2"/>
                </a:solidFill>
                <a:latin typeface="Times New Roman" panose="02020603050405020304" pitchFamily="18" charset="0"/>
                <a:cs typeface="Arial" panose="020B0604020202020204" pitchFamily="34" charset="0"/>
              </a:rPr>
              <a:t>Tia </a:t>
            </a:r>
            <a:r>
              <a:rPr lang="en-US" altLang="en-US" sz="2400">
                <a:solidFill>
                  <a:schemeClr val="tx2"/>
                </a:solidFill>
                <a:latin typeface="Times New Roman" panose="02020603050405020304" pitchFamily="18" charset="0"/>
              </a:rPr>
              <a:t>tới</a:t>
            </a:r>
            <a:r>
              <a:rPr lang="en-US" altLang="en-US" sz="2400">
                <a:solidFill>
                  <a:schemeClr val="tx2"/>
                </a:solidFill>
                <a:latin typeface="Times New Roman" panose="02020603050405020304" pitchFamily="18" charset="0"/>
                <a:cs typeface="Arial" panose="020B0604020202020204" pitchFamily="34" charset="0"/>
              </a:rPr>
              <a:t> đi qua tiêu điểm cho tia ló song song với trục chính</a:t>
            </a:r>
          </a:p>
          <a:p>
            <a:pPr eaLnBrk="1" hangingPunct="1">
              <a:spcBef>
                <a:spcPct val="50000"/>
              </a:spcBef>
              <a:buFontTx/>
              <a:buNone/>
            </a:pPr>
            <a:r>
              <a:rPr lang="en-US" altLang="en-US" sz="2400">
                <a:solidFill>
                  <a:schemeClr val="tx2"/>
                </a:solidFill>
                <a:latin typeface="Times New Roman" panose="02020603050405020304" pitchFamily="18" charset="0"/>
                <a:cs typeface="Arial" panose="020B0604020202020204" pitchFamily="34" charset="0"/>
              </a:rPr>
              <a:t>(Giao điểm của hai tia ló hoặc đường kéo dài của hai tia ló là ảnh B' của điểm sáng B. Từ B' kẻ đường vuông góc với </a:t>
            </a:r>
            <a:r>
              <a:rPr lang="en-US" altLang="en-US" sz="2400">
                <a:solidFill>
                  <a:schemeClr val="tx2"/>
                </a:solidFill>
                <a:latin typeface="Times New Roman" panose="02020603050405020304" pitchFamily="18" charset="0"/>
              </a:rPr>
              <a:t>trục chính</a:t>
            </a:r>
            <a:r>
              <a:rPr lang="en-US" altLang="en-US" sz="1800">
                <a:latin typeface="Times New Roman" panose="02020603050405020304" pitchFamily="18" charset="0"/>
              </a:rPr>
              <a:t> </a:t>
            </a:r>
            <a:r>
              <a:rPr lang="en-US" altLang="en-US" sz="2400">
                <a:solidFill>
                  <a:schemeClr val="tx2"/>
                </a:solidFill>
                <a:latin typeface="Times New Roman" panose="02020603050405020304" pitchFamily="18" charset="0"/>
                <a:cs typeface="Arial" panose="020B0604020202020204" pitchFamily="34" charset="0"/>
              </a:rPr>
              <a:t>cắt trục chính tại điểm A' . A'B' là ảnh của AB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797">
                                            <p:txEl>
                                              <p:pRg st="0" end="0"/>
                                            </p:txEl>
                                          </p:spTgt>
                                        </p:tgtEl>
                                        <p:attrNameLst>
                                          <p:attrName>style.visibility</p:attrName>
                                        </p:attrNameLst>
                                      </p:cBhvr>
                                      <p:to>
                                        <p:strVal val="visible"/>
                                      </p:to>
                                    </p:set>
                                    <p:animEffect transition="in" filter="diamond(in)">
                                      <p:cBhvr>
                                        <p:cTn id="12" dur="500"/>
                                        <p:tgtEl>
                                          <p:spTgt spid="337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3797">
                                            <p:txEl>
                                              <p:pRg st="1" end="1"/>
                                            </p:txEl>
                                          </p:spTgt>
                                        </p:tgtEl>
                                        <p:attrNameLst>
                                          <p:attrName>style.visibility</p:attrName>
                                        </p:attrNameLst>
                                      </p:cBhvr>
                                      <p:to>
                                        <p:strVal val="visible"/>
                                      </p:to>
                                    </p:set>
                                    <p:animEffect transition="in" filter="slide(fromBottom)">
                                      <p:cBhvr>
                                        <p:cTn id="17" dur="500"/>
                                        <p:tgtEl>
                                          <p:spTgt spid="3379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3797">
                                            <p:txEl>
                                              <p:pRg st="2" end="2"/>
                                            </p:txEl>
                                          </p:spTgt>
                                        </p:tgtEl>
                                        <p:attrNameLst>
                                          <p:attrName>style.visibility</p:attrName>
                                        </p:attrNameLst>
                                      </p:cBhvr>
                                      <p:to>
                                        <p:strVal val="visible"/>
                                      </p:to>
                                    </p:set>
                                    <p:animEffect transition="in" filter="slide(fromBottom)">
                                      <p:cBhvr>
                                        <p:cTn id="22" dur="500"/>
                                        <p:tgtEl>
                                          <p:spTgt spid="3379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3797">
                                            <p:txEl>
                                              <p:pRg st="3" end="3"/>
                                            </p:txEl>
                                          </p:spTgt>
                                        </p:tgtEl>
                                        <p:attrNameLst>
                                          <p:attrName>style.visibility</p:attrName>
                                        </p:attrNameLst>
                                      </p:cBhvr>
                                      <p:to>
                                        <p:strVal val="visible"/>
                                      </p:to>
                                    </p:set>
                                    <p:animEffect transition="in" filter="slide(fromBottom)">
                                      <p:cBhvr>
                                        <p:cTn id="27" dur="500"/>
                                        <p:tgtEl>
                                          <p:spTgt spid="3379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3797">
                                            <p:txEl>
                                              <p:pRg st="4" end="4"/>
                                            </p:txEl>
                                          </p:spTgt>
                                        </p:tgtEl>
                                        <p:attrNameLst>
                                          <p:attrName>style.visibility</p:attrName>
                                        </p:attrNameLst>
                                      </p:cBhvr>
                                      <p:to>
                                        <p:strVal val="visible"/>
                                      </p:to>
                                    </p:set>
                                    <p:animEffect transition="in" filter="slide(fromBottom)">
                                      <p:cBhvr>
                                        <p:cTn id="32" dur="5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609600" y="8382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 Nắm lại cách dựng ảnh của một vật và xem lại kiến thức về các trường hợp bằng nhau của tam giác đồng dạng để vận dụng làm bài tập.</a:t>
            </a:r>
          </a:p>
        </p:txBody>
      </p:sp>
      <p:sp>
        <p:nvSpPr>
          <p:cNvPr id="34822" name="Text Box 6"/>
          <p:cNvSpPr txBox="1">
            <a:spLocks noChangeArrowheads="1"/>
          </p:cNvSpPr>
          <p:nvPr/>
        </p:nvSpPr>
        <p:spPr bwMode="auto">
          <a:xfrm>
            <a:off x="457200" y="2057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 Làm bài tập 42-43.6, .7., 12, ,.13 SBT</a:t>
            </a:r>
          </a:p>
        </p:txBody>
      </p:sp>
      <p:sp>
        <p:nvSpPr>
          <p:cNvPr id="34823" name="Text Box 7"/>
          <p:cNvSpPr txBox="1">
            <a:spLocks noChangeArrowheads="1"/>
          </p:cNvSpPr>
          <p:nvPr/>
        </p:nvSpPr>
        <p:spPr bwMode="auto">
          <a:xfrm>
            <a:off x="533400" y="27432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*Xem trước nội dung bài thấu kính phân kỳ.</a:t>
            </a:r>
            <a:r>
              <a:rPr lang="en-US" altLang="en-US" sz="2000">
                <a:latin typeface="Times New Roman" panose="02020603050405020304" pitchFamily="18" charset="0"/>
                <a:cs typeface="Arial" panose="020B0604020202020204" pitchFamily="34" charset="0"/>
              </a:rPr>
              <a:t> </a:t>
            </a:r>
          </a:p>
        </p:txBody>
      </p:sp>
      <p:sp>
        <p:nvSpPr>
          <p:cNvPr id="67589" name="Text Box 8"/>
          <p:cNvSpPr txBox="1">
            <a:spLocks noChangeArrowheads="1"/>
          </p:cNvSpPr>
          <p:nvPr/>
        </p:nvSpPr>
        <p:spPr bwMode="auto">
          <a:xfrm>
            <a:off x="2438400" y="3048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HƯỚNG DẪN VỀ NHÀ</a:t>
            </a:r>
            <a:r>
              <a:rPr lang="en-US" altLang="en-US" sz="18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heel(4)">
                                      <p:cBhvr>
                                        <p:cTn id="7" dur="10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wipe(down)">
                                      <p:cBhvr>
                                        <p:cTn id="12" dur="500"/>
                                        <p:tgtEl>
                                          <p:spTgt spid="34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diamond(in)">
                                      <p:cBhvr>
                                        <p:cTn id="17"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P spid="348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95"/>
          <p:cNvSpPr txBox="1">
            <a:spLocks noChangeArrowheads="1"/>
          </p:cNvSpPr>
          <p:nvPr/>
        </p:nvSpPr>
        <p:spPr bwMode="auto">
          <a:xfrm>
            <a:off x="1371600" y="4445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rPr>
              <a:t>ẢNH CỦA MỘT VẬT TẠO BỞI THẤU KÍNH HỘI TỤ</a:t>
            </a:r>
          </a:p>
        </p:txBody>
      </p:sp>
      <p:graphicFrame>
        <p:nvGraphicFramePr>
          <p:cNvPr id="44131" name="Group 99"/>
          <p:cNvGraphicFramePr>
            <a:graphicFrameLocks noGrp="1"/>
          </p:cNvGraphicFramePr>
          <p:nvPr/>
        </p:nvGraphicFramePr>
        <p:xfrm>
          <a:off x="304800" y="1601788"/>
          <a:ext cx="8686800" cy="4319587"/>
        </p:xfrm>
        <a:graphic>
          <a:graphicData uri="http://schemas.openxmlformats.org/drawingml/2006/table">
            <a:tbl>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gridCol w="2105025">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67771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3300"/>
                          </a:solidFill>
                          <a:effectLst/>
                          <a:latin typeface="Times New Roman" panose="02020603050405020304" pitchFamily="18" charset="0"/>
                        </a:rPr>
                        <a:t>Khoảng cách từ vật đến thấu kính(d)</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3300"/>
                          </a:solidFill>
                          <a:effectLst/>
                          <a:latin typeface="Times New Roman" panose="02020603050405020304" pitchFamily="18" charset="0"/>
                        </a:rPr>
                        <a:t>Đặc điểm của ảnh</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936">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3300"/>
                          </a:solidFill>
                          <a:effectLst/>
                          <a:latin typeface="Times New Roman" panose="02020603050405020304" pitchFamily="18" charset="0"/>
                        </a:rPr>
                        <a:t>Thật hay ảo</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3300"/>
                          </a:solidFill>
                          <a:effectLst/>
                          <a:latin typeface="Times New Roman" panose="02020603050405020304" pitchFamily="18" charset="0"/>
                        </a:rPr>
                        <a:t>Cùng chiều hay ngược chiều</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3300"/>
                          </a:solidFill>
                          <a:effectLst/>
                          <a:latin typeface="Times New Roman" panose="02020603050405020304" pitchFamily="18" charset="0"/>
                        </a:rPr>
                        <a:t>Lớn hơn hay nhỏ hơn vật</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9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panose="020B0604020202020204" pitchFamily="34" charset="0"/>
                        </a:rPr>
                        <a:t>1</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80808"/>
                          </a:solidFill>
                          <a:effectLst/>
                          <a:latin typeface="Times New Roman" panose="02020603050405020304" pitchFamily="18" charset="0"/>
                        </a:rPr>
                        <a:t>Vật ở rất xa TK</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71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panose="020B0604020202020204" pitchFamily="34" charset="0"/>
                        </a:rPr>
                        <a:t>2</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80808"/>
                          </a:solidFill>
                          <a:effectLst/>
                          <a:latin typeface="Times New Roman" panose="02020603050405020304" pitchFamily="18" charset="0"/>
                        </a:rPr>
                        <a:t>d &gt; 2f</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5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panose="020B0604020202020204" pitchFamily="34" charset="0"/>
                        </a:rPr>
                        <a:t>3</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80808"/>
                          </a:solidFill>
                          <a:effectLst/>
                          <a:latin typeface="Times New Roman" panose="02020603050405020304" pitchFamily="18" charset="0"/>
                        </a:rPr>
                        <a:t>f &lt; d &lt; 2f</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71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panose="020B0604020202020204" pitchFamily="34" charset="0"/>
                        </a:rPr>
                        <a:t>4</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80808"/>
                          </a:solidFill>
                          <a:effectLst/>
                          <a:latin typeface="Times New Roman" panose="02020603050405020304" pitchFamily="18" charset="0"/>
                        </a:rPr>
                        <a:t>d &lt; f</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0220" name="Text Box 140"/>
          <p:cNvSpPr txBox="1">
            <a:spLocks noChangeArrowheads="1"/>
          </p:cNvSpPr>
          <p:nvPr/>
        </p:nvSpPr>
        <p:spPr bwMode="auto">
          <a:xfrm>
            <a:off x="381000" y="2605088"/>
            <a:ext cx="1600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3300"/>
                </a:solidFill>
                <a:latin typeface="Times New Roman" panose="02020603050405020304" pitchFamily="18" charset="0"/>
              </a:rPr>
              <a:t>Kqqs</a:t>
            </a:r>
          </a:p>
        </p:txBody>
      </p:sp>
      <p:sp>
        <p:nvSpPr>
          <p:cNvPr id="50221" name="Text Box 141"/>
          <p:cNvSpPr txBox="1">
            <a:spLocks noChangeArrowheads="1"/>
          </p:cNvSpPr>
          <p:nvPr/>
        </p:nvSpPr>
        <p:spPr bwMode="auto">
          <a:xfrm>
            <a:off x="571500" y="1752600"/>
            <a:ext cx="1600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FF3300"/>
                </a:solidFill>
                <a:latin typeface="Times New Roman" panose="02020603050405020304" pitchFamily="18" charset="0"/>
              </a:rPr>
              <a:t>Lần TN</a:t>
            </a:r>
          </a:p>
        </p:txBody>
      </p:sp>
      <p:sp>
        <p:nvSpPr>
          <p:cNvPr id="44174" name="Text Box 142"/>
          <p:cNvSpPr txBox="1">
            <a:spLocks noChangeArrowheads="1"/>
          </p:cNvSpPr>
          <p:nvPr/>
        </p:nvSpPr>
        <p:spPr bwMode="auto">
          <a:xfrm>
            <a:off x="3733800" y="3319463"/>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Ảnh thật</a:t>
            </a:r>
          </a:p>
        </p:txBody>
      </p:sp>
      <p:sp>
        <p:nvSpPr>
          <p:cNvPr id="44175" name="Text Box 143"/>
          <p:cNvSpPr txBox="1">
            <a:spLocks noChangeArrowheads="1"/>
          </p:cNvSpPr>
          <p:nvPr/>
        </p:nvSpPr>
        <p:spPr bwMode="auto">
          <a:xfrm>
            <a:off x="3714750" y="4038600"/>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Ảnh thật</a:t>
            </a:r>
          </a:p>
        </p:txBody>
      </p:sp>
      <p:sp>
        <p:nvSpPr>
          <p:cNvPr id="44176" name="Text Box 144"/>
          <p:cNvSpPr txBox="1">
            <a:spLocks noChangeArrowheads="1"/>
          </p:cNvSpPr>
          <p:nvPr/>
        </p:nvSpPr>
        <p:spPr bwMode="auto">
          <a:xfrm>
            <a:off x="3714750" y="4724400"/>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Ảnh thật</a:t>
            </a:r>
          </a:p>
        </p:txBody>
      </p:sp>
      <p:sp>
        <p:nvSpPr>
          <p:cNvPr id="44177" name="Text Box 145"/>
          <p:cNvSpPr txBox="1">
            <a:spLocks noChangeArrowheads="1"/>
          </p:cNvSpPr>
          <p:nvPr/>
        </p:nvSpPr>
        <p:spPr bwMode="auto">
          <a:xfrm>
            <a:off x="3800475" y="5434013"/>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0000"/>
                </a:solidFill>
                <a:latin typeface="Times New Roman" panose="02020603050405020304" pitchFamily="18" charset="0"/>
              </a:rPr>
              <a:t>Ảnh ảo</a:t>
            </a:r>
          </a:p>
        </p:txBody>
      </p:sp>
      <p:sp>
        <p:nvSpPr>
          <p:cNvPr id="44178" name="Text Box 146"/>
          <p:cNvSpPr txBox="1">
            <a:spLocks noChangeArrowheads="1"/>
          </p:cNvSpPr>
          <p:nvPr/>
        </p:nvSpPr>
        <p:spPr bwMode="auto">
          <a:xfrm>
            <a:off x="5086350" y="33051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Ngược chiều</a:t>
            </a:r>
          </a:p>
        </p:txBody>
      </p:sp>
      <p:sp>
        <p:nvSpPr>
          <p:cNvPr id="44179" name="Text Box 147"/>
          <p:cNvSpPr txBox="1">
            <a:spLocks noChangeArrowheads="1"/>
          </p:cNvSpPr>
          <p:nvPr/>
        </p:nvSpPr>
        <p:spPr bwMode="auto">
          <a:xfrm>
            <a:off x="5086350" y="4038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Ngược chiều</a:t>
            </a:r>
          </a:p>
        </p:txBody>
      </p:sp>
      <p:sp>
        <p:nvSpPr>
          <p:cNvPr id="44180" name="Text Box 148"/>
          <p:cNvSpPr txBox="1">
            <a:spLocks noChangeArrowheads="1"/>
          </p:cNvSpPr>
          <p:nvPr/>
        </p:nvSpPr>
        <p:spPr bwMode="auto">
          <a:xfrm>
            <a:off x="5086350" y="4724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Ngược chiều</a:t>
            </a:r>
          </a:p>
        </p:txBody>
      </p:sp>
      <p:sp>
        <p:nvSpPr>
          <p:cNvPr id="44181" name="Text Box 149"/>
          <p:cNvSpPr txBox="1">
            <a:spLocks noChangeArrowheads="1"/>
          </p:cNvSpPr>
          <p:nvPr/>
        </p:nvSpPr>
        <p:spPr bwMode="auto">
          <a:xfrm>
            <a:off x="5086350" y="5410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0000"/>
                </a:solidFill>
                <a:latin typeface="Times New Roman" panose="02020603050405020304" pitchFamily="18" charset="0"/>
              </a:rPr>
              <a:t>Cùng chiều</a:t>
            </a:r>
          </a:p>
        </p:txBody>
      </p:sp>
      <p:sp>
        <p:nvSpPr>
          <p:cNvPr id="44182" name="Text Box 150"/>
          <p:cNvSpPr txBox="1">
            <a:spLocks noChangeArrowheads="1"/>
          </p:cNvSpPr>
          <p:nvPr/>
        </p:nvSpPr>
        <p:spPr bwMode="auto">
          <a:xfrm>
            <a:off x="7192963" y="3332163"/>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Nhỏ hơn vật</a:t>
            </a:r>
          </a:p>
        </p:txBody>
      </p:sp>
      <p:sp>
        <p:nvSpPr>
          <p:cNvPr id="44183" name="Text Box 151"/>
          <p:cNvSpPr txBox="1">
            <a:spLocks noChangeArrowheads="1"/>
          </p:cNvSpPr>
          <p:nvPr/>
        </p:nvSpPr>
        <p:spPr bwMode="auto">
          <a:xfrm>
            <a:off x="7148513" y="405288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Nhỏ hơn vật</a:t>
            </a:r>
          </a:p>
        </p:txBody>
      </p:sp>
      <p:sp>
        <p:nvSpPr>
          <p:cNvPr id="44184" name="Text Box 152"/>
          <p:cNvSpPr txBox="1">
            <a:spLocks noChangeArrowheads="1"/>
          </p:cNvSpPr>
          <p:nvPr/>
        </p:nvSpPr>
        <p:spPr bwMode="auto">
          <a:xfrm>
            <a:off x="7162800" y="4724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990099"/>
                </a:solidFill>
                <a:latin typeface="Times New Roman" panose="02020603050405020304" pitchFamily="18" charset="0"/>
              </a:rPr>
              <a:t>Lớn hơn vật</a:t>
            </a:r>
          </a:p>
        </p:txBody>
      </p:sp>
      <p:sp>
        <p:nvSpPr>
          <p:cNvPr id="44185" name="Text Box 153"/>
          <p:cNvSpPr txBox="1">
            <a:spLocks noChangeArrowheads="1"/>
          </p:cNvSpPr>
          <p:nvPr/>
        </p:nvSpPr>
        <p:spPr bwMode="auto">
          <a:xfrm>
            <a:off x="7162800" y="5410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0000"/>
                </a:solidFill>
                <a:latin typeface="Times New Roman" panose="02020603050405020304" pitchFamily="18" charset="0"/>
              </a:rPr>
              <a:t>Lớn hơn vật</a:t>
            </a:r>
          </a:p>
        </p:txBody>
      </p:sp>
      <p:sp>
        <p:nvSpPr>
          <p:cNvPr id="50234" name="Rectangle 1"/>
          <p:cNvSpPr>
            <a:spLocks noChangeArrowheads="1"/>
          </p:cNvSpPr>
          <p:nvPr/>
        </p:nvSpPr>
        <p:spPr bwMode="auto">
          <a:xfrm>
            <a:off x="242888" y="977900"/>
            <a:ext cx="929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I. Đặc điểm của ảnh của một vật tạo bởi thấu kính hội tụ: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174"/>
                                        </p:tgtEl>
                                        <p:attrNameLst>
                                          <p:attrName>style.visibility</p:attrName>
                                        </p:attrNameLst>
                                      </p:cBhvr>
                                      <p:to>
                                        <p:strVal val="visible"/>
                                      </p:to>
                                    </p:set>
                                    <p:anim calcmode="lin" valueType="num">
                                      <p:cBhvr>
                                        <p:cTn id="7" dur="500" fill="hold"/>
                                        <p:tgtEl>
                                          <p:spTgt spid="44174"/>
                                        </p:tgtEl>
                                        <p:attrNameLst>
                                          <p:attrName>ppt_w</p:attrName>
                                        </p:attrNameLst>
                                      </p:cBhvr>
                                      <p:tavLst>
                                        <p:tav tm="0">
                                          <p:val>
                                            <p:fltVal val="0"/>
                                          </p:val>
                                        </p:tav>
                                        <p:tav tm="100000">
                                          <p:val>
                                            <p:strVal val="#ppt_w"/>
                                          </p:val>
                                        </p:tav>
                                      </p:tavLst>
                                    </p:anim>
                                    <p:anim calcmode="lin" valueType="num">
                                      <p:cBhvr>
                                        <p:cTn id="8" dur="500" fill="hold"/>
                                        <p:tgtEl>
                                          <p:spTgt spid="44174"/>
                                        </p:tgtEl>
                                        <p:attrNameLst>
                                          <p:attrName>ppt_h</p:attrName>
                                        </p:attrNameLst>
                                      </p:cBhvr>
                                      <p:tavLst>
                                        <p:tav tm="0">
                                          <p:val>
                                            <p:fltVal val="0"/>
                                          </p:val>
                                        </p:tav>
                                        <p:tav tm="100000">
                                          <p:val>
                                            <p:strVal val="#ppt_h"/>
                                          </p:val>
                                        </p:tav>
                                      </p:tavLst>
                                    </p:anim>
                                    <p:animEffect transition="in" filter="fade">
                                      <p:cBhvr>
                                        <p:cTn id="9" dur="500"/>
                                        <p:tgtEl>
                                          <p:spTgt spid="441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4178"/>
                                        </p:tgtEl>
                                        <p:attrNameLst>
                                          <p:attrName>style.visibility</p:attrName>
                                        </p:attrNameLst>
                                      </p:cBhvr>
                                      <p:to>
                                        <p:strVal val="visible"/>
                                      </p:to>
                                    </p:set>
                                    <p:anim calcmode="lin" valueType="num">
                                      <p:cBhvr>
                                        <p:cTn id="12" dur="500" fill="hold"/>
                                        <p:tgtEl>
                                          <p:spTgt spid="44178"/>
                                        </p:tgtEl>
                                        <p:attrNameLst>
                                          <p:attrName>ppt_w</p:attrName>
                                        </p:attrNameLst>
                                      </p:cBhvr>
                                      <p:tavLst>
                                        <p:tav tm="0">
                                          <p:val>
                                            <p:fltVal val="0"/>
                                          </p:val>
                                        </p:tav>
                                        <p:tav tm="100000">
                                          <p:val>
                                            <p:strVal val="#ppt_w"/>
                                          </p:val>
                                        </p:tav>
                                      </p:tavLst>
                                    </p:anim>
                                    <p:anim calcmode="lin" valueType="num">
                                      <p:cBhvr>
                                        <p:cTn id="13" dur="500" fill="hold"/>
                                        <p:tgtEl>
                                          <p:spTgt spid="44178"/>
                                        </p:tgtEl>
                                        <p:attrNameLst>
                                          <p:attrName>ppt_h</p:attrName>
                                        </p:attrNameLst>
                                      </p:cBhvr>
                                      <p:tavLst>
                                        <p:tav tm="0">
                                          <p:val>
                                            <p:fltVal val="0"/>
                                          </p:val>
                                        </p:tav>
                                        <p:tav tm="100000">
                                          <p:val>
                                            <p:strVal val="#ppt_h"/>
                                          </p:val>
                                        </p:tav>
                                      </p:tavLst>
                                    </p:anim>
                                    <p:animEffect transition="in" filter="fade">
                                      <p:cBhvr>
                                        <p:cTn id="14" dur="500"/>
                                        <p:tgtEl>
                                          <p:spTgt spid="4417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4182"/>
                                        </p:tgtEl>
                                        <p:attrNameLst>
                                          <p:attrName>style.visibility</p:attrName>
                                        </p:attrNameLst>
                                      </p:cBhvr>
                                      <p:to>
                                        <p:strVal val="visible"/>
                                      </p:to>
                                    </p:set>
                                    <p:anim calcmode="lin" valueType="num">
                                      <p:cBhvr>
                                        <p:cTn id="17" dur="500" fill="hold"/>
                                        <p:tgtEl>
                                          <p:spTgt spid="44182"/>
                                        </p:tgtEl>
                                        <p:attrNameLst>
                                          <p:attrName>ppt_w</p:attrName>
                                        </p:attrNameLst>
                                      </p:cBhvr>
                                      <p:tavLst>
                                        <p:tav tm="0">
                                          <p:val>
                                            <p:fltVal val="0"/>
                                          </p:val>
                                        </p:tav>
                                        <p:tav tm="100000">
                                          <p:val>
                                            <p:strVal val="#ppt_w"/>
                                          </p:val>
                                        </p:tav>
                                      </p:tavLst>
                                    </p:anim>
                                    <p:anim calcmode="lin" valueType="num">
                                      <p:cBhvr>
                                        <p:cTn id="18" dur="500" fill="hold"/>
                                        <p:tgtEl>
                                          <p:spTgt spid="44182"/>
                                        </p:tgtEl>
                                        <p:attrNameLst>
                                          <p:attrName>ppt_h</p:attrName>
                                        </p:attrNameLst>
                                      </p:cBhvr>
                                      <p:tavLst>
                                        <p:tav tm="0">
                                          <p:val>
                                            <p:fltVal val="0"/>
                                          </p:val>
                                        </p:tav>
                                        <p:tav tm="100000">
                                          <p:val>
                                            <p:strVal val="#ppt_h"/>
                                          </p:val>
                                        </p:tav>
                                      </p:tavLst>
                                    </p:anim>
                                    <p:animEffect transition="in" filter="fade">
                                      <p:cBhvr>
                                        <p:cTn id="19" dur="500"/>
                                        <p:tgtEl>
                                          <p:spTgt spid="44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4175"/>
                                        </p:tgtEl>
                                        <p:attrNameLst>
                                          <p:attrName>style.visibility</p:attrName>
                                        </p:attrNameLst>
                                      </p:cBhvr>
                                      <p:to>
                                        <p:strVal val="visible"/>
                                      </p:to>
                                    </p:set>
                                    <p:anim calcmode="lin" valueType="num">
                                      <p:cBhvr>
                                        <p:cTn id="24" dur="500" fill="hold"/>
                                        <p:tgtEl>
                                          <p:spTgt spid="44175"/>
                                        </p:tgtEl>
                                        <p:attrNameLst>
                                          <p:attrName>ppt_w</p:attrName>
                                        </p:attrNameLst>
                                      </p:cBhvr>
                                      <p:tavLst>
                                        <p:tav tm="0">
                                          <p:val>
                                            <p:fltVal val="0"/>
                                          </p:val>
                                        </p:tav>
                                        <p:tav tm="100000">
                                          <p:val>
                                            <p:strVal val="#ppt_w"/>
                                          </p:val>
                                        </p:tav>
                                      </p:tavLst>
                                    </p:anim>
                                    <p:anim calcmode="lin" valueType="num">
                                      <p:cBhvr>
                                        <p:cTn id="25" dur="500" fill="hold"/>
                                        <p:tgtEl>
                                          <p:spTgt spid="44175"/>
                                        </p:tgtEl>
                                        <p:attrNameLst>
                                          <p:attrName>ppt_h</p:attrName>
                                        </p:attrNameLst>
                                      </p:cBhvr>
                                      <p:tavLst>
                                        <p:tav tm="0">
                                          <p:val>
                                            <p:fltVal val="0"/>
                                          </p:val>
                                        </p:tav>
                                        <p:tav tm="100000">
                                          <p:val>
                                            <p:strVal val="#ppt_h"/>
                                          </p:val>
                                        </p:tav>
                                      </p:tavLst>
                                    </p:anim>
                                    <p:animEffect transition="in" filter="fade">
                                      <p:cBhvr>
                                        <p:cTn id="26" dur="500"/>
                                        <p:tgtEl>
                                          <p:spTgt spid="44175"/>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4179"/>
                                        </p:tgtEl>
                                        <p:attrNameLst>
                                          <p:attrName>style.visibility</p:attrName>
                                        </p:attrNameLst>
                                      </p:cBhvr>
                                      <p:to>
                                        <p:strVal val="visible"/>
                                      </p:to>
                                    </p:set>
                                    <p:anim calcmode="lin" valueType="num">
                                      <p:cBhvr>
                                        <p:cTn id="29" dur="500" fill="hold"/>
                                        <p:tgtEl>
                                          <p:spTgt spid="44179"/>
                                        </p:tgtEl>
                                        <p:attrNameLst>
                                          <p:attrName>ppt_w</p:attrName>
                                        </p:attrNameLst>
                                      </p:cBhvr>
                                      <p:tavLst>
                                        <p:tav tm="0">
                                          <p:val>
                                            <p:fltVal val="0"/>
                                          </p:val>
                                        </p:tav>
                                        <p:tav tm="100000">
                                          <p:val>
                                            <p:strVal val="#ppt_w"/>
                                          </p:val>
                                        </p:tav>
                                      </p:tavLst>
                                    </p:anim>
                                    <p:anim calcmode="lin" valueType="num">
                                      <p:cBhvr>
                                        <p:cTn id="30" dur="500" fill="hold"/>
                                        <p:tgtEl>
                                          <p:spTgt spid="44179"/>
                                        </p:tgtEl>
                                        <p:attrNameLst>
                                          <p:attrName>ppt_h</p:attrName>
                                        </p:attrNameLst>
                                      </p:cBhvr>
                                      <p:tavLst>
                                        <p:tav tm="0">
                                          <p:val>
                                            <p:fltVal val="0"/>
                                          </p:val>
                                        </p:tav>
                                        <p:tav tm="100000">
                                          <p:val>
                                            <p:strVal val="#ppt_h"/>
                                          </p:val>
                                        </p:tav>
                                      </p:tavLst>
                                    </p:anim>
                                    <p:animEffect transition="in" filter="fade">
                                      <p:cBhvr>
                                        <p:cTn id="31" dur="500"/>
                                        <p:tgtEl>
                                          <p:spTgt spid="4417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4183"/>
                                        </p:tgtEl>
                                        <p:attrNameLst>
                                          <p:attrName>style.visibility</p:attrName>
                                        </p:attrNameLst>
                                      </p:cBhvr>
                                      <p:to>
                                        <p:strVal val="visible"/>
                                      </p:to>
                                    </p:set>
                                    <p:anim calcmode="lin" valueType="num">
                                      <p:cBhvr>
                                        <p:cTn id="34" dur="500" fill="hold"/>
                                        <p:tgtEl>
                                          <p:spTgt spid="44183"/>
                                        </p:tgtEl>
                                        <p:attrNameLst>
                                          <p:attrName>ppt_w</p:attrName>
                                        </p:attrNameLst>
                                      </p:cBhvr>
                                      <p:tavLst>
                                        <p:tav tm="0">
                                          <p:val>
                                            <p:fltVal val="0"/>
                                          </p:val>
                                        </p:tav>
                                        <p:tav tm="100000">
                                          <p:val>
                                            <p:strVal val="#ppt_w"/>
                                          </p:val>
                                        </p:tav>
                                      </p:tavLst>
                                    </p:anim>
                                    <p:anim calcmode="lin" valueType="num">
                                      <p:cBhvr>
                                        <p:cTn id="35" dur="500" fill="hold"/>
                                        <p:tgtEl>
                                          <p:spTgt spid="44183"/>
                                        </p:tgtEl>
                                        <p:attrNameLst>
                                          <p:attrName>ppt_h</p:attrName>
                                        </p:attrNameLst>
                                      </p:cBhvr>
                                      <p:tavLst>
                                        <p:tav tm="0">
                                          <p:val>
                                            <p:fltVal val="0"/>
                                          </p:val>
                                        </p:tav>
                                        <p:tav tm="100000">
                                          <p:val>
                                            <p:strVal val="#ppt_h"/>
                                          </p:val>
                                        </p:tav>
                                      </p:tavLst>
                                    </p:anim>
                                    <p:animEffect transition="in" filter="fade">
                                      <p:cBhvr>
                                        <p:cTn id="36" dur="500"/>
                                        <p:tgtEl>
                                          <p:spTgt spid="441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44176"/>
                                        </p:tgtEl>
                                        <p:attrNameLst>
                                          <p:attrName>style.visibility</p:attrName>
                                        </p:attrNameLst>
                                      </p:cBhvr>
                                      <p:to>
                                        <p:strVal val="visible"/>
                                      </p:to>
                                    </p:set>
                                    <p:anim calcmode="lin" valueType="num">
                                      <p:cBhvr>
                                        <p:cTn id="41" dur="500" fill="hold"/>
                                        <p:tgtEl>
                                          <p:spTgt spid="44176"/>
                                        </p:tgtEl>
                                        <p:attrNameLst>
                                          <p:attrName>ppt_w</p:attrName>
                                        </p:attrNameLst>
                                      </p:cBhvr>
                                      <p:tavLst>
                                        <p:tav tm="0">
                                          <p:val>
                                            <p:strVal val="#ppt_w+.3"/>
                                          </p:val>
                                        </p:tav>
                                        <p:tav tm="100000">
                                          <p:val>
                                            <p:strVal val="#ppt_w"/>
                                          </p:val>
                                        </p:tav>
                                      </p:tavLst>
                                    </p:anim>
                                    <p:anim calcmode="lin" valueType="num">
                                      <p:cBhvr>
                                        <p:cTn id="42" dur="500" fill="hold"/>
                                        <p:tgtEl>
                                          <p:spTgt spid="44176"/>
                                        </p:tgtEl>
                                        <p:attrNameLst>
                                          <p:attrName>ppt_h</p:attrName>
                                        </p:attrNameLst>
                                      </p:cBhvr>
                                      <p:tavLst>
                                        <p:tav tm="0">
                                          <p:val>
                                            <p:strVal val="#ppt_h"/>
                                          </p:val>
                                        </p:tav>
                                        <p:tav tm="100000">
                                          <p:val>
                                            <p:strVal val="#ppt_h"/>
                                          </p:val>
                                        </p:tav>
                                      </p:tavLst>
                                    </p:anim>
                                    <p:animEffect transition="in" filter="fade">
                                      <p:cBhvr>
                                        <p:cTn id="43" dur="500"/>
                                        <p:tgtEl>
                                          <p:spTgt spid="44176"/>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44180"/>
                                        </p:tgtEl>
                                        <p:attrNameLst>
                                          <p:attrName>style.visibility</p:attrName>
                                        </p:attrNameLst>
                                      </p:cBhvr>
                                      <p:to>
                                        <p:strVal val="visible"/>
                                      </p:to>
                                    </p:set>
                                    <p:anim calcmode="lin" valueType="num">
                                      <p:cBhvr>
                                        <p:cTn id="46" dur="500" fill="hold"/>
                                        <p:tgtEl>
                                          <p:spTgt spid="44180"/>
                                        </p:tgtEl>
                                        <p:attrNameLst>
                                          <p:attrName>ppt_w</p:attrName>
                                        </p:attrNameLst>
                                      </p:cBhvr>
                                      <p:tavLst>
                                        <p:tav tm="0">
                                          <p:val>
                                            <p:strVal val="#ppt_w+.3"/>
                                          </p:val>
                                        </p:tav>
                                        <p:tav tm="100000">
                                          <p:val>
                                            <p:strVal val="#ppt_w"/>
                                          </p:val>
                                        </p:tav>
                                      </p:tavLst>
                                    </p:anim>
                                    <p:anim calcmode="lin" valueType="num">
                                      <p:cBhvr>
                                        <p:cTn id="47" dur="500" fill="hold"/>
                                        <p:tgtEl>
                                          <p:spTgt spid="44180"/>
                                        </p:tgtEl>
                                        <p:attrNameLst>
                                          <p:attrName>ppt_h</p:attrName>
                                        </p:attrNameLst>
                                      </p:cBhvr>
                                      <p:tavLst>
                                        <p:tav tm="0">
                                          <p:val>
                                            <p:strVal val="#ppt_h"/>
                                          </p:val>
                                        </p:tav>
                                        <p:tav tm="100000">
                                          <p:val>
                                            <p:strVal val="#ppt_h"/>
                                          </p:val>
                                        </p:tav>
                                      </p:tavLst>
                                    </p:anim>
                                    <p:animEffect transition="in" filter="fade">
                                      <p:cBhvr>
                                        <p:cTn id="48" dur="500"/>
                                        <p:tgtEl>
                                          <p:spTgt spid="44180"/>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44184"/>
                                        </p:tgtEl>
                                        <p:attrNameLst>
                                          <p:attrName>style.visibility</p:attrName>
                                        </p:attrNameLst>
                                      </p:cBhvr>
                                      <p:to>
                                        <p:strVal val="visible"/>
                                      </p:to>
                                    </p:set>
                                    <p:anim calcmode="lin" valueType="num">
                                      <p:cBhvr>
                                        <p:cTn id="51" dur="500" fill="hold"/>
                                        <p:tgtEl>
                                          <p:spTgt spid="44184"/>
                                        </p:tgtEl>
                                        <p:attrNameLst>
                                          <p:attrName>ppt_w</p:attrName>
                                        </p:attrNameLst>
                                      </p:cBhvr>
                                      <p:tavLst>
                                        <p:tav tm="0">
                                          <p:val>
                                            <p:strVal val="#ppt_w+.3"/>
                                          </p:val>
                                        </p:tav>
                                        <p:tav tm="100000">
                                          <p:val>
                                            <p:strVal val="#ppt_w"/>
                                          </p:val>
                                        </p:tav>
                                      </p:tavLst>
                                    </p:anim>
                                    <p:anim calcmode="lin" valueType="num">
                                      <p:cBhvr>
                                        <p:cTn id="52" dur="500" fill="hold"/>
                                        <p:tgtEl>
                                          <p:spTgt spid="44184"/>
                                        </p:tgtEl>
                                        <p:attrNameLst>
                                          <p:attrName>ppt_h</p:attrName>
                                        </p:attrNameLst>
                                      </p:cBhvr>
                                      <p:tavLst>
                                        <p:tav tm="0">
                                          <p:val>
                                            <p:strVal val="#ppt_h"/>
                                          </p:val>
                                        </p:tav>
                                        <p:tav tm="100000">
                                          <p:val>
                                            <p:strVal val="#ppt_h"/>
                                          </p:val>
                                        </p:tav>
                                      </p:tavLst>
                                    </p:anim>
                                    <p:animEffect transition="in" filter="fade">
                                      <p:cBhvr>
                                        <p:cTn id="53" dur="500"/>
                                        <p:tgtEl>
                                          <p:spTgt spid="441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44177"/>
                                        </p:tgtEl>
                                        <p:attrNameLst>
                                          <p:attrName>style.visibility</p:attrName>
                                        </p:attrNameLst>
                                      </p:cBhvr>
                                      <p:to>
                                        <p:strVal val="visible"/>
                                      </p:to>
                                    </p:set>
                                    <p:anim calcmode="lin" valueType="num">
                                      <p:cBhvr>
                                        <p:cTn id="58" dur="1000" fill="hold"/>
                                        <p:tgtEl>
                                          <p:spTgt spid="44177"/>
                                        </p:tgtEl>
                                        <p:attrNameLst>
                                          <p:attrName>ppt_x</p:attrName>
                                        </p:attrNameLst>
                                      </p:cBhvr>
                                      <p:tavLst>
                                        <p:tav tm="0">
                                          <p:val>
                                            <p:strVal val="#ppt_x-.2"/>
                                          </p:val>
                                        </p:tav>
                                        <p:tav tm="100000">
                                          <p:val>
                                            <p:strVal val="#ppt_x"/>
                                          </p:val>
                                        </p:tav>
                                      </p:tavLst>
                                    </p:anim>
                                    <p:anim calcmode="lin" valueType="num">
                                      <p:cBhvr>
                                        <p:cTn id="59" dur="1000" fill="hold"/>
                                        <p:tgtEl>
                                          <p:spTgt spid="4417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4177"/>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4181"/>
                                        </p:tgtEl>
                                        <p:attrNameLst>
                                          <p:attrName>style.visibility</p:attrName>
                                        </p:attrNameLst>
                                      </p:cBhvr>
                                      <p:to>
                                        <p:strVal val="visible"/>
                                      </p:to>
                                    </p:set>
                                    <p:anim calcmode="lin" valueType="num">
                                      <p:cBhvr>
                                        <p:cTn id="63" dur="1000" fill="hold"/>
                                        <p:tgtEl>
                                          <p:spTgt spid="44181"/>
                                        </p:tgtEl>
                                        <p:attrNameLst>
                                          <p:attrName>ppt_x</p:attrName>
                                        </p:attrNameLst>
                                      </p:cBhvr>
                                      <p:tavLst>
                                        <p:tav tm="0">
                                          <p:val>
                                            <p:strVal val="#ppt_x-.2"/>
                                          </p:val>
                                        </p:tav>
                                        <p:tav tm="100000">
                                          <p:val>
                                            <p:strVal val="#ppt_x"/>
                                          </p:val>
                                        </p:tav>
                                      </p:tavLst>
                                    </p:anim>
                                    <p:anim calcmode="lin" valueType="num">
                                      <p:cBhvr>
                                        <p:cTn id="64" dur="1000" fill="hold"/>
                                        <p:tgtEl>
                                          <p:spTgt spid="4418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4181"/>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44185"/>
                                        </p:tgtEl>
                                        <p:attrNameLst>
                                          <p:attrName>style.visibility</p:attrName>
                                        </p:attrNameLst>
                                      </p:cBhvr>
                                      <p:to>
                                        <p:strVal val="visible"/>
                                      </p:to>
                                    </p:set>
                                    <p:anim calcmode="lin" valueType="num">
                                      <p:cBhvr>
                                        <p:cTn id="68" dur="1000" fill="hold"/>
                                        <p:tgtEl>
                                          <p:spTgt spid="44185"/>
                                        </p:tgtEl>
                                        <p:attrNameLst>
                                          <p:attrName>ppt_x</p:attrName>
                                        </p:attrNameLst>
                                      </p:cBhvr>
                                      <p:tavLst>
                                        <p:tav tm="0">
                                          <p:val>
                                            <p:strVal val="#ppt_x-.2"/>
                                          </p:val>
                                        </p:tav>
                                        <p:tav tm="100000">
                                          <p:val>
                                            <p:strVal val="#ppt_x"/>
                                          </p:val>
                                        </p:tav>
                                      </p:tavLst>
                                    </p:anim>
                                    <p:anim calcmode="lin" valueType="num">
                                      <p:cBhvr>
                                        <p:cTn id="69" dur="1000" fill="hold"/>
                                        <p:tgtEl>
                                          <p:spTgt spid="44185"/>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4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74" grpId="0"/>
      <p:bldP spid="44175" grpId="0"/>
      <p:bldP spid="44176" grpId="0"/>
      <p:bldP spid="44177" grpId="0"/>
      <p:bldP spid="44178" grpId="0"/>
      <p:bldP spid="44179" grpId="0"/>
      <p:bldP spid="44180" grpId="0"/>
      <p:bldP spid="44181" grpId="0"/>
      <p:bldP spid="44182" grpId="0"/>
      <p:bldP spid="44183" grpId="0"/>
      <p:bldP spid="44184" grpId="0"/>
      <p:bldP spid="441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MERDEKA-FIREWORK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03022009120 -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533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AutoShape 6"/>
          <p:cNvSpPr>
            <a:spLocks noChangeArrowheads="1"/>
          </p:cNvSpPr>
          <p:nvPr/>
        </p:nvSpPr>
        <p:spPr bwMode="auto">
          <a:xfrm>
            <a:off x="5105400" y="0"/>
            <a:ext cx="4343400" cy="6858000"/>
          </a:xfrm>
          <a:prstGeom prst="verticalScroll">
            <a:avLst>
              <a:gd name="adj" fmla="val 12500"/>
            </a:avLst>
          </a:prstGeom>
          <a:solidFill>
            <a:srgbClr val="CC00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FF00"/>
                </a:solidFill>
                <a:cs typeface="Arial" panose="020B0604020202020204" pitchFamily="34" charset="0"/>
              </a:rPr>
              <a:t>Chúc</a:t>
            </a:r>
          </a:p>
          <a:p>
            <a:pPr algn="ctr" eaLnBrk="1" hangingPunct="1">
              <a:spcBef>
                <a:spcPct val="0"/>
              </a:spcBef>
              <a:buFontTx/>
              <a:buNone/>
            </a:pPr>
            <a:r>
              <a:rPr lang="en-US" altLang="en-US" sz="4000" b="1">
                <a:solidFill>
                  <a:srgbClr val="FFFF00"/>
                </a:solidFill>
                <a:cs typeface="Arial" panose="020B0604020202020204" pitchFamily="34" charset="0"/>
              </a:rPr>
              <a:t>các em </a:t>
            </a:r>
          </a:p>
          <a:p>
            <a:pPr algn="ctr" eaLnBrk="1" hangingPunct="1">
              <a:spcBef>
                <a:spcPct val="0"/>
              </a:spcBef>
              <a:buFontTx/>
              <a:buNone/>
            </a:pPr>
            <a:r>
              <a:rPr lang="en-US" altLang="en-US" sz="4000" b="1">
                <a:solidFill>
                  <a:srgbClr val="FFFF00"/>
                </a:solidFill>
                <a:cs typeface="Arial" panose="020B0604020202020204" pitchFamily="34" charset="0"/>
              </a:rPr>
              <a:t>học tốt</a:t>
            </a:r>
          </a:p>
          <a:p>
            <a:pPr algn="ctr" eaLnBrk="1" hangingPunct="1">
              <a:spcBef>
                <a:spcPct val="0"/>
              </a:spcBef>
              <a:buFontTx/>
              <a:buNone/>
            </a:pPr>
            <a:r>
              <a:rPr lang="en-US" altLang="en-US" sz="4000" b="1">
                <a:solidFill>
                  <a:srgbClr val="FFFF00"/>
                </a:solidFill>
                <a:cs typeface="Arial" panose="020B0604020202020204" pitchFamily="34" charset="0"/>
              </a:rPr>
              <a:t> và </a:t>
            </a:r>
          </a:p>
          <a:p>
            <a:pPr algn="ctr" eaLnBrk="1" hangingPunct="1">
              <a:spcBef>
                <a:spcPct val="0"/>
              </a:spcBef>
              <a:buFontTx/>
              <a:buNone/>
            </a:pPr>
            <a:r>
              <a:rPr lang="en-US" altLang="en-US" sz="4000" b="1">
                <a:solidFill>
                  <a:srgbClr val="FFFF00"/>
                </a:solidFill>
                <a:cs typeface="Arial" panose="020B0604020202020204" pitchFamily="34" charset="0"/>
              </a:rPr>
              <a:t>dồi dào</a:t>
            </a:r>
          </a:p>
          <a:p>
            <a:pPr algn="ctr" eaLnBrk="1" hangingPunct="1">
              <a:spcBef>
                <a:spcPct val="0"/>
              </a:spcBef>
              <a:buFontTx/>
              <a:buNone/>
            </a:pPr>
            <a:r>
              <a:rPr lang="en-US" altLang="en-US" sz="4000" b="1">
                <a:solidFill>
                  <a:srgbClr val="FFFF00"/>
                </a:solidFill>
                <a:cs typeface="Arial" panose="020B0604020202020204" pitchFamily="34" charset="0"/>
              </a:rPr>
              <a:t>sức khỏe!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par>
                                <p:cTn id="8" presetID="8" presetClass="entr" presetSubtype="32" repeatCount="indefinite" fill="hold" nodeType="withEffect">
                                  <p:stCondLst>
                                    <p:cond delay="1000"/>
                                  </p:stCondLst>
                                  <p:childTnLst>
                                    <p:set>
                                      <p:cBhvr>
                                        <p:cTn id="9" dur="1" fill="hold">
                                          <p:stCondLst>
                                            <p:cond delay="0"/>
                                          </p:stCondLst>
                                        </p:cTn>
                                        <p:tgtEl>
                                          <p:spTgt spid="38917"/>
                                        </p:tgtEl>
                                        <p:attrNameLst>
                                          <p:attrName>style.visibility</p:attrName>
                                        </p:attrNameLst>
                                      </p:cBhvr>
                                      <p:to>
                                        <p:strVal val="visible"/>
                                      </p:to>
                                    </p:set>
                                    <p:animEffect transition="in" filter="diamond(out)">
                                      <p:cBhvr>
                                        <p:cTn id="10" dur="6000"/>
                                        <p:tgtEl>
                                          <p:spTgt spid="3891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slide(fromBottom)">
                                      <p:cBhvr>
                                        <p:cTn id="13" dur="2000"/>
                                        <p:tgtEl>
                                          <p:spTgt spid="38918"/>
                                        </p:tgtEl>
                                      </p:cBhvr>
                                    </p:animEffect>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descr="Canvas"/>
          <p:cNvSpPr>
            <a:spLocks noChangeArrowheads="1"/>
          </p:cNvSpPr>
          <p:nvPr/>
        </p:nvSpPr>
        <p:spPr bwMode="auto">
          <a:xfrm>
            <a:off x="0" y="0"/>
            <a:ext cx="8991600" cy="381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VnTimeH" panose="020B7200000000000000" pitchFamily="34" charset="0"/>
              </a:rPr>
              <a:t>II. C¸ch dùng ¶nh</a:t>
            </a:r>
          </a:p>
        </p:txBody>
      </p:sp>
      <p:sp>
        <p:nvSpPr>
          <p:cNvPr id="51203" name="Line 7"/>
          <p:cNvSpPr>
            <a:spLocks noChangeShapeType="1"/>
          </p:cNvSpPr>
          <p:nvPr/>
        </p:nvSpPr>
        <p:spPr bwMode="auto">
          <a:xfrm>
            <a:off x="3733800" y="2819400"/>
            <a:ext cx="5410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4" name="Line 8"/>
          <p:cNvSpPr>
            <a:spLocks noChangeShapeType="1"/>
          </p:cNvSpPr>
          <p:nvPr/>
        </p:nvSpPr>
        <p:spPr bwMode="auto">
          <a:xfrm>
            <a:off x="6705600" y="1676400"/>
            <a:ext cx="0" cy="2286000"/>
          </a:xfrm>
          <a:prstGeom prst="line">
            <a:avLst/>
          </a:prstGeom>
          <a:noFill/>
          <a:ln w="38100">
            <a:solidFill>
              <a:srgbClr val="FF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5" name="Text Box 12"/>
          <p:cNvSpPr txBox="1">
            <a:spLocks noChangeArrowheads="1"/>
          </p:cNvSpPr>
          <p:nvPr/>
        </p:nvSpPr>
        <p:spPr bwMode="auto">
          <a:xfrm>
            <a:off x="4114800" y="152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00"/>
                </a:solidFill>
                <a:latin typeface=".VnTimeH" panose="020B7200000000000000" pitchFamily="34" charset="0"/>
              </a:rPr>
              <a:t>B</a:t>
            </a:r>
            <a:endParaRPr lang="vi-VN" altLang="en-US" sz="2400" b="1">
              <a:solidFill>
                <a:srgbClr val="000000"/>
              </a:solidFill>
              <a:latin typeface=".VnTimeH" panose="020B7200000000000000" pitchFamily="34" charset="0"/>
            </a:endParaRPr>
          </a:p>
        </p:txBody>
      </p:sp>
      <p:sp>
        <p:nvSpPr>
          <p:cNvPr id="53261" name="Text Box 13"/>
          <p:cNvSpPr txBox="1">
            <a:spLocks noChangeArrowheads="1"/>
          </p:cNvSpPr>
          <p:nvPr/>
        </p:nvSpPr>
        <p:spPr bwMode="auto">
          <a:xfrm>
            <a:off x="7772400" y="2362200"/>
            <a:ext cx="106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a:solidFill>
                  <a:srgbClr val="000000"/>
                </a:solidFill>
                <a:latin typeface=".VnTimeH" panose="020B7200000000000000" pitchFamily="34" charset="0"/>
              </a:rPr>
              <a:t>A</a:t>
            </a:r>
            <a:r>
              <a:rPr lang="en-US" altLang="en-US" sz="2400" b="1">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vi-VN" altLang="en-US" sz="2400" b="1">
                <a:solidFill>
                  <a:srgbClr val="000000"/>
                </a:solidFill>
                <a:latin typeface=".VnTimeH" panose="020B7200000000000000" pitchFamily="34" charset="0"/>
              </a:rPr>
              <a:t> </a:t>
            </a:r>
          </a:p>
        </p:txBody>
      </p:sp>
      <p:sp>
        <p:nvSpPr>
          <p:cNvPr id="51207" name="Text Box 14"/>
          <p:cNvSpPr txBox="1">
            <a:spLocks noChangeArrowheads="1"/>
          </p:cNvSpPr>
          <p:nvPr/>
        </p:nvSpPr>
        <p:spPr bwMode="auto">
          <a:xfrm>
            <a:off x="6629400" y="2438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O</a:t>
            </a:r>
            <a:endParaRPr lang="vi-VN" altLang="en-US" sz="1800" b="1">
              <a:solidFill>
                <a:srgbClr val="000000"/>
              </a:solidFill>
              <a:latin typeface=".VnTimeH" panose="020B7200000000000000" pitchFamily="34" charset="0"/>
            </a:endParaRPr>
          </a:p>
        </p:txBody>
      </p:sp>
      <p:sp>
        <p:nvSpPr>
          <p:cNvPr id="51208" name="Text Box 15"/>
          <p:cNvSpPr txBox="1">
            <a:spLocks noChangeArrowheads="1"/>
          </p:cNvSpPr>
          <p:nvPr/>
        </p:nvSpPr>
        <p:spPr bwMode="auto">
          <a:xfrm>
            <a:off x="7620000" y="2209800"/>
            <a:ext cx="1219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F</a:t>
            </a:r>
            <a:r>
              <a:rPr lang="en-US" altLang="en-US" sz="1800" b="1">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vi-VN" altLang="en-US" sz="1800" b="1">
              <a:solidFill>
                <a:srgbClr val="000000"/>
              </a:solidFill>
              <a:latin typeface=".VnTimeH" panose="020B7200000000000000" pitchFamily="34" charset="0"/>
            </a:endParaRPr>
          </a:p>
        </p:txBody>
      </p:sp>
      <p:sp>
        <p:nvSpPr>
          <p:cNvPr id="51209" name="Text Box 16"/>
          <p:cNvSpPr txBox="1">
            <a:spLocks noChangeArrowheads="1"/>
          </p:cNvSpPr>
          <p:nvPr/>
        </p:nvSpPr>
        <p:spPr bwMode="auto">
          <a:xfrm>
            <a:off x="5867400" y="2362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F</a:t>
            </a:r>
            <a:endParaRPr lang="vi-VN" altLang="en-US" sz="1800" b="1">
              <a:solidFill>
                <a:srgbClr val="000000"/>
              </a:solidFill>
              <a:latin typeface=".VnTimeH" panose="020B7200000000000000" pitchFamily="34" charset="0"/>
            </a:endParaRPr>
          </a:p>
        </p:txBody>
      </p:sp>
      <p:sp>
        <p:nvSpPr>
          <p:cNvPr id="51210" name="Line 17"/>
          <p:cNvSpPr>
            <a:spLocks noChangeShapeType="1"/>
          </p:cNvSpPr>
          <p:nvPr/>
        </p:nvSpPr>
        <p:spPr bwMode="auto">
          <a:xfrm>
            <a:off x="6096000" y="2743200"/>
            <a:ext cx="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Line 18"/>
          <p:cNvSpPr>
            <a:spLocks noChangeShapeType="1"/>
          </p:cNvSpPr>
          <p:nvPr/>
        </p:nvSpPr>
        <p:spPr bwMode="auto">
          <a:xfrm>
            <a:off x="7543800" y="2743200"/>
            <a:ext cx="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7" name="Text Box 19"/>
          <p:cNvSpPr txBox="1">
            <a:spLocks noChangeArrowheads="1"/>
          </p:cNvSpPr>
          <p:nvPr/>
        </p:nvSpPr>
        <p:spPr bwMode="auto">
          <a:xfrm>
            <a:off x="0" y="457200"/>
            <a:ext cx="9144000" cy="466725"/>
          </a:xfrm>
          <a:prstGeom prst="rect">
            <a:avLst/>
          </a:prstGeom>
          <a:solidFill>
            <a:srgbClr val="FFFF0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a:solidFill>
                  <a:srgbClr val="000000"/>
                </a:solidFill>
                <a:latin typeface=".VnTime" panose="020B7200000000000000" pitchFamily="34" charset="0"/>
              </a:rPr>
              <a:t>dùng ¶nh A</a:t>
            </a:r>
            <a:r>
              <a:rPr lang="en-US" altLang="en-US" sz="2400" b="1">
                <a:solidFill>
                  <a:srgbClr val="000000"/>
                </a:solidFill>
                <a:latin typeface="Times New Roman" panose="02020603050405020304" pitchFamily="18" charset="0"/>
                <a:cs typeface="Times New Roman" panose="02020603050405020304" pitchFamily="18" charset="0"/>
              </a:rPr>
              <a:t>’</a:t>
            </a:r>
            <a:r>
              <a:rPr lang="en-US" altLang="en-US" sz="2400" b="1">
                <a:solidFill>
                  <a:srgbClr val="000000"/>
                </a:solidFill>
                <a:latin typeface=".VnTime" panose="020B7200000000000000" pitchFamily="34" charset="0"/>
              </a:rPr>
              <a:t>B' cña vËt s¸ng AB vu«ng gãc víi trôc chÝnh.</a:t>
            </a:r>
          </a:p>
        </p:txBody>
      </p:sp>
      <p:sp>
        <p:nvSpPr>
          <p:cNvPr id="51213" name="Text Box 173"/>
          <p:cNvSpPr txBox="1">
            <a:spLocks noChangeArrowheads="1"/>
          </p:cNvSpPr>
          <p:nvPr/>
        </p:nvSpPr>
        <p:spPr bwMode="auto">
          <a:xfrm>
            <a:off x="41148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A</a:t>
            </a:r>
            <a:endParaRPr lang="en-US" altLang="en-US" sz="2800" b="1">
              <a:solidFill>
                <a:srgbClr val="000000"/>
              </a:solidFill>
            </a:endParaRPr>
          </a:p>
        </p:txBody>
      </p:sp>
      <p:sp>
        <p:nvSpPr>
          <p:cNvPr id="59" name="Text Box 190"/>
          <p:cNvSpPr txBox="1">
            <a:spLocks noChangeArrowheads="1"/>
          </p:cNvSpPr>
          <p:nvPr/>
        </p:nvSpPr>
        <p:spPr bwMode="auto">
          <a:xfrm>
            <a:off x="7620000" y="3200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cs typeface="Times New Roman" panose="02020603050405020304" pitchFamily="18" charset="0"/>
              </a:rPr>
              <a:t>B'</a:t>
            </a:r>
          </a:p>
        </p:txBody>
      </p:sp>
      <p:sp>
        <p:nvSpPr>
          <p:cNvPr id="51215" name="TextBox 80"/>
          <p:cNvSpPr txBox="1">
            <a:spLocks noChangeArrowheads="1"/>
          </p:cNvSpPr>
          <p:nvPr/>
        </p:nvSpPr>
        <p:spPr bwMode="auto">
          <a:xfrm>
            <a:off x="76200" y="1555750"/>
            <a:ext cx="2819400" cy="1187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 </a:t>
            </a:r>
            <a:r>
              <a:rPr lang="en-US" altLang="en-US" sz="2400" u="sng">
                <a:solidFill>
                  <a:srgbClr val="FFFFFF"/>
                </a:solidFill>
                <a:latin typeface="Times New Roman" panose="02020603050405020304" pitchFamily="18" charset="0"/>
                <a:cs typeface="Times New Roman" panose="02020603050405020304" pitchFamily="18" charset="0"/>
              </a:rPr>
              <a:t>Trường hợp 1:</a:t>
            </a:r>
            <a:r>
              <a:rPr lang="en-US" altLang="en-US" sz="2400" i="1">
                <a:solidFill>
                  <a:srgbClr val="FFFFFF"/>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Vật đặt ngoài </a:t>
            </a:r>
          </a:p>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khoảng tiêu cự (d&gt;f)</a:t>
            </a:r>
            <a:endParaRPr lang="en-US" altLang="en-US" sz="2400" u="sng">
              <a:solidFill>
                <a:srgbClr val="FFFFFF"/>
              </a:solidFill>
              <a:latin typeface="Times New Roman" panose="02020603050405020304" pitchFamily="18" charset="0"/>
              <a:cs typeface="Times New Roman" panose="02020603050405020304" pitchFamily="18" charset="0"/>
            </a:endParaRPr>
          </a:p>
        </p:txBody>
      </p:sp>
      <p:sp>
        <p:nvSpPr>
          <p:cNvPr id="51216" name="Line 24"/>
          <p:cNvSpPr>
            <a:spLocks noChangeShapeType="1"/>
          </p:cNvSpPr>
          <p:nvPr/>
        </p:nvSpPr>
        <p:spPr bwMode="auto">
          <a:xfrm flipV="1">
            <a:off x="4267200" y="2057400"/>
            <a:ext cx="0" cy="762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3" name="Line 25"/>
          <p:cNvSpPr>
            <a:spLocks noChangeShapeType="1"/>
          </p:cNvSpPr>
          <p:nvPr/>
        </p:nvSpPr>
        <p:spPr bwMode="auto">
          <a:xfrm flipH="1">
            <a:off x="7924800" y="2819400"/>
            <a:ext cx="0"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47"/>
          <p:cNvGrpSpPr>
            <a:grpSpLocks/>
          </p:cNvGrpSpPr>
          <p:nvPr/>
        </p:nvGrpSpPr>
        <p:grpSpPr bwMode="auto">
          <a:xfrm>
            <a:off x="4267200" y="1981200"/>
            <a:ext cx="2438400" cy="152400"/>
            <a:chOff x="2688" y="1248"/>
            <a:chExt cx="1536" cy="96"/>
          </a:xfrm>
        </p:grpSpPr>
        <p:sp>
          <p:nvSpPr>
            <p:cNvPr id="51268" name="Line 10"/>
            <p:cNvSpPr>
              <a:spLocks noChangeShapeType="1"/>
            </p:cNvSpPr>
            <p:nvPr/>
          </p:nvSpPr>
          <p:spPr bwMode="auto">
            <a:xfrm>
              <a:off x="2688" y="1296"/>
              <a:ext cx="1536"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69" name="Group 29"/>
            <p:cNvGrpSpPr>
              <a:grpSpLocks/>
            </p:cNvGrpSpPr>
            <p:nvPr/>
          </p:nvGrpSpPr>
          <p:grpSpPr bwMode="auto">
            <a:xfrm>
              <a:off x="3552" y="1248"/>
              <a:ext cx="48" cy="96"/>
              <a:chOff x="3312" y="2112"/>
              <a:chExt cx="48" cy="96"/>
            </a:xfrm>
          </p:grpSpPr>
          <p:sp>
            <p:nvSpPr>
              <p:cNvPr id="51270" name="Line 27"/>
              <p:cNvSpPr>
                <a:spLocks noChangeShapeType="1"/>
              </p:cNvSpPr>
              <p:nvPr/>
            </p:nvSpPr>
            <p:spPr bwMode="auto">
              <a:xfrm>
                <a:off x="3312" y="2112"/>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1" name="Line 28"/>
              <p:cNvSpPr>
                <a:spLocks noChangeShapeType="1"/>
              </p:cNvSpPr>
              <p:nvPr/>
            </p:nvSpPr>
            <p:spPr bwMode="auto">
              <a:xfrm flipV="1">
                <a:off x="3312"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48"/>
          <p:cNvGrpSpPr>
            <a:grpSpLocks/>
          </p:cNvGrpSpPr>
          <p:nvPr/>
        </p:nvGrpSpPr>
        <p:grpSpPr bwMode="auto">
          <a:xfrm>
            <a:off x="4267200" y="2057400"/>
            <a:ext cx="4876800" cy="1524000"/>
            <a:chOff x="2688" y="1296"/>
            <a:chExt cx="3072" cy="960"/>
          </a:xfrm>
        </p:grpSpPr>
        <p:grpSp>
          <p:nvGrpSpPr>
            <p:cNvPr id="51261" name="Group 30"/>
            <p:cNvGrpSpPr>
              <a:grpSpLocks/>
            </p:cNvGrpSpPr>
            <p:nvPr/>
          </p:nvGrpSpPr>
          <p:grpSpPr bwMode="auto">
            <a:xfrm>
              <a:off x="3408" y="1488"/>
              <a:ext cx="48" cy="96"/>
              <a:chOff x="3312" y="2112"/>
              <a:chExt cx="48" cy="96"/>
            </a:xfrm>
          </p:grpSpPr>
          <p:sp>
            <p:nvSpPr>
              <p:cNvPr id="51266" name="Line 31"/>
              <p:cNvSpPr>
                <a:spLocks noChangeShapeType="1"/>
              </p:cNvSpPr>
              <p:nvPr/>
            </p:nvSpPr>
            <p:spPr bwMode="auto">
              <a:xfrm>
                <a:off x="3312" y="2112"/>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7" name="Line 32"/>
              <p:cNvSpPr>
                <a:spLocks noChangeShapeType="1"/>
              </p:cNvSpPr>
              <p:nvPr/>
            </p:nvSpPr>
            <p:spPr bwMode="auto">
              <a:xfrm flipV="1">
                <a:off x="3312"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62" name="Line 40"/>
            <p:cNvSpPr>
              <a:spLocks noChangeShapeType="1"/>
            </p:cNvSpPr>
            <p:nvPr/>
          </p:nvSpPr>
          <p:spPr bwMode="auto">
            <a:xfrm>
              <a:off x="2688" y="1296"/>
              <a:ext cx="3072" cy="96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63" name="Group 41"/>
            <p:cNvGrpSpPr>
              <a:grpSpLocks/>
            </p:cNvGrpSpPr>
            <p:nvPr/>
          </p:nvGrpSpPr>
          <p:grpSpPr bwMode="auto">
            <a:xfrm>
              <a:off x="4512" y="1824"/>
              <a:ext cx="48" cy="96"/>
              <a:chOff x="3312" y="2112"/>
              <a:chExt cx="48" cy="96"/>
            </a:xfrm>
          </p:grpSpPr>
          <p:sp>
            <p:nvSpPr>
              <p:cNvPr id="51264" name="Line 42"/>
              <p:cNvSpPr>
                <a:spLocks noChangeShapeType="1"/>
              </p:cNvSpPr>
              <p:nvPr/>
            </p:nvSpPr>
            <p:spPr bwMode="auto">
              <a:xfrm>
                <a:off x="3312" y="2112"/>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5" name="Line 43"/>
              <p:cNvSpPr>
                <a:spLocks noChangeShapeType="1"/>
              </p:cNvSpPr>
              <p:nvPr/>
            </p:nvSpPr>
            <p:spPr bwMode="auto">
              <a:xfrm flipV="1">
                <a:off x="3312"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49"/>
          <p:cNvGrpSpPr>
            <a:grpSpLocks/>
          </p:cNvGrpSpPr>
          <p:nvPr/>
        </p:nvGrpSpPr>
        <p:grpSpPr bwMode="auto">
          <a:xfrm>
            <a:off x="6705600" y="2057400"/>
            <a:ext cx="2133600" cy="1981200"/>
            <a:chOff x="4224" y="1296"/>
            <a:chExt cx="1344" cy="1248"/>
          </a:xfrm>
        </p:grpSpPr>
        <p:sp>
          <p:nvSpPr>
            <p:cNvPr id="51258" name="Line 11"/>
            <p:cNvSpPr>
              <a:spLocks noChangeShapeType="1"/>
            </p:cNvSpPr>
            <p:nvPr/>
          </p:nvSpPr>
          <p:spPr bwMode="auto">
            <a:xfrm>
              <a:off x="4224" y="1296"/>
              <a:ext cx="1344" cy="1248"/>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9" name="Line 45"/>
            <p:cNvSpPr>
              <a:spLocks noChangeShapeType="1"/>
            </p:cNvSpPr>
            <p:nvPr/>
          </p:nvSpPr>
          <p:spPr bwMode="auto">
            <a:xfrm flipH="1">
              <a:off x="4656" y="158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0" name="Line 46"/>
            <p:cNvSpPr>
              <a:spLocks noChangeShapeType="1"/>
            </p:cNvSpPr>
            <p:nvPr/>
          </p:nvSpPr>
          <p:spPr bwMode="auto">
            <a:xfrm>
              <a:off x="4560" y="168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21" name="TextBox 80"/>
          <p:cNvSpPr txBox="1">
            <a:spLocks noChangeArrowheads="1"/>
          </p:cNvSpPr>
          <p:nvPr/>
        </p:nvSpPr>
        <p:spPr bwMode="auto">
          <a:xfrm>
            <a:off x="228600" y="4191000"/>
            <a:ext cx="2819400" cy="1187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 </a:t>
            </a:r>
            <a:r>
              <a:rPr lang="en-US" altLang="en-US" sz="2400" u="sng">
                <a:solidFill>
                  <a:srgbClr val="FFFFFF"/>
                </a:solidFill>
                <a:latin typeface="Times New Roman" panose="02020603050405020304" pitchFamily="18" charset="0"/>
                <a:cs typeface="Times New Roman" panose="02020603050405020304" pitchFamily="18" charset="0"/>
              </a:rPr>
              <a:t>Trường hợp 2:</a:t>
            </a:r>
            <a:r>
              <a:rPr lang="en-US" altLang="en-US" sz="2400" i="1">
                <a:solidFill>
                  <a:srgbClr val="FFFFFF"/>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Vật đặt trong</a:t>
            </a:r>
          </a:p>
          <a:p>
            <a:pPr algn="just" eaLnBrk="1" hangingPunct="1">
              <a:spcBef>
                <a:spcPct val="0"/>
              </a:spcBef>
              <a:buFontTx/>
              <a:buNone/>
            </a:pPr>
            <a:r>
              <a:rPr lang="en-US" altLang="en-US" sz="2400">
                <a:solidFill>
                  <a:srgbClr val="FFFFFF"/>
                </a:solidFill>
                <a:latin typeface="Times New Roman" panose="02020603050405020304" pitchFamily="18" charset="0"/>
                <a:cs typeface="Times New Roman" panose="02020603050405020304" pitchFamily="18" charset="0"/>
              </a:rPr>
              <a:t> khoảng tiêu cự (d&lt;f)</a:t>
            </a:r>
            <a:endParaRPr lang="en-US" altLang="en-US" sz="2400" u="sng">
              <a:solidFill>
                <a:srgbClr val="FFFFFF"/>
              </a:solidFill>
              <a:latin typeface="Times New Roman" panose="02020603050405020304" pitchFamily="18" charset="0"/>
              <a:cs typeface="Times New Roman" panose="02020603050405020304" pitchFamily="18" charset="0"/>
            </a:endParaRPr>
          </a:p>
        </p:txBody>
      </p:sp>
      <p:sp>
        <p:nvSpPr>
          <p:cNvPr id="51222" name="Line 51"/>
          <p:cNvSpPr>
            <a:spLocks noChangeShapeType="1"/>
          </p:cNvSpPr>
          <p:nvPr/>
        </p:nvSpPr>
        <p:spPr bwMode="auto">
          <a:xfrm>
            <a:off x="3733800" y="5410200"/>
            <a:ext cx="5410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Line 52"/>
          <p:cNvSpPr>
            <a:spLocks noChangeShapeType="1"/>
          </p:cNvSpPr>
          <p:nvPr/>
        </p:nvSpPr>
        <p:spPr bwMode="auto">
          <a:xfrm>
            <a:off x="6705600" y="4191000"/>
            <a:ext cx="0" cy="2514600"/>
          </a:xfrm>
          <a:prstGeom prst="line">
            <a:avLst/>
          </a:prstGeom>
          <a:noFill/>
          <a:ln w="38100">
            <a:solidFill>
              <a:srgbClr val="FF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4" name="Text Box 56"/>
          <p:cNvSpPr txBox="1">
            <a:spLocks noChangeArrowheads="1"/>
          </p:cNvSpPr>
          <p:nvPr/>
        </p:nvSpPr>
        <p:spPr bwMode="auto">
          <a:xfrm>
            <a:off x="5410200" y="6019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0000"/>
                </a:solidFill>
                <a:latin typeface=".VnTimeH" panose="020B7200000000000000" pitchFamily="34" charset="0"/>
              </a:rPr>
              <a:t>B</a:t>
            </a:r>
            <a:endParaRPr lang="vi-VN" altLang="en-US" sz="1800">
              <a:solidFill>
                <a:srgbClr val="000000"/>
              </a:solidFill>
              <a:latin typeface=".VnTimeH" panose="020B7200000000000000" pitchFamily="34" charset="0"/>
            </a:endParaRPr>
          </a:p>
        </p:txBody>
      </p:sp>
      <p:sp>
        <p:nvSpPr>
          <p:cNvPr id="53305" name="Text Box 57"/>
          <p:cNvSpPr txBox="1">
            <a:spLocks noChangeArrowheads="1"/>
          </p:cNvSpPr>
          <p:nvPr/>
        </p:nvSpPr>
        <p:spPr bwMode="auto">
          <a:xfrm>
            <a:off x="41148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a:solidFill>
                  <a:srgbClr val="000000"/>
                </a:solidFill>
                <a:latin typeface=".VnTimeH" panose="020B7200000000000000" pitchFamily="34" charset="0"/>
              </a:rPr>
              <a:t>      </a:t>
            </a:r>
          </a:p>
        </p:txBody>
      </p:sp>
      <p:sp>
        <p:nvSpPr>
          <p:cNvPr id="51226" name="Text Box 58"/>
          <p:cNvSpPr txBox="1">
            <a:spLocks noChangeArrowheads="1"/>
          </p:cNvSpPr>
          <p:nvPr/>
        </p:nvSpPr>
        <p:spPr bwMode="auto">
          <a:xfrm>
            <a:off x="6629400" y="5029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O</a:t>
            </a:r>
            <a:endParaRPr lang="vi-VN" altLang="en-US" sz="1800" b="1">
              <a:solidFill>
                <a:srgbClr val="000000"/>
              </a:solidFill>
              <a:latin typeface=".VnTimeH" panose="020B7200000000000000" pitchFamily="34" charset="0"/>
            </a:endParaRPr>
          </a:p>
        </p:txBody>
      </p:sp>
      <p:sp>
        <p:nvSpPr>
          <p:cNvPr id="51227" name="Text Box 59"/>
          <p:cNvSpPr txBox="1">
            <a:spLocks noChangeArrowheads="1"/>
          </p:cNvSpPr>
          <p:nvPr/>
        </p:nvSpPr>
        <p:spPr bwMode="auto">
          <a:xfrm>
            <a:off x="7924800" y="4876800"/>
            <a:ext cx="83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 F</a:t>
            </a:r>
            <a:r>
              <a:rPr lang="en-US" altLang="en-US" sz="1800" b="1">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vi-VN" altLang="en-US" sz="1800" b="1">
              <a:solidFill>
                <a:srgbClr val="000000"/>
              </a:solidFill>
              <a:latin typeface=".VnTimeH" panose="020B7200000000000000" pitchFamily="34" charset="0"/>
            </a:endParaRPr>
          </a:p>
        </p:txBody>
      </p:sp>
      <p:sp>
        <p:nvSpPr>
          <p:cNvPr id="51228" name="Text Box 60"/>
          <p:cNvSpPr txBox="1">
            <a:spLocks noChangeArrowheads="1"/>
          </p:cNvSpPr>
          <p:nvPr/>
        </p:nvSpPr>
        <p:spPr bwMode="auto">
          <a:xfrm>
            <a:off x="5486400" y="495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0000"/>
                </a:solidFill>
                <a:latin typeface=".VnTimeH" panose="020B7200000000000000" pitchFamily="34" charset="0"/>
              </a:rPr>
              <a:t>F</a:t>
            </a:r>
            <a:endParaRPr lang="vi-VN" altLang="en-US" sz="1800" b="1">
              <a:solidFill>
                <a:srgbClr val="000000"/>
              </a:solidFill>
              <a:latin typeface=".VnTimeH" panose="020B7200000000000000" pitchFamily="34" charset="0"/>
            </a:endParaRPr>
          </a:p>
        </p:txBody>
      </p:sp>
      <p:sp>
        <p:nvSpPr>
          <p:cNvPr id="51229" name="Line 61"/>
          <p:cNvSpPr>
            <a:spLocks noChangeShapeType="1"/>
          </p:cNvSpPr>
          <p:nvPr/>
        </p:nvSpPr>
        <p:spPr bwMode="auto">
          <a:xfrm>
            <a:off x="5638800" y="5334000"/>
            <a:ext cx="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62"/>
          <p:cNvSpPr>
            <a:spLocks noChangeShapeType="1"/>
          </p:cNvSpPr>
          <p:nvPr/>
        </p:nvSpPr>
        <p:spPr bwMode="auto">
          <a:xfrm>
            <a:off x="8077200" y="5334000"/>
            <a:ext cx="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Text Box 173"/>
          <p:cNvSpPr txBox="1">
            <a:spLocks noChangeArrowheads="1"/>
          </p:cNvSpPr>
          <p:nvPr/>
        </p:nvSpPr>
        <p:spPr bwMode="auto">
          <a:xfrm>
            <a:off x="5791200" y="5410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A</a:t>
            </a:r>
            <a:endParaRPr lang="en-US" altLang="en-US" sz="2000" b="1">
              <a:solidFill>
                <a:srgbClr val="000000"/>
              </a:solidFill>
            </a:endParaRPr>
          </a:p>
        </p:txBody>
      </p:sp>
      <p:sp>
        <p:nvSpPr>
          <p:cNvPr id="3" name="Text Box 190"/>
          <p:cNvSpPr txBox="1">
            <a:spLocks noChangeArrowheads="1"/>
          </p:cNvSpPr>
          <p:nvPr/>
        </p:nvSpPr>
        <p:spPr bwMode="auto">
          <a:xfrm>
            <a:off x="4419600" y="3429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00"/>
                </a:solidFill>
                <a:latin typeface="Times New Roman" panose="02020603050405020304" pitchFamily="18" charset="0"/>
                <a:cs typeface="Times New Roman" panose="02020603050405020304" pitchFamily="18" charset="0"/>
              </a:rPr>
              <a:t>B'</a:t>
            </a:r>
          </a:p>
        </p:txBody>
      </p:sp>
      <p:sp>
        <p:nvSpPr>
          <p:cNvPr id="51233" name="Line 65"/>
          <p:cNvSpPr>
            <a:spLocks noChangeShapeType="1"/>
          </p:cNvSpPr>
          <p:nvPr/>
        </p:nvSpPr>
        <p:spPr bwMode="auto">
          <a:xfrm flipV="1">
            <a:off x="5943600" y="4800600"/>
            <a:ext cx="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314" name="Line 66"/>
          <p:cNvSpPr>
            <a:spLocks noChangeShapeType="1"/>
          </p:cNvSpPr>
          <p:nvPr/>
        </p:nvSpPr>
        <p:spPr bwMode="auto">
          <a:xfrm flipH="1" flipV="1">
            <a:off x="4343400" y="3657600"/>
            <a:ext cx="0" cy="1752600"/>
          </a:xfrm>
          <a:prstGeom prst="line">
            <a:avLst/>
          </a:prstGeom>
          <a:noFill/>
          <a:ln w="762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315" name="Line 67"/>
          <p:cNvSpPr>
            <a:spLocks noChangeShapeType="1"/>
          </p:cNvSpPr>
          <p:nvPr/>
        </p:nvSpPr>
        <p:spPr bwMode="auto">
          <a:xfrm flipH="1" flipV="1">
            <a:off x="4114800" y="3581400"/>
            <a:ext cx="2590800" cy="1219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316" name="Line 68"/>
          <p:cNvSpPr>
            <a:spLocks noChangeShapeType="1"/>
          </p:cNvSpPr>
          <p:nvPr/>
        </p:nvSpPr>
        <p:spPr bwMode="auto">
          <a:xfrm flipH="1" flipV="1">
            <a:off x="4267200" y="3657600"/>
            <a:ext cx="1676400" cy="11430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 name="Group 86"/>
          <p:cNvGrpSpPr>
            <a:grpSpLocks/>
          </p:cNvGrpSpPr>
          <p:nvPr/>
        </p:nvGrpSpPr>
        <p:grpSpPr bwMode="auto">
          <a:xfrm>
            <a:off x="5943600" y="4724400"/>
            <a:ext cx="762000" cy="152400"/>
            <a:chOff x="3744" y="2976"/>
            <a:chExt cx="480" cy="96"/>
          </a:xfrm>
        </p:grpSpPr>
        <p:sp>
          <p:nvSpPr>
            <p:cNvPr id="51254" name="Line 54"/>
            <p:cNvSpPr>
              <a:spLocks noChangeShapeType="1"/>
            </p:cNvSpPr>
            <p:nvPr/>
          </p:nvSpPr>
          <p:spPr bwMode="auto">
            <a:xfrm>
              <a:off x="3744" y="3024"/>
              <a:ext cx="48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55" name="Group 71"/>
            <p:cNvGrpSpPr>
              <a:grpSpLocks/>
            </p:cNvGrpSpPr>
            <p:nvPr/>
          </p:nvGrpSpPr>
          <p:grpSpPr bwMode="auto">
            <a:xfrm>
              <a:off x="3888" y="2976"/>
              <a:ext cx="96" cy="96"/>
              <a:chOff x="3888" y="2976"/>
              <a:chExt cx="96" cy="96"/>
            </a:xfrm>
          </p:grpSpPr>
          <p:sp>
            <p:nvSpPr>
              <p:cNvPr id="51256" name="Line 69"/>
              <p:cNvSpPr>
                <a:spLocks noChangeShapeType="1"/>
              </p:cNvSpPr>
              <p:nvPr/>
            </p:nvSpPr>
            <p:spPr bwMode="auto">
              <a:xfrm>
                <a:off x="3888" y="2976"/>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7" name="Line 70"/>
              <p:cNvSpPr>
                <a:spLocks noChangeShapeType="1"/>
              </p:cNvSpPr>
              <p:nvPr/>
            </p:nvSpPr>
            <p:spPr bwMode="auto">
              <a:xfrm flipV="1">
                <a:off x="3888" y="3024"/>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 name="Group 87"/>
          <p:cNvGrpSpPr>
            <a:grpSpLocks/>
          </p:cNvGrpSpPr>
          <p:nvPr/>
        </p:nvGrpSpPr>
        <p:grpSpPr bwMode="auto">
          <a:xfrm>
            <a:off x="6705600" y="4800600"/>
            <a:ext cx="2438400" cy="1066800"/>
            <a:chOff x="4224" y="3024"/>
            <a:chExt cx="1536" cy="672"/>
          </a:xfrm>
        </p:grpSpPr>
        <p:sp>
          <p:nvSpPr>
            <p:cNvPr id="51251" name="Line 55"/>
            <p:cNvSpPr>
              <a:spLocks noChangeShapeType="1"/>
            </p:cNvSpPr>
            <p:nvPr/>
          </p:nvSpPr>
          <p:spPr bwMode="auto">
            <a:xfrm>
              <a:off x="4224" y="3024"/>
              <a:ext cx="1536" cy="672"/>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2" name="Line 73"/>
            <p:cNvSpPr>
              <a:spLocks noChangeShapeType="1"/>
            </p:cNvSpPr>
            <p:nvPr/>
          </p:nvSpPr>
          <p:spPr bwMode="auto">
            <a:xfrm>
              <a:off x="4608" y="3120"/>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Line 74"/>
            <p:cNvSpPr>
              <a:spLocks noChangeShapeType="1"/>
            </p:cNvSpPr>
            <p:nvPr/>
          </p:nvSpPr>
          <p:spPr bwMode="auto">
            <a:xfrm flipV="1">
              <a:off x="4560" y="321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85"/>
          <p:cNvGrpSpPr>
            <a:grpSpLocks/>
          </p:cNvGrpSpPr>
          <p:nvPr/>
        </p:nvGrpSpPr>
        <p:grpSpPr bwMode="auto">
          <a:xfrm>
            <a:off x="5943600" y="4800600"/>
            <a:ext cx="2438400" cy="1905000"/>
            <a:chOff x="3744" y="3024"/>
            <a:chExt cx="1536" cy="1200"/>
          </a:xfrm>
        </p:grpSpPr>
        <p:sp>
          <p:nvSpPr>
            <p:cNvPr id="51244" name="Line 53"/>
            <p:cNvSpPr>
              <a:spLocks noChangeShapeType="1"/>
            </p:cNvSpPr>
            <p:nvPr/>
          </p:nvSpPr>
          <p:spPr bwMode="auto">
            <a:xfrm>
              <a:off x="3744" y="3024"/>
              <a:ext cx="1536" cy="120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45" name="Group 81"/>
            <p:cNvGrpSpPr>
              <a:grpSpLocks/>
            </p:cNvGrpSpPr>
            <p:nvPr/>
          </p:nvGrpSpPr>
          <p:grpSpPr bwMode="auto">
            <a:xfrm>
              <a:off x="3936" y="3168"/>
              <a:ext cx="96" cy="96"/>
              <a:chOff x="3936" y="3168"/>
              <a:chExt cx="96" cy="96"/>
            </a:xfrm>
          </p:grpSpPr>
          <p:sp>
            <p:nvSpPr>
              <p:cNvPr id="51249" name="Line 79"/>
              <p:cNvSpPr>
                <a:spLocks noChangeShapeType="1"/>
              </p:cNvSpPr>
              <p:nvPr/>
            </p:nvSpPr>
            <p:spPr bwMode="auto">
              <a:xfrm>
                <a:off x="4032" y="316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0" name="Line 80"/>
              <p:cNvSpPr>
                <a:spLocks noChangeShapeType="1"/>
              </p:cNvSpPr>
              <p:nvPr/>
            </p:nvSpPr>
            <p:spPr bwMode="auto">
              <a:xfrm flipV="1">
                <a:off x="3936" y="326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46" name="Group 82"/>
            <p:cNvGrpSpPr>
              <a:grpSpLocks/>
            </p:cNvGrpSpPr>
            <p:nvPr/>
          </p:nvGrpSpPr>
          <p:grpSpPr bwMode="auto">
            <a:xfrm>
              <a:off x="4416" y="3504"/>
              <a:ext cx="96" cy="96"/>
              <a:chOff x="3936" y="3168"/>
              <a:chExt cx="96" cy="96"/>
            </a:xfrm>
          </p:grpSpPr>
          <p:sp>
            <p:nvSpPr>
              <p:cNvPr id="51247" name="Line 83"/>
              <p:cNvSpPr>
                <a:spLocks noChangeShapeType="1"/>
              </p:cNvSpPr>
              <p:nvPr/>
            </p:nvSpPr>
            <p:spPr bwMode="auto">
              <a:xfrm>
                <a:off x="4032" y="316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8" name="Line 84"/>
              <p:cNvSpPr>
                <a:spLocks noChangeShapeType="1"/>
              </p:cNvSpPr>
              <p:nvPr/>
            </p:nvSpPr>
            <p:spPr bwMode="auto">
              <a:xfrm flipV="1">
                <a:off x="3936" y="326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2" name="Rectangle 31"/>
          <p:cNvSpPr>
            <a:spLocks noChangeArrowheads="1"/>
          </p:cNvSpPr>
          <p:nvPr/>
        </p:nvSpPr>
        <p:spPr bwMode="auto">
          <a:xfrm>
            <a:off x="15875" y="457200"/>
            <a:ext cx="8991600" cy="831850"/>
          </a:xfrm>
          <a:prstGeom prst="rect">
            <a:avLst/>
          </a:prstGeom>
          <a:solidFill>
            <a:schemeClr val="accent2"/>
          </a:solidFill>
          <a:ln w="9525" algn="ctr">
            <a:solidFill>
              <a:srgbClr val="BE4B48"/>
            </a:solidFill>
            <a:miter lim="800000"/>
            <a:headEnd/>
            <a:tailEnd/>
          </a:ln>
          <a:effectLst>
            <a:outerShdw dist="20000" dir="5400000" rotWithShape="0">
              <a:srgbClr val="000000">
                <a:alpha val="37999"/>
              </a:srgbClr>
            </a:outerShdw>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
            </a:pPr>
            <a:r>
              <a:rPr lang="vi-VN" altLang="en-US" sz="2400">
                <a:solidFill>
                  <a:srgbClr val="FFFFFF"/>
                </a:solidFill>
                <a:latin typeface="Times New Roman" panose="02020603050405020304" pitchFamily="18" charset="0"/>
              </a:rPr>
              <a:t>Dựng ảnh B</a:t>
            </a:r>
            <a:r>
              <a:rPr lang="vi-VN" altLang="en-US" sz="2400" baseline="30000">
                <a:solidFill>
                  <a:srgbClr val="FFFFFF"/>
                </a:solidFill>
                <a:latin typeface="Times New Roman" panose="02020603050405020304" pitchFamily="18" charset="0"/>
              </a:rPr>
              <a:t>/</a:t>
            </a:r>
            <a:r>
              <a:rPr lang="vi-VN" altLang="en-US" sz="2400">
                <a:solidFill>
                  <a:srgbClr val="FFFFFF"/>
                </a:solidFill>
                <a:latin typeface="Times New Roman" panose="02020603050405020304" pitchFamily="18" charset="0"/>
              </a:rPr>
              <a:t> của B rồi hạ đường vuông góc với trục chính tại A</a:t>
            </a:r>
            <a:r>
              <a:rPr lang="vi-VN" altLang="en-US" sz="2400" baseline="30000">
                <a:solidFill>
                  <a:srgbClr val="FFFFFF"/>
                </a:solidFill>
                <a:latin typeface="Times New Roman" panose="02020603050405020304" pitchFamily="18" charset="0"/>
              </a:rPr>
              <a:t>/</a:t>
            </a:r>
            <a:r>
              <a:rPr lang="vi-VN" altLang="en-US" sz="2400">
                <a:solidFill>
                  <a:srgbClr val="FFFFFF"/>
                </a:solidFill>
                <a:latin typeface="Times New Roman" panose="02020603050405020304" pitchFamily="18" charset="0"/>
              </a:rPr>
              <a:t> ,</a:t>
            </a:r>
            <a:endParaRPr lang="en-US" altLang="en-US" sz="2400">
              <a:solidFill>
                <a:srgbClr val="FFFFFF"/>
              </a:solidFill>
              <a:latin typeface="Times New Roman" panose="02020603050405020304" pitchFamily="18" charset="0"/>
            </a:endParaRPr>
          </a:p>
          <a:p>
            <a:pPr algn="just" eaLnBrk="1" hangingPunct="1">
              <a:spcBef>
                <a:spcPct val="0"/>
              </a:spcBef>
              <a:buFont typeface="Wingdings" panose="05000000000000000000" pitchFamily="2" charset="2"/>
              <a:buNone/>
            </a:pPr>
            <a:r>
              <a:rPr lang="vi-VN" altLang="en-US" sz="2400">
                <a:solidFill>
                  <a:srgbClr val="FFFFFF"/>
                </a:solidFill>
                <a:latin typeface="Times New Roman" panose="02020603050405020304" pitchFamily="18" charset="0"/>
              </a:rPr>
              <a:t> A </a:t>
            </a:r>
            <a:r>
              <a:rPr lang="vi-VN" altLang="en-US" sz="2400" baseline="30000">
                <a:solidFill>
                  <a:srgbClr val="FFFFFF"/>
                </a:solidFill>
                <a:latin typeface="Times New Roman" panose="02020603050405020304" pitchFamily="18" charset="0"/>
              </a:rPr>
              <a:t>/</a:t>
            </a:r>
            <a:r>
              <a:rPr lang="vi-VN" altLang="en-US" sz="2400">
                <a:solidFill>
                  <a:srgbClr val="FFFFFF"/>
                </a:solidFill>
                <a:latin typeface="Times New Roman" panose="02020603050405020304" pitchFamily="18" charset="0"/>
              </a:rPr>
              <a:t>B</a:t>
            </a:r>
            <a:r>
              <a:rPr lang="vi-VN" altLang="en-US" sz="2400" baseline="30000">
                <a:solidFill>
                  <a:srgbClr val="FFFFFF"/>
                </a:solidFill>
                <a:latin typeface="Times New Roman" panose="02020603050405020304" pitchFamily="18" charset="0"/>
              </a:rPr>
              <a:t>/</a:t>
            </a:r>
            <a:r>
              <a:rPr lang="vi-VN" altLang="en-US" sz="2400">
                <a:solidFill>
                  <a:srgbClr val="FFFFFF"/>
                </a:solidFill>
                <a:latin typeface="Times New Roman" panose="02020603050405020304" pitchFamily="18" charset="0"/>
              </a:rPr>
              <a:t> là ảnh tạo bởi vật AB</a:t>
            </a:r>
            <a:endParaRPr lang="vi-VN" altLang="en-US" sz="2000">
              <a:solidFill>
                <a:srgbClr val="FFFF00"/>
              </a:solidFill>
              <a:latin typeface=".VnBlack" panose="020B7200000000000000" pitchFamily="34" charset="0"/>
            </a:endParaRPr>
          </a:p>
        </p:txBody>
      </p:sp>
      <p:sp>
        <p:nvSpPr>
          <p:cNvPr id="4" name="TextBox 80"/>
          <p:cNvSpPr txBox="1">
            <a:spLocks noChangeArrowheads="1"/>
          </p:cNvSpPr>
          <p:nvPr/>
        </p:nvSpPr>
        <p:spPr bwMode="auto">
          <a:xfrm>
            <a:off x="0" y="2825750"/>
            <a:ext cx="2971800" cy="831850"/>
          </a:xfrm>
          <a:prstGeom prst="rect">
            <a:avLst/>
          </a:prstGeom>
          <a:solidFill>
            <a:srgbClr val="FFFF99"/>
          </a:soli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FFFF"/>
                </a:solidFill>
                <a:latin typeface=".VnTime" panose="020B7200000000000000" pitchFamily="34" charset="0"/>
                <a:cs typeface="Times New Roman" panose="02020603050405020304" pitchFamily="18" charset="0"/>
              </a:rPr>
              <a:t> </a:t>
            </a:r>
            <a:r>
              <a:rPr lang="en-US" altLang="en-US" sz="2400">
                <a:solidFill>
                  <a:srgbClr val="0000FF"/>
                </a:solidFill>
                <a:latin typeface=".VnTime" panose="020B7200000000000000" pitchFamily="34" charset="0"/>
                <a:cs typeface="Times New Roman" panose="02020603050405020304" pitchFamily="18" charset="0"/>
              </a:rPr>
              <a:t>¶nh thËt, ng­</a:t>
            </a:r>
            <a:r>
              <a:rPr lang="en-US" altLang="en-US" sz="2400">
                <a:solidFill>
                  <a:srgbClr val="0000FF"/>
                </a:solidFill>
                <a:latin typeface="Times New Roman" panose="02020603050405020304" pitchFamily="18" charset="0"/>
                <a:cs typeface="Times New Roman" panose="02020603050405020304" pitchFamily="18" charset="0"/>
              </a:rPr>
              <a:t>ư</a:t>
            </a:r>
            <a:r>
              <a:rPr lang="en-US" altLang="en-US" sz="2400">
                <a:solidFill>
                  <a:srgbClr val="0000FF"/>
                </a:solidFill>
                <a:latin typeface=".VnTime" panose="020B7200000000000000" pitchFamily="34" charset="0"/>
                <a:cs typeface="Times New Roman" panose="02020603050405020304" pitchFamily="18" charset="0"/>
              </a:rPr>
              <a:t>îc chiÒu vµ nhá h¬n vËt</a:t>
            </a:r>
          </a:p>
        </p:txBody>
      </p:sp>
      <p:sp>
        <p:nvSpPr>
          <p:cNvPr id="5" name="TextBox 80"/>
          <p:cNvSpPr txBox="1">
            <a:spLocks noChangeArrowheads="1"/>
          </p:cNvSpPr>
          <p:nvPr/>
        </p:nvSpPr>
        <p:spPr bwMode="auto">
          <a:xfrm>
            <a:off x="228600" y="5638800"/>
            <a:ext cx="2971800" cy="831850"/>
          </a:xfrm>
          <a:prstGeom prst="rect">
            <a:avLst/>
          </a:prstGeom>
          <a:solidFill>
            <a:srgbClr val="FFFF99"/>
          </a:solidFill>
          <a:ln w="9525">
            <a:solidFill>
              <a:srgbClr val="FF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FFFF"/>
                </a:solidFill>
                <a:latin typeface=".VnTime" panose="020B7200000000000000" pitchFamily="34" charset="0"/>
                <a:cs typeface="Times New Roman" panose="02020603050405020304" pitchFamily="18" charset="0"/>
              </a:rPr>
              <a:t> </a:t>
            </a:r>
            <a:r>
              <a:rPr lang="en-US" altLang="en-US" sz="2400">
                <a:solidFill>
                  <a:srgbClr val="0000FF"/>
                </a:solidFill>
                <a:latin typeface=".VnTime" panose="020B7200000000000000" pitchFamily="34" charset="0"/>
                <a:cs typeface="Times New Roman" panose="02020603050405020304" pitchFamily="18" charset="0"/>
              </a:rPr>
              <a:t>¶nh ¶o, cïng chiÒu vµ lín h¬n vËt</a:t>
            </a:r>
          </a:p>
        </p:txBody>
      </p:sp>
      <p:sp>
        <p:nvSpPr>
          <p:cNvPr id="51243" name="Rectangle 76"/>
          <p:cNvSpPr>
            <a:spLocks noChangeArrowheads="1"/>
          </p:cNvSpPr>
          <p:nvPr/>
        </p:nvSpPr>
        <p:spPr bwMode="auto">
          <a:xfrm>
            <a:off x="4191000" y="54864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a:solidFill>
                  <a:srgbClr val="000000"/>
                </a:solidFill>
                <a:latin typeface=".VnTimeH" panose="020B7200000000000000" pitchFamily="34" charset="0"/>
              </a:rPr>
              <a:t>A</a:t>
            </a:r>
            <a:r>
              <a:rPr lang="en-US" altLang="en-US" sz="2400" b="1">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2000"/>
                                        <p:tgtEl>
                                          <p:spTgt spid="32"/>
                                        </p:tgtEl>
                                      </p:cBhvr>
                                    </p:animEffect>
                                  </p:childTnLst>
                                </p:cTn>
                              </p:par>
                              <p:par>
                                <p:cTn id="8" presetID="2" presetClass="exit" presetSubtype="4" fill="hold" grpId="0" nodeType="withEffect">
                                  <p:stCondLst>
                                    <p:cond delay="0"/>
                                  </p:stCondLst>
                                  <p:childTnLst>
                                    <p:anim calcmode="lin" valueType="num">
                                      <p:cBhvr additive="base">
                                        <p:cTn id="9" dur="500"/>
                                        <p:tgtEl>
                                          <p:spTgt spid="53267"/>
                                        </p:tgtEl>
                                        <p:attrNameLst>
                                          <p:attrName>ppt_x</p:attrName>
                                        </p:attrNameLst>
                                      </p:cBhvr>
                                      <p:tavLst>
                                        <p:tav tm="0">
                                          <p:val>
                                            <p:strVal val="ppt_x"/>
                                          </p:val>
                                        </p:tav>
                                        <p:tav tm="100000">
                                          <p:val>
                                            <p:strVal val="ppt_x"/>
                                          </p:val>
                                        </p:tav>
                                      </p:tavLst>
                                    </p:anim>
                                    <p:anim calcmode="lin" valueType="num">
                                      <p:cBhvr additive="base">
                                        <p:cTn id="10" dur="500"/>
                                        <p:tgtEl>
                                          <p:spTgt spid="53267"/>
                                        </p:tgtEl>
                                        <p:attrNameLst>
                                          <p:attrName>ppt_y</p:attrName>
                                        </p:attrNameLst>
                                      </p:cBhvr>
                                      <p:tavLst>
                                        <p:tav tm="0">
                                          <p:val>
                                            <p:strVal val="ppt_y"/>
                                          </p:val>
                                        </p:tav>
                                        <p:tav tm="100000">
                                          <p:val>
                                            <p:strVal val="1+ppt_h/2"/>
                                          </p:val>
                                        </p:tav>
                                      </p:tavLst>
                                    </p:anim>
                                    <p:set>
                                      <p:cBhvr>
                                        <p:cTn id="11" dur="1" fill="hold">
                                          <p:stCondLst>
                                            <p:cond delay="499"/>
                                          </p:stCondLst>
                                        </p:cTn>
                                        <p:tgtEl>
                                          <p:spTgt spid="53267"/>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Righ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000"/>
                                        <p:tgtEl>
                                          <p:spTgt spid="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3273"/>
                                        </p:tgtEl>
                                        <p:attrNameLst>
                                          <p:attrName>style.visibility</p:attrName>
                                        </p:attrNameLst>
                                      </p:cBhvr>
                                      <p:to>
                                        <p:strVal val="visible"/>
                                      </p:to>
                                    </p:set>
                                    <p:animEffect transition="in" filter="fade">
                                      <p:cBhvr>
                                        <p:cTn id="34" dur="2000"/>
                                        <p:tgtEl>
                                          <p:spTgt spid="532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261"/>
                                        </p:tgtEl>
                                        <p:attrNameLst>
                                          <p:attrName>style.visibility</p:attrName>
                                        </p:attrNameLst>
                                      </p:cBhvr>
                                      <p:to>
                                        <p:strVal val="visible"/>
                                      </p:to>
                                    </p:set>
                                    <p:animEffect transition="in" filter="fade">
                                      <p:cBhvr>
                                        <p:cTn id="37" dur="2000"/>
                                        <p:tgtEl>
                                          <p:spTgt spid="532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style.rotation</p:attrName>
                                        </p:attrNameLst>
                                      </p:cBhvr>
                                      <p:tavLst>
                                        <p:tav tm="0">
                                          <p:val>
                                            <p:fltVal val="360"/>
                                          </p:val>
                                        </p:tav>
                                        <p:tav tm="100000">
                                          <p:val>
                                            <p:fltVal val="0"/>
                                          </p:val>
                                        </p:tav>
                                      </p:tavLst>
                                    </p:anim>
                                    <p:animEffect transition="in" filter="fade">
                                      <p:cBhvr>
                                        <p:cTn id="45" dur="500"/>
                                        <p:tgtEl>
                                          <p:spTgt spid="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trips(downRight)">
                                      <p:cBhvr>
                                        <p:cTn id="50" dur="500"/>
                                        <p:tgtEl>
                                          <p:spTgt spid="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Right)">
                                      <p:cBhvr>
                                        <p:cTn id="55" dur="500"/>
                                        <p:tgtEl>
                                          <p:spTgt spid="1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trips(downRight)">
                                      <p:cBhvr>
                                        <p:cTn id="60" dur="500"/>
                                        <p:tgtEl>
                                          <p:spTgt spid="14"/>
                                        </p:tgtEl>
                                      </p:cBhvr>
                                    </p:animEffect>
                                  </p:childTnLst>
                                </p:cTn>
                              </p:par>
                            </p:childTnLst>
                          </p:cTn>
                        </p:par>
                        <p:par>
                          <p:cTn id="61" fill="hold" nodeType="afterGroup">
                            <p:stCondLst>
                              <p:cond delay="500"/>
                            </p:stCondLst>
                            <p:childTnLst>
                              <p:par>
                                <p:cTn id="62" presetID="22" presetClass="entr" presetSubtype="4" fill="hold" nodeType="afterEffect">
                                  <p:stCondLst>
                                    <p:cond delay="0"/>
                                  </p:stCondLst>
                                  <p:childTnLst>
                                    <p:set>
                                      <p:cBhvr>
                                        <p:cTn id="63" dur="1" fill="hold">
                                          <p:stCondLst>
                                            <p:cond delay="0"/>
                                          </p:stCondLst>
                                        </p:cTn>
                                        <p:tgtEl>
                                          <p:spTgt spid="53315"/>
                                        </p:tgtEl>
                                        <p:attrNameLst>
                                          <p:attrName>style.visibility</p:attrName>
                                        </p:attrNameLst>
                                      </p:cBhvr>
                                      <p:to>
                                        <p:strVal val="visible"/>
                                      </p:to>
                                    </p:set>
                                    <p:animEffect transition="in" filter="wipe(down)">
                                      <p:cBhvr>
                                        <p:cTn id="64" dur="500"/>
                                        <p:tgtEl>
                                          <p:spTgt spid="53315"/>
                                        </p:tgtEl>
                                      </p:cBhvr>
                                    </p:animEffect>
                                  </p:childTnLst>
                                </p:cTn>
                              </p:par>
                            </p:childTnLst>
                          </p:cTn>
                        </p:par>
                        <p:par>
                          <p:cTn id="65" fill="hold" nodeType="afterGroup">
                            <p:stCondLst>
                              <p:cond delay="1000"/>
                            </p:stCondLst>
                            <p:childTnLst>
                              <p:par>
                                <p:cTn id="66" presetID="22" presetClass="entr" presetSubtype="4" fill="hold" nodeType="afterEffect">
                                  <p:stCondLst>
                                    <p:cond delay="0"/>
                                  </p:stCondLst>
                                  <p:childTnLst>
                                    <p:set>
                                      <p:cBhvr>
                                        <p:cTn id="67" dur="1" fill="hold">
                                          <p:stCondLst>
                                            <p:cond delay="0"/>
                                          </p:stCondLst>
                                        </p:cTn>
                                        <p:tgtEl>
                                          <p:spTgt spid="53316"/>
                                        </p:tgtEl>
                                        <p:attrNameLst>
                                          <p:attrName>style.visibility</p:attrName>
                                        </p:attrNameLst>
                                      </p:cBhvr>
                                      <p:to>
                                        <p:strVal val="visible"/>
                                      </p:to>
                                    </p:set>
                                    <p:animEffect transition="in" filter="wipe(down)">
                                      <p:cBhvr>
                                        <p:cTn id="68" dur="500"/>
                                        <p:tgtEl>
                                          <p:spTgt spid="53316"/>
                                        </p:tgtEl>
                                      </p:cBhvr>
                                    </p:animEffect>
                                  </p:childTnLst>
                                </p:cTn>
                              </p:par>
                            </p:childTnLst>
                          </p:cTn>
                        </p:par>
                        <p:par>
                          <p:cTn id="69" fill="hold" nodeType="afterGroup">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childTnLst>
                          </p:cTn>
                        </p:par>
                        <p:par>
                          <p:cTn id="73" fill="hold" nodeType="afterGroup">
                            <p:stCondLst>
                              <p:cond delay="2500"/>
                            </p:stCondLst>
                            <p:childTnLst>
                              <p:par>
                                <p:cTn id="74" presetID="22" presetClass="entr" presetSubtype="1" fill="hold" nodeType="afterEffect">
                                  <p:stCondLst>
                                    <p:cond delay="0"/>
                                  </p:stCondLst>
                                  <p:childTnLst>
                                    <p:set>
                                      <p:cBhvr>
                                        <p:cTn id="75" dur="1" fill="hold">
                                          <p:stCondLst>
                                            <p:cond delay="0"/>
                                          </p:stCondLst>
                                        </p:cTn>
                                        <p:tgtEl>
                                          <p:spTgt spid="53314"/>
                                        </p:tgtEl>
                                        <p:attrNameLst>
                                          <p:attrName>style.visibility</p:attrName>
                                        </p:attrNameLst>
                                      </p:cBhvr>
                                      <p:to>
                                        <p:strVal val="visible"/>
                                      </p:to>
                                    </p:set>
                                    <p:animEffect transition="in" filter="wipe(up)">
                                      <p:cBhvr>
                                        <p:cTn id="76" dur="500"/>
                                        <p:tgtEl>
                                          <p:spTgt spid="53314"/>
                                        </p:tgtEl>
                                      </p:cBhvr>
                                    </p:animEffect>
                                  </p:childTnLst>
                                </p:cTn>
                              </p:par>
                            </p:childTnLst>
                          </p:cTn>
                        </p:par>
                        <p:par>
                          <p:cTn id="77" fill="hold" nodeType="afterGroup">
                            <p:stCondLst>
                              <p:cond delay="3000"/>
                            </p:stCondLst>
                            <p:childTnLst>
                              <p:par>
                                <p:cTn id="78" presetID="10" presetClass="entr" presetSubtype="0" fill="hold" nodeType="afterEffect">
                                  <p:stCondLst>
                                    <p:cond delay="0"/>
                                  </p:stCondLst>
                                  <p:childTnLst>
                                    <p:set>
                                      <p:cBhvr>
                                        <p:cTn id="79" dur="1" fill="hold">
                                          <p:stCondLst>
                                            <p:cond delay="0"/>
                                          </p:stCondLst>
                                        </p:cTn>
                                        <p:tgtEl>
                                          <p:spTgt spid="53305">
                                            <p:txEl>
                                              <p:pRg st="0" end="0"/>
                                            </p:txEl>
                                          </p:spTgt>
                                        </p:tgtEl>
                                        <p:attrNameLst>
                                          <p:attrName>style.visibility</p:attrName>
                                        </p:attrNameLst>
                                      </p:cBhvr>
                                      <p:to>
                                        <p:strVal val="visible"/>
                                      </p:to>
                                    </p:set>
                                    <p:animEffect transition="in" filter="fade">
                                      <p:cBhvr>
                                        <p:cTn id="80" dur="1000"/>
                                        <p:tgtEl>
                                          <p:spTgt spid="53305">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fltVal val="0"/>
                                          </p:val>
                                        </p:tav>
                                        <p:tav tm="100000">
                                          <p:val>
                                            <p:strVal val="#ppt_h"/>
                                          </p:val>
                                        </p:tav>
                                      </p:tavLst>
                                    </p:anim>
                                    <p:anim calcmode="lin" valueType="num">
                                      <p:cBhvr>
                                        <p:cTn id="87" dur="500" fill="hold"/>
                                        <p:tgtEl>
                                          <p:spTgt spid="5"/>
                                        </p:tgtEl>
                                        <p:attrNameLst>
                                          <p:attrName>style.rotation</p:attrName>
                                        </p:attrNameLst>
                                      </p:cBhvr>
                                      <p:tavLst>
                                        <p:tav tm="0">
                                          <p:val>
                                            <p:fltVal val="360"/>
                                          </p:val>
                                        </p:tav>
                                        <p:tav tm="100000">
                                          <p:val>
                                            <p:fltVal val="0"/>
                                          </p:val>
                                        </p:tav>
                                      </p:tavLst>
                                    </p:anim>
                                    <p:animEffect transition="in" filter="fade">
                                      <p:cBhvr>
                                        <p:cTn id="8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p:bldP spid="53267" grpId="0" animBg="1"/>
      <p:bldP spid="59" grpId="0"/>
      <p:bldP spid="3" grpId="0"/>
      <p:bldP spid="3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Frames PPT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46050"/>
            <a:ext cx="9205913" cy="70040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0485" name="WordArt 5"/>
          <p:cNvSpPr>
            <a:spLocks noChangeArrowheads="1" noChangeShapeType="1" noTextEdit="1"/>
          </p:cNvSpPr>
          <p:nvPr/>
        </p:nvSpPr>
        <p:spPr bwMode="auto">
          <a:xfrm>
            <a:off x="1219200" y="1600200"/>
            <a:ext cx="7229475" cy="24384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headEnd/>
                  <a:tailEnd/>
                </a:ln>
                <a:solidFill>
                  <a:srgbClr val="FF0000"/>
                </a:solidFill>
                <a:effectLst>
                  <a:outerShdw dist="35921" dir="2700000" algn="ctr" rotWithShape="0">
                    <a:srgbClr val="990000"/>
                  </a:outerShdw>
                </a:effectLst>
                <a:cs typeface="Times New Roman" panose="02020603050405020304" pitchFamily="18" charset="0"/>
              </a:rPr>
              <a:t>BÀI TẬP VỀ THẤU KÍNH HỘI TỤ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1206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i="1">
                <a:solidFill>
                  <a:srgbClr val="FF0066"/>
                </a:solidFill>
                <a:latin typeface="Times New Roman" panose="02020603050405020304" pitchFamily="18" charset="0"/>
                <a:cs typeface="Times New Roman" panose="02020603050405020304" pitchFamily="18" charset="0"/>
              </a:rPr>
              <a:t>Hãy ghép mỗi ý hai cột lại với nhau</a:t>
            </a:r>
            <a:endParaRPr lang="vi-VN" altLang="en-US" i="1">
              <a:solidFill>
                <a:srgbClr val="FF0066"/>
              </a:solidFill>
              <a:latin typeface="Times New Roman" panose="02020603050405020304" pitchFamily="18" charset="0"/>
              <a:cs typeface="Times New Roman" panose="02020603050405020304" pitchFamily="18" charset="0"/>
            </a:endParaRPr>
          </a:p>
        </p:txBody>
      </p:sp>
      <p:graphicFrame>
        <p:nvGraphicFramePr>
          <p:cNvPr id="86045" name="Group 29"/>
          <p:cNvGraphicFramePr>
            <a:graphicFrameLocks noGrp="1"/>
          </p:cNvGraphicFramePr>
          <p:nvPr>
            <p:ph/>
          </p:nvPr>
        </p:nvGraphicFramePr>
        <p:xfrm>
          <a:off x="304800" y="1143000"/>
          <a:ext cx="8610600" cy="4800600"/>
        </p:xfrm>
        <a:graphic>
          <a:graphicData uri="http://schemas.openxmlformats.org/drawingml/2006/table">
            <a:tbl>
              <a:tblPr/>
              <a:tblGrid>
                <a:gridCol w="3956050">
                  <a:extLst>
                    <a:ext uri="{9D8B030D-6E8A-4147-A177-3AD203B41FA5}">
                      <a16:colId xmlns:a16="http://schemas.microsoft.com/office/drawing/2014/main" val="20000"/>
                    </a:ext>
                  </a:extLst>
                </a:gridCol>
                <a:gridCol w="4654550">
                  <a:extLst>
                    <a:ext uri="{9D8B030D-6E8A-4147-A177-3AD203B41FA5}">
                      <a16:colId xmlns:a16="http://schemas.microsoft.com/office/drawing/2014/main" val="20001"/>
                    </a:ext>
                  </a:extLst>
                </a:gridCol>
              </a:tblGrid>
              <a:tr h="4800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1/ </a:t>
                      </a:r>
                      <a:r>
                        <a:rPr kumimoji="0" lang="en-US" sz="2600" b="0" i="0" u="none" strike="noStrike" cap="none" normalizeH="0" baseline="0" dirty="0" err="1">
                          <a:ln>
                            <a:noFill/>
                          </a:ln>
                          <a:solidFill>
                            <a:schemeClr val="tx1"/>
                          </a:solidFill>
                          <a:effectLst/>
                          <a:latin typeface=".VnTime" panose="020B7200000000000000" pitchFamily="34" charset="0"/>
                        </a:rPr>
                        <a:t>ThÊu</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kÝnh</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héi</a:t>
                      </a:r>
                      <a:r>
                        <a:rPr kumimoji="0" lang="en-US" sz="2600" b="0" i="0" u="none" strike="noStrike" cap="none" normalizeH="0" baseline="0" dirty="0">
                          <a:ln>
                            <a:noFill/>
                          </a:ln>
                          <a:solidFill>
                            <a:schemeClr val="tx1"/>
                          </a:solidFill>
                          <a:effectLst/>
                          <a:latin typeface=".VnTime" panose="020B7200000000000000" pitchFamily="34" charset="0"/>
                        </a:rPr>
                        <a:t> tô  lµ </a:t>
                      </a:r>
                      <a:r>
                        <a:rPr kumimoji="0" lang="en-US" sz="2600" b="0" i="0" u="none" strike="noStrike" cap="none" normalizeH="0" baseline="0" dirty="0" err="1">
                          <a:ln>
                            <a:noFill/>
                          </a:ln>
                          <a:solidFill>
                            <a:schemeClr val="tx1"/>
                          </a:solidFill>
                          <a:effectLst/>
                          <a:latin typeface=".VnTime" panose="020B7200000000000000" pitchFamily="34" charset="0"/>
                        </a:rPr>
                        <a:t>thÊu</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kÝnh</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cã</a:t>
                      </a:r>
                      <a:endParaRPr kumimoji="0" lang="en-US" sz="26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2/ Mét vËt ®Æt tr</a:t>
                      </a:r>
                      <a:r>
                        <a:rPr kumimoji="0" lang="en-US" sz="2600" b="0" i="0" u="none" strike="noStrike" cap="none" normalizeH="0" baseline="0" dirty="0">
                          <a:ln>
                            <a:noFill/>
                          </a:ln>
                          <a:solidFill>
                            <a:schemeClr val="tx1"/>
                          </a:solidFill>
                          <a:effectLst/>
                          <a:latin typeface="Times New Roman" pitchFamily="18" charset="0"/>
                          <a:cs typeface="Times New Roman" pitchFamily="18" charset="0"/>
                        </a:rPr>
                        <a:t>ư</a:t>
                      </a:r>
                      <a:r>
                        <a:rPr kumimoji="0" lang="en-US" sz="2600" b="0" i="0" u="none" strike="noStrike" cap="none" normalizeH="0" baseline="0" dirty="0">
                          <a:ln>
                            <a:noFill/>
                          </a:ln>
                          <a:solidFill>
                            <a:schemeClr val="tx1"/>
                          </a:solidFill>
                          <a:effectLst/>
                          <a:latin typeface=".VnTime" panose="020B7200000000000000" pitchFamily="34" charset="0"/>
                        </a:rPr>
                        <a:t>­íc TKHT ë ngoµi tiªu cù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3/ Mét vËt ®Æt tr</a:t>
                      </a:r>
                      <a:r>
                        <a:rPr kumimoji="0" lang="en-US" sz="2600" b="0" i="0" u="none" strike="noStrike" cap="none" normalizeH="0" baseline="0" dirty="0">
                          <a:ln>
                            <a:noFill/>
                          </a:ln>
                          <a:solidFill>
                            <a:schemeClr val="tx1"/>
                          </a:solidFill>
                          <a:effectLst/>
                          <a:latin typeface="Times New Roman" pitchFamily="18" charset="0"/>
                          <a:cs typeface="Times New Roman" pitchFamily="18" charset="0"/>
                        </a:rPr>
                        <a:t>ư</a:t>
                      </a:r>
                      <a:r>
                        <a:rPr kumimoji="0" lang="en-US" sz="2600" b="0" i="0" u="none" strike="noStrike" cap="none" normalizeH="0" baseline="0" dirty="0">
                          <a:ln>
                            <a:noFill/>
                          </a:ln>
                          <a:solidFill>
                            <a:schemeClr val="tx1"/>
                          </a:solidFill>
                          <a:effectLst/>
                          <a:latin typeface=".VnTime" panose="020B7200000000000000" pitchFamily="34" charset="0"/>
                        </a:rPr>
                        <a:t>­íc TKHT ë  trong tiªu cù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4/ Mét </a:t>
                      </a:r>
                      <a:r>
                        <a:rPr kumimoji="0" lang="en-US" sz="2600" b="0" i="0" u="none" strike="noStrike" cap="none" normalizeH="0" baseline="0" dirty="0" err="1">
                          <a:ln>
                            <a:noFill/>
                          </a:ln>
                          <a:solidFill>
                            <a:schemeClr val="tx1"/>
                          </a:solidFill>
                          <a:effectLst/>
                          <a:latin typeface=".VnTime" panose="020B7200000000000000" pitchFamily="34" charset="0"/>
                        </a:rPr>
                        <a:t>vËt</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Æt</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rÊt</a:t>
                      </a:r>
                      <a:r>
                        <a:rPr kumimoji="0" lang="en-US" sz="2600" b="0" i="0" u="none" strike="noStrike" cap="none" normalizeH="0" baseline="0" dirty="0">
                          <a:ln>
                            <a:noFill/>
                          </a:ln>
                          <a:solidFill>
                            <a:schemeClr val="tx1"/>
                          </a:solidFill>
                          <a:effectLst/>
                          <a:latin typeface=".VnTime" panose="020B7200000000000000" pitchFamily="34" charset="0"/>
                        </a:rPr>
                        <a:t> xa TKHT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5/ ¶</a:t>
                      </a:r>
                      <a:r>
                        <a:rPr kumimoji="0" lang="en-US" sz="2600" b="0" i="0" u="none" strike="noStrike" cap="none" normalizeH="0" baseline="0" dirty="0" err="1">
                          <a:ln>
                            <a:noFill/>
                          </a:ln>
                          <a:solidFill>
                            <a:schemeClr val="tx1"/>
                          </a:solidFill>
                          <a:effectLst/>
                          <a:latin typeface=".VnTime" panose="020B7200000000000000" pitchFamily="34" charset="0"/>
                        </a:rPr>
                        <a:t>nh</a:t>
                      </a:r>
                      <a:r>
                        <a:rPr kumimoji="0" lang="en-US" sz="2600" b="0" i="0" u="none" strike="noStrike" cap="none" normalizeH="0" baseline="0" dirty="0">
                          <a:ln>
                            <a:noFill/>
                          </a:ln>
                          <a:solidFill>
                            <a:schemeClr val="tx1"/>
                          </a:solidFill>
                          <a:effectLst/>
                          <a:latin typeface=".VnTime" panose="020B7200000000000000" pitchFamily="34" charset="0"/>
                        </a:rPr>
                        <a:t> ¶o t¹o </a:t>
                      </a:r>
                      <a:r>
                        <a:rPr kumimoji="0" lang="en-US" sz="2600" b="0" i="0" u="none" strike="noStrike" cap="none" normalizeH="0" baseline="0" dirty="0" err="1">
                          <a:ln>
                            <a:noFill/>
                          </a:ln>
                          <a:solidFill>
                            <a:schemeClr val="tx1"/>
                          </a:solidFill>
                          <a:effectLst/>
                          <a:latin typeface=".VnTime" panose="020B7200000000000000" pitchFamily="34" charset="0"/>
                        </a:rPr>
                        <a:t>bëi</a:t>
                      </a:r>
                      <a:r>
                        <a:rPr kumimoji="0" lang="en-US" sz="2600" b="0" i="0" u="none" strike="noStrike" cap="none" normalizeH="0" baseline="0" dirty="0">
                          <a:ln>
                            <a:noFill/>
                          </a:ln>
                          <a:solidFill>
                            <a:schemeClr val="tx1"/>
                          </a:solidFill>
                          <a:effectLst/>
                          <a:latin typeface=".VnTime" panose="020B7200000000000000" pitchFamily="34" charset="0"/>
                        </a:rPr>
                        <a:t> TKHT</a:t>
                      </a:r>
                    </a:p>
                  </a:txBody>
                  <a:tcPr marT="42111" marB="421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a/ cho ¶nh thËt, ng­</a:t>
                      </a:r>
                      <a:r>
                        <a:rPr kumimoji="0" lang="en-US" sz="2600" b="0" i="0" u="none" strike="noStrike" cap="none" normalizeH="0" baseline="0" dirty="0">
                          <a:ln>
                            <a:noFill/>
                          </a:ln>
                          <a:solidFill>
                            <a:schemeClr val="tx1"/>
                          </a:solidFill>
                          <a:effectLst/>
                          <a:latin typeface="Times New Roman" pitchFamily="18" charset="0"/>
                          <a:cs typeface="Times New Roman" pitchFamily="18" charset="0"/>
                        </a:rPr>
                        <a:t>ư</a:t>
                      </a:r>
                      <a:r>
                        <a:rPr kumimoji="0" lang="en-US" sz="2600" b="0" i="0" u="none" strike="noStrike" cap="none" normalizeH="0" baseline="0" dirty="0">
                          <a:ln>
                            <a:noFill/>
                          </a:ln>
                          <a:solidFill>
                            <a:schemeClr val="tx1"/>
                          </a:solidFill>
                          <a:effectLst/>
                          <a:latin typeface=".VnTime" panose="020B7200000000000000" pitchFamily="34" charset="0"/>
                        </a:rPr>
                        <a:t>îc chiÒu víi vËt.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b/ </a:t>
                      </a:r>
                      <a:r>
                        <a:rPr kumimoji="0" lang="en-US" sz="2600" b="0" i="0" u="none" strike="noStrike" cap="none" normalizeH="0" baseline="0" dirty="0" err="1">
                          <a:ln>
                            <a:noFill/>
                          </a:ln>
                          <a:solidFill>
                            <a:schemeClr val="tx1"/>
                          </a:solidFill>
                          <a:effectLst/>
                          <a:latin typeface=".VnTime" panose="020B7200000000000000" pitchFamily="34" charset="0"/>
                        </a:rPr>
                        <a:t>cïng</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chiÒu</a:t>
                      </a:r>
                      <a:r>
                        <a:rPr kumimoji="0" lang="en-US" sz="2600" b="0" i="0" u="none" strike="noStrike" cap="none" normalizeH="0" baseline="0" dirty="0">
                          <a:ln>
                            <a:noFill/>
                          </a:ln>
                          <a:solidFill>
                            <a:schemeClr val="tx1"/>
                          </a:solidFill>
                          <a:effectLst/>
                          <a:latin typeface=".VnTime" panose="020B7200000000000000" pitchFamily="34" charset="0"/>
                        </a:rPr>
                        <a:t> vµ </a:t>
                      </a:r>
                      <a:r>
                        <a:rPr kumimoji="0" lang="en-US" sz="2600" b="0" i="0" u="none" strike="noStrike" cap="none" normalizeH="0" baseline="0" dirty="0" err="1">
                          <a:ln>
                            <a:noFill/>
                          </a:ln>
                          <a:solidFill>
                            <a:schemeClr val="tx1"/>
                          </a:solidFill>
                          <a:effectLst/>
                          <a:latin typeface=".VnTime" panose="020B7200000000000000" pitchFamily="34" charset="0"/>
                        </a:rPr>
                        <a:t>lín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h¬n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vËt</a:t>
                      </a:r>
                      <a:endParaRPr kumimoji="0" lang="en-US" sz="26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c/ </a:t>
                      </a:r>
                      <a:r>
                        <a:rPr kumimoji="0" lang="en-US" sz="2600" b="0" i="0" u="none" strike="noStrike" cap="none" normalizeH="0" baseline="0" dirty="0" err="1">
                          <a:ln>
                            <a:noFill/>
                          </a:ln>
                          <a:solidFill>
                            <a:schemeClr val="tx1"/>
                          </a:solidFill>
                          <a:effectLst/>
                          <a:latin typeface=".VnTime" panose="020B7200000000000000" pitchFamily="34" charset="0"/>
                        </a:rPr>
                        <a:t>phÇn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r×a</a:t>
                      </a:r>
                      <a:r>
                        <a:rPr kumimoji="0" lang="en-US" sz="2600" b="0" i="0" u="none" strike="noStrike" cap="none" normalizeH="0" baseline="0" dirty="0">
                          <a:ln>
                            <a:noFill/>
                          </a:ln>
                          <a:solidFill>
                            <a:schemeClr val="tx1"/>
                          </a:solidFill>
                          <a:effectLst/>
                          <a:latin typeface=".VnTime" panose="020B7200000000000000" pitchFamily="34" charset="0"/>
                        </a:rPr>
                        <a:t> máng </a:t>
                      </a:r>
                      <a:r>
                        <a:rPr kumimoji="0" lang="en-US" sz="2600" b="0" i="0" u="none" strike="noStrike" cap="none" normalizeH="0" baseline="0" dirty="0" err="1">
                          <a:ln>
                            <a:noFill/>
                          </a:ln>
                          <a:solidFill>
                            <a:schemeClr val="tx1"/>
                          </a:solidFill>
                          <a:effectLst/>
                          <a:latin typeface=".VnTime" panose="020B7200000000000000" pitchFamily="34" charset="0"/>
                        </a:rPr>
                        <a:t>h¬n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phÇn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gi÷a</a:t>
                      </a:r>
                      <a:endParaRPr kumimoji="0" lang="en-US" sz="26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d/ cho ¶</a:t>
                      </a:r>
                      <a:r>
                        <a:rPr kumimoji="0" lang="en-US" sz="2600" b="0" i="0" u="none" strike="noStrike" cap="none" normalizeH="0" baseline="0" dirty="0" err="1">
                          <a:ln>
                            <a:noFill/>
                          </a:ln>
                          <a:solidFill>
                            <a:schemeClr val="tx1"/>
                          </a:solidFill>
                          <a:effectLst/>
                          <a:latin typeface=".VnTime" panose="020B7200000000000000" pitchFamily="34" charset="0"/>
                        </a:rPr>
                        <a:t>nh</a:t>
                      </a:r>
                      <a:r>
                        <a:rPr kumimoji="0" lang="en-US" sz="2600" b="0" i="0" u="none" strike="noStrike" cap="none" normalizeH="0" baseline="0" dirty="0">
                          <a:ln>
                            <a:noFill/>
                          </a:ln>
                          <a:solidFill>
                            <a:schemeClr val="tx1"/>
                          </a:solidFill>
                          <a:effectLst/>
                          <a:latin typeface=".VnTime" panose="020B7200000000000000" pitchFamily="34" charset="0"/>
                        </a:rPr>
                        <a:t> ¶o, </a:t>
                      </a:r>
                      <a:r>
                        <a:rPr kumimoji="0" lang="en-US" sz="2600" b="0" i="0" u="none" strike="noStrike" cap="none" normalizeH="0" baseline="0" dirty="0" err="1">
                          <a:ln>
                            <a:noFill/>
                          </a:ln>
                          <a:solidFill>
                            <a:schemeClr val="tx1"/>
                          </a:solidFill>
                          <a:effectLst/>
                          <a:latin typeface=".VnTime" panose="020B7200000000000000" pitchFamily="34" charset="0"/>
                        </a:rPr>
                        <a:t>cïng</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chiÒu</a:t>
                      </a:r>
                      <a:r>
                        <a:rPr kumimoji="0" lang="en-US" sz="2600" b="0" i="0" u="none" strike="noStrike" cap="none" normalizeH="0" baseline="0" dirty="0">
                          <a:ln>
                            <a:noFill/>
                          </a:ln>
                          <a:solidFill>
                            <a:schemeClr val="tx1"/>
                          </a:solidFill>
                          <a:effectLst/>
                          <a:latin typeface=".VnTime" panose="020B7200000000000000" pitchFamily="34" charset="0"/>
                        </a:rPr>
                        <a:t> vµ </a:t>
                      </a:r>
                      <a:r>
                        <a:rPr kumimoji="0" lang="en-US" sz="2600" b="0" i="0" u="none" strike="noStrike" cap="none" normalizeH="0" baseline="0" dirty="0" err="1">
                          <a:ln>
                            <a:noFill/>
                          </a:ln>
                          <a:solidFill>
                            <a:schemeClr val="tx1"/>
                          </a:solidFill>
                          <a:effectLst/>
                          <a:latin typeface=".VnTime" panose="020B7200000000000000" pitchFamily="34" charset="0"/>
                        </a:rPr>
                        <a:t>lín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h¬n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vËt</a:t>
                      </a:r>
                      <a:endParaRPr kumimoji="0" lang="en-US" sz="26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e/ cho ¶</a:t>
                      </a:r>
                      <a:r>
                        <a:rPr kumimoji="0" lang="en-US" sz="2600" b="0" i="0" u="none" strike="noStrike" cap="none" normalizeH="0" baseline="0" dirty="0" err="1">
                          <a:ln>
                            <a:noFill/>
                          </a:ln>
                          <a:solidFill>
                            <a:schemeClr val="tx1"/>
                          </a:solidFill>
                          <a:effectLst/>
                          <a:latin typeface=".VnTime" panose="020B7200000000000000" pitchFamily="34" charset="0"/>
                        </a:rPr>
                        <a:t>nh</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thËt</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c¸ch</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thÊu</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kÝnh</a:t>
                      </a:r>
                      <a:r>
                        <a:rPr kumimoji="0" lang="en-US" sz="2600" b="0" i="0" u="none" strike="noStrike" cap="none" normalizeH="0" baseline="0" dirty="0">
                          <a:ln>
                            <a:noFill/>
                          </a:ln>
                          <a:solidFill>
                            <a:schemeClr val="tx1"/>
                          </a:solidFill>
                          <a:effectLst/>
                          <a:latin typeface=".VnTime" panose="020B7200000000000000" pitchFamily="34" charset="0"/>
                        </a:rPr>
                        <a:t> mét </a:t>
                      </a:r>
                      <a:r>
                        <a:rPr kumimoji="0" lang="en-US" sz="2600" b="0" i="0" u="none" strike="noStrike" cap="none" normalizeH="0" baseline="0" dirty="0" err="1">
                          <a:ln>
                            <a:noFill/>
                          </a:ln>
                          <a:solidFill>
                            <a:schemeClr val="tx1"/>
                          </a:solidFill>
                          <a:effectLst/>
                          <a:latin typeface=".VnTime" panose="020B7200000000000000" pitchFamily="34" charset="0"/>
                        </a:rPr>
                        <a:t>kho¶ng</a:t>
                      </a:r>
                      <a:r>
                        <a:rPr kumimoji="0" lang="en-US" sz="2600" b="0" i="0" u="none" strike="noStrike" cap="none" normalizeH="0" baseline="0" dirty="0">
                          <a:ln>
                            <a:noFill/>
                          </a:ln>
                          <a:solidFill>
                            <a:schemeClr val="tx1"/>
                          </a:solidFill>
                          <a:effectLst/>
                          <a:latin typeface=".VnTime" panose="020B7200000000000000" pitchFamily="34" charset="0"/>
                        </a:rPr>
                        <a:t> ®óng </a:t>
                      </a:r>
                      <a:r>
                        <a:rPr kumimoji="0" lang="en-US" sz="2600" b="0" i="0" u="none" strike="noStrike" cap="none" normalizeH="0" baseline="0" dirty="0" err="1">
                          <a:ln>
                            <a:noFill/>
                          </a:ln>
                          <a:solidFill>
                            <a:schemeClr val="tx1"/>
                          </a:solidFill>
                          <a:effectLst/>
                          <a:latin typeface=".VnTime" panose="020B7200000000000000" pitchFamily="34" charset="0"/>
                        </a:rPr>
                        <a:t>b»ng</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tiªu</a:t>
                      </a:r>
                      <a:r>
                        <a:rPr kumimoji="0" lang="en-US" sz="2600" b="0" i="0" u="none" strike="noStrike" cap="none" normalizeH="0" baseline="0" dirty="0">
                          <a:ln>
                            <a:noFill/>
                          </a:ln>
                          <a:solidFill>
                            <a:schemeClr val="tx1"/>
                          </a:solidFill>
                          <a:effectLst/>
                          <a:latin typeface=".VnTime" panose="020B7200000000000000" pitchFamily="34" charset="0"/>
                        </a:rPr>
                        <a:t> cù.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VnTime" panose="020B7200000000000000" pitchFamily="34" charset="0"/>
                        </a:rPr>
                        <a:t>f/</a:t>
                      </a:r>
                      <a:r>
                        <a:rPr kumimoji="0" lang="en-US" sz="2600" b="0" i="0" u="none" strike="noStrike" cap="none" normalizeH="0" baseline="0" dirty="0" err="1">
                          <a:ln>
                            <a:noFill/>
                          </a:ln>
                          <a:solidFill>
                            <a:schemeClr val="tx1"/>
                          </a:solidFill>
                          <a:effectLst/>
                          <a:latin typeface=".VnTime" panose="020B7200000000000000" pitchFamily="34" charset="0"/>
                        </a:rPr>
                        <a:t>cïng</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chiÒu</a:t>
                      </a:r>
                      <a:r>
                        <a:rPr kumimoji="0" lang="en-US" sz="2600" b="0" i="0" u="none" strike="noStrike" cap="none" normalizeH="0" baseline="0" dirty="0">
                          <a:ln>
                            <a:noFill/>
                          </a:ln>
                          <a:solidFill>
                            <a:schemeClr val="tx1"/>
                          </a:solidFill>
                          <a:effectLst/>
                          <a:latin typeface=".VnTime" panose="020B7200000000000000" pitchFamily="34" charset="0"/>
                        </a:rPr>
                        <a:t> vµ nhá </a:t>
                      </a:r>
                      <a:r>
                        <a:rPr kumimoji="0" lang="en-US" sz="2600" b="0" i="0" u="none" strike="noStrike" cap="none" normalizeH="0" baseline="0" dirty="0" err="1">
                          <a:ln>
                            <a:noFill/>
                          </a:ln>
                          <a:solidFill>
                            <a:schemeClr val="tx1"/>
                          </a:solidFill>
                          <a:effectLst/>
                          <a:latin typeface=".VnTime" panose="020B7200000000000000" pitchFamily="34" charset="0"/>
                        </a:rPr>
                        <a:t>h¬n</a:t>
                      </a:r>
                      <a:r>
                        <a:rPr kumimoji="0" lang="en-US" sz="2600" b="0" i="0" u="none" strike="noStrike" cap="none" normalizeH="0" baseline="0" dirty="0">
                          <a:ln>
                            <a:noFill/>
                          </a:ln>
                          <a:solidFill>
                            <a:schemeClr val="tx1"/>
                          </a:solidFill>
                          <a:effectLst/>
                          <a:latin typeface=".VnTime" panose="020B7200000000000000" pitchFamily="34" charset="0"/>
                        </a:rPr>
                        <a:t> </a:t>
                      </a:r>
                      <a:r>
                        <a:rPr kumimoji="0" lang="en-US" sz="2600" b="0" i="0" u="none" strike="noStrike" cap="none" normalizeH="0" baseline="0" dirty="0" err="1">
                          <a:ln>
                            <a:noFill/>
                          </a:ln>
                          <a:solidFill>
                            <a:schemeClr val="tx1"/>
                          </a:solidFill>
                          <a:effectLst/>
                          <a:latin typeface=".VnTime" panose="020B7200000000000000" pitchFamily="34" charset="0"/>
                        </a:rPr>
                        <a:t>vËt</a:t>
                      </a:r>
                      <a:endParaRPr kumimoji="0" lang="en-US" sz="2600" b="0" i="0" u="none" strike="noStrike" cap="none" normalizeH="0" baseline="0" dirty="0">
                        <a:ln>
                          <a:noFill/>
                        </a:ln>
                        <a:solidFill>
                          <a:schemeClr val="tx1"/>
                        </a:solidFill>
                        <a:effectLst/>
                        <a:latin typeface=".VnTime" panose="020B7200000000000000" pitchFamily="34" charset="0"/>
                      </a:endParaRPr>
                    </a:p>
                  </a:txBody>
                  <a:tcPr marT="42111" marB="421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6043" name="Text Box 27"/>
          <p:cNvSpPr txBox="1">
            <a:spLocks noChangeArrowheads="1"/>
          </p:cNvSpPr>
          <p:nvPr/>
        </p:nvSpPr>
        <p:spPr bwMode="auto">
          <a:xfrm>
            <a:off x="228600" y="6019800"/>
            <a:ext cx="1209675" cy="5842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FF00"/>
                </a:solidFill>
                <a:latin typeface=".VnBlack" panose="020B7200000000000000" pitchFamily="34" charset="0"/>
              </a:rPr>
              <a:t>1 - c ;</a:t>
            </a:r>
          </a:p>
        </p:txBody>
      </p:sp>
      <p:sp>
        <p:nvSpPr>
          <p:cNvPr id="86047" name="Text Box 31"/>
          <p:cNvSpPr txBox="1">
            <a:spLocks noChangeArrowheads="1"/>
          </p:cNvSpPr>
          <p:nvPr/>
        </p:nvSpPr>
        <p:spPr bwMode="auto">
          <a:xfrm>
            <a:off x="3549650" y="6030913"/>
            <a:ext cx="1470025" cy="579437"/>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FF00"/>
                </a:solidFill>
                <a:latin typeface=".VnBlack" panose="020B7200000000000000" pitchFamily="34" charset="0"/>
              </a:rPr>
              <a:t>3 – d ;</a:t>
            </a:r>
          </a:p>
        </p:txBody>
      </p:sp>
      <p:sp>
        <p:nvSpPr>
          <p:cNvPr id="86048" name="Text Box 32"/>
          <p:cNvSpPr txBox="1">
            <a:spLocks noChangeArrowheads="1"/>
          </p:cNvSpPr>
          <p:nvPr/>
        </p:nvSpPr>
        <p:spPr bwMode="auto">
          <a:xfrm>
            <a:off x="1828800" y="6019800"/>
            <a:ext cx="1330325" cy="5794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FF00"/>
                </a:solidFill>
                <a:latin typeface=".VnBlack" panose="020B7200000000000000" pitchFamily="34" charset="0"/>
              </a:rPr>
              <a:t>2 – a;</a:t>
            </a:r>
          </a:p>
        </p:txBody>
      </p:sp>
      <p:sp>
        <p:nvSpPr>
          <p:cNvPr id="86049" name="Text Box 33"/>
          <p:cNvSpPr txBox="1">
            <a:spLocks noChangeArrowheads="1"/>
          </p:cNvSpPr>
          <p:nvPr/>
        </p:nvSpPr>
        <p:spPr bwMode="auto">
          <a:xfrm>
            <a:off x="5562600" y="6019800"/>
            <a:ext cx="1243013" cy="5794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FF00"/>
                </a:solidFill>
                <a:latin typeface=".VnBlack" panose="020B7200000000000000" pitchFamily="34" charset="0"/>
              </a:rPr>
              <a:t>4 - e;</a:t>
            </a:r>
          </a:p>
        </p:txBody>
      </p:sp>
      <p:sp>
        <p:nvSpPr>
          <p:cNvPr id="86050" name="Text Box 34"/>
          <p:cNvSpPr txBox="1">
            <a:spLocks noChangeArrowheads="1"/>
          </p:cNvSpPr>
          <p:nvPr/>
        </p:nvSpPr>
        <p:spPr bwMode="auto">
          <a:xfrm>
            <a:off x="7239000" y="6019800"/>
            <a:ext cx="1401763" cy="5794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FF00"/>
                </a:solidFill>
                <a:latin typeface=".VnBlack" panose="020B7200000000000000" pitchFamily="34" charset="0"/>
              </a:rPr>
              <a:t>5 - 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linds(horizontal)">
                                      <p:cBhvr>
                                        <p:cTn id="7" dur="5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6045"/>
                                        </p:tgtEl>
                                        <p:attrNameLst>
                                          <p:attrName>style.visibility</p:attrName>
                                        </p:attrNameLst>
                                      </p:cBhvr>
                                      <p:to>
                                        <p:strVal val="visible"/>
                                      </p:to>
                                    </p:set>
                                    <p:animEffect transition="in" filter="wheel(4)">
                                      <p:cBhvr>
                                        <p:cTn id="12" dur="500"/>
                                        <p:tgtEl>
                                          <p:spTgt spid="86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6043"/>
                                        </p:tgtEl>
                                        <p:attrNameLst>
                                          <p:attrName>style.visibility</p:attrName>
                                        </p:attrNameLst>
                                      </p:cBhvr>
                                      <p:to>
                                        <p:strVal val="visible"/>
                                      </p:to>
                                    </p:set>
                                    <p:animEffect transition="in" filter="slide(fromBottom)">
                                      <p:cBhvr>
                                        <p:cTn id="17" dur="500"/>
                                        <p:tgtEl>
                                          <p:spTgt spid="86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04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604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604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43" grpId="0" animBg="1"/>
      <p:bldP spid="86047" grpId="0" animBg="1"/>
      <p:bldP spid="86048" grpId="0" animBg="1"/>
      <p:bldP spid="86049" grpId="0" animBg="1"/>
      <p:bldP spid="860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609600" y="7620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Cho trục chính của một thấu kính, AB là vật sáng, A'B' là ảnh của vật qua thấu kính:</a:t>
            </a:r>
          </a:p>
        </p:txBody>
      </p:sp>
      <p:sp>
        <p:nvSpPr>
          <p:cNvPr id="21509" name="Text Box 5"/>
          <p:cNvSpPr txBox="1">
            <a:spLocks noChangeArrowheads="1"/>
          </p:cNvSpPr>
          <p:nvPr/>
        </p:nvSpPr>
        <p:spPr bwMode="auto">
          <a:xfrm>
            <a:off x="457200" y="1752600"/>
            <a:ext cx="800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a, A'B' là ảnh thật hay ảnh ảo? vì sao?</a:t>
            </a:r>
          </a:p>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b, là loại thấu kính gì? vì sao?</a:t>
            </a:r>
          </a:p>
          <a:p>
            <a:pPr eaLnBrk="1" hangingPunct="1">
              <a:spcBef>
                <a:spcPct val="50000"/>
              </a:spcBef>
              <a:buFontTx/>
              <a:buNone/>
            </a:pPr>
            <a:r>
              <a:rPr lang="en-US" altLang="en-US" sz="2400">
                <a:latin typeface="Times New Roman" panose="02020603050405020304" pitchFamily="18" charset="0"/>
                <a:cs typeface="Arial" panose="020B0604020202020204" pitchFamily="34" charset="0"/>
              </a:rPr>
              <a:t>Bằng cách vẽ hãy xác định quang tâm O và các tiêu điểm của thấu kính đã cho?</a:t>
            </a:r>
          </a:p>
        </p:txBody>
      </p:sp>
      <p:sp>
        <p:nvSpPr>
          <p:cNvPr id="54276" name="Text Box 6"/>
          <p:cNvSpPr txBox="1">
            <a:spLocks noChangeArrowheads="1"/>
          </p:cNvSpPr>
          <p:nvPr/>
        </p:nvSpPr>
        <p:spPr bwMode="auto">
          <a:xfrm>
            <a:off x="457200" y="228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Bài tập1</a:t>
            </a:r>
            <a:r>
              <a:rPr lang="en-US" altLang="en-US" sz="2400" b="1">
                <a:latin typeface="Times New Roman" panose="02020603050405020304" pitchFamily="18" charset="0"/>
              </a:rPr>
              <a:t>: ( bài 42-43.4 SBT )</a:t>
            </a:r>
          </a:p>
        </p:txBody>
      </p:sp>
      <p:sp>
        <p:nvSpPr>
          <p:cNvPr id="21511" name="Line 7"/>
          <p:cNvSpPr>
            <a:spLocks noChangeShapeType="1"/>
          </p:cNvSpPr>
          <p:nvPr/>
        </p:nvSpPr>
        <p:spPr bwMode="auto">
          <a:xfrm>
            <a:off x="1600200" y="5181600"/>
            <a:ext cx="617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Text Box 8"/>
          <p:cNvSpPr txBox="1">
            <a:spLocks noChangeArrowheads="1"/>
          </p:cNvSpPr>
          <p:nvPr/>
        </p:nvSpPr>
        <p:spPr bwMode="auto">
          <a:xfrm>
            <a:off x="7162800" y="4876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 ( </a:t>
            </a:r>
            <a:r>
              <a:rPr lang="en-US" altLang="en-US" sz="1800" b="1">
                <a:latin typeface="Times New Roman" panose="02020603050405020304" pitchFamily="18" charset="0"/>
                <a:cs typeface="Arial" panose="020B0604020202020204" pitchFamily="34" charset="0"/>
                <a:sym typeface="Symbol" panose="05050102010706020507" pitchFamily="18" charset="2"/>
              </a:rPr>
              <a:t> </a:t>
            </a:r>
            <a:r>
              <a:rPr lang="en-US" altLang="en-US" sz="1800" b="1">
                <a:latin typeface="Times New Roman" panose="02020603050405020304" pitchFamily="18" charset="0"/>
                <a:cs typeface="Arial" panose="020B0604020202020204" pitchFamily="34" charset="0"/>
              </a:rPr>
              <a:t>) </a:t>
            </a:r>
          </a:p>
        </p:txBody>
      </p:sp>
      <p:sp>
        <p:nvSpPr>
          <p:cNvPr id="21513" name="Text Box 9"/>
          <p:cNvSpPr txBox="1">
            <a:spLocks noChangeArrowheads="1"/>
          </p:cNvSpPr>
          <p:nvPr/>
        </p:nvSpPr>
        <p:spPr bwMode="auto">
          <a:xfrm>
            <a:off x="22860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B'</a:t>
            </a:r>
          </a:p>
        </p:txBody>
      </p:sp>
      <p:sp>
        <p:nvSpPr>
          <p:cNvPr id="21514" name="Line 10"/>
          <p:cNvSpPr>
            <a:spLocks noChangeShapeType="1"/>
          </p:cNvSpPr>
          <p:nvPr/>
        </p:nvSpPr>
        <p:spPr bwMode="auto">
          <a:xfrm flipV="1">
            <a:off x="4343400" y="4724400"/>
            <a:ext cx="0" cy="457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flipV="1">
            <a:off x="2819400" y="4038600"/>
            <a:ext cx="0" cy="114300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Text Box 12"/>
          <p:cNvSpPr txBox="1">
            <a:spLocks noChangeArrowheads="1"/>
          </p:cNvSpPr>
          <p:nvPr/>
        </p:nvSpPr>
        <p:spPr bwMode="auto">
          <a:xfrm>
            <a:off x="2514600" y="5257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A'</a:t>
            </a:r>
          </a:p>
        </p:txBody>
      </p:sp>
      <p:sp>
        <p:nvSpPr>
          <p:cNvPr id="21517" name="Text Box 13"/>
          <p:cNvSpPr txBox="1">
            <a:spLocks noChangeArrowheads="1"/>
          </p:cNvSpPr>
          <p:nvPr/>
        </p:nvSpPr>
        <p:spPr bwMode="auto">
          <a:xfrm>
            <a:off x="4191000" y="5334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A</a:t>
            </a:r>
          </a:p>
        </p:txBody>
      </p:sp>
      <p:sp>
        <p:nvSpPr>
          <p:cNvPr id="21518" name="Text Box 14"/>
          <p:cNvSpPr txBox="1">
            <a:spLocks noChangeArrowheads="1"/>
          </p:cNvSpPr>
          <p:nvPr/>
        </p:nvSpPr>
        <p:spPr bwMode="auto">
          <a:xfrm>
            <a:off x="3962400" y="4572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Arial" panose="020B0604020202020204" pitchFamily="34"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4)">
                                      <p:cBhvr>
                                        <p:cTn id="7" dur="1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par>
                                <p:cTn id="13" presetID="21" presetClass="entr" presetSubtype="4"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wheel(4)">
                                      <p:cBhvr>
                                        <p:cTn id="15" dur="1000"/>
                                        <p:tgtEl>
                                          <p:spTgt spid="21511"/>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wheel(4)">
                                      <p:cBhvr>
                                        <p:cTn id="18" dur="1000"/>
                                        <p:tgtEl>
                                          <p:spTgt spid="21512"/>
                                        </p:tgtEl>
                                      </p:cBhvr>
                                    </p:animEffect>
                                  </p:childTnLst>
                                </p:cTn>
                              </p:par>
                              <p:par>
                                <p:cTn id="19" presetID="21" presetClass="entr" presetSubtype="4" fill="hold" nodeType="withEffect">
                                  <p:stCondLst>
                                    <p:cond delay="0"/>
                                  </p:stCondLst>
                                  <p:childTnLst>
                                    <p:set>
                                      <p:cBhvr>
                                        <p:cTn id="20" dur="1" fill="hold">
                                          <p:stCondLst>
                                            <p:cond delay="0"/>
                                          </p:stCondLst>
                                        </p:cTn>
                                        <p:tgtEl>
                                          <p:spTgt spid="21514"/>
                                        </p:tgtEl>
                                        <p:attrNameLst>
                                          <p:attrName>style.visibility</p:attrName>
                                        </p:attrNameLst>
                                      </p:cBhvr>
                                      <p:to>
                                        <p:strVal val="visible"/>
                                      </p:to>
                                    </p:set>
                                    <p:animEffect transition="in" filter="wheel(4)">
                                      <p:cBhvr>
                                        <p:cTn id="21" dur="1000"/>
                                        <p:tgtEl>
                                          <p:spTgt spid="21514"/>
                                        </p:tgtEl>
                                      </p:cBhvr>
                                    </p:animEffect>
                                  </p:childTnLst>
                                </p:cTn>
                              </p:par>
                              <p:par>
                                <p:cTn id="22" presetID="21" presetClass="entr" presetSubtype="4" fill="hold" nodeType="withEffect">
                                  <p:stCondLst>
                                    <p:cond delay="0"/>
                                  </p:stCondLst>
                                  <p:childTnLst>
                                    <p:set>
                                      <p:cBhvr>
                                        <p:cTn id="23" dur="1" fill="hold">
                                          <p:stCondLst>
                                            <p:cond delay="0"/>
                                          </p:stCondLst>
                                        </p:cTn>
                                        <p:tgtEl>
                                          <p:spTgt spid="21515"/>
                                        </p:tgtEl>
                                        <p:attrNameLst>
                                          <p:attrName>style.visibility</p:attrName>
                                        </p:attrNameLst>
                                      </p:cBhvr>
                                      <p:to>
                                        <p:strVal val="visible"/>
                                      </p:to>
                                    </p:set>
                                    <p:animEffect transition="in" filter="wheel(4)">
                                      <p:cBhvr>
                                        <p:cTn id="24" dur="1000"/>
                                        <p:tgtEl>
                                          <p:spTgt spid="21515"/>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21516"/>
                                        </p:tgtEl>
                                        <p:attrNameLst>
                                          <p:attrName>style.visibility</p:attrName>
                                        </p:attrNameLst>
                                      </p:cBhvr>
                                      <p:to>
                                        <p:strVal val="visible"/>
                                      </p:to>
                                    </p:set>
                                    <p:animEffect transition="in" filter="wheel(4)">
                                      <p:cBhvr>
                                        <p:cTn id="27" dur="1000"/>
                                        <p:tgtEl>
                                          <p:spTgt spid="21516"/>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21513"/>
                                        </p:tgtEl>
                                        <p:attrNameLst>
                                          <p:attrName>style.visibility</p:attrName>
                                        </p:attrNameLst>
                                      </p:cBhvr>
                                      <p:to>
                                        <p:strVal val="visible"/>
                                      </p:to>
                                    </p:set>
                                    <p:animEffect transition="in" filter="wheel(4)">
                                      <p:cBhvr>
                                        <p:cTn id="30" dur="1000"/>
                                        <p:tgtEl>
                                          <p:spTgt spid="2151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21518"/>
                                        </p:tgtEl>
                                        <p:attrNameLst>
                                          <p:attrName>style.visibility</p:attrName>
                                        </p:attrNameLst>
                                      </p:cBhvr>
                                      <p:to>
                                        <p:strVal val="visible"/>
                                      </p:to>
                                    </p:set>
                                    <p:animEffect transition="in" filter="wheel(4)">
                                      <p:cBhvr>
                                        <p:cTn id="33" dur="1000"/>
                                        <p:tgtEl>
                                          <p:spTgt spid="21518"/>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21517"/>
                                        </p:tgtEl>
                                        <p:attrNameLst>
                                          <p:attrName>style.visibility</p:attrName>
                                        </p:attrNameLst>
                                      </p:cBhvr>
                                      <p:to>
                                        <p:strVal val="visible"/>
                                      </p:to>
                                    </p:set>
                                    <p:animEffect transition="in" filter="wheel(4)">
                                      <p:cBhvr>
                                        <p:cTn id="36" dur="10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2" grpId="0"/>
      <p:bldP spid="21513" grpId="0"/>
      <p:bldP spid="21516" grpId="0"/>
      <p:bldP spid="21517" grpId="0"/>
      <p:bldP spid="215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28600" y="419100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a,/ A'B' là ảnh ảnh ảo vì ảnh cùng chiều với vật (cùng phía so với trục chính )</a:t>
            </a:r>
          </a:p>
          <a:p>
            <a:pPr eaLnBrk="1" hangingPunct="1">
              <a:spcBef>
                <a:spcPct val="0"/>
              </a:spcBef>
              <a:buFontTx/>
              <a:buNone/>
            </a:pPr>
            <a:r>
              <a:rPr lang="en-US" altLang="en-US" sz="2400" b="1">
                <a:solidFill>
                  <a:srgbClr val="0000FF"/>
                </a:solidFill>
                <a:latin typeface="Times New Roman" panose="02020603050405020304" pitchFamily="18" charset="0"/>
              </a:rPr>
              <a:t>b /là loại thấu kính hội tụ, vì cho ảnh ảo cùng chiều và lớn hơn vật.</a:t>
            </a:r>
          </a:p>
        </p:txBody>
      </p:sp>
      <p:sp>
        <p:nvSpPr>
          <p:cNvPr id="55299" name="Line 5"/>
          <p:cNvSpPr>
            <a:spLocks noChangeShapeType="1"/>
          </p:cNvSpPr>
          <p:nvPr/>
        </p:nvSpPr>
        <p:spPr bwMode="auto">
          <a:xfrm>
            <a:off x="1295400" y="2743200"/>
            <a:ext cx="617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Text Box 6"/>
          <p:cNvSpPr txBox="1">
            <a:spLocks noChangeArrowheads="1"/>
          </p:cNvSpPr>
          <p:nvPr/>
        </p:nvSpPr>
        <p:spPr bwMode="auto">
          <a:xfrm>
            <a:off x="7239000" y="2286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 ( </a:t>
            </a:r>
            <a:r>
              <a:rPr lang="en-US" altLang="en-US" sz="1800" b="1">
                <a:latin typeface="Times New Roman" panose="02020603050405020304" pitchFamily="18" charset="0"/>
                <a:cs typeface="Arial" panose="020B0604020202020204" pitchFamily="34" charset="0"/>
                <a:sym typeface="Symbol" panose="05050102010706020507" pitchFamily="18" charset="2"/>
              </a:rPr>
              <a:t> </a:t>
            </a:r>
            <a:r>
              <a:rPr lang="en-US" altLang="en-US" sz="1800" b="1">
                <a:latin typeface="Times New Roman" panose="02020603050405020304" pitchFamily="18" charset="0"/>
                <a:cs typeface="Arial" panose="020B0604020202020204" pitchFamily="34" charset="0"/>
              </a:rPr>
              <a:t>) </a:t>
            </a:r>
          </a:p>
        </p:txBody>
      </p:sp>
      <p:sp>
        <p:nvSpPr>
          <p:cNvPr id="55301" name="Text Box 7"/>
          <p:cNvSpPr txBox="1">
            <a:spLocks noChangeArrowheads="1"/>
          </p:cNvSpPr>
          <p:nvPr/>
        </p:nvSpPr>
        <p:spPr bwMode="auto">
          <a:xfrm>
            <a:off x="2386013" y="1524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B'</a:t>
            </a:r>
          </a:p>
        </p:txBody>
      </p:sp>
      <p:sp>
        <p:nvSpPr>
          <p:cNvPr id="55302" name="Line 8"/>
          <p:cNvSpPr>
            <a:spLocks noChangeShapeType="1"/>
          </p:cNvSpPr>
          <p:nvPr/>
        </p:nvSpPr>
        <p:spPr bwMode="auto">
          <a:xfrm flipV="1">
            <a:off x="2833688" y="1600200"/>
            <a:ext cx="0" cy="11430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Text Box 9"/>
          <p:cNvSpPr txBox="1">
            <a:spLocks noChangeArrowheads="1"/>
          </p:cNvSpPr>
          <p:nvPr/>
        </p:nvSpPr>
        <p:spPr bwMode="auto">
          <a:xfrm>
            <a:off x="2438400" y="2819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A'</a:t>
            </a:r>
          </a:p>
        </p:txBody>
      </p:sp>
      <p:sp>
        <p:nvSpPr>
          <p:cNvPr id="55304" name="Text Box 10"/>
          <p:cNvSpPr txBox="1">
            <a:spLocks noChangeArrowheads="1"/>
          </p:cNvSpPr>
          <p:nvPr/>
        </p:nvSpPr>
        <p:spPr bwMode="auto">
          <a:xfrm>
            <a:off x="3586163" y="2747963"/>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A</a:t>
            </a:r>
          </a:p>
        </p:txBody>
      </p:sp>
      <p:sp>
        <p:nvSpPr>
          <p:cNvPr id="55305" name="Text Box 11"/>
          <p:cNvSpPr txBox="1">
            <a:spLocks noChangeArrowheads="1"/>
          </p:cNvSpPr>
          <p:nvPr/>
        </p:nvSpPr>
        <p:spPr bwMode="auto">
          <a:xfrm>
            <a:off x="3429000" y="2209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B</a:t>
            </a:r>
          </a:p>
        </p:txBody>
      </p:sp>
      <p:sp>
        <p:nvSpPr>
          <p:cNvPr id="22540" name="Line 12"/>
          <p:cNvSpPr>
            <a:spLocks noChangeShapeType="1"/>
          </p:cNvSpPr>
          <p:nvPr/>
        </p:nvSpPr>
        <p:spPr bwMode="auto">
          <a:xfrm>
            <a:off x="4424363" y="1371600"/>
            <a:ext cx="0" cy="2743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3"/>
          <p:cNvSpPr>
            <a:spLocks noChangeShapeType="1"/>
          </p:cNvSpPr>
          <p:nvPr/>
        </p:nvSpPr>
        <p:spPr bwMode="auto">
          <a:xfrm>
            <a:off x="3810000" y="2271713"/>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4"/>
          <p:cNvSpPr>
            <a:spLocks noChangeShapeType="1"/>
          </p:cNvSpPr>
          <p:nvPr/>
        </p:nvSpPr>
        <p:spPr bwMode="auto">
          <a:xfrm>
            <a:off x="4419600" y="2286000"/>
            <a:ext cx="30480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5"/>
          <p:cNvSpPr>
            <a:spLocks noChangeShapeType="1"/>
          </p:cNvSpPr>
          <p:nvPr/>
        </p:nvSpPr>
        <p:spPr bwMode="auto">
          <a:xfrm flipH="1" flipV="1">
            <a:off x="1524000" y="1066800"/>
            <a:ext cx="2895600" cy="12192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6"/>
          <p:cNvSpPr>
            <a:spLocks noChangeShapeType="1"/>
          </p:cNvSpPr>
          <p:nvPr/>
        </p:nvSpPr>
        <p:spPr bwMode="auto">
          <a:xfrm>
            <a:off x="2028825" y="1033463"/>
            <a:ext cx="182880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7"/>
          <p:cNvSpPr>
            <a:spLocks noChangeShapeType="1"/>
          </p:cNvSpPr>
          <p:nvPr/>
        </p:nvSpPr>
        <p:spPr bwMode="auto">
          <a:xfrm>
            <a:off x="3810000" y="2286000"/>
            <a:ext cx="2819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Text Box 18"/>
          <p:cNvSpPr txBox="1">
            <a:spLocks noChangeArrowheads="1"/>
          </p:cNvSpPr>
          <p:nvPr/>
        </p:nvSpPr>
        <p:spPr bwMode="auto">
          <a:xfrm>
            <a:off x="5334000" y="2667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Arial" panose="020B0604020202020204" pitchFamily="34" charset="0"/>
              </a:rPr>
              <a:t>F’</a:t>
            </a:r>
          </a:p>
        </p:txBody>
      </p:sp>
      <p:sp>
        <p:nvSpPr>
          <p:cNvPr id="22547" name="Text Box 19"/>
          <p:cNvSpPr txBox="1">
            <a:spLocks noChangeArrowheads="1"/>
          </p:cNvSpPr>
          <p:nvPr/>
        </p:nvSpPr>
        <p:spPr bwMode="auto">
          <a:xfrm>
            <a:off x="3124200" y="2590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Arial" panose="020B0604020202020204" pitchFamily="34" charset="0"/>
              </a:rPr>
              <a:t>/</a:t>
            </a:r>
            <a:r>
              <a:rPr lang="en-US" altLang="en-US" sz="1800" b="1">
                <a:latin typeface="Times New Roman" panose="02020603050405020304" pitchFamily="18" charset="0"/>
                <a:cs typeface="Arial" panose="020B0604020202020204" pitchFamily="34" charset="0"/>
              </a:rPr>
              <a:t>F</a:t>
            </a:r>
          </a:p>
        </p:txBody>
      </p:sp>
      <p:sp>
        <p:nvSpPr>
          <p:cNvPr id="22548" name="Line 20"/>
          <p:cNvSpPr>
            <a:spLocks noChangeShapeType="1"/>
          </p:cNvSpPr>
          <p:nvPr/>
        </p:nvSpPr>
        <p:spPr bwMode="auto">
          <a:xfrm>
            <a:off x="3810000" y="2286000"/>
            <a:ext cx="3048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21"/>
          <p:cNvSpPr>
            <a:spLocks noChangeShapeType="1"/>
          </p:cNvSpPr>
          <p:nvPr/>
        </p:nvSpPr>
        <p:spPr bwMode="auto">
          <a:xfrm>
            <a:off x="4038600" y="2452688"/>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2"/>
          <p:cNvSpPr>
            <a:spLocks noChangeShapeType="1"/>
          </p:cNvSpPr>
          <p:nvPr/>
        </p:nvSpPr>
        <p:spPr bwMode="auto">
          <a:xfrm>
            <a:off x="4724400" y="2409825"/>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23"/>
          <p:cNvSpPr>
            <a:spLocks noChangeShapeType="1"/>
          </p:cNvSpPr>
          <p:nvPr/>
        </p:nvSpPr>
        <p:spPr bwMode="auto">
          <a:xfrm>
            <a:off x="4910138" y="306705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4"/>
          <p:cNvSpPr>
            <a:spLocks noChangeShapeType="1"/>
          </p:cNvSpPr>
          <p:nvPr/>
        </p:nvSpPr>
        <p:spPr bwMode="auto">
          <a:xfrm flipV="1">
            <a:off x="38100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5"/>
          <p:cNvSpPr>
            <a:spLocks noChangeShapeType="1"/>
          </p:cNvSpPr>
          <p:nvPr/>
        </p:nvSpPr>
        <p:spPr bwMode="auto">
          <a:xfrm>
            <a:off x="4724400" y="2938463"/>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26"/>
          <p:cNvSpPr>
            <a:spLocks noChangeShapeType="1"/>
          </p:cNvSpPr>
          <p:nvPr/>
        </p:nvSpPr>
        <p:spPr bwMode="auto">
          <a:xfrm>
            <a:off x="3886200" y="2333625"/>
            <a:ext cx="22860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Text Box 27"/>
          <p:cNvSpPr txBox="1">
            <a:spLocks noChangeArrowheads="1"/>
          </p:cNvSpPr>
          <p:nvPr/>
        </p:nvSpPr>
        <p:spPr bwMode="auto">
          <a:xfrm>
            <a:off x="457200" y="228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Bài tập 1: ( bài 42-43.4 SBT )</a:t>
            </a:r>
          </a:p>
        </p:txBody>
      </p:sp>
      <p:sp>
        <p:nvSpPr>
          <p:cNvPr id="22556" name="Text Box 28"/>
          <p:cNvSpPr txBox="1">
            <a:spLocks noChangeArrowheads="1"/>
          </p:cNvSpPr>
          <p:nvPr/>
        </p:nvSpPr>
        <p:spPr bwMode="auto">
          <a:xfrm>
            <a:off x="44196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slide(fromBottom)">
                                      <p:cBhvr>
                                        <p:cTn id="7" dur="10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2544"/>
                                        </p:tgtEl>
                                        <p:attrNameLst>
                                          <p:attrName>style.visibility</p:attrName>
                                        </p:attrNameLst>
                                      </p:cBhvr>
                                      <p:to>
                                        <p:strVal val="visible"/>
                                      </p:to>
                                    </p:set>
                                    <p:animEffect transition="in" filter="barn(inHorizontal)">
                                      <p:cBhvr>
                                        <p:cTn id="12" dur="500"/>
                                        <p:tgtEl>
                                          <p:spTgt spid="22544"/>
                                        </p:tgtEl>
                                      </p:cBhvr>
                                    </p:animEffect>
                                  </p:childTnLst>
                                </p:cTn>
                              </p:par>
                              <p:par>
                                <p:cTn id="13" presetID="14" presetClass="entr" presetSubtype="10" fill="hold" nodeType="withEffect">
                                  <p:stCondLst>
                                    <p:cond delay="0"/>
                                  </p:stCondLst>
                                  <p:childTnLst>
                                    <p:set>
                                      <p:cBhvr>
                                        <p:cTn id="14" dur="1" fill="hold">
                                          <p:stCondLst>
                                            <p:cond delay="0"/>
                                          </p:stCondLst>
                                        </p:cTn>
                                        <p:tgtEl>
                                          <p:spTgt spid="22545"/>
                                        </p:tgtEl>
                                        <p:attrNameLst>
                                          <p:attrName>style.visibility</p:attrName>
                                        </p:attrNameLst>
                                      </p:cBhvr>
                                      <p:to>
                                        <p:strVal val="visible"/>
                                      </p:to>
                                    </p:set>
                                    <p:animEffect transition="in" filter="randombar(horizontal)">
                                      <p:cBhvr>
                                        <p:cTn id="15" dur="500"/>
                                        <p:tgtEl>
                                          <p:spTgt spid="225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2540"/>
                                        </p:tgtEl>
                                        <p:attrNameLst>
                                          <p:attrName>style.visibility</p:attrName>
                                        </p:attrNameLst>
                                      </p:cBhvr>
                                      <p:to>
                                        <p:strVal val="visible"/>
                                      </p:to>
                                    </p:set>
                                    <p:animEffect transition="in" filter="slide(fromBottom)">
                                      <p:cBhvr>
                                        <p:cTn id="20" dur="500"/>
                                        <p:tgtEl>
                                          <p:spTgt spid="225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543"/>
                                        </p:tgtEl>
                                        <p:attrNameLst>
                                          <p:attrName>style.visibility</p:attrName>
                                        </p:attrNameLst>
                                      </p:cBhvr>
                                      <p:to>
                                        <p:strVal val="visible"/>
                                      </p:to>
                                    </p:set>
                                  </p:childTnLst>
                                </p:cTn>
                              </p:par>
                              <p:par>
                                <p:cTn id="25" presetID="3" presetClass="entr" presetSubtype="10" fill="hold" nodeType="withEffect">
                                  <p:stCondLst>
                                    <p:cond delay="0"/>
                                  </p:stCondLst>
                                  <p:childTnLst>
                                    <p:set>
                                      <p:cBhvr>
                                        <p:cTn id="26" dur="1" fill="hold">
                                          <p:stCondLst>
                                            <p:cond delay="0"/>
                                          </p:stCondLst>
                                        </p:cTn>
                                        <p:tgtEl>
                                          <p:spTgt spid="22548"/>
                                        </p:tgtEl>
                                        <p:attrNameLst>
                                          <p:attrName>style.visibility</p:attrName>
                                        </p:attrNameLst>
                                      </p:cBhvr>
                                      <p:to>
                                        <p:strVal val="visible"/>
                                      </p:to>
                                    </p:set>
                                    <p:animEffect transition="in" filter="blinds(horizontal)">
                                      <p:cBhvr>
                                        <p:cTn id="27" dur="500"/>
                                        <p:tgtEl>
                                          <p:spTgt spid="2254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2556"/>
                                        </p:tgtEl>
                                        <p:attrNameLst>
                                          <p:attrName>style.visibility</p:attrName>
                                        </p:attrNameLst>
                                      </p:cBhvr>
                                      <p:to>
                                        <p:strVal val="visible"/>
                                      </p:to>
                                    </p:set>
                                    <p:animEffect transition="in" filter="slide(fromBottom)">
                                      <p:cBhvr>
                                        <p:cTn id="30" dur="500"/>
                                        <p:tgtEl>
                                          <p:spTgt spid="22556"/>
                                        </p:tgtEl>
                                      </p:cBhvr>
                                    </p:animEffect>
                                  </p:childTnLst>
                                </p:cTn>
                              </p:par>
                              <p:par>
                                <p:cTn id="31" presetID="3" presetClass="entr" presetSubtype="10" fill="hold" nodeType="withEffect">
                                  <p:stCondLst>
                                    <p:cond delay="0"/>
                                  </p:stCondLst>
                                  <p:childTnLst>
                                    <p:set>
                                      <p:cBhvr>
                                        <p:cTn id="32" dur="1" fill="hold">
                                          <p:stCondLst>
                                            <p:cond delay="0"/>
                                          </p:stCondLst>
                                        </p:cTn>
                                        <p:tgtEl>
                                          <p:spTgt spid="22542"/>
                                        </p:tgtEl>
                                        <p:attrNameLst>
                                          <p:attrName>style.visibility</p:attrName>
                                        </p:attrNameLst>
                                      </p:cBhvr>
                                      <p:to>
                                        <p:strVal val="visible"/>
                                      </p:to>
                                    </p:set>
                                    <p:animEffect transition="in" filter="blinds(horizontal)">
                                      <p:cBhvr>
                                        <p:cTn id="33" dur="1000"/>
                                        <p:tgtEl>
                                          <p:spTgt spid="22542"/>
                                        </p:tgtEl>
                                      </p:cBhvr>
                                    </p:animEffect>
                                  </p:childTnLst>
                                </p:cTn>
                              </p:par>
                              <p:par>
                                <p:cTn id="34" presetID="3" presetClass="entr" presetSubtype="10" fill="hold" nodeType="withEffect">
                                  <p:stCondLst>
                                    <p:cond delay="0"/>
                                  </p:stCondLst>
                                  <p:childTnLst>
                                    <p:set>
                                      <p:cBhvr>
                                        <p:cTn id="35" dur="1" fill="hold">
                                          <p:stCondLst>
                                            <p:cond delay="0"/>
                                          </p:stCondLst>
                                        </p:cTn>
                                        <p:tgtEl>
                                          <p:spTgt spid="22541"/>
                                        </p:tgtEl>
                                        <p:attrNameLst>
                                          <p:attrName>style.visibility</p:attrName>
                                        </p:attrNameLst>
                                      </p:cBhvr>
                                      <p:to>
                                        <p:strVal val="visible"/>
                                      </p:to>
                                    </p:set>
                                    <p:animEffect transition="in" filter="blinds(horizontal)">
                                      <p:cBhvr>
                                        <p:cTn id="36" dur="500"/>
                                        <p:tgtEl>
                                          <p:spTgt spid="22541"/>
                                        </p:tgtEl>
                                      </p:cBhvr>
                                    </p:animEffect>
                                  </p:childTnLst>
                                </p:cTn>
                              </p:par>
                              <p:par>
                                <p:cTn id="37" presetID="3" presetClass="entr" presetSubtype="10" fill="hold" nodeType="withEffect">
                                  <p:stCondLst>
                                    <p:cond delay="0"/>
                                  </p:stCondLst>
                                  <p:childTnLst>
                                    <p:set>
                                      <p:cBhvr>
                                        <p:cTn id="38" dur="1" fill="hold">
                                          <p:stCondLst>
                                            <p:cond delay="0"/>
                                          </p:stCondLst>
                                        </p:cTn>
                                        <p:tgtEl>
                                          <p:spTgt spid="22550"/>
                                        </p:tgtEl>
                                        <p:attrNameLst>
                                          <p:attrName>style.visibility</p:attrName>
                                        </p:attrNameLst>
                                      </p:cBhvr>
                                      <p:to>
                                        <p:strVal val="visible"/>
                                      </p:to>
                                    </p:set>
                                    <p:animEffect transition="in" filter="blinds(horizontal)">
                                      <p:cBhvr>
                                        <p:cTn id="39" dur="1000"/>
                                        <p:tgtEl>
                                          <p:spTgt spid="22550"/>
                                        </p:tgtEl>
                                      </p:cBhvr>
                                    </p:animEffect>
                                  </p:childTnLst>
                                </p:cTn>
                              </p:par>
                              <p:par>
                                <p:cTn id="40" presetID="14" presetClass="entr" presetSubtype="10" fill="hold" nodeType="withEffect">
                                  <p:stCondLst>
                                    <p:cond delay="0"/>
                                  </p:stCondLst>
                                  <p:childTnLst>
                                    <p:set>
                                      <p:cBhvr>
                                        <p:cTn id="41" dur="1" fill="hold">
                                          <p:stCondLst>
                                            <p:cond delay="0"/>
                                          </p:stCondLst>
                                        </p:cTn>
                                        <p:tgtEl>
                                          <p:spTgt spid="22549"/>
                                        </p:tgtEl>
                                        <p:attrNameLst>
                                          <p:attrName>style.visibility</p:attrName>
                                        </p:attrNameLst>
                                      </p:cBhvr>
                                      <p:to>
                                        <p:strVal val="visible"/>
                                      </p:to>
                                    </p:set>
                                    <p:animEffect transition="in" filter="randombar(horizontal)">
                                      <p:cBhvr>
                                        <p:cTn id="42" dur="500"/>
                                        <p:tgtEl>
                                          <p:spTgt spid="22549"/>
                                        </p:tgtEl>
                                      </p:cBhvr>
                                    </p:animEffect>
                                  </p:childTnLst>
                                </p:cTn>
                              </p:par>
                              <p:par>
                                <p:cTn id="43" presetID="14" presetClass="entr" presetSubtype="10" fill="hold" nodeType="withEffect">
                                  <p:stCondLst>
                                    <p:cond delay="0"/>
                                  </p:stCondLst>
                                  <p:childTnLst>
                                    <p:set>
                                      <p:cBhvr>
                                        <p:cTn id="44" dur="1" fill="hold">
                                          <p:stCondLst>
                                            <p:cond delay="0"/>
                                          </p:stCondLst>
                                        </p:cTn>
                                        <p:tgtEl>
                                          <p:spTgt spid="22551"/>
                                        </p:tgtEl>
                                        <p:attrNameLst>
                                          <p:attrName>style.visibility</p:attrName>
                                        </p:attrNameLst>
                                      </p:cBhvr>
                                      <p:to>
                                        <p:strVal val="visible"/>
                                      </p:to>
                                    </p:set>
                                    <p:animEffect transition="in" filter="randombar(horizontal)">
                                      <p:cBhvr>
                                        <p:cTn id="45" dur="500"/>
                                        <p:tgtEl>
                                          <p:spTgt spid="22551"/>
                                        </p:tgtEl>
                                      </p:cBhvr>
                                    </p:animEffect>
                                  </p:childTnLst>
                                </p:cTn>
                              </p:par>
                              <p:par>
                                <p:cTn id="46" presetID="14" presetClass="entr" presetSubtype="10" fill="hold" nodeType="withEffect">
                                  <p:stCondLst>
                                    <p:cond delay="0"/>
                                  </p:stCondLst>
                                  <p:childTnLst>
                                    <p:set>
                                      <p:cBhvr>
                                        <p:cTn id="47" dur="1" fill="hold">
                                          <p:stCondLst>
                                            <p:cond delay="0"/>
                                          </p:stCondLst>
                                        </p:cTn>
                                        <p:tgtEl>
                                          <p:spTgt spid="22554"/>
                                        </p:tgtEl>
                                        <p:attrNameLst>
                                          <p:attrName>style.visibility</p:attrName>
                                        </p:attrNameLst>
                                      </p:cBhvr>
                                      <p:to>
                                        <p:strVal val="visible"/>
                                      </p:to>
                                    </p:set>
                                    <p:animEffect transition="in" filter="randombar(horizontal)">
                                      <p:cBhvr>
                                        <p:cTn id="48" dur="500"/>
                                        <p:tgtEl>
                                          <p:spTgt spid="22554"/>
                                        </p:tgtEl>
                                      </p:cBhvr>
                                    </p:animEffect>
                                  </p:childTnLst>
                                </p:cTn>
                              </p:par>
                              <p:par>
                                <p:cTn id="49" presetID="14" presetClass="entr" presetSubtype="10" fill="hold" nodeType="withEffect">
                                  <p:stCondLst>
                                    <p:cond delay="0"/>
                                  </p:stCondLst>
                                  <p:childTnLst>
                                    <p:set>
                                      <p:cBhvr>
                                        <p:cTn id="50" dur="1" fill="hold">
                                          <p:stCondLst>
                                            <p:cond delay="0"/>
                                          </p:stCondLst>
                                        </p:cTn>
                                        <p:tgtEl>
                                          <p:spTgt spid="22553"/>
                                        </p:tgtEl>
                                        <p:attrNameLst>
                                          <p:attrName>style.visibility</p:attrName>
                                        </p:attrNameLst>
                                      </p:cBhvr>
                                      <p:to>
                                        <p:strVal val="visible"/>
                                      </p:to>
                                    </p:set>
                                    <p:animEffect transition="in" filter="randombar(horizontal)">
                                      <p:cBhvr>
                                        <p:cTn id="51" dur="500"/>
                                        <p:tgtEl>
                                          <p:spTgt spid="2255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2546"/>
                                        </p:tgtEl>
                                        <p:attrNameLst>
                                          <p:attrName>style.visibility</p:attrName>
                                        </p:attrNameLst>
                                      </p:cBhvr>
                                      <p:to>
                                        <p:strVal val="visible"/>
                                      </p:to>
                                    </p:set>
                                    <p:animEffect transition="in" filter="strips(downLeft)">
                                      <p:cBhvr>
                                        <p:cTn id="56" dur="500"/>
                                        <p:tgtEl>
                                          <p:spTgt spid="22546"/>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animEffect transition="in" filter="strips(downLeft)">
                                      <p:cBhvr>
                                        <p:cTn id="59"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46" grpId="0"/>
      <p:bldP spid="22547" grpId="0"/>
      <p:bldP spid="225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p:cNvSpPr txBox="1">
            <a:spLocks noChangeArrowheads="1"/>
          </p:cNvSpPr>
          <p:nvPr/>
        </p:nvSpPr>
        <p:spPr bwMode="auto">
          <a:xfrm>
            <a:off x="304800" y="381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Bài tập 2</a:t>
            </a:r>
          </a:p>
        </p:txBody>
      </p:sp>
      <p:sp>
        <p:nvSpPr>
          <p:cNvPr id="56323" name="Text Box 39"/>
          <p:cNvSpPr txBox="1">
            <a:spLocks noChangeArrowheads="1"/>
          </p:cNvSpPr>
          <p:nvPr/>
        </p:nvSpPr>
        <p:spPr bwMode="auto">
          <a:xfrm>
            <a:off x="381000" y="838200"/>
            <a:ext cx="8763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400">
                <a:latin typeface="Times New Roman" panose="02020603050405020304" pitchFamily="18" charset="0"/>
              </a:rPr>
              <a:t> Một vật sáng AB =  6 cm dạng mũi tên đặt vuông góc với trục chính của một thấu kinh hội tụ có tiêu cự f = 10cm. Vật đặt cách thấu kính 15 cm </a:t>
            </a:r>
          </a:p>
          <a:p>
            <a:pPr eaLnBrk="1" hangingPunct="1">
              <a:spcBef>
                <a:spcPct val="0"/>
              </a:spcBef>
              <a:buFontTx/>
              <a:buAutoNum type="alphaLcParenR"/>
            </a:pPr>
            <a:r>
              <a:rPr lang="en-US" altLang="en-US" sz="2400">
                <a:latin typeface="Times New Roman" panose="02020603050405020304" pitchFamily="18" charset="0"/>
              </a:rPr>
              <a:t>Hãy dựng ảnh A’B’của vật sáng AB qua thấu kính và cho biết đặc điểm của ảnh ?</a:t>
            </a:r>
          </a:p>
          <a:p>
            <a:pPr eaLnBrk="1" hangingPunct="1">
              <a:spcBef>
                <a:spcPct val="0"/>
              </a:spcBef>
              <a:buFontTx/>
              <a:buNone/>
            </a:pPr>
            <a:r>
              <a:rPr lang="en-US" altLang="en-US" sz="2400">
                <a:latin typeface="Times New Roman" panose="02020603050405020304" pitchFamily="18" charset="0"/>
              </a:rPr>
              <a:t>b) Tính khoảng cách từ ảnh tới thấu kính và chiều cao ảnh.</a:t>
            </a:r>
          </a:p>
        </p:txBody>
      </p:sp>
      <p:sp>
        <p:nvSpPr>
          <p:cNvPr id="56324" name="Text Box 58"/>
          <p:cNvSpPr txBox="1">
            <a:spLocks noChangeArrowheads="1"/>
          </p:cNvSpPr>
          <p:nvPr/>
        </p:nvSpPr>
        <p:spPr bwMode="auto">
          <a:xfrm>
            <a:off x="381000" y="3276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Tóm tắt</a:t>
            </a:r>
            <a:r>
              <a:rPr lang="en-US" altLang="en-US" sz="2400">
                <a:latin typeface="Times New Roman" panose="02020603050405020304" pitchFamily="18" charset="0"/>
              </a:rPr>
              <a:t> </a:t>
            </a:r>
          </a:p>
        </p:txBody>
      </p:sp>
      <p:sp>
        <p:nvSpPr>
          <p:cNvPr id="56325" name="Text Box 59"/>
          <p:cNvSpPr txBox="1">
            <a:spLocks noChangeArrowheads="1"/>
          </p:cNvSpPr>
          <p:nvPr/>
        </p:nvSpPr>
        <p:spPr bwMode="auto">
          <a:xfrm>
            <a:off x="304800" y="3733800"/>
            <a:ext cx="2438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AB = 6 cm</a:t>
            </a:r>
          </a:p>
          <a:p>
            <a:pPr eaLnBrk="1" hangingPunct="1">
              <a:spcBef>
                <a:spcPct val="50000"/>
              </a:spcBef>
              <a:buFontTx/>
              <a:buNone/>
            </a:pPr>
            <a:r>
              <a:rPr lang="en-US" altLang="en-US" sz="2400">
                <a:latin typeface="Times New Roman" panose="02020603050405020304" pitchFamily="18" charset="0"/>
              </a:rPr>
              <a:t>OF = f = 10 cm</a:t>
            </a:r>
          </a:p>
          <a:p>
            <a:pPr eaLnBrk="1" hangingPunct="1">
              <a:spcBef>
                <a:spcPct val="50000"/>
              </a:spcBef>
              <a:buFontTx/>
              <a:buNone/>
            </a:pPr>
            <a:r>
              <a:rPr lang="en-US" altLang="en-US" sz="2400">
                <a:latin typeface="Times New Roman" panose="02020603050405020304" pitchFamily="18" charset="0"/>
              </a:rPr>
              <a:t>OA = d = 15 cm</a:t>
            </a:r>
          </a:p>
          <a:p>
            <a:pPr eaLnBrk="1" hangingPunct="1">
              <a:spcBef>
                <a:spcPct val="50000"/>
              </a:spcBef>
              <a:buFontTx/>
              <a:buNone/>
            </a:pPr>
            <a:r>
              <a:rPr lang="en-US" altLang="en-US" sz="2400">
                <a:latin typeface="Times New Roman" panose="02020603050405020304" pitchFamily="18" charset="0"/>
              </a:rPr>
              <a:t>OA’=d’= ?</a:t>
            </a:r>
          </a:p>
          <a:p>
            <a:pPr eaLnBrk="1" hangingPunct="1">
              <a:spcBef>
                <a:spcPct val="50000"/>
              </a:spcBef>
              <a:buFontTx/>
              <a:buNone/>
            </a:pPr>
            <a:r>
              <a:rPr lang="en-US" altLang="en-US" sz="2400">
                <a:latin typeface="Times New Roman" panose="02020603050405020304" pitchFamily="18" charset="0"/>
              </a:rPr>
              <a:t>A’B’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304800" y="228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a) </a:t>
            </a:r>
            <a:r>
              <a:rPr lang="en-US" altLang="en-US" sz="2400" b="1" u="sng">
                <a:latin typeface="Times New Roman" panose="02020603050405020304" pitchFamily="18" charset="0"/>
              </a:rPr>
              <a:t>Cách vẽ 1</a:t>
            </a:r>
            <a:r>
              <a:rPr lang="en-US" altLang="en-US" sz="2400">
                <a:latin typeface="Times New Roman" panose="02020603050405020304" pitchFamily="18" charset="0"/>
              </a:rPr>
              <a:t>:</a:t>
            </a:r>
          </a:p>
        </p:txBody>
      </p:sp>
      <p:sp>
        <p:nvSpPr>
          <p:cNvPr id="24581" name="Rectangle 5"/>
          <p:cNvSpPr>
            <a:spLocks noChangeArrowheads="1"/>
          </p:cNvSpPr>
          <p:nvPr/>
        </p:nvSpPr>
        <p:spPr bwMode="auto">
          <a:xfrm>
            <a:off x="304800" y="9144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400">
                <a:latin typeface="Times New Roman" panose="02020603050405020304" pitchFamily="18" charset="0"/>
              </a:rPr>
              <a:t>  Vẽ tia tới BI song song với trục chính cho tia ló đi qua tiêu điểm F’</a:t>
            </a:r>
          </a:p>
        </p:txBody>
      </p:sp>
      <p:sp>
        <p:nvSpPr>
          <p:cNvPr id="24582" name="Rectangle 6"/>
          <p:cNvSpPr>
            <a:spLocks noChangeArrowheads="1"/>
          </p:cNvSpPr>
          <p:nvPr/>
        </p:nvSpPr>
        <p:spPr bwMode="auto">
          <a:xfrm>
            <a:off x="304800" y="12954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400">
                <a:latin typeface="Times New Roman" panose="02020603050405020304" pitchFamily="18" charset="0"/>
              </a:rPr>
              <a:t>  Vẽ tia tới đi qua quang tâm O cho tia ló đi thẳng theo phương tia tới</a:t>
            </a:r>
          </a:p>
        </p:txBody>
      </p:sp>
      <p:sp>
        <p:nvSpPr>
          <p:cNvPr id="24583" name="Text Box 7"/>
          <p:cNvSpPr txBox="1">
            <a:spLocks noChangeArrowheads="1"/>
          </p:cNvSpPr>
          <p:nvPr/>
        </p:nvSpPr>
        <p:spPr bwMode="auto">
          <a:xfrm>
            <a:off x="304800" y="17526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Hai tia ló cắt nhau ở B’(B’ là ảnh của B)</a:t>
            </a:r>
          </a:p>
        </p:txBody>
      </p:sp>
      <p:sp>
        <p:nvSpPr>
          <p:cNvPr id="24584" name="Text Box 8"/>
          <p:cNvSpPr txBox="1">
            <a:spLocks noChangeArrowheads="1"/>
          </p:cNvSpPr>
          <p:nvPr/>
        </p:nvSpPr>
        <p:spPr bwMode="auto">
          <a:xfrm>
            <a:off x="304800" y="21336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Từ B’ dựng A’B’ vuông góc với trục chính tại A’( A’ là ảnh của A). Khi đó A’B’ là ảnh của AB</a:t>
            </a:r>
            <a:r>
              <a:rPr lang="en-US" altLang="en-US" sz="2000"/>
              <a:t> </a:t>
            </a:r>
          </a:p>
        </p:txBody>
      </p:sp>
      <p:sp>
        <p:nvSpPr>
          <p:cNvPr id="9" name="Line 21"/>
          <p:cNvSpPr>
            <a:spLocks noChangeShapeType="1"/>
          </p:cNvSpPr>
          <p:nvPr/>
        </p:nvSpPr>
        <p:spPr bwMode="auto">
          <a:xfrm>
            <a:off x="1295400" y="3733800"/>
            <a:ext cx="1905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 name="Line 22"/>
          <p:cNvSpPr>
            <a:spLocks noChangeShapeType="1"/>
          </p:cNvSpPr>
          <p:nvPr/>
        </p:nvSpPr>
        <p:spPr bwMode="auto">
          <a:xfrm>
            <a:off x="1828800" y="3733800"/>
            <a:ext cx="381000" cy="0"/>
          </a:xfrm>
          <a:prstGeom prst="line">
            <a:avLst/>
          </a:prstGeom>
          <a:noFill/>
          <a:ln w="38100">
            <a:solidFill>
              <a:srgbClr val="FF0066"/>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12" name="Line 24"/>
          <p:cNvSpPr>
            <a:spLocks noChangeShapeType="1"/>
          </p:cNvSpPr>
          <p:nvPr/>
        </p:nvSpPr>
        <p:spPr bwMode="auto">
          <a:xfrm>
            <a:off x="3048000" y="3733800"/>
            <a:ext cx="4495800" cy="2209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26"/>
          <p:cNvSpPr>
            <a:spLocks noChangeShapeType="1"/>
          </p:cNvSpPr>
          <p:nvPr/>
        </p:nvSpPr>
        <p:spPr bwMode="auto">
          <a:xfrm>
            <a:off x="1371600" y="3733800"/>
            <a:ext cx="6324600" cy="21336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28"/>
          <p:cNvSpPr>
            <a:spLocks noChangeShapeType="1"/>
          </p:cNvSpPr>
          <p:nvPr/>
        </p:nvSpPr>
        <p:spPr bwMode="auto">
          <a:xfrm>
            <a:off x="2209800" y="4038600"/>
            <a:ext cx="457200" cy="15240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2"/>
          <p:cNvSpPr>
            <a:spLocks noChangeShapeType="1"/>
          </p:cNvSpPr>
          <p:nvPr/>
        </p:nvSpPr>
        <p:spPr bwMode="auto">
          <a:xfrm>
            <a:off x="3429000" y="4419600"/>
            <a:ext cx="609600" cy="22860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 name="Line 33"/>
          <p:cNvSpPr>
            <a:spLocks noChangeShapeType="1"/>
          </p:cNvSpPr>
          <p:nvPr/>
        </p:nvSpPr>
        <p:spPr bwMode="auto">
          <a:xfrm>
            <a:off x="3124200" y="3733800"/>
            <a:ext cx="685800" cy="381000"/>
          </a:xfrm>
          <a:prstGeom prst="line">
            <a:avLst/>
          </a:prstGeom>
          <a:noFill/>
          <a:ln w="28575">
            <a:solidFill>
              <a:srgbClr val="FF0066"/>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1" name="Line 34"/>
          <p:cNvSpPr>
            <a:spLocks noChangeShapeType="1"/>
          </p:cNvSpPr>
          <p:nvPr/>
        </p:nvSpPr>
        <p:spPr bwMode="auto">
          <a:xfrm>
            <a:off x="6553200" y="4343400"/>
            <a:ext cx="0" cy="1143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 name="Rectangle 35"/>
          <p:cNvSpPr>
            <a:spLocks noChangeArrowheads="1"/>
          </p:cNvSpPr>
          <p:nvPr/>
        </p:nvSpPr>
        <p:spPr bwMode="auto">
          <a:xfrm>
            <a:off x="6248400" y="40386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A’</a:t>
            </a:r>
          </a:p>
        </p:txBody>
      </p:sp>
      <p:sp>
        <p:nvSpPr>
          <p:cNvPr id="23" name="Rectangle 36"/>
          <p:cNvSpPr>
            <a:spLocks noChangeArrowheads="1"/>
          </p:cNvSpPr>
          <p:nvPr/>
        </p:nvSpPr>
        <p:spPr bwMode="auto">
          <a:xfrm>
            <a:off x="6172200" y="5486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B’</a:t>
            </a:r>
          </a:p>
        </p:txBody>
      </p:sp>
      <p:sp>
        <p:nvSpPr>
          <p:cNvPr id="57361" name="Line 12"/>
          <p:cNvSpPr>
            <a:spLocks noChangeShapeType="1"/>
          </p:cNvSpPr>
          <p:nvPr/>
        </p:nvSpPr>
        <p:spPr bwMode="auto">
          <a:xfrm flipH="1" flipV="1">
            <a:off x="1371600" y="3733800"/>
            <a:ext cx="0" cy="6794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7362" name="Rectangle 14"/>
          <p:cNvSpPr>
            <a:spLocks noChangeArrowheads="1"/>
          </p:cNvSpPr>
          <p:nvPr/>
        </p:nvSpPr>
        <p:spPr bwMode="auto">
          <a:xfrm>
            <a:off x="1143000" y="44196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rPr>
              <a:t>A</a:t>
            </a:r>
            <a:endParaRPr lang="en-US" altLang="en-US" sz="1800"/>
          </a:p>
        </p:txBody>
      </p:sp>
      <p:grpSp>
        <p:nvGrpSpPr>
          <p:cNvPr id="57363" name="Group 50"/>
          <p:cNvGrpSpPr>
            <a:grpSpLocks/>
          </p:cNvGrpSpPr>
          <p:nvPr/>
        </p:nvGrpSpPr>
        <p:grpSpPr bwMode="auto">
          <a:xfrm>
            <a:off x="685800" y="2667000"/>
            <a:ext cx="7772400" cy="3048000"/>
            <a:chOff x="432" y="1584"/>
            <a:chExt cx="4896" cy="2160"/>
          </a:xfrm>
        </p:grpSpPr>
        <p:sp>
          <p:nvSpPr>
            <p:cNvPr id="57372" name="Line 8"/>
            <p:cNvSpPr>
              <a:spLocks noChangeShapeType="1"/>
            </p:cNvSpPr>
            <p:nvPr/>
          </p:nvSpPr>
          <p:spPr bwMode="auto">
            <a:xfrm flipV="1">
              <a:off x="432" y="2736"/>
              <a:ext cx="4896" cy="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373" name="AutoShape 11"/>
            <p:cNvSpPr>
              <a:spLocks noChangeArrowheads="1"/>
            </p:cNvSpPr>
            <p:nvPr/>
          </p:nvSpPr>
          <p:spPr bwMode="auto">
            <a:xfrm>
              <a:off x="432" y="2784"/>
              <a:ext cx="192" cy="192"/>
            </a:xfrm>
            <a:prstGeom prst="flowChartExtra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7374" name="Line 13"/>
            <p:cNvSpPr>
              <a:spLocks noChangeShapeType="1"/>
            </p:cNvSpPr>
            <p:nvPr/>
          </p:nvSpPr>
          <p:spPr bwMode="auto">
            <a:xfrm>
              <a:off x="1968" y="1584"/>
              <a:ext cx="0" cy="2160"/>
            </a:xfrm>
            <a:prstGeom prst="line">
              <a:avLst/>
            </a:prstGeom>
            <a:noFill/>
            <a:ln w="571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7375" name="Rectangle 15"/>
            <p:cNvSpPr>
              <a:spLocks noChangeArrowheads="1"/>
            </p:cNvSpPr>
            <p:nvPr/>
          </p:nvSpPr>
          <p:spPr bwMode="auto">
            <a:xfrm>
              <a:off x="1104" y="2784"/>
              <a:ext cx="3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endParaRPr lang="en-US" altLang="en-US" sz="1800"/>
            </a:p>
          </p:txBody>
        </p:sp>
        <p:sp>
          <p:nvSpPr>
            <p:cNvPr id="57376" name="Rectangle 16"/>
            <p:cNvSpPr>
              <a:spLocks noChangeArrowheads="1"/>
            </p:cNvSpPr>
            <p:nvPr/>
          </p:nvSpPr>
          <p:spPr bwMode="auto">
            <a:xfrm>
              <a:off x="1920" y="2688"/>
              <a:ext cx="31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hlink"/>
                  </a:solidFill>
                </a:rPr>
                <a:t>o</a:t>
              </a:r>
              <a:endParaRPr lang="en-US" altLang="en-US" sz="1800"/>
            </a:p>
          </p:txBody>
        </p:sp>
        <p:sp>
          <p:nvSpPr>
            <p:cNvPr id="57377" name="Rectangle 17"/>
            <p:cNvSpPr>
              <a:spLocks noChangeArrowheads="1"/>
            </p:cNvSpPr>
            <p:nvPr/>
          </p:nvSpPr>
          <p:spPr bwMode="auto">
            <a:xfrm>
              <a:off x="2592" y="2448"/>
              <a:ext cx="31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F</a:t>
              </a:r>
              <a:r>
                <a:rPr lang="en-US" altLang="en-US" sz="2400" b="1" baseline="30000">
                  <a:solidFill>
                    <a:srgbClr val="0000CC"/>
                  </a:solidFill>
                </a:rPr>
                <a:t>’</a:t>
              </a:r>
              <a:endParaRPr lang="en-US" altLang="en-US" sz="1800"/>
            </a:p>
          </p:txBody>
        </p:sp>
      </p:grpSp>
      <p:sp>
        <p:nvSpPr>
          <p:cNvPr id="57364" name="Rectangle 18"/>
          <p:cNvSpPr>
            <a:spLocks noChangeArrowheads="1"/>
          </p:cNvSpPr>
          <p:nvPr/>
        </p:nvSpPr>
        <p:spPr bwMode="auto">
          <a:xfrm>
            <a:off x="1143000" y="3048000"/>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rPr>
              <a:t>B</a:t>
            </a:r>
            <a:endParaRPr lang="en-US" altLang="en-US" sz="1800"/>
          </a:p>
        </p:txBody>
      </p:sp>
      <p:sp>
        <p:nvSpPr>
          <p:cNvPr id="57365" name="Line 9"/>
          <p:cNvSpPr>
            <a:spLocks noChangeShapeType="1"/>
          </p:cNvSpPr>
          <p:nvPr/>
        </p:nvSpPr>
        <p:spPr bwMode="auto">
          <a:xfrm>
            <a:off x="1981200" y="4191000"/>
            <a:ext cx="0" cy="2016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366" name="Line 10"/>
          <p:cNvSpPr>
            <a:spLocks noChangeShapeType="1"/>
          </p:cNvSpPr>
          <p:nvPr/>
        </p:nvSpPr>
        <p:spPr bwMode="auto">
          <a:xfrm>
            <a:off x="4267200" y="4267200"/>
            <a:ext cx="0" cy="2016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22" name="Text Box 46"/>
          <p:cNvSpPr txBox="1">
            <a:spLocks noChangeArrowheads="1"/>
          </p:cNvSpPr>
          <p:nvPr/>
        </p:nvSpPr>
        <p:spPr bwMode="auto">
          <a:xfrm>
            <a:off x="0" y="5853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Đặc điểm ảnh</a:t>
            </a:r>
            <a:r>
              <a:rPr lang="en-US" altLang="en-US" sz="2400">
                <a:latin typeface="Times New Roman" panose="02020603050405020304" pitchFamily="18" charset="0"/>
              </a:rPr>
              <a:t> : ảnh A’B là ảnh thật ,ngược chiều với vật và lớn hơn vật</a:t>
            </a:r>
            <a:r>
              <a:rPr lang="en-US" altLang="en-US" sz="1800">
                <a:latin typeface="Times New Roman" panose="02020603050405020304" pitchFamily="18" charset="0"/>
              </a:rPr>
              <a:t> </a:t>
            </a:r>
          </a:p>
        </p:txBody>
      </p:sp>
      <p:sp>
        <p:nvSpPr>
          <p:cNvPr id="57368" name="Text Box 47"/>
          <p:cNvSpPr txBox="1">
            <a:spLocks noChangeArrowheads="1"/>
          </p:cNvSpPr>
          <p:nvPr/>
        </p:nvSpPr>
        <p:spPr bwMode="auto">
          <a:xfrm>
            <a:off x="1981200" y="228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Ta có tỉ lệ                         )</a:t>
            </a:r>
          </a:p>
        </p:txBody>
      </p:sp>
      <p:graphicFrame>
        <p:nvGraphicFramePr>
          <p:cNvPr id="57369" name="Object 48"/>
          <p:cNvGraphicFramePr>
            <a:graphicFrameLocks noChangeAspect="1"/>
          </p:cNvGraphicFramePr>
          <p:nvPr/>
        </p:nvGraphicFramePr>
        <p:xfrm>
          <a:off x="3657600" y="228600"/>
          <a:ext cx="1447800" cy="625475"/>
        </p:xfrm>
        <a:graphic>
          <a:graphicData uri="http://schemas.openxmlformats.org/presentationml/2006/ole">
            <mc:AlternateContent xmlns:mc="http://schemas.openxmlformats.org/markup-compatibility/2006">
              <mc:Choice xmlns:v="urn:schemas-microsoft-com:vml" Requires="v">
                <p:oleObj spid="_x0000_s57378" name="Equation" r:id="rId3" imgW="837836" imgH="393529" progId="Equation.DSMT4">
                  <p:embed/>
                </p:oleObj>
              </mc:Choice>
              <mc:Fallback>
                <p:oleObj name="Equation" r:id="rId3" imgW="837836" imgH="393529" progId="Equation.DSMT4">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1447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70" name="Text Box 51"/>
          <p:cNvSpPr txBox="1">
            <a:spLocks noChangeArrowheads="1"/>
          </p:cNvSpPr>
          <p:nvPr/>
        </p:nvSpPr>
        <p:spPr bwMode="auto">
          <a:xfrm>
            <a:off x="3200400" y="3352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I</a:t>
            </a:r>
          </a:p>
        </p:txBody>
      </p:sp>
      <p:sp>
        <p:nvSpPr>
          <p:cNvPr id="57371" name="AutoShape 52">
            <a:hlinkClick r:id="rId5" action="ppaction://hlinksldjump"/>
          </p:cNvPr>
          <p:cNvSpPr>
            <a:spLocks noChangeArrowheads="1"/>
          </p:cNvSpPr>
          <p:nvPr/>
        </p:nvSpPr>
        <p:spPr bwMode="auto">
          <a:xfrm>
            <a:off x="8382000" y="6400800"/>
            <a:ext cx="762000" cy="4572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500"/>
                                        <p:tgtEl>
                                          <p:spTgt spid="10"/>
                                        </p:tgtEl>
                                      </p:cBhvr>
                                    </p:animEffect>
                                  </p:childTnLst>
                                </p:cTn>
                              </p:par>
                              <p:par>
                                <p:cTn id="17" presetID="18" presetClass="entr" presetSubtype="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Right)">
                                      <p:cBhvr>
                                        <p:cTn id="19" dur="500"/>
                                        <p:tgtEl>
                                          <p:spTgt spid="20"/>
                                        </p:tgtEl>
                                      </p:cBhvr>
                                    </p:animEffect>
                                  </p:childTnLst>
                                </p:cTn>
                              </p:par>
                              <p:par>
                                <p:cTn id="20" presetID="18" presetClass="entr" presetSubtype="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blinds(horizontal)">
                                      <p:cBhvr>
                                        <p:cTn id="27" dur="500"/>
                                        <p:tgtEl>
                                          <p:spTgt spid="245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500"/>
                                        <p:tgtEl>
                                          <p:spTgt spid="14"/>
                                        </p:tgtEl>
                                      </p:cBhvr>
                                    </p:animEffect>
                                  </p:childTnLst>
                                </p:cTn>
                              </p:par>
                              <p:par>
                                <p:cTn id="33" presetID="1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plus(in)">
                                      <p:cBhvr>
                                        <p:cTn id="35" dur="500"/>
                                        <p:tgtEl>
                                          <p:spTgt spid="16"/>
                                        </p:tgtEl>
                                      </p:cBhvr>
                                    </p:animEffect>
                                  </p:childTnLst>
                                </p:cTn>
                              </p:par>
                              <p:par>
                                <p:cTn id="36" presetID="13"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plus(in)">
                                      <p:cBhvr>
                                        <p:cTn id="38" dur="500"/>
                                        <p:tgtEl>
                                          <p:spTgt spid="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4583"/>
                                        </p:tgtEl>
                                        <p:attrNameLst>
                                          <p:attrName>style.visibility</p:attrName>
                                        </p:attrNameLst>
                                      </p:cBhvr>
                                      <p:to>
                                        <p:strVal val="visible"/>
                                      </p:to>
                                    </p:set>
                                    <p:animEffect transition="in" filter="blinds(horizontal)">
                                      <p:cBhvr>
                                        <p:cTn id="43" dur="500"/>
                                        <p:tgtEl>
                                          <p:spTgt spid="245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3"/>
                                        </p:tgtEl>
                                        <p:attrNameLst>
                                          <p:attrName>style.visibility</p:attrName>
                                        </p:attrNameLst>
                                      </p:cBhvr>
                                      <p:to>
                                        <p:strVal val="visible"/>
                                      </p:to>
                                    </p:set>
                                    <p:anim calcmode="discrete" valueType="clr">
                                      <p:cBhvr override="childStyle">
                                        <p:cTn id="48"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3"/>
                                        </p:tgtEl>
                                        <p:attrNameLst>
                                          <p:attrName>fillcolor</p:attrName>
                                        </p:attrNameLst>
                                      </p:cBhvr>
                                      <p:tavLst>
                                        <p:tav tm="0">
                                          <p:val>
                                            <p:clrVal>
                                              <a:schemeClr val="accent2"/>
                                            </p:clrVal>
                                          </p:val>
                                        </p:tav>
                                        <p:tav tm="50000">
                                          <p:val>
                                            <p:clrVal>
                                              <a:schemeClr val="hlink"/>
                                            </p:clrVal>
                                          </p:val>
                                        </p:tav>
                                      </p:tavLst>
                                    </p:anim>
                                    <p:set>
                                      <p:cBhvr>
                                        <p:cTn id="50" dur="80"/>
                                        <p:tgtEl>
                                          <p:spTgt spid="23"/>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4584"/>
                                        </p:tgtEl>
                                        <p:attrNameLst>
                                          <p:attrName>style.visibility</p:attrName>
                                        </p:attrNameLst>
                                      </p:cBhvr>
                                      <p:to>
                                        <p:strVal val="visible"/>
                                      </p:to>
                                    </p:set>
                                    <p:animEffect transition="in" filter="blinds(horizontal)">
                                      <p:cBhvr>
                                        <p:cTn id="55" dur="500"/>
                                        <p:tgtEl>
                                          <p:spTgt spid="2458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3"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strips(upRight)">
                                      <p:cBhvr>
                                        <p:cTn id="60" dur="500"/>
                                        <p:tgtEl>
                                          <p:spTgt spid="21"/>
                                        </p:tgtEl>
                                      </p:cBhvr>
                                    </p:animEffect>
                                  </p:childTnLst>
                                </p:cTn>
                              </p:par>
                            </p:childTnLst>
                          </p:cTn>
                        </p:par>
                        <p:par>
                          <p:cTn id="61" fill="hold" nodeType="afterGroup">
                            <p:stCondLst>
                              <p:cond delay="500"/>
                            </p:stCondLst>
                            <p:childTnLst>
                              <p:par>
                                <p:cTn id="62" presetID="18" presetClass="entr" presetSubtype="3"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nodeType="clickEffect">
                                  <p:stCondLst>
                                    <p:cond delay="0"/>
                                  </p:stCondLst>
                                  <p:childTnLst>
                                    <p:set>
                                      <p:cBhvr>
                                        <p:cTn id="68" dur="1" fill="hold">
                                          <p:stCondLst>
                                            <p:cond delay="0"/>
                                          </p:stCondLst>
                                        </p:cTn>
                                        <p:tgtEl>
                                          <p:spTgt spid="24622">
                                            <p:txEl>
                                              <p:pRg st="0" end="0"/>
                                            </p:txEl>
                                          </p:spTgt>
                                        </p:tgtEl>
                                        <p:attrNameLst>
                                          <p:attrName>style.visibility</p:attrName>
                                        </p:attrNameLst>
                                      </p:cBhvr>
                                      <p:to>
                                        <p:strVal val="visible"/>
                                      </p:to>
                                    </p:set>
                                    <p:animEffect transition="in" filter="slide(fromBottom)">
                                      <p:cBhvr>
                                        <p:cTn id="69" dur="1000"/>
                                        <p:tgtEl>
                                          <p:spTgt spid="246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8&quot;/&gt;&lt;/object&gt;&lt;object type=&quot;3&quot; unique_id=&quot;10018&quot;&gt;&lt;property id=&quot;20148&quot; value=&quot;5&quot;/&gt;&lt;property id=&quot;20300&quot; value=&quot;Slide 1&quot;/&gt;&lt;property id=&quot;20307&quot; value=&quot;261&quot;/&gt;&lt;/object&gt;&lt;object type=&quot;3&quot; unique_id=&quot;10019&quot;&gt;&lt;property id=&quot;20148&quot; value=&quot;5&quot;/&gt;&lt;property id=&quot;20300&quot; value=&quot;Slide 3&quot;/&gt;&lt;property id=&quot;20307&quot; value=&quot;259&quot;/&gt;&lt;/object&gt;&lt;object type=&quot;3&quot; unique_id=&quot;10020&quot;&gt;&lt;property id=&quot;20148&quot; value=&quot;5&quot;/&gt;&lt;property id=&quot;20300&quot; value=&quot;Slide 4&quot;/&gt;&lt;property id=&quot;20307&quot; value=&quot;260&quot;/&gt;&lt;/object&gt;&lt;object type=&quot;3&quot; unique_id=&quot;10119&quot;&gt;&lt;property id=&quot;20148&quot; value=&quot;5&quot;/&gt;&lt;property id=&quot;20300&quot; value=&quot;Slide 5&quot;/&gt;&lt;property id=&quot;20307&quot; value=&quot;262&quot;/&gt;&lt;/object&gt;&lt;object type=&quot;3&quot; unique_id=&quot;10148&quot;&gt;&lt;property id=&quot;20148&quot; value=&quot;5&quot;/&gt;&lt;property id=&quot;20300&quot; value=&quot;Slide 6&quot;/&gt;&lt;property id=&quot;20307&quot; value=&quot;263&quot;/&gt;&lt;/object&gt;&lt;object type=&quot;3&quot; unique_id=&quot;10149&quot;&gt;&lt;property id=&quot;20148&quot; value=&quot;5&quot;/&gt;&lt;property id=&quot;20300&quot; value=&quot;Slide 7&quot;/&gt;&lt;property id=&quot;20307&quot; value=&quot;264&quot;/&gt;&lt;/object&gt;&lt;object type=&quot;3&quot; unique_id=&quot;10159&quot;&gt;&lt;property id=&quot;20148&quot; value=&quot;5&quot;/&gt;&lt;property id=&quot;20300&quot; value=&quot;Slide 8 - &amp;quot;Home work:&amp;quot;&quot;/&gt;&lt;property id=&quot;20307&quot; value=&quot;26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Words>1663</Words>
  <Application>Microsoft Office PowerPoint</Application>
  <PresentationFormat>On-screen Show (4:3)</PresentationFormat>
  <Paragraphs>259</Paragraphs>
  <Slides>20</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3" baseType="lpstr">
      <vt:lpstr>Times New Roman</vt:lpstr>
      <vt:lpstr>Arial</vt:lpstr>
      <vt:lpstr>Calibri</vt:lpstr>
      <vt:lpstr>.VnTimeH</vt:lpstr>
      <vt:lpstr>Symbol</vt:lpstr>
      <vt:lpstr>.VnTime</vt:lpstr>
      <vt:lpstr>.VnBlack</vt:lpstr>
      <vt:lpstr>Wingdings</vt:lpstr>
      <vt:lpstr>Default Design</vt:lpstr>
      <vt:lpstr>1_Default Design</vt:lpstr>
      <vt:lpstr>2_Default Design</vt:lpstr>
      <vt:lpstr>3_Default Design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c:creator>
  <cp:lastModifiedBy>Admin</cp:lastModifiedBy>
  <cp:revision>50</cp:revision>
  <cp:lastPrinted>1601-01-01T00:00:00Z</cp:lastPrinted>
  <dcterms:created xsi:type="dcterms:W3CDTF">1601-01-01T00:00:00Z</dcterms:created>
  <dcterms:modified xsi:type="dcterms:W3CDTF">2021-02-17T04:55:28Z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