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61" r:id="rId2"/>
    <p:sldId id="262" r:id="rId3"/>
    <p:sldId id="263" r:id="rId4"/>
    <p:sldId id="264" r:id="rId5"/>
    <p:sldId id="273" r:id="rId6"/>
    <p:sldId id="265" r:id="rId7"/>
    <p:sldId id="266" r:id="rId8"/>
    <p:sldId id="267" r:id="rId9"/>
    <p:sldId id="268" r:id="rId10"/>
    <p:sldId id="269" r:id="rId11"/>
    <p:sldId id="274" r:id="rId12"/>
    <p:sldId id="271" r:id="rId13"/>
    <p:sldId id="275" r:id="rId14"/>
    <p:sldId id="276" r:id="rId15"/>
    <p:sldId id="277" r:id="rId16"/>
    <p:sldId id="279" r:id="rId17"/>
    <p:sldId id="278" r:id="rId18"/>
    <p:sldId id="280" r:id="rId19"/>
    <p:sldId id="281" r:id="rId20"/>
    <p:sldId id="259" r:id="rId21"/>
    <p:sldId id="260" r:id="rId22"/>
    <p:sldId id="284" r:id="rId23"/>
    <p:sldId id="282" r:id="rId24"/>
    <p:sldId id="28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450D"/>
    <a:srgbClr val="0000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861A42-9335-4DBB-BC5D-CA0BF907874E}" type="datetimeFigureOut">
              <a:rPr lang="en-US" smtClean="0"/>
              <a:t>2/17/2021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2D159-C956-48FB-B9D5-52EA4DA9D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28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hỗ dành sẵn cho Hình ảnh của Bản chiếu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Chỗ dành sẵn cho Ghi chú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6388" name="Chỗ dành sẵn cho Số hiệu Bản chiếu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9D0EFB6-F4FE-4EBC-8B14-6A80EBA580A0}" type="slidenum">
              <a:rPr lang="en-US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../Documents%20and%20Settings/Administrator/My%20Documents/truc%20chinh.ckt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0.wmf"/><Relationship Id="rId3" Type="http://schemas.openxmlformats.org/officeDocument/2006/relationships/audio" Target="../media/audio1.wav"/><Relationship Id="rId7" Type="http://schemas.openxmlformats.org/officeDocument/2006/relationships/image" Target="../media/image7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7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8"/>
          <p:cNvSpPr>
            <a:spLocks noChangeArrowheads="1"/>
          </p:cNvSpPr>
          <p:nvPr/>
        </p:nvSpPr>
        <p:spPr bwMode="gray">
          <a:xfrm rot="3419336">
            <a:off x="915194" y="81756"/>
            <a:ext cx="808038" cy="11271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5" name="Group 9"/>
          <p:cNvGrpSpPr>
            <a:grpSpLocks/>
          </p:cNvGrpSpPr>
          <p:nvPr/>
        </p:nvGrpSpPr>
        <p:grpSpPr bwMode="auto">
          <a:xfrm>
            <a:off x="1804988" y="503238"/>
            <a:ext cx="1363662" cy="136525"/>
            <a:chOff x="2003" y="3439"/>
            <a:chExt cx="468" cy="244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gray">
            <a:xfrm>
              <a:off x="2003" y="3439"/>
              <a:ext cx="79" cy="241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gray">
            <a:xfrm>
              <a:off x="2048" y="3442"/>
              <a:ext cx="388" cy="24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gray">
            <a:xfrm>
              <a:off x="2400" y="3442"/>
              <a:ext cx="71" cy="23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gray">
            <a:xfrm>
              <a:off x="2438" y="3518"/>
              <a:ext cx="20" cy="71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6" name="Rectangle 14"/>
          <p:cNvSpPr>
            <a:spLocks noChangeArrowheads="1"/>
          </p:cNvSpPr>
          <p:nvPr/>
        </p:nvSpPr>
        <p:spPr bwMode="gray">
          <a:xfrm rot="3419336">
            <a:off x="3209131" y="91282"/>
            <a:ext cx="796925" cy="11255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7" name="Group 15"/>
          <p:cNvGrpSpPr>
            <a:grpSpLocks/>
          </p:cNvGrpSpPr>
          <p:nvPr/>
        </p:nvGrpSpPr>
        <p:grpSpPr bwMode="auto">
          <a:xfrm>
            <a:off x="4095750" y="503238"/>
            <a:ext cx="1363663" cy="136525"/>
            <a:chOff x="2003" y="3439"/>
            <a:chExt cx="468" cy="244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gray">
            <a:xfrm>
              <a:off x="2003" y="3439"/>
              <a:ext cx="79" cy="241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gray">
            <a:xfrm>
              <a:off x="2048" y="3442"/>
              <a:ext cx="388" cy="24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Oval 18"/>
            <p:cNvSpPr>
              <a:spLocks noChangeArrowheads="1"/>
            </p:cNvSpPr>
            <p:nvPr/>
          </p:nvSpPr>
          <p:spPr bwMode="gray">
            <a:xfrm>
              <a:off x="2400" y="3442"/>
              <a:ext cx="71" cy="23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Oval 19"/>
            <p:cNvSpPr>
              <a:spLocks noChangeArrowheads="1"/>
            </p:cNvSpPr>
            <p:nvPr/>
          </p:nvSpPr>
          <p:spPr bwMode="gray">
            <a:xfrm>
              <a:off x="2438" y="3518"/>
              <a:ext cx="20" cy="71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2" name="Rectangle 20"/>
          <p:cNvSpPr>
            <a:spLocks noChangeArrowheads="1"/>
          </p:cNvSpPr>
          <p:nvPr/>
        </p:nvSpPr>
        <p:spPr bwMode="gray">
          <a:xfrm rot="3419336">
            <a:off x="5407820" y="97631"/>
            <a:ext cx="804862" cy="1114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9" name="Group 21"/>
          <p:cNvGrpSpPr>
            <a:grpSpLocks/>
          </p:cNvGrpSpPr>
          <p:nvPr/>
        </p:nvGrpSpPr>
        <p:grpSpPr bwMode="auto">
          <a:xfrm>
            <a:off x="6365875" y="503238"/>
            <a:ext cx="1789113" cy="136525"/>
            <a:chOff x="2003" y="3439"/>
            <a:chExt cx="468" cy="244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gray">
            <a:xfrm>
              <a:off x="2003" y="3439"/>
              <a:ext cx="79" cy="241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gray">
            <a:xfrm>
              <a:off x="2048" y="3442"/>
              <a:ext cx="388" cy="24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gray">
            <a:xfrm>
              <a:off x="2400" y="3442"/>
              <a:ext cx="71" cy="235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Oval 25"/>
            <p:cNvSpPr>
              <a:spLocks noChangeArrowheads="1"/>
            </p:cNvSpPr>
            <p:nvPr/>
          </p:nvSpPr>
          <p:spPr bwMode="gray">
            <a:xfrm>
              <a:off x="2438" y="3518"/>
              <a:ext cx="20" cy="71"/>
            </a:xfrm>
            <a:prstGeom prst="ellipse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" name="Rectangle 26"/>
          <p:cNvSpPr>
            <a:spLocks noChangeArrowheads="1"/>
          </p:cNvSpPr>
          <p:nvPr/>
        </p:nvSpPr>
        <p:spPr bwMode="gray">
          <a:xfrm rot="3419336">
            <a:off x="7696994" y="94457"/>
            <a:ext cx="803275" cy="11191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1" name="Rectangle 27"/>
          <p:cNvSpPr>
            <a:spLocks noChangeArrowheads="1"/>
          </p:cNvSpPr>
          <p:nvPr/>
        </p:nvSpPr>
        <p:spPr bwMode="gray">
          <a:xfrm>
            <a:off x="533400" y="381000"/>
            <a:ext cx="160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</a:p>
        </p:txBody>
      </p:sp>
      <p:sp>
        <p:nvSpPr>
          <p:cNvPr id="3082" name="Rectangle 28"/>
          <p:cNvSpPr>
            <a:spLocks noChangeArrowheads="1"/>
          </p:cNvSpPr>
          <p:nvPr/>
        </p:nvSpPr>
        <p:spPr bwMode="gray">
          <a:xfrm>
            <a:off x="3027363" y="381000"/>
            <a:ext cx="11636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</a:t>
            </a:r>
          </a:p>
        </p:txBody>
      </p:sp>
      <p:sp>
        <p:nvSpPr>
          <p:cNvPr id="3083" name="Rectangle 29"/>
          <p:cNvSpPr>
            <a:spLocks noChangeArrowheads="1"/>
          </p:cNvSpPr>
          <p:nvPr/>
        </p:nvSpPr>
        <p:spPr bwMode="gray">
          <a:xfrm>
            <a:off x="7599363" y="381000"/>
            <a:ext cx="11636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CŨ</a:t>
            </a:r>
          </a:p>
        </p:txBody>
      </p:sp>
      <p:sp>
        <p:nvSpPr>
          <p:cNvPr id="3084" name="Rectangle 30"/>
          <p:cNvSpPr>
            <a:spLocks noChangeArrowheads="1"/>
          </p:cNvSpPr>
          <p:nvPr/>
        </p:nvSpPr>
        <p:spPr bwMode="gray">
          <a:xfrm>
            <a:off x="5029200" y="381000"/>
            <a:ext cx="1558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</a:p>
        </p:txBody>
      </p:sp>
      <p:sp>
        <p:nvSpPr>
          <p:cNvPr id="42" name="AutoShape 51"/>
          <p:cNvSpPr>
            <a:spLocks noChangeArrowheads="1"/>
          </p:cNvSpPr>
          <p:nvPr/>
        </p:nvSpPr>
        <p:spPr bwMode="gray">
          <a:xfrm>
            <a:off x="1219200" y="1371600"/>
            <a:ext cx="6172200" cy="762000"/>
          </a:xfrm>
          <a:prstGeom prst="roundRect">
            <a:avLst>
              <a:gd name="adj" fmla="val 500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marL="457200" indent="-457200" algn="just">
              <a:defRPr/>
            </a:pP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1.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626519" y="2460010"/>
            <a:ext cx="82296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>
                <a:solidFill>
                  <a:srgbClr val="0000CC"/>
                </a:solidFill>
              </a:rPr>
              <a:t>Trả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lời</a:t>
            </a:r>
            <a:r>
              <a:rPr lang="en-US" dirty="0">
                <a:solidFill>
                  <a:srgbClr val="0000CC"/>
                </a:solidFill>
              </a:rPr>
              <a:t>:  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CC"/>
                </a:solidFill>
              </a:rPr>
              <a:t>-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Thấu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kính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làm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bằng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vật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liệu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trong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suốt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 (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thủy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tinh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00CC"/>
                </a:solidFill>
                <a:cs typeface="Times New Roman" pitchFamily="18" charset="0"/>
              </a:rPr>
              <a:t>nhựa</a:t>
            </a:r>
            <a:r>
              <a:rPr lang="en-US" dirty="0">
                <a:solidFill>
                  <a:srgbClr val="0000CC"/>
                </a:solidFill>
                <a:cs typeface="Times New Roman" pitchFamily="18" charset="0"/>
              </a:rPr>
              <a:t>…).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CC"/>
                </a:solidFill>
              </a:rPr>
              <a:t>- </a:t>
            </a:r>
            <a:r>
              <a:rPr lang="en-US" dirty="0" err="1">
                <a:solidFill>
                  <a:srgbClr val="0000CC"/>
                </a:solidFill>
              </a:rPr>
              <a:t>Thấu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kính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hội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tụ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thường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dùng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có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phần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rìa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mỏng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hơn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phần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giữa</a:t>
            </a:r>
            <a:r>
              <a:rPr lang="en-US" dirty="0">
                <a:solidFill>
                  <a:srgbClr val="0000CC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CC"/>
                </a:solidFill>
              </a:rPr>
              <a:t>- </a:t>
            </a:r>
            <a:r>
              <a:rPr lang="en-US" dirty="0" err="1">
                <a:solidFill>
                  <a:srgbClr val="0000CC"/>
                </a:solidFill>
              </a:rPr>
              <a:t>Một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chùm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tia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tới</a:t>
            </a:r>
            <a:r>
              <a:rPr lang="en-US" dirty="0">
                <a:solidFill>
                  <a:srgbClr val="0000CC"/>
                </a:solidFill>
              </a:rPr>
              <a:t> song </a:t>
            </a:r>
            <a:r>
              <a:rPr lang="en-US" dirty="0" err="1">
                <a:solidFill>
                  <a:srgbClr val="0000CC"/>
                </a:solidFill>
              </a:rPr>
              <a:t>song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với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trục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chính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của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thấu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kính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hội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tụ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cho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chùm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tia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ló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hội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tụ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tại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tiêu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điểm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của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thấu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 err="1">
                <a:solidFill>
                  <a:srgbClr val="0000CC"/>
                </a:solidFill>
              </a:rPr>
              <a:t>kính</a:t>
            </a:r>
            <a:r>
              <a:rPr lang="en-US" dirty="0">
                <a:solidFill>
                  <a:srgbClr val="0000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224221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3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" y="1143000"/>
            <a:ext cx="5943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 eaLnBrk="1" hangingPunct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 &lt; f: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52400" y="6043613"/>
            <a:ext cx="8763000" cy="8302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>
                <a:solidFill>
                  <a:srgbClr val="0000FF"/>
                </a:solidFill>
                <a:latin typeface="+mj-lt"/>
                <a:sym typeface="Wingdings"/>
              </a:rPr>
              <a:t></a:t>
            </a:r>
            <a:r>
              <a:rPr lang="en-US" sz="2400" dirty="0">
                <a:solidFill>
                  <a:srgbClr val="0000FF"/>
                </a:solidFill>
                <a:latin typeface="+mj-lt"/>
                <a:sym typeface="Wingdings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Ảnh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ảo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9" name="TextBox 80"/>
          <p:cNvSpPr txBox="1">
            <a:spLocks noChangeArrowheads="1"/>
          </p:cNvSpPr>
          <p:nvPr/>
        </p:nvSpPr>
        <p:spPr bwMode="auto">
          <a:xfrm>
            <a:off x="228600" y="609600"/>
            <a:ext cx="647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(d &lt; f)</a:t>
            </a:r>
          </a:p>
        </p:txBody>
      </p:sp>
      <p:sp>
        <p:nvSpPr>
          <p:cNvPr id="15370" name="AutoShape 3"/>
          <p:cNvSpPr>
            <a:spLocks noChangeArrowheads="1"/>
          </p:cNvSpPr>
          <p:nvPr/>
        </p:nvSpPr>
        <p:spPr bwMode="auto">
          <a:xfrm rot="-5400000">
            <a:off x="3203575" y="2903538"/>
            <a:ext cx="1981200" cy="1371600"/>
          </a:xfrm>
          <a:prstGeom prst="parallelogram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1" name="Line 4"/>
          <p:cNvSpPr>
            <a:spLocks noChangeShapeType="1"/>
          </p:cNvSpPr>
          <p:nvPr/>
        </p:nvSpPr>
        <p:spPr bwMode="auto">
          <a:xfrm>
            <a:off x="4117975" y="4351338"/>
            <a:ext cx="0" cy="11430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grpSp>
        <p:nvGrpSpPr>
          <p:cNvPr id="12" name="Group 29"/>
          <p:cNvGrpSpPr>
            <a:grpSpLocks/>
          </p:cNvGrpSpPr>
          <p:nvPr/>
        </p:nvGrpSpPr>
        <p:grpSpPr bwMode="auto">
          <a:xfrm>
            <a:off x="6251575" y="1966913"/>
            <a:ext cx="2133600" cy="3581400"/>
            <a:chOff x="3888" y="816"/>
            <a:chExt cx="1344" cy="2256"/>
          </a:xfrm>
        </p:grpSpPr>
        <p:sp>
          <p:nvSpPr>
            <p:cNvPr id="13" name="AutoShape 2"/>
            <p:cNvSpPr>
              <a:spLocks noChangeArrowheads="1"/>
            </p:cNvSpPr>
            <p:nvPr/>
          </p:nvSpPr>
          <p:spPr bwMode="auto">
            <a:xfrm rot="5400000">
              <a:off x="3792" y="912"/>
              <a:ext cx="1536" cy="1344"/>
            </a:xfrm>
            <a:prstGeom prst="flowChartInputOutput">
              <a:avLst/>
            </a:prstGeom>
            <a:gradFill rotWithShape="1">
              <a:gsLst>
                <a:gs pos="0">
                  <a:schemeClr val="bg1">
                    <a:gamma/>
                    <a:shade val="8902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>
              <a:off x="4512" y="2208"/>
              <a:ext cx="0" cy="864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sp>
        <p:nvSpPr>
          <p:cNvPr id="15373" name="Line 6"/>
          <p:cNvSpPr>
            <a:spLocks noChangeShapeType="1"/>
          </p:cNvSpPr>
          <p:nvPr/>
        </p:nvSpPr>
        <p:spPr bwMode="auto">
          <a:xfrm>
            <a:off x="536575" y="5545138"/>
            <a:ext cx="8229600" cy="0"/>
          </a:xfrm>
          <a:prstGeom prst="line">
            <a:avLst/>
          </a:prstGeom>
          <a:noFill/>
          <a:ln w="9525">
            <a:solidFill>
              <a:srgbClr val="FFFF99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99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15374" name="Oval 7"/>
          <p:cNvSpPr>
            <a:spLocks noChangeArrowheads="1"/>
          </p:cNvSpPr>
          <p:nvPr/>
        </p:nvSpPr>
        <p:spPr bwMode="auto">
          <a:xfrm rot="2834016">
            <a:off x="3664744" y="3204369"/>
            <a:ext cx="963612" cy="6667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2682875" y="2852738"/>
            <a:ext cx="4445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</a:t>
            </a:r>
          </a:p>
        </p:txBody>
      </p:sp>
      <p:sp>
        <p:nvSpPr>
          <p:cNvPr id="15376" name="Line 16"/>
          <p:cNvSpPr>
            <a:spLocks noChangeShapeType="1"/>
          </p:cNvSpPr>
          <p:nvPr/>
        </p:nvSpPr>
        <p:spPr bwMode="auto">
          <a:xfrm>
            <a:off x="2822575" y="58562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3279775" y="5543550"/>
            <a:ext cx="38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3203575" y="5646738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3508375" y="5307013"/>
            <a:ext cx="38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grpSp>
        <p:nvGrpSpPr>
          <p:cNvPr id="22" name="Group 23"/>
          <p:cNvGrpSpPr>
            <a:grpSpLocks/>
          </p:cNvGrpSpPr>
          <p:nvPr/>
        </p:nvGrpSpPr>
        <p:grpSpPr bwMode="auto">
          <a:xfrm>
            <a:off x="841375" y="3055938"/>
            <a:ext cx="457200" cy="2455862"/>
            <a:chOff x="4800" y="1536"/>
            <a:chExt cx="170" cy="1019"/>
          </a:xfrm>
        </p:grpSpPr>
        <p:sp>
          <p:nvSpPr>
            <p:cNvPr id="15394" name="Freeform 24"/>
            <p:cNvSpPr>
              <a:spLocks noChangeAspect="1"/>
            </p:cNvSpPr>
            <p:nvPr/>
          </p:nvSpPr>
          <p:spPr bwMode="auto">
            <a:xfrm rot="5700000">
              <a:off x="4680" y="1664"/>
              <a:ext cx="417" cy="162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395" name="Group 25"/>
            <p:cNvGrpSpPr>
              <a:grpSpLocks/>
            </p:cNvGrpSpPr>
            <p:nvPr/>
          </p:nvGrpSpPr>
          <p:grpSpPr bwMode="auto">
            <a:xfrm>
              <a:off x="4800" y="1728"/>
              <a:ext cx="162" cy="827"/>
              <a:chOff x="4800" y="1730"/>
              <a:chExt cx="162" cy="827"/>
            </a:xfrm>
          </p:grpSpPr>
          <p:sp>
            <p:nvSpPr>
              <p:cNvPr id="15396" name="Freeform 26"/>
              <p:cNvSpPr>
                <a:spLocks noChangeAspect="1"/>
              </p:cNvSpPr>
              <p:nvPr/>
            </p:nvSpPr>
            <p:spPr bwMode="auto">
              <a:xfrm rot="5700000">
                <a:off x="4776" y="1798"/>
                <a:ext cx="221" cy="86"/>
              </a:xfrm>
              <a:custGeom>
                <a:avLst/>
                <a:gdLst>
                  <a:gd name="T0" fmla="*/ 0 w 8000"/>
                  <a:gd name="T1" fmla="*/ 0 h 3154"/>
                  <a:gd name="T2" fmla="*/ 0 w 8000"/>
                  <a:gd name="T3" fmla="*/ 0 h 3154"/>
                  <a:gd name="T4" fmla="*/ 0 w 8000"/>
                  <a:gd name="T5" fmla="*/ 0 h 3154"/>
                  <a:gd name="T6" fmla="*/ 0 w 8000"/>
                  <a:gd name="T7" fmla="*/ 0 h 3154"/>
                  <a:gd name="T8" fmla="*/ 0 w 8000"/>
                  <a:gd name="T9" fmla="*/ 0 h 3154"/>
                  <a:gd name="T10" fmla="*/ 0 w 8000"/>
                  <a:gd name="T11" fmla="*/ 0 h 3154"/>
                  <a:gd name="T12" fmla="*/ 0 w 8000"/>
                  <a:gd name="T13" fmla="*/ 0 h 3154"/>
                  <a:gd name="T14" fmla="*/ 0 w 8000"/>
                  <a:gd name="T15" fmla="*/ 0 h 3154"/>
                  <a:gd name="T16" fmla="*/ 0 w 8000"/>
                  <a:gd name="T17" fmla="*/ 0 h 3154"/>
                  <a:gd name="T18" fmla="*/ 0 w 8000"/>
                  <a:gd name="T19" fmla="*/ 0 h 3154"/>
                  <a:gd name="T20" fmla="*/ 0 w 8000"/>
                  <a:gd name="T21" fmla="*/ 0 h 3154"/>
                  <a:gd name="T22" fmla="*/ 0 w 8000"/>
                  <a:gd name="T23" fmla="*/ 0 h 3154"/>
                  <a:gd name="T24" fmla="*/ 0 w 8000"/>
                  <a:gd name="T25" fmla="*/ 0 h 3154"/>
                  <a:gd name="T26" fmla="*/ 0 w 8000"/>
                  <a:gd name="T27" fmla="*/ 0 h 3154"/>
                  <a:gd name="T28" fmla="*/ 0 w 8000"/>
                  <a:gd name="T29" fmla="*/ 0 h 3154"/>
                  <a:gd name="T30" fmla="*/ 0 w 8000"/>
                  <a:gd name="T31" fmla="*/ 0 h 3154"/>
                  <a:gd name="T32" fmla="*/ 0 w 8000"/>
                  <a:gd name="T33" fmla="*/ 0 h 3154"/>
                  <a:gd name="T34" fmla="*/ 0 w 8000"/>
                  <a:gd name="T35" fmla="*/ 0 h 3154"/>
                  <a:gd name="T36" fmla="*/ 0 w 8000"/>
                  <a:gd name="T37" fmla="*/ 0 h 3154"/>
                  <a:gd name="T38" fmla="*/ 0 w 8000"/>
                  <a:gd name="T39" fmla="*/ 0 h 3154"/>
                  <a:gd name="T40" fmla="*/ 0 w 8000"/>
                  <a:gd name="T41" fmla="*/ 0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97" name="Rectangle 27"/>
              <p:cNvSpPr>
                <a:spLocks noChangeAspect="1" noChangeArrowheads="1"/>
              </p:cNvSpPr>
              <p:nvPr/>
            </p:nvSpPr>
            <p:spPr bwMode="auto">
              <a:xfrm>
                <a:off x="4872" y="1895"/>
                <a:ext cx="14" cy="96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FFFF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/>
              </a:p>
            </p:txBody>
          </p:sp>
          <p:sp>
            <p:nvSpPr>
              <p:cNvPr id="15398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4800" y="1963"/>
                <a:ext cx="162" cy="594"/>
              </a:xfrm>
              <a:prstGeom prst="rect">
                <a:avLst/>
              </a:prstGeom>
              <a:solidFill>
                <a:srgbClr val="FFFFE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15381" name="Line 31"/>
          <p:cNvSpPr>
            <a:spLocks noChangeShapeType="1"/>
          </p:cNvSpPr>
          <p:nvPr/>
        </p:nvSpPr>
        <p:spPr bwMode="auto">
          <a:xfrm flipH="1">
            <a:off x="1447800" y="3503613"/>
            <a:ext cx="267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Line 32"/>
          <p:cNvSpPr>
            <a:spLocks noChangeShapeType="1"/>
          </p:cNvSpPr>
          <p:nvPr/>
        </p:nvSpPr>
        <p:spPr bwMode="auto">
          <a:xfrm flipV="1">
            <a:off x="4879975" y="3503613"/>
            <a:ext cx="1139825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Text Box 33"/>
          <p:cNvSpPr txBox="1">
            <a:spLocks noChangeArrowheads="1"/>
          </p:cNvSpPr>
          <p:nvPr/>
        </p:nvSpPr>
        <p:spPr bwMode="auto">
          <a:xfrm>
            <a:off x="5227638" y="2865438"/>
            <a:ext cx="4445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F’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</a:t>
            </a:r>
          </a:p>
        </p:txBody>
      </p:sp>
      <p:sp>
        <p:nvSpPr>
          <p:cNvPr id="15384" name="Text Box 19"/>
          <p:cNvSpPr txBox="1">
            <a:spLocks noChangeArrowheads="1"/>
          </p:cNvSpPr>
          <p:nvPr/>
        </p:nvSpPr>
        <p:spPr bwMode="auto">
          <a:xfrm>
            <a:off x="3643313" y="5000625"/>
            <a:ext cx="914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5385" name="Text Box 19"/>
          <p:cNvSpPr txBox="1">
            <a:spLocks noChangeArrowheads="1"/>
          </p:cNvSpPr>
          <p:nvPr/>
        </p:nvSpPr>
        <p:spPr bwMode="auto">
          <a:xfrm>
            <a:off x="2590800" y="4806950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15386" name="Text Box 19"/>
          <p:cNvSpPr txBox="1">
            <a:spLocks noChangeArrowheads="1"/>
          </p:cNvSpPr>
          <p:nvPr/>
        </p:nvSpPr>
        <p:spPr bwMode="auto">
          <a:xfrm>
            <a:off x="5178425" y="4856163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F’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5410200" y="5283200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835275" y="5305425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100513" y="5305425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41" descr="Ojo Ojos De Dibujos Animados Ojo Ilustrador Ojos De Personaje ...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0594">
            <a:off x="5837238" y="2609013"/>
            <a:ext cx="1749425" cy="175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Nhóm 2"/>
          <p:cNvGrpSpPr>
            <a:grpSpLocks/>
          </p:cNvGrpSpPr>
          <p:nvPr/>
        </p:nvGrpSpPr>
        <p:grpSpPr bwMode="auto">
          <a:xfrm>
            <a:off x="76200" y="2837736"/>
            <a:ext cx="685800" cy="1353264"/>
            <a:chOff x="1470017" y="2515671"/>
            <a:chExt cx="435685" cy="1004999"/>
          </a:xfrm>
        </p:grpSpPr>
        <p:sp>
          <p:nvSpPr>
            <p:cNvPr id="15392" name="Freeform 24"/>
            <p:cNvSpPr>
              <a:spLocks noChangeAspect="1"/>
            </p:cNvSpPr>
            <p:nvPr/>
          </p:nvSpPr>
          <p:spPr bwMode="auto">
            <a:xfrm rot="5700000">
              <a:off x="1185360" y="2800328"/>
              <a:ext cx="1004999" cy="435685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Freeform 26"/>
            <p:cNvSpPr>
              <a:spLocks noChangeAspect="1"/>
            </p:cNvSpPr>
            <p:nvPr/>
          </p:nvSpPr>
          <p:spPr bwMode="auto">
            <a:xfrm rot="5700000">
              <a:off x="1421546" y="3114176"/>
              <a:ext cx="532625" cy="231290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FF9900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" name="Rectangle 77"/>
          <p:cNvSpPr>
            <a:spLocks noChangeArrowheads="1"/>
          </p:cNvSpPr>
          <p:nvPr/>
        </p:nvSpPr>
        <p:spPr bwMode="auto">
          <a:xfrm>
            <a:off x="196850" y="147637"/>
            <a:ext cx="2241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457200" indent="-457200" algn="ctr" eaLnBrk="1" hangingPunct="1">
              <a:buFont typeface="Calibri" pitchFamily="34" charset="0"/>
              <a:buAutoNum type="arabicPeriod"/>
            </a:pPr>
            <a:r>
              <a:rPr lang="en-US" alt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8" name="TextBox 1"/>
          <p:cNvSpPr txBox="1">
            <a:spLocks noChangeArrowheads="1"/>
          </p:cNvSpPr>
          <p:nvPr/>
        </p:nvSpPr>
        <p:spPr bwMode="auto">
          <a:xfrm>
            <a:off x="1304925" y="3119735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34615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7 L 0.23334 -0.0011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-0.125 -0.00556 " pathEditMode="relative" rAng="0" ptsTypes="AA">
                                      <p:cBhvr>
                                        <p:cTn id="2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0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0" grpId="0" animBg="1"/>
      <p:bldP spid="21" grpId="0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486484"/>
              </p:ext>
            </p:extLst>
          </p:nvPr>
        </p:nvGraphicFramePr>
        <p:xfrm>
          <a:off x="228600" y="1410676"/>
          <a:ext cx="8763000" cy="4990124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34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trí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/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ật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Khoảng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cách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thấu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kính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(d)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Đặc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ảnh</a:t>
                      </a:r>
                      <a:endParaRPr lang="en-US" sz="200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1524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Ảnh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thật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hay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ảo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</a:p>
                    <a:p>
                      <a:pPr algn="ctr"/>
                      <a:endParaRPr lang="en-US" sz="200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Cùng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hay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ngược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so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Lớn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hay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nhỏ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5272">
                <a:tc rowSpan="4"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1" hangingPunct="1"/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1" hangingPunct="1"/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1" hangingPunct="1"/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1" hangingPunct="1"/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1" hangingPunct="1"/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1" hangingPunct="1"/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1" hangingPunct="1"/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1" hangingPunct="1"/>
                      <a:endParaRPr lang="en-US" altLang="en-US" sz="20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0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Bef>
                          <a:spcPts val="1200"/>
                        </a:spcBef>
                      </a:pPr>
                      <a:endParaRPr lang="en-US" sz="20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</a:pPr>
                      <a:endParaRPr lang="en-US" sz="20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20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Bef>
                          <a:spcPts val="1200"/>
                        </a:spcBef>
                      </a:pPr>
                      <a:endParaRPr lang="en-US" sz="200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Rectangle 77"/>
          <p:cNvSpPr>
            <a:spLocks noChangeArrowheads="1"/>
          </p:cNvSpPr>
          <p:nvPr/>
        </p:nvSpPr>
        <p:spPr bwMode="auto">
          <a:xfrm>
            <a:off x="122238" y="376237"/>
            <a:ext cx="48307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(SGK/116)</a:t>
            </a:r>
            <a:endParaRPr lang="en-US" alt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77"/>
          <p:cNvSpPr>
            <a:spLocks noChangeArrowheads="1"/>
          </p:cNvSpPr>
          <p:nvPr/>
        </p:nvSpPr>
        <p:spPr bwMode="auto">
          <a:xfrm>
            <a:off x="76200" y="757535"/>
            <a:ext cx="18576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Rectangle 77"/>
          <p:cNvSpPr>
            <a:spLocks noChangeArrowheads="1"/>
          </p:cNvSpPr>
          <p:nvPr/>
        </p:nvSpPr>
        <p:spPr bwMode="auto">
          <a:xfrm>
            <a:off x="7227" y="0"/>
            <a:ext cx="77107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tụ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3524071"/>
            <a:ext cx="99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(d &gt; f)</a:t>
            </a:r>
          </a:p>
        </p:txBody>
      </p:sp>
      <p:sp>
        <p:nvSpPr>
          <p:cNvPr id="7" name="Rectangle 6"/>
          <p:cNvSpPr/>
          <p:nvPr/>
        </p:nvSpPr>
        <p:spPr>
          <a:xfrm>
            <a:off x="1441388" y="3075502"/>
            <a:ext cx="312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" name="Rectangle 7"/>
          <p:cNvSpPr/>
          <p:nvPr/>
        </p:nvSpPr>
        <p:spPr>
          <a:xfrm>
            <a:off x="1933886" y="2971800"/>
            <a:ext cx="17974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</a:rPr>
              <a:t>Vật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</a:rPr>
              <a:t> ở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</a:rPr>
              <a:t>rất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Times New Roman" pitchFamily="18" charset="0"/>
              </a:rPr>
              <a:t>xa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</a:rPr>
              <a:t> TK</a:t>
            </a:r>
          </a:p>
        </p:txBody>
      </p:sp>
      <p:sp>
        <p:nvSpPr>
          <p:cNvPr id="10" name="Rectangle 9"/>
          <p:cNvSpPr/>
          <p:nvPr/>
        </p:nvSpPr>
        <p:spPr>
          <a:xfrm>
            <a:off x="4031578" y="2971800"/>
            <a:ext cx="10743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62400" y="3581400"/>
            <a:ext cx="10743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62400" y="4114800"/>
            <a:ext cx="10743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62400" y="4648200"/>
            <a:ext cx="10743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496075" y="2971800"/>
            <a:ext cx="15071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29722" y="3545160"/>
            <a:ext cx="15071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615818" y="4064023"/>
            <a:ext cx="15071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29722" y="4629090"/>
            <a:ext cx="15071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403480" y="2971800"/>
            <a:ext cx="14606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391400" y="3562290"/>
            <a:ext cx="14606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318520" y="4087091"/>
            <a:ext cx="15456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401819" y="4648200"/>
            <a:ext cx="14398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alt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55542" y="3581400"/>
            <a:ext cx="798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 &gt; 2f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430638" y="3581400"/>
            <a:ext cx="312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408012" y="4141620"/>
            <a:ext cx="312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255542" y="4098967"/>
            <a:ext cx="798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 = 2f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398211" y="4670523"/>
            <a:ext cx="312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133600" y="4670523"/>
            <a:ext cx="11560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 &lt; d &lt; 2f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96892" y="5077361"/>
            <a:ext cx="10985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(d &lt; f)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364277" y="5567064"/>
            <a:ext cx="312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319662" y="5578257"/>
            <a:ext cx="6703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1200"/>
              </a:spcBef>
              <a:defRPr/>
            </a:pP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 &lt; f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019731" y="5565783"/>
            <a:ext cx="933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en-US" alt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ảo</a:t>
            </a:r>
            <a:endParaRPr lang="en-US" altLang="en-US" sz="20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708866" y="5563283"/>
            <a:ext cx="13596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endParaRPr lang="en-US" sz="20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424318" y="5543490"/>
            <a:ext cx="14398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200"/>
              </a:spcBef>
              <a:defRPr/>
            </a:pPr>
            <a:r>
              <a:rPr lang="en-US" alt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alt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altLang="en-US" sz="20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altLang="en-US" sz="20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64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77"/>
          <p:cNvSpPr>
            <a:spLocks noChangeArrowheads="1"/>
          </p:cNvSpPr>
          <p:nvPr/>
        </p:nvSpPr>
        <p:spPr bwMode="auto">
          <a:xfrm>
            <a:off x="55303" y="152400"/>
            <a:ext cx="21547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457200" indent="-457200" algn="ctr" eaLnBrk="1" hangingPunct="1">
              <a:buFont typeface="Calibri" pitchFamily="34" charset="0"/>
              <a:buAutoNum type="arabicPeriod" startAt="2"/>
            </a:pP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762000"/>
            <a:ext cx="8686800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buClr>
                <a:srgbClr val="0000FF"/>
              </a:buClr>
              <a:defRPr/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KẾT LUẬN: </a:t>
            </a:r>
          </a:p>
          <a:p>
            <a:pPr marL="342900" indent="-342900" algn="just" eaLnBrk="1" hangingPunct="1">
              <a:buClr>
                <a:srgbClr val="0000FF"/>
              </a:buClr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Khi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 eaLnBrk="1" hangingPunct="1">
              <a:buClr>
                <a:srgbClr val="0000FF"/>
              </a:buClr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ảo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28600" y="3886200"/>
            <a:ext cx="8686800" cy="274320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chùm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chùm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WordArt 4"/>
          <p:cNvSpPr>
            <a:spLocks noChangeArrowheads="1" noChangeShapeType="1" noTextEdit="1"/>
          </p:cNvSpPr>
          <p:nvPr/>
        </p:nvSpPr>
        <p:spPr bwMode="auto">
          <a:xfrm>
            <a:off x="2819400" y="3429000"/>
            <a:ext cx="23622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46"/>
              </a:avLst>
            </a:prstTxWarp>
          </a:bodyPr>
          <a:lstStyle/>
          <a:p>
            <a:pPr algn="ctr"/>
            <a:r>
              <a:rPr lang="en-US" sz="8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CHÚ Ý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" y="587514"/>
            <a:ext cx="578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</a:t>
            </a:r>
            <a:endParaRPr lang="en-US" sz="4000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427066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77"/>
          <p:cNvSpPr>
            <a:spLocks noChangeArrowheads="1"/>
          </p:cNvSpPr>
          <p:nvPr/>
        </p:nvSpPr>
        <p:spPr bwMode="auto">
          <a:xfrm>
            <a:off x="152400" y="609600"/>
            <a:ext cx="73244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457200" indent="-457200" algn="ctr" eaLnBrk="1" hangingPunct="1">
              <a:buFont typeface="Calibri" pitchFamily="34" charset="0"/>
              <a:buAutoNum type="arabicPeriod"/>
            </a:pP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</a:t>
            </a:r>
            <a:endParaRPr lang="en-US" alt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1227137"/>
            <a:ext cx="8686800" cy="830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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dựng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 dựng 2 trong 3 tia đặc biệt đến TK, giao điểm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tia ló là ảnh S</a:t>
            </a:r>
            <a:r>
              <a:rPr lang="en-US" sz="24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3" name="Rectangle 77"/>
          <p:cNvSpPr>
            <a:spLocks noChangeArrowheads="1"/>
          </p:cNvSpPr>
          <p:nvPr/>
        </p:nvSpPr>
        <p:spPr bwMode="auto">
          <a:xfrm>
            <a:off x="152400" y="152400"/>
            <a:ext cx="2698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ảnh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3352800" y="5181600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S’</a:t>
            </a:r>
          </a:p>
        </p:txBody>
      </p:sp>
      <p:sp>
        <p:nvSpPr>
          <p:cNvPr id="9" name="Text Box 71"/>
          <p:cNvSpPr txBox="1">
            <a:spLocks noChangeArrowheads="1"/>
          </p:cNvSpPr>
          <p:nvPr/>
        </p:nvSpPr>
        <p:spPr bwMode="auto">
          <a:xfrm>
            <a:off x="7620000" y="5334000"/>
            <a:ext cx="68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S’</a:t>
            </a:r>
          </a:p>
        </p:txBody>
      </p:sp>
      <p:grpSp>
        <p:nvGrpSpPr>
          <p:cNvPr id="19466" name="Group 192"/>
          <p:cNvGrpSpPr>
            <a:grpSpLocks/>
          </p:cNvGrpSpPr>
          <p:nvPr/>
        </p:nvGrpSpPr>
        <p:grpSpPr bwMode="auto">
          <a:xfrm>
            <a:off x="876300" y="3155950"/>
            <a:ext cx="1508125" cy="0"/>
            <a:chOff x="876300" y="2208212"/>
            <a:chExt cx="1508125" cy="0"/>
          </a:xfrm>
        </p:grpSpPr>
        <p:sp>
          <p:nvSpPr>
            <p:cNvPr id="19524" name="Line 141"/>
            <p:cNvSpPr>
              <a:spLocks noChangeShapeType="1"/>
            </p:cNvSpPr>
            <p:nvPr/>
          </p:nvSpPr>
          <p:spPr bwMode="auto">
            <a:xfrm>
              <a:off x="756" y="1734"/>
              <a:ext cx="950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5" name="Line 142"/>
            <p:cNvSpPr>
              <a:spLocks noChangeShapeType="1"/>
            </p:cNvSpPr>
            <p:nvPr/>
          </p:nvSpPr>
          <p:spPr bwMode="auto">
            <a:xfrm>
              <a:off x="768" y="1734"/>
              <a:ext cx="556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503" name="Group 199"/>
          <p:cNvGrpSpPr>
            <a:grpSpLocks/>
          </p:cNvGrpSpPr>
          <p:nvPr/>
        </p:nvGrpSpPr>
        <p:grpSpPr bwMode="auto">
          <a:xfrm>
            <a:off x="609600" y="2836863"/>
            <a:ext cx="3581400" cy="2895600"/>
            <a:chOff x="384" y="1776"/>
            <a:chExt cx="2256" cy="1824"/>
          </a:xfrm>
        </p:grpSpPr>
        <p:grpSp>
          <p:nvGrpSpPr>
            <p:cNvPr id="19514" name="Group 81"/>
            <p:cNvGrpSpPr>
              <a:grpSpLocks/>
            </p:cNvGrpSpPr>
            <p:nvPr/>
          </p:nvGrpSpPr>
          <p:grpSpPr bwMode="auto">
            <a:xfrm>
              <a:off x="384" y="1776"/>
              <a:ext cx="2256" cy="1824"/>
              <a:chOff x="336" y="1776"/>
              <a:chExt cx="2256" cy="1824"/>
            </a:xfrm>
          </p:grpSpPr>
          <p:grpSp>
            <p:nvGrpSpPr>
              <p:cNvPr id="19516" name="Group 77"/>
              <p:cNvGrpSpPr>
                <a:grpSpLocks/>
              </p:cNvGrpSpPr>
              <p:nvPr/>
            </p:nvGrpSpPr>
            <p:grpSpPr bwMode="auto">
              <a:xfrm>
                <a:off x="432" y="1776"/>
                <a:ext cx="2160" cy="1824"/>
                <a:chOff x="432" y="1776"/>
                <a:chExt cx="2160" cy="1824"/>
              </a:xfrm>
            </p:grpSpPr>
            <p:sp>
              <p:nvSpPr>
                <p:cNvPr id="19520" name="Line 73"/>
                <p:cNvSpPr>
                  <a:spLocks noChangeShapeType="1"/>
                </p:cNvSpPr>
                <p:nvPr/>
              </p:nvSpPr>
              <p:spPr bwMode="auto">
                <a:xfrm>
                  <a:off x="432" y="2736"/>
                  <a:ext cx="21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521" name="Line 74"/>
                <p:cNvSpPr>
                  <a:spLocks noChangeShapeType="1"/>
                </p:cNvSpPr>
                <p:nvPr/>
              </p:nvSpPr>
              <p:spPr bwMode="auto">
                <a:xfrm>
                  <a:off x="1440" y="1776"/>
                  <a:ext cx="0" cy="182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522" name="Line 75"/>
                <p:cNvSpPr>
                  <a:spLocks noChangeShapeType="1"/>
                </p:cNvSpPr>
                <p:nvPr/>
              </p:nvSpPr>
              <p:spPr bwMode="auto">
                <a:xfrm>
                  <a:off x="960" y="2640"/>
                  <a:ext cx="0" cy="14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523" name="Line 76"/>
                <p:cNvSpPr>
                  <a:spLocks noChangeShapeType="1"/>
                </p:cNvSpPr>
                <p:nvPr/>
              </p:nvSpPr>
              <p:spPr bwMode="auto">
                <a:xfrm>
                  <a:off x="1920" y="2640"/>
                  <a:ext cx="0" cy="14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9517" name="Text Box 78"/>
              <p:cNvSpPr txBox="1">
                <a:spLocks noChangeArrowheads="1"/>
              </p:cNvSpPr>
              <p:nvPr/>
            </p:nvSpPr>
            <p:spPr bwMode="auto">
              <a:xfrm>
                <a:off x="336" y="1776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 dirty="0">
                    <a:latin typeface="Times New Roman" pitchFamily="18" charset="0"/>
                    <a:cs typeface="Times New Roman" pitchFamily="18" charset="0"/>
                  </a:rPr>
                  <a:t>S.</a:t>
                </a:r>
              </a:p>
            </p:txBody>
          </p:sp>
          <p:sp>
            <p:nvSpPr>
              <p:cNvPr id="19518" name="Text Box 79"/>
              <p:cNvSpPr txBox="1">
                <a:spLocks noChangeArrowheads="1"/>
              </p:cNvSpPr>
              <p:nvPr/>
            </p:nvSpPr>
            <p:spPr bwMode="auto">
              <a:xfrm>
                <a:off x="720" y="2686"/>
                <a:ext cx="43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 dirty="0">
                    <a:latin typeface="Times New Roman" pitchFamily="18" charset="0"/>
                    <a:cs typeface="Times New Roman" pitchFamily="18" charset="0"/>
                  </a:rPr>
                  <a:t>F</a:t>
                </a:r>
              </a:p>
            </p:txBody>
          </p:sp>
          <p:sp>
            <p:nvSpPr>
              <p:cNvPr id="19519" name="Text Box 80"/>
              <p:cNvSpPr txBox="1">
                <a:spLocks noChangeArrowheads="1"/>
              </p:cNvSpPr>
              <p:nvPr/>
            </p:nvSpPr>
            <p:spPr bwMode="auto">
              <a:xfrm>
                <a:off x="1920" y="2446"/>
                <a:ext cx="43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 dirty="0">
                    <a:latin typeface="Times New Roman" pitchFamily="18" charset="0"/>
                    <a:cs typeface="Times New Roman" pitchFamily="18" charset="0"/>
                  </a:rPr>
                  <a:t>F’</a:t>
                </a:r>
              </a:p>
            </p:txBody>
          </p:sp>
        </p:grpSp>
        <p:sp>
          <p:nvSpPr>
            <p:cNvPr id="19515" name="Text Box 113"/>
            <p:cNvSpPr txBox="1">
              <a:spLocks noChangeArrowheads="1"/>
            </p:cNvSpPr>
            <p:nvPr/>
          </p:nvSpPr>
          <p:spPr bwMode="auto">
            <a:xfrm>
              <a:off x="1248" y="2677"/>
              <a:ext cx="3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grpSp>
        <p:nvGrpSpPr>
          <p:cNvPr id="19504" name="Group 167"/>
          <p:cNvGrpSpPr>
            <a:grpSpLocks/>
          </p:cNvGrpSpPr>
          <p:nvPr/>
        </p:nvGrpSpPr>
        <p:grpSpPr bwMode="auto">
          <a:xfrm>
            <a:off x="4724400" y="2794000"/>
            <a:ext cx="3581400" cy="2895600"/>
            <a:chOff x="336" y="1776"/>
            <a:chExt cx="2256" cy="1824"/>
          </a:xfrm>
        </p:grpSpPr>
        <p:grpSp>
          <p:nvGrpSpPr>
            <p:cNvPr id="19506" name="Group 168"/>
            <p:cNvGrpSpPr>
              <a:grpSpLocks/>
            </p:cNvGrpSpPr>
            <p:nvPr/>
          </p:nvGrpSpPr>
          <p:grpSpPr bwMode="auto">
            <a:xfrm>
              <a:off x="432" y="1776"/>
              <a:ext cx="2160" cy="1824"/>
              <a:chOff x="432" y="1776"/>
              <a:chExt cx="2160" cy="1824"/>
            </a:xfrm>
          </p:grpSpPr>
          <p:sp>
            <p:nvSpPr>
              <p:cNvPr id="19510" name="Line 169"/>
              <p:cNvSpPr>
                <a:spLocks noChangeShapeType="1"/>
              </p:cNvSpPr>
              <p:nvPr/>
            </p:nvSpPr>
            <p:spPr bwMode="auto">
              <a:xfrm>
                <a:off x="432" y="2736"/>
                <a:ext cx="21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1" name="Line 170"/>
              <p:cNvSpPr>
                <a:spLocks noChangeShapeType="1"/>
              </p:cNvSpPr>
              <p:nvPr/>
            </p:nvSpPr>
            <p:spPr bwMode="auto">
              <a:xfrm>
                <a:off x="1440" y="1776"/>
                <a:ext cx="0" cy="182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2" name="Line 171"/>
              <p:cNvSpPr>
                <a:spLocks noChangeShapeType="1"/>
              </p:cNvSpPr>
              <p:nvPr/>
            </p:nvSpPr>
            <p:spPr bwMode="auto">
              <a:xfrm>
                <a:off x="960" y="2640"/>
                <a:ext cx="0" cy="14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513" name="Line 172"/>
              <p:cNvSpPr>
                <a:spLocks noChangeShapeType="1"/>
              </p:cNvSpPr>
              <p:nvPr/>
            </p:nvSpPr>
            <p:spPr bwMode="auto">
              <a:xfrm>
                <a:off x="1920" y="2640"/>
                <a:ext cx="0" cy="14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9507" name="Text Box 173"/>
            <p:cNvSpPr txBox="1">
              <a:spLocks noChangeArrowheads="1"/>
            </p:cNvSpPr>
            <p:nvPr/>
          </p:nvSpPr>
          <p:spPr bwMode="auto">
            <a:xfrm>
              <a:off x="336" y="1792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altLang="en-US" sz="2800" b="1" dirty="0">
                  <a:latin typeface="Arial" charset="0"/>
                </a:rPr>
                <a:t>.</a:t>
              </a:r>
            </a:p>
          </p:txBody>
        </p:sp>
        <p:sp>
          <p:nvSpPr>
            <p:cNvPr id="19508" name="Text Box 174"/>
            <p:cNvSpPr txBox="1">
              <a:spLocks noChangeArrowheads="1"/>
            </p:cNvSpPr>
            <p:nvPr/>
          </p:nvSpPr>
          <p:spPr bwMode="auto">
            <a:xfrm>
              <a:off x="720" y="2665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19509" name="Text Box 175"/>
            <p:cNvSpPr txBox="1">
              <a:spLocks noChangeArrowheads="1"/>
            </p:cNvSpPr>
            <p:nvPr/>
          </p:nvSpPr>
          <p:spPr bwMode="auto">
            <a:xfrm>
              <a:off x="1920" y="2473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  <a:cs typeface="Times New Roman" pitchFamily="18" charset="0"/>
                </a:rPr>
                <a:t>F’</a:t>
              </a:r>
            </a:p>
          </p:txBody>
        </p:sp>
      </p:grpSp>
      <p:sp>
        <p:nvSpPr>
          <p:cNvPr id="19505" name="Text Box 176"/>
          <p:cNvSpPr txBox="1">
            <a:spLocks noChangeArrowheads="1"/>
          </p:cNvSpPr>
          <p:nvPr/>
        </p:nvSpPr>
        <p:spPr bwMode="auto">
          <a:xfrm>
            <a:off x="6019800" y="3886200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grpSp>
        <p:nvGrpSpPr>
          <p:cNvPr id="35" name="Group 180"/>
          <p:cNvGrpSpPr>
            <a:grpSpLocks/>
          </p:cNvGrpSpPr>
          <p:nvPr/>
        </p:nvGrpSpPr>
        <p:grpSpPr bwMode="auto">
          <a:xfrm>
            <a:off x="5026025" y="3152775"/>
            <a:ext cx="1462088" cy="3175"/>
            <a:chOff x="3166" y="1975"/>
            <a:chExt cx="921" cy="2"/>
          </a:xfrm>
        </p:grpSpPr>
        <p:sp>
          <p:nvSpPr>
            <p:cNvPr id="36" name="Line 178"/>
            <p:cNvSpPr>
              <a:spLocks noChangeShapeType="1"/>
            </p:cNvSpPr>
            <p:nvPr/>
          </p:nvSpPr>
          <p:spPr bwMode="auto">
            <a:xfrm>
              <a:off x="3168" y="1975"/>
              <a:ext cx="919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37" name="Line 179"/>
            <p:cNvSpPr>
              <a:spLocks noChangeShapeType="1"/>
            </p:cNvSpPr>
            <p:nvPr/>
          </p:nvSpPr>
          <p:spPr bwMode="auto">
            <a:xfrm>
              <a:off x="3166" y="1977"/>
              <a:ext cx="494" cy="0"/>
            </a:xfrm>
            <a:prstGeom prst="line">
              <a:avLst/>
            </a:prstGeom>
            <a:ln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38" name="Group 183"/>
          <p:cNvGrpSpPr>
            <a:grpSpLocks/>
          </p:cNvGrpSpPr>
          <p:nvPr/>
        </p:nvGrpSpPr>
        <p:grpSpPr bwMode="auto">
          <a:xfrm>
            <a:off x="6465888" y="3152775"/>
            <a:ext cx="1871662" cy="2808288"/>
            <a:chOff x="4073" y="1975"/>
            <a:chExt cx="1001" cy="1481"/>
          </a:xfrm>
        </p:grpSpPr>
        <p:sp>
          <p:nvSpPr>
            <p:cNvPr id="39" name="Line 181"/>
            <p:cNvSpPr>
              <a:spLocks noChangeShapeType="1"/>
            </p:cNvSpPr>
            <p:nvPr/>
          </p:nvSpPr>
          <p:spPr bwMode="auto">
            <a:xfrm>
              <a:off x="4073" y="1975"/>
              <a:ext cx="1001" cy="1481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0" name="Line 182"/>
            <p:cNvSpPr>
              <a:spLocks noChangeShapeType="1"/>
            </p:cNvSpPr>
            <p:nvPr/>
          </p:nvSpPr>
          <p:spPr bwMode="auto">
            <a:xfrm>
              <a:off x="4085" y="1987"/>
              <a:ext cx="644" cy="954"/>
            </a:xfrm>
            <a:prstGeom prst="line">
              <a:avLst/>
            </a:prstGeom>
            <a:ln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sp>
        <p:nvSpPr>
          <p:cNvPr id="44" name="Text Box 189"/>
          <p:cNvSpPr txBox="1">
            <a:spLocks noChangeArrowheads="1"/>
          </p:cNvSpPr>
          <p:nvPr/>
        </p:nvSpPr>
        <p:spPr bwMode="auto">
          <a:xfrm>
            <a:off x="2438400" y="2819400"/>
            <a:ext cx="609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45" name="Text Box 190"/>
          <p:cNvSpPr txBox="1">
            <a:spLocks noChangeArrowheads="1"/>
          </p:cNvSpPr>
          <p:nvPr/>
        </p:nvSpPr>
        <p:spPr bwMode="auto">
          <a:xfrm>
            <a:off x="6553200" y="2833687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46" name="Text Box 198"/>
          <p:cNvSpPr txBox="1">
            <a:spLocks noChangeArrowheads="1"/>
          </p:cNvSpPr>
          <p:nvPr/>
        </p:nvSpPr>
        <p:spPr bwMode="auto">
          <a:xfrm>
            <a:off x="6002337" y="5181600"/>
            <a:ext cx="32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grpSp>
        <p:nvGrpSpPr>
          <p:cNvPr id="47" name="Group 180"/>
          <p:cNvGrpSpPr>
            <a:grpSpLocks/>
          </p:cNvGrpSpPr>
          <p:nvPr/>
        </p:nvGrpSpPr>
        <p:grpSpPr bwMode="auto">
          <a:xfrm>
            <a:off x="914400" y="3157537"/>
            <a:ext cx="1462088" cy="3175"/>
            <a:chOff x="3166" y="1975"/>
            <a:chExt cx="921" cy="2"/>
          </a:xfrm>
        </p:grpSpPr>
        <p:sp>
          <p:nvSpPr>
            <p:cNvPr id="48" name="Line 178"/>
            <p:cNvSpPr>
              <a:spLocks noChangeShapeType="1"/>
            </p:cNvSpPr>
            <p:nvPr/>
          </p:nvSpPr>
          <p:spPr bwMode="auto">
            <a:xfrm>
              <a:off x="3168" y="1975"/>
              <a:ext cx="919" cy="0"/>
            </a:xfrm>
            <a:prstGeom prst="line">
              <a:avLst/>
            </a:prstGeom>
            <a:ln w="38100">
              <a:headEnd/>
              <a:tailEnd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9" name="Line 179"/>
            <p:cNvSpPr>
              <a:spLocks noChangeShapeType="1"/>
            </p:cNvSpPr>
            <p:nvPr/>
          </p:nvSpPr>
          <p:spPr bwMode="auto">
            <a:xfrm>
              <a:off x="3166" y="1977"/>
              <a:ext cx="461" cy="0"/>
            </a:xfrm>
            <a:prstGeom prst="line">
              <a:avLst/>
            </a:prstGeom>
            <a:ln w="38100">
              <a:headEnd/>
              <a:tailEnd type="arrow" w="med" len="med"/>
            </a:ln>
            <a:effectLst>
              <a:outerShdw blurRad="40000"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50" name="Group 74"/>
          <p:cNvGrpSpPr>
            <a:grpSpLocks/>
          </p:cNvGrpSpPr>
          <p:nvPr/>
        </p:nvGrpSpPr>
        <p:grpSpPr bwMode="auto">
          <a:xfrm>
            <a:off x="887413" y="3173412"/>
            <a:ext cx="1458912" cy="1131888"/>
            <a:chOff x="887413" y="2225675"/>
            <a:chExt cx="1458912" cy="1131887"/>
          </a:xfrm>
        </p:grpSpPr>
        <p:grpSp>
          <p:nvGrpSpPr>
            <p:cNvPr id="19493" name="Group 197"/>
            <p:cNvGrpSpPr>
              <a:grpSpLocks/>
            </p:cNvGrpSpPr>
            <p:nvPr/>
          </p:nvGrpSpPr>
          <p:grpSpPr bwMode="auto">
            <a:xfrm>
              <a:off x="887413" y="2225675"/>
              <a:ext cx="1458912" cy="1131887"/>
              <a:chOff x="559" y="1999"/>
              <a:chExt cx="919" cy="713"/>
            </a:xfrm>
          </p:grpSpPr>
          <p:sp>
            <p:nvSpPr>
              <p:cNvPr id="53" name="Line 138"/>
              <p:cNvSpPr>
                <a:spLocks noChangeShapeType="1"/>
              </p:cNvSpPr>
              <p:nvPr/>
            </p:nvSpPr>
            <p:spPr bwMode="auto">
              <a:xfrm>
                <a:off x="572" y="1999"/>
                <a:ext cx="906" cy="713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4" name="Line 139"/>
              <p:cNvSpPr>
                <a:spLocks noChangeShapeType="1"/>
              </p:cNvSpPr>
              <p:nvPr/>
            </p:nvSpPr>
            <p:spPr bwMode="auto">
              <a:xfrm>
                <a:off x="559" y="1999"/>
                <a:ext cx="720" cy="548"/>
              </a:xfrm>
              <a:prstGeom prst="line">
                <a:avLst/>
              </a:prstGeom>
              <a:ln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52" name="Line 139"/>
            <p:cNvSpPr>
              <a:spLocks noChangeShapeType="1"/>
            </p:cNvSpPr>
            <p:nvPr/>
          </p:nvSpPr>
          <p:spPr bwMode="auto">
            <a:xfrm>
              <a:off x="1008063" y="2314575"/>
              <a:ext cx="1143000" cy="869949"/>
            </a:xfrm>
            <a:prstGeom prst="line">
              <a:avLst/>
            </a:prstGeom>
            <a:ln>
              <a:headEnd/>
              <a:tailEnd type="arrow" w="med" len="med"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55" name="Group 64"/>
          <p:cNvGrpSpPr>
            <a:grpSpLocks/>
          </p:cNvGrpSpPr>
          <p:nvPr/>
        </p:nvGrpSpPr>
        <p:grpSpPr bwMode="auto">
          <a:xfrm>
            <a:off x="2117725" y="4100512"/>
            <a:ext cx="2635250" cy="1978025"/>
            <a:chOff x="838200" y="4114800"/>
            <a:chExt cx="2635250" cy="1978025"/>
          </a:xfrm>
        </p:grpSpPr>
        <p:grpSp>
          <p:nvGrpSpPr>
            <p:cNvPr id="19489" name="Group 194"/>
            <p:cNvGrpSpPr>
              <a:grpSpLocks/>
            </p:cNvGrpSpPr>
            <p:nvPr/>
          </p:nvGrpSpPr>
          <p:grpSpPr bwMode="auto">
            <a:xfrm>
              <a:off x="838200" y="4114800"/>
              <a:ext cx="2635250" cy="1978025"/>
              <a:chOff x="450" y="3074"/>
              <a:chExt cx="1660" cy="1246"/>
            </a:xfrm>
          </p:grpSpPr>
          <p:sp>
            <p:nvSpPr>
              <p:cNvPr id="58" name="Line 148"/>
              <p:cNvSpPr>
                <a:spLocks noChangeShapeType="1"/>
              </p:cNvSpPr>
              <p:nvPr/>
            </p:nvSpPr>
            <p:spPr bwMode="auto">
              <a:xfrm>
                <a:off x="467" y="3091"/>
                <a:ext cx="720" cy="543"/>
              </a:xfrm>
              <a:prstGeom prst="line">
                <a:avLst/>
              </a:prstGeom>
              <a:ln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9" name="Line 193"/>
              <p:cNvSpPr>
                <a:spLocks noChangeShapeType="1"/>
              </p:cNvSpPr>
              <p:nvPr/>
            </p:nvSpPr>
            <p:spPr bwMode="auto">
              <a:xfrm>
                <a:off x="450" y="3074"/>
                <a:ext cx="1660" cy="1246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57" name="Line 139"/>
            <p:cNvSpPr>
              <a:spLocks noChangeShapeType="1"/>
            </p:cNvSpPr>
            <p:nvPr/>
          </p:nvSpPr>
          <p:spPr bwMode="auto">
            <a:xfrm>
              <a:off x="974725" y="4222750"/>
              <a:ext cx="1143000" cy="869950"/>
            </a:xfrm>
            <a:prstGeom prst="line">
              <a:avLst/>
            </a:prstGeom>
            <a:ln>
              <a:headEnd/>
              <a:tailEnd type="arrow" w="med" len="med"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60" name="Group 147"/>
          <p:cNvGrpSpPr>
            <a:grpSpLocks/>
          </p:cNvGrpSpPr>
          <p:nvPr/>
        </p:nvGrpSpPr>
        <p:grpSpPr bwMode="auto">
          <a:xfrm>
            <a:off x="2347913" y="3132137"/>
            <a:ext cx="1854200" cy="2898775"/>
            <a:chOff x="1479" y="1973"/>
            <a:chExt cx="1168" cy="1826"/>
          </a:xfrm>
        </p:grpSpPr>
        <p:sp>
          <p:nvSpPr>
            <p:cNvPr id="61" name="Line 145"/>
            <p:cNvSpPr>
              <a:spLocks noChangeShapeType="1"/>
            </p:cNvSpPr>
            <p:nvPr/>
          </p:nvSpPr>
          <p:spPr bwMode="auto">
            <a:xfrm>
              <a:off x="1481" y="1975"/>
              <a:ext cx="1166" cy="1824"/>
            </a:xfrm>
            <a:prstGeom prst="line">
              <a:avLst/>
            </a:prstGeom>
            <a:ln w="38100"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2" name="Line 146"/>
            <p:cNvSpPr>
              <a:spLocks noChangeShapeType="1"/>
            </p:cNvSpPr>
            <p:nvPr/>
          </p:nvSpPr>
          <p:spPr bwMode="auto">
            <a:xfrm>
              <a:off x="1479" y="1973"/>
              <a:ext cx="728" cy="1139"/>
            </a:xfrm>
            <a:prstGeom prst="line">
              <a:avLst/>
            </a:prstGeom>
            <a:ln w="38100">
              <a:headEnd/>
              <a:tailEnd type="arrow" w="med" len="med"/>
            </a:ln>
            <a:effectLst>
              <a:outerShdw blurRad="40000"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63" name="Group 67"/>
          <p:cNvGrpSpPr>
            <a:grpSpLocks/>
          </p:cNvGrpSpPr>
          <p:nvPr/>
        </p:nvGrpSpPr>
        <p:grpSpPr bwMode="auto">
          <a:xfrm>
            <a:off x="6427788" y="5394325"/>
            <a:ext cx="2554287" cy="14288"/>
            <a:chOff x="6427788" y="4429125"/>
            <a:chExt cx="2554287" cy="14288"/>
          </a:xfrm>
        </p:grpSpPr>
        <p:grpSp>
          <p:nvGrpSpPr>
            <p:cNvPr id="19483" name="Group 196"/>
            <p:cNvGrpSpPr>
              <a:grpSpLocks/>
            </p:cNvGrpSpPr>
            <p:nvPr/>
          </p:nvGrpSpPr>
          <p:grpSpPr bwMode="auto">
            <a:xfrm>
              <a:off x="6427788" y="4429125"/>
              <a:ext cx="2554287" cy="14288"/>
              <a:chOff x="4151" y="3209"/>
              <a:chExt cx="1609" cy="9"/>
            </a:xfrm>
          </p:grpSpPr>
          <p:sp>
            <p:nvSpPr>
              <p:cNvPr id="66" name="Line 188"/>
              <p:cNvSpPr>
                <a:spLocks noChangeShapeType="1"/>
              </p:cNvSpPr>
              <p:nvPr/>
            </p:nvSpPr>
            <p:spPr bwMode="auto">
              <a:xfrm>
                <a:off x="4208" y="3213"/>
                <a:ext cx="518" cy="0"/>
              </a:xfrm>
              <a:prstGeom prst="line">
                <a:avLst/>
              </a:prstGeom>
              <a:ln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67" name="Line 195"/>
              <p:cNvSpPr>
                <a:spLocks noChangeShapeType="1"/>
              </p:cNvSpPr>
              <p:nvPr/>
            </p:nvSpPr>
            <p:spPr bwMode="auto">
              <a:xfrm>
                <a:off x="4151" y="3209"/>
                <a:ext cx="1609" cy="9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65" name="Line 188"/>
            <p:cNvSpPr>
              <a:spLocks noChangeShapeType="1"/>
            </p:cNvSpPr>
            <p:nvPr/>
          </p:nvSpPr>
          <p:spPr bwMode="auto">
            <a:xfrm>
              <a:off x="6670675" y="4430713"/>
              <a:ext cx="822325" cy="0"/>
            </a:xfrm>
            <a:prstGeom prst="line">
              <a:avLst/>
            </a:prstGeom>
            <a:ln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68" name="Group 74"/>
          <p:cNvGrpSpPr>
            <a:grpSpLocks/>
          </p:cNvGrpSpPr>
          <p:nvPr/>
        </p:nvGrpSpPr>
        <p:grpSpPr bwMode="auto">
          <a:xfrm>
            <a:off x="5002213" y="3175000"/>
            <a:ext cx="1474787" cy="2227263"/>
            <a:chOff x="887413" y="2225675"/>
            <a:chExt cx="1458912" cy="1131887"/>
          </a:xfrm>
        </p:grpSpPr>
        <p:grpSp>
          <p:nvGrpSpPr>
            <p:cNvPr id="19479" name="Group 197"/>
            <p:cNvGrpSpPr>
              <a:grpSpLocks/>
            </p:cNvGrpSpPr>
            <p:nvPr/>
          </p:nvGrpSpPr>
          <p:grpSpPr bwMode="auto">
            <a:xfrm>
              <a:off x="887413" y="2225675"/>
              <a:ext cx="1458912" cy="1131887"/>
              <a:chOff x="559" y="1999"/>
              <a:chExt cx="919" cy="713"/>
            </a:xfrm>
          </p:grpSpPr>
          <p:sp>
            <p:nvSpPr>
              <p:cNvPr id="71" name="Line 138"/>
              <p:cNvSpPr>
                <a:spLocks noChangeShapeType="1"/>
              </p:cNvSpPr>
              <p:nvPr/>
            </p:nvSpPr>
            <p:spPr bwMode="auto">
              <a:xfrm>
                <a:off x="572" y="1999"/>
                <a:ext cx="906" cy="713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72" name="Line 139"/>
              <p:cNvSpPr>
                <a:spLocks noChangeShapeType="1"/>
              </p:cNvSpPr>
              <p:nvPr/>
            </p:nvSpPr>
            <p:spPr bwMode="auto">
              <a:xfrm>
                <a:off x="559" y="1999"/>
                <a:ext cx="720" cy="548"/>
              </a:xfrm>
              <a:prstGeom prst="line">
                <a:avLst/>
              </a:prstGeom>
              <a:ln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70" name="Line 139"/>
            <p:cNvSpPr>
              <a:spLocks noChangeShapeType="1"/>
            </p:cNvSpPr>
            <p:nvPr/>
          </p:nvSpPr>
          <p:spPr bwMode="auto">
            <a:xfrm>
              <a:off x="1008334" y="2314419"/>
              <a:ext cx="1143260" cy="870496"/>
            </a:xfrm>
            <a:prstGeom prst="line">
              <a:avLst/>
            </a:prstGeom>
            <a:ln>
              <a:headEnd/>
              <a:tailEnd type="arrow" w="med" len="med"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sp>
        <p:nvSpPr>
          <p:cNvPr id="69" name="TextBox 1"/>
          <p:cNvSpPr txBox="1">
            <a:spLocks noChangeArrowheads="1"/>
          </p:cNvSpPr>
          <p:nvPr/>
        </p:nvSpPr>
        <p:spPr bwMode="auto">
          <a:xfrm>
            <a:off x="609600" y="3962400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1"/>
          <p:cNvSpPr txBox="1">
            <a:spLocks noChangeArrowheads="1"/>
          </p:cNvSpPr>
          <p:nvPr/>
        </p:nvSpPr>
        <p:spPr bwMode="auto">
          <a:xfrm>
            <a:off x="4810125" y="3957935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10908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6" grpId="0" animBg="1"/>
      <p:bldP spid="19463" grpId="0"/>
      <p:bldP spid="8" grpId="0"/>
      <p:bldP spid="9" grpId="0"/>
      <p:bldP spid="19505" grpId="0"/>
      <p:bldP spid="44" grpId="0"/>
      <p:bldP spid="45" grpId="0"/>
      <p:bldP spid="46" grpId="0"/>
      <p:bldP spid="69" grpId="0"/>
      <p:bldP spid="7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533400" y="2362200"/>
            <a:ext cx="76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S’</a:t>
            </a:r>
          </a:p>
        </p:txBody>
      </p:sp>
      <p:sp>
        <p:nvSpPr>
          <p:cNvPr id="9" name="Text Box 71"/>
          <p:cNvSpPr txBox="1">
            <a:spLocks noChangeArrowheads="1"/>
          </p:cNvSpPr>
          <p:nvPr/>
        </p:nvSpPr>
        <p:spPr bwMode="auto">
          <a:xfrm>
            <a:off x="4495800" y="2438400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S’</a:t>
            </a:r>
          </a:p>
        </p:txBody>
      </p:sp>
      <p:grpSp>
        <p:nvGrpSpPr>
          <p:cNvPr id="20490" name="Group 192"/>
          <p:cNvGrpSpPr>
            <a:grpSpLocks/>
          </p:cNvGrpSpPr>
          <p:nvPr/>
        </p:nvGrpSpPr>
        <p:grpSpPr bwMode="auto">
          <a:xfrm>
            <a:off x="876300" y="3197225"/>
            <a:ext cx="1508125" cy="0"/>
            <a:chOff x="876300" y="2208212"/>
            <a:chExt cx="1508125" cy="0"/>
          </a:xfrm>
        </p:grpSpPr>
        <p:sp>
          <p:nvSpPr>
            <p:cNvPr id="20553" name="Line 141"/>
            <p:cNvSpPr>
              <a:spLocks noChangeShapeType="1"/>
            </p:cNvSpPr>
            <p:nvPr/>
          </p:nvSpPr>
          <p:spPr bwMode="auto">
            <a:xfrm>
              <a:off x="756" y="1734"/>
              <a:ext cx="950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54" name="Line 142"/>
            <p:cNvSpPr>
              <a:spLocks noChangeShapeType="1"/>
            </p:cNvSpPr>
            <p:nvPr/>
          </p:nvSpPr>
          <p:spPr bwMode="auto">
            <a:xfrm>
              <a:off x="768" y="1734"/>
              <a:ext cx="556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32" name="Group 199"/>
          <p:cNvGrpSpPr>
            <a:grpSpLocks/>
          </p:cNvGrpSpPr>
          <p:nvPr/>
        </p:nvGrpSpPr>
        <p:grpSpPr bwMode="auto">
          <a:xfrm>
            <a:off x="762000" y="2860675"/>
            <a:ext cx="3429000" cy="2895600"/>
            <a:chOff x="480" y="1776"/>
            <a:chExt cx="2160" cy="1824"/>
          </a:xfrm>
        </p:grpSpPr>
        <p:grpSp>
          <p:nvGrpSpPr>
            <p:cNvPr id="20543" name="Group 81"/>
            <p:cNvGrpSpPr>
              <a:grpSpLocks/>
            </p:cNvGrpSpPr>
            <p:nvPr/>
          </p:nvGrpSpPr>
          <p:grpSpPr bwMode="auto">
            <a:xfrm>
              <a:off x="480" y="1776"/>
              <a:ext cx="2160" cy="1824"/>
              <a:chOff x="432" y="1776"/>
              <a:chExt cx="2160" cy="1824"/>
            </a:xfrm>
          </p:grpSpPr>
          <p:grpSp>
            <p:nvGrpSpPr>
              <p:cNvPr id="20545" name="Group 77"/>
              <p:cNvGrpSpPr>
                <a:grpSpLocks/>
              </p:cNvGrpSpPr>
              <p:nvPr/>
            </p:nvGrpSpPr>
            <p:grpSpPr bwMode="auto">
              <a:xfrm>
                <a:off x="432" y="1776"/>
                <a:ext cx="2160" cy="1824"/>
                <a:chOff x="432" y="1776"/>
                <a:chExt cx="2160" cy="1824"/>
              </a:xfrm>
            </p:grpSpPr>
            <p:sp>
              <p:nvSpPr>
                <p:cNvPr id="20549" name="Line 73"/>
                <p:cNvSpPr>
                  <a:spLocks noChangeShapeType="1"/>
                </p:cNvSpPr>
                <p:nvPr/>
              </p:nvSpPr>
              <p:spPr bwMode="auto">
                <a:xfrm>
                  <a:off x="432" y="2736"/>
                  <a:ext cx="216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50" name="Line 74"/>
                <p:cNvSpPr>
                  <a:spLocks noChangeShapeType="1"/>
                </p:cNvSpPr>
                <p:nvPr/>
              </p:nvSpPr>
              <p:spPr bwMode="auto">
                <a:xfrm>
                  <a:off x="1440" y="1776"/>
                  <a:ext cx="0" cy="182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51" name="Line 75"/>
                <p:cNvSpPr>
                  <a:spLocks noChangeShapeType="1"/>
                </p:cNvSpPr>
                <p:nvPr/>
              </p:nvSpPr>
              <p:spPr bwMode="auto">
                <a:xfrm>
                  <a:off x="816" y="2640"/>
                  <a:ext cx="0" cy="14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52" name="Line 76"/>
                <p:cNvSpPr>
                  <a:spLocks noChangeShapeType="1"/>
                </p:cNvSpPr>
                <p:nvPr/>
              </p:nvSpPr>
              <p:spPr bwMode="auto">
                <a:xfrm>
                  <a:off x="2064" y="2640"/>
                  <a:ext cx="0" cy="14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546" name="Text Box 78"/>
              <p:cNvSpPr txBox="1">
                <a:spLocks noChangeArrowheads="1"/>
              </p:cNvSpPr>
              <p:nvPr/>
            </p:nvSpPr>
            <p:spPr bwMode="auto">
              <a:xfrm>
                <a:off x="744" y="2092"/>
                <a:ext cx="69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 dirty="0">
                    <a:latin typeface="Times New Roman" pitchFamily="18" charset="0"/>
                    <a:cs typeface="Times New Roman" pitchFamily="18" charset="0"/>
                  </a:rPr>
                  <a:t>S  .</a:t>
                </a:r>
              </a:p>
            </p:txBody>
          </p:sp>
          <p:sp>
            <p:nvSpPr>
              <p:cNvPr id="20547" name="Text Box 79"/>
              <p:cNvSpPr txBox="1">
                <a:spLocks noChangeArrowheads="1"/>
              </p:cNvSpPr>
              <p:nvPr/>
            </p:nvSpPr>
            <p:spPr bwMode="auto">
              <a:xfrm>
                <a:off x="677" y="2719"/>
                <a:ext cx="43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 dirty="0">
                    <a:latin typeface="Times New Roman" pitchFamily="18" charset="0"/>
                    <a:cs typeface="Times New Roman" pitchFamily="18" charset="0"/>
                  </a:rPr>
                  <a:t>F</a:t>
                </a:r>
              </a:p>
            </p:txBody>
          </p:sp>
          <p:sp>
            <p:nvSpPr>
              <p:cNvPr id="20548" name="Text Box 80"/>
              <p:cNvSpPr txBox="1">
                <a:spLocks noChangeArrowheads="1"/>
              </p:cNvSpPr>
              <p:nvPr/>
            </p:nvSpPr>
            <p:spPr bwMode="auto">
              <a:xfrm>
                <a:off x="2064" y="2431"/>
                <a:ext cx="43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800" b="1" dirty="0">
                    <a:latin typeface="Times New Roman" pitchFamily="18" charset="0"/>
                    <a:cs typeface="Times New Roman" pitchFamily="18" charset="0"/>
                  </a:rPr>
                  <a:t>F’</a:t>
                </a:r>
              </a:p>
            </p:txBody>
          </p:sp>
        </p:grpSp>
        <p:sp>
          <p:nvSpPr>
            <p:cNvPr id="20544" name="Text Box 113"/>
            <p:cNvSpPr txBox="1">
              <a:spLocks noChangeArrowheads="1"/>
            </p:cNvSpPr>
            <p:nvPr/>
          </p:nvSpPr>
          <p:spPr bwMode="auto">
            <a:xfrm>
              <a:off x="1248" y="2662"/>
              <a:ext cx="3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grpSp>
        <p:nvGrpSpPr>
          <p:cNvPr id="20533" name="Group 167"/>
          <p:cNvGrpSpPr>
            <a:grpSpLocks/>
          </p:cNvGrpSpPr>
          <p:nvPr/>
        </p:nvGrpSpPr>
        <p:grpSpPr bwMode="auto">
          <a:xfrm>
            <a:off x="4876800" y="2530475"/>
            <a:ext cx="3429000" cy="3527425"/>
            <a:chOff x="432" y="1595"/>
            <a:chExt cx="2160" cy="2222"/>
          </a:xfrm>
        </p:grpSpPr>
        <p:grpSp>
          <p:nvGrpSpPr>
            <p:cNvPr id="20535" name="Group 168"/>
            <p:cNvGrpSpPr>
              <a:grpSpLocks/>
            </p:cNvGrpSpPr>
            <p:nvPr/>
          </p:nvGrpSpPr>
          <p:grpSpPr bwMode="auto">
            <a:xfrm>
              <a:off x="432" y="1595"/>
              <a:ext cx="2160" cy="2222"/>
              <a:chOff x="432" y="1595"/>
              <a:chExt cx="2160" cy="2222"/>
            </a:xfrm>
          </p:grpSpPr>
          <p:sp>
            <p:nvSpPr>
              <p:cNvPr id="20539" name="Line 169"/>
              <p:cNvSpPr>
                <a:spLocks noChangeShapeType="1"/>
              </p:cNvSpPr>
              <p:nvPr/>
            </p:nvSpPr>
            <p:spPr bwMode="auto">
              <a:xfrm>
                <a:off x="432" y="2736"/>
                <a:ext cx="21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40" name="Line 170"/>
              <p:cNvSpPr>
                <a:spLocks noChangeShapeType="1"/>
              </p:cNvSpPr>
              <p:nvPr/>
            </p:nvSpPr>
            <p:spPr bwMode="auto">
              <a:xfrm flipH="1">
                <a:off x="1462" y="1595"/>
                <a:ext cx="0" cy="222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41" name="Line 171"/>
              <p:cNvSpPr>
                <a:spLocks noChangeShapeType="1"/>
              </p:cNvSpPr>
              <p:nvPr/>
            </p:nvSpPr>
            <p:spPr bwMode="auto">
              <a:xfrm>
                <a:off x="768" y="2640"/>
                <a:ext cx="0" cy="14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42" name="Line 172"/>
              <p:cNvSpPr>
                <a:spLocks noChangeShapeType="1"/>
              </p:cNvSpPr>
              <p:nvPr/>
            </p:nvSpPr>
            <p:spPr bwMode="auto">
              <a:xfrm>
                <a:off x="2064" y="2640"/>
                <a:ext cx="0" cy="14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536" name="Text Box 173"/>
            <p:cNvSpPr txBox="1">
              <a:spLocks noChangeArrowheads="1"/>
            </p:cNvSpPr>
            <p:nvPr/>
          </p:nvSpPr>
          <p:spPr bwMode="auto">
            <a:xfrm>
              <a:off x="825" y="2128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altLang="en-US" sz="2800" b="1">
                  <a:latin typeface="Arial" charset="0"/>
                </a:rPr>
                <a:t>.</a:t>
              </a:r>
            </a:p>
          </p:txBody>
        </p:sp>
        <p:sp>
          <p:nvSpPr>
            <p:cNvPr id="20537" name="Text Box 174"/>
            <p:cNvSpPr txBox="1">
              <a:spLocks noChangeArrowheads="1"/>
            </p:cNvSpPr>
            <p:nvPr/>
          </p:nvSpPr>
          <p:spPr bwMode="auto">
            <a:xfrm>
              <a:off x="624" y="2737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20538" name="Text Box 175"/>
            <p:cNvSpPr txBox="1">
              <a:spLocks noChangeArrowheads="1"/>
            </p:cNvSpPr>
            <p:nvPr/>
          </p:nvSpPr>
          <p:spPr bwMode="auto">
            <a:xfrm>
              <a:off x="2016" y="2449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b="1" dirty="0">
                  <a:latin typeface="Times New Roman" pitchFamily="18" charset="0"/>
                  <a:cs typeface="Times New Roman" pitchFamily="18" charset="0"/>
                </a:rPr>
                <a:t>F’</a:t>
              </a:r>
            </a:p>
          </p:txBody>
        </p:sp>
      </p:grpSp>
      <p:sp>
        <p:nvSpPr>
          <p:cNvPr id="20534" name="Text Box 176"/>
          <p:cNvSpPr txBox="1">
            <a:spLocks noChangeArrowheads="1"/>
          </p:cNvSpPr>
          <p:nvPr/>
        </p:nvSpPr>
        <p:spPr bwMode="auto">
          <a:xfrm>
            <a:off x="6096000" y="4281488"/>
            <a:ext cx="53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grpSp>
        <p:nvGrpSpPr>
          <p:cNvPr id="35" name="Group 180"/>
          <p:cNvGrpSpPr>
            <a:grpSpLocks/>
          </p:cNvGrpSpPr>
          <p:nvPr/>
        </p:nvGrpSpPr>
        <p:grpSpPr bwMode="auto">
          <a:xfrm>
            <a:off x="5816600" y="3702050"/>
            <a:ext cx="731838" cy="3175"/>
            <a:chOff x="3166" y="1975"/>
            <a:chExt cx="921" cy="2"/>
          </a:xfrm>
        </p:grpSpPr>
        <p:sp>
          <p:nvSpPr>
            <p:cNvPr id="36" name="Line 178"/>
            <p:cNvSpPr>
              <a:spLocks noChangeShapeType="1"/>
            </p:cNvSpPr>
            <p:nvPr/>
          </p:nvSpPr>
          <p:spPr bwMode="auto">
            <a:xfrm>
              <a:off x="3168" y="1975"/>
              <a:ext cx="919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37" name="Line 179"/>
            <p:cNvSpPr>
              <a:spLocks noChangeShapeType="1"/>
            </p:cNvSpPr>
            <p:nvPr/>
          </p:nvSpPr>
          <p:spPr bwMode="auto">
            <a:xfrm>
              <a:off x="3166" y="1977"/>
              <a:ext cx="493" cy="0"/>
            </a:xfrm>
            <a:prstGeom prst="line">
              <a:avLst/>
            </a:prstGeom>
            <a:ln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38" name="Group 183"/>
          <p:cNvGrpSpPr>
            <a:grpSpLocks/>
          </p:cNvGrpSpPr>
          <p:nvPr/>
        </p:nvGrpSpPr>
        <p:grpSpPr bwMode="auto">
          <a:xfrm>
            <a:off x="6511925" y="3697287"/>
            <a:ext cx="2071688" cy="1338263"/>
            <a:chOff x="4073" y="1975"/>
            <a:chExt cx="1001" cy="1481"/>
          </a:xfrm>
        </p:grpSpPr>
        <p:sp>
          <p:nvSpPr>
            <p:cNvPr id="39" name="Line 181"/>
            <p:cNvSpPr>
              <a:spLocks noChangeShapeType="1"/>
            </p:cNvSpPr>
            <p:nvPr/>
          </p:nvSpPr>
          <p:spPr bwMode="auto">
            <a:xfrm>
              <a:off x="4073" y="1975"/>
              <a:ext cx="1001" cy="1481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0" name="Line 182"/>
            <p:cNvSpPr>
              <a:spLocks noChangeShapeType="1"/>
            </p:cNvSpPr>
            <p:nvPr/>
          </p:nvSpPr>
          <p:spPr bwMode="auto">
            <a:xfrm>
              <a:off x="4085" y="1987"/>
              <a:ext cx="644" cy="954"/>
            </a:xfrm>
            <a:prstGeom prst="line">
              <a:avLst/>
            </a:prstGeom>
            <a:ln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sp>
        <p:nvSpPr>
          <p:cNvPr id="44" name="Text Box 189"/>
          <p:cNvSpPr txBox="1">
            <a:spLocks noChangeArrowheads="1"/>
          </p:cNvSpPr>
          <p:nvPr/>
        </p:nvSpPr>
        <p:spPr bwMode="auto">
          <a:xfrm>
            <a:off x="2438400" y="3367088"/>
            <a:ext cx="609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45" name="Text Box 190"/>
          <p:cNvSpPr txBox="1">
            <a:spLocks noChangeArrowheads="1"/>
          </p:cNvSpPr>
          <p:nvPr/>
        </p:nvSpPr>
        <p:spPr bwMode="auto">
          <a:xfrm>
            <a:off x="6477000" y="3276600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46" name="Text Box 198"/>
          <p:cNvSpPr txBox="1">
            <a:spLocks noChangeArrowheads="1"/>
          </p:cNvSpPr>
          <p:nvPr/>
        </p:nvSpPr>
        <p:spPr bwMode="auto">
          <a:xfrm>
            <a:off x="6592537" y="2286000"/>
            <a:ext cx="322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K</a:t>
            </a:r>
          </a:p>
        </p:txBody>
      </p:sp>
      <p:grpSp>
        <p:nvGrpSpPr>
          <p:cNvPr id="47" name="Group 180"/>
          <p:cNvGrpSpPr>
            <a:grpSpLocks/>
          </p:cNvGrpSpPr>
          <p:nvPr/>
        </p:nvGrpSpPr>
        <p:grpSpPr bwMode="auto">
          <a:xfrm>
            <a:off x="1768475" y="3687762"/>
            <a:ext cx="639763" cy="3175"/>
            <a:chOff x="3166" y="1975"/>
            <a:chExt cx="921" cy="2"/>
          </a:xfrm>
        </p:grpSpPr>
        <p:sp>
          <p:nvSpPr>
            <p:cNvPr id="48" name="Line 178"/>
            <p:cNvSpPr>
              <a:spLocks noChangeShapeType="1"/>
            </p:cNvSpPr>
            <p:nvPr/>
          </p:nvSpPr>
          <p:spPr bwMode="auto">
            <a:xfrm>
              <a:off x="3168" y="1975"/>
              <a:ext cx="919" cy="0"/>
            </a:xfrm>
            <a:prstGeom prst="line">
              <a:avLst/>
            </a:prstGeom>
            <a:ln>
              <a:headEnd/>
              <a:tailEnd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9" name="Line 179"/>
            <p:cNvSpPr>
              <a:spLocks noChangeShapeType="1"/>
            </p:cNvSpPr>
            <p:nvPr/>
          </p:nvSpPr>
          <p:spPr bwMode="auto">
            <a:xfrm>
              <a:off x="3166" y="1977"/>
              <a:ext cx="462" cy="0"/>
            </a:xfrm>
            <a:prstGeom prst="line">
              <a:avLst/>
            </a:prstGeom>
            <a:ln>
              <a:headEnd/>
              <a:tailEnd type="arrow" w="med" len="med"/>
            </a:ln>
            <a:effectLst>
              <a:outerShdw blurRad="40000"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50" name="Group 74"/>
          <p:cNvGrpSpPr>
            <a:grpSpLocks/>
          </p:cNvGrpSpPr>
          <p:nvPr/>
        </p:nvGrpSpPr>
        <p:grpSpPr bwMode="auto">
          <a:xfrm>
            <a:off x="1738313" y="3673475"/>
            <a:ext cx="627062" cy="704850"/>
            <a:chOff x="887413" y="2225675"/>
            <a:chExt cx="1458912" cy="1131887"/>
          </a:xfrm>
        </p:grpSpPr>
        <p:grpSp>
          <p:nvGrpSpPr>
            <p:cNvPr id="20522" name="Group 197"/>
            <p:cNvGrpSpPr>
              <a:grpSpLocks/>
            </p:cNvGrpSpPr>
            <p:nvPr/>
          </p:nvGrpSpPr>
          <p:grpSpPr bwMode="auto">
            <a:xfrm>
              <a:off x="887413" y="2225675"/>
              <a:ext cx="1458912" cy="1131887"/>
              <a:chOff x="559" y="1999"/>
              <a:chExt cx="919" cy="713"/>
            </a:xfrm>
          </p:grpSpPr>
          <p:sp>
            <p:nvSpPr>
              <p:cNvPr id="53" name="Line 138"/>
              <p:cNvSpPr>
                <a:spLocks noChangeShapeType="1"/>
              </p:cNvSpPr>
              <p:nvPr/>
            </p:nvSpPr>
            <p:spPr bwMode="auto">
              <a:xfrm>
                <a:off x="573" y="1999"/>
                <a:ext cx="905" cy="713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4" name="Line 139"/>
              <p:cNvSpPr>
                <a:spLocks noChangeShapeType="1"/>
              </p:cNvSpPr>
              <p:nvPr/>
            </p:nvSpPr>
            <p:spPr bwMode="auto">
              <a:xfrm>
                <a:off x="559" y="1999"/>
                <a:ext cx="719" cy="548"/>
              </a:xfrm>
              <a:prstGeom prst="line">
                <a:avLst/>
              </a:prstGeom>
              <a:ln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52" name="Line 139"/>
            <p:cNvSpPr>
              <a:spLocks noChangeShapeType="1"/>
            </p:cNvSpPr>
            <p:nvPr/>
          </p:nvSpPr>
          <p:spPr bwMode="auto">
            <a:xfrm>
              <a:off x="1009296" y="2314900"/>
              <a:ext cx="1141278" cy="869310"/>
            </a:xfrm>
            <a:prstGeom prst="line">
              <a:avLst/>
            </a:prstGeom>
            <a:ln>
              <a:headEnd/>
              <a:tailEnd type="arrow" w="med" len="med"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55" name="Group 64"/>
          <p:cNvGrpSpPr>
            <a:grpSpLocks/>
          </p:cNvGrpSpPr>
          <p:nvPr/>
        </p:nvGrpSpPr>
        <p:grpSpPr bwMode="auto">
          <a:xfrm>
            <a:off x="2336800" y="4349750"/>
            <a:ext cx="1909763" cy="1974850"/>
            <a:chOff x="838200" y="4114800"/>
            <a:chExt cx="2635250" cy="1978025"/>
          </a:xfrm>
        </p:grpSpPr>
        <p:grpSp>
          <p:nvGrpSpPr>
            <p:cNvPr id="20518" name="Group 194"/>
            <p:cNvGrpSpPr>
              <a:grpSpLocks/>
            </p:cNvGrpSpPr>
            <p:nvPr/>
          </p:nvGrpSpPr>
          <p:grpSpPr bwMode="auto">
            <a:xfrm>
              <a:off x="838200" y="4114800"/>
              <a:ext cx="2635250" cy="1978025"/>
              <a:chOff x="450" y="3074"/>
              <a:chExt cx="1660" cy="1246"/>
            </a:xfrm>
          </p:grpSpPr>
          <p:sp>
            <p:nvSpPr>
              <p:cNvPr id="58" name="Line 148"/>
              <p:cNvSpPr>
                <a:spLocks noChangeShapeType="1"/>
              </p:cNvSpPr>
              <p:nvPr/>
            </p:nvSpPr>
            <p:spPr bwMode="auto">
              <a:xfrm>
                <a:off x="467" y="3091"/>
                <a:ext cx="720" cy="543"/>
              </a:xfrm>
              <a:prstGeom prst="line">
                <a:avLst/>
              </a:prstGeom>
              <a:ln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59" name="Line 193"/>
              <p:cNvSpPr>
                <a:spLocks noChangeShapeType="1"/>
              </p:cNvSpPr>
              <p:nvPr/>
            </p:nvSpPr>
            <p:spPr bwMode="auto">
              <a:xfrm>
                <a:off x="450" y="3074"/>
                <a:ext cx="1660" cy="1246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57" name="Line 139"/>
            <p:cNvSpPr>
              <a:spLocks noChangeShapeType="1"/>
            </p:cNvSpPr>
            <p:nvPr/>
          </p:nvSpPr>
          <p:spPr bwMode="auto">
            <a:xfrm>
              <a:off x="974015" y="4222924"/>
              <a:ext cx="1143475" cy="869758"/>
            </a:xfrm>
            <a:prstGeom prst="line">
              <a:avLst/>
            </a:prstGeom>
            <a:ln>
              <a:headEnd/>
              <a:tailEnd type="arrow" w="med" len="med"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60" name="Group 147"/>
          <p:cNvGrpSpPr>
            <a:grpSpLocks/>
          </p:cNvGrpSpPr>
          <p:nvPr/>
        </p:nvGrpSpPr>
        <p:grpSpPr bwMode="auto">
          <a:xfrm>
            <a:off x="2335213" y="3671887"/>
            <a:ext cx="2819400" cy="1914525"/>
            <a:chOff x="1481" y="1975"/>
            <a:chExt cx="1166" cy="1824"/>
          </a:xfrm>
        </p:grpSpPr>
        <p:sp>
          <p:nvSpPr>
            <p:cNvPr id="61" name="Line 145"/>
            <p:cNvSpPr>
              <a:spLocks noChangeShapeType="1"/>
            </p:cNvSpPr>
            <p:nvPr/>
          </p:nvSpPr>
          <p:spPr bwMode="auto">
            <a:xfrm>
              <a:off x="1481" y="1975"/>
              <a:ext cx="1166" cy="1824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2" name="Line 146"/>
            <p:cNvSpPr>
              <a:spLocks noChangeShapeType="1"/>
            </p:cNvSpPr>
            <p:nvPr/>
          </p:nvSpPr>
          <p:spPr bwMode="auto">
            <a:xfrm>
              <a:off x="1509" y="2022"/>
              <a:ext cx="728" cy="1139"/>
            </a:xfrm>
            <a:prstGeom prst="line">
              <a:avLst/>
            </a:prstGeom>
            <a:ln>
              <a:headEnd/>
              <a:tailEnd type="arrow" w="med" len="med"/>
            </a:ln>
            <a:effectLst>
              <a:outerShdw blurRad="40000"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dirty="0"/>
            </a:p>
          </p:txBody>
        </p:sp>
      </p:grpSp>
      <p:grpSp>
        <p:nvGrpSpPr>
          <p:cNvPr id="63" name="Group 67"/>
          <p:cNvGrpSpPr>
            <a:grpSpLocks/>
          </p:cNvGrpSpPr>
          <p:nvPr/>
        </p:nvGrpSpPr>
        <p:grpSpPr bwMode="auto">
          <a:xfrm>
            <a:off x="6443663" y="2738437"/>
            <a:ext cx="2554287" cy="14288"/>
            <a:chOff x="6427788" y="4429125"/>
            <a:chExt cx="2554287" cy="14288"/>
          </a:xfrm>
        </p:grpSpPr>
        <p:grpSp>
          <p:nvGrpSpPr>
            <p:cNvPr id="20512" name="Group 196"/>
            <p:cNvGrpSpPr>
              <a:grpSpLocks/>
            </p:cNvGrpSpPr>
            <p:nvPr/>
          </p:nvGrpSpPr>
          <p:grpSpPr bwMode="auto">
            <a:xfrm>
              <a:off x="6427788" y="4429125"/>
              <a:ext cx="2554287" cy="14288"/>
              <a:chOff x="4151" y="3209"/>
              <a:chExt cx="1609" cy="9"/>
            </a:xfrm>
          </p:grpSpPr>
          <p:sp>
            <p:nvSpPr>
              <p:cNvPr id="66" name="Line 188"/>
              <p:cNvSpPr>
                <a:spLocks noChangeShapeType="1"/>
              </p:cNvSpPr>
              <p:nvPr/>
            </p:nvSpPr>
            <p:spPr bwMode="auto">
              <a:xfrm>
                <a:off x="4208" y="3213"/>
                <a:ext cx="518" cy="0"/>
              </a:xfrm>
              <a:prstGeom prst="line">
                <a:avLst/>
              </a:prstGeom>
              <a:ln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67" name="Line 195"/>
              <p:cNvSpPr>
                <a:spLocks noChangeShapeType="1"/>
              </p:cNvSpPr>
              <p:nvPr/>
            </p:nvSpPr>
            <p:spPr bwMode="auto">
              <a:xfrm>
                <a:off x="4151" y="3209"/>
                <a:ext cx="1609" cy="9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65" name="Line 188"/>
            <p:cNvSpPr>
              <a:spLocks noChangeShapeType="1"/>
            </p:cNvSpPr>
            <p:nvPr/>
          </p:nvSpPr>
          <p:spPr bwMode="auto">
            <a:xfrm>
              <a:off x="6670675" y="4430713"/>
              <a:ext cx="822325" cy="0"/>
            </a:xfrm>
            <a:prstGeom prst="line">
              <a:avLst/>
            </a:prstGeom>
            <a:ln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grpSp>
        <p:nvGrpSpPr>
          <p:cNvPr id="68" name="Group 74"/>
          <p:cNvGrpSpPr>
            <a:grpSpLocks/>
          </p:cNvGrpSpPr>
          <p:nvPr/>
        </p:nvGrpSpPr>
        <p:grpSpPr bwMode="auto">
          <a:xfrm rot="11723242" flipH="1">
            <a:off x="5991225" y="2649537"/>
            <a:ext cx="379413" cy="1119188"/>
            <a:chOff x="887413" y="2225675"/>
            <a:chExt cx="1458912" cy="1131887"/>
          </a:xfrm>
        </p:grpSpPr>
        <p:grpSp>
          <p:nvGrpSpPr>
            <p:cNvPr id="20508" name="Group 197"/>
            <p:cNvGrpSpPr>
              <a:grpSpLocks/>
            </p:cNvGrpSpPr>
            <p:nvPr/>
          </p:nvGrpSpPr>
          <p:grpSpPr bwMode="auto">
            <a:xfrm>
              <a:off x="887413" y="2225675"/>
              <a:ext cx="1458912" cy="1131887"/>
              <a:chOff x="559" y="1999"/>
              <a:chExt cx="919" cy="713"/>
            </a:xfrm>
          </p:grpSpPr>
          <p:sp>
            <p:nvSpPr>
              <p:cNvPr id="71" name="Line 138"/>
              <p:cNvSpPr>
                <a:spLocks noChangeShapeType="1"/>
              </p:cNvSpPr>
              <p:nvPr/>
            </p:nvSpPr>
            <p:spPr bwMode="auto">
              <a:xfrm>
                <a:off x="570" y="1999"/>
                <a:ext cx="907" cy="713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72" name="Line 139"/>
              <p:cNvSpPr>
                <a:spLocks noChangeShapeType="1"/>
              </p:cNvSpPr>
              <p:nvPr/>
            </p:nvSpPr>
            <p:spPr bwMode="auto">
              <a:xfrm>
                <a:off x="570" y="2000"/>
                <a:ext cx="408" cy="292"/>
              </a:xfrm>
              <a:prstGeom prst="line">
                <a:avLst/>
              </a:prstGeom>
              <a:ln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70" name="Line 139"/>
            <p:cNvSpPr>
              <a:spLocks noChangeShapeType="1"/>
            </p:cNvSpPr>
            <p:nvPr/>
          </p:nvSpPr>
          <p:spPr bwMode="auto">
            <a:xfrm>
              <a:off x="992826" y="2311229"/>
              <a:ext cx="372356" cy="272937"/>
            </a:xfrm>
            <a:prstGeom prst="line">
              <a:avLst/>
            </a:prstGeom>
            <a:ln>
              <a:headEnd/>
              <a:tailEnd type="arrow" w="med" len="med"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sp>
        <p:nvSpPr>
          <p:cNvPr id="73" name="Line 145"/>
          <p:cNvSpPr>
            <a:spLocks noChangeShapeType="1"/>
          </p:cNvSpPr>
          <p:nvPr/>
        </p:nvSpPr>
        <p:spPr bwMode="auto">
          <a:xfrm>
            <a:off x="869950" y="2663825"/>
            <a:ext cx="1514475" cy="1023937"/>
          </a:xfrm>
          <a:prstGeom prst="line">
            <a:avLst/>
          </a:prstGeom>
          <a:ln>
            <a:prstDash val="dash"/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75" name="Line 145"/>
          <p:cNvSpPr>
            <a:spLocks noChangeShapeType="1"/>
          </p:cNvSpPr>
          <p:nvPr/>
        </p:nvSpPr>
        <p:spPr bwMode="auto">
          <a:xfrm>
            <a:off x="912813" y="2695575"/>
            <a:ext cx="900112" cy="1033462"/>
          </a:xfrm>
          <a:prstGeom prst="line">
            <a:avLst/>
          </a:prstGeom>
          <a:ln>
            <a:prstDash val="dash"/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78" name="Line 145"/>
          <p:cNvSpPr>
            <a:spLocks noChangeShapeType="1"/>
          </p:cNvSpPr>
          <p:nvPr/>
        </p:nvSpPr>
        <p:spPr bwMode="auto">
          <a:xfrm flipH="1">
            <a:off x="5410200" y="3614023"/>
            <a:ext cx="489744" cy="729377"/>
          </a:xfrm>
          <a:prstGeom prst="line">
            <a:avLst/>
          </a:prstGeom>
          <a:ln w="38100">
            <a:prstDash val="dash"/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79" name="Line 145"/>
          <p:cNvSpPr>
            <a:spLocks noChangeShapeType="1"/>
          </p:cNvSpPr>
          <p:nvPr/>
        </p:nvSpPr>
        <p:spPr bwMode="auto">
          <a:xfrm flipV="1">
            <a:off x="4824413" y="2720465"/>
            <a:ext cx="1962150" cy="16385"/>
          </a:xfrm>
          <a:prstGeom prst="line">
            <a:avLst/>
          </a:prstGeom>
          <a:ln>
            <a:prstDash val="dash"/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80" name="Line 145"/>
          <p:cNvSpPr>
            <a:spLocks noChangeShapeType="1"/>
          </p:cNvSpPr>
          <p:nvPr/>
        </p:nvSpPr>
        <p:spPr bwMode="auto">
          <a:xfrm>
            <a:off x="4822825" y="2719387"/>
            <a:ext cx="1620838" cy="947738"/>
          </a:xfrm>
          <a:prstGeom prst="line">
            <a:avLst/>
          </a:prstGeom>
          <a:ln>
            <a:prstDash val="dash"/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77" name="Rectangle 77"/>
          <p:cNvSpPr>
            <a:spLocks noChangeArrowheads="1"/>
          </p:cNvSpPr>
          <p:nvPr/>
        </p:nvSpPr>
        <p:spPr bwMode="auto">
          <a:xfrm>
            <a:off x="152400" y="609600"/>
            <a:ext cx="73244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457200" indent="-457200" algn="ctr" eaLnBrk="1" hangingPunct="1">
              <a:buFont typeface="Calibri" pitchFamily="34" charset="0"/>
              <a:buAutoNum type="arabicPeriod"/>
            </a:pP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</a:t>
            </a:r>
            <a:endParaRPr lang="en-US" alt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Rectangle 77"/>
          <p:cNvSpPr>
            <a:spLocks noChangeArrowheads="1"/>
          </p:cNvSpPr>
          <p:nvPr/>
        </p:nvSpPr>
        <p:spPr bwMode="auto">
          <a:xfrm>
            <a:off x="152400" y="152400"/>
            <a:ext cx="2698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ảnh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28600" y="1227137"/>
            <a:ext cx="8686800" cy="830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</a:t>
            </a:r>
            <a:r>
              <a:rPr lang="en-US" sz="24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Cách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dựng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 dựng 2 trong 3 tia đặc biệt đến TK, giao điểm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tia ló là ảnh S</a:t>
            </a:r>
            <a:r>
              <a:rPr lang="en-US" sz="24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1"/>
          <p:cNvSpPr txBox="1">
            <a:spLocks noChangeArrowheads="1"/>
          </p:cNvSpPr>
          <p:nvPr/>
        </p:nvSpPr>
        <p:spPr bwMode="auto">
          <a:xfrm>
            <a:off x="695325" y="3962400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TextBox 1"/>
          <p:cNvSpPr txBox="1">
            <a:spLocks noChangeArrowheads="1"/>
          </p:cNvSpPr>
          <p:nvPr/>
        </p:nvSpPr>
        <p:spPr bwMode="auto">
          <a:xfrm>
            <a:off x="4724400" y="3957935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13837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0534" grpId="0"/>
      <p:bldP spid="44" grpId="0"/>
      <p:bldP spid="45" grpId="0"/>
      <p:bldP spid="46" grpId="0"/>
      <p:bldP spid="73" grpId="0" animBg="1"/>
      <p:bldP spid="75" grpId="0" animBg="1"/>
      <p:bldP spid="78" grpId="0" animBg="1"/>
      <p:bldP spid="79" grpId="0" animBg="1"/>
      <p:bldP spid="80" grpId="0" animBg="1"/>
      <p:bldP spid="82" grpId="0"/>
      <p:bldP spid="8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4445000" y="3787775"/>
            <a:ext cx="1758950" cy="1981200"/>
            <a:chOff x="4444782" y="2981107"/>
            <a:chExt cx="1758950" cy="1981200"/>
          </a:xfrm>
        </p:grpSpPr>
        <p:sp>
          <p:nvSpPr>
            <p:cNvPr id="3" name="Line 42"/>
            <p:cNvSpPr>
              <a:spLocks noChangeShapeType="1"/>
            </p:cNvSpPr>
            <p:nvPr/>
          </p:nvSpPr>
          <p:spPr bwMode="auto">
            <a:xfrm>
              <a:off x="4451132" y="2981107"/>
              <a:ext cx="1752600" cy="1981200"/>
            </a:xfrm>
            <a:prstGeom prst="line">
              <a:avLst/>
            </a:prstGeom>
            <a:ln w="38100"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/>
            </a:p>
          </p:txBody>
        </p:sp>
        <p:sp>
          <p:nvSpPr>
            <p:cNvPr id="4" name="Line 45"/>
            <p:cNvSpPr>
              <a:spLocks noChangeShapeType="1"/>
            </p:cNvSpPr>
            <p:nvPr/>
          </p:nvSpPr>
          <p:spPr bwMode="auto">
            <a:xfrm>
              <a:off x="4444782" y="2981107"/>
              <a:ext cx="685800" cy="762000"/>
            </a:xfrm>
            <a:prstGeom prst="line">
              <a:avLst/>
            </a:prstGeom>
            <a:ln w="38100"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/>
            </a:p>
          </p:txBody>
        </p:sp>
      </p:grpSp>
      <p:grpSp>
        <p:nvGrpSpPr>
          <p:cNvPr id="5" name="Group 96"/>
          <p:cNvGrpSpPr>
            <a:grpSpLocks/>
          </p:cNvGrpSpPr>
          <p:nvPr/>
        </p:nvGrpSpPr>
        <p:grpSpPr bwMode="auto">
          <a:xfrm>
            <a:off x="1682750" y="3778250"/>
            <a:ext cx="2768600" cy="9525"/>
            <a:chOff x="1682532" y="2971800"/>
            <a:chExt cx="2768600" cy="9307"/>
          </a:xfrm>
        </p:grpSpPr>
        <p:sp>
          <p:nvSpPr>
            <p:cNvPr id="6" name="Line 41"/>
            <p:cNvSpPr>
              <a:spLocks noChangeShapeType="1"/>
            </p:cNvSpPr>
            <p:nvPr/>
          </p:nvSpPr>
          <p:spPr bwMode="auto">
            <a:xfrm>
              <a:off x="1682532" y="2981107"/>
              <a:ext cx="914400" cy="0"/>
            </a:xfrm>
            <a:prstGeom prst="line">
              <a:avLst/>
            </a:prstGeom>
            <a:ln w="38100"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/>
            </a:p>
          </p:txBody>
        </p:sp>
        <p:sp>
          <p:nvSpPr>
            <p:cNvPr id="7" name="Line 40"/>
            <p:cNvSpPr>
              <a:spLocks noChangeShapeType="1"/>
            </p:cNvSpPr>
            <p:nvPr/>
          </p:nvSpPr>
          <p:spPr bwMode="auto">
            <a:xfrm>
              <a:off x="1707932" y="2971800"/>
              <a:ext cx="2743200" cy="0"/>
            </a:xfrm>
            <a:prstGeom prst="line">
              <a:avLst/>
            </a:prstGeom>
            <a:ln w="38100"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220663" y="609600"/>
            <a:ext cx="8686800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</a:t>
            </a:r>
            <a:r>
              <a:rPr 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A’B’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AB                           :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B1: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B’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B2: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B’A’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A’ =&gt; A’B’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AB.</a:t>
            </a:r>
          </a:p>
          <a:p>
            <a:pPr algn="just" eaLnBrk="1" hangingPunct="1">
              <a:defRPr/>
            </a:pPr>
            <a:endParaRPr lang="vi-VN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77"/>
          <p:cNvSpPr>
            <a:spLocks noChangeArrowheads="1"/>
          </p:cNvSpPr>
          <p:nvPr/>
        </p:nvSpPr>
        <p:spPr bwMode="auto">
          <a:xfrm>
            <a:off x="135820" y="76200"/>
            <a:ext cx="80175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457200" indent="-457200" algn="ctr" eaLnBrk="1" hangingPunct="1">
              <a:buFont typeface="Calibri" pitchFamily="34" charset="0"/>
              <a:buAutoNum type="arabicPeriod" startAt="2"/>
            </a:pP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tụ</a:t>
            </a:r>
            <a:endParaRPr lang="en-US" alt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80"/>
          <p:cNvSpPr txBox="1">
            <a:spLocks noChangeArrowheads="1"/>
          </p:cNvSpPr>
          <p:nvPr/>
        </p:nvSpPr>
        <p:spPr bwMode="auto">
          <a:xfrm>
            <a:off x="228600" y="2286000"/>
            <a:ext cx="8686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24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sz="2400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altLang="en-US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(d &gt; 2f)</a:t>
            </a:r>
            <a:endParaRPr lang="en-US" altLang="en-US" sz="2400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Group 99"/>
          <p:cNvGrpSpPr>
            <a:grpSpLocks/>
          </p:cNvGrpSpPr>
          <p:nvPr/>
        </p:nvGrpSpPr>
        <p:grpSpPr bwMode="auto">
          <a:xfrm>
            <a:off x="1174750" y="3352800"/>
            <a:ext cx="6934200" cy="2667000"/>
            <a:chOff x="1174532" y="2546330"/>
            <a:chExt cx="6934200" cy="2666802"/>
          </a:xfrm>
        </p:grpSpPr>
        <p:sp>
          <p:nvSpPr>
            <p:cNvPr id="21531" name="Text Box 31"/>
            <p:cNvSpPr txBox="1">
              <a:spLocks noChangeArrowheads="1"/>
            </p:cNvSpPr>
            <p:nvPr/>
          </p:nvSpPr>
          <p:spPr bwMode="auto">
            <a:xfrm>
              <a:off x="3438307" y="3720882"/>
              <a:ext cx="1219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</a:t>
              </a:r>
            </a:p>
          </p:txBody>
        </p:sp>
        <p:sp>
          <p:nvSpPr>
            <p:cNvPr id="21532" name="Text Box 32"/>
            <p:cNvSpPr txBox="1">
              <a:spLocks noChangeArrowheads="1"/>
            </p:cNvSpPr>
            <p:nvPr/>
          </p:nvSpPr>
          <p:spPr bwMode="auto">
            <a:xfrm>
              <a:off x="5136932" y="3720882"/>
              <a:ext cx="1219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</a:t>
              </a:r>
            </a:p>
          </p:txBody>
        </p:sp>
        <p:grpSp>
          <p:nvGrpSpPr>
            <p:cNvPr id="21533" name="Group 98"/>
            <p:cNvGrpSpPr>
              <a:grpSpLocks/>
            </p:cNvGrpSpPr>
            <p:nvPr/>
          </p:nvGrpSpPr>
          <p:grpSpPr bwMode="auto">
            <a:xfrm>
              <a:off x="1174532" y="2546330"/>
              <a:ext cx="6934200" cy="2666802"/>
              <a:chOff x="1174532" y="4101862"/>
              <a:chExt cx="6934200" cy="2666802"/>
            </a:xfrm>
          </p:grpSpPr>
          <p:grpSp>
            <p:nvGrpSpPr>
              <p:cNvPr id="21534" name="Group 93"/>
              <p:cNvGrpSpPr>
                <a:grpSpLocks/>
              </p:cNvGrpSpPr>
              <p:nvPr/>
            </p:nvGrpSpPr>
            <p:grpSpPr bwMode="auto">
              <a:xfrm>
                <a:off x="1174532" y="4101862"/>
                <a:ext cx="6934200" cy="2666802"/>
                <a:chOff x="1174532" y="4101862"/>
                <a:chExt cx="6934200" cy="2666802"/>
              </a:xfrm>
            </p:grpSpPr>
            <p:sp>
              <p:nvSpPr>
                <p:cNvPr id="22" name="Line 29"/>
                <p:cNvSpPr>
                  <a:spLocks noChangeShapeType="1"/>
                </p:cNvSpPr>
                <p:nvPr/>
              </p:nvSpPr>
              <p:spPr bwMode="auto">
                <a:xfrm>
                  <a:off x="1174532" y="5486059"/>
                  <a:ext cx="6934200" cy="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" name="Line 30"/>
                <p:cNvSpPr>
                  <a:spLocks noChangeShapeType="1"/>
                </p:cNvSpPr>
                <p:nvPr/>
              </p:nvSpPr>
              <p:spPr bwMode="auto">
                <a:xfrm>
                  <a:off x="4451132" y="4101862"/>
                  <a:ext cx="0" cy="2666802"/>
                </a:xfrm>
                <a:prstGeom prst="line">
                  <a:avLst/>
                </a:prstGeom>
                <a:ln>
                  <a:headEnd type="stealth" w="lg" len="lg"/>
                  <a:tailEnd type="stealth" w="lg" len="lg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1538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428782" y="5463739"/>
                  <a:ext cx="1219200" cy="4000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000" b="1" dirty="0">
                      <a:latin typeface="Times New Roman" pitchFamily="18" charset="0"/>
                      <a:cs typeface="Times New Roman" pitchFamily="18" charset="0"/>
                      <a:sym typeface="Wingdings" pitchFamily="2" charset="2"/>
                    </a:rPr>
                    <a:t>F</a:t>
                  </a:r>
                </a:p>
              </p:txBody>
            </p:sp>
            <p:sp>
              <p:nvSpPr>
                <p:cNvPr id="21539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5028982" y="5378057"/>
                  <a:ext cx="1219200" cy="4000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000" b="1" dirty="0">
                      <a:latin typeface="Times New Roman" pitchFamily="18" charset="0"/>
                      <a:cs typeface="Times New Roman" pitchFamily="18" charset="0"/>
                      <a:sym typeface="Wingdings" pitchFamily="2" charset="2"/>
                    </a:rPr>
                    <a:t>F</a:t>
                  </a:r>
                  <a:r>
                    <a:rPr lang="en-US" altLang="en-US" sz="2000" b="1" baseline="30000" dirty="0">
                      <a:latin typeface="Times New Roman" pitchFamily="18" charset="0"/>
                      <a:cs typeface="Times New Roman" pitchFamily="18" charset="0"/>
                      <a:sym typeface="Wingdings" pitchFamily="2" charset="2"/>
                    </a:rPr>
                    <a:t>/</a:t>
                  </a:r>
                  <a:endParaRPr lang="en-US" altLang="en-US" sz="2000" b="1" dirty="0">
                    <a:latin typeface="Times New Roman" pitchFamily="18" charset="0"/>
                    <a:cs typeface="Times New Roman" pitchFamily="18" charset="0"/>
                    <a:sym typeface="Wingdings" pitchFamily="2" charset="2"/>
                  </a:endParaRPr>
                </a:p>
              </p:txBody>
            </p:sp>
          </p:grpSp>
          <p:sp>
            <p:nvSpPr>
              <p:cNvPr id="21535" name="Text Box 35"/>
              <p:cNvSpPr txBox="1">
                <a:spLocks noChangeArrowheads="1"/>
              </p:cNvSpPr>
              <p:nvPr/>
            </p:nvSpPr>
            <p:spPr bwMode="auto">
              <a:xfrm>
                <a:off x="4114582" y="5454252"/>
                <a:ext cx="1219200" cy="4000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latin typeface="Times New Roman" pitchFamily="18" charset="0"/>
                    <a:cs typeface="Times New Roman" pitchFamily="18" charset="0"/>
                    <a:sym typeface="Wingdings" pitchFamily="2" charset="2"/>
                  </a:rPr>
                  <a:t>O</a:t>
                </a:r>
              </a:p>
            </p:txBody>
          </p:sp>
        </p:grpSp>
      </p:grpSp>
      <p:sp>
        <p:nvSpPr>
          <p:cNvPr id="26" name="Text Box 38"/>
          <p:cNvSpPr txBox="1">
            <a:spLocks noChangeArrowheads="1"/>
          </p:cNvSpPr>
          <p:nvPr/>
        </p:nvSpPr>
        <p:spPr bwMode="auto">
          <a:xfrm>
            <a:off x="1492250" y="466725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7" name="Text Box 39"/>
          <p:cNvSpPr txBox="1">
            <a:spLocks noChangeArrowheads="1"/>
          </p:cNvSpPr>
          <p:nvPr/>
        </p:nvSpPr>
        <p:spPr bwMode="auto">
          <a:xfrm>
            <a:off x="1514475" y="340989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5362575" y="5124450"/>
            <a:ext cx="1066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20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altLang="en-US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Line 50"/>
          <p:cNvSpPr>
            <a:spLocks noChangeShapeType="1"/>
          </p:cNvSpPr>
          <p:nvPr/>
        </p:nvSpPr>
        <p:spPr bwMode="auto">
          <a:xfrm>
            <a:off x="5638800" y="4724400"/>
            <a:ext cx="0" cy="381000"/>
          </a:xfrm>
          <a:prstGeom prst="line">
            <a:avLst/>
          </a:prstGeom>
          <a:ln w="57150">
            <a:solidFill>
              <a:srgbClr val="0000FF"/>
            </a:solidFill>
            <a:headEnd/>
            <a:tailEnd type="stealth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2000" b="1"/>
          </a:p>
        </p:txBody>
      </p:sp>
      <p:sp>
        <p:nvSpPr>
          <p:cNvPr id="30" name="Text Box 51"/>
          <p:cNvSpPr txBox="1">
            <a:spLocks noChangeArrowheads="1"/>
          </p:cNvSpPr>
          <p:nvPr/>
        </p:nvSpPr>
        <p:spPr bwMode="auto">
          <a:xfrm>
            <a:off x="5486400" y="4400490"/>
            <a:ext cx="990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0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altLang="en-US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Line 37"/>
          <p:cNvSpPr>
            <a:spLocks noChangeShapeType="1"/>
          </p:cNvSpPr>
          <p:nvPr/>
        </p:nvSpPr>
        <p:spPr bwMode="auto">
          <a:xfrm flipV="1">
            <a:off x="1708150" y="3797300"/>
            <a:ext cx="0" cy="914400"/>
          </a:xfrm>
          <a:prstGeom prst="line">
            <a:avLst/>
          </a:prstGeom>
          <a:ln w="76200">
            <a:solidFill>
              <a:srgbClr val="0000FF"/>
            </a:solidFill>
            <a:headEnd/>
            <a:tailEnd type="stealth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2000" b="1"/>
          </a:p>
        </p:txBody>
      </p: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1682750" y="3787775"/>
            <a:ext cx="4648200" cy="1555750"/>
            <a:chOff x="1682021" y="2981325"/>
            <a:chExt cx="4648200" cy="1555750"/>
          </a:xfrm>
        </p:grpSpPr>
        <p:grpSp>
          <p:nvGrpSpPr>
            <p:cNvPr id="21525" name="Group 95"/>
            <p:cNvGrpSpPr>
              <a:grpSpLocks/>
            </p:cNvGrpSpPr>
            <p:nvPr/>
          </p:nvGrpSpPr>
          <p:grpSpPr bwMode="auto">
            <a:xfrm>
              <a:off x="1682021" y="2981325"/>
              <a:ext cx="4648200" cy="1555750"/>
              <a:chOff x="1707932" y="2993807"/>
              <a:chExt cx="4648200" cy="1555750"/>
            </a:xfrm>
          </p:grpSpPr>
          <p:sp>
            <p:nvSpPr>
              <p:cNvPr id="32" name="Line 46"/>
              <p:cNvSpPr>
                <a:spLocks noChangeShapeType="1"/>
              </p:cNvSpPr>
              <p:nvPr/>
            </p:nvSpPr>
            <p:spPr bwMode="auto">
              <a:xfrm>
                <a:off x="1707932" y="2993807"/>
                <a:ext cx="4648200" cy="1555750"/>
              </a:xfrm>
              <a:prstGeom prst="line">
                <a:avLst/>
              </a:prstGeom>
              <a:ln w="28575">
                <a:solidFill>
                  <a:srgbClr val="07450D"/>
                </a:solidFill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" name="Line 47"/>
              <p:cNvSpPr>
                <a:spLocks noChangeShapeType="1"/>
              </p:cNvSpPr>
              <p:nvPr/>
            </p:nvSpPr>
            <p:spPr bwMode="auto">
              <a:xfrm>
                <a:off x="3123982" y="3460532"/>
                <a:ext cx="609600" cy="212725"/>
              </a:xfrm>
              <a:prstGeom prst="line">
                <a:avLst/>
              </a:prstGeom>
              <a:ln w="28575">
                <a:solidFill>
                  <a:srgbClr val="07450D"/>
                </a:solidFill>
                <a:headEnd/>
                <a:tailEnd type="arrow" w="med" len="med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Line 47"/>
              <p:cNvSpPr>
                <a:spLocks noChangeShapeType="1"/>
              </p:cNvSpPr>
              <p:nvPr/>
            </p:nvSpPr>
            <p:spPr bwMode="auto">
              <a:xfrm>
                <a:off x="4495582" y="3930432"/>
                <a:ext cx="609600" cy="212725"/>
              </a:xfrm>
              <a:prstGeom prst="line">
                <a:avLst/>
              </a:prstGeom>
              <a:ln w="28575">
                <a:solidFill>
                  <a:srgbClr val="07450D"/>
                </a:solidFill>
                <a:headEnd/>
                <a:tailEnd type="arrow" w="med" len="med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6" name="Line 47"/>
            <p:cNvSpPr>
              <a:spLocks noChangeShapeType="1"/>
            </p:cNvSpPr>
            <p:nvPr/>
          </p:nvSpPr>
          <p:spPr bwMode="auto">
            <a:xfrm>
              <a:off x="3275871" y="3508375"/>
              <a:ext cx="609600" cy="212725"/>
            </a:xfrm>
            <a:prstGeom prst="line">
              <a:avLst/>
            </a:prstGeom>
            <a:ln w="28575">
              <a:solidFill>
                <a:srgbClr val="07450D"/>
              </a:solidFill>
              <a:headEnd/>
              <a:tailEnd type="arrow" w="med" len="med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/>
            </a:p>
          </p:txBody>
        </p:sp>
        <p:sp>
          <p:nvSpPr>
            <p:cNvPr id="37" name="Line 47"/>
            <p:cNvSpPr>
              <a:spLocks noChangeShapeType="1"/>
            </p:cNvSpPr>
            <p:nvPr/>
          </p:nvSpPr>
          <p:spPr bwMode="auto">
            <a:xfrm>
              <a:off x="4647471" y="3978275"/>
              <a:ext cx="609600" cy="212725"/>
            </a:xfrm>
            <a:prstGeom prst="line">
              <a:avLst/>
            </a:prstGeom>
            <a:ln w="28575">
              <a:solidFill>
                <a:srgbClr val="07450D"/>
              </a:solidFill>
              <a:headEnd/>
              <a:tailEnd type="arrow" w="med" len="med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/>
            </a:p>
          </p:txBody>
        </p:sp>
      </p:grpSp>
      <p:sp>
        <p:nvSpPr>
          <p:cNvPr id="39" name="Text Box 39"/>
          <p:cNvSpPr txBox="1">
            <a:spLocks noChangeArrowheads="1"/>
          </p:cNvSpPr>
          <p:nvPr/>
        </p:nvSpPr>
        <p:spPr bwMode="auto">
          <a:xfrm>
            <a:off x="4419600" y="348609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489280"/>
              </p:ext>
            </p:extLst>
          </p:nvPr>
        </p:nvGraphicFramePr>
        <p:xfrm>
          <a:off x="5257800" y="685800"/>
          <a:ext cx="1955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1015920" imgH="203040" progId="Equation.DSMT4">
                  <p:embed/>
                </p:oleObj>
              </mc:Choice>
              <mc:Fallback>
                <p:oleObj name="Equation" r:id="rId3" imgW="10159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57800" y="685800"/>
                        <a:ext cx="19558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80"/>
          <p:cNvSpPr txBox="1">
            <a:spLocks noChangeArrowheads="1"/>
          </p:cNvSpPr>
          <p:nvPr/>
        </p:nvSpPr>
        <p:spPr bwMode="auto">
          <a:xfrm>
            <a:off x="422564" y="2743200"/>
            <a:ext cx="868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C5: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f = 12cm; d = 36cm)</a:t>
            </a:r>
            <a:endParaRPr lang="en-US" altLang="en-US" sz="24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28600" y="6167437"/>
            <a:ext cx="8686800" cy="4619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 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Ảnh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là ảnh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1"/>
          <p:cNvSpPr txBox="1">
            <a:spLocks noChangeArrowheads="1"/>
          </p:cNvSpPr>
          <p:nvPr/>
        </p:nvSpPr>
        <p:spPr bwMode="auto">
          <a:xfrm>
            <a:off x="1076325" y="4343400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7856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15" grpId="0"/>
      <p:bldP spid="26" grpId="0"/>
      <p:bldP spid="27" grpId="0"/>
      <p:bldP spid="28" grpId="0"/>
      <p:bldP spid="29" grpId="0" animBg="1"/>
      <p:bldP spid="30" grpId="0"/>
      <p:bldP spid="35" grpId="0" animBg="1"/>
      <p:bldP spid="39" grpId="0"/>
      <p:bldP spid="44" grpId="0"/>
      <p:bldP spid="45" grpId="0" animBg="1"/>
      <p:bldP spid="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5360987"/>
            <a:ext cx="8686800" cy="4619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Ảnh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là ảnh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80"/>
          <p:cNvSpPr txBox="1">
            <a:spLocks noChangeArrowheads="1"/>
          </p:cNvSpPr>
          <p:nvPr/>
        </p:nvSpPr>
        <p:spPr bwMode="auto">
          <a:xfrm>
            <a:off x="228600" y="528637"/>
            <a:ext cx="868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altLang="en-US" sz="24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sz="2400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altLang="en-US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(d = 2f)</a:t>
            </a:r>
            <a:endParaRPr lang="en-US" altLang="en-US" sz="2400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304800" y="2068512"/>
            <a:ext cx="8305800" cy="2514600"/>
            <a:chOff x="381000" y="2590800"/>
            <a:chExt cx="8305800" cy="2514600"/>
          </a:xfrm>
        </p:grpSpPr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381000" y="3962400"/>
              <a:ext cx="83058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5638800" y="2590800"/>
              <a:ext cx="0" cy="2514600"/>
            </a:xfrm>
            <a:prstGeom prst="line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81" name="Text Box 7"/>
            <p:cNvSpPr txBox="1">
              <a:spLocks noChangeArrowheads="1"/>
            </p:cNvSpPr>
            <p:nvPr/>
          </p:nvSpPr>
          <p:spPr bwMode="auto">
            <a:xfrm>
              <a:off x="4203700" y="3756025"/>
              <a:ext cx="1295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</a:t>
              </a:r>
            </a:p>
          </p:txBody>
        </p:sp>
        <p:sp>
          <p:nvSpPr>
            <p:cNvPr id="23582" name="Text Box 8"/>
            <p:cNvSpPr txBox="1">
              <a:spLocks noChangeArrowheads="1"/>
            </p:cNvSpPr>
            <p:nvPr/>
          </p:nvSpPr>
          <p:spPr bwMode="auto">
            <a:xfrm>
              <a:off x="6838950" y="3756025"/>
              <a:ext cx="85725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</a:t>
              </a:r>
            </a:p>
          </p:txBody>
        </p:sp>
        <p:sp>
          <p:nvSpPr>
            <p:cNvPr id="23583" name="Text Box 9"/>
            <p:cNvSpPr txBox="1">
              <a:spLocks noChangeArrowheads="1"/>
            </p:cNvSpPr>
            <p:nvPr/>
          </p:nvSpPr>
          <p:spPr bwMode="auto">
            <a:xfrm>
              <a:off x="4191000" y="3951288"/>
              <a:ext cx="14478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23584" name="Text Box 10"/>
            <p:cNvSpPr txBox="1">
              <a:spLocks noChangeArrowheads="1"/>
            </p:cNvSpPr>
            <p:nvPr/>
          </p:nvSpPr>
          <p:spPr bwMode="auto">
            <a:xfrm>
              <a:off x="6705600" y="3932178"/>
              <a:ext cx="533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altLang="en-US" sz="2000" b="1" baseline="30000" dirty="0">
                  <a:latin typeface="Times New Roman" pitchFamily="18" charset="0"/>
                  <a:cs typeface="Times New Roman" pitchFamily="18" charset="0"/>
                </a:rPr>
                <a:t>/</a:t>
              </a:r>
              <a:endParaRPr lang="en-US" alt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85" name="Text Box 11"/>
            <p:cNvSpPr txBox="1">
              <a:spLocks noChangeArrowheads="1"/>
            </p:cNvSpPr>
            <p:nvPr/>
          </p:nvSpPr>
          <p:spPr bwMode="auto">
            <a:xfrm>
              <a:off x="5267325" y="3927475"/>
              <a:ext cx="1371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2895600" y="2541587"/>
            <a:ext cx="0" cy="9144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743200" y="340989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667000" y="220980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grpSp>
        <p:nvGrpSpPr>
          <p:cNvPr id="16" name="Group 57"/>
          <p:cNvGrpSpPr>
            <a:grpSpLocks/>
          </p:cNvGrpSpPr>
          <p:nvPr/>
        </p:nvGrpSpPr>
        <p:grpSpPr bwMode="auto">
          <a:xfrm>
            <a:off x="2881313" y="2571750"/>
            <a:ext cx="2651125" cy="87312"/>
            <a:chOff x="3886200" y="3048000"/>
            <a:chExt cx="1752600" cy="0"/>
          </a:xfrm>
        </p:grpSpPr>
        <p:sp>
          <p:nvSpPr>
            <p:cNvPr id="23577" name="Line 15"/>
            <p:cNvSpPr>
              <a:spLocks noChangeShapeType="1"/>
            </p:cNvSpPr>
            <p:nvPr/>
          </p:nvSpPr>
          <p:spPr bwMode="auto">
            <a:xfrm>
              <a:off x="3886200" y="3048000"/>
              <a:ext cx="1752600" cy="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78" name="Line 16"/>
            <p:cNvSpPr>
              <a:spLocks noChangeShapeType="1"/>
            </p:cNvSpPr>
            <p:nvPr/>
          </p:nvSpPr>
          <p:spPr bwMode="auto">
            <a:xfrm>
              <a:off x="4343400" y="3048000"/>
              <a:ext cx="152400" cy="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9" name="Group 58"/>
          <p:cNvGrpSpPr>
            <a:grpSpLocks/>
          </p:cNvGrpSpPr>
          <p:nvPr/>
        </p:nvGrpSpPr>
        <p:grpSpPr bwMode="auto">
          <a:xfrm>
            <a:off x="5564188" y="2571750"/>
            <a:ext cx="3165475" cy="2011362"/>
            <a:chOff x="5638800" y="3048000"/>
            <a:chExt cx="3166238" cy="1158766"/>
          </a:xfrm>
        </p:grpSpPr>
        <p:sp>
          <p:nvSpPr>
            <p:cNvPr id="23575" name="Line 17"/>
            <p:cNvSpPr>
              <a:spLocks noChangeShapeType="1"/>
            </p:cNvSpPr>
            <p:nvPr/>
          </p:nvSpPr>
          <p:spPr bwMode="auto">
            <a:xfrm>
              <a:off x="5680838" y="3063766"/>
              <a:ext cx="3124200" cy="114300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576" name="Line 18"/>
            <p:cNvSpPr>
              <a:spLocks noChangeShapeType="1"/>
            </p:cNvSpPr>
            <p:nvPr/>
          </p:nvSpPr>
          <p:spPr bwMode="auto">
            <a:xfrm>
              <a:off x="5638800" y="3048000"/>
              <a:ext cx="1676400" cy="60960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2895600" y="2568575"/>
            <a:ext cx="6248400" cy="2014537"/>
            <a:chOff x="3886200" y="3027363"/>
            <a:chExt cx="3886200" cy="1981200"/>
          </a:xfrm>
        </p:grpSpPr>
        <p:grpSp>
          <p:nvGrpSpPr>
            <p:cNvPr id="23568" name="Group 61"/>
            <p:cNvGrpSpPr>
              <a:grpSpLocks/>
            </p:cNvGrpSpPr>
            <p:nvPr/>
          </p:nvGrpSpPr>
          <p:grpSpPr bwMode="auto">
            <a:xfrm>
              <a:off x="3886200" y="3027363"/>
              <a:ext cx="3886200" cy="1981200"/>
              <a:chOff x="3886200" y="3027799"/>
              <a:chExt cx="3886200" cy="1981200"/>
            </a:xfrm>
          </p:grpSpPr>
          <p:grpSp>
            <p:nvGrpSpPr>
              <p:cNvPr id="23571" name="Group 59"/>
              <p:cNvGrpSpPr>
                <a:grpSpLocks/>
              </p:cNvGrpSpPr>
              <p:nvPr/>
            </p:nvGrpSpPr>
            <p:grpSpPr bwMode="auto">
              <a:xfrm>
                <a:off x="3886200" y="3027799"/>
                <a:ext cx="3886200" cy="1981200"/>
                <a:chOff x="3886200" y="3027799"/>
                <a:chExt cx="3886200" cy="1981200"/>
              </a:xfrm>
            </p:grpSpPr>
            <p:sp>
              <p:nvSpPr>
                <p:cNvPr id="38" name="Line 19"/>
                <p:cNvSpPr>
                  <a:spLocks noChangeShapeType="1"/>
                </p:cNvSpPr>
                <p:nvPr/>
              </p:nvSpPr>
              <p:spPr bwMode="auto">
                <a:xfrm>
                  <a:off x="3886200" y="3027799"/>
                  <a:ext cx="3886200" cy="1981200"/>
                </a:xfrm>
                <a:prstGeom prst="line">
                  <a:avLst/>
                </a:prstGeom>
                <a:noFill/>
                <a:ln w="28575">
                  <a:solidFill>
                    <a:srgbClr val="07450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9" name="Line 20"/>
                <p:cNvSpPr>
                  <a:spLocks noChangeShapeType="1"/>
                </p:cNvSpPr>
                <p:nvPr/>
              </p:nvSpPr>
              <p:spPr bwMode="auto">
                <a:xfrm>
                  <a:off x="3886200" y="3048094"/>
                  <a:ext cx="1066335" cy="533941"/>
                </a:xfrm>
                <a:prstGeom prst="line">
                  <a:avLst/>
                </a:prstGeom>
                <a:noFill/>
                <a:ln w="28575">
                  <a:solidFill>
                    <a:srgbClr val="07450D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7" name="Line 20"/>
              <p:cNvSpPr>
                <a:spLocks noChangeShapeType="1"/>
              </p:cNvSpPr>
              <p:nvPr/>
            </p:nvSpPr>
            <p:spPr bwMode="auto">
              <a:xfrm>
                <a:off x="5638742" y="3931751"/>
                <a:ext cx="1067322" cy="532380"/>
              </a:xfrm>
              <a:prstGeom prst="line">
                <a:avLst/>
              </a:prstGeom>
              <a:noFill/>
              <a:ln w="28575">
                <a:solidFill>
                  <a:srgbClr val="07450D"/>
                </a:solidFill>
                <a:round/>
                <a:headEnd/>
                <a:tailEnd type="arrow" w="med" len="med"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4" name="Line 20"/>
            <p:cNvSpPr>
              <a:spLocks noChangeShapeType="1"/>
            </p:cNvSpPr>
            <p:nvPr/>
          </p:nvSpPr>
          <p:spPr bwMode="auto">
            <a:xfrm>
              <a:off x="4038252" y="3124159"/>
              <a:ext cx="1067323" cy="533941"/>
            </a:xfrm>
            <a:prstGeom prst="line">
              <a:avLst/>
            </a:prstGeom>
            <a:noFill/>
            <a:ln w="28575">
              <a:solidFill>
                <a:srgbClr val="07450D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Line 20"/>
            <p:cNvSpPr>
              <a:spLocks noChangeShapeType="1"/>
            </p:cNvSpPr>
            <p:nvPr/>
          </p:nvSpPr>
          <p:spPr bwMode="auto">
            <a:xfrm>
              <a:off x="5829300" y="4039040"/>
              <a:ext cx="1066335" cy="532379"/>
            </a:xfrm>
            <a:prstGeom prst="line">
              <a:avLst/>
            </a:prstGeom>
            <a:noFill/>
            <a:ln w="28575">
              <a:solidFill>
                <a:srgbClr val="07450D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0" name="Line 50"/>
          <p:cNvSpPr>
            <a:spLocks noChangeShapeType="1"/>
          </p:cNvSpPr>
          <p:nvPr/>
        </p:nvSpPr>
        <p:spPr bwMode="auto">
          <a:xfrm>
            <a:off x="8382000" y="3455987"/>
            <a:ext cx="0" cy="862013"/>
          </a:xfrm>
          <a:prstGeom prst="line">
            <a:avLst/>
          </a:prstGeom>
          <a:ln w="57150">
            <a:solidFill>
              <a:srgbClr val="0000FF"/>
            </a:solidFill>
            <a:headEnd/>
            <a:tailEnd type="stealth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48"/>
          <p:cNvSpPr txBox="1">
            <a:spLocks noChangeArrowheads="1"/>
          </p:cNvSpPr>
          <p:nvPr/>
        </p:nvSpPr>
        <p:spPr bwMode="auto">
          <a:xfrm>
            <a:off x="8077200" y="4324290"/>
            <a:ext cx="533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20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altLang="en-US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51"/>
          <p:cNvSpPr txBox="1">
            <a:spLocks noChangeArrowheads="1"/>
          </p:cNvSpPr>
          <p:nvPr/>
        </p:nvSpPr>
        <p:spPr bwMode="auto">
          <a:xfrm>
            <a:off x="8223250" y="3105090"/>
            <a:ext cx="990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0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altLang="en-US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5562600" y="2284412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36" name="TextBox 1"/>
          <p:cNvSpPr txBox="1">
            <a:spLocks noChangeArrowheads="1"/>
          </p:cNvSpPr>
          <p:nvPr/>
        </p:nvSpPr>
        <p:spPr bwMode="auto">
          <a:xfrm>
            <a:off x="228600" y="3070522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61240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14" grpId="0"/>
      <p:bldP spid="15" grpId="0"/>
      <p:bldP spid="40" grpId="0" animBg="1"/>
      <p:bldP spid="41" grpId="0"/>
      <p:bldP spid="42" grpId="0"/>
      <p:bldP spid="43" grpId="0"/>
      <p:bldP spid="3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4184650" y="2273299"/>
            <a:ext cx="2901950" cy="2835275"/>
            <a:chOff x="4444782" y="2981107"/>
            <a:chExt cx="1758950" cy="1981200"/>
          </a:xfrm>
        </p:grpSpPr>
        <p:sp>
          <p:nvSpPr>
            <p:cNvPr id="3" name="Line 42"/>
            <p:cNvSpPr>
              <a:spLocks noChangeShapeType="1"/>
            </p:cNvSpPr>
            <p:nvPr/>
          </p:nvSpPr>
          <p:spPr bwMode="auto">
            <a:xfrm>
              <a:off x="4451518" y="2981107"/>
              <a:ext cx="1752214" cy="1981200"/>
            </a:xfrm>
            <a:prstGeom prst="line">
              <a:avLst/>
            </a:prstGeom>
            <a:ln w="38100"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" name="Line 45"/>
            <p:cNvSpPr>
              <a:spLocks noChangeShapeType="1"/>
            </p:cNvSpPr>
            <p:nvPr/>
          </p:nvSpPr>
          <p:spPr bwMode="auto">
            <a:xfrm>
              <a:off x="4444782" y="2981107"/>
              <a:ext cx="686068" cy="762086"/>
            </a:xfrm>
            <a:prstGeom prst="line">
              <a:avLst/>
            </a:prstGeom>
            <a:ln w="38100"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96"/>
          <p:cNvGrpSpPr>
            <a:grpSpLocks/>
          </p:cNvGrpSpPr>
          <p:nvPr/>
        </p:nvGrpSpPr>
        <p:grpSpPr bwMode="auto">
          <a:xfrm>
            <a:off x="2727325" y="2243137"/>
            <a:ext cx="1462088" cy="9525"/>
            <a:chOff x="1682532" y="2981107"/>
            <a:chExt cx="2768600" cy="44924360"/>
          </a:xfrm>
        </p:grpSpPr>
        <p:sp>
          <p:nvSpPr>
            <p:cNvPr id="6" name="Line 41"/>
            <p:cNvSpPr>
              <a:spLocks noChangeShapeType="1"/>
            </p:cNvSpPr>
            <p:nvPr/>
          </p:nvSpPr>
          <p:spPr bwMode="auto">
            <a:xfrm>
              <a:off x="1682532" y="2981107"/>
              <a:ext cx="913848" cy="0"/>
            </a:xfrm>
            <a:prstGeom prst="line">
              <a:avLst/>
            </a:prstGeom>
            <a:ln w="38100"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Line 40"/>
            <p:cNvSpPr>
              <a:spLocks noChangeShapeType="1"/>
            </p:cNvSpPr>
            <p:nvPr/>
          </p:nvSpPr>
          <p:spPr bwMode="auto">
            <a:xfrm>
              <a:off x="1706581" y="47905467"/>
              <a:ext cx="2744551" cy="0"/>
            </a:xfrm>
            <a:prstGeom prst="line">
              <a:avLst/>
            </a:prstGeom>
            <a:ln w="38100"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5" name="TextBox 80"/>
          <p:cNvSpPr txBox="1">
            <a:spLocks noChangeArrowheads="1"/>
          </p:cNvSpPr>
          <p:nvPr/>
        </p:nvSpPr>
        <p:spPr bwMode="auto">
          <a:xfrm>
            <a:off x="228600" y="452438"/>
            <a:ext cx="8686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altLang="en-US" sz="24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sz="2400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altLang="en-US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(f &lt; d &lt; 2f)</a:t>
            </a:r>
            <a:endParaRPr lang="en-US" altLang="en-US" sz="2400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" name="Group 99"/>
          <p:cNvGrpSpPr>
            <a:grpSpLocks/>
          </p:cNvGrpSpPr>
          <p:nvPr/>
        </p:nvGrpSpPr>
        <p:grpSpPr bwMode="auto">
          <a:xfrm>
            <a:off x="914400" y="1787524"/>
            <a:ext cx="6934200" cy="2667000"/>
            <a:chOff x="1174532" y="2545608"/>
            <a:chExt cx="6934200" cy="2667524"/>
          </a:xfrm>
        </p:grpSpPr>
        <p:sp>
          <p:nvSpPr>
            <p:cNvPr id="22555" name="Text Box 31"/>
            <p:cNvSpPr txBox="1">
              <a:spLocks noChangeArrowheads="1"/>
            </p:cNvSpPr>
            <p:nvPr/>
          </p:nvSpPr>
          <p:spPr bwMode="auto">
            <a:xfrm>
              <a:off x="3438307" y="3720882"/>
              <a:ext cx="1219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</a:t>
              </a:r>
            </a:p>
          </p:txBody>
        </p:sp>
        <p:sp>
          <p:nvSpPr>
            <p:cNvPr id="22556" name="Text Box 32"/>
            <p:cNvSpPr txBox="1">
              <a:spLocks noChangeArrowheads="1"/>
            </p:cNvSpPr>
            <p:nvPr/>
          </p:nvSpPr>
          <p:spPr bwMode="auto">
            <a:xfrm>
              <a:off x="5136932" y="3720882"/>
              <a:ext cx="12192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 </a:t>
              </a:r>
            </a:p>
          </p:txBody>
        </p:sp>
        <p:grpSp>
          <p:nvGrpSpPr>
            <p:cNvPr id="22557" name="Group 98"/>
            <p:cNvGrpSpPr>
              <a:grpSpLocks/>
            </p:cNvGrpSpPr>
            <p:nvPr/>
          </p:nvGrpSpPr>
          <p:grpSpPr bwMode="auto">
            <a:xfrm>
              <a:off x="1174532" y="2545608"/>
              <a:ext cx="6934200" cy="2667524"/>
              <a:chOff x="1174532" y="4101140"/>
              <a:chExt cx="6934200" cy="2667524"/>
            </a:xfrm>
          </p:grpSpPr>
          <p:grpSp>
            <p:nvGrpSpPr>
              <p:cNvPr id="22558" name="Group 93"/>
              <p:cNvGrpSpPr>
                <a:grpSpLocks/>
              </p:cNvGrpSpPr>
              <p:nvPr/>
            </p:nvGrpSpPr>
            <p:grpSpPr bwMode="auto">
              <a:xfrm>
                <a:off x="1174532" y="4101140"/>
                <a:ext cx="6934200" cy="2667524"/>
                <a:chOff x="1174532" y="4101140"/>
                <a:chExt cx="6934200" cy="2667524"/>
              </a:xfrm>
            </p:grpSpPr>
            <p:sp>
              <p:nvSpPr>
                <p:cNvPr id="22" name="Line 29"/>
                <p:cNvSpPr>
                  <a:spLocks noChangeShapeType="1"/>
                </p:cNvSpPr>
                <p:nvPr/>
              </p:nvSpPr>
              <p:spPr bwMode="auto">
                <a:xfrm>
                  <a:off x="1174532" y="5485712"/>
                  <a:ext cx="6934200" cy="0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" name="Line 30"/>
                <p:cNvSpPr>
                  <a:spLocks noChangeShapeType="1"/>
                </p:cNvSpPr>
                <p:nvPr/>
              </p:nvSpPr>
              <p:spPr bwMode="auto">
                <a:xfrm>
                  <a:off x="4451132" y="4101140"/>
                  <a:ext cx="0" cy="2667524"/>
                </a:xfrm>
                <a:prstGeom prst="line">
                  <a:avLst/>
                </a:prstGeom>
                <a:ln>
                  <a:headEnd type="stealth" w="lg" len="lg"/>
                  <a:tailEnd type="stealth" w="lg" len="lg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2562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384332" y="5438079"/>
                  <a:ext cx="1219200" cy="40018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000" b="1" dirty="0">
                      <a:latin typeface="Times New Roman" pitchFamily="18" charset="0"/>
                      <a:cs typeface="Times New Roman" pitchFamily="18" charset="0"/>
                      <a:sym typeface="Wingdings" pitchFamily="2" charset="2"/>
                    </a:rPr>
                    <a:t>F</a:t>
                  </a:r>
                </a:p>
              </p:txBody>
            </p:sp>
            <p:sp>
              <p:nvSpPr>
                <p:cNvPr id="22563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5289332" y="5116407"/>
                  <a:ext cx="760072" cy="40018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000" b="1" dirty="0">
                      <a:latin typeface="Times New Roman" pitchFamily="18" charset="0"/>
                      <a:cs typeface="Times New Roman" pitchFamily="18" charset="0"/>
                      <a:sym typeface="Wingdings" pitchFamily="2" charset="2"/>
                    </a:rPr>
                    <a:t>F</a:t>
                  </a:r>
                  <a:r>
                    <a:rPr lang="en-US" altLang="en-US" sz="2000" b="1" baseline="30000" dirty="0">
                      <a:latin typeface="Times New Roman" pitchFamily="18" charset="0"/>
                      <a:cs typeface="Times New Roman" pitchFamily="18" charset="0"/>
                      <a:sym typeface="Wingdings" pitchFamily="2" charset="2"/>
                    </a:rPr>
                    <a:t>/</a:t>
                  </a:r>
                  <a:endParaRPr lang="en-US" altLang="en-US" sz="2000" b="1" dirty="0">
                    <a:latin typeface="Times New Roman" pitchFamily="18" charset="0"/>
                    <a:cs typeface="Times New Roman" pitchFamily="18" charset="0"/>
                    <a:sym typeface="Wingdings" pitchFamily="2" charset="2"/>
                  </a:endParaRPr>
                </a:p>
              </p:txBody>
            </p:sp>
          </p:grpSp>
          <p:sp>
            <p:nvSpPr>
              <p:cNvPr id="22559" name="Text Box 35"/>
              <p:cNvSpPr txBox="1">
                <a:spLocks noChangeArrowheads="1"/>
              </p:cNvSpPr>
              <p:nvPr/>
            </p:nvSpPr>
            <p:spPr bwMode="auto">
              <a:xfrm>
                <a:off x="4146332" y="5418965"/>
                <a:ext cx="741362" cy="4001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latin typeface="Times New Roman" pitchFamily="18" charset="0"/>
                    <a:cs typeface="Times New Roman" pitchFamily="18" charset="0"/>
                    <a:sym typeface="Wingdings" pitchFamily="2" charset="2"/>
                  </a:rPr>
                  <a:t>O</a:t>
                </a:r>
              </a:p>
            </p:txBody>
          </p:sp>
        </p:grpSp>
      </p:grpSp>
      <p:sp>
        <p:nvSpPr>
          <p:cNvPr id="26" name="Text Box 38"/>
          <p:cNvSpPr txBox="1">
            <a:spLocks noChangeArrowheads="1"/>
          </p:cNvSpPr>
          <p:nvPr/>
        </p:nvSpPr>
        <p:spPr bwMode="auto">
          <a:xfrm>
            <a:off x="2527300" y="3124200"/>
            <a:ext cx="4413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7" name="Text Box 39"/>
          <p:cNvSpPr txBox="1">
            <a:spLocks noChangeArrowheads="1"/>
          </p:cNvSpPr>
          <p:nvPr/>
        </p:nvSpPr>
        <p:spPr bwMode="auto">
          <a:xfrm>
            <a:off x="2438400" y="196209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6248400" y="4552890"/>
            <a:ext cx="1066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20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altLang="en-US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Line 50"/>
          <p:cNvSpPr>
            <a:spLocks noChangeShapeType="1"/>
          </p:cNvSpPr>
          <p:nvPr/>
        </p:nvSpPr>
        <p:spPr bwMode="auto">
          <a:xfrm>
            <a:off x="6597650" y="3148012"/>
            <a:ext cx="0" cy="1463675"/>
          </a:xfrm>
          <a:prstGeom prst="line">
            <a:avLst/>
          </a:prstGeom>
          <a:ln w="76200">
            <a:solidFill>
              <a:srgbClr val="0000FF"/>
            </a:solidFill>
            <a:headEnd/>
            <a:tailEnd type="stealth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51"/>
          <p:cNvSpPr txBox="1">
            <a:spLocks noChangeArrowheads="1"/>
          </p:cNvSpPr>
          <p:nvPr/>
        </p:nvSpPr>
        <p:spPr bwMode="auto">
          <a:xfrm>
            <a:off x="6400800" y="2800290"/>
            <a:ext cx="9906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000" b="1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US" altLang="en-US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Line 37"/>
          <p:cNvSpPr>
            <a:spLocks noChangeShapeType="1"/>
          </p:cNvSpPr>
          <p:nvPr/>
        </p:nvSpPr>
        <p:spPr bwMode="auto">
          <a:xfrm flipV="1">
            <a:off x="2727325" y="2233612"/>
            <a:ext cx="0" cy="914400"/>
          </a:xfrm>
          <a:prstGeom prst="line">
            <a:avLst/>
          </a:prstGeom>
          <a:ln w="57150">
            <a:solidFill>
              <a:srgbClr val="0000FF"/>
            </a:solidFill>
            <a:headEnd/>
            <a:tailEnd type="stealth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2717800" y="2273299"/>
            <a:ext cx="4673600" cy="2835275"/>
            <a:chOff x="1682021" y="2981325"/>
            <a:chExt cx="4648200" cy="1555750"/>
          </a:xfrm>
        </p:grpSpPr>
        <p:grpSp>
          <p:nvGrpSpPr>
            <p:cNvPr id="22549" name="Group 95"/>
            <p:cNvGrpSpPr>
              <a:grpSpLocks/>
            </p:cNvGrpSpPr>
            <p:nvPr/>
          </p:nvGrpSpPr>
          <p:grpSpPr bwMode="auto">
            <a:xfrm>
              <a:off x="1682021" y="2981325"/>
              <a:ext cx="4648200" cy="1555750"/>
              <a:chOff x="1707932" y="2993807"/>
              <a:chExt cx="4648200" cy="1555750"/>
            </a:xfrm>
          </p:grpSpPr>
          <p:sp>
            <p:nvSpPr>
              <p:cNvPr id="32" name="Line 46"/>
              <p:cNvSpPr>
                <a:spLocks noChangeShapeType="1"/>
              </p:cNvSpPr>
              <p:nvPr/>
            </p:nvSpPr>
            <p:spPr bwMode="auto">
              <a:xfrm>
                <a:off x="1707932" y="2993807"/>
                <a:ext cx="4648200" cy="1555750"/>
              </a:xfrm>
              <a:prstGeom prst="line">
                <a:avLst/>
              </a:prstGeom>
              <a:ln>
                <a:solidFill>
                  <a:srgbClr val="07450D"/>
                </a:solidFill>
                <a:headEnd/>
                <a:tailEnd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" name="Line 47"/>
              <p:cNvSpPr>
                <a:spLocks noChangeShapeType="1"/>
              </p:cNvSpPr>
              <p:nvPr/>
            </p:nvSpPr>
            <p:spPr bwMode="auto">
              <a:xfrm>
                <a:off x="3124181" y="3460706"/>
                <a:ext cx="609445" cy="212544"/>
              </a:xfrm>
              <a:prstGeom prst="line">
                <a:avLst/>
              </a:prstGeom>
              <a:ln>
                <a:solidFill>
                  <a:srgbClr val="07450D"/>
                </a:solidFill>
                <a:headEnd/>
                <a:tailEnd type="arrow" w="med" len="med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Line 47"/>
              <p:cNvSpPr>
                <a:spLocks noChangeShapeType="1"/>
              </p:cNvSpPr>
              <p:nvPr/>
            </p:nvSpPr>
            <p:spPr bwMode="auto">
              <a:xfrm>
                <a:off x="4496220" y="3930219"/>
                <a:ext cx="609445" cy="212544"/>
              </a:xfrm>
              <a:prstGeom prst="line">
                <a:avLst/>
              </a:prstGeom>
              <a:ln>
                <a:solidFill>
                  <a:srgbClr val="07450D"/>
                </a:solidFill>
                <a:headEnd/>
                <a:tailEnd type="arrow" w="med" len="med"/>
              </a:ln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6" name="Line 47"/>
            <p:cNvSpPr>
              <a:spLocks noChangeShapeType="1"/>
            </p:cNvSpPr>
            <p:nvPr/>
          </p:nvSpPr>
          <p:spPr bwMode="auto">
            <a:xfrm>
              <a:off x="3276682" y="3508329"/>
              <a:ext cx="609445" cy="212544"/>
            </a:xfrm>
            <a:prstGeom prst="line">
              <a:avLst/>
            </a:prstGeom>
            <a:ln>
              <a:solidFill>
                <a:srgbClr val="07450D"/>
              </a:solidFill>
              <a:headEnd/>
              <a:tailEnd type="arrow" w="med" len="med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Line 47"/>
            <p:cNvSpPr>
              <a:spLocks noChangeShapeType="1"/>
            </p:cNvSpPr>
            <p:nvPr/>
          </p:nvSpPr>
          <p:spPr bwMode="auto">
            <a:xfrm>
              <a:off x="4648723" y="3977841"/>
              <a:ext cx="609445" cy="213415"/>
            </a:xfrm>
            <a:prstGeom prst="line">
              <a:avLst/>
            </a:prstGeom>
            <a:ln>
              <a:solidFill>
                <a:srgbClr val="07450D"/>
              </a:solidFill>
              <a:headEnd/>
              <a:tailEnd type="arrow" w="med" len="med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9" name="Text Box 39"/>
          <p:cNvSpPr txBox="1">
            <a:spLocks noChangeArrowheads="1"/>
          </p:cNvSpPr>
          <p:nvPr/>
        </p:nvSpPr>
        <p:spPr bwMode="auto">
          <a:xfrm>
            <a:off x="4191000" y="198120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28600" y="5557837"/>
            <a:ext cx="8686800" cy="4619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Ảnh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là ảnh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1"/>
          <p:cNvSpPr txBox="1">
            <a:spLocks noChangeArrowheads="1"/>
          </p:cNvSpPr>
          <p:nvPr/>
        </p:nvSpPr>
        <p:spPr bwMode="auto">
          <a:xfrm>
            <a:off x="847725" y="2738437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52800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utoUpdateAnimBg="0"/>
      <p:bldP spid="26" grpId="0"/>
      <p:bldP spid="27" grpId="0"/>
      <p:bldP spid="28" grpId="0" autoUpdateAnimBg="0"/>
      <p:bldP spid="29" grpId="0" animBg="1"/>
      <p:bldP spid="30" grpId="0"/>
      <p:bldP spid="35" grpId="0" animBg="1"/>
      <p:bldP spid="39" grpId="0" autoUpdateAnimBg="0"/>
      <p:bldP spid="3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0"/>
          <p:cNvSpPr txBox="1">
            <a:spLocks noChangeArrowheads="1"/>
          </p:cNvSpPr>
          <p:nvPr/>
        </p:nvSpPr>
        <p:spPr bwMode="auto">
          <a:xfrm>
            <a:off x="762000" y="887413"/>
            <a:ext cx="5029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5786437"/>
            <a:ext cx="8686800" cy="4619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 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Ảnh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là ảnh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ảo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80"/>
          <p:cNvSpPr txBox="1">
            <a:spLocks noChangeArrowheads="1"/>
          </p:cNvSpPr>
          <p:nvPr/>
        </p:nvSpPr>
        <p:spPr bwMode="auto">
          <a:xfrm>
            <a:off x="228600" y="304800"/>
            <a:ext cx="868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n-US" altLang="en-US" sz="24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sz="2400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altLang="en-US" sz="24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(d &lt; f)</a:t>
            </a:r>
            <a:endParaRPr lang="en-US" altLang="en-US" sz="2400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381000" y="2574925"/>
            <a:ext cx="8458200" cy="2514600"/>
            <a:chOff x="381000" y="2590800"/>
            <a:chExt cx="8458200" cy="2514600"/>
          </a:xfrm>
        </p:grpSpPr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381000" y="3962400"/>
              <a:ext cx="83058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5638800" y="2590800"/>
              <a:ext cx="0" cy="2514600"/>
            </a:xfrm>
            <a:prstGeom prst="line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07" name="Text Box 7"/>
            <p:cNvSpPr txBox="1">
              <a:spLocks noChangeArrowheads="1"/>
            </p:cNvSpPr>
            <p:nvPr/>
          </p:nvSpPr>
          <p:spPr bwMode="auto">
            <a:xfrm>
              <a:off x="2832100" y="3769985"/>
              <a:ext cx="1295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</a:t>
              </a:r>
            </a:p>
          </p:txBody>
        </p:sp>
        <p:sp>
          <p:nvSpPr>
            <p:cNvPr id="24608" name="Text Box 8"/>
            <p:cNvSpPr txBox="1">
              <a:spLocks noChangeArrowheads="1"/>
            </p:cNvSpPr>
            <p:nvPr/>
          </p:nvSpPr>
          <p:spPr bwMode="auto">
            <a:xfrm>
              <a:off x="7981950" y="3769985"/>
              <a:ext cx="85725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</a:t>
              </a:r>
            </a:p>
          </p:txBody>
        </p:sp>
        <p:sp>
          <p:nvSpPr>
            <p:cNvPr id="24609" name="Text Box 9"/>
            <p:cNvSpPr txBox="1">
              <a:spLocks noChangeArrowheads="1"/>
            </p:cNvSpPr>
            <p:nvPr/>
          </p:nvSpPr>
          <p:spPr bwMode="auto">
            <a:xfrm>
              <a:off x="2819400" y="3959165"/>
              <a:ext cx="14478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24610" name="Text Box 10"/>
            <p:cNvSpPr txBox="1">
              <a:spLocks noChangeArrowheads="1"/>
            </p:cNvSpPr>
            <p:nvPr/>
          </p:nvSpPr>
          <p:spPr bwMode="auto">
            <a:xfrm>
              <a:off x="8001000" y="3597275"/>
              <a:ext cx="533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altLang="en-US" sz="2000" b="1" baseline="30000" dirty="0">
                  <a:latin typeface="Times New Roman" pitchFamily="18" charset="0"/>
                  <a:cs typeface="Times New Roman" pitchFamily="18" charset="0"/>
                </a:rPr>
                <a:t>/</a:t>
              </a:r>
              <a:endParaRPr lang="en-US" alt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11" name="Text Box 11"/>
            <p:cNvSpPr txBox="1">
              <a:spLocks noChangeArrowheads="1"/>
            </p:cNvSpPr>
            <p:nvPr/>
          </p:nvSpPr>
          <p:spPr bwMode="auto">
            <a:xfrm>
              <a:off x="5334000" y="3882965"/>
              <a:ext cx="1371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3876675" y="3048000"/>
            <a:ext cx="0" cy="9144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683000" y="388620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733800" y="266700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grpSp>
        <p:nvGrpSpPr>
          <p:cNvPr id="16" name="Group 57"/>
          <p:cNvGrpSpPr>
            <a:grpSpLocks/>
          </p:cNvGrpSpPr>
          <p:nvPr/>
        </p:nvGrpSpPr>
        <p:grpSpPr bwMode="auto">
          <a:xfrm>
            <a:off x="3886200" y="3048000"/>
            <a:ext cx="1752600" cy="0"/>
            <a:chOff x="3886200" y="3048000"/>
            <a:chExt cx="1752600" cy="0"/>
          </a:xfrm>
        </p:grpSpPr>
        <p:sp>
          <p:nvSpPr>
            <p:cNvPr id="24603" name="Line 15"/>
            <p:cNvSpPr>
              <a:spLocks noChangeShapeType="1"/>
            </p:cNvSpPr>
            <p:nvPr/>
          </p:nvSpPr>
          <p:spPr bwMode="auto">
            <a:xfrm>
              <a:off x="3886200" y="3048000"/>
              <a:ext cx="1752600" cy="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04" name="Line 16"/>
            <p:cNvSpPr>
              <a:spLocks noChangeShapeType="1"/>
            </p:cNvSpPr>
            <p:nvPr/>
          </p:nvSpPr>
          <p:spPr bwMode="auto">
            <a:xfrm>
              <a:off x="4343400" y="3048000"/>
              <a:ext cx="152400" cy="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9" name="Group 58"/>
          <p:cNvGrpSpPr>
            <a:grpSpLocks/>
          </p:cNvGrpSpPr>
          <p:nvPr/>
        </p:nvGrpSpPr>
        <p:grpSpPr bwMode="auto">
          <a:xfrm>
            <a:off x="5638800" y="3048000"/>
            <a:ext cx="3165475" cy="1158875"/>
            <a:chOff x="5638800" y="3048000"/>
            <a:chExt cx="3166238" cy="1158766"/>
          </a:xfrm>
        </p:grpSpPr>
        <p:sp>
          <p:nvSpPr>
            <p:cNvPr id="24601" name="Line 17"/>
            <p:cNvSpPr>
              <a:spLocks noChangeShapeType="1"/>
            </p:cNvSpPr>
            <p:nvPr/>
          </p:nvSpPr>
          <p:spPr bwMode="auto">
            <a:xfrm>
              <a:off x="5680838" y="3063766"/>
              <a:ext cx="3124200" cy="114300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02" name="Line 18"/>
            <p:cNvSpPr>
              <a:spLocks noChangeShapeType="1"/>
            </p:cNvSpPr>
            <p:nvPr/>
          </p:nvSpPr>
          <p:spPr bwMode="auto">
            <a:xfrm>
              <a:off x="5638800" y="3048000"/>
              <a:ext cx="1676400" cy="60960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2" name="Line 21"/>
          <p:cNvSpPr>
            <a:spLocks noChangeShapeType="1"/>
          </p:cNvSpPr>
          <p:nvPr/>
        </p:nvSpPr>
        <p:spPr bwMode="auto">
          <a:xfrm flipH="1" flipV="1">
            <a:off x="685800" y="1295400"/>
            <a:ext cx="4953000" cy="1752600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H="1" flipV="1">
            <a:off x="609600" y="1219199"/>
            <a:ext cx="3276600" cy="1828800"/>
          </a:xfrm>
          <a:prstGeom prst="line">
            <a:avLst/>
          </a:prstGeom>
          <a:noFill/>
          <a:ln w="38100">
            <a:solidFill>
              <a:srgbClr val="07450D"/>
            </a:solidFill>
            <a:prstDash val="dash"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 flipV="1">
            <a:off x="793750" y="1295400"/>
            <a:ext cx="0" cy="2667000"/>
          </a:xfrm>
          <a:prstGeom prst="line">
            <a:avLst/>
          </a:prstGeom>
          <a:noFill/>
          <a:ln w="76200">
            <a:solidFill>
              <a:srgbClr val="0000FF"/>
            </a:solidFill>
            <a:prstDash val="dash"/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609600" y="89529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B’</a:t>
            </a: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609600" y="394329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A’</a:t>
            </a:r>
          </a:p>
        </p:txBody>
      </p: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3886200" y="3027363"/>
            <a:ext cx="3886200" cy="1981200"/>
            <a:chOff x="3886200" y="3027363"/>
            <a:chExt cx="3886200" cy="1981200"/>
          </a:xfrm>
        </p:grpSpPr>
        <p:grpSp>
          <p:nvGrpSpPr>
            <p:cNvPr id="24594" name="Group 61"/>
            <p:cNvGrpSpPr>
              <a:grpSpLocks/>
            </p:cNvGrpSpPr>
            <p:nvPr/>
          </p:nvGrpSpPr>
          <p:grpSpPr bwMode="auto">
            <a:xfrm>
              <a:off x="3886200" y="3027363"/>
              <a:ext cx="3886200" cy="1981200"/>
              <a:chOff x="3886200" y="3027799"/>
              <a:chExt cx="3886200" cy="1981200"/>
            </a:xfrm>
          </p:grpSpPr>
          <p:grpSp>
            <p:nvGrpSpPr>
              <p:cNvPr id="24597" name="Group 59"/>
              <p:cNvGrpSpPr>
                <a:grpSpLocks/>
              </p:cNvGrpSpPr>
              <p:nvPr/>
            </p:nvGrpSpPr>
            <p:grpSpPr bwMode="auto">
              <a:xfrm>
                <a:off x="3886200" y="3027799"/>
                <a:ext cx="3886200" cy="1981200"/>
                <a:chOff x="3886200" y="3027799"/>
                <a:chExt cx="3886200" cy="1981200"/>
              </a:xfrm>
            </p:grpSpPr>
            <p:sp>
              <p:nvSpPr>
                <p:cNvPr id="28" name="Line 19"/>
                <p:cNvSpPr>
                  <a:spLocks noChangeShapeType="1"/>
                </p:cNvSpPr>
                <p:nvPr/>
              </p:nvSpPr>
              <p:spPr bwMode="auto">
                <a:xfrm>
                  <a:off x="3886200" y="3027799"/>
                  <a:ext cx="3886200" cy="1981200"/>
                </a:xfrm>
                <a:prstGeom prst="line">
                  <a:avLst/>
                </a:prstGeom>
                <a:noFill/>
                <a:ln w="38100">
                  <a:solidFill>
                    <a:srgbClr val="07450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9" name="Line 20"/>
                <p:cNvSpPr>
                  <a:spLocks noChangeShapeType="1"/>
                </p:cNvSpPr>
                <p:nvPr/>
              </p:nvSpPr>
              <p:spPr bwMode="auto">
                <a:xfrm>
                  <a:off x="3886200" y="3048436"/>
                  <a:ext cx="1066800" cy="533400"/>
                </a:xfrm>
                <a:prstGeom prst="line">
                  <a:avLst/>
                </a:prstGeom>
                <a:noFill/>
                <a:ln w="38100">
                  <a:solidFill>
                    <a:srgbClr val="07450D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27" name="Line 20"/>
              <p:cNvSpPr>
                <a:spLocks noChangeShapeType="1"/>
              </p:cNvSpPr>
              <p:nvPr/>
            </p:nvSpPr>
            <p:spPr bwMode="auto">
              <a:xfrm>
                <a:off x="5638800" y="3931086"/>
                <a:ext cx="1066800" cy="533400"/>
              </a:xfrm>
              <a:prstGeom prst="line">
                <a:avLst/>
              </a:prstGeom>
              <a:noFill/>
              <a:ln w="38100">
                <a:solidFill>
                  <a:srgbClr val="07450D"/>
                </a:solidFill>
                <a:round/>
                <a:headEnd/>
                <a:tailEnd type="arrow" w="med" len="med"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2" name="Line 20"/>
            <p:cNvSpPr>
              <a:spLocks noChangeShapeType="1"/>
            </p:cNvSpPr>
            <p:nvPr/>
          </p:nvSpPr>
          <p:spPr bwMode="auto">
            <a:xfrm>
              <a:off x="4038600" y="3124200"/>
              <a:ext cx="1066800" cy="533400"/>
            </a:xfrm>
            <a:prstGeom prst="line">
              <a:avLst/>
            </a:prstGeom>
            <a:noFill/>
            <a:ln w="38100">
              <a:solidFill>
                <a:srgbClr val="07450D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Line 20"/>
            <p:cNvSpPr>
              <a:spLocks noChangeShapeType="1"/>
            </p:cNvSpPr>
            <p:nvPr/>
          </p:nvSpPr>
          <p:spPr bwMode="auto">
            <a:xfrm>
              <a:off x="5829300" y="4038600"/>
              <a:ext cx="1066800" cy="533400"/>
            </a:xfrm>
            <a:prstGeom prst="line">
              <a:avLst/>
            </a:prstGeom>
            <a:noFill/>
            <a:ln w="38100">
              <a:solidFill>
                <a:srgbClr val="07450D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" name="Text Box 39"/>
          <p:cNvSpPr txBox="1">
            <a:spLocks noChangeArrowheads="1"/>
          </p:cNvSpPr>
          <p:nvPr/>
        </p:nvSpPr>
        <p:spPr bwMode="auto">
          <a:xfrm>
            <a:off x="5638800" y="272409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36" name="TextBox 80"/>
          <p:cNvSpPr txBox="1">
            <a:spLocks noChangeArrowheads="1"/>
          </p:cNvSpPr>
          <p:nvPr/>
        </p:nvSpPr>
        <p:spPr bwMode="auto">
          <a:xfrm>
            <a:off x="1292225" y="833438"/>
            <a:ext cx="65595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C5: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(f = 12cm; d = 8cm)</a:t>
            </a:r>
            <a:endParaRPr lang="en-US" altLang="en-US" sz="24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1"/>
          <p:cNvSpPr txBox="1">
            <a:spLocks noChangeArrowheads="1"/>
          </p:cNvSpPr>
          <p:nvPr/>
        </p:nvSpPr>
        <p:spPr bwMode="auto">
          <a:xfrm>
            <a:off x="228600" y="3576935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96532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14" grpId="0"/>
      <p:bldP spid="15" grpId="0"/>
      <p:bldP spid="22" grpId="0" animBg="1"/>
      <p:bldP spid="24" grpId="0" animBg="1"/>
      <p:bldP spid="30" grpId="0"/>
      <p:bldP spid="31" grpId="0"/>
      <p:bldP spid="35" grpId="0"/>
      <p:bldP spid="36" grpId="0"/>
      <p:bldP spid="3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0"/>
          <p:cNvSpPr txBox="1">
            <a:spLocks noChangeArrowheads="1"/>
          </p:cNvSpPr>
          <p:nvPr/>
        </p:nvSpPr>
        <p:spPr bwMode="auto">
          <a:xfrm>
            <a:off x="762000" y="887413"/>
            <a:ext cx="502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1800">
              <a:latin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5867400"/>
            <a:ext cx="8686800" cy="4619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được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ảnh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A’B’,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ảnh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ở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vô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cực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(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nằm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rất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xa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thấu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kính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).</a:t>
            </a:r>
            <a:endParaRPr lang="vi-VN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80"/>
          <p:cNvSpPr txBox="1">
            <a:spLocks noChangeArrowheads="1"/>
          </p:cNvSpPr>
          <p:nvPr/>
        </p:nvSpPr>
        <p:spPr bwMode="auto">
          <a:xfrm>
            <a:off x="228600" y="304800"/>
            <a:ext cx="868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2400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n-US" altLang="en-US" sz="2400" i="1" u="sng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Trường hợp 5:</a:t>
            </a:r>
            <a:r>
              <a:rPr lang="en-US" altLang="en-US" sz="2400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 đặt tại tiêu điểm (d = f)</a:t>
            </a:r>
            <a:endParaRPr lang="en-US" altLang="en-US" sz="2400" u="sng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207963" y="2762250"/>
            <a:ext cx="8305800" cy="2514600"/>
            <a:chOff x="381000" y="2759075"/>
            <a:chExt cx="8305800" cy="2514600"/>
          </a:xfrm>
        </p:grpSpPr>
        <p:sp>
          <p:nvSpPr>
            <p:cNvPr id="6" name="Line 5"/>
            <p:cNvSpPr>
              <a:spLocks noChangeShapeType="1"/>
            </p:cNvSpPr>
            <p:nvPr/>
          </p:nvSpPr>
          <p:spPr bwMode="auto">
            <a:xfrm>
              <a:off x="381000" y="3962400"/>
              <a:ext cx="830580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5226050" y="2759075"/>
              <a:ext cx="0" cy="2514600"/>
            </a:xfrm>
            <a:prstGeom prst="line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29" name="Text Box 7"/>
            <p:cNvSpPr txBox="1">
              <a:spLocks noChangeArrowheads="1"/>
            </p:cNvSpPr>
            <p:nvPr/>
          </p:nvSpPr>
          <p:spPr bwMode="auto">
            <a:xfrm>
              <a:off x="4172010" y="3740845"/>
              <a:ext cx="1295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endParaRPr>
            </a:p>
          </p:txBody>
        </p:sp>
        <p:sp>
          <p:nvSpPr>
            <p:cNvPr id="25630" name="Text Box 8"/>
            <p:cNvSpPr txBox="1">
              <a:spLocks noChangeArrowheads="1"/>
            </p:cNvSpPr>
            <p:nvPr/>
          </p:nvSpPr>
          <p:spPr bwMode="auto">
            <a:xfrm>
              <a:off x="7208248" y="3785955"/>
              <a:ext cx="85725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>
                  <a:latin typeface="Times New Roman" pitchFamily="18" charset="0"/>
                  <a:cs typeface="Times New Roman" pitchFamily="18" charset="0"/>
                  <a:sym typeface="Wingdings" pitchFamily="2" charset="2"/>
                </a:rPr>
                <a:t></a:t>
              </a:r>
            </a:p>
          </p:txBody>
        </p:sp>
        <p:sp>
          <p:nvSpPr>
            <p:cNvPr id="25631" name="Text Box 9"/>
            <p:cNvSpPr txBox="1">
              <a:spLocks noChangeArrowheads="1"/>
            </p:cNvSpPr>
            <p:nvPr/>
          </p:nvSpPr>
          <p:spPr bwMode="auto">
            <a:xfrm>
              <a:off x="3144837" y="4019670"/>
              <a:ext cx="14478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sp>
          <p:nvSpPr>
            <p:cNvPr id="25632" name="Text Box 10"/>
            <p:cNvSpPr txBox="1">
              <a:spLocks noChangeArrowheads="1"/>
            </p:cNvSpPr>
            <p:nvPr/>
          </p:nvSpPr>
          <p:spPr bwMode="auto">
            <a:xfrm>
              <a:off x="7107237" y="3959225"/>
              <a:ext cx="5334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altLang="en-US" sz="2000" b="1" baseline="30000" dirty="0">
                  <a:latin typeface="Times New Roman" pitchFamily="18" charset="0"/>
                  <a:cs typeface="Times New Roman" pitchFamily="18" charset="0"/>
                </a:rPr>
                <a:t>/</a:t>
              </a:r>
              <a:endParaRPr lang="en-US" alt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33" name="Text Box 11"/>
            <p:cNvSpPr txBox="1">
              <a:spLocks noChangeArrowheads="1"/>
            </p:cNvSpPr>
            <p:nvPr/>
          </p:nvSpPr>
          <p:spPr bwMode="auto">
            <a:xfrm>
              <a:off x="4897437" y="3927475"/>
              <a:ext cx="1371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>
                  <a:latin typeface="Times New Roman" pitchFamily="18" charset="0"/>
                  <a:cs typeface="Times New Roman" pitchFamily="18" charset="0"/>
                </a:rPr>
                <a:t>O</a:t>
              </a:r>
            </a:p>
          </p:txBody>
        </p:sp>
      </p:grp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2895600" y="3048000"/>
            <a:ext cx="0" cy="9144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514599" y="4019550"/>
            <a:ext cx="62547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≡  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743200" y="272409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grpSp>
        <p:nvGrpSpPr>
          <p:cNvPr id="16" name="Group 57"/>
          <p:cNvGrpSpPr>
            <a:grpSpLocks/>
          </p:cNvGrpSpPr>
          <p:nvPr/>
        </p:nvGrpSpPr>
        <p:grpSpPr bwMode="auto">
          <a:xfrm>
            <a:off x="2881313" y="3078163"/>
            <a:ext cx="2193925" cy="339725"/>
            <a:chOff x="3886200" y="3048000"/>
            <a:chExt cx="1752600" cy="0"/>
          </a:xfrm>
        </p:grpSpPr>
        <p:sp>
          <p:nvSpPr>
            <p:cNvPr id="25625" name="Line 15"/>
            <p:cNvSpPr>
              <a:spLocks noChangeShapeType="1"/>
            </p:cNvSpPr>
            <p:nvPr/>
          </p:nvSpPr>
          <p:spPr bwMode="auto">
            <a:xfrm>
              <a:off x="3886200" y="3048000"/>
              <a:ext cx="1752600" cy="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26" name="Line 16"/>
            <p:cNvSpPr>
              <a:spLocks noChangeShapeType="1"/>
            </p:cNvSpPr>
            <p:nvPr/>
          </p:nvSpPr>
          <p:spPr bwMode="auto">
            <a:xfrm>
              <a:off x="4343400" y="3048000"/>
              <a:ext cx="152400" cy="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9" name="Group 58"/>
          <p:cNvGrpSpPr>
            <a:grpSpLocks/>
          </p:cNvGrpSpPr>
          <p:nvPr/>
        </p:nvGrpSpPr>
        <p:grpSpPr bwMode="auto">
          <a:xfrm>
            <a:off x="5080000" y="3078163"/>
            <a:ext cx="3835400" cy="1601787"/>
            <a:chOff x="5638800" y="3048000"/>
            <a:chExt cx="3166238" cy="1158766"/>
          </a:xfrm>
        </p:grpSpPr>
        <p:sp>
          <p:nvSpPr>
            <p:cNvPr id="25623" name="Line 17"/>
            <p:cNvSpPr>
              <a:spLocks noChangeShapeType="1"/>
            </p:cNvSpPr>
            <p:nvPr/>
          </p:nvSpPr>
          <p:spPr bwMode="auto">
            <a:xfrm>
              <a:off x="5680838" y="3063766"/>
              <a:ext cx="3124200" cy="114300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24" name="Line 18"/>
            <p:cNvSpPr>
              <a:spLocks noChangeShapeType="1"/>
            </p:cNvSpPr>
            <p:nvPr/>
          </p:nvSpPr>
          <p:spPr bwMode="auto">
            <a:xfrm>
              <a:off x="5638800" y="3048000"/>
              <a:ext cx="1676400" cy="609600"/>
            </a:xfrm>
            <a:prstGeom prst="line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2895600" y="3074988"/>
            <a:ext cx="6248400" cy="2487612"/>
            <a:chOff x="3886200" y="3027363"/>
            <a:chExt cx="3886200" cy="1981200"/>
          </a:xfrm>
        </p:grpSpPr>
        <p:grpSp>
          <p:nvGrpSpPr>
            <p:cNvPr id="25616" name="Group 61"/>
            <p:cNvGrpSpPr>
              <a:grpSpLocks/>
            </p:cNvGrpSpPr>
            <p:nvPr/>
          </p:nvGrpSpPr>
          <p:grpSpPr bwMode="auto">
            <a:xfrm>
              <a:off x="3886200" y="3027363"/>
              <a:ext cx="3886200" cy="1981200"/>
              <a:chOff x="3886200" y="3027799"/>
              <a:chExt cx="3886200" cy="1981200"/>
            </a:xfrm>
          </p:grpSpPr>
          <p:grpSp>
            <p:nvGrpSpPr>
              <p:cNvPr id="25619" name="Group 59"/>
              <p:cNvGrpSpPr>
                <a:grpSpLocks/>
              </p:cNvGrpSpPr>
              <p:nvPr/>
            </p:nvGrpSpPr>
            <p:grpSpPr bwMode="auto">
              <a:xfrm>
                <a:off x="3886200" y="3027799"/>
                <a:ext cx="3886200" cy="1981200"/>
                <a:chOff x="3886200" y="3027799"/>
                <a:chExt cx="3886200" cy="1981200"/>
              </a:xfrm>
            </p:grpSpPr>
            <p:sp>
              <p:nvSpPr>
                <p:cNvPr id="38" name="Line 19"/>
                <p:cNvSpPr>
                  <a:spLocks noChangeShapeType="1"/>
                </p:cNvSpPr>
                <p:nvPr/>
              </p:nvSpPr>
              <p:spPr bwMode="auto">
                <a:xfrm>
                  <a:off x="3886200" y="3027799"/>
                  <a:ext cx="3886200" cy="1981200"/>
                </a:xfrm>
                <a:prstGeom prst="line">
                  <a:avLst/>
                </a:prstGeom>
                <a:noFill/>
                <a:ln w="28575">
                  <a:solidFill>
                    <a:srgbClr val="07450D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9" name="Line 20"/>
                <p:cNvSpPr>
                  <a:spLocks noChangeShapeType="1"/>
                </p:cNvSpPr>
                <p:nvPr/>
              </p:nvSpPr>
              <p:spPr bwMode="auto">
                <a:xfrm>
                  <a:off x="3886200" y="3048028"/>
                  <a:ext cx="1066335" cy="533546"/>
                </a:xfrm>
                <a:prstGeom prst="line">
                  <a:avLst/>
                </a:prstGeom>
                <a:noFill/>
                <a:ln w="28575">
                  <a:solidFill>
                    <a:srgbClr val="07450D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en-US" sz="2000" b="1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7" name="Line 20"/>
              <p:cNvSpPr>
                <a:spLocks noChangeShapeType="1"/>
              </p:cNvSpPr>
              <p:nvPr/>
            </p:nvSpPr>
            <p:spPr bwMode="auto">
              <a:xfrm>
                <a:off x="5638742" y="3930528"/>
                <a:ext cx="1067322" cy="533546"/>
              </a:xfrm>
              <a:prstGeom prst="line">
                <a:avLst/>
              </a:prstGeom>
              <a:noFill/>
              <a:ln w="28575">
                <a:solidFill>
                  <a:srgbClr val="07450D"/>
                </a:solidFill>
                <a:round/>
                <a:headEnd/>
                <a:tailEnd type="arrow" w="med" len="med"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0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4" name="Line 20"/>
            <p:cNvSpPr>
              <a:spLocks noChangeShapeType="1"/>
            </p:cNvSpPr>
            <p:nvPr/>
          </p:nvSpPr>
          <p:spPr bwMode="auto">
            <a:xfrm>
              <a:off x="4038252" y="3124716"/>
              <a:ext cx="1067323" cy="533546"/>
            </a:xfrm>
            <a:prstGeom prst="line">
              <a:avLst/>
            </a:prstGeom>
            <a:noFill/>
            <a:ln w="28575">
              <a:solidFill>
                <a:srgbClr val="07450D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Line 20"/>
            <p:cNvSpPr>
              <a:spLocks noChangeShapeType="1"/>
            </p:cNvSpPr>
            <p:nvPr/>
          </p:nvSpPr>
          <p:spPr bwMode="auto">
            <a:xfrm>
              <a:off x="5829300" y="4038825"/>
              <a:ext cx="1066335" cy="533546"/>
            </a:xfrm>
            <a:prstGeom prst="line">
              <a:avLst/>
            </a:prstGeom>
            <a:noFill/>
            <a:ln w="28575">
              <a:solidFill>
                <a:srgbClr val="07450D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0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 Box 39"/>
          <p:cNvSpPr txBox="1">
            <a:spLocks noChangeArrowheads="1"/>
          </p:cNvSpPr>
          <p:nvPr/>
        </p:nvSpPr>
        <p:spPr bwMode="auto">
          <a:xfrm>
            <a:off x="5105400" y="274320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40" name="Line 19"/>
          <p:cNvSpPr>
            <a:spLocks noChangeShapeType="1"/>
          </p:cNvSpPr>
          <p:nvPr/>
        </p:nvSpPr>
        <p:spPr bwMode="auto">
          <a:xfrm>
            <a:off x="727075" y="2241550"/>
            <a:ext cx="2206625" cy="855663"/>
          </a:xfrm>
          <a:prstGeom prst="line">
            <a:avLst/>
          </a:prstGeom>
          <a:noFill/>
          <a:ln w="28575">
            <a:solidFill>
              <a:srgbClr val="07450D"/>
            </a:solidFill>
            <a:prstDash val="dash"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Line 17"/>
          <p:cNvSpPr>
            <a:spLocks noChangeShapeType="1"/>
          </p:cNvSpPr>
          <p:nvPr/>
        </p:nvSpPr>
        <p:spPr bwMode="auto">
          <a:xfrm>
            <a:off x="1271588" y="1468438"/>
            <a:ext cx="3784600" cy="1579562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8"/>
          <p:cNvSpPr txBox="1">
            <a:spLocks noChangeArrowheads="1"/>
          </p:cNvSpPr>
          <p:nvPr/>
        </p:nvSpPr>
        <p:spPr bwMode="auto">
          <a:xfrm>
            <a:off x="2757488" y="3770313"/>
            <a:ext cx="8572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</a:t>
            </a:r>
          </a:p>
        </p:txBody>
      </p:sp>
      <p:sp>
        <p:nvSpPr>
          <p:cNvPr id="36" name="TextBox 1"/>
          <p:cNvSpPr txBox="1">
            <a:spLocks noChangeArrowheads="1"/>
          </p:cNvSpPr>
          <p:nvPr/>
        </p:nvSpPr>
        <p:spPr bwMode="auto">
          <a:xfrm>
            <a:off x="152400" y="3576935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5701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animBg="1"/>
      <p:bldP spid="14" grpId="0"/>
      <p:bldP spid="15" grpId="0"/>
      <p:bldP spid="43" grpId="0"/>
      <p:bldP spid="41" grpId="0" animBg="1"/>
      <p:bldP spid="42" grpId="0"/>
      <p:bldP spid="3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8"/>
          <p:cNvSpPr>
            <a:spLocks noChangeArrowheads="1"/>
          </p:cNvSpPr>
          <p:nvPr/>
        </p:nvSpPr>
        <p:spPr bwMode="gray">
          <a:xfrm rot="3419336">
            <a:off x="915194" y="81756"/>
            <a:ext cx="808038" cy="1127125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5" name="Group 9"/>
          <p:cNvGrpSpPr>
            <a:grpSpLocks/>
          </p:cNvGrpSpPr>
          <p:nvPr/>
        </p:nvGrpSpPr>
        <p:grpSpPr bwMode="auto">
          <a:xfrm>
            <a:off x="1804988" y="503238"/>
            <a:ext cx="1363662" cy="136525"/>
            <a:chOff x="2003" y="3439"/>
            <a:chExt cx="468" cy="244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gray">
            <a:xfrm>
              <a:off x="2003" y="3439"/>
              <a:ext cx="79" cy="241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gray">
            <a:xfrm>
              <a:off x="2048" y="3442"/>
              <a:ext cx="388" cy="241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gray">
            <a:xfrm>
              <a:off x="2400" y="3442"/>
              <a:ext cx="71" cy="235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gray">
            <a:xfrm>
              <a:off x="2438" y="3518"/>
              <a:ext cx="20" cy="71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6" name="Rectangle 14"/>
          <p:cNvSpPr>
            <a:spLocks noChangeArrowheads="1"/>
          </p:cNvSpPr>
          <p:nvPr/>
        </p:nvSpPr>
        <p:spPr bwMode="gray">
          <a:xfrm rot="3419336">
            <a:off x="3209131" y="91282"/>
            <a:ext cx="796925" cy="1125538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7" name="Group 15"/>
          <p:cNvGrpSpPr>
            <a:grpSpLocks/>
          </p:cNvGrpSpPr>
          <p:nvPr/>
        </p:nvGrpSpPr>
        <p:grpSpPr bwMode="auto">
          <a:xfrm>
            <a:off x="4095750" y="503238"/>
            <a:ext cx="1363663" cy="136525"/>
            <a:chOff x="2003" y="3439"/>
            <a:chExt cx="468" cy="244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gray">
            <a:xfrm>
              <a:off x="2003" y="3439"/>
              <a:ext cx="79" cy="241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gray">
            <a:xfrm>
              <a:off x="2048" y="3442"/>
              <a:ext cx="388" cy="241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Oval 18"/>
            <p:cNvSpPr>
              <a:spLocks noChangeArrowheads="1"/>
            </p:cNvSpPr>
            <p:nvPr/>
          </p:nvSpPr>
          <p:spPr bwMode="gray">
            <a:xfrm>
              <a:off x="2400" y="3442"/>
              <a:ext cx="71" cy="235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Oval 19"/>
            <p:cNvSpPr>
              <a:spLocks noChangeArrowheads="1"/>
            </p:cNvSpPr>
            <p:nvPr/>
          </p:nvSpPr>
          <p:spPr bwMode="gray">
            <a:xfrm>
              <a:off x="2438" y="3518"/>
              <a:ext cx="20" cy="71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2" name="Rectangle 20"/>
          <p:cNvSpPr>
            <a:spLocks noChangeArrowheads="1"/>
          </p:cNvSpPr>
          <p:nvPr/>
        </p:nvSpPr>
        <p:spPr bwMode="gray">
          <a:xfrm rot="3419336">
            <a:off x="5407820" y="97631"/>
            <a:ext cx="804862" cy="1114425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9" name="Group 21"/>
          <p:cNvGrpSpPr>
            <a:grpSpLocks/>
          </p:cNvGrpSpPr>
          <p:nvPr/>
        </p:nvGrpSpPr>
        <p:grpSpPr bwMode="auto">
          <a:xfrm>
            <a:off x="6365875" y="503238"/>
            <a:ext cx="1789113" cy="136525"/>
            <a:chOff x="2003" y="3439"/>
            <a:chExt cx="468" cy="244"/>
          </a:xfrm>
        </p:grpSpPr>
        <p:sp>
          <p:nvSpPr>
            <p:cNvPr id="24" name="Oval 22"/>
            <p:cNvSpPr>
              <a:spLocks noChangeArrowheads="1"/>
            </p:cNvSpPr>
            <p:nvPr/>
          </p:nvSpPr>
          <p:spPr bwMode="gray">
            <a:xfrm>
              <a:off x="2003" y="3439"/>
              <a:ext cx="79" cy="241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gray">
            <a:xfrm>
              <a:off x="2048" y="3442"/>
              <a:ext cx="388" cy="241"/>
            </a:xfrm>
            <a:prstGeom prst="rect">
              <a:avLst/>
            </a:prstGeom>
            <a:ln>
              <a:noFill/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gray">
            <a:xfrm>
              <a:off x="2400" y="3442"/>
              <a:ext cx="71" cy="235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Oval 25"/>
            <p:cNvSpPr>
              <a:spLocks noChangeArrowheads="1"/>
            </p:cNvSpPr>
            <p:nvPr/>
          </p:nvSpPr>
          <p:spPr bwMode="gray">
            <a:xfrm>
              <a:off x="2438" y="3518"/>
              <a:ext cx="20" cy="71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" name="Rectangle 26"/>
          <p:cNvSpPr>
            <a:spLocks noChangeArrowheads="1"/>
          </p:cNvSpPr>
          <p:nvPr/>
        </p:nvSpPr>
        <p:spPr bwMode="gray">
          <a:xfrm rot="3419336">
            <a:off x="7696994" y="94457"/>
            <a:ext cx="803275" cy="1119187"/>
          </a:xfrm>
          <a:prstGeom prst="rect">
            <a:avLst/>
          </a:prstGeom>
          <a:ln>
            <a:noFill/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1" name="Rectangle 27"/>
          <p:cNvSpPr>
            <a:spLocks noChangeArrowheads="1"/>
          </p:cNvSpPr>
          <p:nvPr/>
        </p:nvSpPr>
        <p:spPr bwMode="gray">
          <a:xfrm>
            <a:off x="533400" y="3810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</a:p>
        </p:txBody>
      </p:sp>
      <p:sp>
        <p:nvSpPr>
          <p:cNvPr id="3082" name="Rectangle 28"/>
          <p:cNvSpPr>
            <a:spLocks noChangeArrowheads="1"/>
          </p:cNvSpPr>
          <p:nvPr/>
        </p:nvSpPr>
        <p:spPr bwMode="gray">
          <a:xfrm>
            <a:off x="3027363" y="381000"/>
            <a:ext cx="11636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</a:t>
            </a:r>
          </a:p>
        </p:txBody>
      </p:sp>
      <p:sp>
        <p:nvSpPr>
          <p:cNvPr id="3083" name="Rectangle 29"/>
          <p:cNvSpPr>
            <a:spLocks noChangeArrowheads="1"/>
          </p:cNvSpPr>
          <p:nvPr/>
        </p:nvSpPr>
        <p:spPr bwMode="gray">
          <a:xfrm>
            <a:off x="7599363" y="381000"/>
            <a:ext cx="11636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CŨ</a:t>
            </a:r>
          </a:p>
        </p:txBody>
      </p:sp>
      <p:sp>
        <p:nvSpPr>
          <p:cNvPr id="3084" name="Rectangle 30"/>
          <p:cNvSpPr>
            <a:spLocks noChangeArrowheads="1"/>
          </p:cNvSpPr>
          <p:nvPr/>
        </p:nvSpPr>
        <p:spPr bwMode="gray">
          <a:xfrm>
            <a:off x="5029200" y="381000"/>
            <a:ext cx="1558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</a:p>
        </p:txBody>
      </p:sp>
      <p:sp>
        <p:nvSpPr>
          <p:cNvPr id="29" name="AutoShape 49"/>
          <p:cNvSpPr>
            <a:spLocks noChangeArrowheads="1"/>
          </p:cNvSpPr>
          <p:nvPr/>
        </p:nvSpPr>
        <p:spPr bwMode="gray">
          <a:xfrm>
            <a:off x="533400" y="1447800"/>
            <a:ext cx="8077200" cy="838200"/>
          </a:xfrm>
          <a:prstGeom prst="roundRect">
            <a:avLst>
              <a:gd name="adj" fmla="val 50000"/>
            </a:avLst>
          </a:prstGeom>
          <a:ln>
            <a:noFill/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marL="457200" indent="-457200" algn="ctr">
              <a:defRPr/>
            </a:pP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algn="ctr">
              <a:defRPr/>
            </a:pP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tụ</a:t>
            </a:r>
            <a:r>
              <a: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31" name="Straight Connector 30"/>
          <p:cNvCxnSpPr>
            <a:cxnSpLocks noChangeShapeType="1"/>
          </p:cNvCxnSpPr>
          <p:nvPr/>
        </p:nvCxnSpPr>
        <p:spPr bwMode="auto">
          <a:xfrm rot="16200000" flipH="1">
            <a:off x="5121275" y="2466975"/>
            <a:ext cx="476250" cy="112395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457200" y="1684338"/>
            <a:ext cx="8382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Tia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ló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33400" y="3500438"/>
            <a:ext cx="815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Tia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ló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533400" y="5105400"/>
            <a:ext cx="7620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 Tia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ló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6" name="Group 109"/>
          <p:cNvGrpSpPr>
            <a:grpSpLocks/>
          </p:cNvGrpSpPr>
          <p:nvPr/>
        </p:nvGrpSpPr>
        <p:grpSpPr bwMode="auto">
          <a:xfrm>
            <a:off x="2735263" y="2339975"/>
            <a:ext cx="4037012" cy="914400"/>
            <a:chOff x="4878388" y="2235200"/>
            <a:chExt cx="4037012" cy="914400"/>
          </a:xfrm>
        </p:grpSpPr>
        <p:cxnSp>
          <p:nvCxnSpPr>
            <p:cNvPr id="37" name="Straight Connector 40"/>
            <p:cNvCxnSpPr>
              <a:cxnSpLocks noChangeShapeType="1"/>
            </p:cNvCxnSpPr>
            <p:nvPr/>
          </p:nvCxnSpPr>
          <p:spPr bwMode="auto">
            <a:xfrm>
              <a:off x="4892675" y="2705100"/>
              <a:ext cx="4022725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TextBox 1"/>
            <p:cNvSpPr txBox="1">
              <a:spLocks noChangeArrowheads="1"/>
            </p:cNvSpPr>
            <p:nvPr/>
          </p:nvSpPr>
          <p:spPr bwMode="auto">
            <a:xfrm>
              <a:off x="4878388" y="2324100"/>
              <a:ext cx="3238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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9" name="Straight Arrow Connector 44"/>
            <p:cNvCxnSpPr>
              <a:cxnSpLocks noChangeShapeType="1"/>
            </p:cNvCxnSpPr>
            <p:nvPr/>
          </p:nvCxnSpPr>
          <p:spPr bwMode="auto">
            <a:xfrm>
              <a:off x="6967538" y="2235200"/>
              <a:ext cx="0" cy="91440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40" name="Group 27"/>
            <p:cNvGrpSpPr>
              <a:grpSpLocks/>
            </p:cNvGrpSpPr>
            <p:nvPr/>
          </p:nvGrpSpPr>
          <p:grpSpPr bwMode="auto">
            <a:xfrm>
              <a:off x="6888480" y="2363788"/>
              <a:ext cx="463233" cy="446468"/>
              <a:chOff x="7248083" y="1501304"/>
              <a:chExt cx="463842" cy="446468"/>
            </a:xfrm>
          </p:grpSpPr>
          <p:sp>
            <p:nvSpPr>
              <p:cNvPr id="46" name="TextBox 32">
                <a:hlinkClick r:id="rId2" action="ppaction://hlinkfile"/>
              </p:cNvPr>
              <p:cNvSpPr txBox="1">
                <a:spLocks noChangeArrowheads="1"/>
              </p:cNvSpPr>
              <p:nvPr/>
            </p:nvSpPr>
            <p:spPr bwMode="auto">
              <a:xfrm>
                <a:off x="7330424" y="1501304"/>
                <a:ext cx="381501" cy="3667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b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7304991" y="1814280"/>
                <a:ext cx="54864" cy="54864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1" name="TextBox 77"/>
            <p:cNvSpPr txBox="1">
              <a:spLocks noChangeArrowheads="1"/>
            </p:cNvSpPr>
            <p:nvPr/>
          </p:nvSpPr>
          <p:spPr bwMode="auto">
            <a:xfrm>
              <a:off x="5938838" y="2743200"/>
              <a:ext cx="3238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cxnSp>
          <p:nvCxnSpPr>
            <p:cNvPr id="43" name="Straight Connector 64"/>
            <p:cNvCxnSpPr>
              <a:cxnSpLocks noChangeShapeType="1"/>
            </p:cNvCxnSpPr>
            <p:nvPr/>
          </p:nvCxnSpPr>
          <p:spPr bwMode="auto">
            <a:xfrm flipV="1">
              <a:off x="6118225" y="2660650"/>
              <a:ext cx="0" cy="9048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>
            <a:xfrm flipV="1">
              <a:off x="7821613" y="2657475"/>
              <a:ext cx="0" cy="9207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58"/>
            <p:cNvSpPr txBox="1">
              <a:spLocks noChangeArrowheads="1"/>
            </p:cNvSpPr>
            <p:nvPr/>
          </p:nvSpPr>
          <p:spPr bwMode="auto">
            <a:xfrm>
              <a:off x="7635875" y="2692400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latin typeface="Times New Roman" pitchFamily="18" charset="0"/>
                  <a:cs typeface="Times New Roman" pitchFamily="18" charset="0"/>
                </a:rPr>
                <a:t>F'</a:t>
              </a:r>
            </a:p>
          </p:txBody>
        </p:sp>
      </p:grpSp>
      <p:cxnSp>
        <p:nvCxnSpPr>
          <p:cNvPr id="48" name="Straight Connector 47"/>
          <p:cNvCxnSpPr>
            <a:cxnSpLocks noChangeShapeType="1"/>
          </p:cNvCxnSpPr>
          <p:nvPr/>
        </p:nvCxnSpPr>
        <p:spPr bwMode="auto">
          <a:xfrm rot="60000">
            <a:off x="3663950" y="2336800"/>
            <a:ext cx="1143000" cy="4572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48"/>
          <p:cNvCxnSpPr>
            <a:cxnSpLocks noChangeShapeType="1"/>
          </p:cNvCxnSpPr>
          <p:nvPr/>
        </p:nvCxnSpPr>
        <p:spPr bwMode="auto">
          <a:xfrm rot="10800000">
            <a:off x="3275013" y="4156075"/>
            <a:ext cx="172085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Connector 49"/>
          <p:cNvCxnSpPr>
            <a:cxnSpLocks noChangeShapeType="1"/>
          </p:cNvCxnSpPr>
          <p:nvPr/>
        </p:nvCxnSpPr>
        <p:spPr bwMode="auto">
          <a:xfrm rot="10800000">
            <a:off x="4986338" y="4148138"/>
            <a:ext cx="1311275" cy="44926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Straight Connector 50"/>
          <p:cNvCxnSpPr>
            <a:cxnSpLocks noChangeShapeType="1"/>
          </p:cNvCxnSpPr>
          <p:nvPr/>
        </p:nvCxnSpPr>
        <p:spPr bwMode="auto">
          <a:xfrm>
            <a:off x="4989513" y="6419850"/>
            <a:ext cx="1720850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Connector 51"/>
          <p:cNvCxnSpPr>
            <a:cxnSpLocks noChangeShapeType="1"/>
          </p:cNvCxnSpPr>
          <p:nvPr/>
        </p:nvCxnSpPr>
        <p:spPr bwMode="auto">
          <a:xfrm>
            <a:off x="3679825" y="5972175"/>
            <a:ext cx="1311275" cy="449263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3" name="Group 110"/>
          <p:cNvGrpSpPr>
            <a:grpSpLocks/>
          </p:cNvGrpSpPr>
          <p:nvPr/>
        </p:nvGrpSpPr>
        <p:grpSpPr bwMode="auto">
          <a:xfrm>
            <a:off x="2924175" y="3983038"/>
            <a:ext cx="4037013" cy="914400"/>
            <a:chOff x="4878388" y="2235200"/>
            <a:chExt cx="4037012" cy="914400"/>
          </a:xfrm>
        </p:grpSpPr>
        <p:cxnSp>
          <p:nvCxnSpPr>
            <p:cNvPr id="54" name="Straight Connector 111"/>
            <p:cNvCxnSpPr>
              <a:cxnSpLocks noChangeShapeType="1"/>
            </p:cNvCxnSpPr>
            <p:nvPr/>
          </p:nvCxnSpPr>
          <p:spPr bwMode="auto">
            <a:xfrm>
              <a:off x="4892676" y="2705100"/>
              <a:ext cx="4022724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5" name="TextBox 1"/>
            <p:cNvSpPr txBox="1">
              <a:spLocks noChangeArrowheads="1"/>
            </p:cNvSpPr>
            <p:nvPr/>
          </p:nvSpPr>
          <p:spPr bwMode="auto">
            <a:xfrm>
              <a:off x="4878388" y="2324100"/>
              <a:ext cx="3238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</a:t>
              </a: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6" name="Straight Arrow Connector 113"/>
            <p:cNvCxnSpPr>
              <a:cxnSpLocks noChangeShapeType="1"/>
            </p:cNvCxnSpPr>
            <p:nvPr/>
          </p:nvCxnSpPr>
          <p:spPr bwMode="auto">
            <a:xfrm>
              <a:off x="6967537" y="2235200"/>
              <a:ext cx="0" cy="91440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57" name="Group 27"/>
            <p:cNvGrpSpPr>
              <a:grpSpLocks/>
            </p:cNvGrpSpPr>
            <p:nvPr/>
          </p:nvGrpSpPr>
          <p:grpSpPr bwMode="auto">
            <a:xfrm>
              <a:off x="6907205" y="2381250"/>
              <a:ext cx="381000" cy="366712"/>
              <a:chOff x="7266833" y="1518766"/>
              <a:chExt cx="381501" cy="366712"/>
            </a:xfrm>
          </p:grpSpPr>
          <p:sp>
            <p:nvSpPr>
              <p:cNvPr id="62" name="TextBox 32">
                <a:hlinkClick r:id="rId2" action="ppaction://hlinkfile"/>
              </p:cNvPr>
              <p:cNvSpPr txBox="1">
                <a:spLocks noChangeArrowheads="1"/>
              </p:cNvSpPr>
              <p:nvPr/>
            </p:nvSpPr>
            <p:spPr bwMode="auto">
              <a:xfrm>
                <a:off x="7266833" y="1518766"/>
                <a:ext cx="381501" cy="3667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b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7304991" y="1814280"/>
                <a:ext cx="54864" cy="54864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58" name="TextBox 77"/>
            <p:cNvSpPr txBox="1">
              <a:spLocks noChangeArrowheads="1"/>
            </p:cNvSpPr>
            <p:nvPr/>
          </p:nvSpPr>
          <p:spPr bwMode="auto">
            <a:xfrm>
              <a:off x="5938838" y="2743200"/>
              <a:ext cx="3238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cxnSp>
          <p:nvCxnSpPr>
            <p:cNvPr id="59" name="Straight Connector 116"/>
            <p:cNvCxnSpPr>
              <a:cxnSpLocks noChangeShapeType="1"/>
            </p:cNvCxnSpPr>
            <p:nvPr/>
          </p:nvCxnSpPr>
          <p:spPr bwMode="auto">
            <a:xfrm flipV="1">
              <a:off x="6118226" y="2660650"/>
              <a:ext cx="0" cy="90487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Straight Connector 59"/>
            <p:cNvCxnSpPr/>
            <p:nvPr/>
          </p:nvCxnSpPr>
          <p:spPr>
            <a:xfrm flipV="1">
              <a:off x="7821612" y="2657475"/>
              <a:ext cx="0" cy="9207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58"/>
            <p:cNvSpPr txBox="1">
              <a:spLocks noChangeArrowheads="1"/>
            </p:cNvSpPr>
            <p:nvPr/>
          </p:nvSpPr>
          <p:spPr bwMode="auto">
            <a:xfrm>
              <a:off x="7635875" y="2692400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dirty="0">
                  <a:latin typeface="Times New Roman" pitchFamily="18" charset="0"/>
                  <a:cs typeface="Times New Roman" pitchFamily="18" charset="0"/>
                </a:rPr>
                <a:t>F'</a:t>
              </a:r>
            </a:p>
          </p:txBody>
        </p:sp>
      </p:grpSp>
      <p:grpSp>
        <p:nvGrpSpPr>
          <p:cNvPr id="64" name="Group 121"/>
          <p:cNvGrpSpPr>
            <a:grpSpLocks/>
          </p:cNvGrpSpPr>
          <p:nvPr/>
        </p:nvGrpSpPr>
        <p:grpSpPr bwMode="auto">
          <a:xfrm>
            <a:off x="2892425" y="5651500"/>
            <a:ext cx="4037013" cy="914400"/>
            <a:chOff x="4878388" y="2235200"/>
            <a:chExt cx="4037012" cy="914400"/>
          </a:xfrm>
        </p:grpSpPr>
        <p:cxnSp>
          <p:nvCxnSpPr>
            <p:cNvPr id="65" name="Straight Connector 122"/>
            <p:cNvCxnSpPr>
              <a:cxnSpLocks noChangeShapeType="1"/>
            </p:cNvCxnSpPr>
            <p:nvPr/>
          </p:nvCxnSpPr>
          <p:spPr bwMode="auto">
            <a:xfrm>
              <a:off x="4892676" y="2705100"/>
              <a:ext cx="4022724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" name="TextBox 1"/>
            <p:cNvSpPr txBox="1">
              <a:spLocks noChangeArrowheads="1"/>
            </p:cNvSpPr>
            <p:nvPr/>
          </p:nvSpPr>
          <p:spPr bwMode="auto">
            <a:xfrm>
              <a:off x="4878388" y="2324100"/>
              <a:ext cx="3238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dirty="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</a:t>
              </a:r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7" name="Straight Arrow Connector 124"/>
            <p:cNvCxnSpPr>
              <a:cxnSpLocks noChangeShapeType="1"/>
            </p:cNvCxnSpPr>
            <p:nvPr/>
          </p:nvCxnSpPr>
          <p:spPr bwMode="auto">
            <a:xfrm>
              <a:off x="6967537" y="2235200"/>
              <a:ext cx="0" cy="914400"/>
            </a:xfrm>
            <a:prstGeom prst="straightConnector1">
              <a:avLst/>
            </a:prstGeom>
            <a:noFill/>
            <a:ln w="28575" algn="ctr">
              <a:solidFill>
                <a:schemeClr val="tx1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68" name="Group 27"/>
            <p:cNvGrpSpPr>
              <a:grpSpLocks/>
            </p:cNvGrpSpPr>
            <p:nvPr/>
          </p:nvGrpSpPr>
          <p:grpSpPr bwMode="auto">
            <a:xfrm>
              <a:off x="6890067" y="2363788"/>
              <a:ext cx="461646" cy="445071"/>
              <a:chOff x="7249672" y="1501304"/>
              <a:chExt cx="462253" cy="445071"/>
            </a:xfrm>
          </p:grpSpPr>
          <p:sp>
            <p:nvSpPr>
              <p:cNvPr id="73" name="TextBox 32">
                <a:hlinkClick r:id="rId2" action="ppaction://hlinkfile"/>
              </p:cNvPr>
              <p:cNvSpPr txBox="1">
                <a:spLocks noChangeArrowheads="1"/>
              </p:cNvSpPr>
              <p:nvPr/>
            </p:nvSpPr>
            <p:spPr bwMode="auto">
              <a:xfrm>
                <a:off x="7330424" y="1501304"/>
                <a:ext cx="381501" cy="3667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b="1">
                    <a:latin typeface="Times New Roman" pitchFamily="18" charset="0"/>
                    <a:cs typeface="Times New Roman" pitchFamily="18" charset="0"/>
                  </a:rPr>
                  <a:t>O</a:t>
                </a:r>
              </a:p>
            </p:txBody>
          </p:sp>
          <p:sp>
            <p:nvSpPr>
              <p:cNvPr id="74" name="Oval 73"/>
              <p:cNvSpPr/>
              <p:nvPr/>
            </p:nvSpPr>
            <p:spPr>
              <a:xfrm>
                <a:off x="7304991" y="1814280"/>
                <a:ext cx="54864" cy="54864"/>
              </a:xfrm>
              <a:prstGeom prst="ellipse">
                <a:avLst/>
              </a:prstGeom>
              <a:ln>
                <a:solidFill>
                  <a:schemeClr val="tx1"/>
                </a:solidFill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9" name="TextBox 77"/>
            <p:cNvSpPr txBox="1">
              <a:spLocks noChangeArrowheads="1"/>
            </p:cNvSpPr>
            <p:nvPr/>
          </p:nvSpPr>
          <p:spPr bwMode="auto">
            <a:xfrm>
              <a:off x="5938838" y="2743200"/>
              <a:ext cx="3238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latin typeface="Times New Roman" pitchFamily="18" charset="0"/>
                  <a:cs typeface="Times New Roman" pitchFamily="18" charset="0"/>
                </a:rPr>
                <a:t>F</a:t>
              </a:r>
            </a:p>
          </p:txBody>
        </p:sp>
        <p:cxnSp>
          <p:nvCxnSpPr>
            <p:cNvPr id="70" name="Straight Connector 127"/>
            <p:cNvCxnSpPr>
              <a:cxnSpLocks noChangeShapeType="1"/>
            </p:cNvCxnSpPr>
            <p:nvPr/>
          </p:nvCxnSpPr>
          <p:spPr bwMode="auto">
            <a:xfrm flipV="1">
              <a:off x="6118226" y="2660650"/>
              <a:ext cx="0" cy="90488"/>
            </a:xfrm>
            <a:prstGeom prst="line">
              <a:avLst/>
            </a:prstGeom>
            <a:noFill/>
            <a:ln w="381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Straight Connector 70"/>
            <p:cNvCxnSpPr/>
            <p:nvPr/>
          </p:nvCxnSpPr>
          <p:spPr>
            <a:xfrm flipV="1">
              <a:off x="7821612" y="2657475"/>
              <a:ext cx="0" cy="9207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58"/>
            <p:cNvSpPr txBox="1">
              <a:spLocks noChangeArrowheads="1"/>
            </p:cNvSpPr>
            <p:nvPr/>
          </p:nvSpPr>
          <p:spPr bwMode="auto">
            <a:xfrm>
              <a:off x="7635875" y="2692400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latin typeface="Times New Roman" pitchFamily="18" charset="0"/>
                  <a:cs typeface="Times New Roman" pitchFamily="18" charset="0"/>
                </a:rPr>
                <a:t>F'</a:t>
              </a:r>
            </a:p>
          </p:txBody>
        </p:sp>
      </p:grpSp>
      <p:cxnSp>
        <p:nvCxnSpPr>
          <p:cNvPr id="75" name="Straight Arrow Connector 74"/>
          <p:cNvCxnSpPr>
            <a:cxnSpLocks noChangeShapeType="1"/>
          </p:cNvCxnSpPr>
          <p:nvPr/>
        </p:nvCxnSpPr>
        <p:spPr bwMode="auto">
          <a:xfrm rot="12120000" flipH="1">
            <a:off x="4019550" y="2490788"/>
            <a:ext cx="92075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" name="Straight Arrow Connector 75"/>
          <p:cNvCxnSpPr>
            <a:cxnSpLocks noChangeShapeType="1"/>
          </p:cNvCxnSpPr>
          <p:nvPr/>
        </p:nvCxnSpPr>
        <p:spPr bwMode="auto">
          <a:xfrm>
            <a:off x="5181600" y="2954853"/>
            <a:ext cx="108455" cy="1694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" name="Straight Arrow Connector 76"/>
          <p:cNvCxnSpPr>
            <a:cxnSpLocks noChangeShapeType="1"/>
          </p:cNvCxnSpPr>
          <p:nvPr/>
        </p:nvCxnSpPr>
        <p:spPr bwMode="auto">
          <a:xfrm rot="21480000">
            <a:off x="3998913" y="4154488"/>
            <a:ext cx="365125" cy="1905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8" name="Straight Arrow Connector 77"/>
          <p:cNvCxnSpPr>
            <a:cxnSpLocks noChangeShapeType="1"/>
          </p:cNvCxnSpPr>
          <p:nvPr/>
        </p:nvCxnSpPr>
        <p:spPr bwMode="auto">
          <a:xfrm rot="1500000">
            <a:off x="5345113" y="4297363"/>
            <a:ext cx="111125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9" name="Straight Arrow Connector 78"/>
          <p:cNvCxnSpPr>
            <a:cxnSpLocks noChangeShapeType="1"/>
          </p:cNvCxnSpPr>
          <p:nvPr/>
        </p:nvCxnSpPr>
        <p:spPr bwMode="auto">
          <a:xfrm rot="21480000">
            <a:off x="5378450" y="6415088"/>
            <a:ext cx="365125" cy="1905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" name="Straight Arrow Connector 79"/>
          <p:cNvCxnSpPr>
            <a:cxnSpLocks noChangeShapeType="1"/>
          </p:cNvCxnSpPr>
          <p:nvPr/>
        </p:nvCxnSpPr>
        <p:spPr bwMode="auto">
          <a:xfrm rot="12300000" flipH="1">
            <a:off x="4502150" y="6280150"/>
            <a:ext cx="92075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76200" y="1214438"/>
            <a:ext cx="891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303212" y="-508"/>
            <a:ext cx="891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620148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3" grpId="0"/>
      <p:bldP spid="34" grpId="0"/>
      <p:bldP spid="35" grpId="0"/>
      <p:bldP spid="82" grpId="0"/>
      <p:bldP spid="8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381000" y="1082675"/>
            <a:ext cx="8305800" cy="289310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*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*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C6, C7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42-43.1 =&gt; 42-43.4 SBT.</a:t>
            </a:r>
          </a:p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*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30361"/>
                </a:solidFill>
                <a:latin typeface="Times New Roman" pitchFamily="18" charset="0"/>
                <a:cs typeface="Times New Roman" pitchFamily="18" charset="0"/>
              </a:rPr>
              <a:t> 44, 45.</a:t>
            </a: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66941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HƯỚNG DẪN VỀ NHÀ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595717"/>
      </p:ext>
    </p:extLst>
  </p:cSld>
  <p:clrMapOvr>
    <a:masterClrMapping/>
  </p:clrMapOvr>
  <p:transition>
    <p:split orient="vert" dir="in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3" descr="C:\Documents and Settings\thuanyen\Desktop\Thank-You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0" y="76200"/>
            <a:ext cx="9144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30361"/>
                </a:solidFill>
                <a:latin typeface="Algerian" pitchFamily="82" charset="0"/>
                <a:cs typeface="Times New Roman" pitchFamily="18" charset="0"/>
              </a:rPr>
              <a:t>BÀI HỌC KẾT THÚC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30361"/>
                </a:solidFill>
                <a:latin typeface="Algerian" pitchFamily="82" charset="0"/>
                <a:cs typeface="Times New Roman" pitchFamily="18" charset="0"/>
              </a:rPr>
              <a:t>XIN CHÂN THÀNH CẢM ƠN!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30361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8617081"/>
      </p:ext>
    </p:extLst>
  </p:cSld>
  <p:clrMapOvr>
    <a:masterClrMapping/>
  </p:clrMapOvr>
  <p:transition>
    <p:wheel spokes="8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77"/>
          <p:cNvSpPr>
            <a:spLocks noChangeArrowheads="1"/>
          </p:cNvSpPr>
          <p:nvPr/>
        </p:nvSpPr>
        <p:spPr bwMode="auto">
          <a:xfrm>
            <a:off x="152400" y="76200"/>
            <a:ext cx="2089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8678" name="Rectangle 38"/>
          <p:cNvSpPr>
            <a:spLocks noChangeArrowheads="1"/>
          </p:cNvSpPr>
          <p:nvPr/>
        </p:nvSpPr>
        <p:spPr bwMode="auto">
          <a:xfrm>
            <a:off x="228600" y="781050"/>
            <a:ext cx="762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C7: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b="1" dirty="0">
              <a:solidFill>
                <a:srgbClr val="0000FF"/>
              </a:solidFill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28600" y="1390650"/>
            <a:ext cx="8534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vi-VN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vi-VN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ảnh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của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dòng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chữ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quan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sát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qua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thấu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kính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cùng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chiều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+mj-lt"/>
              </a:rPr>
              <a:t>và</a:t>
            </a:r>
            <a:r>
              <a:rPr lang="en-US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to hơn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dòng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chữ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thật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trên trang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sách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.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Đó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là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ảnh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ảo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tạo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+mj-lt"/>
              </a:rPr>
              <a:t>bởi</a:t>
            </a:r>
            <a:r>
              <a:rPr lang="vi-VN" sz="2400" dirty="0">
                <a:solidFill>
                  <a:srgbClr val="C00000"/>
                </a:solidFill>
                <a:latin typeface="+mj-lt"/>
              </a:rPr>
              <a:t> TKHT</a:t>
            </a:r>
            <a:r>
              <a:rPr lang="en-US" sz="2400" dirty="0">
                <a:solidFill>
                  <a:srgbClr val="C00000"/>
                </a:solidFill>
                <a:latin typeface="+mj-lt"/>
              </a:rPr>
              <a:t>.</a:t>
            </a:r>
            <a:endParaRPr lang="vi-VN" sz="24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04800" y="2686050"/>
            <a:ext cx="8458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vi-VN" altLang="en-US"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Khi dịch chuyển thấu kính ra xa một khoảng cách nhất định nào đó, ta nhìn thấy ảnh của dòng chữ ngược chiều với vật</a:t>
            </a:r>
            <a:r>
              <a:rPr lang="en-US" altLang="en-US"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altLang="en-US"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Đó là ảnh thật của dòng chữ tạo bởi TKHT</a:t>
            </a:r>
            <a:r>
              <a:rPr lang="en-US" altLang="en-US"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altLang="en-US" sz="2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0367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" y="45720"/>
            <a:ext cx="891540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24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43: ẢNH CỦA MỘT VẬT TẠO BỞI THẤU KÍNH HỘI TỤ</a:t>
            </a:r>
          </a:p>
        </p:txBody>
      </p:sp>
      <p:sp>
        <p:nvSpPr>
          <p:cNvPr id="26627" name="Rectangle 77"/>
          <p:cNvSpPr>
            <a:spLocks noChangeArrowheads="1"/>
          </p:cNvSpPr>
          <p:nvPr/>
        </p:nvSpPr>
        <p:spPr bwMode="auto">
          <a:xfrm>
            <a:off x="152400" y="533400"/>
            <a:ext cx="7172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Đặc điểm ảnh của một vật tạo bởi thấu kính hội tụ:</a:t>
            </a:r>
          </a:p>
        </p:txBody>
      </p:sp>
      <p:sp>
        <p:nvSpPr>
          <p:cNvPr id="26628" name="Rectangle 77"/>
          <p:cNvSpPr>
            <a:spLocks noChangeArrowheads="1"/>
          </p:cNvSpPr>
          <p:nvPr/>
        </p:nvSpPr>
        <p:spPr bwMode="auto">
          <a:xfrm>
            <a:off x="152400" y="914400"/>
            <a:ext cx="2698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Cách dựng ảnh:</a:t>
            </a:r>
          </a:p>
        </p:txBody>
      </p:sp>
      <p:sp>
        <p:nvSpPr>
          <p:cNvPr id="26629" name="Rectangle 77"/>
          <p:cNvSpPr>
            <a:spLocks noChangeArrowheads="1"/>
          </p:cNvSpPr>
          <p:nvPr/>
        </p:nvSpPr>
        <p:spPr bwMode="auto">
          <a:xfrm>
            <a:off x="152400" y="1295400"/>
            <a:ext cx="2089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Vận dụng:</a:t>
            </a:r>
          </a:p>
        </p:txBody>
      </p:sp>
      <p:sp>
        <p:nvSpPr>
          <p:cNvPr id="6" name="PubTriangle"/>
          <p:cNvSpPr>
            <a:spLocks noEditPoints="1" noChangeArrowheads="1"/>
          </p:cNvSpPr>
          <p:nvPr/>
        </p:nvSpPr>
        <p:spPr bwMode="auto">
          <a:xfrm rot="3213793">
            <a:off x="7227887" y="1760538"/>
            <a:ext cx="1247775" cy="13081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3521 w 21600"/>
              <a:gd name="T19" fmla="*/ 2679 h 21600"/>
              <a:gd name="T20" fmla="*/ 18518 w 21600"/>
              <a:gd name="T21" fmla="*/ 7676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36" y="0"/>
                </a:moveTo>
                <a:lnTo>
                  <a:pt x="0" y="21600"/>
                </a:lnTo>
                <a:lnTo>
                  <a:pt x="21600" y="5359"/>
                </a:lnTo>
                <a:lnTo>
                  <a:pt x="15436" y="0"/>
                </a:lnTo>
                <a:close/>
              </a:path>
            </a:pathLst>
          </a:custGeom>
          <a:solidFill>
            <a:srgbClr val="D8EBB3"/>
          </a:solidFill>
          <a:ln>
            <a:noFill/>
          </a:ln>
          <a:effectLst>
            <a:outerShdw dist="107763" sx="999" sy="999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PubTriangle"/>
          <p:cNvSpPr>
            <a:spLocks noEditPoints="1" noChangeArrowheads="1"/>
          </p:cNvSpPr>
          <p:nvPr/>
        </p:nvSpPr>
        <p:spPr bwMode="auto">
          <a:xfrm rot="-7569986">
            <a:off x="6647657" y="1600993"/>
            <a:ext cx="1250950" cy="7413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752 w 21600"/>
              <a:gd name="T19" fmla="*/ 7032 h 21600"/>
              <a:gd name="T20" fmla="*/ 15806 w 21600"/>
              <a:gd name="T21" fmla="*/ 16086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0012" y="0"/>
                </a:moveTo>
                <a:lnTo>
                  <a:pt x="0" y="21600"/>
                </a:lnTo>
                <a:lnTo>
                  <a:pt x="21600" y="14065"/>
                </a:lnTo>
                <a:lnTo>
                  <a:pt x="10012" y="0"/>
                </a:lnTo>
                <a:close/>
              </a:path>
            </a:pathLst>
          </a:custGeom>
          <a:solidFill>
            <a:srgbClr val="66FFFF"/>
          </a:solidFill>
          <a:ln>
            <a:noFill/>
          </a:ln>
          <a:effectLst>
            <a:outerShdw dist="107763" sx="999" sy="999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PubTriangle"/>
          <p:cNvSpPr>
            <a:spLocks noEditPoints="1" noChangeArrowheads="1"/>
          </p:cNvSpPr>
          <p:nvPr/>
        </p:nvSpPr>
        <p:spPr bwMode="auto">
          <a:xfrm rot="3298254">
            <a:off x="8045450" y="2141538"/>
            <a:ext cx="628650" cy="48895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8426 w 21600"/>
              <a:gd name="T19" fmla="*/ 6857 h 21600"/>
              <a:gd name="T20" fmla="*/ 16972 w 21600"/>
              <a:gd name="T21" fmla="*/ 15403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2344" y="0"/>
                </a:moveTo>
                <a:lnTo>
                  <a:pt x="0" y="21600"/>
                </a:lnTo>
                <a:lnTo>
                  <a:pt x="21600" y="13713"/>
                </a:lnTo>
                <a:lnTo>
                  <a:pt x="12344" y="0"/>
                </a:lnTo>
                <a:close/>
              </a:path>
            </a:pathLst>
          </a:custGeom>
          <a:solidFill>
            <a:srgbClr val="66FFFF"/>
          </a:solidFill>
          <a:ln>
            <a:noFill/>
          </a:ln>
          <a:effectLst>
            <a:outerShdw dist="107763" dir="419999" sx="999" sy="999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78"/>
          <p:cNvSpPr txBox="1">
            <a:spLocks noChangeArrowheads="1"/>
          </p:cNvSpPr>
          <p:nvPr/>
        </p:nvSpPr>
        <p:spPr bwMode="auto">
          <a:xfrm>
            <a:off x="169863" y="2012950"/>
            <a:ext cx="2446337" cy="163195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AB = h = 1cm</a:t>
            </a:r>
          </a:p>
          <a:p>
            <a:pPr eaLnBrk="1" hangingPunct="1"/>
            <a:r>
              <a:rPr lang="en-US" alt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OA = d = 36cm</a:t>
            </a:r>
          </a:p>
          <a:p>
            <a:pPr eaLnBrk="1" hangingPunct="1"/>
            <a:r>
              <a:rPr lang="en-US" alt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OF=OF’= f = 12cm</a:t>
            </a:r>
          </a:p>
          <a:p>
            <a:pPr eaLnBrk="1" hangingPunct="1"/>
            <a:r>
              <a:rPr lang="en-US" alt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A’B’ = h’=? cm</a:t>
            </a:r>
          </a:p>
          <a:p>
            <a:pPr eaLnBrk="1" hangingPunct="1"/>
            <a:r>
              <a:rPr lang="en-US" alt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OA’ =? cm</a:t>
            </a:r>
          </a:p>
        </p:txBody>
      </p:sp>
      <p:sp>
        <p:nvSpPr>
          <p:cNvPr id="26634" name="Rectangle 38"/>
          <p:cNvSpPr>
            <a:spLocks noChangeArrowheads="1"/>
          </p:cNvSpPr>
          <p:nvPr/>
        </p:nvSpPr>
        <p:spPr bwMode="auto">
          <a:xfrm>
            <a:off x="228600" y="1581150"/>
            <a:ext cx="620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i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C6.</a:t>
            </a:r>
            <a:endParaRPr lang="en-US" altLang="en-US" sz="2400" b="1">
              <a:solidFill>
                <a:srgbClr val="0000FF"/>
              </a:solidFill>
            </a:endParaRPr>
          </a:p>
        </p:txBody>
      </p:sp>
      <p:sp>
        <p:nvSpPr>
          <p:cNvPr id="26635" name="Text Box 50"/>
          <p:cNvSpPr txBox="1">
            <a:spLocks noChangeArrowheads="1"/>
          </p:cNvSpPr>
          <p:nvPr/>
        </p:nvSpPr>
        <p:spPr bwMode="auto">
          <a:xfrm>
            <a:off x="5164138" y="4370388"/>
            <a:ext cx="19891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>
              <a:latin typeface="Arial" charset="0"/>
            </a:endParaRPr>
          </a:p>
        </p:txBody>
      </p:sp>
      <p:graphicFrame>
        <p:nvGraphicFramePr>
          <p:cNvPr id="12" name="Object 10"/>
          <p:cNvGraphicFramePr>
            <a:graphicFrameLocks noChangeAspect="1"/>
          </p:cNvGraphicFramePr>
          <p:nvPr/>
        </p:nvGraphicFramePr>
        <p:xfrm>
          <a:off x="1020763" y="5715000"/>
          <a:ext cx="19939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863225" imgH="393529" progId="Equation.3">
                  <p:embed/>
                </p:oleObj>
              </mc:Choice>
              <mc:Fallback>
                <p:oleObj name="Equation" r:id="rId4" imgW="863225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5715000"/>
                        <a:ext cx="1993900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86"/>
          <p:cNvSpPr txBox="1">
            <a:spLocks noChangeArrowheads="1"/>
          </p:cNvSpPr>
          <p:nvPr/>
        </p:nvSpPr>
        <p:spPr bwMode="auto">
          <a:xfrm>
            <a:off x="4827588" y="3576638"/>
            <a:ext cx="4059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Mà  OI = AB</a:t>
            </a:r>
          </a:p>
        </p:txBody>
      </p:sp>
      <p:sp>
        <p:nvSpPr>
          <p:cNvPr id="14" name="Line 91"/>
          <p:cNvSpPr>
            <a:spLocks noChangeShapeType="1"/>
          </p:cNvSpPr>
          <p:nvPr/>
        </p:nvSpPr>
        <p:spPr bwMode="auto">
          <a:xfrm>
            <a:off x="4465638" y="3790950"/>
            <a:ext cx="12700" cy="27701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5" name="Object 11"/>
          <p:cNvGraphicFramePr>
            <a:graphicFrameLocks noChangeAspect="1"/>
          </p:cNvGraphicFramePr>
          <p:nvPr/>
        </p:nvGraphicFramePr>
        <p:xfrm>
          <a:off x="311150" y="4114800"/>
          <a:ext cx="33782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1714500" imgH="393700" progId="Equation.DSMT4">
                  <p:embed/>
                </p:oleObj>
              </mc:Choice>
              <mc:Fallback>
                <p:oleObj name="Equation" r:id="rId6" imgW="17145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" y="4114800"/>
                        <a:ext cx="3378200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92"/>
          <p:cNvSpPr txBox="1">
            <a:spLocks noChangeArrowheads="1"/>
          </p:cNvSpPr>
          <p:nvPr/>
        </p:nvSpPr>
        <p:spPr bwMode="auto">
          <a:xfrm>
            <a:off x="3967163" y="4267200"/>
            <a:ext cx="5921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grpSp>
        <p:nvGrpSpPr>
          <p:cNvPr id="17" name="Group 98"/>
          <p:cNvGrpSpPr>
            <a:grpSpLocks/>
          </p:cNvGrpSpPr>
          <p:nvPr/>
        </p:nvGrpSpPr>
        <p:grpSpPr bwMode="auto">
          <a:xfrm>
            <a:off x="5470525" y="4217988"/>
            <a:ext cx="3444875" cy="808037"/>
            <a:chOff x="3445" y="2657"/>
            <a:chExt cx="2315" cy="645"/>
          </a:xfrm>
        </p:grpSpPr>
        <p:graphicFrame>
          <p:nvGraphicFramePr>
            <p:cNvPr id="26684" name="Object 12"/>
            <p:cNvGraphicFramePr>
              <a:graphicFrameLocks noChangeAspect="1"/>
            </p:cNvGraphicFramePr>
            <p:nvPr/>
          </p:nvGraphicFramePr>
          <p:xfrm>
            <a:off x="3445" y="2657"/>
            <a:ext cx="1813" cy="6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2" name="Equation" r:id="rId8" imgW="1040948" imgH="393529" progId="Equation.DSMT4">
                    <p:embed/>
                  </p:oleObj>
                </mc:Choice>
                <mc:Fallback>
                  <p:oleObj name="Equation" r:id="rId8" imgW="1040948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45" y="2657"/>
                          <a:ext cx="1813" cy="6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685" name="Text Box 93"/>
            <p:cNvSpPr txBox="1">
              <a:spLocks noChangeArrowheads="1"/>
            </p:cNvSpPr>
            <p:nvPr/>
          </p:nvSpPr>
          <p:spPr bwMode="auto">
            <a:xfrm>
              <a:off x="5294" y="2838"/>
              <a:ext cx="466" cy="2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>
                  <a:latin typeface="Times New Roman" pitchFamily="18" charset="0"/>
                  <a:cs typeface="Times New Roman" pitchFamily="18" charset="0"/>
                </a:rPr>
                <a:t>(2)</a:t>
              </a:r>
            </a:p>
          </p:txBody>
        </p:sp>
      </p:grpSp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5189538" y="5195888"/>
          <a:ext cx="3198812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1625600" imgH="393700" progId="Equation.DSMT4">
                  <p:embed/>
                </p:oleObj>
              </mc:Choice>
              <mc:Fallback>
                <p:oleObj name="Equation" r:id="rId10" imgW="16256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9538" y="5195888"/>
                        <a:ext cx="3198812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 Box 99"/>
          <p:cNvSpPr txBox="1">
            <a:spLocks noChangeArrowheads="1"/>
          </p:cNvSpPr>
          <p:nvPr/>
        </p:nvSpPr>
        <p:spPr bwMode="auto">
          <a:xfrm>
            <a:off x="4433888" y="6184900"/>
            <a:ext cx="4710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Symbol" pitchFamily="18" charset="2"/>
              <a:buChar char="Þ"/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OA’ = 18cm , A’B’ = h’ = 0,5cm</a:t>
            </a:r>
          </a:p>
        </p:txBody>
      </p:sp>
      <p:sp>
        <p:nvSpPr>
          <p:cNvPr id="22" name="PubTriangle"/>
          <p:cNvSpPr>
            <a:spLocks noEditPoints="1" noChangeArrowheads="1"/>
          </p:cNvSpPr>
          <p:nvPr/>
        </p:nvSpPr>
        <p:spPr bwMode="auto">
          <a:xfrm rot="-7673053">
            <a:off x="4091781" y="864394"/>
            <a:ext cx="2378075" cy="2236788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3521 w 21600"/>
              <a:gd name="T19" fmla="*/ 2680 h 21600"/>
              <a:gd name="T20" fmla="*/ 18518 w 21600"/>
              <a:gd name="T21" fmla="*/ 7676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36" y="0"/>
                </a:moveTo>
                <a:lnTo>
                  <a:pt x="0" y="21600"/>
                </a:lnTo>
                <a:lnTo>
                  <a:pt x="21600" y="5359"/>
                </a:lnTo>
                <a:lnTo>
                  <a:pt x="15436" y="0"/>
                </a:lnTo>
                <a:close/>
              </a:path>
            </a:pathLst>
          </a:custGeom>
          <a:solidFill>
            <a:srgbClr val="D8EBB3"/>
          </a:solidFill>
          <a:ln>
            <a:noFill/>
          </a:ln>
          <a:effectLst>
            <a:outerShdw dist="107763" sx="999" sy="999" algn="ctr" rotWithShape="0">
              <a:srgbClr val="808080">
                <a:alpha val="98996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3" name="Group 81"/>
          <p:cNvGrpSpPr>
            <a:grpSpLocks/>
          </p:cNvGrpSpPr>
          <p:nvPr/>
        </p:nvGrpSpPr>
        <p:grpSpPr bwMode="auto">
          <a:xfrm>
            <a:off x="312738" y="3617913"/>
            <a:ext cx="2049462" cy="420687"/>
            <a:chOff x="80963" y="3617913"/>
            <a:chExt cx="2049462" cy="449262"/>
          </a:xfrm>
        </p:grpSpPr>
        <p:graphicFrame>
          <p:nvGraphicFramePr>
            <p:cNvPr id="26682" name="Object 14"/>
            <p:cNvGraphicFramePr>
              <a:graphicFrameLocks noChangeAspect="1"/>
            </p:cNvGraphicFramePr>
            <p:nvPr/>
          </p:nvGraphicFramePr>
          <p:xfrm>
            <a:off x="80963" y="3617913"/>
            <a:ext cx="2049462" cy="449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4" name="Equation" r:id="rId12" imgW="1079032" imgH="203112" progId="Equation.DSMT4">
                    <p:embed/>
                  </p:oleObj>
                </mc:Choice>
                <mc:Fallback>
                  <p:oleObj name="Equation" r:id="rId12" imgW="1079032" imgH="20311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963" y="3617913"/>
                          <a:ext cx="2049462" cy="4492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5" name="Wave 54"/>
            <p:cNvSpPr/>
            <p:nvPr/>
          </p:nvSpPr>
          <p:spPr>
            <a:xfrm flipV="1">
              <a:off x="930275" y="3762016"/>
              <a:ext cx="228600" cy="76290"/>
            </a:xfrm>
            <a:prstGeom prst="wave">
              <a:avLst>
                <a:gd name="adj1" fmla="val 20000"/>
                <a:gd name="adj2" fmla="val 1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56" name="Group 82"/>
          <p:cNvGrpSpPr>
            <a:grpSpLocks/>
          </p:cNvGrpSpPr>
          <p:nvPr/>
        </p:nvGrpSpPr>
        <p:grpSpPr bwMode="auto">
          <a:xfrm>
            <a:off x="457200" y="5181600"/>
            <a:ext cx="2170113" cy="420688"/>
            <a:chOff x="20638" y="3617913"/>
            <a:chExt cx="2170113" cy="449263"/>
          </a:xfrm>
        </p:grpSpPr>
        <p:graphicFrame>
          <p:nvGraphicFramePr>
            <p:cNvPr id="26680" name="Object 15"/>
            <p:cNvGraphicFramePr>
              <a:graphicFrameLocks noChangeAspect="1"/>
            </p:cNvGraphicFramePr>
            <p:nvPr/>
          </p:nvGraphicFramePr>
          <p:xfrm>
            <a:off x="20638" y="3617913"/>
            <a:ext cx="2170113" cy="449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5" name="Equation" r:id="rId14" imgW="1143000" imgH="203200" progId="Equation.DSMT4">
                    <p:embed/>
                  </p:oleObj>
                </mc:Choice>
                <mc:Fallback>
                  <p:oleObj name="Equation" r:id="rId14" imgW="1143000" imgH="203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38" y="3617913"/>
                          <a:ext cx="2170113" cy="4492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8" name="Wave 57"/>
            <p:cNvSpPr/>
            <p:nvPr/>
          </p:nvSpPr>
          <p:spPr>
            <a:xfrm flipV="1">
              <a:off x="835026" y="3812876"/>
              <a:ext cx="228600" cy="76289"/>
            </a:xfrm>
            <a:prstGeom prst="wave">
              <a:avLst>
                <a:gd name="adj1" fmla="val 20000"/>
                <a:gd name="adj2" fmla="val 1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26647" name="Group 60"/>
          <p:cNvGrpSpPr>
            <a:grpSpLocks/>
          </p:cNvGrpSpPr>
          <p:nvPr/>
        </p:nvGrpSpPr>
        <p:grpSpPr bwMode="auto">
          <a:xfrm>
            <a:off x="3810000" y="914400"/>
            <a:ext cx="5786438" cy="2257425"/>
            <a:chOff x="3810000" y="914400"/>
            <a:chExt cx="5786438" cy="2257425"/>
          </a:xfrm>
        </p:grpSpPr>
        <p:grpSp>
          <p:nvGrpSpPr>
            <p:cNvPr id="26648" name="Group 64"/>
            <p:cNvGrpSpPr>
              <a:grpSpLocks/>
            </p:cNvGrpSpPr>
            <p:nvPr/>
          </p:nvGrpSpPr>
          <p:grpSpPr bwMode="auto">
            <a:xfrm>
              <a:off x="3810000" y="914400"/>
              <a:ext cx="5786438" cy="2257425"/>
              <a:chOff x="2895600" y="1095375"/>
              <a:chExt cx="5786438" cy="2257425"/>
            </a:xfrm>
          </p:grpSpPr>
          <p:sp>
            <p:nvSpPr>
              <p:cNvPr id="26651" name="Text Box 23"/>
              <p:cNvSpPr txBox="1">
                <a:spLocks noChangeArrowheads="1"/>
              </p:cNvSpPr>
              <p:nvPr/>
            </p:nvSpPr>
            <p:spPr bwMode="auto">
              <a:xfrm>
                <a:off x="2895600" y="2397125"/>
                <a:ext cx="762000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>
                    <a:latin typeface="Times New Roman" pitchFamily="18" charset="0"/>
                    <a:cs typeface="Times New Roman" pitchFamily="18" charset="0"/>
                  </a:rPr>
                  <a:t>A</a:t>
                </a:r>
              </a:p>
            </p:txBody>
          </p:sp>
          <p:grpSp>
            <p:nvGrpSpPr>
              <p:cNvPr id="26652" name="Group 63"/>
              <p:cNvGrpSpPr>
                <a:grpSpLocks/>
              </p:cNvGrpSpPr>
              <p:nvPr/>
            </p:nvGrpSpPr>
            <p:grpSpPr bwMode="auto">
              <a:xfrm>
                <a:off x="3048001" y="1095375"/>
                <a:ext cx="5634037" cy="2257425"/>
                <a:chOff x="3048001" y="1095375"/>
                <a:chExt cx="5634037" cy="2257425"/>
              </a:xfrm>
            </p:grpSpPr>
            <p:grpSp>
              <p:nvGrpSpPr>
                <p:cNvPr id="26653" name="Group 5"/>
                <p:cNvGrpSpPr>
                  <a:grpSpLocks/>
                </p:cNvGrpSpPr>
                <p:nvPr/>
              </p:nvGrpSpPr>
              <p:grpSpPr bwMode="auto">
                <a:xfrm>
                  <a:off x="3151188" y="1522413"/>
                  <a:ext cx="2895600" cy="0"/>
                  <a:chOff x="3151188" y="1522413"/>
                  <a:chExt cx="2895600" cy="0"/>
                </a:xfrm>
              </p:grpSpPr>
              <p:sp>
                <p:nvSpPr>
                  <p:cNvPr id="26678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999" y="2315"/>
                    <a:ext cx="182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79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999" y="2315"/>
                    <a:ext cx="489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654" name="Group 8"/>
                <p:cNvGrpSpPr>
                  <a:grpSpLocks/>
                </p:cNvGrpSpPr>
                <p:nvPr/>
              </p:nvGrpSpPr>
              <p:grpSpPr bwMode="auto">
                <a:xfrm>
                  <a:off x="6034088" y="1536700"/>
                  <a:ext cx="1614487" cy="1435100"/>
                  <a:chOff x="2784" y="1872"/>
                  <a:chExt cx="2256" cy="1440"/>
                </a:xfrm>
              </p:grpSpPr>
              <p:sp>
                <p:nvSpPr>
                  <p:cNvPr id="26676" name="Line 9"/>
                  <p:cNvSpPr>
                    <a:spLocks noChangeShapeType="1"/>
                  </p:cNvSpPr>
                  <p:nvPr/>
                </p:nvSpPr>
                <p:spPr bwMode="auto">
                  <a:xfrm>
                    <a:off x="2784" y="1872"/>
                    <a:ext cx="2256" cy="1440"/>
                  </a:xfrm>
                  <a:prstGeom prst="line">
                    <a:avLst/>
                  </a:prstGeom>
                  <a:noFill/>
                  <a:ln w="28575">
                    <a:solidFill>
                      <a:srgbClr val="00B05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677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3098" y="2080"/>
                    <a:ext cx="96" cy="96"/>
                  </a:xfrm>
                  <a:prstGeom prst="line">
                    <a:avLst/>
                  </a:prstGeom>
                  <a:noFill/>
                  <a:ln w="28575">
                    <a:solidFill>
                      <a:srgbClr val="00B050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6655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3152775" y="1524000"/>
                  <a:ext cx="0" cy="914400"/>
                </a:xfrm>
                <a:prstGeom prst="line">
                  <a:avLst/>
                </a:prstGeom>
                <a:noFill/>
                <a:ln w="57150">
                  <a:solidFill>
                    <a:srgbClr val="0000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56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930775" y="2501900"/>
                  <a:ext cx="1285875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800" b="1">
                      <a:latin typeface="Times New Roman" pitchFamily="18" charset="0"/>
                      <a:cs typeface="Times New Roman" pitchFamily="18" charset="0"/>
                    </a:rPr>
                    <a:t>F</a:t>
                  </a:r>
                </a:p>
              </p:txBody>
            </p:sp>
            <p:sp>
              <p:nvSpPr>
                <p:cNvPr id="26657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6732588" y="1744663"/>
                  <a:ext cx="841375" cy="5191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800" b="1">
                      <a:latin typeface="Times New Roman" pitchFamily="18" charset="0"/>
                      <a:cs typeface="Times New Roman" pitchFamily="18" charset="0"/>
                    </a:rPr>
                    <a:t>F’</a:t>
                  </a:r>
                </a:p>
              </p:txBody>
            </p:sp>
            <p:sp>
              <p:nvSpPr>
                <p:cNvPr id="26658" name="Line 15"/>
                <p:cNvSpPr>
                  <a:spLocks noChangeShapeType="1"/>
                </p:cNvSpPr>
                <p:nvPr/>
              </p:nvSpPr>
              <p:spPr bwMode="auto">
                <a:xfrm>
                  <a:off x="3048001" y="2438400"/>
                  <a:ext cx="484632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59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6019798" y="1219200"/>
                  <a:ext cx="45719" cy="21336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60" name="Line 17"/>
                <p:cNvSpPr>
                  <a:spLocks noChangeShapeType="1"/>
                </p:cNvSpPr>
                <p:nvPr/>
              </p:nvSpPr>
              <p:spPr bwMode="auto">
                <a:xfrm>
                  <a:off x="5091113" y="2325688"/>
                  <a:ext cx="0" cy="2286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61" name="Line 18"/>
                <p:cNvSpPr>
                  <a:spLocks noChangeShapeType="1"/>
                </p:cNvSpPr>
                <p:nvPr/>
              </p:nvSpPr>
              <p:spPr bwMode="auto">
                <a:xfrm>
                  <a:off x="7062788" y="2312988"/>
                  <a:ext cx="0" cy="2286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62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591175" y="2514600"/>
                  <a:ext cx="533400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857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800" b="1"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</a:p>
              </p:txBody>
            </p:sp>
            <p:sp>
              <p:nvSpPr>
                <p:cNvPr id="26663" name="Line 33"/>
                <p:cNvSpPr>
                  <a:spLocks noChangeShapeType="1"/>
                </p:cNvSpPr>
                <p:nvPr/>
              </p:nvSpPr>
              <p:spPr bwMode="auto">
                <a:xfrm flipH="1">
                  <a:off x="7635875" y="2459038"/>
                  <a:ext cx="14288" cy="492125"/>
                </a:xfrm>
                <a:prstGeom prst="line">
                  <a:avLst/>
                </a:prstGeom>
                <a:noFill/>
                <a:ln w="57150">
                  <a:solidFill>
                    <a:srgbClr val="0000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64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049588" y="1095375"/>
                  <a:ext cx="1143000" cy="396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000" b="1">
                      <a:latin typeface="Times New Roman" pitchFamily="18" charset="0"/>
                      <a:cs typeface="Times New Roman" pitchFamily="18" charset="0"/>
                    </a:rPr>
                    <a:t>B</a:t>
                  </a:r>
                </a:p>
              </p:txBody>
            </p:sp>
            <p:sp>
              <p:nvSpPr>
                <p:cNvPr id="26665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7539038" y="1998663"/>
                  <a:ext cx="1143000" cy="3667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1800" b="1">
                      <a:latin typeface="Times New Roman" pitchFamily="18" charset="0"/>
                      <a:cs typeface="Times New Roman" pitchFamily="18" charset="0"/>
                    </a:rPr>
                    <a:t>A’</a:t>
                  </a:r>
                </a:p>
              </p:txBody>
            </p:sp>
            <p:sp>
              <p:nvSpPr>
                <p:cNvPr id="26666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7470775" y="2974975"/>
                  <a:ext cx="806450" cy="3667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1800" b="1">
                      <a:latin typeface="Times New Roman" pitchFamily="18" charset="0"/>
                      <a:cs typeface="Times New Roman" pitchFamily="18" charset="0"/>
                    </a:rPr>
                    <a:t>B’</a:t>
                  </a:r>
                </a:p>
              </p:txBody>
            </p:sp>
            <p:grpSp>
              <p:nvGrpSpPr>
                <p:cNvPr id="26667" name="Group 52"/>
                <p:cNvGrpSpPr>
                  <a:grpSpLocks/>
                </p:cNvGrpSpPr>
                <p:nvPr/>
              </p:nvGrpSpPr>
              <p:grpSpPr bwMode="auto">
                <a:xfrm>
                  <a:off x="3152775" y="1522413"/>
                  <a:ext cx="4495800" cy="1449387"/>
                  <a:chOff x="3152775" y="1509713"/>
                  <a:chExt cx="4495800" cy="1449387"/>
                </a:xfrm>
              </p:grpSpPr>
              <p:grpSp>
                <p:nvGrpSpPr>
                  <p:cNvPr id="26672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3152775" y="1509713"/>
                    <a:ext cx="4495800" cy="1449387"/>
                    <a:chOff x="960" y="1872"/>
                    <a:chExt cx="4320" cy="1392"/>
                  </a:xfrm>
                </p:grpSpPr>
                <p:sp>
                  <p:nvSpPr>
                    <p:cNvPr id="26674" name="Line 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60" y="1872"/>
                      <a:ext cx="4320" cy="1392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FF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75" name="Line 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872" y="2160"/>
                      <a:ext cx="144" cy="48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FF0000"/>
                      </a:solidFill>
                      <a:round/>
                      <a:headEnd/>
                      <a:tailEnd type="arrow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6673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6403340" y="2559268"/>
                    <a:ext cx="149860" cy="49979"/>
                  </a:xfrm>
                  <a:prstGeom prst="line">
                    <a:avLst/>
                  </a:prstGeom>
                  <a:noFill/>
                  <a:ln w="28575">
                    <a:solidFill>
                      <a:srgbClr val="FF0000"/>
                    </a:solidFill>
                    <a:round/>
                    <a:headEnd/>
                    <a:tailEnd type="arrow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668" name="Group 62"/>
                <p:cNvGrpSpPr>
                  <a:grpSpLocks/>
                </p:cNvGrpSpPr>
                <p:nvPr/>
              </p:nvGrpSpPr>
              <p:grpSpPr bwMode="auto">
                <a:xfrm>
                  <a:off x="3152775" y="1538178"/>
                  <a:ext cx="2867025" cy="3176"/>
                  <a:chOff x="3152775" y="1538178"/>
                  <a:chExt cx="2867025" cy="3176"/>
                </a:xfrm>
              </p:grpSpPr>
              <p:cxnSp>
                <p:nvCxnSpPr>
                  <p:cNvPr id="43" name="Straight Connector 42"/>
                  <p:cNvCxnSpPr/>
                  <p:nvPr/>
                </p:nvCxnSpPr>
                <p:spPr>
                  <a:xfrm>
                    <a:off x="4114800" y="1539875"/>
                    <a:ext cx="228600" cy="1588"/>
                  </a:xfrm>
                  <a:prstGeom prst="line">
                    <a:avLst/>
                  </a:prstGeom>
                  <a:ln w="28575">
                    <a:solidFill>
                      <a:srgbClr val="00B05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/>
                  <p:cNvCxnSpPr/>
                  <p:nvPr/>
                </p:nvCxnSpPr>
                <p:spPr>
                  <a:xfrm rot="16200000" flipH="1">
                    <a:off x="4585494" y="105569"/>
                    <a:ext cx="1587" cy="2867025"/>
                  </a:xfrm>
                  <a:prstGeom prst="line">
                    <a:avLst/>
                  </a:prstGeom>
                  <a:ln w="28575">
                    <a:solidFill>
                      <a:srgbClr val="00B05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666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5791201" y="1155700"/>
                  <a:ext cx="533400" cy="396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000" b="1">
                      <a:latin typeface="Times New Roman" pitchFamily="18" charset="0"/>
                      <a:cs typeface="Times New Roman" pitchFamily="18" charset="0"/>
                    </a:rPr>
                    <a:t>I</a:t>
                  </a:r>
                </a:p>
              </p:txBody>
            </p:sp>
          </p:grpSp>
        </p:grpSp>
        <p:sp>
          <p:nvSpPr>
            <p:cNvPr id="26649" name="Line 28"/>
            <p:cNvSpPr>
              <a:spLocks noChangeShapeType="1"/>
            </p:cNvSpPr>
            <p:nvPr/>
          </p:nvSpPr>
          <p:spPr bwMode="auto">
            <a:xfrm>
              <a:off x="5168688" y="1676400"/>
              <a:ext cx="149860" cy="4997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0" name="Line 28"/>
            <p:cNvSpPr>
              <a:spLocks noChangeShapeType="1"/>
            </p:cNvSpPr>
            <p:nvPr/>
          </p:nvSpPr>
          <p:spPr bwMode="auto">
            <a:xfrm>
              <a:off x="7470140" y="2438400"/>
              <a:ext cx="149860" cy="4997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32771118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8" grpId="0" animBg="1"/>
      <p:bldP spid="9" grpId="0" animBg="1"/>
      <p:bldP spid="13" grpId="0"/>
      <p:bldP spid="14" grpId="0" animBg="1"/>
      <p:bldP spid="16" grpId="0"/>
      <p:bldP spid="21" grpId="0"/>
      <p:bldP spid="22" grpId="0" animBg="1"/>
      <p:bldP spid="22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ubTriangle"/>
          <p:cNvSpPr>
            <a:spLocks noEditPoints="1" noChangeArrowheads="1"/>
          </p:cNvSpPr>
          <p:nvPr/>
        </p:nvSpPr>
        <p:spPr bwMode="auto">
          <a:xfrm rot="-7534875">
            <a:off x="2907507" y="-289719"/>
            <a:ext cx="4649788" cy="4041775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1650 w 21600"/>
              <a:gd name="T19" fmla="*/ 3534 h 21600"/>
              <a:gd name="T20" fmla="*/ 17765 w 21600"/>
              <a:gd name="T21" fmla="*/ 9648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3929" y="0"/>
                </a:moveTo>
                <a:lnTo>
                  <a:pt x="0" y="21600"/>
                </a:lnTo>
                <a:lnTo>
                  <a:pt x="21600" y="7068"/>
                </a:lnTo>
                <a:lnTo>
                  <a:pt x="13929" y="0"/>
                </a:lnTo>
                <a:close/>
              </a:path>
            </a:pathLst>
          </a:custGeom>
          <a:solidFill>
            <a:srgbClr val="66FFFF"/>
          </a:solidFill>
          <a:ln>
            <a:noFill/>
          </a:ln>
          <a:effectLst>
            <a:outerShdw dist="107763" sx="999" sy="999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PubTriangle"/>
          <p:cNvSpPr>
            <a:spLocks noEditPoints="1" noChangeArrowheads="1"/>
          </p:cNvSpPr>
          <p:nvPr/>
        </p:nvSpPr>
        <p:spPr bwMode="auto">
          <a:xfrm rot="-7622865">
            <a:off x="2619376" y="328612"/>
            <a:ext cx="3657600" cy="2847975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9463 w 21600"/>
              <a:gd name="T19" fmla="*/ 5001 h 21600"/>
              <a:gd name="T20" fmla="*/ 16957 w 21600"/>
              <a:gd name="T21" fmla="*/ 12496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2314" y="0"/>
                </a:moveTo>
                <a:lnTo>
                  <a:pt x="0" y="21600"/>
                </a:lnTo>
                <a:lnTo>
                  <a:pt x="21600" y="10003"/>
                </a:lnTo>
                <a:lnTo>
                  <a:pt x="12314" y="0"/>
                </a:lnTo>
                <a:close/>
              </a:path>
            </a:pathLst>
          </a:custGeom>
          <a:solidFill>
            <a:srgbClr val="D8EBB3"/>
          </a:solidFill>
          <a:ln>
            <a:noFill/>
          </a:ln>
          <a:effectLst>
            <a:outerShdw dist="107763" sx="999" sy="999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Text Box 37"/>
          <p:cNvSpPr txBox="1">
            <a:spLocks noChangeArrowheads="1"/>
          </p:cNvSpPr>
          <p:nvPr/>
        </p:nvSpPr>
        <p:spPr bwMode="auto">
          <a:xfrm>
            <a:off x="5164138" y="4370388"/>
            <a:ext cx="19891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800">
              <a:latin typeface="Arial" charset="0"/>
            </a:endParaRPr>
          </a:p>
        </p:txBody>
      </p:sp>
      <p:sp>
        <p:nvSpPr>
          <p:cNvPr id="57" name="Text Box 38"/>
          <p:cNvSpPr txBox="1">
            <a:spLocks noChangeArrowheads="1"/>
          </p:cNvSpPr>
          <p:nvPr/>
        </p:nvSpPr>
        <p:spPr bwMode="auto">
          <a:xfrm>
            <a:off x="168275" y="609600"/>
            <a:ext cx="2328863" cy="163195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AB = h = 1cm</a:t>
            </a:r>
          </a:p>
          <a:p>
            <a:pPr eaLnBrk="1" hangingPunct="1"/>
            <a:r>
              <a:rPr lang="en-US" alt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OA = d = 8cm</a:t>
            </a:r>
          </a:p>
          <a:p>
            <a:pPr eaLnBrk="1" hangingPunct="1"/>
            <a:r>
              <a:rPr lang="en-US" alt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OF=OF’= f = 12cm</a:t>
            </a:r>
          </a:p>
          <a:p>
            <a:pPr eaLnBrk="1" hangingPunct="1"/>
            <a:r>
              <a:rPr lang="en-US" alt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A’B’ = h’=? cm</a:t>
            </a:r>
          </a:p>
          <a:p>
            <a:pPr eaLnBrk="1" hangingPunct="1"/>
            <a:r>
              <a:rPr lang="en-US" alt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A’O = ? cm</a:t>
            </a:r>
          </a:p>
        </p:txBody>
      </p:sp>
      <p:graphicFrame>
        <p:nvGraphicFramePr>
          <p:cNvPr id="58" name="Object 2"/>
          <p:cNvGraphicFramePr>
            <a:graphicFrameLocks noChangeAspect="1"/>
          </p:cNvGraphicFramePr>
          <p:nvPr/>
        </p:nvGraphicFramePr>
        <p:xfrm>
          <a:off x="457200" y="5135563"/>
          <a:ext cx="19939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3" imgW="1104900" imgH="393700" progId="Equation.DSMT4">
                  <p:embed/>
                </p:oleObj>
              </mc:Choice>
              <mc:Fallback>
                <p:oleObj name="Equation" r:id="rId3" imgW="11049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135563"/>
                        <a:ext cx="19939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 Box 40"/>
          <p:cNvSpPr txBox="1">
            <a:spLocks noChangeArrowheads="1"/>
          </p:cNvSpPr>
          <p:nvPr/>
        </p:nvSpPr>
        <p:spPr bwMode="auto">
          <a:xfrm>
            <a:off x="360363" y="6096000"/>
            <a:ext cx="4059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Mà  OI = AB </a:t>
            </a:r>
          </a:p>
        </p:txBody>
      </p:sp>
      <p:sp>
        <p:nvSpPr>
          <p:cNvPr id="60" name="Line 41"/>
          <p:cNvSpPr>
            <a:spLocks noChangeShapeType="1"/>
          </p:cNvSpPr>
          <p:nvPr/>
        </p:nvSpPr>
        <p:spPr bwMode="auto">
          <a:xfrm>
            <a:off x="4719638" y="3886200"/>
            <a:ext cx="0" cy="2743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1" name="Group 82"/>
          <p:cNvGrpSpPr>
            <a:grpSpLocks/>
          </p:cNvGrpSpPr>
          <p:nvPr/>
        </p:nvGrpSpPr>
        <p:grpSpPr bwMode="auto">
          <a:xfrm>
            <a:off x="279400" y="3382963"/>
            <a:ext cx="4360863" cy="823912"/>
            <a:chOff x="176" y="2131"/>
            <a:chExt cx="2747" cy="519"/>
          </a:xfrm>
        </p:grpSpPr>
        <p:graphicFrame>
          <p:nvGraphicFramePr>
            <p:cNvPr id="27705" name="Object 5"/>
            <p:cNvGraphicFramePr>
              <a:graphicFrameLocks noChangeAspect="1"/>
            </p:cNvGraphicFramePr>
            <p:nvPr/>
          </p:nvGraphicFramePr>
          <p:xfrm>
            <a:off x="176" y="2131"/>
            <a:ext cx="2270" cy="5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Equation" r:id="rId5" imgW="1828800" imgH="393700" progId="Equation.DSMT4">
                    <p:embed/>
                  </p:oleObj>
                </mc:Choice>
                <mc:Fallback>
                  <p:oleObj name="Equation" r:id="rId5" imgW="1828800" imgH="3937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6" y="2131"/>
                          <a:ext cx="2270" cy="51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706" name="Text Box 44"/>
            <p:cNvSpPr txBox="1">
              <a:spLocks noChangeArrowheads="1"/>
            </p:cNvSpPr>
            <p:nvPr/>
          </p:nvSpPr>
          <p:spPr bwMode="auto">
            <a:xfrm>
              <a:off x="2550" y="2271"/>
              <a:ext cx="3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>
                  <a:latin typeface="Arial" charset="0"/>
                </a:rPr>
                <a:t>(1)</a:t>
              </a:r>
            </a:p>
          </p:txBody>
        </p:sp>
      </p:grpSp>
      <p:grpSp>
        <p:nvGrpSpPr>
          <p:cNvPr id="64" name="Group 84"/>
          <p:cNvGrpSpPr>
            <a:grpSpLocks/>
          </p:cNvGrpSpPr>
          <p:nvPr/>
        </p:nvGrpSpPr>
        <p:grpSpPr bwMode="auto">
          <a:xfrm>
            <a:off x="5540375" y="4249738"/>
            <a:ext cx="3444875" cy="808037"/>
            <a:chOff x="3446" y="2657"/>
            <a:chExt cx="2170" cy="509"/>
          </a:xfrm>
        </p:grpSpPr>
        <p:graphicFrame>
          <p:nvGraphicFramePr>
            <p:cNvPr id="27703" name="Object 4"/>
            <p:cNvGraphicFramePr>
              <a:graphicFrameLocks noChangeAspect="1"/>
            </p:cNvGraphicFramePr>
            <p:nvPr/>
          </p:nvGraphicFramePr>
          <p:xfrm>
            <a:off x="3446" y="2657"/>
            <a:ext cx="1701" cy="5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Equation" r:id="rId7" imgW="1040948" imgH="393529" progId="Equation.DSMT4">
                    <p:embed/>
                  </p:oleObj>
                </mc:Choice>
                <mc:Fallback>
                  <p:oleObj name="Equation" r:id="rId7" imgW="1040948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46" y="2657"/>
                          <a:ext cx="1701" cy="5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704" name="Text Box 47"/>
            <p:cNvSpPr txBox="1">
              <a:spLocks noChangeArrowheads="1"/>
            </p:cNvSpPr>
            <p:nvPr/>
          </p:nvSpPr>
          <p:spPr bwMode="auto">
            <a:xfrm>
              <a:off x="5179" y="2800"/>
              <a:ext cx="43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800">
                  <a:latin typeface="Arial" charset="0"/>
                </a:rPr>
                <a:t>(2)</a:t>
              </a:r>
            </a:p>
          </p:txBody>
        </p:sp>
      </p:grpSp>
      <p:graphicFrame>
        <p:nvGraphicFramePr>
          <p:cNvPr id="67" name="Object 3"/>
          <p:cNvGraphicFramePr>
            <a:graphicFrameLocks noChangeAspect="1"/>
          </p:cNvGraphicFramePr>
          <p:nvPr/>
        </p:nvGraphicFramePr>
        <p:xfrm>
          <a:off x="5189538" y="5195888"/>
          <a:ext cx="3198812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9" imgW="1625600" imgH="393700" progId="Equation.DSMT4">
                  <p:embed/>
                </p:oleObj>
              </mc:Choice>
              <mc:Fallback>
                <p:oleObj name="Equation" r:id="rId9" imgW="16256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9538" y="5195888"/>
                        <a:ext cx="3198812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Text Box 49"/>
          <p:cNvSpPr txBox="1">
            <a:spLocks noChangeArrowheads="1"/>
          </p:cNvSpPr>
          <p:nvPr/>
        </p:nvSpPr>
        <p:spPr bwMode="auto">
          <a:xfrm>
            <a:off x="4676775" y="6184900"/>
            <a:ext cx="4467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Symbol" pitchFamily="18" charset="2"/>
              <a:buChar char="Þ"/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OA’ = 24cm , A’B’ = h’ = 3cm</a:t>
            </a:r>
          </a:p>
        </p:txBody>
      </p:sp>
      <p:sp>
        <p:nvSpPr>
          <p:cNvPr id="27661" name="Text Box 50"/>
          <p:cNvSpPr txBox="1">
            <a:spLocks noChangeArrowheads="1"/>
          </p:cNvSpPr>
          <p:nvPr/>
        </p:nvSpPr>
        <p:spPr bwMode="auto">
          <a:xfrm>
            <a:off x="2746375" y="0"/>
            <a:ext cx="730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B’</a:t>
            </a:r>
          </a:p>
        </p:txBody>
      </p:sp>
      <p:sp>
        <p:nvSpPr>
          <p:cNvPr id="27662" name="Text Box 51"/>
          <p:cNvSpPr txBox="1">
            <a:spLocks noChangeArrowheads="1"/>
          </p:cNvSpPr>
          <p:nvPr/>
        </p:nvSpPr>
        <p:spPr bwMode="auto">
          <a:xfrm>
            <a:off x="2814638" y="2398713"/>
            <a:ext cx="8175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A’</a:t>
            </a:r>
          </a:p>
        </p:txBody>
      </p:sp>
      <p:sp>
        <p:nvSpPr>
          <p:cNvPr id="27663" name="Text Box 64"/>
          <p:cNvSpPr txBox="1">
            <a:spLocks noChangeArrowheads="1"/>
          </p:cNvSpPr>
          <p:nvPr/>
        </p:nvSpPr>
        <p:spPr bwMode="auto">
          <a:xfrm>
            <a:off x="5029200" y="1412875"/>
            <a:ext cx="696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grpSp>
        <p:nvGrpSpPr>
          <p:cNvPr id="27664" name="Group 65"/>
          <p:cNvGrpSpPr>
            <a:grpSpLocks/>
          </p:cNvGrpSpPr>
          <p:nvPr/>
        </p:nvGrpSpPr>
        <p:grpSpPr bwMode="auto">
          <a:xfrm>
            <a:off x="5411788" y="1730375"/>
            <a:ext cx="1176337" cy="3175"/>
            <a:chOff x="2921" y="3001"/>
            <a:chExt cx="741" cy="2"/>
          </a:xfrm>
        </p:grpSpPr>
        <p:sp>
          <p:nvSpPr>
            <p:cNvPr id="27701" name="Line 66"/>
            <p:cNvSpPr>
              <a:spLocks noChangeShapeType="1"/>
            </p:cNvSpPr>
            <p:nvPr/>
          </p:nvSpPr>
          <p:spPr bwMode="auto">
            <a:xfrm>
              <a:off x="2921" y="3003"/>
              <a:ext cx="741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Line 67"/>
            <p:cNvSpPr>
              <a:spLocks noChangeShapeType="1"/>
            </p:cNvSpPr>
            <p:nvPr/>
          </p:nvSpPr>
          <p:spPr bwMode="auto">
            <a:xfrm>
              <a:off x="2947" y="3001"/>
              <a:ext cx="480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65" name="Group 74"/>
          <p:cNvGrpSpPr>
            <a:grpSpLocks/>
          </p:cNvGrpSpPr>
          <p:nvPr/>
        </p:nvGrpSpPr>
        <p:grpSpPr bwMode="auto">
          <a:xfrm>
            <a:off x="6597650" y="2389188"/>
            <a:ext cx="2001838" cy="1089025"/>
            <a:chOff x="3662" y="3442"/>
            <a:chExt cx="1261" cy="686"/>
          </a:xfrm>
        </p:grpSpPr>
        <p:sp>
          <p:nvSpPr>
            <p:cNvPr id="27699" name="Line 75"/>
            <p:cNvSpPr>
              <a:spLocks noChangeShapeType="1"/>
            </p:cNvSpPr>
            <p:nvPr/>
          </p:nvSpPr>
          <p:spPr bwMode="auto">
            <a:xfrm>
              <a:off x="3662" y="3442"/>
              <a:ext cx="1261" cy="686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Line 76"/>
            <p:cNvSpPr>
              <a:spLocks noChangeShapeType="1"/>
            </p:cNvSpPr>
            <p:nvPr/>
          </p:nvSpPr>
          <p:spPr bwMode="auto">
            <a:xfrm>
              <a:off x="3674" y="3454"/>
              <a:ext cx="581" cy="316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66" name="Line 77"/>
          <p:cNvSpPr>
            <a:spLocks noChangeShapeType="1"/>
          </p:cNvSpPr>
          <p:nvPr/>
        </p:nvSpPr>
        <p:spPr bwMode="auto">
          <a:xfrm flipH="1" flipV="1">
            <a:off x="3154363" y="285750"/>
            <a:ext cx="3441700" cy="1449388"/>
          </a:xfrm>
          <a:prstGeom prst="line">
            <a:avLst/>
          </a:prstGeom>
          <a:noFill/>
          <a:ln w="57150">
            <a:solidFill>
              <a:srgbClr val="CC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Line 78"/>
          <p:cNvSpPr>
            <a:spLocks noChangeShapeType="1"/>
          </p:cNvSpPr>
          <p:nvPr/>
        </p:nvSpPr>
        <p:spPr bwMode="auto">
          <a:xfrm flipH="1" flipV="1">
            <a:off x="3071813" y="265113"/>
            <a:ext cx="2406650" cy="1449387"/>
          </a:xfrm>
          <a:prstGeom prst="line">
            <a:avLst/>
          </a:prstGeom>
          <a:noFill/>
          <a:ln w="57150">
            <a:solidFill>
              <a:srgbClr val="CC00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Line 79"/>
          <p:cNvSpPr>
            <a:spLocks noChangeShapeType="1"/>
          </p:cNvSpPr>
          <p:nvPr/>
        </p:nvSpPr>
        <p:spPr bwMode="auto">
          <a:xfrm flipV="1">
            <a:off x="3189288" y="269875"/>
            <a:ext cx="0" cy="2178050"/>
          </a:xfrm>
          <a:prstGeom prst="line">
            <a:avLst/>
          </a:prstGeom>
          <a:noFill/>
          <a:ln w="101600">
            <a:solidFill>
              <a:srgbClr val="0000FF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9" name="Text Box 80"/>
          <p:cNvSpPr txBox="1">
            <a:spLocks noChangeArrowheads="1"/>
          </p:cNvSpPr>
          <p:nvPr/>
        </p:nvSpPr>
        <p:spPr bwMode="auto">
          <a:xfrm>
            <a:off x="6638925" y="1163638"/>
            <a:ext cx="739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00" name="PubTriangle"/>
          <p:cNvSpPr>
            <a:spLocks noEditPoints="1" noChangeArrowheads="1"/>
          </p:cNvSpPr>
          <p:nvPr/>
        </p:nvSpPr>
        <p:spPr bwMode="auto">
          <a:xfrm rot="-7673053">
            <a:off x="6539706" y="1570832"/>
            <a:ext cx="1431925" cy="1246188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2456 w 21600"/>
              <a:gd name="T19" fmla="*/ 3178 h 21600"/>
              <a:gd name="T20" fmla="*/ 18103 w 21600"/>
              <a:gd name="T21" fmla="*/ 8824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4605" y="0"/>
                </a:moveTo>
                <a:lnTo>
                  <a:pt x="0" y="21600"/>
                </a:lnTo>
                <a:lnTo>
                  <a:pt x="21600" y="6356"/>
                </a:lnTo>
                <a:lnTo>
                  <a:pt x="14605" y="0"/>
                </a:lnTo>
                <a:close/>
              </a:path>
            </a:pathLst>
          </a:custGeom>
          <a:solidFill>
            <a:srgbClr val="FFFFCC"/>
          </a:solidFill>
          <a:ln>
            <a:noFill/>
          </a:ln>
          <a:effectLst>
            <a:outerShdw dist="107763" sx="999" sy="999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1" name="Rectangle 50"/>
          <p:cNvSpPr>
            <a:spLocks noChangeArrowheads="1"/>
          </p:cNvSpPr>
          <p:nvPr/>
        </p:nvSpPr>
        <p:spPr bwMode="auto">
          <a:xfrm>
            <a:off x="228600" y="152400"/>
            <a:ext cx="620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i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C6.</a:t>
            </a:r>
            <a:endParaRPr lang="en-US" altLang="en-US" sz="2400" b="1">
              <a:solidFill>
                <a:srgbClr val="0000FF"/>
              </a:solidFill>
            </a:endParaRPr>
          </a:p>
        </p:txBody>
      </p:sp>
      <p:sp>
        <p:nvSpPr>
          <p:cNvPr id="102" name="PubTriangle"/>
          <p:cNvSpPr>
            <a:spLocks noEditPoints="1" noChangeArrowheads="1"/>
          </p:cNvSpPr>
          <p:nvPr/>
        </p:nvSpPr>
        <p:spPr bwMode="auto">
          <a:xfrm rot="-7673053">
            <a:off x="5237163" y="1746250"/>
            <a:ext cx="1182688" cy="871537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159 w 21600"/>
              <a:gd name="T19" fmla="*/ 4557 h 21600"/>
              <a:gd name="T20" fmla="*/ 17237 w 21600"/>
              <a:gd name="T21" fmla="*/ 11636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2875" y="0"/>
                </a:moveTo>
                <a:lnTo>
                  <a:pt x="0" y="21600"/>
                </a:lnTo>
                <a:lnTo>
                  <a:pt x="21600" y="9114"/>
                </a:lnTo>
                <a:lnTo>
                  <a:pt x="12875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Nhóm 1"/>
          <p:cNvGrpSpPr>
            <a:grpSpLocks/>
          </p:cNvGrpSpPr>
          <p:nvPr/>
        </p:nvGrpSpPr>
        <p:grpSpPr bwMode="auto">
          <a:xfrm>
            <a:off x="388938" y="2743200"/>
            <a:ext cx="2049462" cy="420688"/>
            <a:chOff x="388938" y="2743200"/>
            <a:chExt cx="2049462" cy="420688"/>
          </a:xfrm>
        </p:grpSpPr>
        <p:graphicFrame>
          <p:nvGraphicFramePr>
            <p:cNvPr id="27697" name="Object 6"/>
            <p:cNvGraphicFramePr>
              <a:graphicFrameLocks noChangeAspect="1"/>
            </p:cNvGraphicFramePr>
            <p:nvPr/>
          </p:nvGraphicFramePr>
          <p:xfrm>
            <a:off x="388938" y="2743200"/>
            <a:ext cx="2049462" cy="4206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Equation" r:id="rId11" imgW="1079032" imgH="203112" progId="Equation.DSMT4">
                    <p:embed/>
                  </p:oleObj>
                </mc:Choice>
                <mc:Fallback>
                  <p:oleObj name="Equation" r:id="rId11" imgW="1079032" imgH="203112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938" y="2743200"/>
                          <a:ext cx="2049462" cy="4206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4" name="Wave 103"/>
            <p:cNvSpPr/>
            <p:nvPr/>
          </p:nvSpPr>
          <p:spPr bwMode="auto">
            <a:xfrm flipV="1">
              <a:off x="1238250" y="2878138"/>
              <a:ext cx="228600" cy="71437"/>
            </a:xfrm>
            <a:prstGeom prst="wave">
              <a:avLst>
                <a:gd name="adj1" fmla="val 20000"/>
                <a:gd name="adj2" fmla="val 1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05" name="Group 54"/>
          <p:cNvGrpSpPr>
            <a:grpSpLocks/>
          </p:cNvGrpSpPr>
          <p:nvPr/>
        </p:nvGrpSpPr>
        <p:grpSpPr bwMode="auto">
          <a:xfrm>
            <a:off x="573088" y="4532313"/>
            <a:ext cx="2170112" cy="420687"/>
            <a:chOff x="20638" y="3617913"/>
            <a:chExt cx="2170113" cy="449263"/>
          </a:xfrm>
        </p:grpSpPr>
        <p:graphicFrame>
          <p:nvGraphicFramePr>
            <p:cNvPr id="27695" name="Object 7"/>
            <p:cNvGraphicFramePr>
              <a:graphicFrameLocks noChangeAspect="1"/>
            </p:cNvGraphicFramePr>
            <p:nvPr/>
          </p:nvGraphicFramePr>
          <p:xfrm>
            <a:off x="20638" y="3617913"/>
            <a:ext cx="2170113" cy="4492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Equation" r:id="rId13" imgW="1143000" imgH="203200" progId="Equation.DSMT4">
                    <p:embed/>
                  </p:oleObj>
                </mc:Choice>
                <mc:Fallback>
                  <p:oleObj name="Equation" r:id="rId13" imgW="1143000" imgH="203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38" y="3617913"/>
                          <a:ext cx="2170113" cy="4492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7" name="Wave 106"/>
            <p:cNvSpPr/>
            <p:nvPr/>
          </p:nvSpPr>
          <p:spPr>
            <a:xfrm flipV="1">
              <a:off x="835025" y="3812876"/>
              <a:ext cx="228600" cy="76291"/>
            </a:xfrm>
            <a:prstGeom prst="wave">
              <a:avLst>
                <a:gd name="adj1" fmla="val 20000"/>
                <a:gd name="adj2" fmla="val 1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27675" name="Group 68"/>
          <p:cNvGrpSpPr>
            <a:grpSpLocks/>
          </p:cNvGrpSpPr>
          <p:nvPr/>
        </p:nvGrpSpPr>
        <p:grpSpPr bwMode="auto">
          <a:xfrm>
            <a:off x="6594475" y="1747838"/>
            <a:ext cx="2549525" cy="958850"/>
            <a:chOff x="3660" y="3003"/>
            <a:chExt cx="1606" cy="604"/>
          </a:xfrm>
        </p:grpSpPr>
        <p:sp>
          <p:nvSpPr>
            <p:cNvPr id="27693" name="Line 69"/>
            <p:cNvSpPr>
              <a:spLocks noChangeShapeType="1"/>
            </p:cNvSpPr>
            <p:nvPr/>
          </p:nvSpPr>
          <p:spPr bwMode="auto">
            <a:xfrm>
              <a:off x="3662" y="3003"/>
              <a:ext cx="1604" cy="604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Line 70"/>
            <p:cNvSpPr>
              <a:spLocks noChangeShapeType="1"/>
            </p:cNvSpPr>
            <p:nvPr/>
          </p:nvSpPr>
          <p:spPr bwMode="auto">
            <a:xfrm>
              <a:off x="3660" y="3006"/>
              <a:ext cx="809" cy="305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76" name="Group 71"/>
          <p:cNvGrpSpPr>
            <a:grpSpLocks/>
          </p:cNvGrpSpPr>
          <p:nvPr/>
        </p:nvGrpSpPr>
        <p:grpSpPr bwMode="auto">
          <a:xfrm>
            <a:off x="5440363" y="1727200"/>
            <a:ext cx="1157287" cy="657225"/>
            <a:chOff x="2933" y="3016"/>
            <a:chExt cx="729" cy="414"/>
          </a:xfrm>
        </p:grpSpPr>
        <p:sp>
          <p:nvSpPr>
            <p:cNvPr id="27691" name="Line 72"/>
            <p:cNvSpPr>
              <a:spLocks noChangeShapeType="1"/>
            </p:cNvSpPr>
            <p:nvPr/>
          </p:nvSpPr>
          <p:spPr bwMode="auto">
            <a:xfrm>
              <a:off x="2935" y="3018"/>
              <a:ext cx="727" cy="412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Line 73"/>
            <p:cNvSpPr>
              <a:spLocks noChangeShapeType="1"/>
            </p:cNvSpPr>
            <p:nvPr/>
          </p:nvSpPr>
          <p:spPr bwMode="auto">
            <a:xfrm>
              <a:off x="2933" y="3016"/>
              <a:ext cx="356" cy="202"/>
            </a:xfrm>
            <a:prstGeom prst="line">
              <a:avLst/>
            </a:prstGeom>
            <a:noFill/>
            <a:ln w="57150">
              <a:solidFill>
                <a:srgbClr val="CC00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77" name="Line 73"/>
          <p:cNvSpPr>
            <a:spLocks noChangeShapeType="1"/>
          </p:cNvSpPr>
          <p:nvPr/>
        </p:nvSpPr>
        <p:spPr bwMode="auto">
          <a:xfrm>
            <a:off x="5608638" y="1835150"/>
            <a:ext cx="565150" cy="320675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8" name="Line 73"/>
          <p:cNvSpPr>
            <a:spLocks noChangeShapeType="1"/>
          </p:cNvSpPr>
          <p:nvPr/>
        </p:nvSpPr>
        <p:spPr bwMode="auto">
          <a:xfrm>
            <a:off x="7075488" y="2643188"/>
            <a:ext cx="565150" cy="320675"/>
          </a:xfrm>
          <a:prstGeom prst="line">
            <a:avLst/>
          </a:prstGeom>
          <a:noFill/>
          <a:ln w="57150">
            <a:solidFill>
              <a:srgbClr val="CC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7679" name="Group 52"/>
          <p:cNvGrpSpPr>
            <a:grpSpLocks/>
          </p:cNvGrpSpPr>
          <p:nvPr/>
        </p:nvGrpSpPr>
        <p:grpSpPr bwMode="auto">
          <a:xfrm>
            <a:off x="2109788" y="827088"/>
            <a:ext cx="7034212" cy="2982912"/>
            <a:chOff x="864" y="2441"/>
            <a:chExt cx="4431" cy="1879"/>
          </a:xfrm>
        </p:grpSpPr>
        <p:sp>
          <p:nvSpPr>
            <p:cNvPr id="27680" name="Line 53"/>
            <p:cNvSpPr>
              <a:spLocks noChangeShapeType="1"/>
            </p:cNvSpPr>
            <p:nvPr/>
          </p:nvSpPr>
          <p:spPr bwMode="auto">
            <a:xfrm>
              <a:off x="3663" y="2441"/>
              <a:ext cx="0" cy="187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681" name="Group 54"/>
            <p:cNvGrpSpPr>
              <a:grpSpLocks/>
            </p:cNvGrpSpPr>
            <p:nvPr/>
          </p:nvGrpSpPr>
          <p:grpSpPr bwMode="auto">
            <a:xfrm>
              <a:off x="864" y="3014"/>
              <a:ext cx="4431" cy="797"/>
              <a:chOff x="864" y="3014"/>
              <a:chExt cx="4431" cy="797"/>
            </a:xfrm>
          </p:grpSpPr>
          <p:sp>
            <p:nvSpPr>
              <p:cNvPr id="27682" name="Text Box 55"/>
              <p:cNvSpPr txBox="1">
                <a:spLocks noChangeArrowheads="1"/>
              </p:cNvSpPr>
              <p:nvPr/>
            </p:nvSpPr>
            <p:spPr bwMode="auto">
              <a:xfrm>
                <a:off x="4623" y="3449"/>
                <a:ext cx="67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rPr>
                  <a:t>F’</a:t>
                </a:r>
              </a:p>
            </p:txBody>
          </p:sp>
          <p:grpSp>
            <p:nvGrpSpPr>
              <p:cNvPr id="27683" name="Group 56"/>
              <p:cNvGrpSpPr>
                <a:grpSpLocks/>
              </p:cNvGrpSpPr>
              <p:nvPr/>
            </p:nvGrpSpPr>
            <p:grpSpPr bwMode="auto">
              <a:xfrm>
                <a:off x="864" y="3014"/>
                <a:ext cx="4347" cy="797"/>
                <a:chOff x="864" y="3014"/>
                <a:chExt cx="4347" cy="797"/>
              </a:xfrm>
            </p:grpSpPr>
            <p:sp>
              <p:nvSpPr>
                <p:cNvPr id="27684" name="Line 57"/>
                <p:cNvSpPr>
                  <a:spLocks noChangeShapeType="1"/>
                </p:cNvSpPr>
                <p:nvPr/>
              </p:nvSpPr>
              <p:spPr bwMode="auto">
                <a:xfrm>
                  <a:off x="864" y="3443"/>
                  <a:ext cx="434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85" name="Line 58"/>
                <p:cNvSpPr>
                  <a:spLocks noChangeShapeType="1"/>
                </p:cNvSpPr>
                <p:nvPr/>
              </p:nvSpPr>
              <p:spPr bwMode="auto">
                <a:xfrm>
                  <a:off x="2537" y="3360"/>
                  <a:ext cx="0" cy="1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86" name="Line 59"/>
                <p:cNvSpPr>
                  <a:spLocks noChangeShapeType="1"/>
                </p:cNvSpPr>
                <p:nvPr/>
              </p:nvSpPr>
              <p:spPr bwMode="auto">
                <a:xfrm>
                  <a:off x="4796" y="3356"/>
                  <a:ext cx="0" cy="1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87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346" y="3484"/>
                  <a:ext cx="76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80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</a:rPr>
                    <a:t>F</a:t>
                  </a:r>
                </a:p>
              </p:txBody>
            </p:sp>
            <p:sp>
              <p:nvSpPr>
                <p:cNvPr id="27688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3333" y="3456"/>
                  <a:ext cx="630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</a:rPr>
                    <a:t>O</a:t>
                  </a:r>
                </a:p>
              </p:txBody>
            </p:sp>
            <p:sp>
              <p:nvSpPr>
                <p:cNvPr id="27689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2703" y="3357"/>
                  <a:ext cx="384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</a:p>
              </p:txBody>
            </p:sp>
            <p:sp>
              <p:nvSpPr>
                <p:cNvPr id="27690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2935" y="3014"/>
                  <a:ext cx="0" cy="421"/>
                </a:xfrm>
                <a:prstGeom prst="line">
                  <a:avLst/>
                </a:prstGeom>
                <a:noFill/>
                <a:ln w="101600">
                  <a:solidFill>
                    <a:srgbClr val="0000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006482230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5" grpId="1" animBg="1"/>
      <p:bldP spid="57" grpId="0" animBg="1"/>
      <p:bldP spid="59" grpId="0"/>
      <p:bldP spid="60" grpId="0" animBg="1"/>
      <p:bldP spid="68" grpId="0"/>
      <p:bldP spid="100" grpId="0" animBg="1"/>
      <p:bldP spid="102" grpId="0" animBg="1"/>
      <p:bldP spid="10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Mglas00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7337" y="381000"/>
            <a:ext cx="4360863" cy="266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0" name="WordArt 4"/>
          <p:cNvSpPr>
            <a:spLocks noChangeArrowheads="1" noChangeShapeType="1" noTextEdit="1"/>
          </p:cNvSpPr>
          <p:nvPr/>
        </p:nvSpPr>
        <p:spPr bwMode="auto">
          <a:xfrm>
            <a:off x="990600" y="3505200"/>
            <a:ext cx="68580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3366FF">
                    <a:alpha val="52156"/>
                  </a:srgbClr>
                </a:solidFill>
                <a:latin typeface="Times New Roman"/>
                <a:cs typeface="Times New Roman"/>
              </a:rPr>
              <a:t>ẢNH CỦA MỘT VẬT TẠO BỞI </a:t>
            </a:r>
          </a:p>
          <a:p>
            <a:pPr algn="ctr"/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3366FF">
                    <a:alpha val="52156"/>
                  </a:srgbClr>
                </a:solidFill>
                <a:latin typeface="Times New Roman"/>
                <a:cs typeface="Times New Roman"/>
              </a:rPr>
              <a:t>THẤU KÍNH HỘI TỤ</a:t>
            </a:r>
          </a:p>
        </p:txBody>
      </p:sp>
      <p:sp>
        <p:nvSpPr>
          <p:cNvPr id="5124" name="WordArt 11"/>
          <p:cNvSpPr>
            <a:spLocks noChangeArrowheads="1" noChangeShapeType="1" noTextEdit="1"/>
          </p:cNvSpPr>
          <p:nvPr/>
        </p:nvSpPr>
        <p:spPr bwMode="auto">
          <a:xfrm>
            <a:off x="1066800" y="2057400"/>
            <a:ext cx="2362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43: </a:t>
            </a:r>
          </a:p>
        </p:txBody>
      </p:sp>
    </p:spTree>
    <p:extLst>
      <p:ext uri="{BB962C8B-B14F-4D97-AF65-F5344CB8AC3E}">
        <p14:creationId xmlns:p14="http://schemas.microsoft.com/office/powerpoint/2010/main" val="1760808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7"/>
          <p:cNvSpPr>
            <a:spLocks noChangeArrowheads="1"/>
          </p:cNvSpPr>
          <p:nvPr/>
        </p:nvSpPr>
        <p:spPr bwMode="auto">
          <a:xfrm>
            <a:off x="7227" y="76200"/>
            <a:ext cx="77107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tụ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2238" y="533400"/>
            <a:ext cx="3992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(SGK/116)</a:t>
            </a:r>
            <a:endParaRPr lang="en-US" alt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9" descr="D:\ANH LY 9\Namcham\IMG_00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143000"/>
            <a:ext cx="8686800" cy="5638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912708659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Rectangle 77"/>
          <p:cNvSpPr>
            <a:spLocks noChangeArrowheads="1"/>
          </p:cNvSpPr>
          <p:nvPr/>
        </p:nvSpPr>
        <p:spPr bwMode="auto">
          <a:xfrm>
            <a:off x="228600" y="757535"/>
            <a:ext cx="19383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457200" indent="-457200" algn="ctr" eaLnBrk="1" hangingPunct="1">
              <a:buFont typeface="Calibri" pitchFamily="34" charset="0"/>
              <a:buAutoNum type="arabicPeriod" startAt="2"/>
            </a:pP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690343"/>
              </p:ext>
            </p:extLst>
          </p:nvPr>
        </p:nvGraphicFramePr>
        <p:xfrm>
          <a:off x="228600" y="1410676"/>
          <a:ext cx="8763000" cy="497918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34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trí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/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ật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Khoảng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cách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thấu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kính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(d)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Đặc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ảnh</a:t>
                      </a:r>
                      <a:endParaRPr lang="en-US" sz="200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1524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Ảnh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thật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hay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ảo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</a:p>
                    <a:p>
                      <a:pPr algn="ctr"/>
                      <a:endParaRPr lang="en-US" sz="200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Cùng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hay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ngược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so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Lớn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hay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nhỏ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?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9084">
                <a:tc rowSpan="4">
                  <a:txBody>
                    <a:bodyPr/>
                    <a:lstStyle/>
                    <a:p>
                      <a:pPr algn="ctr"/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khoảng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cự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(d &gt; f)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Vật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ở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rất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xa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TK</a:t>
                      </a: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&gt; 2f</a:t>
                      </a: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= 2f</a:t>
                      </a: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 &lt; d &lt; 2f</a:t>
                      </a: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58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khoảng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cự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(d &lt; f)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26" marB="457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 &lt; f</a:t>
                      </a:r>
                    </a:p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98438" y="300037"/>
            <a:ext cx="3992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(SGK/116)</a:t>
            </a:r>
            <a:endParaRPr lang="en-US" alt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810310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77"/>
          <p:cNvSpPr>
            <a:spLocks noChangeArrowheads="1"/>
          </p:cNvSpPr>
          <p:nvPr/>
        </p:nvSpPr>
        <p:spPr bwMode="auto">
          <a:xfrm>
            <a:off x="196850" y="147637"/>
            <a:ext cx="2241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457200" indent="-457200" algn="ctr" eaLnBrk="1" hangingPunct="1">
              <a:buFont typeface="Calibri" pitchFamily="34" charset="0"/>
              <a:buAutoNum type="arabicPeriod"/>
            </a:pPr>
            <a:r>
              <a:rPr lang="en-US" alt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269" name="TextBox 80"/>
          <p:cNvSpPr txBox="1">
            <a:spLocks noChangeArrowheads="1"/>
          </p:cNvSpPr>
          <p:nvPr/>
        </p:nvSpPr>
        <p:spPr bwMode="auto">
          <a:xfrm>
            <a:off x="228600" y="604837"/>
            <a:ext cx="647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(d &gt; f)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04800" y="1214437"/>
            <a:ext cx="647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271" name="Line 2"/>
          <p:cNvSpPr>
            <a:spLocks noChangeShapeType="1"/>
          </p:cNvSpPr>
          <p:nvPr/>
        </p:nvSpPr>
        <p:spPr bwMode="auto">
          <a:xfrm>
            <a:off x="7934325" y="3200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" name="Group 3"/>
          <p:cNvGrpSpPr>
            <a:grpSpLocks/>
          </p:cNvGrpSpPr>
          <p:nvPr/>
        </p:nvGrpSpPr>
        <p:grpSpPr bwMode="auto">
          <a:xfrm>
            <a:off x="7445375" y="2133600"/>
            <a:ext cx="1557338" cy="2722563"/>
            <a:chOff x="4070" y="982"/>
            <a:chExt cx="981" cy="1574"/>
          </a:xfrm>
        </p:grpSpPr>
        <p:sp>
          <p:nvSpPr>
            <p:cNvPr id="11305" name="AutoShape 4"/>
            <p:cNvSpPr>
              <a:spLocks noChangeArrowheads="1"/>
            </p:cNvSpPr>
            <p:nvPr/>
          </p:nvSpPr>
          <p:spPr bwMode="auto">
            <a:xfrm rot="5400000">
              <a:off x="3973" y="1079"/>
              <a:ext cx="1176" cy="981"/>
            </a:xfrm>
            <a:prstGeom prst="flowChartInputOutpu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/>
            <a:p>
              <a:pPr algn="ctr" eaLnBrk="1" hangingPunct="1"/>
              <a:endParaRPr lang="en-US" altLang="en-US"/>
            </a:p>
          </p:txBody>
        </p:sp>
        <p:sp>
          <p:nvSpPr>
            <p:cNvPr id="16" name="Line 5"/>
            <p:cNvSpPr>
              <a:spLocks noChangeShapeType="1"/>
            </p:cNvSpPr>
            <p:nvPr/>
          </p:nvSpPr>
          <p:spPr bwMode="auto">
            <a:xfrm>
              <a:off x="4550" y="2028"/>
              <a:ext cx="0" cy="528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  <p:sp>
        <p:nvSpPr>
          <p:cNvPr id="11273" name="AutoShape 6"/>
          <p:cNvSpPr>
            <a:spLocks noChangeArrowheads="1"/>
          </p:cNvSpPr>
          <p:nvPr/>
        </p:nvSpPr>
        <p:spPr bwMode="auto">
          <a:xfrm rot="-5400000">
            <a:off x="5144294" y="2439194"/>
            <a:ext cx="1958975" cy="1557337"/>
          </a:xfrm>
          <a:prstGeom prst="flowChartInputOutpu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1274" name="Oval 7"/>
          <p:cNvSpPr>
            <a:spLocks noChangeArrowheads="1"/>
          </p:cNvSpPr>
          <p:nvPr/>
        </p:nvSpPr>
        <p:spPr bwMode="auto">
          <a:xfrm rot="8493751">
            <a:off x="5757863" y="2743200"/>
            <a:ext cx="687387" cy="97631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 flipH="1">
            <a:off x="6075363" y="3952875"/>
            <a:ext cx="0" cy="9906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1276" name="Line 9"/>
          <p:cNvSpPr>
            <a:spLocks noChangeShapeType="1"/>
          </p:cNvSpPr>
          <p:nvPr/>
        </p:nvSpPr>
        <p:spPr bwMode="auto">
          <a:xfrm flipV="1">
            <a:off x="609600" y="4953000"/>
            <a:ext cx="7924800" cy="0"/>
          </a:xfrm>
          <a:prstGeom prst="line">
            <a:avLst/>
          </a:prstGeom>
          <a:noFill/>
          <a:ln w="9525">
            <a:solidFill>
              <a:srgbClr val="CCFFFF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FFFF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152400" y="5715000"/>
            <a:ext cx="8763000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r>
              <a:rPr lang="vi-VN" sz="2400" dirty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400" dirty="0">
                <a:solidFill>
                  <a:srgbClr val="0000FF"/>
                </a:solidFill>
                <a:latin typeface="+mj-lt"/>
                <a:sym typeface="Wingdings"/>
              </a:rPr>
              <a:t></a:t>
            </a:r>
            <a:r>
              <a:rPr lang="en-US" sz="2400" dirty="0">
                <a:solidFill>
                  <a:srgbClr val="0000FF"/>
                </a:solidFill>
                <a:latin typeface="+mj-lt"/>
                <a:sym typeface="Wingdings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Ảnh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thật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,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ngược chiều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và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nhỏ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hơn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,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có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vị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trí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cách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thấu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kính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một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khoảng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bằng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tiêu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cự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.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13"/>
          <p:cNvGrpSpPr>
            <a:grpSpLocks/>
          </p:cNvGrpSpPr>
          <p:nvPr/>
        </p:nvGrpSpPr>
        <p:grpSpPr bwMode="auto">
          <a:xfrm>
            <a:off x="809625" y="2470150"/>
            <a:ext cx="457200" cy="2455863"/>
            <a:chOff x="4800" y="1536"/>
            <a:chExt cx="170" cy="1019"/>
          </a:xfrm>
        </p:grpSpPr>
        <p:sp>
          <p:nvSpPr>
            <p:cNvPr id="11300" name="Freeform 14"/>
            <p:cNvSpPr>
              <a:spLocks noChangeAspect="1"/>
            </p:cNvSpPr>
            <p:nvPr/>
          </p:nvSpPr>
          <p:spPr bwMode="auto">
            <a:xfrm rot="5700000">
              <a:off x="4680" y="1664"/>
              <a:ext cx="417" cy="162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301" name="Group 15"/>
            <p:cNvGrpSpPr>
              <a:grpSpLocks/>
            </p:cNvGrpSpPr>
            <p:nvPr/>
          </p:nvGrpSpPr>
          <p:grpSpPr bwMode="auto">
            <a:xfrm>
              <a:off x="4800" y="1728"/>
              <a:ext cx="162" cy="827"/>
              <a:chOff x="4800" y="1730"/>
              <a:chExt cx="162" cy="827"/>
            </a:xfrm>
          </p:grpSpPr>
          <p:sp>
            <p:nvSpPr>
              <p:cNvPr id="11302" name="Freeform 16"/>
              <p:cNvSpPr>
                <a:spLocks noChangeAspect="1"/>
              </p:cNvSpPr>
              <p:nvPr/>
            </p:nvSpPr>
            <p:spPr bwMode="auto">
              <a:xfrm rot="5700000">
                <a:off x="4776" y="1798"/>
                <a:ext cx="221" cy="86"/>
              </a:xfrm>
              <a:custGeom>
                <a:avLst/>
                <a:gdLst>
                  <a:gd name="T0" fmla="*/ 0 w 8000"/>
                  <a:gd name="T1" fmla="*/ 0 h 3154"/>
                  <a:gd name="T2" fmla="*/ 0 w 8000"/>
                  <a:gd name="T3" fmla="*/ 0 h 3154"/>
                  <a:gd name="T4" fmla="*/ 0 w 8000"/>
                  <a:gd name="T5" fmla="*/ 0 h 3154"/>
                  <a:gd name="T6" fmla="*/ 0 w 8000"/>
                  <a:gd name="T7" fmla="*/ 0 h 3154"/>
                  <a:gd name="T8" fmla="*/ 0 w 8000"/>
                  <a:gd name="T9" fmla="*/ 0 h 3154"/>
                  <a:gd name="T10" fmla="*/ 0 w 8000"/>
                  <a:gd name="T11" fmla="*/ 0 h 3154"/>
                  <a:gd name="T12" fmla="*/ 0 w 8000"/>
                  <a:gd name="T13" fmla="*/ 0 h 3154"/>
                  <a:gd name="T14" fmla="*/ 0 w 8000"/>
                  <a:gd name="T15" fmla="*/ 0 h 3154"/>
                  <a:gd name="T16" fmla="*/ 0 w 8000"/>
                  <a:gd name="T17" fmla="*/ 0 h 3154"/>
                  <a:gd name="T18" fmla="*/ 0 w 8000"/>
                  <a:gd name="T19" fmla="*/ 0 h 3154"/>
                  <a:gd name="T20" fmla="*/ 0 w 8000"/>
                  <a:gd name="T21" fmla="*/ 0 h 3154"/>
                  <a:gd name="T22" fmla="*/ 0 w 8000"/>
                  <a:gd name="T23" fmla="*/ 0 h 3154"/>
                  <a:gd name="T24" fmla="*/ 0 w 8000"/>
                  <a:gd name="T25" fmla="*/ 0 h 3154"/>
                  <a:gd name="T26" fmla="*/ 0 w 8000"/>
                  <a:gd name="T27" fmla="*/ 0 h 3154"/>
                  <a:gd name="T28" fmla="*/ 0 w 8000"/>
                  <a:gd name="T29" fmla="*/ 0 h 3154"/>
                  <a:gd name="T30" fmla="*/ 0 w 8000"/>
                  <a:gd name="T31" fmla="*/ 0 h 3154"/>
                  <a:gd name="T32" fmla="*/ 0 w 8000"/>
                  <a:gd name="T33" fmla="*/ 0 h 3154"/>
                  <a:gd name="T34" fmla="*/ 0 w 8000"/>
                  <a:gd name="T35" fmla="*/ 0 h 3154"/>
                  <a:gd name="T36" fmla="*/ 0 w 8000"/>
                  <a:gd name="T37" fmla="*/ 0 h 3154"/>
                  <a:gd name="T38" fmla="*/ 0 w 8000"/>
                  <a:gd name="T39" fmla="*/ 0 h 3154"/>
                  <a:gd name="T40" fmla="*/ 0 w 8000"/>
                  <a:gd name="T41" fmla="*/ 0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3" name="Rectangle 17"/>
              <p:cNvSpPr>
                <a:spLocks noChangeAspect="1" noChangeArrowheads="1"/>
              </p:cNvSpPr>
              <p:nvPr/>
            </p:nvSpPr>
            <p:spPr bwMode="auto">
              <a:xfrm>
                <a:off x="4872" y="1895"/>
                <a:ext cx="14" cy="96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FFFF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/>
              </a:p>
            </p:txBody>
          </p:sp>
          <p:sp>
            <p:nvSpPr>
              <p:cNvPr id="11304" name="Rectangle 18"/>
              <p:cNvSpPr>
                <a:spLocks noChangeAspect="1" noChangeArrowheads="1"/>
              </p:cNvSpPr>
              <p:nvPr/>
            </p:nvSpPr>
            <p:spPr bwMode="auto">
              <a:xfrm>
                <a:off x="4800" y="1963"/>
                <a:ext cx="162" cy="594"/>
              </a:xfrm>
              <a:prstGeom prst="rect">
                <a:avLst/>
              </a:prstGeom>
              <a:solidFill>
                <a:srgbClr val="FFFFE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/>
              </a:p>
            </p:txBody>
          </p:sp>
        </p:grpSp>
      </p:grpSp>
      <p:grpSp>
        <p:nvGrpSpPr>
          <p:cNvPr id="29" name="Group 19"/>
          <p:cNvGrpSpPr>
            <a:grpSpLocks noChangeAspect="1"/>
          </p:cNvGrpSpPr>
          <p:nvPr/>
        </p:nvGrpSpPr>
        <p:grpSpPr bwMode="auto">
          <a:xfrm rot="10508945">
            <a:off x="7181547" y="3073330"/>
            <a:ext cx="174671" cy="450764"/>
            <a:chOff x="5760" y="1488"/>
            <a:chExt cx="811" cy="2081"/>
          </a:xfrm>
        </p:grpSpPr>
        <p:sp>
          <p:nvSpPr>
            <p:cNvPr id="11298" name="Freeform 20"/>
            <p:cNvSpPr>
              <a:spLocks noChangeAspect="1"/>
            </p:cNvSpPr>
            <p:nvPr/>
          </p:nvSpPr>
          <p:spPr bwMode="auto">
            <a:xfrm rot="5700000">
              <a:off x="5125" y="2123"/>
              <a:ext cx="2081" cy="811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9" name="Freeform 21"/>
            <p:cNvSpPr>
              <a:spLocks noChangeAspect="1"/>
            </p:cNvSpPr>
            <p:nvPr/>
          </p:nvSpPr>
          <p:spPr bwMode="auto">
            <a:xfrm rot="5700000">
              <a:off x="5604" y="2792"/>
              <a:ext cx="1102" cy="430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FF9900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1" name="Text Box 22"/>
          <p:cNvSpPr txBox="1">
            <a:spLocks noChangeArrowheads="1"/>
          </p:cNvSpPr>
          <p:nvPr/>
        </p:nvSpPr>
        <p:spPr bwMode="auto">
          <a:xfrm>
            <a:off x="4695825" y="2498725"/>
            <a:ext cx="5302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latin typeface="Arial" charset="0"/>
                <a:sym typeface="Wingdings" pitchFamily="2" charset="2"/>
              </a:rPr>
              <a:t></a:t>
            </a:r>
          </a:p>
        </p:txBody>
      </p:sp>
      <p:sp>
        <p:nvSpPr>
          <p:cNvPr id="11282" name="Text Box 23"/>
          <p:cNvSpPr txBox="1">
            <a:spLocks noChangeArrowheads="1"/>
          </p:cNvSpPr>
          <p:nvPr/>
        </p:nvSpPr>
        <p:spPr bwMode="auto">
          <a:xfrm>
            <a:off x="7054850" y="2505075"/>
            <a:ext cx="5302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F’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Arial" charset="0"/>
                <a:sym typeface="Wingdings" pitchFamily="2" charset="2"/>
              </a:rPr>
              <a:t></a:t>
            </a:r>
          </a:p>
        </p:txBody>
      </p:sp>
      <p:sp>
        <p:nvSpPr>
          <p:cNvPr id="11283" name="Line 24"/>
          <p:cNvSpPr>
            <a:spLocks noChangeShapeType="1"/>
          </p:cNvSpPr>
          <p:nvPr/>
        </p:nvSpPr>
        <p:spPr bwMode="auto">
          <a:xfrm flipH="1">
            <a:off x="1295400" y="3200400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4" name="Line 25"/>
          <p:cNvSpPr>
            <a:spLocks noChangeShapeType="1"/>
          </p:cNvSpPr>
          <p:nvPr/>
        </p:nvSpPr>
        <p:spPr bwMode="auto">
          <a:xfrm>
            <a:off x="6934200" y="3200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26"/>
          <p:cNvSpPr>
            <a:spLocks noChangeShapeType="1"/>
          </p:cNvSpPr>
          <p:nvPr/>
        </p:nvSpPr>
        <p:spPr bwMode="auto">
          <a:xfrm>
            <a:off x="7218363" y="3200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6" name="Line 27"/>
          <p:cNvSpPr>
            <a:spLocks noChangeShapeType="1"/>
          </p:cNvSpPr>
          <p:nvPr/>
        </p:nvSpPr>
        <p:spPr bwMode="auto">
          <a:xfrm>
            <a:off x="6054725" y="506095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7" name="Line 28"/>
          <p:cNvSpPr>
            <a:spLocks noChangeShapeType="1"/>
          </p:cNvSpPr>
          <p:nvPr/>
        </p:nvSpPr>
        <p:spPr bwMode="auto">
          <a:xfrm flipH="1">
            <a:off x="4800600" y="5060950"/>
            <a:ext cx="1254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8" name="Text Box 29"/>
          <p:cNvSpPr txBox="1">
            <a:spLocks noChangeArrowheads="1"/>
          </p:cNvSpPr>
          <p:nvPr/>
        </p:nvSpPr>
        <p:spPr bwMode="auto">
          <a:xfrm>
            <a:off x="6442075" y="4968875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f</a:t>
            </a:r>
            <a:endParaRPr lang="en-US" alt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89" name="Text Box 30"/>
          <p:cNvSpPr txBox="1">
            <a:spLocks noChangeArrowheads="1"/>
          </p:cNvSpPr>
          <p:nvPr/>
        </p:nvSpPr>
        <p:spPr bwMode="auto">
          <a:xfrm>
            <a:off x="5257800" y="4953000"/>
            <a:ext cx="45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11290" name="Text Box 22"/>
          <p:cNvSpPr txBox="1">
            <a:spLocks noChangeArrowheads="1"/>
          </p:cNvSpPr>
          <p:nvPr/>
        </p:nvSpPr>
        <p:spPr bwMode="auto">
          <a:xfrm>
            <a:off x="5616575" y="4303713"/>
            <a:ext cx="754063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600">
                <a:solidFill>
                  <a:srgbClr val="FF0000"/>
                </a:solidFill>
                <a:latin typeface="Arial" charset="0"/>
                <a:sym typeface="Wingdings" pitchFamily="2" charset="2"/>
              </a:rPr>
              <a:t>   </a:t>
            </a:r>
          </a:p>
        </p:txBody>
      </p:sp>
      <p:sp>
        <p:nvSpPr>
          <p:cNvPr id="11291" name="Text Box 22"/>
          <p:cNvSpPr txBox="1">
            <a:spLocks noChangeArrowheads="1"/>
          </p:cNvSpPr>
          <p:nvPr/>
        </p:nvSpPr>
        <p:spPr bwMode="auto">
          <a:xfrm>
            <a:off x="4598988" y="4210050"/>
            <a:ext cx="754062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600">
                <a:solidFill>
                  <a:srgbClr val="FF0000"/>
                </a:solidFill>
                <a:latin typeface="Arial" charset="0"/>
                <a:sym typeface="Wingdings" pitchFamily="2" charset="2"/>
              </a:rPr>
              <a:t>   </a:t>
            </a:r>
          </a:p>
        </p:txBody>
      </p:sp>
      <p:sp>
        <p:nvSpPr>
          <p:cNvPr id="11292" name="Text Box 22"/>
          <p:cNvSpPr txBox="1">
            <a:spLocks noChangeArrowheads="1"/>
          </p:cNvSpPr>
          <p:nvPr/>
        </p:nvSpPr>
        <p:spPr bwMode="auto">
          <a:xfrm>
            <a:off x="7142163" y="4197350"/>
            <a:ext cx="754062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F’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600">
                <a:solidFill>
                  <a:srgbClr val="FF0000"/>
                </a:solidFill>
                <a:latin typeface="Arial" charset="0"/>
                <a:sym typeface="Wingdings" pitchFamily="2" charset="2"/>
              </a:rPr>
              <a:t>   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7239000" y="4768850"/>
            <a:ext cx="0" cy="25876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837113" y="4749800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076950" y="4711700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Line 15"/>
          <p:cNvSpPr>
            <a:spLocks noChangeShapeType="1"/>
          </p:cNvSpPr>
          <p:nvPr/>
        </p:nvSpPr>
        <p:spPr bwMode="auto">
          <a:xfrm flipV="1">
            <a:off x="1047639" y="4167188"/>
            <a:ext cx="5029312" cy="30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3" name="Text Box 22"/>
          <p:cNvSpPr txBox="1">
            <a:spLocks noChangeArrowheads="1"/>
          </p:cNvSpPr>
          <p:nvPr/>
        </p:nvSpPr>
        <p:spPr bwMode="auto">
          <a:xfrm>
            <a:off x="3465513" y="3695700"/>
            <a:ext cx="5302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</a:t>
            </a:r>
          </a:p>
        </p:txBody>
      </p:sp>
      <p:sp>
        <p:nvSpPr>
          <p:cNvPr id="40" name="TextBox 1"/>
          <p:cNvSpPr txBox="1">
            <a:spLocks noChangeArrowheads="1"/>
          </p:cNvSpPr>
          <p:nvPr/>
        </p:nvSpPr>
        <p:spPr bwMode="auto">
          <a:xfrm>
            <a:off x="1219200" y="2814935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0916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3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85949E-6 L -0.10764 0.00255 " pathEditMode="relative" rAng="0" ptsTypes="AA">
                                      <p:cBhvr>
                                        <p:cTn id="24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2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8" grpId="0" animBg="1"/>
      <p:bldP spid="10273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" y="1143000"/>
            <a:ext cx="647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 eaLnBrk="1" hangingPunct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 &gt; 2f: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52400" y="6043613"/>
            <a:ext cx="8763000" cy="4619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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 thật, ngược chiều với 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nhỏ hơn 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6" name="Line 2"/>
          <p:cNvSpPr>
            <a:spLocks noChangeShapeType="1"/>
          </p:cNvSpPr>
          <p:nvPr/>
        </p:nvSpPr>
        <p:spPr bwMode="auto">
          <a:xfrm>
            <a:off x="5726113" y="337185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7" name="Line 3"/>
          <p:cNvSpPr>
            <a:spLocks noChangeShapeType="1"/>
          </p:cNvSpPr>
          <p:nvPr/>
        </p:nvSpPr>
        <p:spPr bwMode="auto">
          <a:xfrm>
            <a:off x="5767388" y="337185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Line 4"/>
          <p:cNvSpPr>
            <a:spLocks noChangeShapeType="1"/>
          </p:cNvSpPr>
          <p:nvPr/>
        </p:nvSpPr>
        <p:spPr bwMode="auto">
          <a:xfrm>
            <a:off x="6376988" y="3378200"/>
            <a:ext cx="2324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AutoShape 5"/>
          <p:cNvSpPr>
            <a:spLocks noChangeArrowheads="1"/>
          </p:cNvSpPr>
          <p:nvPr/>
        </p:nvSpPr>
        <p:spPr bwMode="auto">
          <a:xfrm rot="5400000">
            <a:off x="4548188" y="2055813"/>
            <a:ext cx="2438400" cy="2286000"/>
          </a:xfrm>
          <a:prstGeom prst="flowChartInputOutpu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2300" name="AutoShape 6"/>
          <p:cNvSpPr>
            <a:spLocks noChangeArrowheads="1"/>
          </p:cNvSpPr>
          <p:nvPr/>
        </p:nvSpPr>
        <p:spPr bwMode="auto">
          <a:xfrm rot="-5400000">
            <a:off x="3328988" y="2700338"/>
            <a:ext cx="1981200" cy="1371600"/>
          </a:xfrm>
          <a:prstGeom prst="parallelogram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>
            <a:off x="4243388" y="4116388"/>
            <a:ext cx="0" cy="11430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5753100" y="4133850"/>
            <a:ext cx="0" cy="11430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2303" name="Line 9"/>
          <p:cNvSpPr>
            <a:spLocks noChangeShapeType="1"/>
          </p:cNvSpPr>
          <p:nvPr/>
        </p:nvSpPr>
        <p:spPr bwMode="auto">
          <a:xfrm>
            <a:off x="661988" y="5403850"/>
            <a:ext cx="8229600" cy="0"/>
          </a:xfrm>
          <a:prstGeom prst="line">
            <a:avLst/>
          </a:prstGeom>
          <a:noFill/>
          <a:ln w="9525">
            <a:solidFill>
              <a:srgbClr val="D5FFD5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D5FFD5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12304" name="Oval 10"/>
          <p:cNvSpPr>
            <a:spLocks noChangeArrowheads="1"/>
          </p:cNvSpPr>
          <p:nvPr/>
        </p:nvSpPr>
        <p:spPr bwMode="auto">
          <a:xfrm rot="2834016">
            <a:off x="3768725" y="2940051"/>
            <a:ext cx="1044575" cy="889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2305" name="Text Box 12"/>
          <p:cNvSpPr txBox="1">
            <a:spLocks noChangeArrowheads="1"/>
          </p:cNvSpPr>
          <p:nvPr/>
        </p:nvSpPr>
        <p:spPr bwMode="auto">
          <a:xfrm>
            <a:off x="2262188" y="5638800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d &gt; 2f</a:t>
            </a: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814388" y="5715000"/>
            <a:ext cx="3484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7" name="Line 16"/>
          <p:cNvSpPr>
            <a:spLocks noChangeShapeType="1"/>
          </p:cNvSpPr>
          <p:nvPr/>
        </p:nvSpPr>
        <p:spPr bwMode="auto">
          <a:xfrm>
            <a:off x="2786063" y="5562600"/>
            <a:ext cx="1489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08" name="Text Box 17"/>
          <p:cNvSpPr txBox="1">
            <a:spLocks noChangeArrowheads="1"/>
          </p:cNvSpPr>
          <p:nvPr/>
        </p:nvSpPr>
        <p:spPr bwMode="auto">
          <a:xfrm>
            <a:off x="2643188" y="2720975"/>
            <a:ext cx="6096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</a:t>
            </a: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5407025" y="2711450"/>
            <a:ext cx="5334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F’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</a:t>
            </a:r>
          </a:p>
        </p:txBody>
      </p:sp>
      <p:sp>
        <p:nvSpPr>
          <p:cNvPr id="12310" name="Text Box 19"/>
          <p:cNvSpPr txBox="1">
            <a:spLocks noChangeArrowheads="1"/>
          </p:cNvSpPr>
          <p:nvPr/>
        </p:nvSpPr>
        <p:spPr bwMode="auto">
          <a:xfrm>
            <a:off x="3786188" y="4848225"/>
            <a:ext cx="914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grpSp>
        <p:nvGrpSpPr>
          <p:cNvPr id="12311" name="Group 20"/>
          <p:cNvGrpSpPr>
            <a:grpSpLocks/>
          </p:cNvGrpSpPr>
          <p:nvPr/>
        </p:nvGrpSpPr>
        <p:grpSpPr bwMode="auto">
          <a:xfrm>
            <a:off x="609600" y="2914650"/>
            <a:ext cx="457200" cy="2455863"/>
            <a:chOff x="4800" y="1536"/>
            <a:chExt cx="170" cy="1019"/>
          </a:xfrm>
        </p:grpSpPr>
        <p:sp>
          <p:nvSpPr>
            <p:cNvPr id="12324" name="Freeform 21"/>
            <p:cNvSpPr>
              <a:spLocks noChangeAspect="1"/>
            </p:cNvSpPr>
            <p:nvPr/>
          </p:nvSpPr>
          <p:spPr bwMode="auto">
            <a:xfrm rot="5700000">
              <a:off x="4680" y="1664"/>
              <a:ext cx="417" cy="162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325" name="Group 22"/>
            <p:cNvGrpSpPr>
              <a:grpSpLocks/>
            </p:cNvGrpSpPr>
            <p:nvPr/>
          </p:nvGrpSpPr>
          <p:grpSpPr bwMode="auto">
            <a:xfrm>
              <a:off x="4800" y="1728"/>
              <a:ext cx="162" cy="827"/>
              <a:chOff x="4800" y="1730"/>
              <a:chExt cx="162" cy="827"/>
            </a:xfrm>
          </p:grpSpPr>
          <p:sp>
            <p:nvSpPr>
              <p:cNvPr id="12326" name="Freeform 23"/>
              <p:cNvSpPr>
                <a:spLocks noChangeAspect="1"/>
              </p:cNvSpPr>
              <p:nvPr/>
            </p:nvSpPr>
            <p:spPr bwMode="auto">
              <a:xfrm rot="5700000">
                <a:off x="4776" y="1798"/>
                <a:ext cx="221" cy="86"/>
              </a:xfrm>
              <a:custGeom>
                <a:avLst/>
                <a:gdLst>
                  <a:gd name="T0" fmla="*/ 0 w 8000"/>
                  <a:gd name="T1" fmla="*/ 0 h 3154"/>
                  <a:gd name="T2" fmla="*/ 0 w 8000"/>
                  <a:gd name="T3" fmla="*/ 0 h 3154"/>
                  <a:gd name="T4" fmla="*/ 0 w 8000"/>
                  <a:gd name="T5" fmla="*/ 0 h 3154"/>
                  <a:gd name="T6" fmla="*/ 0 w 8000"/>
                  <a:gd name="T7" fmla="*/ 0 h 3154"/>
                  <a:gd name="T8" fmla="*/ 0 w 8000"/>
                  <a:gd name="T9" fmla="*/ 0 h 3154"/>
                  <a:gd name="T10" fmla="*/ 0 w 8000"/>
                  <a:gd name="T11" fmla="*/ 0 h 3154"/>
                  <a:gd name="T12" fmla="*/ 0 w 8000"/>
                  <a:gd name="T13" fmla="*/ 0 h 3154"/>
                  <a:gd name="T14" fmla="*/ 0 w 8000"/>
                  <a:gd name="T15" fmla="*/ 0 h 3154"/>
                  <a:gd name="T16" fmla="*/ 0 w 8000"/>
                  <a:gd name="T17" fmla="*/ 0 h 3154"/>
                  <a:gd name="T18" fmla="*/ 0 w 8000"/>
                  <a:gd name="T19" fmla="*/ 0 h 3154"/>
                  <a:gd name="T20" fmla="*/ 0 w 8000"/>
                  <a:gd name="T21" fmla="*/ 0 h 3154"/>
                  <a:gd name="T22" fmla="*/ 0 w 8000"/>
                  <a:gd name="T23" fmla="*/ 0 h 3154"/>
                  <a:gd name="T24" fmla="*/ 0 w 8000"/>
                  <a:gd name="T25" fmla="*/ 0 h 3154"/>
                  <a:gd name="T26" fmla="*/ 0 w 8000"/>
                  <a:gd name="T27" fmla="*/ 0 h 3154"/>
                  <a:gd name="T28" fmla="*/ 0 w 8000"/>
                  <a:gd name="T29" fmla="*/ 0 h 3154"/>
                  <a:gd name="T30" fmla="*/ 0 w 8000"/>
                  <a:gd name="T31" fmla="*/ 0 h 3154"/>
                  <a:gd name="T32" fmla="*/ 0 w 8000"/>
                  <a:gd name="T33" fmla="*/ 0 h 3154"/>
                  <a:gd name="T34" fmla="*/ 0 w 8000"/>
                  <a:gd name="T35" fmla="*/ 0 h 3154"/>
                  <a:gd name="T36" fmla="*/ 0 w 8000"/>
                  <a:gd name="T37" fmla="*/ 0 h 3154"/>
                  <a:gd name="T38" fmla="*/ 0 w 8000"/>
                  <a:gd name="T39" fmla="*/ 0 h 3154"/>
                  <a:gd name="T40" fmla="*/ 0 w 8000"/>
                  <a:gd name="T41" fmla="*/ 0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7" name="Rectangle 24"/>
              <p:cNvSpPr>
                <a:spLocks noChangeAspect="1" noChangeArrowheads="1"/>
              </p:cNvSpPr>
              <p:nvPr/>
            </p:nvSpPr>
            <p:spPr bwMode="auto">
              <a:xfrm>
                <a:off x="4872" y="1895"/>
                <a:ext cx="14" cy="96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FFFF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/>
              </a:p>
            </p:txBody>
          </p:sp>
          <p:sp>
            <p:nvSpPr>
              <p:cNvPr id="12328" name="Rectangle 25"/>
              <p:cNvSpPr>
                <a:spLocks noChangeAspect="1" noChangeArrowheads="1"/>
              </p:cNvSpPr>
              <p:nvPr/>
            </p:nvSpPr>
            <p:spPr bwMode="auto">
              <a:xfrm>
                <a:off x="4800" y="1963"/>
                <a:ext cx="162" cy="594"/>
              </a:xfrm>
              <a:prstGeom prst="rect">
                <a:avLst/>
              </a:prstGeom>
              <a:solidFill>
                <a:srgbClr val="FFFFE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/>
              </a:p>
            </p:txBody>
          </p:sp>
        </p:grpSp>
      </p:grpSp>
      <p:grpSp>
        <p:nvGrpSpPr>
          <p:cNvPr id="29" name="Group 26"/>
          <p:cNvGrpSpPr>
            <a:grpSpLocks noChangeAspect="1"/>
          </p:cNvGrpSpPr>
          <p:nvPr/>
        </p:nvGrpSpPr>
        <p:grpSpPr bwMode="auto">
          <a:xfrm rot="10508945">
            <a:off x="6573635" y="3059398"/>
            <a:ext cx="295275" cy="607020"/>
            <a:chOff x="5760" y="1488"/>
            <a:chExt cx="811" cy="2081"/>
          </a:xfrm>
        </p:grpSpPr>
        <p:sp>
          <p:nvSpPr>
            <p:cNvPr id="12322" name="Freeform 27"/>
            <p:cNvSpPr>
              <a:spLocks noChangeAspect="1"/>
            </p:cNvSpPr>
            <p:nvPr/>
          </p:nvSpPr>
          <p:spPr bwMode="auto">
            <a:xfrm rot="5700000">
              <a:off x="5125" y="2123"/>
              <a:ext cx="2081" cy="811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23" name="Freeform 28"/>
            <p:cNvSpPr>
              <a:spLocks noChangeAspect="1"/>
            </p:cNvSpPr>
            <p:nvPr/>
          </p:nvSpPr>
          <p:spPr bwMode="auto">
            <a:xfrm rot="5700000">
              <a:off x="5604" y="2792"/>
              <a:ext cx="1102" cy="430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FF9900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13" name="Line 29"/>
          <p:cNvSpPr>
            <a:spLocks noChangeShapeType="1"/>
          </p:cNvSpPr>
          <p:nvPr/>
        </p:nvSpPr>
        <p:spPr bwMode="auto">
          <a:xfrm>
            <a:off x="5400675" y="337185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4" name="Line 30"/>
          <p:cNvSpPr>
            <a:spLocks noChangeShapeType="1"/>
          </p:cNvSpPr>
          <p:nvPr/>
        </p:nvSpPr>
        <p:spPr bwMode="auto">
          <a:xfrm>
            <a:off x="5005388" y="337185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1"/>
          <p:cNvSpPr>
            <a:spLocks noChangeShapeType="1"/>
          </p:cNvSpPr>
          <p:nvPr/>
        </p:nvSpPr>
        <p:spPr bwMode="auto">
          <a:xfrm>
            <a:off x="5691188" y="337185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6" name="Line 33"/>
          <p:cNvSpPr>
            <a:spLocks noChangeShapeType="1"/>
          </p:cNvSpPr>
          <p:nvPr/>
        </p:nvSpPr>
        <p:spPr bwMode="auto">
          <a:xfrm flipH="1">
            <a:off x="1042988" y="337185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317" name="Text Box 19"/>
          <p:cNvSpPr txBox="1">
            <a:spLocks noChangeArrowheads="1"/>
          </p:cNvSpPr>
          <p:nvPr/>
        </p:nvSpPr>
        <p:spPr bwMode="auto">
          <a:xfrm>
            <a:off x="2552700" y="4654550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12318" name="Text Box 19"/>
          <p:cNvSpPr txBox="1">
            <a:spLocks noChangeArrowheads="1"/>
          </p:cNvSpPr>
          <p:nvPr/>
        </p:nvSpPr>
        <p:spPr bwMode="auto">
          <a:xfrm>
            <a:off x="5321300" y="4703763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F’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5638800" y="5130800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822575" y="5153025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243388" y="5153025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77"/>
          <p:cNvSpPr>
            <a:spLocks noChangeArrowheads="1"/>
          </p:cNvSpPr>
          <p:nvPr/>
        </p:nvSpPr>
        <p:spPr bwMode="auto">
          <a:xfrm>
            <a:off x="196850" y="147637"/>
            <a:ext cx="2241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457200" indent="-457200" algn="ctr" eaLnBrk="1" hangingPunct="1">
              <a:buFont typeface="Calibri" pitchFamily="34" charset="0"/>
              <a:buAutoNum type="arabicPeriod"/>
            </a:pPr>
            <a:r>
              <a:rPr lang="en-US" alt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2" name="TextBox 80"/>
          <p:cNvSpPr txBox="1">
            <a:spLocks noChangeArrowheads="1"/>
          </p:cNvSpPr>
          <p:nvPr/>
        </p:nvSpPr>
        <p:spPr bwMode="auto">
          <a:xfrm>
            <a:off x="228600" y="604837"/>
            <a:ext cx="647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(d &gt; f)</a:t>
            </a:r>
          </a:p>
        </p:txBody>
      </p:sp>
      <p:sp>
        <p:nvSpPr>
          <p:cNvPr id="44" name="TextBox 1"/>
          <p:cNvSpPr txBox="1">
            <a:spLocks noChangeArrowheads="1"/>
          </p:cNvSpPr>
          <p:nvPr/>
        </p:nvSpPr>
        <p:spPr bwMode="auto">
          <a:xfrm>
            <a:off x="980650" y="2971800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506434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55905E-7 L 0.11788 -3.55905E-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85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08135E-6 L 0.11372 -0.0055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77" y="-27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  <p:bldP spid="21" grpId="0"/>
      <p:bldP spid="34" grpId="0" animBg="1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" y="1219200"/>
            <a:ext cx="647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 eaLnBrk="1" hangingPunct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 = 2f: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52400" y="6043613"/>
            <a:ext cx="8763000" cy="4619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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 thật, ngược chiều với 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0" name="Line 2"/>
          <p:cNvSpPr>
            <a:spLocks noChangeShapeType="1"/>
          </p:cNvSpPr>
          <p:nvPr/>
        </p:nvSpPr>
        <p:spPr bwMode="auto">
          <a:xfrm>
            <a:off x="5726113" y="337185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3"/>
          <p:cNvSpPr>
            <a:spLocks noChangeShapeType="1"/>
          </p:cNvSpPr>
          <p:nvPr/>
        </p:nvSpPr>
        <p:spPr bwMode="auto">
          <a:xfrm>
            <a:off x="5767388" y="337185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4"/>
          <p:cNvSpPr>
            <a:spLocks noChangeShapeType="1"/>
          </p:cNvSpPr>
          <p:nvPr/>
        </p:nvSpPr>
        <p:spPr bwMode="auto">
          <a:xfrm>
            <a:off x="6376988" y="3378200"/>
            <a:ext cx="2324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AutoShape 5"/>
          <p:cNvSpPr>
            <a:spLocks noChangeArrowheads="1"/>
          </p:cNvSpPr>
          <p:nvPr/>
        </p:nvSpPr>
        <p:spPr bwMode="auto">
          <a:xfrm rot="5400000">
            <a:off x="4548188" y="2055813"/>
            <a:ext cx="2438400" cy="2286000"/>
          </a:xfrm>
          <a:prstGeom prst="flowChartInputOutpu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3324" name="AutoShape 6"/>
          <p:cNvSpPr>
            <a:spLocks noChangeArrowheads="1"/>
          </p:cNvSpPr>
          <p:nvPr/>
        </p:nvSpPr>
        <p:spPr bwMode="auto">
          <a:xfrm rot="-5400000">
            <a:off x="3328988" y="2700338"/>
            <a:ext cx="1981200" cy="1371600"/>
          </a:xfrm>
          <a:prstGeom prst="parallelogram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>
            <a:off x="4243388" y="4116388"/>
            <a:ext cx="0" cy="11430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5753100" y="4133850"/>
            <a:ext cx="0" cy="11430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3327" name="Line 9"/>
          <p:cNvSpPr>
            <a:spLocks noChangeShapeType="1"/>
          </p:cNvSpPr>
          <p:nvPr/>
        </p:nvSpPr>
        <p:spPr bwMode="auto">
          <a:xfrm>
            <a:off x="661988" y="5403850"/>
            <a:ext cx="8229600" cy="0"/>
          </a:xfrm>
          <a:prstGeom prst="line">
            <a:avLst/>
          </a:prstGeom>
          <a:noFill/>
          <a:ln w="9525">
            <a:solidFill>
              <a:srgbClr val="D5FFD5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D5FFD5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13328" name="Oval 10"/>
          <p:cNvSpPr>
            <a:spLocks noChangeArrowheads="1"/>
          </p:cNvSpPr>
          <p:nvPr/>
        </p:nvSpPr>
        <p:spPr bwMode="auto">
          <a:xfrm rot="2834016">
            <a:off x="3768725" y="2940051"/>
            <a:ext cx="1044575" cy="889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3329" name="Text Box 12"/>
          <p:cNvSpPr txBox="1">
            <a:spLocks noChangeArrowheads="1"/>
          </p:cNvSpPr>
          <p:nvPr/>
        </p:nvSpPr>
        <p:spPr bwMode="auto">
          <a:xfrm>
            <a:off x="2262188" y="5638800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</a:rPr>
              <a:t>d = 2f</a:t>
            </a: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1424542" y="5707063"/>
            <a:ext cx="2874407" cy="7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1" name="Line 16"/>
          <p:cNvSpPr>
            <a:spLocks noChangeShapeType="1"/>
          </p:cNvSpPr>
          <p:nvPr/>
        </p:nvSpPr>
        <p:spPr bwMode="auto">
          <a:xfrm>
            <a:off x="2778125" y="5562600"/>
            <a:ext cx="1489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2" name="Text Box 17"/>
          <p:cNvSpPr txBox="1">
            <a:spLocks noChangeArrowheads="1"/>
          </p:cNvSpPr>
          <p:nvPr/>
        </p:nvSpPr>
        <p:spPr bwMode="auto">
          <a:xfrm>
            <a:off x="2643188" y="2720975"/>
            <a:ext cx="6096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</a:t>
            </a: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5407025" y="2711450"/>
            <a:ext cx="5334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F’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</a:t>
            </a:r>
          </a:p>
        </p:txBody>
      </p:sp>
      <p:sp>
        <p:nvSpPr>
          <p:cNvPr id="13334" name="Text Box 19"/>
          <p:cNvSpPr txBox="1">
            <a:spLocks noChangeArrowheads="1"/>
          </p:cNvSpPr>
          <p:nvPr/>
        </p:nvSpPr>
        <p:spPr bwMode="auto">
          <a:xfrm>
            <a:off x="3786188" y="4848225"/>
            <a:ext cx="914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grpSp>
        <p:nvGrpSpPr>
          <p:cNvPr id="13335" name="Group 20"/>
          <p:cNvGrpSpPr>
            <a:grpSpLocks/>
          </p:cNvGrpSpPr>
          <p:nvPr/>
        </p:nvGrpSpPr>
        <p:grpSpPr bwMode="auto">
          <a:xfrm>
            <a:off x="1219200" y="2900363"/>
            <a:ext cx="457200" cy="2455862"/>
            <a:chOff x="4800" y="1536"/>
            <a:chExt cx="170" cy="1019"/>
          </a:xfrm>
        </p:grpSpPr>
        <p:sp>
          <p:nvSpPr>
            <p:cNvPr id="13348" name="Freeform 21"/>
            <p:cNvSpPr>
              <a:spLocks noChangeAspect="1"/>
            </p:cNvSpPr>
            <p:nvPr/>
          </p:nvSpPr>
          <p:spPr bwMode="auto">
            <a:xfrm rot="5700000">
              <a:off x="4680" y="1664"/>
              <a:ext cx="417" cy="162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349" name="Group 22"/>
            <p:cNvGrpSpPr>
              <a:grpSpLocks/>
            </p:cNvGrpSpPr>
            <p:nvPr/>
          </p:nvGrpSpPr>
          <p:grpSpPr bwMode="auto">
            <a:xfrm>
              <a:off x="4800" y="1728"/>
              <a:ext cx="162" cy="827"/>
              <a:chOff x="4800" y="1730"/>
              <a:chExt cx="162" cy="827"/>
            </a:xfrm>
          </p:grpSpPr>
          <p:sp>
            <p:nvSpPr>
              <p:cNvPr id="13350" name="Freeform 23"/>
              <p:cNvSpPr>
                <a:spLocks noChangeAspect="1"/>
              </p:cNvSpPr>
              <p:nvPr/>
            </p:nvSpPr>
            <p:spPr bwMode="auto">
              <a:xfrm rot="5700000">
                <a:off x="4776" y="1798"/>
                <a:ext cx="221" cy="86"/>
              </a:xfrm>
              <a:custGeom>
                <a:avLst/>
                <a:gdLst>
                  <a:gd name="T0" fmla="*/ 0 w 8000"/>
                  <a:gd name="T1" fmla="*/ 0 h 3154"/>
                  <a:gd name="T2" fmla="*/ 0 w 8000"/>
                  <a:gd name="T3" fmla="*/ 0 h 3154"/>
                  <a:gd name="T4" fmla="*/ 0 w 8000"/>
                  <a:gd name="T5" fmla="*/ 0 h 3154"/>
                  <a:gd name="T6" fmla="*/ 0 w 8000"/>
                  <a:gd name="T7" fmla="*/ 0 h 3154"/>
                  <a:gd name="T8" fmla="*/ 0 w 8000"/>
                  <a:gd name="T9" fmla="*/ 0 h 3154"/>
                  <a:gd name="T10" fmla="*/ 0 w 8000"/>
                  <a:gd name="T11" fmla="*/ 0 h 3154"/>
                  <a:gd name="T12" fmla="*/ 0 w 8000"/>
                  <a:gd name="T13" fmla="*/ 0 h 3154"/>
                  <a:gd name="T14" fmla="*/ 0 w 8000"/>
                  <a:gd name="T15" fmla="*/ 0 h 3154"/>
                  <a:gd name="T16" fmla="*/ 0 w 8000"/>
                  <a:gd name="T17" fmla="*/ 0 h 3154"/>
                  <a:gd name="T18" fmla="*/ 0 w 8000"/>
                  <a:gd name="T19" fmla="*/ 0 h 3154"/>
                  <a:gd name="T20" fmla="*/ 0 w 8000"/>
                  <a:gd name="T21" fmla="*/ 0 h 3154"/>
                  <a:gd name="T22" fmla="*/ 0 w 8000"/>
                  <a:gd name="T23" fmla="*/ 0 h 3154"/>
                  <a:gd name="T24" fmla="*/ 0 w 8000"/>
                  <a:gd name="T25" fmla="*/ 0 h 3154"/>
                  <a:gd name="T26" fmla="*/ 0 w 8000"/>
                  <a:gd name="T27" fmla="*/ 0 h 3154"/>
                  <a:gd name="T28" fmla="*/ 0 w 8000"/>
                  <a:gd name="T29" fmla="*/ 0 h 3154"/>
                  <a:gd name="T30" fmla="*/ 0 w 8000"/>
                  <a:gd name="T31" fmla="*/ 0 h 3154"/>
                  <a:gd name="T32" fmla="*/ 0 w 8000"/>
                  <a:gd name="T33" fmla="*/ 0 h 3154"/>
                  <a:gd name="T34" fmla="*/ 0 w 8000"/>
                  <a:gd name="T35" fmla="*/ 0 h 3154"/>
                  <a:gd name="T36" fmla="*/ 0 w 8000"/>
                  <a:gd name="T37" fmla="*/ 0 h 3154"/>
                  <a:gd name="T38" fmla="*/ 0 w 8000"/>
                  <a:gd name="T39" fmla="*/ 0 h 3154"/>
                  <a:gd name="T40" fmla="*/ 0 w 8000"/>
                  <a:gd name="T41" fmla="*/ 0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1" name="Rectangle 24"/>
              <p:cNvSpPr>
                <a:spLocks noChangeAspect="1" noChangeArrowheads="1"/>
              </p:cNvSpPr>
              <p:nvPr/>
            </p:nvSpPr>
            <p:spPr bwMode="auto">
              <a:xfrm>
                <a:off x="4872" y="1895"/>
                <a:ext cx="14" cy="96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FFFF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/>
              </a:p>
            </p:txBody>
          </p:sp>
          <p:sp>
            <p:nvSpPr>
              <p:cNvPr id="13352" name="Rectangle 25"/>
              <p:cNvSpPr>
                <a:spLocks noChangeAspect="1" noChangeArrowheads="1"/>
              </p:cNvSpPr>
              <p:nvPr/>
            </p:nvSpPr>
            <p:spPr bwMode="auto">
              <a:xfrm>
                <a:off x="4800" y="1963"/>
                <a:ext cx="162" cy="594"/>
              </a:xfrm>
              <a:prstGeom prst="rect">
                <a:avLst/>
              </a:prstGeom>
              <a:solidFill>
                <a:srgbClr val="FFFFE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/>
              </a:p>
            </p:txBody>
          </p:sp>
        </p:grpSp>
      </p:grpSp>
      <p:grpSp>
        <p:nvGrpSpPr>
          <p:cNvPr id="29" name="Group 26"/>
          <p:cNvGrpSpPr>
            <a:grpSpLocks noChangeAspect="1"/>
          </p:cNvGrpSpPr>
          <p:nvPr/>
        </p:nvGrpSpPr>
        <p:grpSpPr bwMode="auto">
          <a:xfrm rot="10800000">
            <a:off x="6818313" y="2955954"/>
            <a:ext cx="436562" cy="854046"/>
            <a:chOff x="5760" y="1488"/>
            <a:chExt cx="811" cy="2081"/>
          </a:xfrm>
        </p:grpSpPr>
        <p:sp>
          <p:nvSpPr>
            <p:cNvPr id="13346" name="Freeform 27"/>
            <p:cNvSpPr>
              <a:spLocks noChangeAspect="1"/>
            </p:cNvSpPr>
            <p:nvPr/>
          </p:nvSpPr>
          <p:spPr bwMode="auto">
            <a:xfrm rot="5700000">
              <a:off x="5125" y="2123"/>
              <a:ext cx="2081" cy="811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7" name="Freeform 28"/>
            <p:cNvSpPr>
              <a:spLocks noChangeAspect="1"/>
            </p:cNvSpPr>
            <p:nvPr/>
          </p:nvSpPr>
          <p:spPr bwMode="auto">
            <a:xfrm rot="5700000">
              <a:off x="5604" y="2792"/>
              <a:ext cx="1102" cy="430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FF9900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37" name="Line 29"/>
          <p:cNvSpPr>
            <a:spLocks noChangeShapeType="1"/>
          </p:cNvSpPr>
          <p:nvPr/>
        </p:nvSpPr>
        <p:spPr bwMode="auto">
          <a:xfrm>
            <a:off x="5400675" y="337185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38" name="Line 30"/>
          <p:cNvSpPr>
            <a:spLocks noChangeShapeType="1"/>
          </p:cNvSpPr>
          <p:nvPr/>
        </p:nvSpPr>
        <p:spPr bwMode="auto">
          <a:xfrm>
            <a:off x="5005388" y="337185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1"/>
          <p:cNvSpPr>
            <a:spLocks noChangeShapeType="1"/>
          </p:cNvSpPr>
          <p:nvPr/>
        </p:nvSpPr>
        <p:spPr bwMode="auto">
          <a:xfrm>
            <a:off x="5691188" y="337185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0" name="Line 33"/>
          <p:cNvSpPr>
            <a:spLocks noChangeShapeType="1"/>
          </p:cNvSpPr>
          <p:nvPr/>
        </p:nvSpPr>
        <p:spPr bwMode="auto">
          <a:xfrm flipH="1">
            <a:off x="1042988" y="3371850"/>
            <a:ext cx="3200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41" name="Text Box 19"/>
          <p:cNvSpPr txBox="1">
            <a:spLocks noChangeArrowheads="1"/>
          </p:cNvSpPr>
          <p:nvPr/>
        </p:nvSpPr>
        <p:spPr bwMode="auto">
          <a:xfrm>
            <a:off x="2552700" y="4654550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13342" name="Text Box 19"/>
          <p:cNvSpPr txBox="1">
            <a:spLocks noChangeArrowheads="1"/>
          </p:cNvSpPr>
          <p:nvPr/>
        </p:nvSpPr>
        <p:spPr bwMode="auto">
          <a:xfrm>
            <a:off x="5321300" y="4703763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F’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5638800" y="5130800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822575" y="5153025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243388" y="5153025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77"/>
          <p:cNvSpPr>
            <a:spLocks noChangeArrowheads="1"/>
          </p:cNvSpPr>
          <p:nvPr/>
        </p:nvSpPr>
        <p:spPr bwMode="auto">
          <a:xfrm>
            <a:off x="196850" y="147637"/>
            <a:ext cx="2241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457200" indent="-457200" algn="ctr" eaLnBrk="1" hangingPunct="1">
              <a:buFont typeface="Calibri" pitchFamily="34" charset="0"/>
              <a:buAutoNum type="arabicPeriod"/>
            </a:pPr>
            <a:r>
              <a:rPr lang="en-US" alt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2" name="TextBox 80"/>
          <p:cNvSpPr txBox="1">
            <a:spLocks noChangeArrowheads="1"/>
          </p:cNvSpPr>
          <p:nvPr/>
        </p:nvSpPr>
        <p:spPr bwMode="auto">
          <a:xfrm>
            <a:off x="228600" y="604837"/>
            <a:ext cx="647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(d &gt; f)</a:t>
            </a:r>
          </a:p>
        </p:txBody>
      </p:sp>
      <p:sp>
        <p:nvSpPr>
          <p:cNvPr id="43" name="TextBox 1"/>
          <p:cNvSpPr txBox="1">
            <a:spLocks noChangeArrowheads="1"/>
          </p:cNvSpPr>
          <p:nvPr/>
        </p:nvSpPr>
        <p:spPr bwMode="auto">
          <a:xfrm>
            <a:off x="914400" y="2967335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107509"/>
      </p:ext>
    </p:extLst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81481E-6 L 0.13698 4.81481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40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13455 -0.0053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-27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  <p:bldP spid="21" grpId="0"/>
      <p:bldP spid="34" grpId="0" animBg="1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" y="1066800"/>
            <a:ext cx="5715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algn="just" eaLnBrk="1" hangingPunct="1">
              <a:buClr>
                <a:srgbClr val="FF0000"/>
              </a:buClr>
              <a:buFont typeface="Wingdings" pitchFamily="2" charset="2"/>
              <a:buChar char="Ø"/>
            </a:pP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thấu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f &lt; d &lt; 2f: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52400" y="6043613"/>
            <a:ext cx="8763000" cy="46196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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 thật, ngược chiều với 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hơn </a:t>
            </a:r>
            <a:r>
              <a:rPr lang="vi-VN" sz="24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4" name="AutoShape 2"/>
          <p:cNvSpPr>
            <a:spLocks noChangeArrowheads="1"/>
          </p:cNvSpPr>
          <p:nvPr/>
        </p:nvSpPr>
        <p:spPr bwMode="auto">
          <a:xfrm rot="5400000">
            <a:off x="5905500" y="1881188"/>
            <a:ext cx="2895600" cy="2514600"/>
          </a:xfrm>
          <a:prstGeom prst="flowChartInputOutpu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4345" name="AutoShape 3"/>
          <p:cNvSpPr>
            <a:spLocks noChangeArrowheads="1"/>
          </p:cNvSpPr>
          <p:nvPr/>
        </p:nvSpPr>
        <p:spPr bwMode="auto">
          <a:xfrm rot="-5400000">
            <a:off x="3124200" y="2836863"/>
            <a:ext cx="1981200" cy="1371600"/>
          </a:xfrm>
          <a:prstGeom prst="parallelogram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4038600" y="4262438"/>
            <a:ext cx="0" cy="114300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7315200" y="4240213"/>
            <a:ext cx="0" cy="118745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4348" name="Line 6"/>
          <p:cNvSpPr>
            <a:spLocks noChangeShapeType="1"/>
          </p:cNvSpPr>
          <p:nvPr/>
        </p:nvSpPr>
        <p:spPr bwMode="auto">
          <a:xfrm>
            <a:off x="457200" y="5434013"/>
            <a:ext cx="8229600" cy="0"/>
          </a:xfrm>
          <a:prstGeom prst="line">
            <a:avLst/>
          </a:prstGeom>
          <a:noFill/>
          <a:ln w="9525">
            <a:solidFill>
              <a:srgbClr val="FFFFCC"/>
            </a:solidFill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CC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flatTx/>
          </a:bodyPr>
          <a:lstStyle/>
          <a:p>
            <a:endParaRPr lang="en-US"/>
          </a:p>
        </p:txBody>
      </p:sp>
      <p:sp>
        <p:nvSpPr>
          <p:cNvPr id="14349" name="Oval 7"/>
          <p:cNvSpPr>
            <a:spLocks noChangeArrowheads="1"/>
          </p:cNvSpPr>
          <p:nvPr/>
        </p:nvSpPr>
        <p:spPr bwMode="auto">
          <a:xfrm rot="2834016">
            <a:off x="3559969" y="3093244"/>
            <a:ext cx="1050925" cy="8588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/>
          </a:p>
        </p:txBody>
      </p:sp>
      <p:sp>
        <p:nvSpPr>
          <p:cNvPr id="14351" name="Line 12"/>
          <p:cNvSpPr>
            <a:spLocks noChangeShapeType="1"/>
          </p:cNvSpPr>
          <p:nvPr/>
        </p:nvSpPr>
        <p:spPr bwMode="auto">
          <a:xfrm>
            <a:off x="2708275" y="5562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Text Box 13"/>
          <p:cNvSpPr txBox="1">
            <a:spLocks noChangeArrowheads="1"/>
          </p:cNvSpPr>
          <p:nvPr/>
        </p:nvSpPr>
        <p:spPr bwMode="auto">
          <a:xfrm>
            <a:off x="2603500" y="2827338"/>
            <a:ext cx="5207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</a:t>
            </a:r>
          </a:p>
        </p:txBody>
      </p:sp>
      <p:sp>
        <p:nvSpPr>
          <p:cNvPr id="14353" name="Text Box 14"/>
          <p:cNvSpPr txBox="1">
            <a:spLocks noChangeArrowheads="1"/>
          </p:cNvSpPr>
          <p:nvPr/>
        </p:nvSpPr>
        <p:spPr bwMode="auto">
          <a:xfrm>
            <a:off x="5229225" y="2833688"/>
            <a:ext cx="441325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F’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</a:t>
            </a:r>
          </a:p>
        </p:txBody>
      </p:sp>
      <p:sp>
        <p:nvSpPr>
          <p:cNvPr id="14354" name="Text Box 15"/>
          <p:cNvSpPr txBox="1">
            <a:spLocks noChangeArrowheads="1"/>
          </p:cNvSpPr>
          <p:nvPr/>
        </p:nvSpPr>
        <p:spPr bwMode="auto">
          <a:xfrm>
            <a:off x="3203575" y="518160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2057400" y="5840413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18"/>
          <p:cNvGrpSpPr>
            <a:grpSpLocks noChangeAspect="1"/>
          </p:cNvGrpSpPr>
          <p:nvPr/>
        </p:nvGrpSpPr>
        <p:grpSpPr bwMode="auto">
          <a:xfrm rot="10508945">
            <a:off x="7023100" y="2653330"/>
            <a:ext cx="615950" cy="1590675"/>
            <a:chOff x="5760" y="1488"/>
            <a:chExt cx="811" cy="2081"/>
          </a:xfrm>
        </p:grpSpPr>
        <p:sp>
          <p:nvSpPr>
            <p:cNvPr id="14373" name="Freeform 19"/>
            <p:cNvSpPr>
              <a:spLocks noChangeAspect="1"/>
            </p:cNvSpPr>
            <p:nvPr/>
          </p:nvSpPr>
          <p:spPr bwMode="auto">
            <a:xfrm rot="5700000">
              <a:off x="5125" y="2123"/>
              <a:ext cx="2081" cy="811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4" name="Freeform 20"/>
            <p:cNvSpPr>
              <a:spLocks noChangeAspect="1"/>
            </p:cNvSpPr>
            <p:nvPr/>
          </p:nvSpPr>
          <p:spPr bwMode="auto">
            <a:xfrm rot="5700000">
              <a:off x="5604" y="2792"/>
              <a:ext cx="1102" cy="430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FF9900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57" name="Line 21"/>
          <p:cNvSpPr>
            <a:spLocks noChangeShapeType="1"/>
          </p:cNvSpPr>
          <p:nvPr/>
        </p:nvSpPr>
        <p:spPr bwMode="auto">
          <a:xfrm flipH="1">
            <a:off x="914400" y="3478213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4800600" y="3478213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8610600" y="3478213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533400" y="2967038"/>
            <a:ext cx="457200" cy="2455862"/>
            <a:chOff x="4800" y="1536"/>
            <a:chExt cx="170" cy="1019"/>
          </a:xfrm>
        </p:grpSpPr>
        <p:sp>
          <p:nvSpPr>
            <p:cNvPr id="14368" name="Freeform 25"/>
            <p:cNvSpPr>
              <a:spLocks noChangeAspect="1"/>
            </p:cNvSpPr>
            <p:nvPr/>
          </p:nvSpPr>
          <p:spPr bwMode="auto">
            <a:xfrm rot="5700000">
              <a:off x="4680" y="1664"/>
              <a:ext cx="417" cy="162"/>
            </a:xfrm>
            <a:custGeom>
              <a:avLst/>
              <a:gdLst>
                <a:gd name="T0" fmla="*/ 0 w 8000"/>
                <a:gd name="T1" fmla="*/ 0 h 3154"/>
                <a:gd name="T2" fmla="*/ 0 w 8000"/>
                <a:gd name="T3" fmla="*/ 0 h 3154"/>
                <a:gd name="T4" fmla="*/ 0 w 8000"/>
                <a:gd name="T5" fmla="*/ 0 h 3154"/>
                <a:gd name="T6" fmla="*/ 0 w 8000"/>
                <a:gd name="T7" fmla="*/ 0 h 3154"/>
                <a:gd name="T8" fmla="*/ 0 w 8000"/>
                <a:gd name="T9" fmla="*/ 0 h 3154"/>
                <a:gd name="T10" fmla="*/ 0 w 8000"/>
                <a:gd name="T11" fmla="*/ 0 h 3154"/>
                <a:gd name="T12" fmla="*/ 0 w 8000"/>
                <a:gd name="T13" fmla="*/ 0 h 3154"/>
                <a:gd name="T14" fmla="*/ 0 w 8000"/>
                <a:gd name="T15" fmla="*/ 0 h 3154"/>
                <a:gd name="T16" fmla="*/ 0 w 8000"/>
                <a:gd name="T17" fmla="*/ 0 h 3154"/>
                <a:gd name="T18" fmla="*/ 0 w 8000"/>
                <a:gd name="T19" fmla="*/ 0 h 3154"/>
                <a:gd name="T20" fmla="*/ 0 w 8000"/>
                <a:gd name="T21" fmla="*/ 0 h 3154"/>
                <a:gd name="T22" fmla="*/ 0 w 8000"/>
                <a:gd name="T23" fmla="*/ 0 h 3154"/>
                <a:gd name="T24" fmla="*/ 0 w 8000"/>
                <a:gd name="T25" fmla="*/ 0 h 3154"/>
                <a:gd name="T26" fmla="*/ 0 w 8000"/>
                <a:gd name="T27" fmla="*/ 0 h 3154"/>
                <a:gd name="T28" fmla="*/ 0 w 8000"/>
                <a:gd name="T29" fmla="*/ 0 h 3154"/>
                <a:gd name="T30" fmla="*/ 0 w 8000"/>
                <a:gd name="T31" fmla="*/ 0 h 3154"/>
                <a:gd name="T32" fmla="*/ 0 w 8000"/>
                <a:gd name="T33" fmla="*/ 0 h 3154"/>
                <a:gd name="T34" fmla="*/ 0 w 8000"/>
                <a:gd name="T35" fmla="*/ 0 h 3154"/>
                <a:gd name="T36" fmla="*/ 0 w 8000"/>
                <a:gd name="T37" fmla="*/ 0 h 3154"/>
                <a:gd name="T38" fmla="*/ 0 w 8000"/>
                <a:gd name="T39" fmla="*/ 0 h 3154"/>
                <a:gd name="T40" fmla="*/ 0 w 8000"/>
                <a:gd name="T41" fmla="*/ 0 h 31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000"/>
                <a:gd name="T64" fmla="*/ 0 h 3154"/>
                <a:gd name="T65" fmla="*/ 8000 w 8000"/>
                <a:gd name="T66" fmla="*/ 3154 h 31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69" name="Group 26"/>
            <p:cNvGrpSpPr>
              <a:grpSpLocks/>
            </p:cNvGrpSpPr>
            <p:nvPr/>
          </p:nvGrpSpPr>
          <p:grpSpPr bwMode="auto">
            <a:xfrm>
              <a:off x="4800" y="1728"/>
              <a:ext cx="162" cy="827"/>
              <a:chOff x="4800" y="1730"/>
              <a:chExt cx="162" cy="827"/>
            </a:xfrm>
          </p:grpSpPr>
          <p:sp>
            <p:nvSpPr>
              <p:cNvPr id="14370" name="Freeform 27"/>
              <p:cNvSpPr>
                <a:spLocks noChangeAspect="1"/>
              </p:cNvSpPr>
              <p:nvPr/>
            </p:nvSpPr>
            <p:spPr bwMode="auto">
              <a:xfrm rot="5700000">
                <a:off x="4776" y="1798"/>
                <a:ext cx="221" cy="86"/>
              </a:xfrm>
              <a:custGeom>
                <a:avLst/>
                <a:gdLst>
                  <a:gd name="T0" fmla="*/ 0 w 8000"/>
                  <a:gd name="T1" fmla="*/ 0 h 3154"/>
                  <a:gd name="T2" fmla="*/ 0 w 8000"/>
                  <a:gd name="T3" fmla="*/ 0 h 3154"/>
                  <a:gd name="T4" fmla="*/ 0 w 8000"/>
                  <a:gd name="T5" fmla="*/ 0 h 3154"/>
                  <a:gd name="T6" fmla="*/ 0 w 8000"/>
                  <a:gd name="T7" fmla="*/ 0 h 3154"/>
                  <a:gd name="T8" fmla="*/ 0 w 8000"/>
                  <a:gd name="T9" fmla="*/ 0 h 3154"/>
                  <a:gd name="T10" fmla="*/ 0 w 8000"/>
                  <a:gd name="T11" fmla="*/ 0 h 3154"/>
                  <a:gd name="T12" fmla="*/ 0 w 8000"/>
                  <a:gd name="T13" fmla="*/ 0 h 3154"/>
                  <a:gd name="T14" fmla="*/ 0 w 8000"/>
                  <a:gd name="T15" fmla="*/ 0 h 3154"/>
                  <a:gd name="T16" fmla="*/ 0 w 8000"/>
                  <a:gd name="T17" fmla="*/ 0 h 3154"/>
                  <a:gd name="T18" fmla="*/ 0 w 8000"/>
                  <a:gd name="T19" fmla="*/ 0 h 3154"/>
                  <a:gd name="T20" fmla="*/ 0 w 8000"/>
                  <a:gd name="T21" fmla="*/ 0 h 3154"/>
                  <a:gd name="T22" fmla="*/ 0 w 8000"/>
                  <a:gd name="T23" fmla="*/ 0 h 3154"/>
                  <a:gd name="T24" fmla="*/ 0 w 8000"/>
                  <a:gd name="T25" fmla="*/ 0 h 3154"/>
                  <a:gd name="T26" fmla="*/ 0 w 8000"/>
                  <a:gd name="T27" fmla="*/ 0 h 3154"/>
                  <a:gd name="T28" fmla="*/ 0 w 8000"/>
                  <a:gd name="T29" fmla="*/ 0 h 3154"/>
                  <a:gd name="T30" fmla="*/ 0 w 8000"/>
                  <a:gd name="T31" fmla="*/ 0 h 3154"/>
                  <a:gd name="T32" fmla="*/ 0 w 8000"/>
                  <a:gd name="T33" fmla="*/ 0 h 3154"/>
                  <a:gd name="T34" fmla="*/ 0 w 8000"/>
                  <a:gd name="T35" fmla="*/ 0 h 3154"/>
                  <a:gd name="T36" fmla="*/ 0 w 8000"/>
                  <a:gd name="T37" fmla="*/ 0 h 3154"/>
                  <a:gd name="T38" fmla="*/ 0 w 8000"/>
                  <a:gd name="T39" fmla="*/ 0 h 3154"/>
                  <a:gd name="T40" fmla="*/ 0 w 8000"/>
                  <a:gd name="T41" fmla="*/ 0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1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4872" y="1895"/>
                <a:ext cx="14" cy="96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FFFF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/>
              </a:p>
            </p:txBody>
          </p:sp>
          <p:sp>
            <p:nvSpPr>
              <p:cNvPr id="14372" name="Rectangle 29"/>
              <p:cNvSpPr>
                <a:spLocks noChangeAspect="1" noChangeArrowheads="1"/>
              </p:cNvSpPr>
              <p:nvPr/>
            </p:nvSpPr>
            <p:spPr bwMode="auto">
              <a:xfrm>
                <a:off x="4800" y="1963"/>
                <a:ext cx="162" cy="594"/>
              </a:xfrm>
              <a:prstGeom prst="rect">
                <a:avLst/>
              </a:prstGeom>
              <a:solidFill>
                <a:srgbClr val="FFFFE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32" name="Text Box 17"/>
          <p:cNvSpPr txBox="1">
            <a:spLocks noChangeArrowheads="1"/>
          </p:cNvSpPr>
          <p:nvPr/>
        </p:nvSpPr>
        <p:spPr bwMode="auto">
          <a:xfrm>
            <a:off x="2895600" y="5481638"/>
            <a:ext cx="38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14362" name="Text Box 19"/>
          <p:cNvSpPr txBox="1">
            <a:spLocks noChangeArrowheads="1"/>
          </p:cNvSpPr>
          <p:nvPr/>
        </p:nvSpPr>
        <p:spPr bwMode="auto">
          <a:xfrm>
            <a:off x="3570288" y="4848225"/>
            <a:ext cx="914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4363" name="Text Box 19"/>
          <p:cNvSpPr txBox="1">
            <a:spLocks noChangeArrowheads="1"/>
          </p:cNvSpPr>
          <p:nvPr/>
        </p:nvSpPr>
        <p:spPr bwMode="auto">
          <a:xfrm>
            <a:off x="2517775" y="4654550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14364" name="Text Box 19"/>
          <p:cNvSpPr txBox="1">
            <a:spLocks noChangeArrowheads="1"/>
          </p:cNvSpPr>
          <p:nvPr/>
        </p:nvSpPr>
        <p:spPr bwMode="auto">
          <a:xfrm>
            <a:off x="5105400" y="4703763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F’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5422900" y="5130800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751138" y="5153025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027488" y="5153025"/>
            <a:ext cx="0" cy="257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77"/>
          <p:cNvSpPr>
            <a:spLocks noChangeArrowheads="1"/>
          </p:cNvSpPr>
          <p:nvPr/>
        </p:nvSpPr>
        <p:spPr bwMode="auto">
          <a:xfrm>
            <a:off x="196850" y="147637"/>
            <a:ext cx="2241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457200" indent="-457200" algn="ctr" eaLnBrk="1" hangingPunct="1">
              <a:buFont typeface="Calibri" pitchFamily="34" charset="0"/>
              <a:buAutoNum type="arabicPeriod"/>
            </a:pPr>
            <a:r>
              <a:rPr lang="en-US" alt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0" name="TextBox 80"/>
          <p:cNvSpPr txBox="1">
            <a:spLocks noChangeArrowheads="1"/>
          </p:cNvSpPr>
          <p:nvPr/>
        </p:nvSpPr>
        <p:spPr bwMode="auto">
          <a:xfrm>
            <a:off x="228600" y="604837"/>
            <a:ext cx="647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/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>
                <a:latin typeface="Times New Roman" pitchFamily="18" charset="0"/>
                <a:cs typeface="Times New Roman" pitchFamily="18" charset="0"/>
              </a:rPr>
              <a:t>(d &gt; f)</a:t>
            </a:r>
          </a:p>
        </p:txBody>
      </p:sp>
      <p:sp>
        <p:nvSpPr>
          <p:cNvPr id="41" name="TextBox 1"/>
          <p:cNvSpPr txBox="1">
            <a:spLocks noChangeArrowheads="1"/>
          </p:cNvSpPr>
          <p:nvPr/>
        </p:nvSpPr>
        <p:spPr bwMode="auto">
          <a:xfrm>
            <a:off x="838200" y="3119735"/>
            <a:ext cx="6000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0149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67438E-6 L 0.13334 -0.0004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67" y="-23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9" grpId="0" animBg="1"/>
      <p:bldP spid="32" grpId="0"/>
      <p:bldP spid="4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2555</TotalTime>
  <Words>1672</Words>
  <Application>Microsoft Office PowerPoint</Application>
  <PresentationFormat>On-screen Show (4:3)</PresentationFormat>
  <Paragraphs>338</Paragraphs>
  <Slides>24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Algerian</vt:lpstr>
      <vt:lpstr>Arial</vt:lpstr>
      <vt:lpstr>Calibri</vt:lpstr>
      <vt:lpstr>Symbol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Mss Yen</dc:creator>
  <cp:lastModifiedBy>Admin</cp:lastModifiedBy>
  <cp:revision>255</cp:revision>
  <dcterms:created xsi:type="dcterms:W3CDTF">2006-08-16T00:00:00Z</dcterms:created>
  <dcterms:modified xsi:type="dcterms:W3CDTF">2021-02-17T04:54:16Z</dcterms:modified>
</cp:coreProperties>
</file>