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20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9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C9F4F-68C9-4792-A193-4C39808D26A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105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5FE2-E67E-4539-9B0C-704DF78EFC3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0AC0-BBEE-405D-BDFE-3B9AA8B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Dieu%20che%20Oxi%20tu%20Kali%20Penmanganat.flv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Dieu%20che%20Oxi%20tu%20Kali%20Penmanganat.fl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Dieu%20che%20Oxi%20tu%20Kali%20Penmanganat.flv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ADT%20HOA%209/Dieu%20che%20OXI%20phan%20ung%20phan%20huy-nu/DIEU%20CHE%20OXI/DIEU%20CHE%20OXI/Thu%20oxy%20bang%20cach%20day%20nuoc.flv" TargetMode="External"/><Relationship Id="rId2" Type="http://schemas.openxmlformats.org/officeDocument/2006/relationships/hyperlink" Target="GADT%20HOA%209/Dieu%20che%20OXI%20phan%20ung%20phan%20huy-nu/DIEU%20CHE%20OXI/DIEU%20CHE%20OXI/Thu_20Oxi_20bang_20doi_20cho_20khong_20khi.fl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o van phong\Downloads\logo truong.jpg">
            <a:extLst>
              <a:ext uri="{FF2B5EF4-FFF2-40B4-BE49-F238E27FC236}">
                <a16:creationId xmlns:a16="http://schemas.microsoft.com/office/drawing/2014/main" id="{DFB76200-C806-4937-BDF5-EEF85C86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8" y="1512929"/>
            <a:ext cx="2554523" cy="19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0511" y="3452670"/>
            <a:ext cx="503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8483" y="4845883"/>
            <a:ext cx="668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THANH THỎA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2360" y="6365622"/>
            <a:ext cx="26677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388" y="224771"/>
            <a:ext cx="839761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ĐÔ THỊ VIỆT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</a:p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-----***---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50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Hãy điền số thích hợp vào chỗ trống các cột ứng với các phản ứng sau: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8495" name="Group 63"/>
          <p:cNvGraphicFramePr>
            <a:graphicFrameLocks noGrp="1"/>
          </p:cNvGraphicFramePr>
          <p:nvPr>
            <p:ph/>
          </p:nvPr>
        </p:nvGraphicFramePr>
        <p:xfrm>
          <a:off x="304800" y="1828800"/>
          <a:ext cx="8534400" cy="3733800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chất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 ứng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chất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 phẩm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81000" y="4572000"/>
            <a:ext cx="5410200" cy="671513"/>
            <a:chOff x="288" y="2880"/>
            <a:chExt cx="3408" cy="423"/>
          </a:xfrm>
        </p:grpSpPr>
        <p:grpSp>
          <p:nvGrpSpPr>
            <p:cNvPr id="16423" name="Group 53"/>
            <p:cNvGrpSpPr>
              <a:grpSpLocks/>
            </p:cNvGrpSpPr>
            <p:nvPr/>
          </p:nvGrpSpPr>
          <p:grpSpPr bwMode="auto">
            <a:xfrm>
              <a:off x="1488" y="2928"/>
              <a:ext cx="530" cy="250"/>
              <a:chOff x="1262" y="2928"/>
              <a:chExt cx="530" cy="250"/>
            </a:xfrm>
          </p:grpSpPr>
          <p:sp>
            <p:nvSpPr>
              <p:cNvPr id="16426" name="Text Box 21"/>
              <p:cNvSpPr txBox="1">
                <a:spLocks noChangeArrowheads="1"/>
              </p:cNvSpPr>
              <p:nvPr/>
            </p:nvSpPr>
            <p:spPr bwMode="auto">
              <a:xfrm>
                <a:off x="1375" y="2928"/>
                <a:ext cx="2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altLang="en-US" sz="2000" b="1" baseline="3000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27" name="Line 22"/>
              <p:cNvSpPr>
                <a:spLocks noChangeShapeType="1"/>
              </p:cNvSpPr>
              <p:nvPr/>
            </p:nvSpPr>
            <p:spPr bwMode="auto">
              <a:xfrm>
                <a:off x="1262" y="3166"/>
                <a:ext cx="53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424" name="Text Box 23"/>
            <p:cNvSpPr txBox="1">
              <a:spLocks noChangeArrowheads="1"/>
            </p:cNvSpPr>
            <p:nvPr/>
          </p:nvSpPr>
          <p:spPr bwMode="auto">
            <a:xfrm>
              <a:off x="288" y="2976"/>
              <a:ext cx="3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c/ 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2KClO</a:t>
              </a:r>
              <a:r>
                <a:rPr lang="en-US" altLang="en-US" sz="28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2KCl +     3O</a:t>
              </a:r>
              <a:r>
                <a:rPr lang="en-US" altLang="en-US" sz="28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25" name="Line 24"/>
            <p:cNvSpPr>
              <a:spLocks noChangeShapeType="1"/>
            </p:cNvSpPr>
            <p:nvPr/>
          </p:nvSpPr>
          <p:spPr bwMode="auto">
            <a:xfrm flipV="1">
              <a:off x="3552" y="2880"/>
              <a:ext cx="0" cy="176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miter lim="800000"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81000" y="3352800"/>
            <a:ext cx="5791200" cy="595313"/>
            <a:chOff x="240" y="2112"/>
            <a:chExt cx="3648" cy="375"/>
          </a:xfrm>
        </p:grpSpPr>
        <p:sp>
          <p:nvSpPr>
            <p:cNvPr id="16419" name="Text Box 26"/>
            <p:cNvSpPr txBox="1">
              <a:spLocks noChangeArrowheads="1"/>
            </p:cNvSpPr>
            <p:nvPr/>
          </p:nvSpPr>
          <p:spPr bwMode="auto">
            <a:xfrm>
              <a:off x="240" y="2160"/>
              <a:ext cx="36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2KMnO</a:t>
              </a:r>
              <a:r>
                <a:rPr lang="en-US" altLang="en-US" sz="24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K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MnO</a:t>
              </a:r>
              <a:r>
                <a:rPr lang="en-US" altLang="en-US" sz="24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 MnO</a:t>
              </a:r>
              <a:r>
                <a:rPr lang="en-US" altLang="en-US" sz="24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 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O</a:t>
              </a:r>
              <a:r>
                <a:rPr lang="en-US" altLang="en-US" sz="24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6420" name="Group 55"/>
            <p:cNvGrpSpPr>
              <a:grpSpLocks/>
            </p:cNvGrpSpPr>
            <p:nvPr/>
          </p:nvGrpSpPr>
          <p:grpSpPr bwMode="auto">
            <a:xfrm>
              <a:off x="1200" y="2112"/>
              <a:ext cx="484" cy="250"/>
              <a:chOff x="1056" y="2064"/>
              <a:chExt cx="484" cy="250"/>
            </a:xfrm>
          </p:grpSpPr>
          <p:sp>
            <p:nvSpPr>
              <p:cNvPr id="16421" name="Line 27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4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22" name="Text Box 28"/>
              <p:cNvSpPr txBox="1">
                <a:spLocks noChangeArrowheads="1"/>
              </p:cNvSpPr>
              <p:nvPr/>
            </p:nvSpPr>
            <p:spPr bwMode="auto">
              <a:xfrm>
                <a:off x="1192" y="2064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altLang="en-US" sz="2000" b="1" baseline="3000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8461" name="Line 29"/>
          <p:cNvSpPr>
            <a:spLocks noChangeShapeType="1"/>
          </p:cNvSpPr>
          <p:nvPr/>
        </p:nvSpPr>
        <p:spPr bwMode="auto">
          <a:xfrm flipV="1">
            <a:off x="5943600" y="3352800"/>
            <a:ext cx="0" cy="279400"/>
          </a:xfrm>
          <a:prstGeom prst="line">
            <a:avLst/>
          </a:prstGeom>
          <a:noFill/>
          <a:ln w="25400">
            <a:solidFill>
              <a:srgbClr val="990099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81000" y="3886200"/>
            <a:ext cx="5334000" cy="671513"/>
            <a:chOff x="240" y="2448"/>
            <a:chExt cx="3360" cy="423"/>
          </a:xfrm>
        </p:grpSpPr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240" y="2544"/>
              <a:ext cx="3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b/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2Fe(OH)</a:t>
              </a:r>
              <a:r>
                <a:rPr lang="en-US" altLang="en-US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Fe</a:t>
              </a:r>
              <a:r>
                <a:rPr lang="en-US" altLang="en-US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en-US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+ 3H</a:t>
              </a:r>
              <a:r>
                <a:rPr lang="en-US" altLang="en-US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b="1" baseline="-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416" name="Group 54"/>
            <p:cNvGrpSpPr>
              <a:grpSpLocks/>
            </p:cNvGrpSpPr>
            <p:nvPr/>
          </p:nvGrpSpPr>
          <p:grpSpPr bwMode="auto">
            <a:xfrm>
              <a:off x="1488" y="2448"/>
              <a:ext cx="481" cy="288"/>
              <a:chOff x="1488" y="2448"/>
              <a:chExt cx="481" cy="288"/>
            </a:xfrm>
          </p:grpSpPr>
          <p:sp>
            <p:nvSpPr>
              <p:cNvPr id="16417" name="Line 32"/>
              <p:cNvSpPr>
                <a:spLocks noChangeShapeType="1"/>
              </p:cNvSpPr>
              <p:nvPr/>
            </p:nvSpPr>
            <p:spPr bwMode="auto">
              <a:xfrm>
                <a:off x="1488" y="2736"/>
                <a:ext cx="4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18" name="Text Box 33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altLang="en-US" sz="2000" b="1" baseline="3000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6324600" y="34290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6324600" y="40386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6324600" y="47244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7620000" y="34290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7607300" y="47244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7620000" y="40386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228600" y="57912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Các phản ứng trên gọi là phản ứng phân hủy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7150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Thế nào là phản ứng phân hủy? </a:t>
            </a:r>
            <a:endParaRPr lang="vi-VN" altLang="en-US" sz="24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43800" y="2949575"/>
            <a:ext cx="10668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Hai hay nhiều chất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6400800" y="2884944"/>
            <a:ext cx="8382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ln>
                <a:solidFill>
                  <a:schemeClr val="bg1"/>
                </a:solidFill>
              </a:ln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>
              <a:ln>
                <a:solidFill>
                  <a:schemeClr val="bg1"/>
                </a:solidFill>
              </a:ln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b="1" dirty="0" err="1">
                <a:ln>
                  <a:solidFill>
                    <a:schemeClr val="bg1"/>
                  </a:solidFill>
                </a:ln>
                <a:latin typeface="Arial" charset="0"/>
                <a:cs typeface="Arial" charset="0"/>
              </a:rPr>
              <a:t>Một</a:t>
            </a:r>
            <a:r>
              <a:rPr lang="en-US" b="1" dirty="0">
                <a:ln>
                  <a:solidFill>
                    <a:schemeClr val="bg1"/>
                  </a:solidFill>
                </a:ln>
                <a:latin typeface="Arial" charset="0"/>
                <a:cs typeface="Arial" charset="0"/>
              </a:rPr>
              <a:t>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latin typeface="Arial" charset="0"/>
                <a:cs typeface="Arial" charset="0"/>
              </a:rPr>
              <a:t>chất</a:t>
            </a:r>
            <a:endParaRPr lang="en-US" dirty="0">
              <a:ln>
                <a:solidFill>
                  <a:schemeClr val="bg1"/>
                </a:solidFill>
              </a:ln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>
              <a:ln>
                <a:solidFill>
                  <a:schemeClr val="bg1"/>
                </a:solidFill>
              </a:ln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vi-VN" dirty="0">
              <a:ln>
                <a:solidFill>
                  <a:schemeClr val="bg1"/>
                </a:solidFill>
              </a:ln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8" grpId="0"/>
      <p:bldP spid="18469" grpId="0"/>
      <p:bldP spid="18470" grpId="0"/>
      <p:bldP spid="18471" grpId="0"/>
      <p:bldP spid="18472" grpId="0"/>
      <p:bldP spid="18496" grpId="0"/>
      <p:bldP spid="18496" grpId="1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1300" y="444500"/>
            <a:ext cx="7073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  <a:latin typeface="VNI-Times" pitchFamily="2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khí oxi trong phòng thí nghiệm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95300" y="114300"/>
            <a:ext cx="826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TIẾT 41</a:t>
            </a:r>
            <a:r>
              <a:rPr lang="en-US" altLang="en-US" sz="2400" b="1">
                <a:solidFill>
                  <a:srgbClr val="0000FF"/>
                </a:solidFill>
              </a:rPr>
              <a:t>.  </a:t>
            </a:r>
            <a:r>
              <a:rPr lang="en-US" altLang="en-US" sz="2400" b="1">
                <a:solidFill>
                  <a:srgbClr val="FF0000"/>
                </a:solidFill>
              </a:rPr>
              <a:t>ĐIỀU CHẾ KHÍ OXI – PHẢN ỨNG PHÂN HỦY</a:t>
            </a:r>
          </a:p>
        </p:txBody>
      </p:sp>
      <p:sp>
        <p:nvSpPr>
          <p:cNvPr id="17412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1.</a:t>
            </a:r>
            <a:r>
              <a:rPr lang="en-US" altLang="en-US" sz="2400" b="1" u="sng">
                <a:solidFill>
                  <a:schemeClr val="hlink"/>
                </a:solidFill>
              </a:rPr>
              <a:t>Thí nghiệm</a:t>
            </a:r>
            <a:r>
              <a:rPr lang="en-US" altLang="en-US" sz="2400" b="1">
                <a:solidFill>
                  <a:schemeClr val="hlink"/>
                </a:solidFill>
              </a:rPr>
              <a:t>:</a:t>
            </a:r>
            <a:r>
              <a:rPr lang="en-US" altLang="en-US" sz="22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413" name="Text Box 10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a. </a:t>
            </a:r>
            <a:r>
              <a:rPr lang="en-US" altLang="en-US" sz="2400" b="1" u="sng">
                <a:solidFill>
                  <a:srgbClr val="0000FF"/>
                </a:solidFill>
              </a:rPr>
              <a:t>Với KMnO</a:t>
            </a:r>
            <a:r>
              <a:rPr lang="en-US" altLang="en-US" sz="2400" b="1" baseline="-25000">
                <a:solidFill>
                  <a:srgbClr val="0000FF"/>
                </a:solidFill>
              </a:rPr>
              <a:t>4 </a:t>
            </a:r>
            <a:r>
              <a:rPr lang="en-US" altLang="en-US" sz="2400" b="1" u="sng">
                <a:solidFill>
                  <a:srgbClr val="0000FF"/>
                </a:solidFill>
              </a:rPr>
              <a:t>(Kali pemanganat):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1800" b="1">
                <a:solidFill>
                  <a:srgbClr val="FF3300"/>
                </a:solidFill>
              </a:rPr>
              <a:t>2</a:t>
            </a:r>
            <a:r>
              <a:rPr lang="en-US" altLang="en-US" sz="1800" b="1"/>
              <a:t>KMnO</a:t>
            </a:r>
            <a:r>
              <a:rPr lang="en-US" altLang="en-US" sz="1800" b="1" baseline="-25000"/>
              <a:t>4</a:t>
            </a:r>
            <a:r>
              <a:rPr lang="vi-VN" altLang="en-US" sz="1800" b="1"/>
              <a:t> </a:t>
            </a:r>
            <a:r>
              <a:rPr lang="en-US" altLang="en-US" sz="1800" b="1"/>
              <a:t>   </a:t>
            </a:r>
            <a:r>
              <a:rPr lang="vi-VN" altLang="en-US" sz="1800" b="1"/>
              <a:t>     K</a:t>
            </a:r>
            <a:r>
              <a:rPr lang="en-US" altLang="en-US" sz="1800" b="1" baseline="-25000"/>
              <a:t>2</a:t>
            </a:r>
            <a:r>
              <a:rPr lang="vi-VN" altLang="en-US" sz="1800" b="1"/>
              <a:t>MnO</a:t>
            </a:r>
            <a:r>
              <a:rPr lang="en-US" altLang="en-US" sz="1800" b="1" baseline="-25000"/>
              <a:t>4</a:t>
            </a:r>
            <a:r>
              <a:rPr lang="vi-VN" altLang="en-US" sz="1800" b="1"/>
              <a:t> +</a:t>
            </a:r>
            <a:r>
              <a:rPr lang="en-US" altLang="en-US" sz="1800" b="1"/>
              <a:t> </a:t>
            </a:r>
            <a:r>
              <a:rPr lang="vi-VN" altLang="en-US" sz="1800" b="1"/>
              <a:t>MnO</a:t>
            </a:r>
            <a:r>
              <a:rPr lang="en-US" altLang="en-US" sz="1800" b="1" baseline="-25000"/>
              <a:t>2</a:t>
            </a:r>
            <a:r>
              <a:rPr lang="vi-VN" altLang="en-US" sz="1800" b="1"/>
              <a:t> + O</a:t>
            </a:r>
            <a:r>
              <a:rPr lang="en-US" altLang="en-US" sz="1800" b="1" baseline="-25000"/>
              <a:t>2</a:t>
            </a:r>
            <a:r>
              <a:rPr lang="en-US" altLang="en-US" sz="1600"/>
              <a:t> 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791200" y="1612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930900" y="1320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</a:t>
            </a:r>
            <a:r>
              <a:rPr lang="en-US" altLang="en-US" sz="1600" baseline="30000"/>
              <a:t>o</a:t>
            </a:r>
            <a:endParaRPr lang="en-US" altLang="en-US" sz="160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1905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b. </a:t>
            </a:r>
            <a:r>
              <a:rPr lang="en-US" altLang="en-US" sz="2400" b="1" u="sng">
                <a:solidFill>
                  <a:srgbClr val="0000FF"/>
                </a:solidFill>
              </a:rPr>
              <a:t>Với KClO</a:t>
            </a:r>
            <a:r>
              <a:rPr lang="en-US" altLang="en-US" sz="2400" b="1" u="sng" baseline="-25000">
                <a:solidFill>
                  <a:srgbClr val="0000FF"/>
                </a:solidFill>
              </a:rPr>
              <a:t>3</a:t>
            </a:r>
            <a:r>
              <a:rPr lang="en-US" altLang="en-US" sz="2400" b="1" u="sng">
                <a:solidFill>
                  <a:srgbClr val="0000FF"/>
                </a:solidFill>
              </a:rPr>
              <a:t> (Kali clorat)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38600" y="19812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  <a:r>
              <a:rPr lang="en-US" altLang="en-US" sz="1800" b="1"/>
              <a:t>KClO</a:t>
            </a:r>
            <a:r>
              <a:rPr lang="en-US" altLang="en-US" sz="1800" b="1" baseline="-25000"/>
              <a:t>3</a:t>
            </a:r>
            <a:r>
              <a:rPr lang="en-US" altLang="en-US" sz="1800" b="1"/>
              <a:t>                </a:t>
            </a:r>
            <a:r>
              <a:rPr lang="en-US" altLang="en-US" sz="1800" b="1">
                <a:solidFill>
                  <a:srgbClr val="FF0000"/>
                </a:solidFill>
              </a:rPr>
              <a:t>2</a:t>
            </a:r>
            <a:r>
              <a:rPr lang="en-US" altLang="en-US" sz="1800" b="1"/>
              <a:t>KCl  + </a:t>
            </a:r>
            <a:r>
              <a:rPr lang="en-US" altLang="en-US" sz="1800" b="1">
                <a:solidFill>
                  <a:srgbClr val="FF0000"/>
                </a:solidFill>
              </a:rPr>
              <a:t>3</a:t>
            </a:r>
            <a:r>
              <a:rPr lang="en-US" altLang="en-US" sz="1800" b="1"/>
              <a:t>O</a:t>
            </a:r>
            <a:r>
              <a:rPr lang="en-US" altLang="en-US" sz="1800" b="1" baseline="-25000"/>
              <a:t>2</a:t>
            </a:r>
            <a:endParaRPr lang="en-US" altLang="en-US" sz="1800" b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410200" y="19050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</a:t>
            </a:r>
            <a:r>
              <a:rPr lang="en-US" altLang="en-US" sz="1600" baseline="30000"/>
              <a:t>o</a:t>
            </a:r>
            <a:endParaRPr lang="en-US" altLang="en-US" sz="1600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143500" y="21717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85800" y="2465387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hlink"/>
                </a:solidFill>
              </a:rPr>
              <a:t>2. </a:t>
            </a:r>
            <a:r>
              <a:rPr lang="en-US" altLang="en-US" sz="2400" b="1" u="sng" dirty="0" err="1">
                <a:solidFill>
                  <a:schemeClr val="hlink"/>
                </a:solidFill>
              </a:rPr>
              <a:t>Kết</a:t>
            </a:r>
            <a:r>
              <a:rPr lang="en-US" altLang="en-US" sz="2400" b="1" u="sng" dirty="0">
                <a:solidFill>
                  <a:schemeClr val="hlink"/>
                </a:solidFill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</a:rPr>
              <a:t>luận</a:t>
            </a:r>
            <a:r>
              <a:rPr lang="en-US" altLang="en-US" sz="2400" b="1" u="sng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19100" y="2966664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85800" y="5410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19100" y="3435350"/>
            <a:ext cx="758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endParaRPr lang="en-US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762856" y="3954463"/>
            <a:ext cx="800014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4"/>
          <p:cNvSpPr txBox="1">
            <a:spLocks noChangeArrowheads="1"/>
          </p:cNvSpPr>
          <p:nvPr/>
        </p:nvSpPr>
        <p:spPr bwMode="auto">
          <a:xfrm>
            <a:off x="609600" y="304800"/>
            <a:ext cx="8305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Các phương trình hóa học của các phản ứng sau là phản ứng hóa hợp hay phản ứng phân hủy hay không là 2 loại trên?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a. 2NaHCO</a:t>
            </a:r>
            <a:r>
              <a:rPr lang="en-US" altLang="en-US" sz="2800" baseline="-25000"/>
              <a:t>3</a:t>
            </a:r>
            <a:r>
              <a:rPr lang="en-US" altLang="en-US" sz="2800"/>
              <a:t>           Na</a:t>
            </a:r>
            <a:r>
              <a:rPr lang="en-US" altLang="en-US" sz="2800" baseline="-25000"/>
              <a:t>2</a:t>
            </a:r>
            <a:r>
              <a:rPr lang="en-US" altLang="en-US" sz="2800"/>
              <a:t>CO</a:t>
            </a:r>
            <a:r>
              <a:rPr lang="en-US" altLang="en-US" sz="2800" baseline="-25000"/>
              <a:t>3</a:t>
            </a:r>
            <a:r>
              <a:rPr lang="en-US" altLang="en-US" sz="2800"/>
              <a:t> + CO</a:t>
            </a:r>
            <a:r>
              <a:rPr lang="en-US" altLang="en-US" sz="2800" baseline="-25000"/>
              <a:t>2</a:t>
            </a:r>
            <a:r>
              <a:rPr lang="en-US" altLang="en-US" sz="2800"/>
              <a:t> + H</a:t>
            </a:r>
            <a:r>
              <a:rPr lang="en-US" altLang="en-US" sz="2800" baseline="-25000"/>
              <a:t>2</a:t>
            </a:r>
            <a:r>
              <a:rPr lang="en-US" altLang="en-US" sz="2800"/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b.</a:t>
            </a:r>
            <a:r>
              <a:rPr lang="en-US" altLang="en-US" sz="2800">
                <a:sym typeface="Wingdings" panose="05000000000000000000" pitchFamily="2" charset="2"/>
              </a:rPr>
              <a:t> CaCO</a:t>
            </a:r>
            <a:r>
              <a:rPr lang="en-US" altLang="en-US" sz="2800" baseline="-25000">
                <a:sym typeface="Wingdings" panose="05000000000000000000" pitchFamily="2" charset="2"/>
              </a:rPr>
              <a:t>3 </a:t>
            </a:r>
            <a:r>
              <a:rPr lang="en-US" altLang="en-US" sz="2800">
                <a:sym typeface="Wingdings" panose="05000000000000000000" pitchFamily="2" charset="2"/>
              </a:rPr>
              <a:t>+ CO</a:t>
            </a:r>
            <a:r>
              <a:rPr lang="en-US" altLang="en-US" sz="2800" baseline="-25000">
                <a:sym typeface="Wingdings" panose="05000000000000000000" pitchFamily="2" charset="2"/>
              </a:rPr>
              <a:t>2</a:t>
            </a:r>
            <a:r>
              <a:rPr lang="en-US" altLang="en-US" sz="2800">
                <a:sym typeface="Wingdings" panose="05000000000000000000" pitchFamily="2" charset="2"/>
              </a:rPr>
              <a:t> + H</a:t>
            </a:r>
            <a:r>
              <a:rPr lang="en-US" altLang="en-US" sz="2800" baseline="-25000">
                <a:sym typeface="Wingdings" panose="05000000000000000000" pitchFamily="2" charset="2"/>
              </a:rPr>
              <a:t>2</a:t>
            </a:r>
            <a:r>
              <a:rPr lang="en-US" altLang="en-US" sz="2800">
                <a:sym typeface="Wingdings" panose="05000000000000000000" pitchFamily="2" charset="2"/>
              </a:rPr>
              <a:t>O</a:t>
            </a:r>
            <a:r>
              <a:rPr lang="en-US" altLang="en-US" sz="2800" baseline="-25000">
                <a:sym typeface="Wingdings" panose="05000000000000000000" pitchFamily="2" charset="2"/>
              </a:rPr>
              <a:t> </a:t>
            </a:r>
            <a:r>
              <a:rPr lang="en-US" altLang="en-US" sz="2800">
                <a:sym typeface="Wingdings" panose="05000000000000000000" pitchFamily="2" charset="2"/>
              </a:rPr>
              <a:t>  Ca(HCO</a:t>
            </a:r>
            <a:r>
              <a:rPr lang="en-US" altLang="en-US" sz="2800" baseline="-25000">
                <a:sym typeface="Wingdings" panose="05000000000000000000" pitchFamily="2" charset="2"/>
              </a:rPr>
              <a:t>3</a:t>
            </a:r>
            <a:r>
              <a:rPr lang="en-US" altLang="en-US" sz="2800">
                <a:sym typeface="Wingdings" panose="05000000000000000000" pitchFamily="2" charset="2"/>
              </a:rPr>
              <a:t>)</a:t>
            </a:r>
            <a:r>
              <a:rPr lang="en-US" altLang="en-US" sz="2800" baseline="-25000">
                <a:sym typeface="Wingdings" panose="05000000000000000000" pitchFamily="2" charset="2"/>
              </a:rPr>
              <a:t>2</a:t>
            </a:r>
            <a:r>
              <a:rPr lang="en-US" altLang="en-US" sz="2800"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c. Zn + 2HCl  ZnCl</a:t>
            </a:r>
            <a:r>
              <a:rPr lang="en-US" altLang="en-US" sz="2800" baseline="-25000">
                <a:sym typeface="Wingdings" panose="05000000000000000000" pitchFamily="2" charset="2"/>
              </a:rPr>
              <a:t>2</a:t>
            </a:r>
            <a:r>
              <a:rPr lang="en-US" altLang="en-US" sz="2800">
                <a:sym typeface="Wingdings" panose="05000000000000000000" pitchFamily="2" charset="2"/>
              </a:rPr>
              <a:t> + H</a:t>
            </a:r>
            <a:r>
              <a:rPr lang="en-US" altLang="en-US" sz="2800" baseline="-25000">
                <a:sym typeface="Wingdings" panose="05000000000000000000" pitchFamily="2" charset="2"/>
              </a:rPr>
              <a:t>2 </a:t>
            </a:r>
            <a:endParaRPr lang="en-US" altLang="en-US" sz="280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d. Mg(OH)</a:t>
            </a:r>
            <a:r>
              <a:rPr lang="en-US" altLang="en-US" sz="2800" baseline="-25000">
                <a:sym typeface="Wingdings" panose="05000000000000000000" pitchFamily="2" charset="2"/>
              </a:rPr>
              <a:t>2</a:t>
            </a:r>
            <a:r>
              <a:rPr lang="en-US" altLang="en-US" sz="2800">
                <a:sym typeface="Wingdings" panose="05000000000000000000" pitchFamily="2" charset="2"/>
              </a:rPr>
              <a:t>             MgO + H</a:t>
            </a:r>
            <a:r>
              <a:rPr lang="en-US" altLang="en-US" sz="2800" baseline="-25000">
                <a:sym typeface="Wingdings" panose="05000000000000000000" pitchFamily="2" charset="2"/>
              </a:rPr>
              <a:t>2</a:t>
            </a:r>
            <a:r>
              <a:rPr lang="en-US" altLang="en-US" sz="2800">
                <a:sym typeface="Wingdings" panose="05000000000000000000" pitchFamily="2" charset="2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e. P</a:t>
            </a:r>
            <a:r>
              <a:rPr lang="en-US" altLang="en-US" sz="2800" baseline="-25000">
                <a:sym typeface="Wingdings" panose="05000000000000000000" pitchFamily="2" charset="2"/>
              </a:rPr>
              <a:t>2</a:t>
            </a:r>
            <a:r>
              <a:rPr lang="en-US" altLang="en-US" sz="2800">
                <a:sym typeface="Wingdings" panose="05000000000000000000" pitchFamily="2" charset="2"/>
              </a:rPr>
              <a:t>O</a:t>
            </a:r>
            <a:r>
              <a:rPr lang="en-US" altLang="en-US" sz="2800" baseline="-25000">
                <a:sym typeface="Wingdings" panose="05000000000000000000" pitchFamily="2" charset="2"/>
              </a:rPr>
              <a:t>5</a:t>
            </a:r>
            <a:r>
              <a:rPr lang="en-US" altLang="en-US" sz="2800">
                <a:sym typeface="Wingdings" panose="05000000000000000000" pitchFamily="2" charset="2"/>
              </a:rPr>
              <a:t> + 3H</a:t>
            </a:r>
            <a:r>
              <a:rPr lang="en-US" altLang="en-US" sz="2800" baseline="-25000">
                <a:sym typeface="Wingdings" panose="05000000000000000000" pitchFamily="2" charset="2"/>
              </a:rPr>
              <a:t>2</a:t>
            </a:r>
            <a:r>
              <a:rPr lang="en-US" altLang="en-US" sz="2800">
                <a:sym typeface="Wingdings" panose="05000000000000000000" pitchFamily="2" charset="2"/>
              </a:rPr>
              <a:t>O  2H</a:t>
            </a:r>
            <a:r>
              <a:rPr lang="en-US" altLang="en-US" sz="2800" baseline="-25000">
                <a:sym typeface="Wingdings" panose="05000000000000000000" pitchFamily="2" charset="2"/>
              </a:rPr>
              <a:t>3</a:t>
            </a:r>
            <a:r>
              <a:rPr lang="en-US" altLang="en-US" sz="2800">
                <a:sym typeface="Wingdings" panose="05000000000000000000" pitchFamily="2" charset="2"/>
              </a:rPr>
              <a:t>PO</a:t>
            </a:r>
            <a:r>
              <a:rPr lang="en-US" altLang="en-US" sz="2800" baseline="-25000">
                <a:sym typeface="Wingdings" panose="05000000000000000000" pitchFamily="2" charset="2"/>
              </a:rPr>
              <a:t>4</a:t>
            </a:r>
            <a:endParaRPr lang="en-US" altLang="en-US" sz="2800"/>
          </a:p>
        </p:txBody>
      </p:sp>
      <p:sp>
        <p:nvSpPr>
          <p:cNvPr id="18435" name="Line 25"/>
          <p:cNvSpPr>
            <a:spLocks noChangeShapeType="1"/>
          </p:cNvSpPr>
          <p:nvPr/>
        </p:nvSpPr>
        <p:spPr bwMode="auto">
          <a:xfrm>
            <a:off x="27432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 Box 26"/>
          <p:cNvSpPr txBox="1">
            <a:spLocks noChangeArrowheads="1"/>
          </p:cNvSpPr>
          <p:nvPr/>
        </p:nvSpPr>
        <p:spPr bwMode="auto">
          <a:xfrm>
            <a:off x="3124200" y="18288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</a:t>
            </a:r>
            <a:r>
              <a:rPr lang="en-US" altLang="en-US" sz="1600" baseline="30000"/>
              <a:t>o</a:t>
            </a:r>
            <a:endParaRPr lang="en-US" altLang="en-US" sz="1600"/>
          </a:p>
        </p:txBody>
      </p:sp>
      <p:sp>
        <p:nvSpPr>
          <p:cNvPr id="18437" name="Line 25"/>
          <p:cNvSpPr>
            <a:spLocks noChangeShapeType="1"/>
          </p:cNvSpPr>
          <p:nvPr/>
        </p:nvSpPr>
        <p:spPr bwMode="auto">
          <a:xfrm>
            <a:off x="2819400" y="213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Text Box 26"/>
          <p:cNvSpPr txBox="1">
            <a:spLocks noChangeArrowheads="1"/>
          </p:cNvSpPr>
          <p:nvPr/>
        </p:nvSpPr>
        <p:spPr bwMode="auto">
          <a:xfrm>
            <a:off x="2895600" y="37338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</a:t>
            </a:r>
            <a:r>
              <a:rPr lang="en-US" altLang="en-US" sz="1600" baseline="30000"/>
              <a:t>o</a:t>
            </a:r>
            <a:endParaRPr lang="en-US" altLang="en-US" sz="16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0" y="4419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Pứ hóa hợp</a:t>
            </a:r>
            <a:endParaRPr lang="vi-VN" altLang="en-US" sz="24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2514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Pứ hóa hợp</a:t>
            </a:r>
            <a:endParaRPr lang="vi-VN" alt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0" y="37338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Pư phân hủy</a:t>
            </a:r>
            <a:endParaRPr lang="vi-VN" altLang="en-US" sz="240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18288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Pư phân hủy</a:t>
            </a:r>
            <a:endParaRPr lang="vi-VN" altLang="en-US" sz="240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29200" y="3048000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Không là pư phân hủy hay hóa hợp</a:t>
            </a:r>
            <a:endParaRPr lang="vi-VN" altLang="en-US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685800" y="2286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Bài tập</a:t>
            </a:r>
            <a:r>
              <a:rPr lang="en-US" altLang="en-US" sz="2400"/>
              <a:t>: Trong phòng thí nghiệm, oxi được điều chế bằng cách nhiệt phân KClO</a:t>
            </a:r>
            <a:r>
              <a:rPr lang="en-US" altLang="en-US" sz="2400" baseline="-25000"/>
              <a:t>3</a:t>
            </a:r>
            <a:r>
              <a:rPr lang="en-US" altLang="en-US" sz="2400"/>
              <a:t> hoặc KMnO</a:t>
            </a:r>
            <a:r>
              <a:rPr lang="en-US" altLang="en-US" sz="2400" baseline="-25000"/>
              <a:t>4.</a:t>
            </a:r>
            <a:r>
              <a:rPr lang="en-US" altLang="en-US" sz="2400"/>
              <a:t> Tính khối lượng KClO</a:t>
            </a:r>
            <a:r>
              <a:rPr lang="en-US" altLang="en-US" sz="2400" baseline="-25000"/>
              <a:t>3 </a:t>
            </a:r>
            <a:r>
              <a:rPr lang="en-US" altLang="en-US" sz="2400"/>
              <a:t>hoặc KMnO</a:t>
            </a:r>
            <a:r>
              <a:rPr lang="en-US" altLang="en-US" sz="2400" baseline="-25000"/>
              <a:t>4 </a:t>
            </a:r>
            <a:r>
              <a:rPr lang="en-US" altLang="en-US" sz="2400"/>
              <a:t>cần dùng để điều chế được 6,72 lit khí oxi ở đktc. (Cho O = 16; Cl = 35,5; K = 39; Mn = 55)</a:t>
            </a:r>
            <a:endParaRPr lang="vi-VN" altLang="en-US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8200" y="2895600"/>
            <a:ext cx="449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Pthh:    2KClO</a:t>
            </a:r>
            <a:r>
              <a:rPr lang="en-US" altLang="en-US" sz="2000" baseline="-25000"/>
              <a:t>3 </a:t>
            </a:r>
            <a:r>
              <a:rPr lang="en-US" altLang="en-US" sz="2000"/>
              <a:t>            2KCl  +  3O</a:t>
            </a:r>
            <a:r>
              <a:rPr lang="en-US" altLang="en-US" sz="2000" baseline="-25000"/>
              <a:t>2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Theo pthh 2 mol ………………. 3 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Vậy       0,2                               0,3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m</a:t>
            </a:r>
            <a:r>
              <a:rPr lang="en-US" altLang="en-US" sz="1400" b="1"/>
              <a:t>KClO</a:t>
            </a:r>
            <a:r>
              <a:rPr lang="en-US" altLang="en-US" sz="1400" b="1" baseline="-25000"/>
              <a:t>3</a:t>
            </a:r>
            <a:r>
              <a:rPr lang="en-US" altLang="en-US" sz="2000" baseline="-25000"/>
              <a:t> </a:t>
            </a:r>
            <a:r>
              <a:rPr lang="en-US" altLang="en-US" sz="2000"/>
              <a:t> = 0.2 x 122,5 = 24,5 gam </a:t>
            </a:r>
            <a:endParaRPr lang="en-US" altLang="en-US" sz="2000" baseline="-250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3048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14800" y="1752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Giải: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5113338"/>
            <a:ext cx="777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Làm thêm các bài tập 4; 6 SGK/94 và các bài tập 27.1 </a:t>
            </a:r>
            <a:r>
              <a:rPr lang="en-US" altLang="en-US" sz="2400">
                <a:solidFill>
                  <a:srgbClr val="0000FF"/>
                </a:solidFill>
                <a:sym typeface="Wingdings" panose="05000000000000000000" pitchFamily="2" charset="2"/>
              </a:rPr>
              <a:t> 27.8 SBT/33 + 34</a:t>
            </a:r>
            <a:endParaRPr lang="vi-VN" altLang="en-US" sz="240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553200" y="3505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22098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Số mol khí oxi = 6,72 : 22,4 = 0,3 mol 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657601" y="3657600"/>
            <a:ext cx="19812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4300" y="2819400"/>
            <a:ext cx="449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2KMnO</a:t>
            </a:r>
            <a:r>
              <a:rPr lang="en-US" altLang="en-US" sz="2000" baseline="-25000"/>
              <a:t>4</a:t>
            </a:r>
            <a:r>
              <a:rPr lang="en-US" altLang="en-US" sz="2000"/>
              <a:t>           K</a:t>
            </a:r>
            <a:r>
              <a:rPr lang="en-US" altLang="en-US" sz="2000" baseline="-25000"/>
              <a:t>2 </a:t>
            </a:r>
            <a:r>
              <a:rPr lang="en-US" altLang="en-US" sz="2000"/>
              <a:t>MnO</a:t>
            </a:r>
            <a:r>
              <a:rPr lang="en-US" altLang="en-US" sz="2000" baseline="-25000"/>
              <a:t>4</a:t>
            </a:r>
            <a:r>
              <a:rPr lang="en-US" altLang="en-US" sz="2000"/>
              <a:t>  + MnO</a:t>
            </a:r>
            <a:r>
              <a:rPr lang="en-US" altLang="en-US" sz="2000" baseline="-25000"/>
              <a:t>2</a:t>
            </a:r>
            <a:r>
              <a:rPr lang="en-US" altLang="en-US" sz="2000"/>
              <a:t> + O</a:t>
            </a:r>
            <a:r>
              <a:rPr lang="en-US" altLang="en-US" sz="2000" baseline="-25000"/>
              <a:t>2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2 mol ………………. …………..1 mol     0,6                                               0,3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m</a:t>
            </a:r>
            <a:r>
              <a:rPr lang="en-US" altLang="en-US" sz="1400" b="1"/>
              <a:t>KMnO</a:t>
            </a:r>
            <a:r>
              <a:rPr lang="en-US" altLang="en-US" sz="1400" b="1" baseline="-25000"/>
              <a:t>4</a:t>
            </a:r>
            <a:r>
              <a:rPr lang="en-US" altLang="en-US" sz="2000" baseline="-25000"/>
              <a:t> </a:t>
            </a:r>
            <a:r>
              <a:rPr lang="en-US" altLang="en-US" sz="2000"/>
              <a:t> = 0.6 x 158 = 94,8 gam </a:t>
            </a:r>
            <a:endParaRPr lang="en-US" altLang="en-US" sz="2000" baseline="-250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53200" y="30861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752600" y="36576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6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rose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1" y="71919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0 (3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5573713"/>
            <a:ext cx="18097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0 (3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04813"/>
            <a:ext cx="123348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300" name="Picture 12" descr="HD V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207571"/>
            <a:ext cx="5819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236307" y="2533650"/>
            <a:ext cx="85219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4, 5, 6 SGK/T.94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trước nội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4”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4" name="Picture 14" descr="BOOKANI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071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2379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8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8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8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9600" y="2819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99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</a:t>
            </a:r>
            <a:r>
              <a:rPr lang="en-US" alt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Fe</a:t>
            </a:r>
            <a:r>
              <a:rPr lang="en-US" alt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</a:t>
            </a:r>
            <a:r>
              <a:rPr lang="en-US" alt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K</a:t>
            </a:r>
            <a:r>
              <a:rPr lang="en-US" alt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0207" y="2759860"/>
            <a:ext cx="8991600" cy="32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SO</a:t>
            </a:r>
            <a:r>
              <a:rPr lang="en-US" altLang="en-US" sz="37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(2đ)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en-US" sz="37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7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(2đ)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</a:t>
            </a:r>
            <a:r>
              <a:rPr lang="en-US" altLang="en-US" sz="37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7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(2đ)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		</a:t>
            </a:r>
            <a:r>
              <a:rPr lang="en-US" alt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(2đ</a:t>
            </a:r>
            <a:r>
              <a:rPr lang="en-US" alt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37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Kali </a:t>
            </a:r>
            <a:r>
              <a:rPr lang="en-US" alt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(2đ)</a:t>
            </a:r>
            <a:endParaRPr lang="en-US" altLang="en-US" sz="3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Kết quả hình ảnh cho hình ảnh dụng cụ thí nghiệm hóa học- binh tam giác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7" name="AutoShape 4" descr="Kết quả hình ảnh cho hình ảnh dụng cụ thí nghiệm hóa học- binh tam giác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8" name="AutoShape 6" descr="Kết quả hình ảnh cho hình ảnh dụng cụ thí nghiệm hóa học- binh tam giác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9" name="AutoShape 8" descr="Kết quả hình ảnh cho hình ảnh dụng cụ thí nghiệm hóa học- binh tam giác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0" name="AutoShape 10" descr="http://farm3.static.flickr.com/2087/2356305321_59d94f1ea5.jpg?v=0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151" name="Picture 11" descr="C:\Users\user\Downloads\2356305321_59d94f1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15" y="692816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613" y="4375607"/>
            <a:ext cx="7078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1924" y="2119717"/>
            <a:ext cx="886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</a:t>
            </a:r>
            <a:r>
              <a:rPr lang="en-US" sz="5400" b="1" cap="none" spc="0" baseline="-25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67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8369" y="585448"/>
            <a:ext cx="2912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41 - BÀI 27: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4593" y="1036749"/>
            <a:ext cx="54857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ĐIỀU CHẾ KHÍ OXI – </a:t>
            </a:r>
          </a:p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PHẢN ỨNG PHÂN HỦY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474811" y="2483299"/>
            <a:ext cx="526503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1157312" y="2610299"/>
            <a:ext cx="381000" cy="381000"/>
            <a:chOff x="2078" y="1680"/>
            <a:chExt cx="1615" cy="1615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28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496515" y="3219790"/>
            <a:ext cx="6779319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1179016" y="3346790"/>
            <a:ext cx="381000" cy="381000"/>
            <a:chOff x="2078" y="1680"/>
            <a:chExt cx="1615" cy="1615"/>
          </a:xfrm>
        </p:grpSpPr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36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535205" y="3929849"/>
            <a:ext cx="438271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1217706" y="4056849"/>
            <a:ext cx="381000" cy="381000"/>
            <a:chOff x="2078" y="1680"/>
            <a:chExt cx="1615" cy="1615"/>
          </a:xfrm>
        </p:grpSpPr>
        <p:sp>
          <p:nvSpPr>
            <p:cNvPr id="38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1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800" y="0"/>
            <a:ext cx="45974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          </a:t>
            </a:r>
            <a:endParaRPr lang="en-US" altLang="en-US" sz="2000" b="1">
              <a:solidFill>
                <a:srgbClr val="A5002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" y="228600"/>
            <a:ext cx="990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41:</a:t>
            </a:r>
            <a:endParaRPr lang="en-US" altLang="en-US" b="1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30288" y="179388"/>
            <a:ext cx="3030537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 ĐIỀU CHẾ KHÍ OXI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PHẢN ỨNG PHÂN HỦY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914400"/>
            <a:ext cx="472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I.Điều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oxi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726" name="Text Box 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latin typeface="Times New Roman" panose="02020603050405020304" pitchFamily="18" charset="0"/>
              </a:rPr>
              <a:t>1.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Thí</a:t>
            </a:r>
            <a:r>
              <a:rPr lang="en-US" altLang="en-US" b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nghiệm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2000" y="38100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Nhận xét hiện tượng ?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334000" y="4267200"/>
            <a:ext cx="2667000" cy="514350"/>
          </a:xfrm>
          <a:prstGeom prst="rect">
            <a:avLst/>
          </a:prstGeom>
          <a:gradFill rotWithShape="1">
            <a:gsLst>
              <a:gs pos="0">
                <a:srgbClr val="0000FF">
                  <a:alpha val="78998"/>
                </a:srgbClr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Đó là chất khí oxi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19800" y="1066800"/>
            <a:ext cx="538163" cy="1676400"/>
            <a:chOff x="3060" y="1596"/>
            <a:chExt cx="2160" cy="6800"/>
          </a:xfrm>
        </p:grpSpPr>
        <p:sp>
          <p:nvSpPr>
            <p:cNvPr id="6172" name="y19Line 11"/>
            <p:cNvSpPr>
              <a:spLocks noChangeShapeType="1"/>
            </p:cNvSpPr>
            <p:nvPr/>
          </p:nvSpPr>
          <p:spPr bwMode="auto">
            <a:xfrm>
              <a:off x="3060" y="1596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y19Line 12"/>
            <p:cNvSpPr>
              <a:spLocks noChangeShapeType="1"/>
            </p:cNvSpPr>
            <p:nvPr/>
          </p:nvSpPr>
          <p:spPr bwMode="auto">
            <a:xfrm>
              <a:off x="3060" y="15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y19Line 13"/>
            <p:cNvSpPr>
              <a:spLocks noChangeShapeType="1"/>
            </p:cNvSpPr>
            <p:nvPr/>
          </p:nvSpPr>
          <p:spPr bwMode="auto">
            <a:xfrm flipH="1">
              <a:off x="5040" y="15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y19Line 14"/>
            <p:cNvSpPr>
              <a:spLocks noChangeShapeType="1"/>
            </p:cNvSpPr>
            <p:nvPr/>
          </p:nvSpPr>
          <p:spPr bwMode="auto">
            <a:xfrm>
              <a:off x="3240" y="1752"/>
              <a:ext cx="0" cy="5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y19Line 15"/>
            <p:cNvSpPr>
              <a:spLocks noChangeShapeType="1"/>
            </p:cNvSpPr>
            <p:nvPr/>
          </p:nvSpPr>
          <p:spPr bwMode="auto">
            <a:xfrm>
              <a:off x="5040" y="1752"/>
              <a:ext cx="0" cy="5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y19Line 16"/>
            <p:cNvSpPr>
              <a:spLocks noChangeShapeType="1"/>
            </p:cNvSpPr>
            <p:nvPr/>
          </p:nvSpPr>
          <p:spPr bwMode="auto">
            <a:xfrm>
              <a:off x="3420" y="175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y19Line 17"/>
            <p:cNvSpPr>
              <a:spLocks noChangeShapeType="1"/>
            </p:cNvSpPr>
            <p:nvPr/>
          </p:nvSpPr>
          <p:spPr bwMode="auto">
            <a:xfrm>
              <a:off x="4860" y="1752"/>
              <a:ext cx="0" cy="56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y19Line 18"/>
            <p:cNvSpPr>
              <a:spLocks noChangeShapeType="1"/>
            </p:cNvSpPr>
            <p:nvPr/>
          </p:nvSpPr>
          <p:spPr bwMode="auto">
            <a:xfrm>
              <a:off x="4748" y="2063"/>
              <a:ext cx="0" cy="3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y19Freeform 19"/>
            <p:cNvSpPr>
              <a:spLocks/>
            </p:cNvSpPr>
            <p:nvPr/>
          </p:nvSpPr>
          <p:spPr bwMode="auto">
            <a:xfrm>
              <a:off x="4860" y="1596"/>
              <a:ext cx="180" cy="156"/>
            </a:xfrm>
            <a:custGeom>
              <a:avLst/>
              <a:gdLst>
                <a:gd name="T0" fmla="*/ 0 w 180"/>
                <a:gd name="T1" fmla="*/ 156 h 156"/>
                <a:gd name="T2" fmla="*/ 180 w 180"/>
                <a:gd name="T3" fmla="*/ 0 h 156"/>
                <a:gd name="T4" fmla="*/ 0 60000 65536"/>
                <a:gd name="T5" fmla="*/ 0 60000 65536"/>
                <a:gd name="T6" fmla="*/ 0 w 180"/>
                <a:gd name="T7" fmla="*/ 0 h 156"/>
                <a:gd name="T8" fmla="*/ 180 w 180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56">
                  <a:moveTo>
                    <a:pt x="0" y="156"/>
                  </a:moveTo>
                  <a:cubicBezTo>
                    <a:pt x="0" y="156"/>
                    <a:pt x="90" y="78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1" name="y19Freeform 20"/>
            <p:cNvSpPr>
              <a:spLocks/>
            </p:cNvSpPr>
            <p:nvPr/>
          </p:nvSpPr>
          <p:spPr bwMode="auto">
            <a:xfrm>
              <a:off x="4748" y="1596"/>
              <a:ext cx="180" cy="156"/>
            </a:xfrm>
            <a:custGeom>
              <a:avLst/>
              <a:gdLst>
                <a:gd name="T0" fmla="*/ 0 w 180"/>
                <a:gd name="T1" fmla="*/ 156 h 156"/>
                <a:gd name="T2" fmla="*/ 180 w 180"/>
                <a:gd name="T3" fmla="*/ 0 h 156"/>
                <a:gd name="T4" fmla="*/ 0 60000 65536"/>
                <a:gd name="T5" fmla="*/ 0 60000 65536"/>
                <a:gd name="T6" fmla="*/ 0 w 180"/>
                <a:gd name="T7" fmla="*/ 0 h 156"/>
                <a:gd name="T8" fmla="*/ 180 w 180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56">
                  <a:moveTo>
                    <a:pt x="0" y="156"/>
                  </a:moveTo>
                  <a:cubicBezTo>
                    <a:pt x="0" y="156"/>
                    <a:pt x="90" y="78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2" name="y19Arc 21"/>
            <p:cNvSpPr>
              <a:spLocks/>
            </p:cNvSpPr>
            <p:nvPr/>
          </p:nvSpPr>
          <p:spPr bwMode="auto">
            <a:xfrm flipH="1">
              <a:off x="3241" y="7517"/>
              <a:ext cx="1802" cy="879"/>
            </a:xfrm>
            <a:custGeom>
              <a:avLst/>
              <a:gdLst>
                <a:gd name="T0" fmla="*/ 0 w 43200"/>
                <a:gd name="T1" fmla="*/ 0 h 24658"/>
                <a:gd name="T2" fmla="*/ 0 w 43200"/>
                <a:gd name="T3" fmla="*/ 0 h 24658"/>
                <a:gd name="T4" fmla="*/ 0 w 43200"/>
                <a:gd name="T5" fmla="*/ 0 h 246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658"/>
                <a:gd name="T11" fmla="*/ 43200 w 43200"/>
                <a:gd name="T12" fmla="*/ 24658 h 246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658" fill="none" extrusionOk="0">
                  <a:moveTo>
                    <a:pt x="43008" y="186"/>
                  </a:moveTo>
                  <a:cubicBezTo>
                    <a:pt x="43135" y="1138"/>
                    <a:pt x="43200" y="2097"/>
                    <a:pt x="43200" y="3058"/>
                  </a:cubicBezTo>
                  <a:cubicBezTo>
                    <a:pt x="43200" y="14987"/>
                    <a:pt x="33529" y="24658"/>
                    <a:pt x="21600" y="24658"/>
                  </a:cubicBezTo>
                  <a:cubicBezTo>
                    <a:pt x="9670" y="24658"/>
                    <a:pt x="0" y="14987"/>
                    <a:pt x="0" y="3058"/>
                  </a:cubicBezTo>
                  <a:cubicBezTo>
                    <a:pt x="-1" y="2034"/>
                    <a:pt x="72" y="1012"/>
                    <a:pt x="217" y="-1"/>
                  </a:cubicBezTo>
                </a:path>
                <a:path w="43200" h="24658" stroke="0" extrusionOk="0">
                  <a:moveTo>
                    <a:pt x="43008" y="186"/>
                  </a:moveTo>
                  <a:cubicBezTo>
                    <a:pt x="43135" y="1138"/>
                    <a:pt x="43200" y="2097"/>
                    <a:pt x="43200" y="3058"/>
                  </a:cubicBezTo>
                  <a:cubicBezTo>
                    <a:pt x="43200" y="14987"/>
                    <a:pt x="33529" y="24658"/>
                    <a:pt x="21600" y="24658"/>
                  </a:cubicBezTo>
                  <a:cubicBezTo>
                    <a:pt x="9670" y="24658"/>
                    <a:pt x="0" y="14987"/>
                    <a:pt x="0" y="3058"/>
                  </a:cubicBezTo>
                  <a:cubicBezTo>
                    <a:pt x="-1" y="2034"/>
                    <a:pt x="72" y="1012"/>
                    <a:pt x="217" y="-1"/>
                  </a:cubicBezTo>
                  <a:lnTo>
                    <a:pt x="21600" y="30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3" name="y19Arc 22"/>
            <p:cNvSpPr>
              <a:spLocks/>
            </p:cNvSpPr>
            <p:nvPr/>
          </p:nvSpPr>
          <p:spPr bwMode="auto">
            <a:xfrm flipH="1" flipV="1">
              <a:off x="3969" y="7419"/>
              <a:ext cx="896" cy="817"/>
            </a:xfrm>
            <a:custGeom>
              <a:avLst/>
              <a:gdLst>
                <a:gd name="T0" fmla="*/ 0 w 21369"/>
                <a:gd name="T1" fmla="*/ 0 h 21392"/>
                <a:gd name="T2" fmla="*/ 0 w 21369"/>
                <a:gd name="T3" fmla="*/ 0 h 21392"/>
                <a:gd name="T4" fmla="*/ 0 w 21369"/>
                <a:gd name="T5" fmla="*/ 0 h 21392"/>
                <a:gd name="T6" fmla="*/ 0 60000 65536"/>
                <a:gd name="T7" fmla="*/ 0 60000 65536"/>
                <a:gd name="T8" fmla="*/ 0 60000 65536"/>
                <a:gd name="T9" fmla="*/ 0 w 21369"/>
                <a:gd name="T10" fmla="*/ 0 h 21392"/>
                <a:gd name="T11" fmla="*/ 21369 w 21369"/>
                <a:gd name="T12" fmla="*/ 21392 h 21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69" h="21392" fill="none" extrusionOk="0">
                  <a:moveTo>
                    <a:pt x="-1" y="18242"/>
                  </a:moveTo>
                  <a:cubicBezTo>
                    <a:pt x="1397" y="8756"/>
                    <a:pt x="8882" y="1327"/>
                    <a:pt x="18378" y="-1"/>
                  </a:cubicBezTo>
                </a:path>
                <a:path w="21369" h="21392" stroke="0" extrusionOk="0">
                  <a:moveTo>
                    <a:pt x="-1" y="18242"/>
                  </a:moveTo>
                  <a:cubicBezTo>
                    <a:pt x="1397" y="8756"/>
                    <a:pt x="8882" y="1327"/>
                    <a:pt x="18378" y="-1"/>
                  </a:cubicBezTo>
                  <a:lnTo>
                    <a:pt x="21369" y="2139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745" name="Oval 25"/>
          <p:cNvSpPr>
            <a:spLocks noChangeArrowheads="1"/>
          </p:cNvSpPr>
          <p:nvPr/>
        </p:nvSpPr>
        <p:spPr bwMode="auto">
          <a:xfrm>
            <a:off x="5791200" y="3187700"/>
            <a:ext cx="990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6130925" y="300672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47" name="AutoShape 27"/>
          <p:cNvSpPr>
            <a:spLocks noChangeArrowheads="1"/>
          </p:cNvSpPr>
          <p:nvPr/>
        </p:nvSpPr>
        <p:spPr bwMode="auto">
          <a:xfrm>
            <a:off x="6184900" y="2778125"/>
            <a:ext cx="152400" cy="228600"/>
          </a:xfrm>
          <a:prstGeom prst="cloudCallout">
            <a:avLst>
              <a:gd name="adj1" fmla="val -170833"/>
              <a:gd name="adj2" fmla="val -109722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V="1">
            <a:off x="9144000" y="457200"/>
            <a:ext cx="1524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Oval 30"/>
          <p:cNvSpPr>
            <a:spLocks noChangeArrowheads="1"/>
          </p:cNvSpPr>
          <p:nvPr/>
        </p:nvSpPr>
        <p:spPr bwMode="auto">
          <a:xfrm>
            <a:off x="9067800" y="762000"/>
            <a:ext cx="152400" cy="152400"/>
          </a:xfrm>
          <a:prstGeom prst="ellipse">
            <a:avLst/>
          </a:prstGeom>
          <a:solidFill>
            <a:srgbClr val="E5374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1" name="Oval 31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>
            <a:off x="62484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3" name="Oval 33"/>
          <p:cNvSpPr>
            <a:spLocks noChangeArrowheads="1"/>
          </p:cNvSpPr>
          <p:nvPr/>
        </p:nvSpPr>
        <p:spPr bwMode="auto">
          <a:xfrm>
            <a:off x="62484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4" name="Oval 34"/>
          <p:cNvSpPr>
            <a:spLocks noChangeArrowheads="1"/>
          </p:cNvSpPr>
          <p:nvPr/>
        </p:nvSpPr>
        <p:spPr bwMode="auto">
          <a:xfrm>
            <a:off x="64008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5" name="Oval 35"/>
          <p:cNvSpPr>
            <a:spLocks noChangeArrowheads="1"/>
          </p:cNvSpPr>
          <p:nvPr/>
        </p:nvSpPr>
        <p:spPr bwMode="auto">
          <a:xfrm>
            <a:off x="6096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6" name="Oval 36"/>
          <p:cNvSpPr>
            <a:spLocks noChangeArrowheads="1"/>
          </p:cNvSpPr>
          <p:nvPr/>
        </p:nvSpPr>
        <p:spPr bwMode="auto">
          <a:xfrm>
            <a:off x="61722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7" name="Oval 37"/>
          <p:cNvSpPr>
            <a:spLocks noChangeArrowheads="1"/>
          </p:cNvSpPr>
          <p:nvPr/>
        </p:nvSpPr>
        <p:spPr bwMode="auto">
          <a:xfrm>
            <a:off x="60960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78" name="Text Box 58"/>
          <p:cNvSpPr txBox="1">
            <a:spLocks noChangeArrowheads="1"/>
          </p:cNvSpPr>
          <p:nvPr/>
        </p:nvSpPr>
        <p:spPr bwMode="auto">
          <a:xfrm>
            <a:off x="5715000" y="205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       O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79" name="Oval 59"/>
          <p:cNvSpPr>
            <a:spLocks noChangeArrowheads="1"/>
          </p:cNvSpPr>
          <p:nvPr/>
        </p:nvSpPr>
        <p:spPr bwMode="auto">
          <a:xfrm>
            <a:off x="6172200" y="2286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80" name="AutoShape 60"/>
          <p:cNvSpPr>
            <a:spLocks noChangeArrowheads="1"/>
          </p:cNvSpPr>
          <p:nvPr/>
        </p:nvSpPr>
        <p:spPr bwMode="auto">
          <a:xfrm>
            <a:off x="6172200" y="914400"/>
            <a:ext cx="152400" cy="228600"/>
          </a:xfrm>
          <a:prstGeom prst="cloudCallout">
            <a:avLst>
              <a:gd name="adj1" fmla="val -34375"/>
              <a:gd name="adj2" fmla="val -156944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6934200" y="2362200"/>
            <a:ext cx="990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KMnO</a:t>
            </a:r>
            <a:r>
              <a:rPr lang="en-US" altLang="en-US" baseline="-25000"/>
              <a:t>4</a:t>
            </a:r>
            <a:endParaRPr lang="en-US" altLang="en-US"/>
          </a:p>
        </p:txBody>
      </p:sp>
      <p:sp>
        <p:nvSpPr>
          <p:cNvPr id="30782" name="Line 62"/>
          <p:cNvSpPr>
            <a:spLocks noChangeShapeType="1"/>
          </p:cNvSpPr>
          <p:nvPr/>
        </p:nvSpPr>
        <p:spPr bwMode="auto">
          <a:xfrm>
            <a:off x="64008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5" name="Rectangle 65"/>
          <p:cNvSpPr>
            <a:spLocks noChangeArrowheads="1"/>
          </p:cNvSpPr>
          <p:nvPr/>
        </p:nvSpPr>
        <p:spPr bwMode="auto">
          <a:xfrm>
            <a:off x="457200" y="1524000"/>
            <a:ext cx="3962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just"/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pemanganat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54000" y="4528266"/>
            <a:ext cx="419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oxi</a:t>
            </a:r>
            <a:r>
              <a:rPr lang="en-US" altLang="en-US" sz="2000" b="1" dirty="0">
                <a:latin typeface="Times New Roman" panose="02020603050405020304" pitchFamily="18" charset="0"/>
              </a:rPr>
              <a:t>(O</a:t>
            </a:r>
            <a:r>
              <a:rPr lang="en-US" altLang="en-US" sz="20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000" b="1" dirty="0">
                <a:latin typeface="Times New Roman" panose="02020603050405020304" pitchFamily="18" charset="0"/>
              </a:rPr>
              <a:t>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000" b="1" dirty="0"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ứng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</a:rPr>
              <a:t> 2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000" b="1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MnO</a:t>
            </a:r>
            <a:r>
              <a:rPr lang="en-US" altLang="en-US" sz="2000" b="1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000" b="1" baseline="-25000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MnO</a:t>
            </a:r>
            <a:r>
              <a:rPr lang="en-US" altLang="en-US" sz="2000" b="1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27037" y="556768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err="1">
                <a:latin typeface="Times New Roman" panose="02020603050405020304" pitchFamily="18" charset="0"/>
              </a:rPr>
              <a:t>Phương</a:t>
            </a:r>
            <a:r>
              <a:rPr lang="en-US" altLang="en-US" b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trình</a:t>
            </a:r>
            <a:r>
              <a:rPr lang="en-US" altLang="en-US" b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hóa</a:t>
            </a:r>
            <a:r>
              <a:rPr lang="en-US" altLang="en-US" b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0" y="6045521"/>
            <a:ext cx="449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altLang="en-US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K</a:t>
            </a:r>
            <a:r>
              <a:rPr lang="en-US" alt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en-US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MnO</a:t>
            </a:r>
            <a:r>
              <a:rPr lang="en-US" altLang="en-US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baseline="-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420812" y="593980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CC0000"/>
                </a:solidFill>
                <a:latin typeface="VNI-Times" pitchFamily="2" charset="0"/>
              </a:rPr>
              <a:t>t</a:t>
            </a:r>
            <a:r>
              <a:rPr lang="en-US" altLang="en-US" sz="2000" b="1" baseline="30000" dirty="0">
                <a:solidFill>
                  <a:srgbClr val="CC0000"/>
                </a:solidFill>
                <a:latin typeface="VNI-Times" pitchFamily="2" charset="0"/>
              </a:rPr>
              <a:t>0</a:t>
            </a:r>
            <a:endParaRPr lang="en-US" altLang="en-US" sz="2000" b="1" dirty="0">
              <a:solidFill>
                <a:srgbClr val="CC0000"/>
              </a:solidFill>
              <a:latin typeface="VNI-Times" pitchFamily="2" charset="0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1363038" y="6262099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31666 0.0388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94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-0.31667 0.033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4.19056E-6 L -3.33333E-6 -0.1776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97687E-6 L 3.33333E-6 -0.1776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3" presetClass="entr" presetSubtype="16" repeatCount="indefinite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8" grpId="0"/>
      <p:bldP spid="30729" grpId="0" animBg="1"/>
      <p:bldP spid="30745" grpId="0" animBg="1"/>
      <p:bldP spid="30746" grpId="0" animBg="1"/>
      <p:bldP spid="30747" grpId="0" animBg="1"/>
      <p:bldP spid="30750" grpId="0" animBg="1"/>
      <p:bldP spid="30751" grpId="0" animBg="1"/>
      <p:bldP spid="30752" grpId="0" animBg="1"/>
      <p:bldP spid="30753" grpId="0" animBg="1"/>
      <p:bldP spid="30754" grpId="0" animBg="1"/>
      <p:bldP spid="30755" grpId="0" animBg="1"/>
      <p:bldP spid="30756" grpId="0" animBg="1"/>
      <p:bldP spid="30757" grpId="0" animBg="1"/>
      <p:bldP spid="30778" grpId="0"/>
      <p:bldP spid="30778" grpId="1"/>
      <p:bldP spid="30779" grpId="0" animBg="1"/>
      <p:bldP spid="30780" grpId="0" animBg="1"/>
      <p:bldP spid="307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-152400"/>
            <a:ext cx="4445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sz="2000" b="1">
              <a:solidFill>
                <a:srgbClr val="CC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" y="304800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41: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2971800" cy="623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 ĐIỀU CHẾ KHÍ OXI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PHẢN ỨNG PHÂN HỦY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05568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I)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oxi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0" y="3124200"/>
            <a:ext cx="4343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b) 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KClO</a:t>
            </a:r>
            <a:r>
              <a:rPr lang="en-US" altLang="en-US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KCl  +    O</a:t>
            </a:r>
            <a:r>
              <a:rPr lang="en-US" altLang="en-US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endParaRPr lang="en-US" altLang="en-US" sz="1600" b="1">
              <a:solidFill>
                <a:srgbClr val="000099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39900" y="2959100"/>
            <a:ext cx="609600" cy="457200"/>
            <a:chOff x="1056" y="2736"/>
            <a:chExt cx="384" cy="288"/>
          </a:xfrm>
        </p:grpSpPr>
        <p:sp>
          <p:nvSpPr>
            <p:cNvPr id="4" name="Line 17"/>
            <p:cNvSpPr>
              <a:spLocks noChangeShapeType="1"/>
            </p:cNvSpPr>
            <p:nvPr/>
          </p:nvSpPr>
          <p:spPr bwMode="auto">
            <a:xfrm>
              <a:off x="1056" y="2952"/>
              <a:ext cx="3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1056" y="273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CC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2000">
                  <a:solidFill>
                    <a:srgbClr val="CC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2000" baseline="30000">
                  <a:solidFill>
                    <a:srgbClr val="CC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00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3721100" y="3073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85800" y="299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362200" y="30099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238500" y="3022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724400" y="9906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Khi trộn thêm bột mangan (IV) oxit MnO</a:t>
            </a:r>
            <a:r>
              <a:rPr lang="en-US" altLang="en-US" sz="20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</a:rPr>
              <a:t> với KClO</a:t>
            </a:r>
            <a:r>
              <a:rPr lang="en-US" altLang="en-US" sz="20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2000" b="1">
                <a:latin typeface="Times New Roman" panose="02020603050405020304" pitchFamily="18" charset="0"/>
              </a:rPr>
              <a:t> thì phản ứng xảy ra nhanh hơn.Tại sao?</a:t>
            </a:r>
            <a:endParaRPr lang="en-US" altLang="en-US" sz="2000" b="1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953000" y="381000"/>
            <a:ext cx="3810000" cy="542925"/>
            <a:chOff x="3120" y="240"/>
            <a:chExt cx="2400" cy="342"/>
          </a:xfrm>
        </p:grpSpPr>
        <p:sp>
          <p:nvSpPr>
            <p:cNvPr id="8208" name="Text Box 25"/>
            <p:cNvSpPr txBox="1">
              <a:spLocks noChangeArrowheads="1"/>
            </p:cNvSpPr>
            <p:nvPr/>
          </p:nvSpPr>
          <p:spPr bwMode="auto">
            <a:xfrm>
              <a:off x="3120" y="288"/>
              <a:ext cx="2400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>
                  <a:latin typeface="Times New Roman" panose="02020603050405020304" pitchFamily="18" charset="0"/>
                </a:rPr>
                <a:t>KClO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3   </a:t>
              </a:r>
              <a:r>
                <a:rPr lang="en-US" altLang="en-US" sz="2400" baseline="-25000">
                  <a:solidFill>
                    <a:srgbClr val="FFCC00"/>
                  </a:solidFill>
                  <a:latin typeface="Times New Roman" panose="02020603050405020304" pitchFamily="18" charset="0"/>
                </a:rPr>
                <a:t>              </a:t>
              </a:r>
              <a:r>
                <a:rPr lang="en-US" altLang="en-US" sz="2400">
                  <a:latin typeface="Times New Roman" panose="02020603050405020304" pitchFamily="18" charset="0"/>
                </a:rPr>
                <a:t>2KCl +</a:t>
              </a:r>
              <a:r>
                <a:rPr lang="en-US" altLang="en-US" sz="2400">
                  <a:solidFill>
                    <a:srgbClr val="FFCC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CC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400">
                  <a:latin typeface="Times New Roman" panose="02020603050405020304" pitchFamily="18" charset="0"/>
                </a:rPr>
                <a:t>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209" name="Line 26"/>
            <p:cNvSpPr>
              <a:spLocks noChangeShapeType="1"/>
            </p:cNvSpPr>
            <p:nvPr/>
          </p:nvSpPr>
          <p:spPr bwMode="auto">
            <a:xfrm>
              <a:off x="3888" y="456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Text Box 27"/>
            <p:cNvSpPr txBox="1">
              <a:spLocks noChangeArrowheads="1"/>
            </p:cNvSpPr>
            <p:nvPr/>
          </p:nvSpPr>
          <p:spPr bwMode="auto">
            <a:xfrm>
              <a:off x="3888" y="2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CC0000"/>
                  </a:solidFill>
                  <a:latin typeface="Times New Roman" panose="02020603050405020304" pitchFamily="18" charset="0"/>
                </a:rPr>
                <a:t> t</a:t>
              </a:r>
              <a:r>
                <a:rPr lang="en-US" altLang="en-US" sz="2400" baseline="30000">
                  <a:solidFill>
                    <a:srgbClr val="CC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Line 28"/>
            <p:cNvSpPr>
              <a:spLocks noChangeShapeType="1"/>
            </p:cNvSpPr>
            <p:nvPr/>
          </p:nvSpPr>
          <p:spPr bwMode="auto">
            <a:xfrm flipV="1">
              <a:off x="5328" y="336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4876800" y="2209800"/>
            <a:ext cx="3810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MnO</a:t>
            </a:r>
            <a:r>
              <a:rPr lang="en-US" altLang="en-US" sz="2400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: là chất xúc tác</a:t>
            </a:r>
            <a:r>
              <a:rPr lang="en-US" altLang="en-US" sz="2000" baseline="-25000">
                <a:latin typeface=".VnShelley Allegro" panose="040B7200000000000000" pitchFamily="82" charset="0"/>
              </a:rPr>
              <a:t> </a:t>
            </a:r>
            <a:endParaRPr lang="en-US" altLang="en-US" sz="2000">
              <a:latin typeface=".VnShelley Allegro" panose="040B7200000000000000" pitchFamily="82" charset="0"/>
            </a:endParaRP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0" y="1749425"/>
            <a:ext cx="4389438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just"/>
            <a:r>
              <a:rPr lang="en-US" altLang="en-US" sz="2000" dirty="0"/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altLang="en-US" sz="20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Kaliclorat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KClO</a:t>
            </a:r>
            <a:r>
              <a:rPr lang="en-US" altLang="en-US" sz="20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/>
      <p:bldP spid="8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41300" y="444500"/>
            <a:ext cx="7073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  <a:latin typeface="VNI-Times" pitchFamily="2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khí oxi trong phòng thí nghiệm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41300" y="114300"/>
            <a:ext cx="890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TIẾT </a:t>
            </a:r>
            <a:r>
              <a:rPr lang="en-US" altLang="en-US" sz="2000" b="1" dirty="0" smtClean="0"/>
              <a:t>41 – </a:t>
            </a:r>
            <a:r>
              <a:rPr lang="en-US" altLang="en-US" sz="2000" b="1" dirty="0" err="1" smtClean="0"/>
              <a:t>Bài</a:t>
            </a:r>
            <a:r>
              <a:rPr lang="en-US" altLang="en-US" sz="2000" b="1" dirty="0" smtClean="0"/>
              <a:t> 27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.  </a:t>
            </a:r>
            <a:r>
              <a:rPr lang="en-US" altLang="en-US" sz="2400" b="1" dirty="0">
                <a:solidFill>
                  <a:srgbClr val="FF0000"/>
                </a:solidFill>
              </a:rPr>
              <a:t>ĐIỀU CHẾ KHÍ OXI – PHẢN ỨNG PHÂN HỦY</a:t>
            </a:r>
          </a:p>
        </p:txBody>
      </p:sp>
      <p:sp>
        <p:nvSpPr>
          <p:cNvPr id="11268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1.</a:t>
            </a:r>
            <a:r>
              <a:rPr lang="en-US" altLang="en-US" sz="2400" b="1" u="sng">
                <a:solidFill>
                  <a:schemeClr val="hlink"/>
                </a:solidFill>
              </a:rPr>
              <a:t>Thí nghiệm</a:t>
            </a:r>
            <a:r>
              <a:rPr lang="en-US" altLang="en-US" sz="2400" b="1">
                <a:solidFill>
                  <a:schemeClr val="hlink"/>
                </a:solidFill>
              </a:rPr>
              <a:t>:</a:t>
            </a:r>
            <a:r>
              <a:rPr lang="en-US" altLang="en-US" sz="22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269" name="Text Box 10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a. </a:t>
            </a:r>
            <a:r>
              <a:rPr lang="en-US" altLang="en-US" sz="2400" b="1" u="sng">
                <a:solidFill>
                  <a:srgbClr val="0000FF"/>
                </a:solidFill>
              </a:rPr>
              <a:t>Với KMnO</a:t>
            </a:r>
            <a:r>
              <a:rPr lang="en-US" altLang="en-US" sz="2400" b="1" baseline="-25000">
                <a:solidFill>
                  <a:srgbClr val="0000FF"/>
                </a:solidFill>
              </a:rPr>
              <a:t>4 </a:t>
            </a:r>
            <a:r>
              <a:rPr lang="en-US" altLang="en-US" sz="2400" b="1" u="sng">
                <a:solidFill>
                  <a:srgbClr val="0000FF"/>
                </a:solidFill>
              </a:rPr>
              <a:t>(Kali pemanganat):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1800" b="1">
                <a:solidFill>
                  <a:srgbClr val="FF3300"/>
                </a:solidFill>
              </a:rPr>
              <a:t>2</a:t>
            </a:r>
            <a:r>
              <a:rPr lang="en-US" altLang="en-US" sz="1800" b="1"/>
              <a:t>KMnO</a:t>
            </a:r>
            <a:r>
              <a:rPr lang="en-US" altLang="en-US" sz="1800" b="1" baseline="-25000"/>
              <a:t>4</a:t>
            </a:r>
            <a:r>
              <a:rPr lang="vi-VN" altLang="en-US" sz="1800" b="1"/>
              <a:t> </a:t>
            </a:r>
            <a:r>
              <a:rPr lang="en-US" altLang="en-US" sz="1800" b="1"/>
              <a:t>   </a:t>
            </a:r>
            <a:r>
              <a:rPr lang="vi-VN" altLang="en-US" sz="1800" b="1"/>
              <a:t>     K</a:t>
            </a:r>
            <a:r>
              <a:rPr lang="en-US" altLang="en-US" sz="1800" b="1" baseline="-25000"/>
              <a:t>2</a:t>
            </a:r>
            <a:r>
              <a:rPr lang="vi-VN" altLang="en-US" sz="1800" b="1"/>
              <a:t>MnO</a:t>
            </a:r>
            <a:r>
              <a:rPr lang="en-US" altLang="en-US" sz="1800" b="1" baseline="-25000"/>
              <a:t>4</a:t>
            </a:r>
            <a:r>
              <a:rPr lang="vi-VN" altLang="en-US" sz="1800" b="1"/>
              <a:t> +</a:t>
            </a:r>
            <a:r>
              <a:rPr lang="en-US" altLang="en-US" sz="1800" b="1"/>
              <a:t> </a:t>
            </a:r>
            <a:r>
              <a:rPr lang="vi-VN" altLang="en-US" sz="1800" b="1"/>
              <a:t>MnO</a:t>
            </a:r>
            <a:r>
              <a:rPr lang="en-US" altLang="en-US" sz="1800" b="1" baseline="-25000"/>
              <a:t>2</a:t>
            </a:r>
            <a:r>
              <a:rPr lang="vi-VN" altLang="en-US" sz="1800" b="1"/>
              <a:t> + O</a:t>
            </a:r>
            <a:r>
              <a:rPr lang="en-US" altLang="en-US" sz="1800" b="1" baseline="-25000"/>
              <a:t>2</a:t>
            </a:r>
            <a:r>
              <a:rPr lang="en-US" altLang="en-US" sz="1600"/>
              <a:t> 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5791200" y="1612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30900" y="1320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</a:t>
            </a:r>
            <a:r>
              <a:rPr lang="en-US" altLang="en-US" sz="1600" baseline="30000"/>
              <a:t>o</a:t>
            </a:r>
            <a:endParaRPr lang="en-US" altLang="en-US" sz="16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1905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b. </a:t>
            </a:r>
            <a:r>
              <a:rPr lang="en-US" altLang="en-US" sz="2400" b="1" u="sng">
                <a:solidFill>
                  <a:srgbClr val="0000FF"/>
                </a:solidFill>
              </a:rPr>
              <a:t>Với KClO</a:t>
            </a:r>
            <a:r>
              <a:rPr lang="en-US" altLang="en-US" sz="2400" b="1" u="sng" baseline="-25000">
                <a:solidFill>
                  <a:srgbClr val="0000FF"/>
                </a:solidFill>
              </a:rPr>
              <a:t>3</a:t>
            </a:r>
            <a:r>
              <a:rPr lang="en-US" altLang="en-US" sz="2400" b="1" u="sng">
                <a:solidFill>
                  <a:srgbClr val="0000FF"/>
                </a:solidFill>
              </a:rPr>
              <a:t> (Kali clorat)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4038600" y="19812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  <a:r>
              <a:rPr lang="en-US" altLang="en-US" sz="1800" b="1"/>
              <a:t>KClO</a:t>
            </a:r>
            <a:r>
              <a:rPr lang="en-US" altLang="en-US" sz="1800" b="1" baseline="-25000"/>
              <a:t>3</a:t>
            </a:r>
            <a:r>
              <a:rPr lang="en-US" altLang="en-US" sz="1800" b="1"/>
              <a:t>                </a:t>
            </a:r>
            <a:r>
              <a:rPr lang="en-US" altLang="en-US" sz="1800" b="1">
                <a:solidFill>
                  <a:srgbClr val="FF0000"/>
                </a:solidFill>
              </a:rPr>
              <a:t>2</a:t>
            </a:r>
            <a:r>
              <a:rPr lang="en-US" altLang="en-US" sz="1800" b="1"/>
              <a:t>KCl  + </a:t>
            </a:r>
            <a:r>
              <a:rPr lang="en-US" altLang="en-US" sz="1800" b="1">
                <a:solidFill>
                  <a:srgbClr val="FF0000"/>
                </a:solidFill>
              </a:rPr>
              <a:t>3</a:t>
            </a:r>
            <a:r>
              <a:rPr lang="en-US" altLang="en-US" sz="1800" b="1"/>
              <a:t>O</a:t>
            </a:r>
            <a:r>
              <a:rPr lang="en-US" altLang="en-US" sz="1800" b="1" baseline="-25000"/>
              <a:t>2</a:t>
            </a:r>
            <a:endParaRPr lang="en-US" altLang="en-US" sz="1800" b="1"/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5410200" y="19050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</a:t>
            </a:r>
            <a:r>
              <a:rPr lang="en-US" altLang="en-US" sz="1600" baseline="30000"/>
              <a:t>o</a:t>
            </a:r>
            <a:endParaRPr lang="en-US" altLang="en-US" sz="1600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5143500" y="21717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57200" y="2667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* Cách thu khí oxi:</a:t>
            </a:r>
          </a:p>
        </p:txBody>
      </p:sp>
    </p:spTree>
    <p:extLst>
      <p:ext uri="{BB962C8B-B14F-4D97-AF65-F5344CB8AC3E}">
        <p14:creationId xmlns:p14="http://schemas.microsoft.com/office/powerpoint/2010/main" val="40422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762000" y="2746375"/>
            <a:ext cx="990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89025" y="260032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143000" y="2362200"/>
            <a:ext cx="152400" cy="228600"/>
          </a:xfrm>
          <a:prstGeom prst="cloudCallout">
            <a:avLst>
              <a:gd name="adj1" fmla="val -170833"/>
              <a:gd name="adj2" fmla="val -109722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 sz="2000">
              <a:latin typeface="Tahoma" panose="020B0604030504040204" pitchFamily="34" charset="0"/>
            </a:endParaRPr>
          </a:p>
        </p:txBody>
      </p:sp>
      <p:grpSp>
        <p:nvGrpSpPr>
          <p:cNvPr id="2" name="xjhhxsy2"/>
          <p:cNvGrpSpPr>
            <a:grpSpLocks/>
          </p:cNvGrpSpPr>
          <p:nvPr/>
        </p:nvGrpSpPr>
        <p:grpSpPr bwMode="auto">
          <a:xfrm>
            <a:off x="3581400" y="1905000"/>
            <a:ext cx="830263" cy="1066800"/>
            <a:chOff x="9040" y="1284"/>
            <a:chExt cx="1361" cy="2987"/>
          </a:xfrm>
        </p:grpSpPr>
        <p:sp>
          <p:nvSpPr>
            <p:cNvPr id="9341" name="AutoShape 21"/>
            <p:cNvSpPr>
              <a:spLocks noChangeArrowheads="1"/>
            </p:cNvSpPr>
            <p:nvPr/>
          </p:nvSpPr>
          <p:spPr bwMode="auto">
            <a:xfrm>
              <a:off x="9040" y="1931"/>
              <a:ext cx="1361" cy="23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2" name="Freeform 22"/>
            <p:cNvSpPr>
              <a:spLocks/>
            </p:cNvSpPr>
            <p:nvPr/>
          </p:nvSpPr>
          <p:spPr bwMode="auto">
            <a:xfrm>
              <a:off x="9174" y="1284"/>
              <a:ext cx="1100" cy="680"/>
            </a:xfrm>
            <a:custGeom>
              <a:avLst/>
              <a:gdLst>
                <a:gd name="T0" fmla="*/ 0 w 1400"/>
                <a:gd name="T1" fmla="*/ 680 h 680"/>
                <a:gd name="T2" fmla="*/ 90 w 1400"/>
                <a:gd name="T3" fmla="*/ 520 h 680"/>
                <a:gd name="T4" fmla="*/ 90 w 1400"/>
                <a:gd name="T5" fmla="*/ 0 h 680"/>
                <a:gd name="T6" fmla="*/ 330 w 1400"/>
                <a:gd name="T7" fmla="*/ 0 h 680"/>
                <a:gd name="T8" fmla="*/ 330 w 1400"/>
                <a:gd name="T9" fmla="*/ 520 h 680"/>
                <a:gd name="T10" fmla="*/ 420 w 140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0"/>
                <a:gd name="T19" fmla="*/ 0 h 680"/>
                <a:gd name="T20" fmla="*/ 1400 w 140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0" h="680">
                  <a:moveTo>
                    <a:pt x="0" y="680"/>
                  </a:moveTo>
                  <a:lnTo>
                    <a:pt x="300" y="520"/>
                  </a:lnTo>
                  <a:lnTo>
                    <a:pt x="300" y="0"/>
                  </a:lnTo>
                  <a:lnTo>
                    <a:pt x="1100" y="0"/>
                  </a:lnTo>
                  <a:lnTo>
                    <a:pt x="1100" y="520"/>
                  </a:lnTo>
                  <a:lnTo>
                    <a:pt x="1400" y="68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rot="5400000">
            <a:off x="2157413" y="-115888"/>
            <a:ext cx="457200" cy="2822575"/>
            <a:chOff x="3060" y="1596"/>
            <a:chExt cx="2160" cy="6800"/>
          </a:xfrm>
        </p:grpSpPr>
        <p:sp>
          <p:nvSpPr>
            <p:cNvPr id="9329" name="y19Line 11"/>
            <p:cNvSpPr>
              <a:spLocks noChangeShapeType="1"/>
            </p:cNvSpPr>
            <p:nvPr/>
          </p:nvSpPr>
          <p:spPr bwMode="auto">
            <a:xfrm>
              <a:off x="3060" y="1596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y19Line 12"/>
            <p:cNvSpPr>
              <a:spLocks noChangeShapeType="1"/>
            </p:cNvSpPr>
            <p:nvPr/>
          </p:nvSpPr>
          <p:spPr bwMode="auto">
            <a:xfrm>
              <a:off x="3060" y="15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y19Line 13"/>
            <p:cNvSpPr>
              <a:spLocks noChangeShapeType="1"/>
            </p:cNvSpPr>
            <p:nvPr/>
          </p:nvSpPr>
          <p:spPr bwMode="auto">
            <a:xfrm flipH="1">
              <a:off x="5040" y="15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y19Line 14"/>
            <p:cNvSpPr>
              <a:spLocks noChangeShapeType="1"/>
            </p:cNvSpPr>
            <p:nvPr/>
          </p:nvSpPr>
          <p:spPr bwMode="auto">
            <a:xfrm>
              <a:off x="3240" y="1752"/>
              <a:ext cx="0" cy="5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y19Line 15"/>
            <p:cNvSpPr>
              <a:spLocks noChangeShapeType="1"/>
            </p:cNvSpPr>
            <p:nvPr/>
          </p:nvSpPr>
          <p:spPr bwMode="auto">
            <a:xfrm>
              <a:off x="5040" y="1752"/>
              <a:ext cx="0" cy="5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y19Line 16"/>
            <p:cNvSpPr>
              <a:spLocks noChangeShapeType="1"/>
            </p:cNvSpPr>
            <p:nvPr/>
          </p:nvSpPr>
          <p:spPr bwMode="auto">
            <a:xfrm>
              <a:off x="3420" y="175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y19Line 17"/>
            <p:cNvSpPr>
              <a:spLocks noChangeShapeType="1"/>
            </p:cNvSpPr>
            <p:nvPr/>
          </p:nvSpPr>
          <p:spPr bwMode="auto">
            <a:xfrm>
              <a:off x="4860" y="1752"/>
              <a:ext cx="0" cy="56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y19Line 18"/>
            <p:cNvSpPr>
              <a:spLocks noChangeShapeType="1"/>
            </p:cNvSpPr>
            <p:nvPr/>
          </p:nvSpPr>
          <p:spPr bwMode="auto">
            <a:xfrm>
              <a:off x="4748" y="2063"/>
              <a:ext cx="0" cy="3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y19Freeform 19"/>
            <p:cNvSpPr>
              <a:spLocks/>
            </p:cNvSpPr>
            <p:nvPr/>
          </p:nvSpPr>
          <p:spPr bwMode="auto">
            <a:xfrm>
              <a:off x="4860" y="1596"/>
              <a:ext cx="180" cy="156"/>
            </a:xfrm>
            <a:custGeom>
              <a:avLst/>
              <a:gdLst>
                <a:gd name="T0" fmla="*/ 0 w 180"/>
                <a:gd name="T1" fmla="*/ 156 h 156"/>
                <a:gd name="T2" fmla="*/ 180 w 180"/>
                <a:gd name="T3" fmla="*/ 0 h 156"/>
                <a:gd name="T4" fmla="*/ 0 60000 65536"/>
                <a:gd name="T5" fmla="*/ 0 60000 65536"/>
                <a:gd name="T6" fmla="*/ 0 w 180"/>
                <a:gd name="T7" fmla="*/ 0 h 156"/>
                <a:gd name="T8" fmla="*/ 180 w 180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56">
                  <a:moveTo>
                    <a:pt x="0" y="156"/>
                  </a:moveTo>
                  <a:cubicBezTo>
                    <a:pt x="0" y="156"/>
                    <a:pt x="90" y="78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" name="y19Freeform 20"/>
            <p:cNvSpPr>
              <a:spLocks/>
            </p:cNvSpPr>
            <p:nvPr/>
          </p:nvSpPr>
          <p:spPr bwMode="auto">
            <a:xfrm>
              <a:off x="4748" y="1596"/>
              <a:ext cx="180" cy="156"/>
            </a:xfrm>
            <a:custGeom>
              <a:avLst/>
              <a:gdLst>
                <a:gd name="T0" fmla="*/ 0 w 180"/>
                <a:gd name="T1" fmla="*/ 156 h 156"/>
                <a:gd name="T2" fmla="*/ 180 w 180"/>
                <a:gd name="T3" fmla="*/ 0 h 156"/>
                <a:gd name="T4" fmla="*/ 0 60000 65536"/>
                <a:gd name="T5" fmla="*/ 0 60000 65536"/>
                <a:gd name="T6" fmla="*/ 0 w 180"/>
                <a:gd name="T7" fmla="*/ 0 h 156"/>
                <a:gd name="T8" fmla="*/ 180 w 180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56">
                  <a:moveTo>
                    <a:pt x="0" y="156"/>
                  </a:moveTo>
                  <a:cubicBezTo>
                    <a:pt x="0" y="156"/>
                    <a:pt x="90" y="78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" name="y19Arc 21"/>
            <p:cNvSpPr>
              <a:spLocks/>
            </p:cNvSpPr>
            <p:nvPr/>
          </p:nvSpPr>
          <p:spPr bwMode="auto">
            <a:xfrm flipH="1">
              <a:off x="3241" y="7517"/>
              <a:ext cx="1802" cy="879"/>
            </a:xfrm>
            <a:custGeom>
              <a:avLst/>
              <a:gdLst>
                <a:gd name="T0" fmla="*/ 0 w 43200"/>
                <a:gd name="T1" fmla="*/ 0 h 24658"/>
                <a:gd name="T2" fmla="*/ 0 w 43200"/>
                <a:gd name="T3" fmla="*/ 0 h 24658"/>
                <a:gd name="T4" fmla="*/ 0 w 43200"/>
                <a:gd name="T5" fmla="*/ 0 h 246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658"/>
                <a:gd name="T11" fmla="*/ 43200 w 43200"/>
                <a:gd name="T12" fmla="*/ 24658 h 246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658" fill="none" extrusionOk="0">
                  <a:moveTo>
                    <a:pt x="43008" y="186"/>
                  </a:moveTo>
                  <a:cubicBezTo>
                    <a:pt x="43135" y="1138"/>
                    <a:pt x="43200" y="2097"/>
                    <a:pt x="43200" y="3058"/>
                  </a:cubicBezTo>
                  <a:cubicBezTo>
                    <a:pt x="43200" y="14987"/>
                    <a:pt x="33529" y="24658"/>
                    <a:pt x="21600" y="24658"/>
                  </a:cubicBezTo>
                  <a:cubicBezTo>
                    <a:pt x="9670" y="24658"/>
                    <a:pt x="0" y="14987"/>
                    <a:pt x="0" y="3058"/>
                  </a:cubicBezTo>
                  <a:cubicBezTo>
                    <a:pt x="-1" y="2034"/>
                    <a:pt x="72" y="1012"/>
                    <a:pt x="217" y="-1"/>
                  </a:cubicBezTo>
                </a:path>
                <a:path w="43200" h="24658" stroke="0" extrusionOk="0">
                  <a:moveTo>
                    <a:pt x="43008" y="186"/>
                  </a:moveTo>
                  <a:cubicBezTo>
                    <a:pt x="43135" y="1138"/>
                    <a:pt x="43200" y="2097"/>
                    <a:pt x="43200" y="3058"/>
                  </a:cubicBezTo>
                  <a:cubicBezTo>
                    <a:pt x="43200" y="14987"/>
                    <a:pt x="33529" y="24658"/>
                    <a:pt x="21600" y="24658"/>
                  </a:cubicBezTo>
                  <a:cubicBezTo>
                    <a:pt x="9670" y="24658"/>
                    <a:pt x="0" y="14987"/>
                    <a:pt x="0" y="3058"/>
                  </a:cubicBezTo>
                  <a:cubicBezTo>
                    <a:pt x="-1" y="2034"/>
                    <a:pt x="72" y="1012"/>
                    <a:pt x="217" y="-1"/>
                  </a:cubicBezTo>
                  <a:lnTo>
                    <a:pt x="21600" y="30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0" name="y19Arc 22"/>
            <p:cNvSpPr>
              <a:spLocks/>
            </p:cNvSpPr>
            <p:nvPr/>
          </p:nvSpPr>
          <p:spPr bwMode="auto">
            <a:xfrm flipH="1" flipV="1">
              <a:off x="3969" y="7419"/>
              <a:ext cx="896" cy="817"/>
            </a:xfrm>
            <a:custGeom>
              <a:avLst/>
              <a:gdLst>
                <a:gd name="T0" fmla="*/ 0 w 21369"/>
                <a:gd name="T1" fmla="*/ 0 h 21392"/>
                <a:gd name="T2" fmla="*/ 0 w 21369"/>
                <a:gd name="T3" fmla="*/ 0 h 21392"/>
                <a:gd name="T4" fmla="*/ 0 w 21369"/>
                <a:gd name="T5" fmla="*/ 0 h 21392"/>
                <a:gd name="T6" fmla="*/ 0 60000 65536"/>
                <a:gd name="T7" fmla="*/ 0 60000 65536"/>
                <a:gd name="T8" fmla="*/ 0 60000 65536"/>
                <a:gd name="T9" fmla="*/ 0 w 21369"/>
                <a:gd name="T10" fmla="*/ 0 h 21392"/>
                <a:gd name="T11" fmla="*/ 21369 w 21369"/>
                <a:gd name="T12" fmla="*/ 21392 h 21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69" h="21392" fill="none" extrusionOk="0">
                  <a:moveTo>
                    <a:pt x="-1" y="18242"/>
                  </a:moveTo>
                  <a:cubicBezTo>
                    <a:pt x="1397" y="8756"/>
                    <a:pt x="8882" y="1327"/>
                    <a:pt x="18378" y="-1"/>
                  </a:cubicBezTo>
                </a:path>
                <a:path w="21369" h="21392" stroke="0" extrusionOk="0">
                  <a:moveTo>
                    <a:pt x="-1" y="18242"/>
                  </a:moveTo>
                  <a:cubicBezTo>
                    <a:pt x="1397" y="8756"/>
                    <a:pt x="8882" y="1327"/>
                    <a:pt x="18378" y="-1"/>
                  </a:cubicBezTo>
                  <a:lnTo>
                    <a:pt x="21369" y="2139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3495675" y="109855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33" name="Freeform 37"/>
          <p:cNvSpPr>
            <a:spLocks/>
          </p:cNvSpPr>
          <p:nvPr/>
        </p:nvSpPr>
        <p:spPr bwMode="auto">
          <a:xfrm>
            <a:off x="3416300" y="1219200"/>
            <a:ext cx="609600" cy="1143000"/>
          </a:xfrm>
          <a:custGeom>
            <a:avLst/>
            <a:gdLst>
              <a:gd name="T0" fmla="*/ 2147483647 w 1800"/>
              <a:gd name="T1" fmla="*/ 2147483647 h 5148"/>
              <a:gd name="T2" fmla="*/ 2147483647 w 1800"/>
              <a:gd name="T3" fmla="*/ 2147483647 h 5148"/>
              <a:gd name="T4" fmla="*/ 2147483647 w 1800"/>
              <a:gd name="T5" fmla="*/ 2147483647 h 5148"/>
              <a:gd name="T6" fmla="*/ 2147483647 w 1800"/>
              <a:gd name="T7" fmla="*/ 0 h 5148"/>
              <a:gd name="T8" fmla="*/ 0 w 1800"/>
              <a:gd name="T9" fmla="*/ 0 h 5148"/>
              <a:gd name="T10" fmla="*/ 0 w 1800"/>
              <a:gd name="T11" fmla="*/ 2147483647 h 5148"/>
              <a:gd name="T12" fmla="*/ 2147483647 w 1800"/>
              <a:gd name="T13" fmla="*/ 2147483647 h 5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0"/>
              <a:gd name="T22" fmla="*/ 0 h 5148"/>
              <a:gd name="T23" fmla="*/ 1800 w 1800"/>
              <a:gd name="T24" fmla="*/ 5148 h 5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0" h="5148">
                <a:moveTo>
                  <a:pt x="1440" y="312"/>
                </a:moveTo>
                <a:lnTo>
                  <a:pt x="1440" y="5148"/>
                </a:lnTo>
                <a:lnTo>
                  <a:pt x="1800" y="5148"/>
                </a:lnTo>
                <a:lnTo>
                  <a:pt x="1800" y="0"/>
                </a:lnTo>
                <a:lnTo>
                  <a:pt x="0" y="0"/>
                </a:lnTo>
                <a:lnTo>
                  <a:pt x="0" y="312"/>
                </a:lnTo>
                <a:lnTo>
                  <a:pt x="1440" y="31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171700" y="3009900"/>
            <a:ext cx="13843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 flipH="1">
            <a:off x="2870200" y="584200"/>
            <a:ext cx="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1130300" y="1143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38" name="Oval 42"/>
          <p:cNvSpPr>
            <a:spLocks noChangeArrowheads="1"/>
          </p:cNvSpPr>
          <p:nvPr/>
        </p:nvSpPr>
        <p:spPr bwMode="auto">
          <a:xfrm>
            <a:off x="1358900" y="1219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39" name="Oval 43"/>
          <p:cNvSpPr>
            <a:spLocks noChangeArrowheads="1"/>
          </p:cNvSpPr>
          <p:nvPr/>
        </p:nvSpPr>
        <p:spPr bwMode="auto">
          <a:xfrm>
            <a:off x="1511300" y="1219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0" name="Oval 44"/>
          <p:cNvSpPr>
            <a:spLocks noChangeArrowheads="1"/>
          </p:cNvSpPr>
          <p:nvPr/>
        </p:nvSpPr>
        <p:spPr bwMode="auto">
          <a:xfrm>
            <a:off x="1663700" y="1219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1" name="Oval 45"/>
          <p:cNvSpPr>
            <a:spLocks noChangeArrowheads="1"/>
          </p:cNvSpPr>
          <p:nvPr/>
        </p:nvSpPr>
        <p:spPr bwMode="auto">
          <a:xfrm>
            <a:off x="16637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15113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1282700" y="1219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14351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1206500" y="1295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3930650" y="21336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7" name="Oval 51"/>
          <p:cNvSpPr>
            <a:spLocks noChangeArrowheads="1"/>
          </p:cNvSpPr>
          <p:nvPr/>
        </p:nvSpPr>
        <p:spPr bwMode="auto">
          <a:xfrm>
            <a:off x="3940175" y="23495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8" name="Oval 52"/>
          <p:cNvSpPr>
            <a:spLocks noChangeArrowheads="1"/>
          </p:cNvSpPr>
          <p:nvPr/>
        </p:nvSpPr>
        <p:spPr bwMode="auto">
          <a:xfrm>
            <a:off x="3949700" y="2568575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9" name="Oval 53"/>
          <p:cNvSpPr>
            <a:spLocks noChangeArrowheads="1"/>
          </p:cNvSpPr>
          <p:nvPr/>
        </p:nvSpPr>
        <p:spPr bwMode="auto">
          <a:xfrm>
            <a:off x="3949700" y="2771775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914400" y="2133600"/>
            <a:ext cx="838200" cy="9906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56" name="Oval 60"/>
          <p:cNvSpPr>
            <a:spLocks noChangeArrowheads="1"/>
          </p:cNvSpPr>
          <p:nvPr/>
        </p:nvSpPr>
        <p:spPr bwMode="auto">
          <a:xfrm>
            <a:off x="3756025" y="27432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57" name="Oval 61"/>
          <p:cNvSpPr>
            <a:spLocks noChangeArrowheads="1"/>
          </p:cNvSpPr>
          <p:nvPr/>
        </p:nvSpPr>
        <p:spPr bwMode="auto">
          <a:xfrm>
            <a:off x="4191000" y="27432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58" name="Oval 62"/>
          <p:cNvSpPr>
            <a:spLocks noChangeArrowheads="1"/>
          </p:cNvSpPr>
          <p:nvPr/>
        </p:nvSpPr>
        <p:spPr bwMode="auto">
          <a:xfrm>
            <a:off x="3810000" y="17272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3756025" y="245745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60" name="Oval 64"/>
          <p:cNvSpPr>
            <a:spLocks noChangeArrowheads="1"/>
          </p:cNvSpPr>
          <p:nvPr/>
        </p:nvSpPr>
        <p:spPr bwMode="auto">
          <a:xfrm>
            <a:off x="4165600" y="264795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61" name="Oval 65"/>
          <p:cNvSpPr>
            <a:spLocks noChangeArrowheads="1"/>
          </p:cNvSpPr>
          <p:nvPr/>
        </p:nvSpPr>
        <p:spPr bwMode="auto">
          <a:xfrm>
            <a:off x="3879850" y="2771775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62" name="Oval 66"/>
          <p:cNvSpPr>
            <a:spLocks noChangeArrowheads="1"/>
          </p:cNvSpPr>
          <p:nvPr/>
        </p:nvSpPr>
        <p:spPr bwMode="auto">
          <a:xfrm>
            <a:off x="4127500" y="23495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67" name="Oval 71"/>
          <p:cNvSpPr>
            <a:spLocks noChangeArrowheads="1"/>
          </p:cNvSpPr>
          <p:nvPr/>
        </p:nvSpPr>
        <p:spPr bwMode="auto">
          <a:xfrm>
            <a:off x="4060825" y="17526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4724400" y="1447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khí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5029200" y="2438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Khí Oxi</a:t>
            </a:r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 flipH="1">
            <a:off x="43434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 flipH="1">
            <a:off x="44958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4114800" y="361950"/>
            <a:ext cx="50292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có những phương pháp nào thu khí oxi </a:t>
            </a:r>
            <a:r>
              <a:rPr lang="en-US" altLang="en-US" sz="2400"/>
              <a:t>?</a:t>
            </a:r>
          </a:p>
        </p:txBody>
      </p:sp>
      <p:sp>
        <p:nvSpPr>
          <p:cNvPr id="4174" name="Text Box 78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73063" y="17938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mô hình </a:t>
            </a:r>
            <a:r>
              <a:rPr lang="en-US" altLang="en-US" sz="2400" b="1">
                <a:solidFill>
                  <a:srgbClr val="0066FF"/>
                </a:solidFill>
              </a:rPr>
              <a:t>1:</a:t>
            </a:r>
          </a:p>
        </p:txBody>
      </p:sp>
      <p:sp>
        <p:nvSpPr>
          <p:cNvPr id="4175" name="Text Box 7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57200" y="3505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mô hình </a:t>
            </a:r>
            <a:r>
              <a:rPr lang="en-US" altLang="en-US" sz="2400" b="1">
                <a:solidFill>
                  <a:srgbClr val="0066FF"/>
                </a:solidFill>
              </a:rPr>
              <a:t>2:</a:t>
            </a: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3200400" y="1101725"/>
            <a:ext cx="152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77" name="Line 81"/>
          <p:cNvSpPr>
            <a:spLocks noChangeShapeType="1"/>
          </p:cNvSpPr>
          <p:nvPr/>
        </p:nvSpPr>
        <p:spPr bwMode="auto">
          <a:xfrm flipH="1">
            <a:off x="2309813" y="3867150"/>
            <a:ext cx="17462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 rot="5400000">
            <a:off x="1760538" y="3619500"/>
            <a:ext cx="457200" cy="2057400"/>
            <a:chOff x="3060" y="1596"/>
            <a:chExt cx="2160" cy="6800"/>
          </a:xfrm>
        </p:grpSpPr>
        <p:sp>
          <p:nvSpPr>
            <p:cNvPr id="9317" name="y19Line 11"/>
            <p:cNvSpPr>
              <a:spLocks noChangeShapeType="1"/>
            </p:cNvSpPr>
            <p:nvPr/>
          </p:nvSpPr>
          <p:spPr bwMode="auto">
            <a:xfrm>
              <a:off x="3060" y="1596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y19Line 12"/>
            <p:cNvSpPr>
              <a:spLocks noChangeShapeType="1"/>
            </p:cNvSpPr>
            <p:nvPr/>
          </p:nvSpPr>
          <p:spPr bwMode="auto">
            <a:xfrm>
              <a:off x="3060" y="15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y19Line 13"/>
            <p:cNvSpPr>
              <a:spLocks noChangeShapeType="1"/>
            </p:cNvSpPr>
            <p:nvPr/>
          </p:nvSpPr>
          <p:spPr bwMode="auto">
            <a:xfrm flipH="1">
              <a:off x="5040" y="15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y19Line 14"/>
            <p:cNvSpPr>
              <a:spLocks noChangeShapeType="1"/>
            </p:cNvSpPr>
            <p:nvPr/>
          </p:nvSpPr>
          <p:spPr bwMode="auto">
            <a:xfrm>
              <a:off x="3240" y="1752"/>
              <a:ext cx="0" cy="5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y19Line 15"/>
            <p:cNvSpPr>
              <a:spLocks noChangeShapeType="1"/>
            </p:cNvSpPr>
            <p:nvPr/>
          </p:nvSpPr>
          <p:spPr bwMode="auto">
            <a:xfrm>
              <a:off x="5040" y="1752"/>
              <a:ext cx="0" cy="5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y19Line 16"/>
            <p:cNvSpPr>
              <a:spLocks noChangeShapeType="1"/>
            </p:cNvSpPr>
            <p:nvPr/>
          </p:nvSpPr>
          <p:spPr bwMode="auto">
            <a:xfrm>
              <a:off x="3420" y="175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y19Line 17"/>
            <p:cNvSpPr>
              <a:spLocks noChangeShapeType="1"/>
            </p:cNvSpPr>
            <p:nvPr/>
          </p:nvSpPr>
          <p:spPr bwMode="auto">
            <a:xfrm>
              <a:off x="4860" y="1752"/>
              <a:ext cx="0" cy="56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y19Line 18"/>
            <p:cNvSpPr>
              <a:spLocks noChangeShapeType="1"/>
            </p:cNvSpPr>
            <p:nvPr/>
          </p:nvSpPr>
          <p:spPr bwMode="auto">
            <a:xfrm>
              <a:off x="4748" y="2063"/>
              <a:ext cx="0" cy="3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y19Freeform 19"/>
            <p:cNvSpPr>
              <a:spLocks/>
            </p:cNvSpPr>
            <p:nvPr/>
          </p:nvSpPr>
          <p:spPr bwMode="auto">
            <a:xfrm>
              <a:off x="4860" y="1596"/>
              <a:ext cx="180" cy="156"/>
            </a:xfrm>
            <a:custGeom>
              <a:avLst/>
              <a:gdLst>
                <a:gd name="T0" fmla="*/ 0 w 180"/>
                <a:gd name="T1" fmla="*/ 156 h 156"/>
                <a:gd name="T2" fmla="*/ 180 w 180"/>
                <a:gd name="T3" fmla="*/ 0 h 156"/>
                <a:gd name="T4" fmla="*/ 0 60000 65536"/>
                <a:gd name="T5" fmla="*/ 0 60000 65536"/>
                <a:gd name="T6" fmla="*/ 0 w 180"/>
                <a:gd name="T7" fmla="*/ 0 h 156"/>
                <a:gd name="T8" fmla="*/ 180 w 180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56">
                  <a:moveTo>
                    <a:pt x="0" y="156"/>
                  </a:moveTo>
                  <a:cubicBezTo>
                    <a:pt x="0" y="156"/>
                    <a:pt x="90" y="78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6" name="y19Freeform 20"/>
            <p:cNvSpPr>
              <a:spLocks/>
            </p:cNvSpPr>
            <p:nvPr/>
          </p:nvSpPr>
          <p:spPr bwMode="auto">
            <a:xfrm>
              <a:off x="4748" y="1596"/>
              <a:ext cx="180" cy="156"/>
            </a:xfrm>
            <a:custGeom>
              <a:avLst/>
              <a:gdLst>
                <a:gd name="T0" fmla="*/ 0 w 180"/>
                <a:gd name="T1" fmla="*/ 156 h 156"/>
                <a:gd name="T2" fmla="*/ 180 w 180"/>
                <a:gd name="T3" fmla="*/ 0 h 156"/>
                <a:gd name="T4" fmla="*/ 0 60000 65536"/>
                <a:gd name="T5" fmla="*/ 0 60000 65536"/>
                <a:gd name="T6" fmla="*/ 0 w 180"/>
                <a:gd name="T7" fmla="*/ 0 h 156"/>
                <a:gd name="T8" fmla="*/ 180 w 180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56">
                  <a:moveTo>
                    <a:pt x="0" y="156"/>
                  </a:moveTo>
                  <a:cubicBezTo>
                    <a:pt x="0" y="156"/>
                    <a:pt x="90" y="78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7" name="y19Arc 21"/>
            <p:cNvSpPr>
              <a:spLocks/>
            </p:cNvSpPr>
            <p:nvPr/>
          </p:nvSpPr>
          <p:spPr bwMode="auto">
            <a:xfrm flipH="1">
              <a:off x="3241" y="7517"/>
              <a:ext cx="1802" cy="879"/>
            </a:xfrm>
            <a:custGeom>
              <a:avLst/>
              <a:gdLst>
                <a:gd name="T0" fmla="*/ 0 w 43200"/>
                <a:gd name="T1" fmla="*/ 0 h 24658"/>
                <a:gd name="T2" fmla="*/ 0 w 43200"/>
                <a:gd name="T3" fmla="*/ 0 h 24658"/>
                <a:gd name="T4" fmla="*/ 0 w 43200"/>
                <a:gd name="T5" fmla="*/ 0 h 246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658"/>
                <a:gd name="T11" fmla="*/ 43200 w 43200"/>
                <a:gd name="T12" fmla="*/ 24658 h 246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658" fill="none" extrusionOk="0">
                  <a:moveTo>
                    <a:pt x="43008" y="186"/>
                  </a:moveTo>
                  <a:cubicBezTo>
                    <a:pt x="43135" y="1138"/>
                    <a:pt x="43200" y="2097"/>
                    <a:pt x="43200" y="3058"/>
                  </a:cubicBezTo>
                  <a:cubicBezTo>
                    <a:pt x="43200" y="14987"/>
                    <a:pt x="33529" y="24658"/>
                    <a:pt x="21600" y="24658"/>
                  </a:cubicBezTo>
                  <a:cubicBezTo>
                    <a:pt x="9670" y="24658"/>
                    <a:pt x="0" y="14987"/>
                    <a:pt x="0" y="3058"/>
                  </a:cubicBezTo>
                  <a:cubicBezTo>
                    <a:pt x="-1" y="2034"/>
                    <a:pt x="72" y="1012"/>
                    <a:pt x="217" y="-1"/>
                  </a:cubicBezTo>
                </a:path>
                <a:path w="43200" h="24658" stroke="0" extrusionOk="0">
                  <a:moveTo>
                    <a:pt x="43008" y="186"/>
                  </a:moveTo>
                  <a:cubicBezTo>
                    <a:pt x="43135" y="1138"/>
                    <a:pt x="43200" y="2097"/>
                    <a:pt x="43200" y="3058"/>
                  </a:cubicBezTo>
                  <a:cubicBezTo>
                    <a:pt x="43200" y="14987"/>
                    <a:pt x="33529" y="24658"/>
                    <a:pt x="21600" y="24658"/>
                  </a:cubicBezTo>
                  <a:cubicBezTo>
                    <a:pt x="9670" y="24658"/>
                    <a:pt x="0" y="14987"/>
                    <a:pt x="0" y="3058"/>
                  </a:cubicBezTo>
                  <a:cubicBezTo>
                    <a:pt x="-1" y="2034"/>
                    <a:pt x="72" y="1012"/>
                    <a:pt x="217" y="-1"/>
                  </a:cubicBezTo>
                  <a:lnTo>
                    <a:pt x="21600" y="30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8" name="y19Arc 22"/>
            <p:cNvSpPr>
              <a:spLocks/>
            </p:cNvSpPr>
            <p:nvPr/>
          </p:nvSpPr>
          <p:spPr bwMode="auto">
            <a:xfrm flipH="1" flipV="1">
              <a:off x="3969" y="7419"/>
              <a:ext cx="896" cy="817"/>
            </a:xfrm>
            <a:custGeom>
              <a:avLst/>
              <a:gdLst>
                <a:gd name="T0" fmla="*/ 0 w 21369"/>
                <a:gd name="T1" fmla="*/ 0 h 21392"/>
                <a:gd name="T2" fmla="*/ 0 w 21369"/>
                <a:gd name="T3" fmla="*/ 0 h 21392"/>
                <a:gd name="T4" fmla="*/ 0 w 21369"/>
                <a:gd name="T5" fmla="*/ 0 h 21392"/>
                <a:gd name="T6" fmla="*/ 0 60000 65536"/>
                <a:gd name="T7" fmla="*/ 0 60000 65536"/>
                <a:gd name="T8" fmla="*/ 0 60000 65536"/>
                <a:gd name="T9" fmla="*/ 0 w 21369"/>
                <a:gd name="T10" fmla="*/ 0 h 21392"/>
                <a:gd name="T11" fmla="*/ 21369 w 21369"/>
                <a:gd name="T12" fmla="*/ 21392 h 21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69" h="21392" fill="none" extrusionOk="0">
                  <a:moveTo>
                    <a:pt x="-1" y="18242"/>
                  </a:moveTo>
                  <a:cubicBezTo>
                    <a:pt x="1397" y="8756"/>
                    <a:pt x="8882" y="1327"/>
                    <a:pt x="18378" y="-1"/>
                  </a:cubicBezTo>
                </a:path>
                <a:path w="21369" h="21392" stroke="0" extrusionOk="0">
                  <a:moveTo>
                    <a:pt x="-1" y="18242"/>
                  </a:moveTo>
                  <a:cubicBezTo>
                    <a:pt x="1397" y="8756"/>
                    <a:pt x="8882" y="1327"/>
                    <a:pt x="18378" y="-1"/>
                  </a:cubicBezTo>
                  <a:lnTo>
                    <a:pt x="21369" y="2139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xjhhxsy11"/>
          <p:cNvGrpSpPr>
            <a:grpSpLocks/>
          </p:cNvGrpSpPr>
          <p:nvPr/>
        </p:nvGrpSpPr>
        <p:grpSpPr bwMode="auto">
          <a:xfrm>
            <a:off x="2941638" y="5556250"/>
            <a:ext cx="2286000" cy="1066800"/>
            <a:chOff x="2475" y="2070"/>
            <a:chExt cx="1740" cy="1890"/>
          </a:xfrm>
        </p:grpSpPr>
        <p:sp>
          <p:nvSpPr>
            <p:cNvPr id="9315" name="AutoShape 96" descr="横虚线"/>
            <p:cNvSpPr>
              <a:spLocks noChangeArrowheads="1"/>
            </p:cNvSpPr>
            <p:nvPr/>
          </p:nvSpPr>
          <p:spPr bwMode="auto">
            <a:xfrm>
              <a:off x="2700" y="2844"/>
              <a:ext cx="1440" cy="1116"/>
            </a:xfrm>
            <a:prstGeom prst="flowChartAlternateProcess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16" name="Freeform 97"/>
            <p:cNvSpPr>
              <a:spLocks/>
            </p:cNvSpPr>
            <p:nvPr/>
          </p:nvSpPr>
          <p:spPr bwMode="auto">
            <a:xfrm>
              <a:off x="2475" y="2070"/>
              <a:ext cx="1740" cy="969"/>
            </a:xfrm>
            <a:custGeom>
              <a:avLst/>
              <a:gdLst>
                <a:gd name="T0" fmla="*/ 225 w 1740"/>
                <a:gd name="T1" fmla="*/ 969 h 969"/>
                <a:gd name="T2" fmla="*/ 225 w 1740"/>
                <a:gd name="T3" fmla="*/ 309 h 969"/>
                <a:gd name="T4" fmla="*/ 225 w 1740"/>
                <a:gd name="T5" fmla="*/ 154 h 969"/>
                <a:gd name="T6" fmla="*/ 0 w 1740"/>
                <a:gd name="T7" fmla="*/ 39 h 969"/>
                <a:gd name="T8" fmla="*/ 285 w 1740"/>
                <a:gd name="T9" fmla="*/ 0 h 969"/>
                <a:gd name="T10" fmla="*/ 1740 w 1740"/>
                <a:gd name="T11" fmla="*/ 0 h 969"/>
                <a:gd name="T12" fmla="*/ 1665 w 1740"/>
                <a:gd name="T13" fmla="*/ 103 h 969"/>
                <a:gd name="T14" fmla="*/ 1665 w 1740"/>
                <a:gd name="T15" fmla="*/ 969 h 969"/>
                <a:gd name="T16" fmla="*/ 225 w 1740"/>
                <a:gd name="T17" fmla="*/ 969 h 9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0"/>
                <a:gd name="T28" fmla="*/ 0 h 969"/>
                <a:gd name="T29" fmla="*/ 1740 w 1740"/>
                <a:gd name="T30" fmla="*/ 969 h 9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0" h="969">
                  <a:moveTo>
                    <a:pt x="225" y="969"/>
                  </a:moveTo>
                  <a:lnTo>
                    <a:pt x="225" y="309"/>
                  </a:lnTo>
                  <a:lnTo>
                    <a:pt x="225" y="154"/>
                  </a:lnTo>
                  <a:lnTo>
                    <a:pt x="0" y="39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03"/>
                  </a:lnTo>
                  <a:lnTo>
                    <a:pt x="1665" y="969"/>
                  </a:lnTo>
                  <a:lnTo>
                    <a:pt x="225" y="9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94" name="Freeform 98"/>
          <p:cNvSpPr>
            <a:spLocks/>
          </p:cNvSpPr>
          <p:nvPr/>
        </p:nvSpPr>
        <p:spPr bwMode="auto">
          <a:xfrm rot="-722068">
            <a:off x="2789238" y="4429125"/>
            <a:ext cx="1749425" cy="2276475"/>
          </a:xfrm>
          <a:custGeom>
            <a:avLst/>
            <a:gdLst>
              <a:gd name="T0" fmla="*/ 2147483647 w 8100"/>
              <a:gd name="T1" fmla="*/ 0 h 10296"/>
              <a:gd name="T2" fmla="*/ 2147483647 w 8100"/>
              <a:gd name="T3" fmla="*/ 2147483647 h 10296"/>
              <a:gd name="T4" fmla="*/ 2147483647 w 8100"/>
              <a:gd name="T5" fmla="*/ 2147483647 h 10296"/>
              <a:gd name="T6" fmla="*/ 2147483647 w 8100"/>
              <a:gd name="T7" fmla="*/ 2147483647 h 10296"/>
              <a:gd name="T8" fmla="*/ 2147483647 w 8100"/>
              <a:gd name="T9" fmla="*/ 2147483647 h 10296"/>
              <a:gd name="T10" fmla="*/ 2147483647 w 8100"/>
              <a:gd name="T11" fmla="*/ 2147483647 h 10296"/>
              <a:gd name="T12" fmla="*/ 2147483647 w 8100"/>
              <a:gd name="T13" fmla="*/ 2147483647 h 10296"/>
              <a:gd name="T14" fmla="*/ 2147483647 w 8100"/>
              <a:gd name="T15" fmla="*/ 2147483647 h 10296"/>
              <a:gd name="T16" fmla="*/ 2147483647 w 8100"/>
              <a:gd name="T17" fmla="*/ 2147483647 h 10296"/>
              <a:gd name="T18" fmla="*/ 2147483647 w 8100"/>
              <a:gd name="T19" fmla="*/ 2147483647 h 10296"/>
              <a:gd name="T20" fmla="*/ 2147483647 w 8100"/>
              <a:gd name="T21" fmla="*/ 2147483647 h 10296"/>
              <a:gd name="T22" fmla="*/ 2147483647 w 8100"/>
              <a:gd name="T23" fmla="*/ 2147483647 h 10296"/>
              <a:gd name="T24" fmla="*/ 2147483647 w 8100"/>
              <a:gd name="T25" fmla="*/ 2147483647 h 10296"/>
              <a:gd name="T26" fmla="*/ 2147483647 w 8100"/>
              <a:gd name="T27" fmla="*/ 2147483647 h 10296"/>
              <a:gd name="T28" fmla="*/ 2147483647 w 8100"/>
              <a:gd name="T29" fmla="*/ 2147483647 h 10296"/>
              <a:gd name="T30" fmla="*/ 2147483647 w 8100"/>
              <a:gd name="T31" fmla="*/ 2147483647 h 10296"/>
              <a:gd name="T32" fmla="*/ 2147483647 w 8100"/>
              <a:gd name="T33" fmla="*/ 2147483647 h 10296"/>
              <a:gd name="T34" fmla="*/ 2147483647 w 8100"/>
              <a:gd name="T35" fmla="*/ 2147483647 h 10296"/>
              <a:gd name="T36" fmla="*/ 2147483647 w 8100"/>
              <a:gd name="T37" fmla="*/ 2147483647 h 10296"/>
              <a:gd name="T38" fmla="*/ 2147483647 w 8100"/>
              <a:gd name="T39" fmla="*/ 2147483647 h 10296"/>
              <a:gd name="T40" fmla="*/ 2147483647 w 8100"/>
              <a:gd name="T41" fmla="*/ 2147483647 h 10296"/>
              <a:gd name="T42" fmla="*/ 2147483647 w 8100"/>
              <a:gd name="T43" fmla="*/ 2147483647 h 10296"/>
              <a:gd name="T44" fmla="*/ 2147483647 w 8100"/>
              <a:gd name="T45" fmla="*/ 2147483647 h 10296"/>
              <a:gd name="T46" fmla="*/ 2147483647 w 8100"/>
              <a:gd name="T47" fmla="*/ 2147483647 h 10296"/>
              <a:gd name="T48" fmla="*/ 2147483647 w 8100"/>
              <a:gd name="T49" fmla="*/ 2147483647 h 10296"/>
              <a:gd name="T50" fmla="*/ 2147483647 w 8100"/>
              <a:gd name="T51" fmla="*/ 2147483647 h 10296"/>
              <a:gd name="T52" fmla="*/ 2147483647 w 8100"/>
              <a:gd name="T53" fmla="*/ 2147483647 h 10296"/>
              <a:gd name="T54" fmla="*/ 2147483647 w 8100"/>
              <a:gd name="T55" fmla="*/ 2147483647 h 10296"/>
              <a:gd name="T56" fmla="*/ 0 w 8100"/>
              <a:gd name="T57" fmla="*/ 2147483647 h 10296"/>
              <a:gd name="T58" fmla="*/ 2147483647 w 8100"/>
              <a:gd name="T59" fmla="*/ 0 h 1029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00"/>
              <a:gd name="T91" fmla="*/ 0 h 10296"/>
              <a:gd name="T92" fmla="*/ 8100 w 8100"/>
              <a:gd name="T93" fmla="*/ 10296 h 1029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00" h="10296">
                <a:moveTo>
                  <a:pt x="180" y="0"/>
                </a:moveTo>
                <a:lnTo>
                  <a:pt x="1620" y="624"/>
                </a:lnTo>
                <a:lnTo>
                  <a:pt x="1980" y="780"/>
                </a:lnTo>
                <a:lnTo>
                  <a:pt x="2160" y="936"/>
                </a:lnTo>
                <a:lnTo>
                  <a:pt x="2340" y="1092"/>
                </a:lnTo>
                <a:lnTo>
                  <a:pt x="2520" y="1404"/>
                </a:lnTo>
                <a:lnTo>
                  <a:pt x="4680" y="9204"/>
                </a:lnTo>
                <a:lnTo>
                  <a:pt x="5220" y="9672"/>
                </a:lnTo>
                <a:lnTo>
                  <a:pt x="5580" y="9828"/>
                </a:lnTo>
                <a:lnTo>
                  <a:pt x="6300" y="9828"/>
                </a:lnTo>
                <a:lnTo>
                  <a:pt x="6840" y="9672"/>
                </a:lnTo>
                <a:lnTo>
                  <a:pt x="7200" y="9360"/>
                </a:lnTo>
                <a:lnTo>
                  <a:pt x="7740" y="8268"/>
                </a:lnTo>
                <a:lnTo>
                  <a:pt x="8100" y="8424"/>
                </a:lnTo>
                <a:lnTo>
                  <a:pt x="7740" y="9360"/>
                </a:lnTo>
                <a:lnTo>
                  <a:pt x="7560" y="9672"/>
                </a:lnTo>
                <a:lnTo>
                  <a:pt x="7380" y="9828"/>
                </a:lnTo>
                <a:lnTo>
                  <a:pt x="7200" y="9984"/>
                </a:lnTo>
                <a:lnTo>
                  <a:pt x="6840" y="10140"/>
                </a:lnTo>
                <a:lnTo>
                  <a:pt x="6480" y="10296"/>
                </a:lnTo>
                <a:lnTo>
                  <a:pt x="5580" y="10296"/>
                </a:lnTo>
                <a:lnTo>
                  <a:pt x="5220" y="10140"/>
                </a:lnTo>
                <a:lnTo>
                  <a:pt x="4860" y="9984"/>
                </a:lnTo>
                <a:lnTo>
                  <a:pt x="4500" y="9672"/>
                </a:lnTo>
                <a:lnTo>
                  <a:pt x="4320" y="9516"/>
                </a:lnTo>
                <a:lnTo>
                  <a:pt x="1980" y="1404"/>
                </a:lnTo>
                <a:lnTo>
                  <a:pt x="1800" y="1248"/>
                </a:lnTo>
                <a:lnTo>
                  <a:pt x="1620" y="1092"/>
                </a:lnTo>
                <a:lnTo>
                  <a:pt x="0" y="312"/>
                </a:lnTo>
                <a:lnTo>
                  <a:pt x="18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5" name="Rectangle 99"/>
          <p:cNvSpPr>
            <a:spLocks noChangeArrowheads="1"/>
          </p:cNvSpPr>
          <p:nvPr/>
        </p:nvSpPr>
        <p:spPr bwMode="auto">
          <a:xfrm>
            <a:off x="2713038" y="44545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6" name="Rectangle 100"/>
          <p:cNvSpPr>
            <a:spLocks noChangeArrowheads="1"/>
          </p:cNvSpPr>
          <p:nvPr/>
        </p:nvSpPr>
        <p:spPr bwMode="auto">
          <a:xfrm>
            <a:off x="1798638" y="6575425"/>
            <a:ext cx="1227137" cy="1873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101"/>
          <p:cNvGrpSpPr>
            <a:grpSpLocks/>
          </p:cNvGrpSpPr>
          <p:nvPr/>
        </p:nvGrpSpPr>
        <p:grpSpPr bwMode="auto">
          <a:xfrm rot="-10149985">
            <a:off x="4579938" y="4252913"/>
            <a:ext cx="495300" cy="2057400"/>
            <a:chOff x="3060" y="1596"/>
            <a:chExt cx="2160" cy="6800"/>
          </a:xfrm>
        </p:grpSpPr>
        <p:sp>
          <p:nvSpPr>
            <p:cNvPr id="9303" name="y19Line 11"/>
            <p:cNvSpPr>
              <a:spLocks noChangeShapeType="1"/>
            </p:cNvSpPr>
            <p:nvPr/>
          </p:nvSpPr>
          <p:spPr bwMode="auto">
            <a:xfrm>
              <a:off x="3060" y="1596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y19Line 12"/>
            <p:cNvSpPr>
              <a:spLocks noChangeShapeType="1"/>
            </p:cNvSpPr>
            <p:nvPr/>
          </p:nvSpPr>
          <p:spPr bwMode="auto">
            <a:xfrm>
              <a:off x="3060" y="15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y19Line 13"/>
            <p:cNvSpPr>
              <a:spLocks noChangeShapeType="1"/>
            </p:cNvSpPr>
            <p:nvPr/>
          </p:nvSpPr>
          <p:spPr bwMode="auto">
            <a:xfrm flipH="1">
              <a:off x="5040" y="15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y19Line 14"/>
            <p:cNvSpPr>
              <a:spLocks noChangeShapeType="1"/>
            </p:cNvSpPr>
            <p:nvPr/>
          </p:nvSpPr>
          <p:spPr bwMode="auto">
            <a:xfrm>
              <a:off x="3240" y="1752"/>
              <a:ext cx="0" cy="5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y19Line 15"/>
            <p:cNvSpPr>
              <a:spLocks noChangeShapeType="1"/>
            </p:cNvSpPr>
            <p:nvPr/>
          </p:nvSpPr>
          <p:spPr bwMode="auto">
            <a:xfrm>
              <a:off x="5040" y="1752"/>
              <a:ext cx="0" cy="5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y19Line 16"/>
            <p:cNvSpPr>
              <a:spLocks noChangeShapeType="1"/>
            </p:cNvSpPr>
            <p:nvPr/>
          </p:nvSpPr>
          <p:spPr bwMode="auto">
            <a:xfrm>
              <a:off x="3420" y="175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y19Line 17"/>
            <p:cNvSpPr>
              <a:spLocks noChangeShapeType="1"/>
            </p:cNvSpPr>
            <p:nvPr/>
          </p:nvSpPr>
          <p:spPr bwMode="auto">
            <a:xfrm>
              <a:off x="4860" y="1752"/>
              <a:ext cx="0" cy="56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y19Line 18"/>
            <p:cNvSpPr>
              <a:spLocks noChangeShapeType="1"/>
            </p:cNvSpPr>
            <p:nvPr/>
          </p:nvSpPr>
          <p:spPr bwMode="auto">
            <a:xfrm>
              <a:off x="4748" y="2063"/>
              <a:ext cx="0" cy="3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y19Freeform 19"/>
            <p:cNvSpPr>
              <a:spLocks/>
            </p:cNvSpPr>
            <p:nvPr/>
          </p:nvSpPr>
          <p:spPr bwMode="auto">
            <a:xfrm>
              <a:off x="4860" y="1596"/>
              <a:ext cx="180" cy="156"/>
            </a:xfrm>
            <a:custGeom>
              <a:avLst/>
              <a:gdLst>
                <a:gd name="T0" fmla="*/ 0 w 180"/>
                <a:gd name="T1" fmla="*/ 156 h 156"/>
                <a:gd name="T2" fmla="*/ 180 w 180"/>
                <a:gd name="T3" fmla="*/ 0 h 156"/>
                <a:gd name="T4" fmla="*/ 0 60000 65536"/>
                <a:gd name="T5" fmla="*/ 0 60000 65536"/>
                <a:gd name="T6" fmla="*/ 0 w 180"/>
                <a:gd name="T7" fmla="*/ 0 h 156"/>
                <a:gd name="T8" fmla="*/ 180 w 180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56">
                  <a:moveTo>
                    <a:pt x="0" y="156"/>
                  </a:moveTo>
                  <a:cubicBezTo>
                    <a:pt x="0" y="156"/>
                    <a:pt x="90" y="78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12" name="y19Freeform 20"/>
            <p:cNvSpPr>
              <a:spLocks/>
            </p:cNvSpPr>
            <p:nvPr/>
          </p:nvSpPr>
          <p:spPr bwMode="auto">
            <a:xfrm>
              <a:off x="4748" y="1596"/>
              <a:ext cx="180" cy="156"/>
            </a:xfrm>
            <a:custGeom>
              <a:avLst/>
              <a:gdLst>
                <a:gd name="T0" fmla="*/ 0 w 180"/>
                <a:gd name="T1" fmla="*/ 156 h 156"/>
                <a:gd name="T2" fmla="*/ 180 w 180"/>
                <a:gd name="T3" fmla="*/ 0 h 156"/>
                <a:gd name="T4" fmla="*/ 0 60000 65536"/>
                <a:gd name="T5" fmla="*/ 0 60000 65536"/>
                <a:gd name="T6" fmla="*/ 0 w 180"/>
                <a:gd name="T7" fmla="*/ 0 h 156"/>
                <a:gd name="T8" fmla="*/ 180 w 180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56">
                  <a:moveTo>
                    <a:pt x="0" y="156"/>
                  </a:moveTo>
                  <a:cubicBezTo>
                    <a:pt x="0" y="156"/>
                    <a:pt x="90" y="78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13" name="y19Arc 21"/>
            <p:cNvSpPr>
              <a:spLocks/>
            </p:cNvSpPr>
            <p:nvPr/>
          </p:nvSpPr>
          <p:spPr bwMode="auto">
            <a:xfrm flipH="1">
              <a:off x="3241" y="7517"/>
              <a:ext cx="1802" cy="879"/>
            </a:xfrm>
            <a:custGeom>
              <a:avLst/>
              <a:gdLst>
                <a:gd name="T0" fmla="*/ 0 w 43200"/>
                <a:gd name="T1" fmla="*/ 0 h 24658"/>
                <a:gd name="T2" fmla="*/ 0 w 43200"/>
                <a:gd name="T3" fmla="*/ 0 h 24658"/>
                <a:gd name="T4" fmla="*/ 0 w 43200"/>
                <a:gd name="T5" fmla="*/ 0 h 246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658"/>
                <a:gd name="T11" fmla="*/ 43200 w 43200"/>
                <a:gd name="T12" fmla="*/ 24658 h 246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658" fill="none" extrusionOk="0">
                  <a:moveTo>
                    <a:pt x="43008" y="186"/>
                  </a:moveTo>
                  <a:cubicBezTo>
                    <a:pt x="43135" y="1138"/>
                    <a:pt x="43200" y="2097"/>
                    <a:pt x="43200" y="3058"/>
                  </a:cubicBezTo>
                  <a:cubicBezTo>
                    <a:pt x="43200" y="14987"/>
                    <a:pt x="33529" y="24658"/>
                    <a:pt x="21600" y="24658"/>
                  </a:cubicBezTo>
                  <a:cubicBezTo>
                    <a:pt x="9670" y="24658"/>
                    <a:pt x="0" y="14987"/>
                    <a:pt x="0" y="3058"/>
                  </a:cubicBezTo>
                  <a:cubicBezTo>
                    <a:pt x="-1" y="2034"/>
                    <a:pt x="72" y="1012"/>
                    <a:pt x="217" y="-1"/>
                  </a:cubicBezTo>
                </a:path>
                <a:path w="43200" h="24658" stroke="0" extrusionOk="0">
                  <a:moveTo>
                    <a:pt x="43008" y="186"/>
                  </a:moveTo>
                  <a:cubicBezTo>
                    <a:pt x="43135" y="1138"/>
                    <a:pt x="43200" y="2097"/>
                    <a:pt x="43200" y="3058"/>
                  </a:cubicBezTo>
                  <a:cubicBezTo>
                    <a:pt x="43200" y="14987"/>
                    <a:pt x="33529" y="24658"/>
                    <a:pt x="21600" y="24658"/>
                  </a:cubicBezTo>
                  <a:cubicBezTo>
                    <a:pt x="9670" y="24658"/>
                    <a:pt x="0" y="14987"/>
                    <a:pt x="0" y="3058"/>
                  </a:cubicBezTo>
                  <a:cubicBezTo>
                    <a:pt x="-1" y="2034"/>
                    <a:pt x="72" y="1012"/>
                    <a:pt x="217" y="-1"/>
                  </a:cubicBezTo>
                  <a:lnTo>
                    <a:pt x="21600" y="30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14" name="y19Arc 22"/>
            <p:cNvSpPr>
              <a:spLocks/>
            </p:cNvSpPr>
            <p:nvPr/>
          </p:nvSpPr>
          <p:spPr bwMode="auto">
            <a:xfrm flipH="1" flipV="1">
              <a:off x="3969" y="7419"/>
              <a:ext cx="896" cy="817"/>
            </a:xfrm>
            <a:custGeom>
              <a:avLst/>
              <a:gdLst>
                <a:gd name="T0" fmla="*/ 0 w 21369"/>
                <a:gd name="T1" fmla="*/ 0 h 21392"/>
                <a:gd name="T2" fmla="*/ 0 w 21369"/>
                <a:gd name="T3" fmla="*/ 0 h 21392"/>
                <a:gd name="T4" fmla="*/ 0 w 21369"/>
                <a:gd name="T5" fmla="*/ 0 h 21392"/>
                <a:gd name="T6" fmla="*/ 0 60000 65536"/>
                <a:gd name="T7" fmla="*/ 0 60000 65536"/>
                <a:gd name="T8" fmla="*/ 0 60000 65536"/>
                <a:gd name="T9" fmla="*/ 0 w 21369"/>
                <a:gd name="T10" fmla="*/ 0 h 21392"/>
                <a:gd name="T11" fmla="*/ 21369 w 21369"/>
                <a:gd name="T12" fmla="*/ 21392 h 21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69" h="21392" fill="none" extrusionOk="0">
                  <a:moveTo>
                    <a:pt x="-1" y="18242"/>
                  </a:moveTo>
                  <a:cubicBezTo>
                    <a:pt x="1397" y="8756"/>
                    <a:pt x="8882" y="1327"/>
                    <a:pt x="18378" y="-1"/>
                  </a:cubicBezTo>
                </a:path>
                <a:path w="21369" h="21392" stroke="0" extrusionOk="0">
                  <a:moveTo>
                    <a:pt x="-1" y="18242"/>
                  </a:moveTo>
                  <a:cubicBezTo>
                    <a:pt x="1397" y="8756"/>
                    <a:pt x="8882" y="1327"/>
                    <a:pt x="18378" y="-1"/>
                  </a:cubicBezTo>
                  <a:lnTo>
                    <a:pt x="21369" y="2139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210" name="Line 114"/>
          <p:cNvSpPr>
            <a:spLocks noChangeShapeType="1"/>
          </p:cNvSpPr>
          <p:nvPr/>
        </p:nvSpPr>
        <p:spPr bwMode="auto">
          <a:xfrm>
            <a:off x="4703763" y="4724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" name="Line 115"/>
          <p:cNvSpPr>
            <a:spLocks noChangeShapeType="1"/>
          </p:cNvSpPr>
          <p:nvPr/>
        </p:nvSpPr>
        <p:spPr bwMode="auto">
          <a:xfrm>
            <a:off x="4770438" y="5715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2" name="Line 116"/>
          <p:cNvSpPr>
            <a:spLocks noChangeShapeType="1"/>
          </p:cNvSpPr>
          <p:nvPr/>
        </p:nvSpPr>
        <p:spPr bwMode="auto">
          <a:xfrm>
            <a:off x="4770438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3" name="Line 117"/>
          <p:cNvSpPr>
            <a:spLocks noChangeShapeType="1"/>
          </p:cNvSpPr>
          <p:nvPr/>
        </p:nvSpPr>
        <p:spPr bwMode="auto">
          <a:xfrm>
            <a:off x="4694238" y="5334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4" name="Line 118"/>
          <p:cNvSpPr>
            <a:spLocks noChangeShapeType="1"/>
          </p:cNvSpPr>
          <p:nvPr/>
        </p:nvSpPr>
        <p:spPr bwMode="auto">
          <a:xfrm>
            <a:off x="4846638" y="5029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5" name="Line 119"/>
          <p:cNvSpPr>
            <a:spLocks noChangeShapeType="1"/>
          </p:cNvSpPr>
          <p:nvPr/>
        </p:nvSpPr>
        <p:spPr bwMode="auto">
          <a:xfrm>
            <a:off x="4618038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>
            <a:off x="4694238" y="556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7" name="Line 121"/>
          <p:cNvSpPr>
            <a:spLocks noChangeShapeType="1"/>
          </p:cNvSpPr>
          <p:nvPr/>
        </p:nvSpPr>
        <p:spPr bwMode="auto">
          <a:xfrm>
            <a:off x="4770438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" name="Oval 122"/>
          <p:cNvSpPr>
            <a:spLocks noChangeArrowheads="1"/>
          </p:cNvSpPr>
          <p:nvPr/>
        </p:nvSpPr>
        <p:spPr bwMode="auto">
          <a:xfrm>
            <a:off x="4900613" y="5257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19" name="Oval 123"/>
          <p:cNvSpPr>
            <a:spLocks noChangeArrowheads="1"/>
          </p:cNvSpPr>
          <p:nvPr/>
        </p:nvSpPr>
        <p:spPr bwMode="auto">
          <a:xfrm>
            <a:off x="4792663" y="5562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0" name="Oval 124"/>
          <p:cNvSpPr>
            <a:spLocks noChangeArrowheads="1"/>
          </p:cNvSpPr>
          <p:nvPr/>
        </p:nvSpPr>
        <p:spPr bwMode="auto">
          <a:xfrm>
            <a:off x="4694238" y="5715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2" name="Oval 126"/>
          <p:cNvSpPr>
            <a:spLocks noChangeArrowheads="1"/>
          </p:cNvSpPr>
          <p:nvPr/>
        </p:nvSpPr>
        <p:spPr bwMode="auto">
          <a:xfrm>
            <a:off x="3170238" y="4953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3" name="Oval 127"/>
          <p:cNvSpPr>
            <a:spLocks noChangeArrowheads="1"/>
          </p:cNvSpPr>
          <p:nvPr/>
        </p:nvSpPr>
        <p:spPr bwMode="auto">
          <a:xfrm>
            <a:off x="3398838" y="54419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4" name="Oval 128"/>
          <p:cNvSpPr>
            <a:spLocks noChangeArrowheads="1"/>
          </p:cNvSpPr>
          <p:nvPr/>
        </p:nvSpPr>
        <p:spPr bwMode="auto">
          <a:xfrm>
            <a:off x="3617913" y="581342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5" name="Oval 129"/>
          <p:cNvSpPr>
            <a:spLocks noChangeArrowheads="1"/>
          </p:cNvSpPr>
          <p:nvPr/>
        </p:nvSpPr>
        <p:spPr bwMode="auto">
          <a:xfrm>
            <a:off x="1189038" y="4724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6" name="Oval 130"/>
          <p:cNvSpPr>
            <a:spLocks noChangeArrowheads="1"/>
          </p:cNvSpPr>
          <p:nvPr/>
        </p:nvSpPr>
        <p:spPr bwMode="auto">
          <a:xfrm>
            <a:off x="1341438" y="4572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7" name="Oval 131"/>
          <p:cNvSpPr>
            <a:spLocks noChangeArrowheads="1"/>
          </p:cNvSpPr>
          <p:nvPr/>
        </p:nvSpPr>
        <p:spPr bwMode="auto">
          <a:xfrm>
            <a:off x="1341438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8" name="Oval 132"/>
          <p:cNvSpPr>
            <a:spLocks noChangeArrowheads="1"/>
          </p:cNvSpPr>
          <p:nvPr/>
        </p:nvSpPr>
        <p:spPr bwMode="auto">
          <a:xfrm>
            <a:off x="1341438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9" name="Oval 133"/>
          <p:cNvSpPr>
            <a:spLocks noChangeArrowheads="1"/>
          </p:cNvSpPr>
          <p:nvPr/>
        </p:nvSpPr>
        <p:spPr bwMode="auto">
          <a:xfrm>
            <a:off x="1189038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0" name="Oval 134"/>
          <p:cNvSpPr>
            <a:spLocks noChangeArrowheads="1"/>
          </p:cNvSpPr>
          <p:nvPr/>
        </p:nvSpPr>
        <p:spPr bwMode="auto">
          <a:xfrm>
            <a:off x="1265238" y="4724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1" name="Oval 135"/>
          <p:cNvSpPr>
            <a:spLocks noChangeArrowheads="1"/>
          </p:cNvSpPr>
          <p:nvPr/>
        </p:nvSpPr>
        <p:spPr bwMode="auto">
          <a:xfrm>
            <a:off x="1341438" y="4724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2" name="Oval 136"/>
          <p:cNvSpPr>
            <a:spLocks noChangeArrowheads="1"/>
          </p:cNvSpPr>
          <p:nvPr/>
        </p:nvSpPr>
        <p:spPr bwMode="auto">
          <a:xfrm>
            <a:off x="1189038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3" name="Oval 137"/>
          <p:cNvSpPr>
            <a:spLocks noChangeArrowheads="1"/>
          </p:cNvSpPr>
          <p:nvPr/>
        </p:nvSpPr>
        <p:spPr bwMode="auto">
          <a:xfrm>
            <a:off x="1189038" y="4572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4" name="Oval 138"/>
          <p:cNvSpPr>
            <a:spLocks noChangeArrowheads="1"/>
          </p:cNvSpPr>
          <p:nvPr/>
        </p:nvSpPr>
        <p:spPr bwMode="auto">
          <a:xfrm>
            <a:off x="1036638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5" name="Oval 139"/>
          <p:cNvSpPr>
            <a:spLocks noChangeArrowheads="1"/>
          </p:cNvSpPr>
          <p:nvPr/>
        </p:nvSpPr>
        <p:spPr bwMode="auto">
          <a:xfrm>
            <a:off x="1036638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6" name="Oval 140"/>
          <p:cNvSpPr>
            <a:spLocks noChangeArrowheads="1"/>
          </p:cNvSpPr>
          <p:nvPr/>
        </p:nvSpPr>
        <p:spPr bwMode="auto">
          <a:xfrm>
            <a:off x="1265238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7" name="Oval 141"/>
          <p:cNvSpPr>
            <a:spLocks noChangeArrowheads="1"/>
          </p:cNvSpPr>
          <p:nvPr/>
        </p:nvSpPr>
        <p:spPr bwMode="auto">
          <a:xfrm>
            <a:off x="1265238" y="4572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8" name="Oval 142"/>
          <p:cNvSpPr>
            <a:spLocks noChangeArrowheads="1"/>
          </p:cNvSpPr>
          <p:nvPr/>
        </p:nvSpPr>
        <p:spPr bwMode="auto">
          <a:xfrm>
            <a:off x="1265238" y="4724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9" name="Oval 143"/>
          <p:cNvSpPr>
            <a:spLocks noChangeArrowheads="1"/>
          </p:cNvSpPr>
          <p:nvPr/>
        </p:nvSpPr>
        <p:spPr bwMode="auto">
          <a:xfrm>
            <a:off x="1112838" y="4572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2408238" y="4475163"/>
            <a:ext cx="152400" cy="34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41" name="Rectangle 145"/>
          <p:cNvSpPr>
            <a:spLocks noChangeArrowheads="1"/>
          </p:cNvSpPr>
          <p:nvPr/>
        </p:nvSpPr>
        <p:spPr bwMode="auto">
          <a:xfrm>
            <a:off x="808038" y="5715000"/>
            <a:ext cx="838200" cy="8382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42" name="Oval 146"/>
          <p:cNvSpPr>
            <a:spLocks noChangeArrowheads="1"/>
          </p:cNvSpPr>
          <p:nvPr/>
        </p:nvSpPr>
        <p:spPr bwMode="auto">
          <a:xfrm>
            <a:off x="762000" y="5256213"/>
            <a:ext cx="914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43" name="Rectangle 147"/>
          <p:cNvSpPr>
            <a:spLocks noChangeArrowheads="1"/>
          </p:cNvSpPr>
          <p:nvPr/>
        </p:nvSpPr>
        <p:spPr bwMode="auto">
          <a:xfrm>
            <a:off x="1077913" y="5048250"/>
            <a:ext cx="292100" cy="209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44" name="AutoShape 148"/>
          <p:cNvSpPr>
            <a:spLocks noChangeArrowheads="1"/>
          </p:cNvSpPr>
          <p:nvPr/>
        </p:nvSpPr>
        <p:spPr bwMode="auto">
          <a:xfrm>
            <a:off x="1133475" y="4821238"/>
            <a:ext cx="152400" cy="228600"/>
          </a:xfrm>
          <a:prstGeom prst="cloudCallout">
            <a:avLst>
              <a:gd name="adj1" fmla="val -170833"/>
              <a:gd name="adj2" fmla="val -109722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4245" name="Oval 149"/>
          <p:cNvSpPr>
            <a:spLocks noChangeArrowheads="1"/>
          </p:cNvSpPr>
          <p:nvPr/>
        </p:nvSpPr>
        <p:spPr bwMode="auto">
          <a:xfrm>
            <a:off x="4922838" y="5105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46" name="Oval 150"/>
          <p:cNvSpPr>
            <a:spLocks noChangeArrowheads="1"/>
          </p:cNvSpPr>
          <p:nvPr/>
        </p:nvSpPr>
        <p:spPr bwMode="auto">
          <a:xfrm>
            <a:off x="4770438" y="5334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47" name="Text Box 151"/>
          <p:cNvSpPr txBox="1">
            <a:spLocks noChangeArrowheads="1"/>
          </p:cNvSpPr>
          <p:nvPr/>
        </p:nvSpPr>
        <p:spPr bwMode="auto">
          <a:xfrm>
            <a:off x="5486400" y="3276600"/>
            <a:ext cx="3200400" cy="23114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 thí nghiệm và mô hình trên các em có nhận xét gì về nguyên liệu, phương pháp điều chế và cách thu khí oxi trong </a:t>
            </a:r>
            <a:r>
              <a:rPr lang="en-US" altLang="en-US" sz="2400"/>
              <a:t>PTN ?</a:t>
            </a:r>
          </a:p>
        </p:txBody>
      </p:sp>
      <p:sp>
        <p:nvSpPr>
          <p:cNvPr id="4248" name="Rectangle 152"/>
          <p:cNvSpPr>
            <a:spLocks noChangeArrowheads="1"/>
          </p:cNvSpPr>
          <p:nvPr/>
        </p:nvSpPr>
        <p:spPr bwMode="auto">
          <a:xfrm>
            <a:off x="5791200" y="61722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altLang="en-US" sz="2400"/>
              <a:t>Nước</a:t>
            </a:r>
          </a:p>
        </p:txBody>
      </p:sp>
      <p:sp>
        <p:nvSpPr>
          <p:cNvPr id="4249" name="Line 153"/>
          <p:cNvSpPr>
            <a:spLocks noChangeShapeType="1"/>
          </p:cNvSpPr>
          <p:nvPr/>
        </p:nvSpPr>
        <p:spPr bwMode="auto">
          <a:xfrm flipH="1">
            <a:off x="5181600" y="6400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1277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0243 -0.1347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673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-0.1393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96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" presetClass="entr" presetSubtype="1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-0.00417 -0.08889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88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" presetClass="entr" presetSubtype="1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4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972 L -0.00417 -0.0875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88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2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0.00416 -0.2555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2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0.00416 -0.2555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22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2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2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2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2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2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2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1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1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1000"/>
                                        <p:tgtEl>
                                          <p:spTgt spid="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-0.10555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278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417 -0.11273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4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648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416 -0.10556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770" decel="100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770" decel="100000"/>
                                        <p:tgtEl>
                                          <p:spTgt spid="4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7" dur="77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9" dur="77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4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800" decel="1000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00" decel="100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2" grpId="0" animBg="1"/>
      <p:bldP spid="4102" grpId="1" animBg="1"/>
      <p:bldP spid="4132" grpId="0" animBg="1"/>
      <p:bldP spid="4133" grpId="0" animBg="1"/>
      <p:bldP spid="4134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6" grpId="1" animBg="1"/>
      <p:bldP spid="4147" grpId="0" animBg="1"/>
      <p:bldP spid="4147" grpId="1" animBg="1"/>
      <p:bldP spid="4148" grpId="0" animBg="1"/>
      <p:bldP spid="4148" grpId="1" animBg="1"/>
      <p:bldP spid="4149" grpId="0" animBg="1"/>
      <p:bldP spid="4149" grpId="1" animBg="1"/>
      <p:bldP spid="4151" grpId="0" animBg="1"/>
      <p:bldP spid="4156" grpId="0" animBg="1"/>
      <p:bldP spid="4156" grpId="1" animBg="1"/>
      <p:bldP spid="4157" grpId="0" animBg="1"/>
      <p:bldP spid="4157" grpId="1" animBg="1"/>
      <p:bldP spid="4158" grpId="0" animBg="1"/>
      <p:bldP spid="4158" grpId="1" animBg="1"/>
      <p:bldP spid="4158" grpId="2" animBg="1"/>
      <p:bldP spid="4159" grpId="0" animBg="1"/>
      <p:bldP spid="4160" grpId="0" animBg="1"/>
      <p:bldP spid="4161" grpId="0" animBg="1"/>
      <p:bldP spid="4162" grpId="0" animBg="1"/>
      <p:bldP spid="4167" grpId="0" animBg="1"/>
      <p:bldP spid="4167" grpId="1" animBg="1"/>
      <p:bldP spid="4167" grpId="2" animBg="1"/>
      <p:bldP spid="4168" grpId="0"/>
      <p:bldP spid="4168" grpId="1"/>
      <p:bldP spid="4169" grpId="0"/>
      <p:bldP spid="4173" grpId="0" animBg="1"/>
      <p:bldP spid="4173" grpId="1" animBg="1"/>
      <p:bldP spid="4174" grpId="0"/>
      <p:bldP spid="4175" grpId="0"/>
      <p:bldP spid="4176" grpId="0" animBg="1"/>
      <p:bldP spid="4194" grpId="0" animBg="1"/>
      <p:bldP spid="4195" grpId="0" animBg="1"/>
      <p:bldP spid="4196" grpId="0" animBg="1"/>
      <p:bldP spid="4218" grpId="0" animBg="1"/>
      <p:bldP spid="4218" grpId="1" animBg="1"/>
      <p:bldP spid="4219" grpId="0" animBg="1"/>
      <p:bldP spid="4220" grpId="0" animBg="1"/>
      <p:bldP spid="4222" grpId="0" animBg="1"/>
      <p:bldP spid="4223" grpId="0" animBg="1"/>
      <p:bldP spid="4224" grpId="0" animBg="1"/>
      <p:bldP spid="4225" grpId="0" animBg="1"/>
      <p:bldP spid="4226" grpId="0" animBg="1"/>
      <p:bldP spid="4227" grpId="0" animBg="1"/>
      <p:bldP spid="4228" grpId="0" animBg="1"/>
      <p:bldP spid="4229" grpId="0" animBg="1"/>
      <p:bldP spid="4230" grpId="0" animBg="1"/>
      <p:bldP spid="4231" grpId="0" animBg="1"/>
      <p:bldP spid="4232" grpId="0" animBg="1"/>
      <p:bldP spid="4233" grpId="0" animBg="1"/>
      <p:bldP spid="4234" grpId="0" animBg="1"/>
      <p:bldP spid="4235" grpId="0" animBg="1"/>
      <p:bldP spid="4236" grpId="0" animBg="1"/>
      <p:bldP spid="4237" grpId="0" animBg="1"/>
      <p:bldP spid="4238" grpId="0" animBg="1"/>
      <p:bldP spid="4239" grpId="0" animBg="1"/>
      <p:bldP spid="4240" grpId="0" animBg="1"/>
      <p:bldP spid="4241" grpId="0" animBg="1"/>
      <p:bldP spid="4242" grpId="0" animBg="1"/>
      <p:bldP spid="4243" grpId="0" animBg="1"/>
      <p:bldP spid="4244" grpId="0" animBg="1"/>
      <p:bldP spid="4245" grpId="0" animBg="1"/>
      <p:bldP spid="4245" grpId="1" animBg="1"/>
      <p:bldP spid="4246" grpId="0" animBg="1"/>
      <p:bldP spid="4246" grpId="1" animBg="1"/>
      <p:bldP spid="4247" grpId="0" animBg="1"/>
      <p:bldP spid="4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6455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57200" y="1092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nghiệm: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066800" y="1549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a/ Với KMnO</a:t>
            </a:r>
            <a:r>
              <a:rPr lang="en-US" altLang="en-US" sz="2400" b="1" baseline="-25000">
                <a:solidFill>
                  <a:srgbClr val="FF0000"/>
                </a:solidFill>
              </a:rPr>
              <a:t>4: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3257550" y="1530350"/>
            <a:ext cx="222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(Thuốc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tím)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400175" y="20002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PTHH: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648200" y="19081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5486400" y="1933575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K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MnO</a:t>
            </a:r>
            <a:r>
              <a:rPr lang="en-US" altLang="en-US" sz="2400" b="1" baseline="-25000"/>
              <a:t>4  </a:t>
            </a:r>
            <a:r>
              <a:rPr lang="en-US" altLang="en-US" sz="2400" b="1"/>
              <a:t>+  MnO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+  O</a:t>
            </a:r>
            <a:r>
              <a:rPr lang="en-US" altLang="en-US" sz="2400" b="1" baseline="-25000"/>
              <a:t>2 </a:t>
            </a:r>
            <a:endParaRPr lang="en-US" altLang="en-US" sz="2400" b="1"/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2895600" y="200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2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3076575" y="200025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1066800" y="2441575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b/ </a:t>
            </a:r>
            <a:r>
              <a:rPr lang="en-US" altLang="en-US" sz="2400" b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</a:rPr>
              <a:t> KClO</a:t>
            </a:r>
            <a:r>
              <a:rPr lang="en-US" alt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/>
              <a:t> : (Kali </a:t>
            </a:r>
            <a:r>
              <a:rPr lang="en-US" altLang="en-US" sz="2400" b="1" dirty="0" err="1"/>
              <a:t>clorat</a:t>
            </a:r>
            <a:r>
              <a:rPr lang="en-US" altLang="en-US" sz="2400" b="1" dirty="0"/>
              <a:t>)</a:t>
            </a:r>
          </a:p>
        </p:txBody>
      </p:sp>
      <p:sp>
        <p:nvSpPr>
          <p:cNvPr id="1037" name="Line 15"/>
          <p:cNvSpPr>
            <a:spLocks noChangeShapeType="1"/>
          </p:cNvSpPr>
          <p:nvPr/>
        </p:nvSpPr>
        <p:spPr bwMode="auto">
          <a:xfrm>
            <a:off x="4572000" y="22002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2041525" y="28448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2KClO</a:t>
            </a:r>
            <a:r>
              <a:rPr lang="en-US" altLang="en-US" sz="2400" b="1" baseline="-25000" dirty="0"/>
              <a:t>3</a:t>
            </a:r>
            <a:r>
              <a:rPr lang="en-US" altLang="en-US" sz="2400" b="1" dirty="0"/>
              <a:t>                  2KCl      +     3O</a:t>
            </a:r>
            <a:r>
              <a:rPr lang="en-US" altLang="en-US" sz="2400" b="1" baseline="-25000" dirty="0"/>
              <a:t>2</a:t>
            </a:r>
            <a:endParaRPr lang="en-US" altLang="en-US" sz="24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954713" y="2516188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2516188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Line 24"/>
          <p:cNvSpPr>
            <a:spLocks noChangeShapeType="1"/>
          </p:cNvSpPr>
          <p:nvPr/>
        </p:nvSpPr>
        <p:spPr bwMode="auto">
          <a:xfrm>
            <a:off x="3429000" y="31178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Text Box 25"/>
          <p:cNvSpPr txBox="1">
            <a:spLocks noChangeArrowheads="1"/>
          </p:cNvSpPr>
          <p:nvPr/>
        </p:nvSpPr>
        <p:spPr bwMode="auto">
          <a:xfrm>
            <a:off x="3657600" y="28178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</a:t>
            </a:r>
            <a:r>
              <a:rPr lang="en-US" altLang="en-US" baseline="30000"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2" name="Line 26"/>
          <p:cNvSpPr>
            <a:spLocks noChangeShapeType="1"/>
          </p:cNvSpPr>
          <p:nvPr/>
        </p:nvSpPr>
        <p:spPr bwMode="auto">
          <a:xfrm flipV="1">
            <a:off x="7018338" y="284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27"/>
          <p:cNvSpPr>
            <a:spLocks noChangeShapeType="1"/>
          </p:cNvSpPr>
          <p:nvPr/>
        </p:nvSpPr>
        <p:spPr bwMode="auto">
          <a:xfrm flipV="1">
            <a:off x="86106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57200" y="32004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2. </a:t>
            </a:r>
            <a:r>
              <a:rPr lang="en-US" altLang="en-US" sz="2400" b="1" u="sng"/>
              <a:t>Kết luận</a:t>
            </a:r>
            <a:r>
              <a:rPr lang="en-US" altLang="en-US" sz="2400" b="1"/>
              <a:t>: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04800" y="357187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thí nghiệm</a:t>
            </a:r>
            <a:r>
              <a:rPr lang="en-US" altLang="en-US" sz="2400" b="1"/>
              <a:t>: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403225" y="39624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Khí oxi được điều chế bằng cách đun nóng các hợp chất giàu oxi và dễ bị phân huỷ ở nhiệt độ cao như KMnO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 KClO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403225" y="475615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Khí oxi được thu bằng 2 cách : Đẩy không khí và đẩy nước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41300" y="114300"/>
            <a:ext cx="890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TIẾT </a:t>
            </a:r>
            <a:r>
              <a:rPr lang="en-US" altLang="en-US" sz="2000" b="1" dirty="0" smtClean="0"/>
              <a:t>41 – </a:t>
            </a:r>
            <a:r>
              <a:rPr lang="en-US" altLang="en-US" sz="2000" b="1" dirty="0" err="1" smtClean="0"/>
              <a:t>Bài</a:t>
            </a:r>
            <a:r>
              <a:rPr lang="en-US" altLang="en-US" sz="2000" b="1" dirty="0" smtClean="0"/>
              <a:t> 27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.  </a:t>
            </a:r>
            <a:r>
              <a:rPr lang="en-US" altLang="en-US" sz="2400" b="1" dirty="0">
                <a:solidFill>
                  <a:srgbClr val="FF0000"/>
                </a:solidFill>
              </a:rPr>
              <a:t>ĐIỀU CHẾ KHÍ OXI – PHẢN ỨNG PHÂN HỦY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04799" y="5292725"/>
            <a:ext cx="7385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1300" y="5893068"/>
            <a:ext cx="758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endParaRPr lang="en-US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/>
      <p:bldP spid="8221" grpId="0"/>
      <p:bldP spid="8222" grpId="0"/>
      <p:bldP spid="82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1090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.VnArial</vt:lpstr>
      <vt:lpstr>.VnShelley Allegro</vt:lpstr>
      <vt:lpstr>Arial</vt:lpstr>
      <vt:lpstr>Calibri</vt:lpstr>
      <vt:lpstr>Calibri Light</vt:lpstr>
      <vt:lpstr>Tahoma</vt:lpstr>
      <vt:lpstr>Times New Roman</vt:lpstr>
      <vt:lpstr>VNI-Times</vt:lpstr>
      <vt:lpstr>Webdings</vt:lpstr>
      <vt:lpstr>Wingdings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Xps</dc:creator>
  <cp:lastModifiedBy>Xps</cp:lastModifiedBy>
  <cp:revision>7</cp:revision>
  <dcterms:created xsi:type="dcterms:W3CDTF">2021-02-01T07:07:39Z</dcterms:created>
  <dcterms:modified xsi:type="dcterms:W3CDTF">2021-02-01T08:23:57Z</dcterms:modified>
</cp:coreProperties>
</file>