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304" r:id="rId4"/>
    <p:sldId id="313" r:id="rId5"/>
    <p:sldId id="314" r:id="rId6"/>
    <p:sldId id="321" r:id="rId7"/>
    <p:sldId id="320" r:id="rId8"/>
    <p:sldId id="322" r:id="rId9"/>
    <p:sldId id="323" r:id="rId10"/>
    <p:sldId id="315" r:id="rId11"/>
    <p:sldId id="319" r:id="rId12"/>
    <p:sldId id="318" r:id="rId13"/>
    <p:sldId id="276" r:id="rId14"/>
  </p:sldIdLst>
  <p:sldSz cx="12192000" cy="6858000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QOfMUv6SNgKwXG3IjwfFB/SzL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757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011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D663-D67E-4FD3-9EFE-17DA0845FFCF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6323-5262-41DD-939D-A1CBC5473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ề Bản chiếu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Đầu trang của Phầ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ội dung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ép so sán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ội dung với Chú thích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̉nh với Chú thích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Dọc và Văn bả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C:/Users/DELL/Downloads/http:/www.tuoitre.com.vn/Tianyon/ImageView.aspx?ThumbnailID=285193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image" Target="../media/image1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5.jpeg"/><Relationship Id="rId10" Type="http://schemas.openxmlformats.org/officeDocument/2006/relationships/image" Target="C:/Users/DELL/Downloads/http:/www.tuoitre.com.vn/Tianyon/ImageView.aspx?ThumbnailID=285186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957" y="3724981"/>
            <a:ext cx="1033975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TIẾT 4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vi-VN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BÀI </a:t>
            </a:r>
            <a: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42</a:t>
            </a:r>
            <a:endParaRPr lang="vi-VN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vi-VN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vi-V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 NHIÊN TRUNG VÀ NAM MĨ (tiếp theo)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7" descr="Earth-16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77" y="0"/>
            <a:ext cx="1981200" cy="21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543010" cy="427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Hình ảnh 27" descr="Káº¿t quáº£ hÃ¬nh áº£nh cho LÆ°á»£c Äá» tá»± nhiÃªn Trung vÃ  Nam MÄ©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0"/>
            <a:ext cx="4032738" cy="3516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1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203200" y="871537"/>
            <a:ext cx="4978400" cy="978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</a:pPr>
            <a:r>
              <a:rPr sz="3200" b="1" i="1" err="1">
                <a:latin typeface="Times New Roman" panose="02020603050405020304" pitchFamily="18" charset="0"/>
              </a:rPr>
              <a:t>b. Các đặc điểm khác của môi trường tự nhiên</a:t>
            </a:r>
            <a:r>
              <a:rPr sz="3200" b="1" i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83200" y="5943600"/>
            <a:ext cx="6197600" cy="685800"/>
          </a:xfrm>
          <a:gradFill rotWithShape="1">
            <a:gsLst>
              <a:gs pos="0">
                <a:srgbClr val="EDF6F7"/>
              </a:gs>
              <a:gs pos="50000">
                <a:schemeClr val="bg1"/>
              </a:gs>
              <a:gs pos="100000">
                <a:srgbClr val="EDF6F7"/>
              </a:gs>
            </a:gsLst>
            <a:lin ang="5400000" scaled="1"/>
          </a:gradFill>
          <a:ln>
            <a:solidFill>
              <a:schemeClr val="bg1"/>
            </a:solidFill>
            <a:miter lim="800000"/>
          </a:ln>
        </p:spPr>
        <p:txBody>
          <a:bodyPr vert="horz" lIns="91440" tIns="45720" rIns="91440" bIns="9144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all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? em có nhận xét gì về thiên nhiên trung và nam mĩ ?</a:t>
            </a:r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914400"/>
            <a:ext cx="67056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801" y="34290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8"/>
          <p:cNvSpPr txBox="1"/>
          <p:nvPr/>
        </p:nvSpPr>
        <p:spPr>
          <a:xfrm>
            <a:off x="5892800" y="3352801"/>
            <a:ext cx="1930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Rừng rậm nhiệt đới</a:t>
            </a:r>
            <a:endParaRPr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800" y="4038600"/>
            <a:ext cx="491067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 Box 10"/>
          <p:cNvSpPr txBox="1"/>
          <p:nvPr/>
        </p:nvSpPr>
        <p:spPr>
          <a:xfrm>
            <a:off x="5994400" y="3962401"/>
            <a:ext cx="1676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Rừng thưa  Xa</a:t>
            </a:r>
            <a:r>
              <a:rPr sz="1400">
                <a:solidFill>
                  <a:srgbClr val="0000FF"/>
                </a:solidFill>
                <a:latin typeface="Times New Roman" panose="02020603050405020304" pitchFamily="18" charset="0"/>
              </a:rPr>
              <a:t>-van</a:t>
            </a:r>
          </a:p>
        </p:txBody>
      </p:sp>
      <p:sp>
        <p:nvSpPr>
          <p:cNvPr id="19465" name="Freeform 11"/>
          <p:cNvSpPr/>
          <p:nvPr/>
        </p:nvSpPr>
        <p:spPr>
          <a:xfrm>
            <a:off x="5384800" y="4572001"/>
            <a:ext cx="414867" cy="206375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/>
          <p:nvPr/>
        </p:nvSpPr>
        <p:spPr>
          <a:xfrm>
            <a:off x="5791200" y="4495800"/>
            <a:ext cx="2167467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Thảo nguyên</a:t>
            </a:r>
            <a:endParaRPr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Text Box 13"/>
          <p:cNvSpPr txBox="1"/>
          <p:nvPr/>
        </p:nvSpPr>
        <p:spPr>
          <a:xfrm>
            <a:off x="5791200" y="4876801"/>
            <a:ext cx="175471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Hoang mạc bán hoang mạc</a:t>
            </a:r>
            <a:endParaRPr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8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801" y="16764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2801" y="16764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1" y="19812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1" y="12192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3201" y="19812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1" y="22098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1" y="23622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6401" y="34290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6401" y="22098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7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4401" y="30480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8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7201" y="25908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9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800" y="2971800"/>
            <a:ext cx="4910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0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600" y="2667000"/>
            <a:ext cx="4910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1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800" y="3124200"/>
            <a:ext cx="491067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0" y="3276600"/>
            <a:ext cx="491067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3" name="Freeform 32"/>
          <p:cNvSpPr/>
          <p:nvPr/>
        </p:nvSpPr>
        <p:spPr>
          <a:xfrm>
            <a:off x="9347200" y="4343401"/>
            <a:ext cx="414867" cy="206375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Freeform 33"/>
          <p:cNvSpPr/>
          <p:nvPr/>
        </p:nvSpPr>
        <p:spPr>
          <a:xfrm>
            <a:off x="9448800" y="4038601"/>
            <a:ext cx="414867" cy="206375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Text Box 34"/>
          <p:cNvSpPr txBox="1"/>
          <p:nvPr/>
        </p:nvSpPr>
        <p:spPr>
          <a:xfrm>
            <a:off x="8940800" y="4343401"/>
            <a:ext cx="516467" cy="4247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20000"/>
              </a:spcBef>
            </a:pPr>
            <a:r>
              <a:rPr sz="2400" b="1">
                <a:latin typeface="Times New Roman" panose="02020603050405020304" pitchFamily="18" charset="0"/>
              </a:rPr>
              <a:t>..........</a:t>
            </a:r>
          </a:p>
        </p:txBody>
      </p:sp>
      <p:sp>
        <p:nvSpPr>
          <p:cNvPr id="19486" name="Text Box 35"/>
          <p:cNvSpPr txBox="1"/>
          <p:nvPr/>
        </p:nvSpPr>
        <p:spPr>
          <a:xfrm>
            <a:off x="5384800" y="4876801"/>
            <a:ext cx="516467" cy="3139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20000"/>
              </a:spcBef>
            </a:pPr>
            <a:r>
              <a:rPr sz="2400" b="1">
                <a:latin typeface="Times New Roman" panose="02020603050405020304" pitchFamily="18" charset="0"/>
              </a:rPr>
              <a:t>........</a:t>
            </a:r>
          </a:p>
        </p:txBody>
      </p:sp>
      <p:sp>
        <p:nvSpPr>
          <p:cNvPr id="19487" name="Freeform 36"/>
          <p:cNvSpPr/>
          <p:nvPr/>
        </p:nvSpPr>
        <p:spPr>
          <a:xfrm>
            <a:off x="9042400" y="2971800"/>
            <a:ext cx="406400" cy="990600"/>
          </a:xfrm>
          <a:custGeom>
            <a:avLst/>
            <a:gdLst>
              <a:gd name="txL" fmla="*/ 0 w 240"/>
              <a:gd name="txT" fmla="*/ 0 h 624"/>
              <a:gd name="txR" fmla="*/ 240 w 240"/>
              <a:gd name="txB" fmla="*/ 624 h 62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0" h="624">
                <a:moveTo>
                  <a:pt x="0" y="0"/>
                </a:moveTo>
                <a:cubicBezTo>
                  <a:pt x="32" y="56"/>
                  <a:pt x="64" y="112"/>
                  <a:pt x="96" y="144"/>
                </a:cubicBezTo>
                <a:cubicBezTo>
                  <a:pt x="128" y="176"/>
                  <a:pt x="168" y="152"/>
                  <a:pt x="192" y="192"/>
                </a:cubicBezTo>
                <a:cubicBezTo>
                  <a:pt x="216" y="232"/>
                  <a:pt x="240" y="336"/>
                  <a:pt x="240" y="384"/>
                </a:cubicBezTo>
                <a:cubicBezTo>
                  <a:pt x="240" y="432"/>
                  <a:pt x="200" y="440"/>
                  <a:pt x="192" y="480"/>
                </a:cubicBezTo>
                <a:cubicBezTo>
                  <a:pt x="184" y="520"/>
                  <a:pt x="192" y="600"/>
                  <a:pt x="192" y="62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48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0801" y="2286000"/>
            <a:ext cx="376767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90" name="Rectangle 40"/>
          <p:cNvSpPr/>
          <p:nvPr/>
        </p:nvSpPr>
        <p:spPr>
          <a:xfrm>
            <a:off x="0" y="1729160"/>
            <a:ext cx="5283200" cy="259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06400" indent="-177800">
              <a:spcBef>
                <a:spcPct val="50000"/>
              </a:spcBef>
            </a:pPr>
            <a:r>
              <a:rPr sz="2200" b="1" err="1">
                <a:latin typeface="Times New Roman" panose="02020603050405020304" pitchFamily="18" charset="0"/>
              </a:rPr>
              <a:t>   </a:t>
            </a:r>
            <a:r>
              <a:rPr sz="2400" err="1">
                <a:latin typeface="Times New Roman" panose="02020603050405020304" pitchFamily="18" charset="0"/>
              </a:rPr>
              <a:t>Trung và Nam Mĩ có các kiểu môi   trường chính</a:t>
            </a:r>
            <a:r>
              <a:rPr lang="vi-VN" altLang="x-none" sz="2400" dirty="0">
                <a:latin typeface="Times New Roman" panose="02020603050405020304" pitchFamily="18" charset="0"/>
              </a:rPr>
              <a:t>: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lang="vi-VN" altLang="x-none" sz="2400" dirty="0">
                <a:latin typeface="Times New Roman" panose="02020603050405020304" pitchFamily="18" charset="0"/>
              </a:rPr>
              <a:t>    +</a:t>
            </a:r>
            <a:r>
              <a:rPr sz="2400" err="1">
                <a:latin typeface="Times New Roman" panose="02020603050405020304" pitchFamily="18" charset="0"/>
              </a:rPr>
              <a:t> Rừng xích đạo xanh quanh năm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 + Rừng rậm nhiệt đới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 + Rừng thưa và xa</a:t>
            </a:r>
            <a:r>
              <a:rPr sz="2400">
                <a:latin typeface="Times New Roman" panose="02020603050405020304" pitchFamily="18" charset="0"/>
              </a:rPr>
              <a:t>-van.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 + Thảo nguyên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 + Hoang mạc và bán hoang mạc</a:t>
            </a:r>
            <a:endParaRPr sz="2400">
              <a:latin typeface="Times New Roman" panose="02020603050405020304" pitchFamily="18" charset="0"/>
            </a:endParaRP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200" b="1" err="1">
                <a:latin typeface="Times New Roman" panose="02020603050405020304" pitchFamily="18" charset="0"/>
              </a:rPr>
              <a:t>    </a:t>
            </a:r>
            <a:r>
              <a:rPr sz="2400" err="1">
                <a:latin typeface="Times New Roman" panose="02020603050405020304" pitchFamily="18" charset="0"/>
              </a:rPr>
              <a:t>+ Cảnh quan núi cao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77" name="Text Box 41"/>
          <p:cNvSpPr txBox="1"/>
          <p:nvPr/>
        </p:nvSpPr>
        <p:spPr>
          <a:xfrm>
            <a:off x="0" y="5257801"/>
            <a:ext cx="52832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2400" err="1">
                <a:latin typeface="Times New Roman" panose="02020603050405020304" pitchFamily="18" charset="0"/>
              </a:rPr>
              <a:t>      </a:t>
            </a:r>
            <a:r>
              <a:rPr lang="vi-VN" sz="2400" smtClean="0">
                <a:latin typeface="Times New Roman" panose="02020603050405020304" pitchFamily="18" charset="0"/>
              </a:rPr>
              <a:t>-&gt; </a:t>
            </a:r>
            <a:r>
              <a:rPr sz="2400" smtClean="0">
                <a:latin typeface="Times New Roman" panose="02020603050405020304" pitchFamily="18" charset="0"/>
              </a:rPr>
              <a:t>Cảnh </a:t>
            </a:r>
            <a:r>
              <a:rPr sz="2400" err="1">
                <a:latin typeface="Times New Roman" panose="02020603050405020304" pitchFamily="18" charset="0"/>
              </a:rPr>
              <a:t>quan tự nhiên đa dạng, phong  phú, phân hoá từ Bắc xuống Nam,từ thấp lên cao</a:t>
            </a:r>
            <a:r>
              <a:rPr lang="vi-VN" altLang="x-none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5200" y="28132"/>
            <a:ext cx="9571502" cy="70338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Bài 42: THIÊN NHIÊN TRUNG VÀ NAM MĨ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7" descr="Earth-1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15" y="28132"/>
            <a:ext cx="807074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  <p:bldP spid="14340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>
          <a:xfrm flipH="1">
            <a:off x="7315201" y="671514"/>
            <a:ext cx="124884" cy="90487"/>
          </a:xfrm>
          <a:custGeom>
            <a:avLst/>
            <a:gdLst>
              <a:gd name="txL" fmla="*/ 0 w 1"/>
              <a:gd name="txT" fmla="*/ 0 h 1"/>
              <a:gd name="txR" fmla="*/ 1 w 1"/>
              <a:gd name="txB" fmla="*/ 1 h 1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/>
          <p:nvPr/>
        </p:nvGrpSpPr>
        <p:grpSpPr>
          <a:xfrm>
            <a:off x="2844800" y="762000"/>
            <a:ext cx="7315200" cy="5276850"/>
            <a:chOff x="1200" y="396"/>
            <a:chExt cx="3444" cy="3468"/>
          </a:xfrm>
        </p:grpSpPr>
        <p:grpSp>
          <p:nvGrpSpPr>
            <p:cNvPr id="21518" name="Group 5"/>
            <p:cNvGrpSpPr/>
            <p:nvPr/>
          </p:nvGrpSpPr>
          <p:grpSpPr>
            <a:xfrm>
              <a:off x="1200" y="396"/>
              <a:ext cx="3444" cy="3468"/>
              <a:chOff x="1200" y="480"/>
              <a:chExt cx="3444" cy="3468"/>
            </a:xfrm>
          </p:grpSpPr>
          <p:grpSp>
            <p:nvGrpSpPr>
              <p:cNvPr id="21524" name="Group 6"/>
              <p:cNvGrpSpPr/>
              <p:nvPr/>
            </p:nvGrpSpPr>
            <p:grpSpPr>
              <a:xfrm>
                <a:off x="1248" y="480"/>
                <a:ext cx="3396" cy="3468"/>
                <a:chOff x="2172" y="336"/>
                <a:chExt cx="3396" cy="3468"/>
              </a:xfrm>
            </p:grpSpPr>
            <p:grpSp>
              <p:nvGrpSpPr>
                <p:cNvPr id="21526" name="Group 7"/>
                <p:cNvGrpSpPr/>
                <p:nvPr/>
              </p:nvGrpSpPr>
              <p:grpSpPr>
                <a:xfrm>
                  <a:off x="2208" y="360"/>
                  <a:ext cx="3360" cy="3444"/>
                  <a:chOff x="2208" y="384"/>
                  <a:chExt cx="3360" cy="3444"/>
                </a:xfrm>
              </p:grpSpPr>
              <p:grpSp>
                <p:nvGrpSpPr>
                  <p:cNvPr id="21552" name="Group 8"/>
                  <p:cNvGrpSpPr/>
                  <p:nvPr/>
                </p:nvGrpSpPr>
                <p:grpSpPr>
                  <a:xfrm>
                    <a:off x="2208" y="384"/>
                    <a:ext cx="3158" cy="3444"/>
                    <a:chOff x="2208" y="384"/>
                    <a:chExt cx="3158" cy="3444"/>
                  </a:xfrm>
                </p:grpSpPr>
                <p:pic>
                  <p:nvPicPr>
                    <p:cNvPr id="21558" name="Picture 9" descr="ban do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lum bright="-12000" contrast="30000"/>
                    </a:blip>
                    <a:stretch>
                      <a:fillRect/>
                    </a:stretch>
                  </p:blipFill>
                  <p:spPr>
                    <a:xfrm>
                      <a:off x="2226" y="384"/>
                      <a:ext cx="3140" cy="3226"/>
                    </a:xfrm>
                    <a:prstGeom prst="rect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pic>
                <p:sp>
                  <p:nvSpPr>
                    <p:cNvPr id="21559" name="AutoShape 10"/>
                    <p:cNvSpPr/>
                    <p:nvPr/>
                  </p:nvSpPr>
                  <p:spPr>
                    <a:xfrm>
                      <a:off x="2208" y="3573"/>
                      <a:ext cx="3129" cy="255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8575">
                      <a:noFill/>
                    </a:ln>
                  </p:spPr>
                  <p:txBody>
                    <a:bodyPr wrap="none" anchor="ctr"/>
                    <a:lstStyle/>
                    <a:p>
                      <a:pPr algn="ctr" eaLnBrk="1" hangingPunct="1"/>
                      <a:endParaRPr lang="vi-VN" altLang="x-none" sz="1600" b="1" dirty="0">
                        <a:solidFill>
                          <a:srgbClr val="000066"/>
                        </a:solidFill>
                        <a:latin typeface="VNI-Helve-Condense" pitchFamily="2" charset="0"/>
                      </a:endParaRPr>
                    </a:p>
                  </p:txBody>
                </p:sp>
              </p:grpSp>
              <p:sp>
                <p:nvSpPr>
                  <p:cNvPr id="21553" name="Text Box 11"/>
                  <p:cNvSpPr txBox="1"/>
                  <p:nvPr/>
                </p:nvSpPr>
                <p:spPr>
                  <a:xfrm>
                    <a:off x="4128" y="2769"/>
                    <a:ext cx="1440" cy="48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cận nhiệt đới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1.Cận nhiệt địa trung hải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2.Cận nhiệt đới lục địa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3.Cận nhiệt đới hải dương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54" name="Text Box 12"/>
                  <p:cNvSpPr txBox="1"/>
                  <p:nvPr/>
                </p:nvSpPr>
                <p:spPr>
                  <a:xfrm>
                    <a:off x="4128" y="3236"/>
                    <a:ext cx="1440" cy="3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ôn đới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1.Ôn đới hải dương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2. Ôn đới lục địa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55" name="Text Box 13"/>
                  <p:cNvSpPr txBox="1"/>
                  <p:nvPr/>
                </p:nvSpPr>
                <p:spPr>
                  <a:xfrm>
                    <a:off x="2604" y="2748"/>
                    <a:ext cx="1176" cy="34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lnSpc>
                        <a:spcPct val="75000"/>
                      </a:lnSpc>
                      <a:spcBef>
                        <a:spcPct val="5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xích đạo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75000"/>
                      </a:lnSpc>
                      <a:spcBef>
                        <a:spcPct val="50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cận xích đạo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56" name="Text Box 14"/>
                  <p:cNvSpPr txBox="1"/>
                  <p:nvPr/>
                </p:nvSpPr>
                <p:spPr>
                  <a:xfrm>
                    <a:off x="2616" y="3099"/>
                    <a:ext cx="1128" cy="3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lnSpc>
                        <a:spcPct val="60000"/>
                      </a:lnSpc>
                      <a:spcBef>
                        <a:spcPct val="25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nhiệt đới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5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1.Nhiệt đới khô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25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2.Nhiệt đới ẩm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57" name="Text Box 15"/>
                  <p:cNvSpPr txBox="1"/>
                  <p:nvPr/>
                </p:nvSpPr>
                <p:spPr>
                  <a:xfrm>
                    <a:off x="2628" y="3462"/>
                    <a:ext cx="1176" cy="1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lnSpc>
                        <a:spcPct val="60000"/>
                      </a:lnSpc>
                      <a:spcBef>
                        <a:spcPct val="25000"/>
                      </a:spcBef>
                    </a:pPr>
                    <a:r>
                      <a:rPr sz="1400" b="1" err="1">
                        <a:solidFill>
                          <a:srgbClr val="000066"/>
                        </a:solidFill>
                        <a:latin typeface="Times New Roman" panose="02020603050405020304" pitchFamily="18" charset="0"/>
                      </a:rPr>
                      <a:t>Khí hậu núi cao</a:t>
                    </a:r>
                    <a:endParaRPr sz="1400" b="1">
                      <a:solidFill>
                        <a:srgbClr val="00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1527" name="Freeform 16"/>
                <p:cNvSpPr/>
                <p:nvPr/>
              </p:nvSpPr>
              <p:spPr>
                <a:xfrm>
                  <a:off x="3038" y="778"/>
                  <a:ext cx="838" cy="506"/>
                </a:xfrm>
                <a:custGeom>
                  <a:avLst/>
                  <a:gdLst>
                    <a:gd name="txL" fmla="*/ 0 w 759"/>
                    <a:gd name="txT" fmla="*/ 0 h 444"/>
                    <a:gd name="txR" fmla="*/ 759 w 759"/>
                    <a:gd name="txB" fmla="*/ 444 h 444"/>
                  </a:gdLst>
                  <a:ahLst/>
                  <a:cxnLst>
                    <a:cxn ang="0">
                      <a:pos x="119" y="49"/>
                    </a:cxn>
                    <a:cxn ang="0">
                      <a:pos x="214" y="66"/>
                    </a:cxn>
                    <a:cxn ang="0">
                      <a:pos x="340" y="31"/>
                    </a:cxn>
                    <a:cxn ang="0">
                      <a:pos x="547" y="100"/>
                    </a:cxn>
                    <a:cxn ang="0">
                      <a:pos x="706" y="119"/>
                    </a:cxn>
                    <a:cxn ang="0">
                      <a:pos x="752" y="137"/>
                    </a:cxn>
                    <a:cxn ang="0">
                      <a:pos x="846" y="119"/>
                    </a:cxn>
                    <a:cxn ang="0">
                      <a:pos x="942" y="152"/>
                    </a:cxn>
                    <a:cxn ang="0">
                      <a:pos x="958" y="205"/>
                    </a:cxn>
                    <a:cxn ang="0">
                      <a:pos x="1021" y="309"/>
                    </a:cxn>
                    <a:cxn ang="0">
                      <a:pos x="973" y="466"/>
                    </a:cxn>
                    <a:cxn ang="0">
                      <a:pos x="958" y="519"/>
                    </a:cxn>
                    <a:cxn ang="0">
                      <a:pos x="863" y="553"/>
                    </a:cxn>
                    <a:cxn ang="0">
                      <a:pos x="736" y="658"/>
                    </a:cxn>
                    <a:cxn ang="0">
                      <a:pos x="609" y="623"/>
                    </a:cxn>
                    <a:cxn ang="0">
                      <a:pos x="563" y="587"/>
                    </a:cxn>
                    <a:cxn ang="0">
                      <a:pos x="515" y="571"/>
                    </a:cxn>
                    <a:cxn ang="0">
                      <a:pos x="500" y="519"/>
                    </a:cxn>
                    <a:cxn ang="0">
                      <a:pos x="151" y="466"/>
                    </a:cxn>
                    <a:cxn ang="0">
                      <a:pos x="9" y="431"/>
                    </a:cxn>
                    <a:cxn ang="0">
                      <a:pos x="72" y="258"/>
                    </a:cxn>
                    <a:cxn ang="0">
                      <a:pos x="87" y="188"/>
                    </a:cxn>
                    <a:cxn ang="0">
                      <a:pos x="119" y="119"/>
                    </a:cxn>
                    <a:cxn ang="0">
                      <a:pos x="119" y="49"/>
                    </a:cxn>
                  </a:cxnLst>
                  <a:rect l="txL" t="txT" r="txR" b="txB"/>
                  <a:pathLst>
                    <a:path w="759" h="444">
                      <a:moveTo>
                        <a:pt x="89" y="33"/>
                      </a:moveTo>
                      <a:cubicBezTo>
                        <a:pt x="184" y="0"/>
                        <a:pt x="60" y="32"/>
                        <a:pt x="159" y="45"/>
                      </a:cubicBezTo>
                      <a:cubicBezTo>
                        <a:pt x="180" y="48"/>
                        <a:pt x="230" y="29"/>
                        <a:pt x="253" y="21"/>
                      </a:cubicBezTo>
                      <a:cubicBezTo>
                        <a:pt x="304" y="38"/>
                        <a:pt x="355" y="51"/>
                        <a:pt x="406" y="68"/>
                      </a:cubicBezTo>
                      <a:cubicBezTo>
                        <a:pt x="477" y="50"/>
                        <a:pt x="438" y="51"/>
                        <a:pt x="524" y="80"/>
                      </a:cubicBezTo>
                      <a:cubicBezTo>
                        <a:pt x="536" y="84"/>
                        <a:pt x="559" y="92"/>
                        <a:pt x="559" y="92"/>
                      </a:cubicBezTo>
                      <a:cubicBezTo>
                        <a:pt x="582" y="88"/>
                        <a:pt x="605" y="78"/>
                        <a:pt x="629" y="80"/>
                      </a:cubicBezTo>
                      <a:cubicBezTo>
                        <a:pt x="654" y="82"/>
                        <a:pt x="700" y="103"/>
                        <a:pt x="700" y="103"/>
                      </a:cubicBezTo>
                      <a:cubicBezTo>
                        <a:pt x="704" y="115"/>
                        <a:pt x="706" y="128"/>
                        <a:pt x="712" y="139"/>
                      </a:cubicBezTo>
                      <a:cubicBezTo>
                        <a:pt x="726" y="164"/>
                        <a:pt x="759" y="209"/>
                        <a:pt x="759" y="209"/>
                      </a:cubicBezTo>
                      <a:cubicBezTo>
                        <a:pt x="747" y="244"/>
                        <a:pt x="735" y="280"/>
                        <a:pt x="723" y="315"/>
                      </a:cubicBezTo>
                      <a:cubicBezTo>
                        <a:pt x="719" y="327"/>
                        <a:pt x="724" y="346"/>
                        <a:pt x="712" y="350"/>
                      </a:cubicBezTo>
                      <a:cubicBezTo>
                        <a:pt x="688" y="358"/>
                        <a:pt x="641" y="374"/>
                        <a:pt x="641" y="374"/>
                      </a:cubicBezTo>
                      <a:cubicBezTo>
                        <a:pt x="610" y="421"/>
                        <a:pt x="593" y="414"/>
                        <a:pt x="547" y="444"/>
                      </a:cubicBezTo>
                      <a:cubicBezTo>
                        <a:pt x="516" y="434"/>
                        <a:pt x="483" y="433"/>
                        <a:pt x="453" y="421"/>
                      </a:cubicBezTo>
                      <a:cubicBezTo>
                        <a:pt x="440" y="416"/>
                        <a:pt x="431" y="403"/>
                        <a:pt x="418" y="397"/>
                      </a:cubicBezTo>
                      <a:cubicBezTo>
                        <a:pt x="407" y="391"/>
                        <a:pt x="394" y="390"/>
                        <a:pt x="382" y="386"/>
                      </a:cubicBezTo>
                      <a:cubicBezTo>
                        <a:pt x="378" y="374"/>
                        <a:pt x="382" y="355"/>
                        <a:pt x="371" y="350"/>
                      </a:cubicBezTo>
                      <a:cubicBezTo>
                        <a:pt x="346" y="339"/>
                        <a:pt x="124" y="316"/>
                        <a:pt x="112" y="315"/>
                      </a:cubicBezTo>
                      <a:cubicBezTo>
                        <a:pt x="55" y="296"/>
                        <a:pt x="66" y="273"/>
                        <a:pt x="6" y="291"/>
                      </a:cubicBezTo>
                      <a:cubicBezTo>
                        <a:pt x="21" y="248"/>
                        <a:pt x="28" y="212"/>
                        <a:pt x="53" y="174"/>
                      </a:cubicBezTo>
                      <a:cubicBezTo>
                        <a:pt x="57" y="158"/>
                        <a:pt x="67" y="143"/>
                        <a:pt x="65" y="127"/>
                      </a:cubicBezTo>
                      <a:cubicBezTo>
                        <a:pt x="58" y="72"/>
                        <a:pt x="0" y="103"/>
                        <a:pt x="89" y="80"/>
                      </a:cubicBezTo>
                      <a:cubicBezTo>
                        <a:pt x="133" y="36"/>
                        <a:pt x="140" y="50"/>
                        <a:pt x="89" y="33"/>
                      </a:cubicBezTo>
                      <a:close/>
                    </a:path>
                  </a:pathLst>
                </a:custGeom>
                <a:solidFill>
                  <a:srgbClr val="FF0000">
                    <a:alpha val="100000"/>
                  </a:srgbClr>
                </a:solidFill>
                <a:ln w="7620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Freeform 17"/>
                <p:cNvSpPr/>
                <p:nvPr/>
              </p:nvSpPr>
              <p:spPr>
                <a:xfrm>
                  <a:off x="2645" y="384"/>
                  <a:ext cx="1867" cy="1270"/>
                </a:xfrm>
                <a:custGeom>
                  <a:avLst/>
                  <a:gdLst>
                    <a:gd name="txL" fmla="*/ 0 w 1845"/>
                    <a:gd name="txT" fmla="*/ 0 h 1283"/>
                    <a:gd name="txR" fmla="*/ 1845 w 1845"/>
                    <a:gd name="txB" fmla="*/ 1283 h 1283"/>
                  </a:gdLst>
                  <a:ahLst/>
                  <a:cxnLst>
                    <a:cxn ang="0">
                      <a:pos x="426" y="713"/>
                    </a:cxn>
                    <a:cxn ang="0">
                      <a:pos x="500" y="792"/>
                    </a:cxn>
                    <a:cxn ang="0">
                      <a:pos x="535" y="815"/>
                    </a:cxn>
                    <a:cxn ang="0">
                      <a:pos x="561" y="848"/>
                    </a:cxn>
                    <a:cxn ang="0">
                      <a:pos x="620" y="836"/>
                    </a:cxn>
                    <a:cxn ang="0">
                      <a:pos x="670" y="895"/>
                    </a:cxn>
                    <a:cxn ang="0">
                      <a:pos x="853" y="998"/>
                    </a:cxn>
                    <a:cxn ang="0">
                      <a:pos x="901" y="1054"/>
                    </a:cxn>
                    <a:cxn ang="0">
                      <a:pos x="915" y="1019"/>
                    </a:cxn>
                    <a:cxn ang="0">
                      <a:pos x="973" y="1122"/>
                    </a:cxn>
                    <a:cxn ang="0">
                      <a:pos x="1012" y="1111"/>
                    </a:cxn>
                    <a:cxn ang="0">
                      <a:pos x="1059" y="1202"/>
                    </a:cxn>
                    <a:cxn ang="0">
                      <a:pos x="1097" y="1224"/>
                    </a:cxn>
                    <a:cxn ang="0">
                      <a:pos x="1327" y="1213"/>
                    </a:cxn>
                    <a:cxn ang="0">
                      <a:pos x="1401" y="1202"/>
                    </a:cxn>
                    <a:cxn ang="0">
                      <a:pos x="1473" y="1224"/>
                    </a:cxn>
                    <a:cxn ang="0">
                      <a:pos x="1681" y="1156"/>
                    </a:cxn>
                    <a:cxn ang="0">
                      <a:pos x="1693" y="1122"/>
                    </a:cxn>
                    <a:cxn ang="0">
                      <a:pos x="1742" y="1054"/>
                    </a:cxn>
                    <a:cxn ang="0">
                      <a:pos x="1778" y="951"/>
                    </a:cxn>
                    <a:cxn ang="0">
                      <a:pos x="1852" y="928"/>
                    </a:cxn>
                    <a:cxn ang="0">
                      <a:pos x="1912" y="826"/>
                    </a:cxn>
                    <a:cxn ang="0">
                      <a:pos x="1888" y="757"/>
                    </a:cxn>
                    <a:cxn ang="0">
                      <a:pos x="1814" y="724"/>
                    </a:cxn>
                    <a:cxn ang="0">
                      <a:pos x="1620" y="666"/>
                    </a:cxn>
                    <a:cxn ang="0">
                      <a:pos x="1583" y="642"/>
                    </a:cxn>
                    <a:cxn ang="0">
                      <a:pos x="1559" y="610"/>
                    </a:cxn>
                    <a:cxn ang="0">
                      <a:pos x="1486" y="632"/>
                    </a:cxn>
                    <a:cxn ang="0">
                      <a:pos x="1473" y="598"/>
                    </a:cxn>
                    <a:cxn ang="0">
                      <a:pos x="1438" y="575"/>
                    </a:cxn>
                    <a:cxn ang="0">
                      <a:pos x="1425" y="540"/>
                    </a:cxn>
                    <a:cxn ang="0">
                      <a:pos x="1388" y="496"/>
                    </a:cxn>
                    <a:cxn ang="0">
                      <a:pos x="1217" y="405"/>
                    </a:cxn>
                    <a:cxn ang="0">
                      <a:pos x="731" y="267"/>
                    </a:cxn>
                    <a:cxn ang="0">
                      <a:pos x="659" y="267"/>
                    </a:cxn>
                    <a:cxn ang="0">
                      <a:pos x="632" y="302"/>
                    </a:cxn>
                    <a:cxn ang="0">
                      <a:pos x="597" y="314"/>
                    </a:cxn>
                    <a:cxn ang="0">
                      <a:pos x="561" y="336"/>
                    </a:cxn>
                    <a:cxn ang="0">
                      <a:pos x="488" y="358"/>
                    </a:cxn>
                    <a:cxn ang="0">
                      <a:pos x="376" y="336"/>
                    </a:cxn>
                    <a:cxn ang="0">
                      <a:pos x="329" y="267"/>
                    </a:cxn>
                    <a:cxn ang="0">
                      <a:pos x="268" y="175"/>
                    </a:cxn>
                    <a:cxn ang="0">
                      <a:pos x="147" y="187"/>
                    </a:cxn>
                    <a:cxn ang="0">
                      <a:pos x="182" y="84"/>
                    </a:cxn>
                    <a:cxn ang="0">
                      <a:pos x="194" y="49"/>
                    </a:cxn>
                    <a:cxn ang="0">
                      <a:pos x="35" y="40"/>
                    </a:cxn>
                    <a:cxn ang="0">
                      <a:pos x="23" y="84"/>
                    </a:cxn>
                    <a:cxn ang="0">
                      <a:pos x="0" y="108"/>
                    </a:cxn>
                    <a:cxn ang="0">
                      <a:pos x="145" y="199"/>
                    </a:cxn>
                    <a:cxn ang="0">
                      <a:pos x="343" y="385"/>
                    </a:cxn>
                    <a:cxn ang="0">
                      <a:pos x="493" y="432"/>
                    </a:cxn>
                    <a:cxn ang="0">
                      <a:pos x="841" y="478"/>
                    </a:cxn>
                    <a:cxn ang="0">
                      <a:pos x="889" y="432"/>
                    </a:cxn>
                    <a:cxn ang="0">
                      <a:pos x="940" y="478"/>
                    </a:cxn>
                    <a:cxn ang="0">
                      <a:pos x="1189" y="526"/>
                    </a:cxn>
                    <a:cxn ang="0">
                      <a:pos x="1189" y="805"/>
                    </a:cxn>
                    <a:cxn ang="0">
                      <a:pos x="1090" y="850"/>
                    </a:cxn>
                    <a:cxn ang="0">
                      <a:pos x="1039" y="898"/>
                    </a:cxn>
                    <a:cxn ang="0">
                      <a:pos x="841" y="805"/>
                    </a:cxn>
                    <a:cxn ang="0">
                      <a:pos x="790" y="757"/>
                    </a:cxn>
                    <a:cxn ang="0">
                      <a:pos x="426" y="713"/>
                    </a:cxn>
                  </a:cxnLst>
                  <a:rect l="txL" t="txT" r="txR" b="txB"/>
                  <a:pathLst>
                    <a:path w="1845" h="1283">
                      <a:moveTo>
                        <a:pt x="411" y="734"/>
                      </a:moveTo>
                      <a:cubicBezTo>
                        <a:pt x="445" y="784"/>
                        <a:pt x="425" y="798"/>
                        <a:pt x="482" y="816"/>
                      </a:cubicBezTo>
                      <a:cubicBezTo>
                        <a:pt x="494" y="824"/>
                        <a:pt x="507" y="830"/>
                        <a:pt x="517" y="840"/>
                      </a:cubicBezTo>
                      <a:cubicBezTo>
                        <a:pt x="527" y="850"/>
                        <a:pt x="527" y="871"/>
                        <a:pt x="541" y="875"/>
                      </a:cubicBezTo>
                      <a:cubicBezTo>
                        <a:pt x="560" y="880"/>
                        <a:pt x="580" y="867"/>
                        <a:pt x="599" y="863"/>
                      </a:cubicBezTo>
                      <a:cubicBezTo>
                        <a:pt x="683" y="892"/>
                        <a:pt x="684" y="866"/>
                        <a:pt x="646" y="922"/>
                      </a:cubicBezTo>
                      <a:cubicBezTo>
                        <a:pt x="686" y="1039"/>
                        <a:pt x="677" y="1013"/>
                        <a:pt x="823" y="1028"/>
                      </a:cubicBezTo>
                      <a:cubicBezTo>
                        <a:pt x="825" y="1037"/>
                        <a:pt x="829" y="1108"/>
                        <a:pt x="870" y="1087"/>
                      </a:cubicBezTo>
                      <a:cubicBezTo>
                        <a:pt x="881" y="1081"/>
                        <a:pt x="878" y="1063"/>
                        <a:pt x="882" y="1051"/>
                      </a:cubicBezTo>
                      <a:cubicBezTo>
                        <a:pt x="901" y="1112"/>
                        <a:pt x="875" y="1135"/>
                        <a:pt x="940" y="1157"/>
                      </a:cubicBezTo>
                      <a:cubicBezTo>
                        <a:pt x="952" y="1153"/>
                        <a:pt x="964" y="1143"/>
                        <a:pt x="976" y="1145"/>
                      </a:cubicBezTo>
                      <a:cubicBezTo>
                        <a:pt x="1033" y="1155"/>
                        <a:pt x="1004" y="1201"/>
                        <a:pt x="1023" y="1239"/>
                      </a:cubicBezTo>
                      <a:cubicBezTo>
                        <a:pt x="1029" y="1252"/>
                        <a:pt x="1046" y="1255"/>
                        <a:pt x="1058" y="1263"/>
                      </a:cubicBezTo>
                      <a:cubicBezTo>
                        <a:pt x="1132" y="1259"/>
                        <a:pt x="1207" y="1257"/>
                        <a:pt x="1281" y="1251"/>
                      </a:cubicBezTo>
                      <a:cubicBezTo>
                        <a:pt x="1305" y="1249"/>
                        <a:pt x="1328" y="1237"/>
                        <a:pt x="1352" y="1239"/>
                      </a:cubicBezTo>
                      <a:cubicBezTo>
                        <a:pt x="1377" y="1241"/>
                        <a:pt x="1422" y="1263"/>
                        <a:pt x="1422" y="1263"/>
                      </a:cubicBezTo>
                      <a:cubicBezTo>
                        <a:pt x="1699" y="1241"/>
                        <a:pt x="1490" y="1283"/>
                        <a:pt x="1622" y="1192"/>
                      </a:cubicBezTo>
                      <a:cubicBezTo>
                        <a:pt x="1626" y="1180"/>
                        <a:pt x="1628" y="1168"/>
                        <a:pt x="1634" y="1157"/>
                      </a:cubicBezTo>
                      <a:cubicBezTo>
                        <a:pt x="1648" y="1132"/>
                        <a:pt x="1681" y="1087"/>
                        <a:pt x="1681" y="1087"/>
                      </a:cubicBezTo>
                      <a:cubicBezTo>
                        <a:pt x="1708" y="1004"/>
                        <a:pt x="1696" y="1040"/>
                        <a:pt x="1716" y="981"/>
                      </a:cubicBezTo>
                      <a:cubicBezTo>
                        <a:pt x="1724" y="957"/>
                        <a:pt x="1787" y="957"/>
                        <a:pt x="1787" y="957"/>
                      </a:cubicBezTo>
                      <a:cubicBezTo>
                        <a:pt x="1810" y="922"/>
                        <a:pt x="1822" y="887"/>
                        <a:pt x="1845" y="852"/>
                      </a:cubicBezTo>
                      <a:cubicBezTo>
                        <a:pt x="1844" y="848"/>
                        <a:pt x="1825" y="785"/>
                        <a:pt x="1822" y="781"/>
                      </a:cubicBezTo>
                      <a:cubicBezTo>
                        <a:pt x="1803" y="757"/>
                        <a:pt x="1777" y="755"/>
                        <a:pt x="1751" y="746"/>
                      </a:cubicBezTo>
                      <a:cubicBezTo>
                        <a:pt x="1688" y="725"/>
                        <a:pt x="1625" y="708"/>
                        <a:pt x="1563" y="687"/>
                      </a:cubicBezTo>
                      <a:cubicBezTo>
                        <a:pt x="1551" y="679"/>
                        <a:pt x="1538" y="673"/>
                        <a:pt x="1528" y="663"/>
                      </a:cubicBezTo>
                      <a:cubicBezTo>
                        <a:pt x="1518" y="653"/>
                        <a:pt x="1519" y="630"/>
                        <a:pt x="1505" y="628"/>
                      </a:cubicBezTo>
                      <a:cubicBezTo>
                        <a:pt x="1480" y="625"/>
                        <a:pt x="1434" y="652"/>
                        <a:pt x="1434" y="652"/>
                      </a:cubicBezTo>
                      <a:cubicBezTo>
                        <a:pt x="1434" y="652"/>
                        <a:pt x="1430" y="626"/>
                        <a:pt x="1422" y="616"/>
                      </a:cubicBezTo>
                      <a:cubicBezTo>
                        <a:pt x="1413" y="605"/>
                        <a:pt x="1399" y="601"/>
                        <a:pt x="1387" y="593"/>
                      </a:cubicBezTo>
                      <a:cubicBezTo>
                        <a:pt x="1383" y="581"/>
                        <a:pt x="1375" y="570"/>
                        <a:pt x="1375" y="558"/>
                      </a:cubicBezTo>
                      <a:cubicBezTo>
                        <a:pt x="1375" y="503"/>
                        <a:pt x="1421" y="530"/>
                        <a:pt x="1340" y="511"/>
                      </a:cubicBezTo>
                      <a:cubicBezTo>
                        <a:pt x="1299" y="450"/>
                        <a:pt x="1242" y="438"/>
                        <a:pt x="1175" y="417"/>
                      </a:cubicBezTo>
                      <a:cubicBezTo>
                        <a:pt x="1055" y="236"/>
                        <a:pt x="949" y="284"/>
                        <a:pt x="705" y="276"/>
                      </a:cubicBezTo>
                      <a:cubicBezTo>
                        <a:pt x="677" y="266"/>
                        <a:pt x="663" y="254"/>
                        <a:pt x="635" y="276"/>
                      </a:cubicBezTo>
                      <a:cubicBezTo>
                        <a:pt x="624" y="285"/>
                        <a:pt x="622" y="302"/>
                        <a:pt x="611" y="311"/>
                      </a:cubicBezTo>
                      <a:cubicBezTo>
                        <a:pt x="601" y="319"/>
                        <a:pt x="587" y="317"/>
                        <a:pt x="576" y="323"/>
                      </a:cubicBezTo>
                      <a:cubicBezTo>
                        <a:pt x="564" y="329"/>
                        <a:pt x="554" y="340"/>
                        <a:pt x="541" y="346"/>
                      </a:cubicBezTo>
                      <a:cubicBezTo>
                        <a:pt x="518" y="356"/>
                        <a:pt x="470" y="370"/>
                        <a:pt x="470" y="370"/>
                      </a:cubicBezTo>
                      <a:cubicBezTo>
                        <a:pt x="436" y="358"/>
                        <a:pt x="394" y="367"/>
                        <a:pt x="364" y="346"/>
                      </a:cubicBezTo>
                      <a:cubicBezTo>
                        <a:pt x="341" y="330"/>
                        <a:pt x="317" y="276"/>
                        <a:pt x="317" y="276"/>
                      </a:cubicBezTo>
                      <a:cubicBezTo>
                        <a:pt x="301" y="222"/>
                        <a:pt x="317" y="201"/>
                        <a:pt x="259" y="181"/>
                      </a:cubicBezTo>
                      <a:cubicBezTo>
                        <a:pt x="173" y="210"/>
                        <a:pt x="212" y="211"/>
                        <a:pt x="141" y="193"/>
                      </a:cubicBezTo>
                      <a:cubicBezTo>
                        <a:pt x="149" y="168"/>
                        <a:pt x="166" y="117"/>
                        <a:pt x="176" y="87"/>
                      </a:cubicBezTo>
                      <a:cubicBezTo>
                        <a:pt x="180" y="75"/>
                        <a:pt x="188" y="52"/>
                        <a:pt x="188" y="52"/>
                      </a:cubicBezTo>
                      <a:cubicBezTo>
                        <a:pt x="135" y="17"/>
                        <a:pt x="125" y="0"/>
                        <a:pt x="35" y="40"/>
                      </a:cubicBezTo>
                      <a:cubicBezTo>
                        <a:pt x="20" y="47"/>
                        <a:pt x="30" y="72"/>
                        <a:pt x="23" y="87"/>
                      </a:cubicBezTo>
                      <a:cubicBezTo>
                        <a:pt x="18" y="97"/>
                        <a:pt x="8" y="103"/>
                        <a:pt x="0" y="111"/>
                      </a:cubicBezTo>
                      <a:cubicBezTo>
                        <a:pt x="88" y="107"/>
                        <a:pt x="33" y="99"/>
                        <a:pt x="139" y="205"/>
                      </a:cubicBezTo>
                      <a:cubicBezTo>
                        <a:pt x="203" y="269"/>
                        <a:pt x="267" y="333"/>
                        <a:pt x="331" y="397"/>
                      </a:cubicBezTo>
                      <a:cubicBezTo>
                        <a:pt x="367" y="433"/>
                        <a:pt x="425" y="435"/>
                        <a:pt x="475" y="445"/>
                      </a:cubicBezTo>
                      <a:cubicBezTo>
                        <a:pt x="586" y="467"/>
                        <a:pt x="699" y="477"/>
                        <a:pt x="811" y="493"/>
                      </a:cubicBezTo>
                      <a:cubicBezTo>
                        <a:pt x="827" y="477"/>
                        <a:pt x="836" y="445"/>
                        <a:pt x="859" y="445"/>
                      </a:cubicBezTo>
                      <a:cubicBezTo>
                        <a:pt x="882" y="445"/>
                        <a:pt x="886" y="486"/>
                        <a:pt x="907" y="493"/>
                      </a:cubicBezTo>
                      <a:cubicBezTo>
                        <a:pt x="984" y="519"/>
                        <a:pt x="1067" y="525"/>
                        <a:pt x="1147" y="541"/>
                      </a:cubicBezTo>
                      <a:cubicBezTo>
                        <a:pt x="1238" y="632"/>
                        <a:pt x="1252" y="619"/>
                        <a:pt x="1147" y="829"/>
                      </a:cubicBezTo>
                      <a:cubicBezTo>
                        <a:pt x="1131" y="861"/>
                        <a:pt x="1081" y="857"/>
                        <a:pt x="1051" y="877"/>
                      </a:cubicBezTo>
                      <a:cubicBezTo>
                        <a:pt x="1032" y="890"/>
                        <a:pt x="1019" y="909"/>
                        <a:pt x="1003" y="925"/>
                      </a:cubicBezTo>
                      <a:cubicBezTo>
                        <a:pt x="895" y="817"/>
                        <a:pt x="1032" y="939"/>
                        <a:pt x="811" y="829"/>
                      </a:cubicBezTo>
                      <a:cubicBezTo>
                        <a:pt x="791" y="819"/>
                        <a:pt x="784" y="788"/>
                        <a:pt x="763" y="781"/>
                      </a:cubicBezTo>
                      <a:cubicBezTo>
                        <a:pt x="594" y="725"/>
                        <a:pt x="555" y="733"/>
                        <a:pt x="411" y="734"/>
                      </a:cubicBezTo>
                      <a:close/>
                    </a:path>
                  </a:pathLst>
                </a:custGeom>
                <a:solidFill>
                  <a:srgbClr val="FF66CC">
                    <a:alpha val="100000"/>
                  </a:srgbClr>
                </a:solidFill>
                <a:ln w="76200" cap="flat" cmpd="sng">
                  <a:solidFill>
                    <a:srgbClr val="FF66CC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Freeform 18"/>
                <p:cNvSpPr/>
                <p:nvPr/>
              </p:nvSpPr>
              <p:spPr>
                <a:xfrm>
                  <a:off x="3018" y="1105"/>
                  <a:ext cx="1520" cy="798"/>
                </a:xfrm>
                <a:custGeom>
                  <a:avLst/>
                  <a:gdLst>
                    <a:gd name="txL" fmla="*/ 0 w 1520"/>
                    <a:gd name="txT" fmla="*/ 0 h 798"/>
                    <a:gd name="txR" fmla="*/ 1520 w 1520"/>
                    <a:gd name="txB" fmla="*/ 798 h 798"/>
                  </a:gdLst>
                  <a:ahLst/>
                  <a:cxnLst>
                    <a:cxn ang="0">
                      <a:pos x="15" y="0"/>
                    </a:cxn>
                    <a:cxn ang="0">
                      <a:pos x="27" y="35"/>
                    </a:cxn>
                    <a:cxn ang="0">
                      <a:pos x="15" y="94"/>
                    </a:cxn>
                    <a:cxn ang="0">
                      <a:pos x="50" y="106"/>
                    </a:cxn>
                    <a:cxn ang="0">
                      <a:pos x="74" y="141"/>
                    </a:cxn>
                    <a:cxn ang="0">
                      <a:pos x="109" y="153"/>
                    </a:cxn>
                    <a:cxn ang="0">
                      <a:pos x="156" y="235"/>
                    </a:cxn>
                    <a:cxn ang="0">
                      <a:pos x="203" y="294"/>
                    </a:cxn>
                    <a:cxn ang="0">
                      <a:pos x="226" y="329"/>
                    </a:cxn>
                    <a:cxn ang="0">
                      <a:pos x="297" y="353"/>
                    </a:cxn>
                    <a:cxn ang="0">
                      <a:pos x="332" y="364"/>
                    </a:cxn>
                    <a:cxn ang="0">
                      <a:pos x="367" y="388"/>
                    </a:cxn>
                    <a:cxn ang="0">
                      <a:pos x="344" y="423"/>
                    </a:cxn>
                    <a:cxn ang="0">
                      <a:pos x="414" y="435"/>
                    </a:cxn>
                    <a:cxn ang="0">
                      <a:pos x="379" y="599"/>
                    </a:cxn>
                    <a:cxn ang="0">
                      <a:pos x="473" y="729"/>
                    </a:cxn>
                    <a:cxn ang="0">
                      <a:pos x="650" y="694"/>
                    </a:cxn>
                    <a:cxn ang="0">
                      <a:pos x="673" y="658"/>
                    </a:cxn>
                    <a:cxn ang="0">
                      <a:pos x="720" y="647"/>
                    </a:cxn>
                    <a:cxn ang="0">
                      <a:pos x="849" y="682"/>
                    </a:cxn>
                    <a:cxn ang="0">
                      <a:pos x="990" y="705"/>
                    </a:cxn>
                    <a:cxn ang="0">
                      <a:pos x="1026" y="717"/>
                    </a:cxn>
                    <a:cxn ang="0">
                      <a:pos x="1073" y="647"/>
                    </a:cxn>
                    <a:cxn ang="0">
                      <a:pos x="1096" y="599"/>
                    </a:cxn>
                    <a:cxn ang="0">
                      <a:pos x="1108" y="564"/>
                    </a:cxn>
                    <a:cxn ang="0">
                      <a:pos x="1273" y="541"/>
                    </a:cxn>
                    <a:cxn ang="0">
                      <a:pos x="1284" y="505"/>
                    </a:cxn>
                    <a:cxn ang="0">
                      <a:pos x="1331" y="458"/>
                    </a:cxn>
                    <a:cxn ang="0">
                      <a:pos x="1378" y="411"/>
                    </a:cxn>
                    <a:cxn ang="0">
                      <a:pos x="1414" y="376"/>
                    </a:cxn>
                    <a:cxn ang="0">
                      <a:pos x="1367" y="306"/>
                    </a:cxn>
                    <a:cxn ang="0">
                      <a:pos x="1437" y="282"/>
                    </a:cxn>
                    <a:cxn ang="0">
                      <a:pos x="1519" y="188"/>
                    </a:cxn>
                    <a:cxn ang="0">
                      <a:pos x="1496" y="153"/>
                    </a:cxn>
                    <a:cxn ang="0">
                      <a:pos x="1461" y="176"/>
                    </a:cxn>
                    <a:cxn ang="0">
                      <a:pos x="1343" y="282"/>
                    </a:cxn>
                    <a:cxn ang="0">
                      <a:pos x="1331" y="400"/>
                    </a:cxn>
                    <a:cxn ang="0">
                      <a:pos x="1296" y="411"/>
                    </a:cxn>
                    <a:cxn ang="0">
                      <a:pos x="1226" y="494"/>
                    </a:cxn>
                    <a:cxn ang="0">
                      <a:pos x="626" y="505"/>
                    </a:cxn>
                    <a:cxn ang="0">
                      <a:pos x="638" y="470"/>
                    </a:cxn>
                    <a:cxn ang="0">
                      <a:pos x="556" y="435"/>
                    </a:cxn>
                    <a:cxn ang="0">
                      <a:pos x="473" y="364"/>
                    </a:cxn>
                    <a:cxn ang="0">
                      <a:pos x="367" y="317"/>
                    </a:cxn>
                    <a:cxn ang="0">
                      <a:pos x="344" y="282"/>
                    </a:cxn>
                    <a:cxn ang="0">
                      <a:pos x="309" y="270"/>
                    </a:cxn>
                    <a:cxn ang="0">
                      <a:pos x="285" y="235"/>
                    </a:cxn>
                    <a:cxn ang="0">
                      <a:pos x="273" y="200"/>
                    </a:cxn>
                    <a:cxn ang="0">
                      <a:pos x="238" y="188"/>
                    </a:cxn>
                    <a:cxn ang="0">
                      <a:pos x="121" y="129"/>
                    </a:cxn>
                    <a:cxn ang="0">
                      <a:pos x="85" y="106"/>
                    </a:cxn>
                    <a:cxn ang="0">
                      <a:pos x="38" y="35"/>
                    </a:cxn>
                    <a:cxn ang="0">
                      <a:pos x="3" y="12"/>
                    </a:cxn>
                    <a:cxn ang="0">
                      <a:pos x="15" y="0"/>
                    </a:cxn>
                  </a:cxnLst>
                  <a:rect l="txL" t="txT" r="txR" b="txB"/>
                  <a:pathLst>
                    <a:path w="1520" h="798">
                      <a:moveTo>
                        <a:pt x="15" y="0"/>
                      </a:moveTo>
                      <a:cubicBezTo>
                        <a:pt x="19" y="12"/>
                        <a:pt x="27" y="23"/>
                        <a:pt x="27" y="35"/>
                      </a:cubicBezTo>
                      <a:cubicBezTo>
                        <a:pt x="27" y="55"/>
                        <a:pt x="9" y="75"/>
                        <a:pt x="15" y="94"/>
                      </a:cubicBezTo>
                      <a:cubicBezTo>
                        <a:pt x="19" y="106"/>
                        <a:pt x="38" y="102"/>
                        <a:pt x="50" y="106"/>
                      </a:cubicBezTo>
                      <a:cubicBezTo>
                        <a:pt x="58" y="118"/>
                        <a:pt x="63" y="132"/>
                        <a:pt x="74" y="141"/>
                      </a:cubicBezTo>
                      <a:cubicBezTo>
                        <a:pt x="84" y="149"/>
                        <a:pt x="103" y="142"/>
                        <a:pt x="109" y="153"/>
                      </a:cubicBezTo>
                      <a:cubicBezTo>
                        <a:pt x="164" y="249"/>
                        <a:pt x="77" y="208"/>
                        <a:pt x="156" y="235"/>
                      </a:cubicBezTo>
                      <a:cubicBezTo>
                        <a:pt x="179" y="303"/>
                        <a:pt x="150" y="240"/>
                        <a:pt x="203" y="294"/>
                      </a:cubicBezTo>
                      <a:cubicBezTo>
                        <a:pt x="213" y="304"/>
                        <a:pt x="214" y="322"/>
                        <a:pt x="226" y="329"/>
                      </a:cubicBezTo>
                      <a:cubicBezTo>
                        <a:pt x="247" y="342"/>
                        <a:pt x="273" y="345"/>
                        <a:pt x="297" y="353"/>
                      </a:cubicBezTo>
                      <a:cubicBezTo>
                        <a:pt x="309" y="357"/>
                        <a:pt x="332" y="364"/>
                        <a:pt x="332" y="364"/>
                      </a:cubicBezTo>
                      <a:cubicBezTo>
                        <a:pt x="344" y="372"/>
                        <a:pt x="364" y="374"/>
                        <a:pt x="367" y="388"/>
                      </a:cubicBezTo>
                      <a:cubicBezTo>
                        <a:pt x="370" y="402"/>
                        <a:pt x="334" y="413"/>
                        <a:pt x="344" y="423"/>
                      </a:cubicBezTo>
                      <a:cubicBezTo>
                        <a:pt x="361" y="440"/>
                        <a:pt x="391" y="431"/>
                        <a:pt x="414" y="435"/>
                      </a:cubicBezTo>
                      <a:cubicBezTo>
                        <a:pt x="397" y="489"/>
                        <a:pt x="397" y="545"/>
                        <a:pt x="379" y="599"/>
                      </a:cubicBezTo>
                      <a:cubicBezTo>
                        <a:pt x="397" y="798"/>
                        <a:pt x="354" y="698"/>
                        <a:pt x="473" y="729"/>
                      </a:cubicBezTo>
                      <a:cubicBezTo>
                        <a:pt x="535" y="720"/>
                        <a:pt x="589" y="705"/>
                        <a:pt x="650" y="694"/>
                      </a:cubicBezTo>
                      <a:cubicBezTo>
                        <a:pt x="650" y="694"/>
                        <a:pt x="661" y="666"/>
                        <a:pt x="673" y="658"/>
                      </a:cubicBezTo>
                      <a:cubicBezTo>
                        <a:pt x="686" y="649"/>
                        <a:pt x="704" y="651"/>
                        <a:pt x="720" y="647"/>
                      </a:cubicBezTo>
                      <a:cubicBezTo>
                        <a:pt x="788" y="669"/>
                        <a:pt x="784" y="671"/>
                        <a:pt x="849" y="682"/>
                      </a:cubicBezTo>
                      <a:cubicBezTo>
                        <a:pt x="896" y="690"/>
                        <a:pt x="990" y="705"/>
                        <a:pt x="990" y="705"/>
                      </a:cubicBezTo>
                      <a:cubicBezTo>
                        <a:pt x="1002" y="709"/>
                        <a:pt x="1016" y="724"/>
                        <a:pt x="1026" y="717"/>
                      </a:cubicBezTo>
                      <a:cubicBezTo>
                        <a:pt x="1049" y="701"/>
                        <a:pt x="1073" y="647"/>
                        <a:pt x="1073" y="647"/>
                      </a:cubicBezTo>
                      <a:cubicBezTo>
                        <a:pt x="1049" y="576"/>
                        <a:pt x="1057" y="638"/>
                        <a:pt x="1096" y="599"/>
                      </a:cubicBezTo>
                      <a:cubicBezTo>
                        <a:pt x="1105" y="590"/>
                        <a:pt x="1104" y="576"/>
                        <a:pt x="1108" y="564"/>
                      </a:cubicBezTo>
                      <a:cubicBezTo>
                        <a:pt x="1167" y="584"/>
                        <a:pt x="1216" y="558"/>
                        <a:pt x="1273" y="541"/>
                      </a:cubicBezTo>
                      <a:cubicBezTo>
                        <a:pt x="1277" y="529"/>
                        <a:pt x="1284" y="518"/>
                        <a:pt x="1284" y="505"/>
                      </a:cubicBezTo>
                      <a:cubicBezTo>
                        <a:pt x="1284" y="448"/>
                        <a:pt x="1234" y="478"/>
                        <a:pt x="1331" y="458"/>
                      </a:cubicBezTo>
                      <a:cubicBezTo>
                        <a:pt x="1354" y="392"/>
                        <a:pt x="1325" y="446"/>
                        <a:pt x="1378" y="411"/>
                      </a:cubicBezTo>
                      <a:cubicBezTo>
                        <a:pt x="1392" y="402"/>
                        <a:pt x="1402" y="388"/>
                        <a:pt x="1414" y="376"/>
                      </a:cubicBezTo>
                      <a:cubicBezTo>
                        <a:pt x="1398" y="353"/>
                        <a:pt x="1383" y="329"/>
                        <a:pt x="1367" y="306"/>
                      </a:cubicBezTo>
                      <a:cubicBezTo>
                        <a:pt x="1353" y="286"/>
                        <a:pt x="1437" y="282"/>
                        <a:pt x="1437" y="282"/>
                      </a:cubicBezTo>
                      <a:cubicBezTo>
                        <a:pt x="1453" y="235"/>
                        <a:pt x="1479" y="216"/>
                        <a:pt x="1519" y="188"/>
                      </a:cubicBezTo>
                      <a:cubicBezTo>
                        <a:pt x="1498" y="53"/>
                        <a:pt x="1520" y="123"/>
                        <a:pt x="1496" y="153"/>
                      </a:cubicBezTo>
                      <a:cubicBezTo>
                        <a:pt x="1487" y="164"/>
                        <a:pt x="1473" y="168"/>
                        <a:pt x="1461" y="176"/>
                      </a:cubicBezTo>
                      <a:cubicBezTo>
                        <a:pt x="1392" y="280"/>
                        <a:pt x="1432" y="223"/>
                        <a:pt x="1343" y="282"/>
                      </a:cubicBezTo>
                      <a:cubicBezTo>
                        <a:pt x="1339" y="321"/>
                        <a:pt x="1345" y="363"/>
                        <a:pt x="1331" y="400"/>
                      </a:cubicBezTo>
                      <a:cubicBezTo>
                        <a:pt x="1327" y="411"/>
                        <a:pt x="1303" y="401"/>
                        <a:pt x="1296" y="411"/>
                      </a:cubicBezTo>
                      <a:cubicBezTo>
                        <a:pt x="1228" y="508"/>
                        <a:pt x="1323" y="469"/>
                        <a:pt x="1226" y="494"/>
                      </a:cubicBezTo>
                      <a:cubicBezTo>
                        <a:pt x="1062" y="599"/>
                        <a:pt x="813" y="519"/>
                        <a:pt x="626" y="505"/>
                      </a:cubicBezTo>
                      <a:cubicBezTo>
                        <a:pt x="630" y="493"/>
                        <a:pt x="643" y="481"/>
                        <a:pt x="638" y="470"/>
                      </a:cubicBezTo>
                      <a:cubicBezTo>
                        <a:pt x="629" y="448"/>
                        <a:pt x="570" y="439"/>
                        <a:pt x="556" y="435"/>
                      </a:cubicBezTo>
                      <a:cubicBezTo>
                        <a:pt x="537" y="379"/>
                        <a:pt x="523" y="397"/>
                        <a:pt x="473" y="364"/>
                      </a:cubicBezTo>
                      <a:cubicBezTo>
                        <a:pt x="421" y="285"/>
                        <a:pt x="491" y="372"/>
                        <a:pt x="367" y="317"/>
                      </a:cubicBezTo>
                      <a:cubicBezTo>
                        <a:pt x="354" y="311"/>
                        <a:pt x="355" y="291"/>
                        <a:pt x="344" y="282"/>
                      </a:cubicBezTo>
                      <a:cubicBezTo>
                        <a:pt x="334" y="274"/>
                        <a:pt x="321" y="274"/>
                        <a:pt x="309" y="270"/>
                      </a:cubicBezTo>
                      <a:cubicBezTo>
                        <a:pt x="301" y="258"/>
                        <a:pt x="291" y="248"/>
                        <a:pt x="285" y="235"/>
                      </a:cubicBezTo>
                      <a:cubicBezTo>
                        <a:pt x="279" y="224"/>
                        <a:pt x="282" y="209"/>
                        <a:pt x="273" y="200"/>
                      </a:cubicBezTo>
                      <a:cubicBezTo>
                        <a:pt x="264" y="191"/>
                        <a:pt x="249" y="194"/>
                        <a:pt x="238" y="188"/>
                      </a:cubicBezTo>
                      <a:cubicBezTo>
                        <a:pt x="125" y="124"/>
                        <a:pt x="212" y="152"/>
                        <a:pt x="121" y="129"/>
                      </a:cubicBezTo>
                      <a:cubicBezTo>
                        <a:pt x="109" y="121"/>
                        <a:pt x="94" y="117"/>
                        <a:pt x="85" y="106"/>
                      </a:cubicBezTo>
                      <a:cubicBezTo>
                        <a:pt x="66" y="85"/>
                        <a:pt x="62" y="51"/>
                        <a:pt x="38" y="35"/>
                      </a:cubicBezTo>
                      <a:cubicBezTo>
                        <a:pt x="26" y="27"/>
                        <a:pt x="11" y="24"/>
                        <a:pt x="3" y="12"/>
                      </a:cubicBezTo>
                      <a:cubicBezTo>
                        <a:pt x="0" y="7"/>
                        <a:pt x="11" y="4"/>
                        <a:pt x="15" y="0"/>
                      </a:cubicBezTo>
                      <a:close/>
                    </a:path>
                  </a:pathLst>
                </a:custGeom>
                <a:solidFill>
                  <a:srgbClr val="FF6600">
                    <a:alpha val="100000"/>
                  </a:srgbClr>
                </a:solidFill>
                <a:ln w="76200" cap="flat" cmpd="sng">
                  <a:solidFill>
                    <a:srgbClr val="FF66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19"/>
                <p:cNvSpPr/>
                <p:nvPr/>
              </p:nvSpPr>
              <p:spPr>
                <a:xfrm>
                  <a:off x="2568" y="529"/>
                  <a:ext cx="441" cy="282"/>
                </a:xfrm>
                <a:custGeom>
                  <a:avLst/>
                  <a:gdLst>
                    <a:gd name="txL" fmla="*/ 0 w 441"/>
                    <a:gd name="txT" fmla="*/ 0 h 282"/>
                    <a:gd name="txR" fmla="*/ 441 w 441"/>
                    <a:gd name="txB" fmla="*/ 282 h 282"/>
                  </a:gdLst>
                  <a:ahLst/>
                  <a:cxnLst>
                    <a:cxn ang="0">
                      <a:pos x="441" y="282"/>
                    </a:cxn>
                    <a:cxn ang="0">
                      <a:pos x="347" y="153"/>
                    </a:cxn>
                    <a:cxn ang="0">
                      <a:pos x="277" y="94"/>
                    </a:cxn>
                    <a:cxn ang="0">
                      <a:pos x="183" y="12"/>
                    </a:cxn>
                    <a:cxn ang="0">
                      <a:pos x="147" y="23"/>
                    </a:cxn>
                    <a:cxn ang="0">
                      <a:pos x="77" y="0"/>
                    </a:cxn>
                    <a:cxn ang="0">
                      <a:pos x="42" y="35"/>
                    </a:cxn>
                    <a:cxn ang="0">
                      <a:pos x="6" y="47"/>
                    </a:cxn>
                    <a:cxn ang="0">
                      <a:pos x="18" y="82"/>
                    </a:cxn>
                    <a:cxn ang="0">
                      <a:pos x="194" y="118"/>
                    </a:cxn>
                    <a:cxn ang="0">
                      <a:pos x="265" y="165"/>
                    </a:cxn>
                    <a:cxn ang="0">
                      <a:pos x="371" y="223"/>
                    </a:cxn>
                    <a:cxn ang="0">
                      <a:pos x="383" y="259"/>
                    </a:cxn>
                    <a:cxn ang="0">
                      <a:pos x="406" y="223"/>
                    </a:cxn>
                    <a:cxn ang="0">
                      <a:pos x="418" y="270"/>
                    </a:cxn>
                    <a:cxn ang="0">
                      <a:pos x="441" y="282"/>
                    </a:cxn>
                  </a:cxnLst>
                  <a:rect l="txL" t="txT" r="txR" b="txB"/>
                  <a:pathLst>
                    <a:path w="441" h="282">
                      <a:moveTo>
                        <a:pt x="441" y="282"/>
                      </a:moveTo>
                      <a:cubicBezTo>
                        <a:pt x="426" y="219"/>
                        <a:pt x="409" y="174"/>
                        <a:pt x="347" y="153"/>
                      </a:cubicBezTo>
                      <a:cubicBezTo>
                        <a:pt x="317" y="132"/>
                        <a:pt x="300" y="124"/>
                        <a:pt x="277" y="94"/>
                      </a:cubicBezTo>
                      <a:cubicBezTo>
                        <a:pt x="210" y="7"/>
                        <a:pt x="264" y="31"/>
                        <a:pt x="183" y="12"/>
                      </a:cubicBezTo>
                      <a:cubicBezTo>
                        <a:pt x="171" y="16"/>
                        <a:pt x="159" y="24"/>
                        <a:pt x="147" y="23"/>
                      </a:cubicBezTo>
                      <a:cubicBezTo>
                        <a:pt x="123" y="20"/>
                        <a:pt x="77" y="0"/>
                        <a:pt x="77" y="0"/>
                      </a:cubicBezTo>
                      <a:cubicBezTo>
                        <a:pt x="65" y="12"/>
                        <a:pt x="56" y="26"/>
                        <a:pt x="42" y="35"/>
                      </a:cubicBezTo>
                      <a:cubicBezTo>
                        <a:pt x="31" y="42"/>
                        <a:pt x="12" y="36"/>
                        <a:pt x="6" y="47"/>
                      </a:cubicBezTo>
                      <a:cubicBezTo>
                        <a:pt x="0" y="58"/>
                        <a:pt x="7" y="76"/>
                        <a:pt x="18" y="82"/>
                      </a:cubicBezTo>
                      <a:cubicBezTo>
                        <a:pt x="70" y="108"/>
                        <a:pt x="141" y="88"/>
                        <a:pt x="194" y="118"/>
                      </a:cubicBezTo>
                      <a:cubicBezTo>
                        <a:pt x="219" y="132"/>
                        <a:pt x="265" y="165"/>
                        <a:pt x="265" y="165"/>
                      </a:cubicBezTo>
                      <a:cubicBezTo>
                        <a:pt x="299" y="216"/>
                        <a:pt x="316" y="206"/>
                        <a:pt x="371" y="223"/>
                      </a:cubicBezTo>
                      <a:cubicBezTo>
                        <a:pt x="375" y="235"/>
                        <a:pt x="370" y="259"/>
                        <a:pt x="383" y="259"/>
                      </a:cubicBezTo>
                      <a:cubicBezTo>
                        <a:pt x="397" y="259"/>
                        <a:pt x="392" y="219"/>
                        <a:pt x="406" y="223"/>
                      </a:cubicBezTo>
                      <a:cubicBezTo>
                        <a:pt x="421" y="228"/>
                        <a:pt x="410" y="256"/>
                        <a:pt x="418" y="270"/>
                      </a:cubicBezTo>
                      <a:cubicBezTo>
                        <a:pt x="422" y="277"/>
                        <a:pt x="433" y="278"/>
                        <a:pt x="441" y="282"/>
                      </a:cubicBezTo>
                      <a:close/>
                    </a:path>
                  </a:pathLst>
                </a:custGeom>
                <a:solidFill>
                  <a:srgbClr val="FF6600">
                    <a:alpha val="100000"/>
                  </a:srgbClr>
                </a:solidFill>
                <a:ln w="9525" cap="flat" cmpd="sng">
                  <a:solidFill>
                    <a:srgbClr val="FF66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20"/>
                <p:cNvSpPr/>
                <p:nvPr/>
              </p:nvSpPr>
              <p:spPr>
                <a:xfrm>
                  <a:off x="3324" y="393"/>
                  <a:ext cx="101" cy="51"/>
                </a:xfrm>
                <a:custGeom>
                  <a:avLst/>
                  <a:gdLst>
                    <a:gd name="txL" fmla="*/ 0 w 169"/>
                    <a:gd name="txT" fmla="*/ 0 h 122"/>
                    <a:gd name="txR" fmla="*/ 169 w 169"/>
                    <a:gd name="txB" fmla="*/ 122 h 122"/>
                  </a:gdLst>
                  <a:ahLst/>
                  <a:cxnLst>
                    <a:cxn ang="0">
                      <a:pos x="0" y="6"/>
                    </a:cxn>
                    <a:cxn ang="0">
                      <a:pos x="32" y="5"/>
                    </a:cxn>
                    <a:cxn ang="0">
                      <a:pos x="35" y="3"/>
                    </a:cxn>
                    <a:cxn ang="0">
                      <a:pos x="13" y="2"/>
                    </a:cxn>
                    <a:cxn ang="0">
                      <a:pos x="5" y="4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69" h="122">
                      <a:moveTo>
                        <a:pt x="0" y="89"/>
                      </a:moveTo>
                      <a:cubicBezTo>
                        <a:pt x="75" y="115"/>
                        <a:pt x="86" y="122"/>
                        <a:pt x="153" y="77"/>
                      </a:cubicBezTo>
                      <a:cubicBezTo>
                        <a:pt x="157" y="65"/>
                        <a:pt x="169" y="53"/>
                        <a:pt x="164" y="42"/>
                      </a:cubicBezTo>
                      <a:cubicBezTo>
                        <a:pt x="147" y="0"/>
                        <a:pt x="79" y="27"/>
                        <a:pt x="59" y="30"/>
                      </a:cubicBezTo>
                      <a:cubicBezTo>
                        <a:pt x="47" y="38"/>
                        <a:pt x="37" y="57"/>
                        <a:pt x="23" y="54"/>
                      </a:cubicBezTo>
                      <a:cubicBezTo>
                        <a:pt x="9" y="51"/>
                        <a:pt x="0" y="19"/>
                        <a:pt x="0" y="19"/>
                      </a:cubicBezTo>
                    </a:path>
                  </a:pathLst>
                </a:custGeom>
                <a:solidFill>
                  <a:srgbClr val="FF6600">
                    <a:alpha val="100000"/>
                  </a:srgbClr>
                </a:solidFill>
                <a:ln w="9525" cap="flat" cmpd="sng">
                  <a:solidFill>
                    <a:srgbClr val="FF66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21"/>
                <p:cNvSpPr/>
                <p:nvPr/>
              </p:nvSpPr>
              <p:spPr>
                <a:xfrm>
                  <a:off x="3368" y="1773"/>
                  <a:ext cx="642" cy="408"/>
                </a:xfrm>
                <a:custGeom>
                  <a:avLst/>
                  <a:gdLst>
                    <a:gd name="txL" fmla="*/ 0 w 642"/>
                    <a:gd name="txT" fmla="*/ 0 h 408"/>
                    <a:gd name="txR" fmla="*/ 642 w 642"/>
                    <a:gd name="txB" fmla="*/ 408 h 408"/>
                  </a:gdLst>
                  <a:ahLst/>
                  <a:cxnLst>
                    <a:cxn ang="0">
                      <a:pos x="41" y="61"/>
                    </a:cxn>
                    <a:cxn ang="0">
                      <a:pos x="311" y="49"/>
                    </a:cxn>
                    <a:cxn ang="0">
                      <a:pos x="558" y="26"/>
                    </a:cxn>
                    <a:cxn ang="0">
                      <a:pos x="593" y="37"/>
                    </a:cxn>
                    <a:cxn ang="0">
                      <a:pos x="640" y="108"/>
                    </a:cxn>
                    <a:cxn ang="0">
                      <a:pos x="582" y="167"/>
                    </a:cxn>
                    <a:cxn ang="0">
                      <a:pos x="546" y="178"/>
                    </a:cxn>
                    <a:cxn ang="0">
                      <a:pos x="441" y="202"/>
                    </a:cxn>
                    <a:cxn ang="0">
                      <a:pos x="370" y="331"/>
                    </a:cxn>
                    <a:cxn ang="0">
                      <a:pos x="300" y="355"/>
                    </a:cxn>
                    <a:cxn ang="0">
                      <a:pos x="288" y="402"/>
                    </a:cxn>
                    <a:cxn ang="0">
                      <a:pos x="64" y="378"/>
                    </a:cxn>
                    <a:cxn ang="0">
                      <a:pos x="53" y="331"/>
                    </a:cxn>
                    <a:cxn ang="0">
                      <a:pos x="17" y="402"/>
                    </a:cxn>
                    <a:cxn ang="0">
                      <a:pos x="17" y="296"/>
                    </a:cxn>
                    <a:cxn ang="0">
                      <a:pos x="41" y="225"/>
                    </a:cxn>
                    <a:cxn ang="0">
                      <a:pos x="41" y="61"/>
                    </a:cxn>
                  </a:cxnLst>
                  <a:rect l="txL" t="txT" r="txR" b="txB"/>
                  <a:pathLst>
                    <a:path w="642" h="408">
                      <a:moveTo>
                        <a:pt x="41" y="61"/>
                      </a:moveTo>
                      <a:cubicBezTo>
                        <a:pt x="125" y="116"/>
                        <a:pt x="222" y="72"/>
                        <a:pt x="311" y="49"/>
                      </a:cubicBezTo>
                      <a:cubicBezTo>
                        <a:pt x="388" y="0"/>
                        <a:pt x="472" y="13"/>
                        <a:pt x="558" y="26"/>
                      </a:cubicBezTo>
                      <a:cubicBezTo>
                        <a:pt x="570" y="30"/>
                        <a:pt x="584" y="28"/>
                        <a:pt x="593" y="37"/>
                      </a:cubicBezTo>
                      <a:cubicBezTo>
                        <a:pt x="613" y="57"/>
                        <a:pt x="640" y="108"/>
                        <a:pt x="640" y="108"/>
                      </a:cubicBezTo>
                      <a:cubicBezTo>
                        <a:pt x="532" y="136"/>
                        <a:pt x="642" y="93"/>
                        <a:pt x="582" y="167"/>
                      </a:cubicBezTo>
                      <a:cubicBezTo>
                        <a:pt x="574" y="177"/>
                        <a:pt x="558" y="175"/>
                        <a:pt x="546" y="178"/>
                      </a:cubicBezTo>
                      <a:cubicBezTo>
                        <a:pt x="500" y="191"/>
                        <a:pt x="490" y="192"/>
                        <a:pt x="441" y="202"/>
                      </a:cubicBezTo>
                      <a:cubicBezTo>
                        <a:pt x="460" y="264"/>
                        <a:pt x="424" y="307"/>
                        <a:pt x="370" y="331"/>
                      </a:cubicBezTo>
                      <a:cubicBezTo>
                        <a:pt x="347" y="341"/>
                        <a:pt x="300" y="355"/>
                        <a:pt x="300" y="355"/>
                      </a:cubicBezTo>
                      <a:cubicBezTo>
                        <a:pt x="296" y="371"/>
                        <a:pt x="304" y="398"/>
                        <a:pt x="288" y="402"/>
                      </a:cubicBezTo>
                      <a:cubicBezTo>
                        <a:pt x="261" y="408"/>
                        <a:pt x="110" y="385"/>
                        <a:pt x="64" y="378"/>
                      </a:cubicBezTo>
                      <a:cubicBezTo>
                        <a:pt x="60" y="362"/>
                        <a:pt x="68" y="336"/>
                        <a:pt x="53" y="331"/>
                      </a:cubicBezTo>
                      <a:cubicBezTo>
                        <a:pt x="39" y="326"/>
                        <a:pt x="18" y="398"/>
                        <a:pt x="17" y="402"/>
                      </a:cubicBezTo>
                      <a:cubicBezTo>
                        <a:pt x="1" y="351"/>
                        <a:pt x="0" y="365"/>
                        <a:pt x="17" y="296"/>
                      </a:cubicBezTo>
                      <a:cubicBezTo>
                        <a:pt x="23" y="272"/>
                        <a:pt x="41" y="225"/>
                        <a:pt x="41" y="225"/>
                      </a:cubicBezTo>
                      <a:cubicBezTo>
                        <a:pt x="27" y="100"/>
                        <a:pt x="22" y="155"/>
                        <a:pt x="41" y="61"/>
                      </a:cubicBez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22"/>
                <p:cNvSpPr/>
                <p:nvPr/>
              </p:nvSpPr>
              <p:spPr>
                <a:xfrm>
                  <a:off x="3409" y="2155"/>
                  <a:ext cx="287" cy="437"/>
                </a:xfrm>
                <a:custGeom>
                  <a:avLst/>
                  <a:gdLst>
                    <a:gd name="txL" fmla="*/ 0 w 246"/>
                    <a:gd name="txT" fmla="*/ 0 h 441"/>
                    <a:gd name="txR" fmla="*/ 246 w 246"/>
                    <a:gd name="txB" fmla="*/ 441 h 441"/>
                  </a:gdLst>
                  <a:ahLst/>
                  <a:cxnLst>
                    <a:cxn ang="0">
                      <a:pos x="0" y="31"/>
                    </a:cxn>
                    <a:cxn ang="0">
                      <a:pos x="188" y="20"/>
                    </a:cxn>
                    <a:cxn ang="0">
                      <a:pos x="244" y="43"/>
                    </a:cxn>
                    <a:cxn ang="0">
                      <a:pos x="373" y="55"/>
                    </a:cxn>
                    <a:cxn ang="0">
                      <a:pos x="336" y="87"/>
                    </a:cxn>
                    <a:cxn ang="0">
                      <a:pos x="263" y="134"/>
                    </a:cxn>
                    <a:cxn ang="0">
                      <a:pos x="279" y="190"/>
                    </a:cxn>
                    <a:cxn ang="0">
                      <a:pos x="299" y="225"/>
                    </a:cxn>
                    <a:cxn ang="0">
                      <a:pos x="188" y="261"/>
                    </a:cxn>
                    <a:cxn ang="0">
                      <a:pos x="225" y="340"/>
                    </a:cxn>
                    <a:cxn ang="0">
                      <a:pos x="299" y="352"/>
                    </a:cxn>
                    <a:cxn ang="0">
                      <a:pos x="279" y="419"/>
                    </a:cxn>
                    <a:cxn ang="0">
                      <a:pos x="225" y="407"/>
                    </a:cxn>
                    <a:cxn ang="0">
                      <a:pos x="113" y="375"/>
                    </a:cxn>
                    <a:cxn ang="0">
                      <a:pos x="37" y="328"/>
                    </a:cxn>
                    <a:cxn ang="0">
                      <a:pos x="0" y="293"/>
                    </a:cxn>
                    <a:cxn ang="0">
                      <a:pos x="0" y="87"/>
                    </a:cxn>
                    <a:cxn ang="0">
                      <a:pos x="19" y="43"/>
                    </a:cxn>
                    <a:cxn ang="0">
                      <a:pos x="37" y="8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246" h="441">
                      <a:moveTo>
                        <a:pt x="0" y="31"/>
                      </a:moveTo>
                      <a:cubicBezTo>
                        <a:pt x="86" y="3"/>
                        <a:pt x="47" y="2"/>
                        <a:pt x="118" y="20"/>
                      </a:cubicBezTo>
                      <a:cubicBezTo>
                        <a:pt x="130" y="28"/>
                        <a:pt x="140" y="39"/>
                        <a:pt x="153" y="43"/>
                      </a:cubicBezTo>
                      <a:cubicBezTo>
                        <a:pt x="179" y="51"/>
                        <a:pt x="213" y="38"/>
                        <a:pt x="235" y="55"/>
                      </a:cubicBezTo>
                      <a:cubicBezTo>
                        <a:pt x="246" y="64"/>
                        <a:pt x="218" y="78"/>
                        <a:pt x="212" y="90"/>
                      </a:cubicBezTo>
                      <a:cubicBezTo>
                        <a:pt x="187" y="140"/>
                        <a:pt x="221" y="118"/>
                        <a:pt x="165" y="137"/>
                      </a:cubicBezTo>
                      <a:cubicBezTo>
                        <a:pt x="169" y="157"/>
                        <a:pt x="171" y="177"/>
                        <a:pt x="176" y="196"/>
                      </a:cubicBezTo>
                      <a:cubicBezTo>
                        <a:pt x="179" y="208"/>
                        <a:pt x="192" y="220"/>
                        <a:pt x="188" y="231"/>
                      </a:cubicBezTo>
                      <a:cubicBezTo>
                        <a:pt x="181" y="249"/>
                        <a:pt x="133" y="262"/>
                        <a:pt x="118" y="267"/>
                      </a:cubicBezTo>
                      <a:cubicBezTo>
                        <a:pt x="127" y="294"/>
                        <a:pt x="121" y="329"/>
                        <a:pt x="141" y="349"/>
                      </a:cubicBezTo>
                      <a:cubicBezTo>
                        <a:pt x="152" y="360"/>
                        <a:pt x="172" y="357"/>
                        <a:pt x="188" y="361"/>
                      </a:cubicBezTo>
                      <a:cubicBezTo>
                        <a:pt x="184" y="384"/>
                        <a:pt x="191" y="413"/>
                        <a:pt x="176" y="431"/>
                      </a:cubicBezTo>
                      <a:cubicBezTo>
                        <a:pt x="168" y="441"/>
                        <a:pt x="152" y="425"/>
                        <a:pt x="141" y="419"/>
                      </a:cubicBezTo>
                      <a:cubicBezTo>
                        <a:pt x="50" y="374"/>
                        <a:pt x="159" y="414"/>
                        <a:pt x="71" y="384"/>
                      </a:cubicBezTo>
                      <a:cubicBezTo>
                        <a:pt x="45" y="307"/>
                        <a:pt x="81" y="383"/>
                        <a:pt x="23" y="337"/>
                      </a:cubicBezTo>
                      <a:cubicBezTo>
                        <a:pt x="12" y="328"/>
                        <a:pt x="8" y="314"/>
                        <a:pt x="0" y="302"/>
                      </a:cubicBezTo>
                      <a:cubicBezTo>
                        <a:pt x="28" y="167"/>
                        <a:pt x="0" y="330"/>
                        <a:pt x="0" y="90"/>
                      </a:cubicBezTo>
                      <a:cubicBezTo>
                        <a:pt x="0" y="74"/>
                        <a:pt x="8" y="59"/>
                        <a:pt x="12" y="43"/>
                      </a:cubicBezTo>
                      <a:cubicBezTo>
                        <a:pt x="15" y="31"/>
                        <a:pt x="32" y="17"/>
                        <a:pt x="23" y="8"/>
                      </a:cubicBezTo>
                      <a:cubicBezTo>
                        <a:pt x="15" y="0"/>
                        <a:pt x="8" y="23"/>
                        <a:pt x="0" y="31"/>
                      </a:cubicBezTo>
                      <a:close/>
                    </a:path>
                  </a:pathLst>
                </a:custGeom>
                <a:solidFill>
                  <a:srgbClr val="99FF33">
                    <a:alpha val="100000"/>
                  </a:srgbClr>
                </a:solidFill>
                <a:ln w="38100" cap="flat" cmpd="sng">
                  <a:solidFill>
                    <a:srgbClr val="99FF33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Text Box 23"/>
                <p:cNvSpPr txBox="1"/>
                <p:nvPr/>
              </p:nvSpPr>
              <p:spPr>
                <a:xfrm>
                  <a:off x="2172" y="984"/>
                  <a:ext cx="240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5" name="Text Box 24"/>
                <p:cNvSpPr txBox="1"/>
                <p:nvPr/>
              </p:nvSpPr>
              <p:spPr>
                <a:xfrm>
                  <a:off x="5172" y="996"/>
                  <a:ext cx="240" cy="2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6" name="Text Box 25"/>
                <p:cNvSpPr txBox="1"/>
                <p:nvPr/>
              </p:nvSpPr>
              <p:spPr>
                <a:xfrm>
                  <a:off x="2184" y="1584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7" name="Text Box 26"/>
                <p:cNvSpPr txBox="1"/>
                <p:nvPr/>
              </p:nvSpPr>
              <p:spPr>
                <a:xfrm>
                  <a:off x="5100" y="1596"/>
                  <a:ext cx="336" cy="2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8" name="Text Box 27"/>
                <p:cNvSpPr txBox="1"/>
                <p:nvPr/>
              </p:nvSpPr>
              <p:spPr>
                <a:xfrm>
                  <a:off x="2184" y="2268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9" name="Text Box 28"/>
                <p:cNvSpPr txBox="1"/>
                <p:nvPr/>
              </p:nvSpPr>
              <p:spPr>
                <a:xfrm>
                  <a:off x="5100" y="2268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0" name="Text Box 29"/>
                <p:cNvSpPr txBox="1"/>
                <p:nvPr/>
              </p:nvSpPr>
              <p:spPr>
                <a:xfrm>
                  <a:off x="4032" y="2520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1" name="Text Box 30"/>
                <p:cNvSpPr txBox="1"/>
                <p:nvPr/>
              </p:nvSpPr>
              <p:spPr>
                <a:xfrm>
                  <a:off x="4464" y="2512"/>
                  <a:ext cx="336" cy="2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2" name="Text Box 31"/>
                <p:cNvSpPr txBox="1"/>
                <p:nvPr/>
              </p:nvSpPr>
              <p:spPr>
                <a:xfrm>
                  <a:off x="3660" y="2520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60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3" name="Text Box 32"/>
                <p:cNvSpPr txBox="1"/>
                <p:nvPr/>
              </p:nvSpPr>
              <p:spPr>
                <a:xfrm>
                  <a:off x="3288" y="2520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80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4" name="Text Box 33"/>
                <p:cNvSpPr txBox="1"/>
                <p:nvPr/>
              </p:nvSpPr>
              <p:spPr>
                <a:xfrm>
                  <a:off x="2916" y="2520"/>
                  <a:ext cx="384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100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5" name="Text Box 34"/>
                <p:cNvSpPr txBox="1"/>
                <p:nvPr/>
              </p:nvSpPr>
              <p:spPr>
                <a:xfrm>
                  <a:off x="2400" y="2532"/>
                  <a:ext cx="384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120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6" name="Text Box 35"/>
                <p:cNvSpPr txBox="1"/>
                <p:nvPr/>
              </p:nvSpPr>
              <p:spPr>
                <a:xfrm>
                  <a:off x="4968" y="2508"/>
                  <a:ext cx="240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7" name="Text Box 36"/>
                <p:cNvSpPr txBox="1"/>
                <p:nvPr/>
              </p:nvSpPr>
              <p:spPr>
                <a:xfrm>
                  <a:off x="4956" y="336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8" name="Text Box 37"/>
                <p:cNvSpPr txBox="1"/>
                <p:nvPr/>
              </p:nvSpPr>
              <p:spPr>
                <a:xfrm>
                  <a:off x="4344" y="349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9" name="Text Box 38"/>
                <p:cNvSpPr txBox="1"/>
                <p:nvPr/>
              </p:nvSpPr>
              <p:spPr>
                <a:xfrm>
                  <a:off x="3672" y="360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60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0" name="Text Box 39"/>
                <p:cNvSpPr txBox="1"/>
                <p:nvPr/>
              </p:nvSpPr>
              <p:spPr>
                <a:xfrm>
                  <a:off x="3012" y="373"/>
                  <a:ext cx="336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80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1" name="Text Box 40"/>
                <p:cNvSpPr txBox="1"/>
                <p:nvPr/>
              </p:nvSpPr>
              <p:spPr>
                <a:xfrm>
                  <a:off x="2292" y="336"/>
                  <a:ext cx="384" cy="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600" b="1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100</a:t>
                  </a:r>
                  <a:r>
                    <a:rPr sz="1600" b="1" baseline="30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0</a:t>
                  </a:r>
                  <a:endParaRPr sz="1600" b="1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525" name="Rectangle 41"/>
              <p:cNvSpPr/>
              <p:nvPr/>
            </p:nvSpPr>
            <p:spPr>
              <a:xfrm>
                <a:off x="1200" y="2856"/>
                <a:ext cx="3408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19" name="Text Box 42"/>
            <p:cNvSpPr txBox="1"/>
            <p:nvPr/>
          </p:nvSpPr>
          <p:spPr>
            <a:xfrm>
              <a:off x="2412" y="900"/>
              <a:ext cx="24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520" name="Text Box 43"/>
            <p:cNvSpPr txBox="1"/>
            <p:nvPr/>
          </p:nvSpPr>
          <p:spPr>
            <a:xfrm>
              <a:off x="2964" y="1104"/>
              <a:ext cx="24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521" name="Text Box 44"/>
            <p:cNvSpPr txBox="1"/>
            <p:nvPr/>
          </p:nvSpPr>
          <p:spPr>
            <a:xfrm>
              <a:off x="2700" y="1584"/>
              <a:ext cx="24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522" name="Text Box 45"/>
            <p:cNvSpPr txBox="1"/>
            <p:nvPr/>
          </p:nvSpPr>
          <p:spPr>
            <a:xfrm>
              <a:off x="2628" y="1872"/>
              <a:ext cx="24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1523" name="Text Box 46"/>
            <p:cNvSpPr txBox="1"/>
            <p:nvPr/>
          </p:nvSpPr>
          <p:spPr>
            <a:xfrm>
              <a:off x="2472" y="2208"/>
              <a:ext cx="24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1508" name="Text Box 47"/>
          <p:cNvSpPr txBox="1"/>
          <p:nvPr/>
        </p:nvSpPr>
        <p:spPr>
          <a:xfrm>
            <a:off x="1498600" y="4756151"/>
            <a:ext cx="9448800" cy="1966913"/>
          </a:xfrm>
          <a:prstGeom prst="rect">
            <a:avLst/>
          </a:prstGeom>
          <a:solidFill>
            <a:srgbClr val="FFFF99"/>
          </a:solidFill>
          <a:ln w="31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</a:rPr>
              <a:t>Điền vào hình vẽ bên các kiểu khí hậu của Trung và Nam Mĩ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A:</a:t>
            </a:r>
            <a:r>
              <a:rPr sz="1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 .......................................................................................................................................................</a:t>
            </a:r>
            <a:r>
              <a:rPr sz="1000" b="1">
                <a:solidFill>
                  <a:srgbClr val="0000CC"/>
                </a:solidFill>
                <a:latin typeface="Times New Roman" panose="02020603050405020304" pitchFamily="18" charset="0"/>
              </a:rPr>
              <a:t>...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sz="1000" b="1">
                <a:solidFill>
                  <a:srgbClr val="0000CC"/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sz="1000" b="1">
                <a:solidFill>
                  <a:srgbClr val="0000CC"/>
                </a:solidFill>
                <a:latin typeface="Times New Roman" panose="02020603050405020304" pitchFamily="18" charset="0"/>
              </a:rPr>
              <a:t>:.......................................................................................................................................... ..................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  D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sz="1000" b="1">
                <a:solidFill>
                  <a:srgbClr val="0000CC"/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.................................................................................................................................... ......................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</a:rPr>
              <a:t> E</a:t>
            </a:r>
            <a:r>
              <a:rPr sz="1000" b="1">
                <a:solidFill>
                  <a:srgbClr val="0000CC"/>
                </a:solidFill>
                <a:latin typeface="Times New Roman" panose="02020603050405020304" pitchFamily="18" charset="0"/>
              </a:rPr>
              <a:t>:.............................................................................................................................................................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5408" name="Text Box 48"/>
          <p:cNvSpPr txBox="1"/>
          <p:nvPr/>
        </p:nvSpPr>
        <p:spPr>
          <a:xfrm>
            <a:off x="4572000" y="5010151"/>
            <a:ext cx="33528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A50021"/>
                </a:solidFill>
                <a:latin typeface="Times New Roman" panose="02020603050405020304" pitchFamily="18" charset="0"/>
              </a:rPr>
              <a:t>Khí hậu xích đạo</a:t>
            </a:r>
            <a:endParaRPr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9" name="Text Box 49"/>
          <p:cNvSpPr txBox="1"/>
          <p:nvPr/>
        </p:nvSpPr>
        <p:spPr>
          <a:xfrm>
            <a:off x="4572000" y="5334001"/>
            <a:ext cx="3962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A50021"/>
                </a:solidFill>
                <a:latin typeface="Times New Roman" panose="02020603050405020304" pitchFamily="18" charset="0"/>
              </a:rPr>
              <a:t>Khí hậu cận xích đạo</a:t>
            </a:r>
            <a:endParaRPr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0" name="Text Box 50"/>
          <p:cNvSpPr txBox="1"/>
          <p:nvPr/>
        </p:nvSpPr>
        <p:spPr>
          <a:xfrm>
            <a:off x="4580467" y="5664201"/>
            <a:ext cx="3962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A50021"/>
                </a:solidFill>
                <a:latin typeface="Times New Roman" panose="02020603050405020304" pitchFamily="18" charset="0"/>
              </a:rPr>
              <a:t>Khí hậu nhiệt đới</a:t>
            </a:r>
            <a:endParaRPr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1" name="Text Box 51"/>
          <p:cNvSpPr txBox="1"/>
          <p:nvPr/>
        </p:nvSpPr>
        <p:spPr>
          <a:xfrm>
            <a:off x="4572000" y="6000751"/>
            <a:ext cx="3962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A50021"/>
                </a:solidFill>
                <a:latin typeface="Times New Roman" panose="02020603050405020304" pitchFamily="18" charset="0"/>
              </a:rPr>
              <a:t>Khí hậu cận nhiệt đới</a:t>
            </a:r>
            <a:endParaRPr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2" name="Text Box 52"/>
          <p:cNvSpPr txBox="1"/>
          <p:nvPr/>
        </p:nvSpPr>
        <p:spPr>
          <a:xfrm>
            <a:off x="4597400" y="6324601"/>
            <a:ext cx="3962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A50021"/>
                </a:solidFill>
                <a:latin typeface="Times New Roman" panose="02020603050405020304" pitchFamily="18" charset="0"/>
              </a:rPr>
              <a:t>Khí hậu ôn đới</a:t>
            </a:r>
            <a:endParaRPr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4" name="Rectangle 54"/>
          <p:cNvSpPr/>
          <p:nvPr/>
        </p:nvSpPr>
        <p:spPr>
          <a:xfrm>
            <a:off x="3352801" y="4343400"/>
            <a:ext cx="425308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sz="1600" b="1" err="1">
                <a:latin typeface="Times New Roman" panose="02020603050405020304" pitchFamily="18" charset="0"/>
              </a:rPr>
              <a:t>Hình 42.1-Lược đồ khí hậu Trung và Nam Mĩ</a:t>
            </a:r>
            <a:r>
              <a:rPr sz="1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6" name="Text Box 56"/>
          <p:cNvSpPr txBox="1"/>
          <p:nvPr/>
        </p:nvSpPr>
        <p:spPr>
          <a:xfrm>
            <a:off x="3787987" y="214631"/>
            <a:ext cx="5003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9702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5408" grpId="0"/>
      <p:bldP spid="15409" grpId="0"/>
      <p:bldP spid="15410" grpId="0"/>
      <p:bldP spid="15411" grpId="0"/>
      <p:bldP spid="15412" grpId="0"/>
      <p:bldP spid="235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Nhóm 24"/>
          <p:cNvGrpSpPr>
            <a:grpSpLocks/>
          </p:cNvGrpSpPr>
          <p:nvPr/>
        </p:nvGrpSpPr>
        <p:grpSpPr bwMode="auto">
          <a:xfrm>
            <a:off x="1689100" y="1338264"/>
            <a:ext cx="8790517" cy="5113337"/>
            <a:chOff x="1560094" y="1338426"/>
            <a:chExt cx="5912860" cy="4585978"/>
          </a:xfrm>
        </p:grpSpPr>
        <p:sp>
          <p:nvSpPr>
            <p:cNvPr id="2" name="Left Arrow Callout 78"/>
            <p:cNvSpPr/>
            <p:nvPr/>
          </p:nvSpPr>
          <p:spPr>
            <a:xfrm rot="17419156">
              <a:off x="693810" y="2225504"/>
              <a:ext cx="3516010" cy="1783442"/>
            </a:xfrm>
            <a:prstGeom prst="leftArrowCallout">
              <a:avLst>
                <a:gd name="adj1" fmla="val 33956"/>
                <a:gd name="adj2" fmla="val 25000"/>
                <a:gd name="adj3" fmla="val 25000"/>
                <a:gd name="adj4" fmla="val 77422"/>
              </a:avLst>
            </a:prstGeom>
            <a:solidFill>
              <a:sysClr val="windowText" lastClr="000000">
                <a:alpha val="9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" name="Left Arrow Callout 29"/>
            <p:cNvSpPr/>
            <p:nvPr/>
          </p:nvSpPr>
          <p:spPr>
            <a:xfrm rot="17419156">
              <a:off x="747785" y="2224923"/>
              <a:ext cx="3516010" cy="1783442"/>
            </a:xfrm>
            <a:prstGeom prst="leftArrowCallout">
              <a:avLst>
                <a:gd name="adj1" fmla="val 33956"/>
                <a:gd name="adj2" fmla="val 25000"/>
                <a:gd name="adj3" fmla="val 25000"/>
                <a:gd name="adj4" fmla="val 77422"/>
              </a:avLst>
            </a:prstGeom>
            <a:gradFill flip="none" rotWithShape="1">
              <a:gsLst>
                <a:gs pos="0">
                  <a:srgbClr val="B6B914"/>
                </a:gs>
                <a:gs pos="100000">
                  <a:srgbClr val="FFC000">
                    <a:shade val="67500"/>
                    <a:satMod val="115000"/>
                  </a:srgbClr>
                </a:gs>
                <a:gs pos="37000">
                  <a:srgbClr val="B9B600"/>
                </a:gs>
              </a:gsLst>
              <a:lin ang="13500000" scaled="1"/>
              <a:tileRect/>
            </a:gradFill>
            <a:ln w="317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Left Arrow Callout 6"/>
            <p:cNvSpPr/>
            <p:nvPr/>
          </p:nvSpPr>
          <p:spPr>
            <a:xfrm rot="5360280" flipH="1">
              <a:off x="2498323" y="2607026"/>
              <a:ext cx="4073419" cy="2561338"/>
            </a:xfrm>
            <a:custGeom>
              <a:avLst/>
              <a:gdLst>
                <a:gd name="connsiteX0" fmla="*/ 0 w 3732315"/>
                <a:gd name="connsiteY0" fmla="*/ 1149668 h 2299336"/>
                <a:gd name="connsiteX1" fmla="*/ 574834 w 3732315"/>
                <a:gd name="connsiteY1" fmla="*/ 574834 h 2299336"/>
                <a:gd name="connsiteX2" fmla="*/ 574834 w 3732315"/>
                <a:gd name="connsiteY2" fmla="*/ 810516 h 2299336"/>
                <a:gd name="connsiteX3" fmla="*/ 1356846 w 3732315"/>
                <a:gd name="connsiteY3" fmla="*/ 810516 h 2299336"/>
                <a:gd name="connsiteX4" fmla="*/ 1356846 w 3732315"/>
                <a:gd name="connsiteY4" fmla="*/ 0 h 2299336"/>
                <a:gd name="connsiteX5" fmla="*/ 3732315 w 3732315"/>
                <a:gd name="connsiteY5" fmla="*/ 0 h 2299336"/>
                <a:gd name="connsiteX6" fmla="*/ 3732315 w 3732315"/>
                <a:gd name="connsiteY6" fmla="*/ 2299336 h 2299336"/>
                <a:gd name="connsiteX7" fmla="*/ 1356846 w 3732315"/>
                <a:gd name="connsiteY7" fmla="*/ 2299336 h 2299336"/>
                <a:gd name="connsiteX8" fmla="*/ 1356846 w 3732315"/>
                <a:gd name="connsiteY8" fmla="*/ 1488820 h 2299336"/>
                <a:gd name="connsiteX9" fmla="*/ 574834 w 3732315"/>
                <a:gd name="connsiteY9" fmla="*/ 1488820 h 2299336"/>
                <a:gd name="connsiteX10" fmla="*/ 574834 w 3732315"/>
                <a:gd name="connsiteY10" fmla="*/ 1724502 h 2299336"/>
                <a:gd name="connsiteX11" fmla="*/ 0 w 3732315"/>
                <a:gd name="connsiteY11" fmla="*/ 1149668 h 2299336"/>
                <a:gd name="connsiteX0" fmla="*/ 0 w 3732315"/>
                <a:gd name="connsiteY0" fmla="*/ 1149668 h 2299336"/>
                <a:gd name="connsiteX1" fmla="*/ 574834 w 3732315"/>
                <a:gd name="connsiteY1" fmla="*/ 574834 h 2299336"/>
                <a:gd name="connsiteX2" fmla="*/ 574834 w 3732315"/>
                <a:gd name="connsiteY2" fmla="*/ 810516 h 2299336"/>
                <a:gd name="connsiteX3" fmla="*/ 1356846 w 3732315"/>
                <a:gd name="connsiteY3" fmla="*/ 810516 h 2299336"/>
                <a:gd name="connsiteX4" fmla="*/ 1356846 w 3732315"/>
                <a:gd name="connsiteY4" fmla="*/ 0 h 2299336"/>
                <a:gd name="connsiteX5" fmla="*/ 3732315 w 3732315"/>
                <a:gd name="connsiteY5" fmla="*/ 0 h 2299336"/>
                <a:gd name="connsiteX6" fmla="*/ 3724441 w 3732315"/>
                <a:gd name="connsiteY6" fmla="*/ 1617894 h 2299336"/>
                <a:gd name="connsiteX7" fmla="*/ 1356846 w 3732315"/>
                <a:gd name="connsiteY7" fmla="*/ 2299336 h 2299336"/>
                <a:gd name="connsiteX8" fmla="*/ 1356846 w 3732315"/>
                <a:gd name="connsiteY8" fmla="*/ 1488820 h 2299336"/>
                <a:gd name="connsiteX9" fmla="*/ 574834 w 3732315"/>
                <a:gd name="connsiteY9" fmla="*/ 1488820 h 2299336"/>
                <a:gd name="connsiteX10" fmla="*/ 574834 w 3732315"/>
                <a:gd name="connsiteY10" fmla="*/ 1724502 h 2299336"/>
                <a:gd name="connsiteX11" fmla="*/ 0 w 3732315"/>
                <a:gd name="connsiteY11" fmla="*/ 1149668 h 2299336"/>
                <a:gd name="connsiteX0" fmla="*/ 0 w 3725058"/>
                <a:gd name="connsiteY0" fmla="*/ 1149668 h 2299336"/>
                <a:gd name="connsiteX1" fmla="*/ 574834 w 3725058"/>
                <a:gd name="connsiteY1" fmla="*/ 574834 h 2299336"/>
                <a:gd name="connsiteX2" fmla="*/ 574834 w 3725058"/>
                <a:gd name="connsiteY2" fmla="*/ 810516 h 2299336"/>
                <a:gd name="connsiteX3" fmla="*/ 1356846 w 3725058"/>
                <a:gd name="connsiteY3" fmla="*/ 810516 h 2299336"/>
                <a:gd name="connsiteX4" fmla="*/ 1356846 w 3725058"/>
                <a:gd name="connsiteY4" fmla="*/ 0 h 2299336"/>
                <a:gd name="connsiteX5" fmla="*/ 3722937 w 3725058"/>
                <a:gd name="connsiteY5" fmla="*/ 681640 h 2299336"/>
                <a:gd name="connsiteX6" fmla="*/ 3724441 w 3725058"/>
                <a:gd name="connsiteY6" fmla="*/ 1617894 h 2299336"/>
                <a:gd name="connsiteX7" fmla="*/ 1356846 w 3725058"/>
                <a:gd name="connsiteY7" fmla="*/ 2299336 h 2299336"/>
                <a:gd name="connsiteX8" fmla="*/ 1356846 w 3725058"/>
                <a:gd name="connsiteY8" fmla="*/ 1488820 h 2299336"/>
                <a:gd name="connsiteX9" fmla="*/ 574834 w 3725058"/>
                <a:gd name="connsiteY9" fmla="*/ 1488820 h 2299336"/>
                <a:gd name="connsiteX10" fmla="*/ 574834 w 3725058"/>
                <a:gd name="connsiteY10" fmla="*/ 1724502 h 2299336"/>
                <a:gd name="connsiteX11" fmla="*/ 0 w 3725058"/>
                <a:gd name="connsiteY11" fmla="*/ 1149668 h 2299336"/>
                <a:gd name="connsiteX0" fmla="*/ 0 w 3725058"/>
                <a:gd name="connsiteY0" fmla="*/ 1149668 h 2342030"/>
                <a:gd name="connsiteX1" fmla="*/ 574834 w 3725058"/>
                <a:gd name="connsiteY1" fmla="*/ 574834 h 2342030"/>
                <a:gd name="connsiteX2" fmla="*/ 574834 w 3725058"/>
                <a:gd name="connsiteY2" fmla="*/ 810516 h 2342030"/>
                <a:gd name="connsiteX3" fmla="*/ 1356846 w 3725058"/>
                <a:gd name="connsiteY3" fmla="*/ 810516 h 2342030"/>
                <a:gd name="connsiteX4" fmla="*/ 1356846 w 3725058"/>
                <a:gd name="connsiteY4" fmla="*/ 0 h 2342030"/>
                <a:gd name="connsiteX5" fmla="*/ 3722937 w 3725058"/>
                <a:gd name="connsiteY5" fmla="*/ 681640 h 2342030"/>
                <a:gd name="connsiteX6" fmla="*/ 3724441 w 3725058"/>
                <a:gd name="connsiteY6" fmla="*/ 1617894 h 2342030"/>
                <a:gd name="connsiteX7" fmla="*/ 1371627 w 3725058"/>
                <a:gd name="connsiteY7" fmla="*/ 2342030 h 2342030"/>
                <a:gd name="connsiteX8" fmla="*/ 1356846 w 3725058"/>
                <a:gd name="connsiteY8" fmla="*/ 1488820 h 2342030"/>
                <a:gd name="connsiteX9" fmla="*/ 574834 w 3725058"/>
                <a:gd name="connsiteY9" fmla="*/ 1488820 h 2342030"/>
                <a:gd name="connsiteX10" fmla="*/ 574834 w 3725058"/>
                <a:gd name="connsiteY10" fmla="*/ 1724502 h 2342030"/>
                <a:gd name="connsiteX11" fmla="*/ 0 w 3725058"/>
                <a:gd name="connsiteY11" fmla="*/ 1149668 h 2342030"/>
                <a:gd name="connsiteX0" fmla="*/ 0 w 3725084"/>
                <a:gd name="connsiteY0" fmla="*/ 1149668 h 2342030"/>
                <a:gd name="connsiteX1" fmla="*/ 574834 w 3725084"/>
                <a:gd name="connsiteY1" fmla="*/ 574834 h 2342030"/>
                <a:gd name="connsiteX2" fmla="*/ 574834 w 3725084"/>
                <a:gd name="connsiteY2" fmla="*/ 810516 h 2342030"/>
                <a:gd name="connsiteX3" fmla="*/ 1356846 w 3725084"/>
                <a:gd name="connsiteY3" fmla="*/ 810516 h 2342030"/>
                <a:gd name="connsiteX4" fmla="*/ 1356846 w 3725084"/>
                <a:gd name="connsiteY4" fmla="*/ 0 h 2342030"/>
                <a:gd name="connsiteX5" fmla="*/ 3722937 w 3725084"/>
                <a:gd name="connsiteY5" fmla="*/ 681640 h 2342030"/>
                <a:gd name="connsiteX6" fmla="*/ 3724469 w 3725084"/>
                <a:gd name="connsiteY6" fmla="*/ 1620275 h 2342030"/>
                <a:gd name="connsiteX7" fmla="*/ 1371627 w 3725084"/>
                <a:gd name="connsiteY7" fmla="*/ 2342030 h 2342030"/>
                <a:gd name="connsiteX8" fmla="*/ 1356846 w 3725084"/>
                <a:gd name="connsiteY8" fmla="*/ 1488820 h 2342030"/>
                <a:gd name="connsiteX9" fmla="*/ 574834 w 3725084"/>
                <a:gd name="connsiteY9" fmla="*/ 1488820 h 2342030"/>
                <a:gd name="connsiteX10" fmla="*/ 574834 w 3725084"/>
                <a:gd name="connsiteY10" fmla="*/ 1724502 h 2342030"/>
                <a:gd name="connsiteX11" fmla="*/ 0 w 3725084"/>
                <a:gd name="connsiteY11" fmla="*/ 1149668 h 23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084" h="2342030">
                  <a:moveTo>
                    <a:pt x="0" y="1149668"/>
                  </a:moveTo>
                  <a:lnTo>
                    <a:pt x="574834" y="574834"/>
                  </a:lnTo>
                  <a:lnTo>
                    <a:pt x="574834" y="810516"/>
                  </a:lnTo>
                  <a:lnTo>
                    <a:pt x="1356846" y="810516"/>
                  </a:lnTo>
                  <a:lnTo>
                    <a:pt x="1356846" y="0"/>
                  </a:lnTo>
                  <a:lnTo>
                    <a:pt x="3722937" y="681640"/>
                  </a:lnTo>
                  <a:cubicBezTo>
                    <a:pt x="3720312" y="1220938"/>
                    <a:pt x="3727094" y="1080977"/>
                    <a:pt x="3724469" y="1620275"/>
                  </a:cubicBezTo>
                  <a:lnTo>
                    <a:pt x="1371627" y="2342030"/>
                  </a:lnTo>
                  <a:lnTo>
                    <a:pt x="1356846" y="1488820"/>
                  </a:lnTo>
                  <a:lnTo>
                    <a:pt x="574834" y="1488820"/>
                  </a:lnTo>
                  <a:lnTo>
                    <a:pt x="574834" y="1724502"/>
                  </a:lnTo>
                  <a:lnTo>
                    <a:pt x="0" y="1149668"/>
                  </a:lnTo>
                  <a:close/>
                </a:path>
              </a:pathLst>
            </a:custGeom>
            <a:solidFill>
              <a:sysClr val="windowText" lastClr="000000">
                <a:alpha val="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Left Arrow Callout 6"/>
            <p:cNvSpPr/>
            <p:nvPr/>
          </p:nvSpPr>
          <p:spPr>
            <a:xfrm rot="5360280" flipH="1">
              <a:off x="2498158" y="2542526"/>
              <a:ext cx="4073874" cy="2561321"/>
            </a:xfrm>
            <a:custGeom>
              <a:avLst/>
              <a:gdLst>
                <a:gd name="connsiteX0" fmla="*/ 0 w 3732315"/>
                <a:gd name="connsiteY0" fmla="*/ 1149668 h 2299336"/>
                <a:gd name="connsiteX1" fmla="*/ 574834 w 3732315"/>
                <a:gd name="connsiteY1" fmla="*/ 574834 h 2299336"/>
                <a:gd name="connsiteX2" fmla="*/ 574834 w 3732315"/>
                <a:gd name="connsiteY2" fmla="*/ 810516 h 2299336"/>
                <a:gd name="connsiteX3" fmla="*/ 1356846 w 3732315"/>
                <a:gd name="connsiteY3" fmla="*/ 810516 h 2299336"/>
                <a:gd name="connsiteX4" fmla="*/ 1356846 w 3732315"/>
                <a:gd name="connsiteY4" fmla="*/ 0 h 2299336"/>
                <a:gd name="connsiteX5" fmla="*/ 3732315 w 3732315"/>
                <a:gd name="connsiteY5" fmla="*/ 0 h 2299336"/>
                <a:gd name="connsiteX6" fmla="*/ 3732315 w 3732315"/>
                <a:gd name="connsiteY6" fmla="*/ 2299336 h 2299336"/>
                <a:gd name="connsiteX7" fmla="*/ 1356846 w 3732315"/>
                <a:gd name="connsiteY7" fmla="*/ 2299336 h 2299336"/>
                <a:gd name="connsiteX8" fmla="*/ 1356846 w 3732315"/>
                <a:gd name="connsiteY8" fmla="*/ 1488820 h 2299336"/>
                <a:gd name="connsiteX9" fmla="*/ 574834 w 3732315"/>
                <a:gd name="connsiteY9" fmla="*/ 1488820 h 2299336"/>
                <a:gd name="connsiteX10" fmla="*/ 574834 w 3732315"/>
                <a:gd name="connsiteY10" fmla="*/ 1724502 h 2299336"/>
                <a:gd name="connsiteX11" fmla="*/ 0 w 3732315"/>
                <a:gd name="connsiteY11" fmla="*/ 1149668 h 2299336"/>
                <a:gd name="connsiteX0" fmla="*/ 0 w 3732315"/>
                <a:gd name="connsiteY0" fmla="*/ 1149668 h 2299336"/>
                <a:gd name="connsiteX1" fmla="*/ 574834 w 3732315"/>
                <a:gd name="connsiteY1" fmla="*/ 574834 h 2299336"/>
                <a:gd name="connsiteX2" fmla="*/ 574834 w 3732315"/>
                <a:gd name="connsiteY2" fmla="*/ 810516 h 2299336"/>
                <a:gd name="connsiteX3" fmla="*/ 1356846 w 3732315"/>
                <a:gd name="connsiteY3" fmla="*/ 810516 h 2299336"/>
                <a:gd name="connsiteX4" fmla="*/ 1356846 w 3732315"/>
                <a:gd name="connsiteY4" fmla="*/ 0 h 2299336"/>
                <a:gd name="connsiteX5" fmla="*/ 3732315 w 3732315"/>
                <a:gd name="connsiteY5" fmla="*/ 0 h 2299336"/>
                <a:gd name="connsiteX6" fmla="*/ 3724441 w 3732315"/>
                <a:gd name="connsiteY6" fmla="*/ 1617894 h 2299336"/>
                <a:gd name="connsiteX7" fmla="*/ 1356846 w 3732315"/>
                <a:gd name="connsiteY7" fmla="*/ 2299336 h 2299336"/>
                <a:gd name="connsiteX8" fmla="*/ 1356846 w 3732315"/>
                <a:gd name="connsiteY8" fmla="*/ 1488820 h 2299336"/>
                <a:gd name="connsiteX9" fmla="*/ 574834 w 3732315"/>
                <a:gd name="connsiteY9" fmla="*/ 1488820 h 2299336"/>
                <a:gd name="connsiteX10" fmla="*/ 574834 w 3732315"/>
                <a:gd name="connsiteY10" fmla="*/ 1724502 h 2299336"/>
                <a:gd name="connsiteX11" fmla="*/ 0 w 3732315"/>
                <a:gd name="connsiteY11" fmla="*/ 1149668 h 2299336"/>
                <a:gd name="connsiteX0" fmla="*/ 0 w 3725058"/>
                <a:gd name="connsiteY0" fmla="*/ 1149668 h 2299336"/>
                <a:gd name="connsiteX1" fmla="*/ 574834 w 3725058"/>
                <a:gd name="connsiteY1" fmla="*/ 574834 h 2299336"/>
                <a:gd name="connsiteX2" fmla="*/ 574834 w 3725058"/>
                <a:gd name="connsiteY2" fmla="*/ 810516 h 2299336"/>
                <a:gd name="connsiteX3" fmla="*/ 1356846 w 3725058"/>
                <a:gd name="connsiteY3" fmla="*/ 810516 h 2299336"/>
                <a:gd name="connsiteX4" fmla="*/ 1356846 w 3725058"/>
                <a:gd name="connsiteY4" fmla="*/ 0 h 2299336"/>
                <a:gd name="connsiteX5" fmla="*/ 3722937 w 3725058"/>
                <a:gd name="connsiteY5" fmla="*/ 681640 h 2299336"/>
                <a:gd name="connsiteX6" fmla="*/ 3724441 w 3725058"/>
                <a:gd name="connsiteY6" fmla="*/ 1617894 h 2299336"/>
                <a:gd name="connsiteX7" fmla="*/ 1356846 w 3725058"/>
                <a:gd name="connsiteY7" fmla="*/ 2299336 h 2299336"/>
                <a:gd name="connsiteX8" fmla="*/ 1356846 w 3725058"/>
                <a:gd name="connsiteY8" fmla="*/ 1488820 h 2299336"/>
                <a:gd name="connsiteX9" fmla="*/ 574834 w 3725058"/>
                <a:gd name="connsiteY9" fmla="*/ 1488820 h 2299336"/>
                <a:gd name="connsiteX10" fmla="*/ 574834 w 3725058"/>
                <a:gd name="connsiteY10" fmla="*/ 1724502 h 2299336"/>
                <a:gd name="connsiteX11" fmla="*/ 0 w 3725058"/>
                <a:gd name="connsiteY11" fmla="*/ 1149668 h 2299336"/>
                <a:gd name="connsiteX0" fmla="*/ 0 w 3725058"/>
                <a:gd name="connsiteY0" fmla="*/ 1149668 h 2342030"/>
                <a:gd name="connsiteX1" fmla="*/ 574834 w 3725058"/>
                <a:gd name="connsiteY1" fmla="*/ 574834 h 2342030"/>
                <a:gd name="connsiteX2" fmla="*/ 574834 w 3725058"/>
                <a:gd name="connsiteY2" fmla="*/ 810516 h 2342030"/>
                <a:gd name="connsiteX3" fmla="*/ 1356846 w 3725058"/>
                <a:gd name="connsiteY3" fmla="*/ 810516 h 2342030"/>
                <a:gd name="connsiteX4" fmla="*/ 1356846 w 3725058"/>
                <a:gd name="connsiteY4" fmla="*/ 0 h 2342030"/>
                <a:gd name="connsiteX5" fmla="*/ 3722937 w 3725058"/>
                <a:gd name="connsiteY5" fmla="*/ 681640 h 2342030"/>
                <a:gd name="connsiteX6" fmla="*/ 3724441 w 3725058"/>
                <a:gd name="connsiteY6" fmla="*/ 1617894 h 2342030"/>
                <a:gd name="connsiteX7" fmla="*/ 1371627 w 3725058"/>
                <a:gd name="connsiteY7" fmla="*/ 2342030 h 2342030"/>
                <a:gd name="connsiteX8" fmla="*/ 1356846 w 3725058"/>
                <a:gd name="connsiteY8" fmla="*/ 1488820 h 2342030"/>
                <a:gd name="connsiteX9" fmla="*/ 574834 w 3725058"/>
                <a:gd name="connsiteY9" fmla="*/ 1488820 h 2342030"/>
                <a:gd name="connsiteX10" fmla="*/ 574834 w 3725058"/>
                <a:gd name="connsiteY10" fmla="*/ 1724502 h 2342030"/>
                <a:gd name="connsiteX11" fmla="*/ 0 w 3725058"/>
                <a:gd name="connsiteY11" fmla="*/ 1149668 h 2342030"/>
                <a:gd name="connsiteX0" fmla="*/ 0 w 3725084"/>
                <a:gd name="connsiteY0" fmla="*/ 1149668 h 2342030"/>
                <a:gd name="connsiteX1" fmla="*/ 574834 w 3725084"/>
                <a:gd name="connsiteY1" fmla="*/ 574834 h 2342030"/>
                <a:gd name="connsiteX2" fmla="*/ 574834 w 3725084"/>
                <a:gd name="connsiteY2" fmla="*/ 810516 h 2342030"/>
                <a:gd name="connsiteX3" fmla="*/ 1356846 w 3725084"/>
                <a:gd name="connsiteY3" fmla="*/ 810516 h 2342030"/>
                <a:gd name="connsiteX4" fmla="*/ 1356846 w 3725084"/>
                <a:gd name="connsiteY4" fmla="*/ 0 h 2342030"/>
                <a:gd name="connsiteX5" fmla="*/ 3722937 w 3725084"/>
                <a:gd name="connsiteY5" fmla="*/ 681640 h 2342030"/>
                <a:gd name="connsiteX6" fmla="*/ 3724469 w 3725084"/>
                <a:gd name="connsiteY6" fmla="*/ 1620275 h 2342030"/>
                <a:gd name="connsiteX7" fmla="*/ 1371627 w 3725084"/>
                <a:gd name="connsiteY7" fmla="*/ 2342030 h 2342030"/>
                <a:gd name="connsiteX8" fmla="*/ 1356846 w 3725084"/>
                <a:gd name="connsiteY8" fmla="*/ 1488820 h 2342030"/>
                <a:gd name="connsiteX9" fmla="*/ 574834 w 3725084"/>
                <a:gd name="connsiteY9" fmla="*/ 1488820 h 2342030"/>
                <a:gd name="connsiteX10" fmla="*/ 574834 w 3725084"/>
                <a:gd name="connsiteY10" fmla="*/ 1724502 h 2342030"/>
                <a:gd name="connsiteX11" fmla="*/ 0 w 3725084"/>
                <a:gd name="connsiteY11" fmla="*/ 1149668 h 23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084" h="2342030">
                  <a:moveTo>
                    <a:pt x="0" y="1149668"/>
                  </a:moveTo>
                  <a:lnTo>
                    <a:pt x="574834" y="574834"/>
                  </a:lnTo>
                  <a:lnTo>
                    <a:pt x="574834" y="810516"/>
                  </a:lnTo>
                  <a:lnTo>
                    <a:pt x="1356846" y="810516"/>
                  </a:lnTo>
                  <a:lnTo>
                    <a:pt x="1356846" y="0"/>
                  </a:lnTo>
                  <a:lnTo>
                    <a:pt x="3722937" y="681640"/>
                  </a:lnTo>
                  <a:cubicBezTo>
                    <a:pt x="3720312" y="1220938"/>
                    <a:pt x="3727094" y="1080977"/>
                    <a:pt x="3724469" y="1620275"/>
                  </a:cubicBezTo>
                  <a:lnTo>
                    <a:pt x="1371627" y="2342030"/>
                  </a:lnTo>
                  <a:lnTo>
                    <a:pt x="1356846" y="1488820"/>
                  </a:lnTo>
                  <a:lnTo>
                    <a:pt x="574834" y="1488820"/>
                  </a:lnTo>
                  <a:lnTo>
                    <a:pt x="574834" y="1724502"/>
                  </a:lnTo>
                  <a:lnTo>
                    <a:pt x="0" y="1149668"/>
                  </a:lnTo>
                  <a:close/>
                </a:path>
              </a:pathLst>
            </a:custGeom>
            <a:gradFill>
              <a:gsLst>
                <a:gs pos="0">
                  <a:srgbClr val="EC6E72"/>
                </a:gs>
                <a:gs pos="100000">
                  <a:srgbClr val="D7196A"/>
                </a:gs>
                <a:gs pos="50000">
                  <a:srgbClr val="D7196A"/>
                </a:gs>
              </a:gsLst>
              <a:lin ang="5400000" scaled="0"/>
            </a:gradFill>
            <a:ln w="317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TextBox 49"/>
            <p:cNvSpPr txBox="1"/>
            <p:nvPr/>
          </p:nvSpPr>
          <p:spPr>
            <a:xfrm>
              <a:off x="4247331" y="4770170"/>
              <a:ext cx="648468" cy="595470"/>
            </a:xfrm>
            <a:prstGeom prst="ellipse">
              <a:avLst/>
            </a:prstGeom>
            <a:noFill/>
          </p:spPr>
          <p:txBody>
            <a:bodyPr wrap="none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  <a:cs typeface="+mn-cs"/>
                </a:rPr>
                <a:t>1</a:t>
              </a:r>
            </a:p>
          </p:txBody>
        </p:sp>
        <p:sp>
          <p:nvSpPr>
            <p:cNvPr id="7" name="Rectangle 16"/>
            <p:cNvSpPr/>
            <p:nvPr/>
          </p:nvSpPr>
          <p:spPr>
            <a:xfrm rot="21567165">
              <a:off x="3563767" y="2022795"/>
              <a:ext cx="1947990" cy="2112663"/>
            </a:xfrm>
            <a:custGeom>
              <a:avLst/>
              <a:gdLst>
                <a:gd name="connsiteX0" fmla="*/ 0 w 1957415"/>
                <a:gd name="connsiteY0" fmla="*/ 0 h 1939830"/>
                <a:gd name="connsiteX1" fmla="*/ 1957415 w 1957415"/>
                <a:gd name="connsiteY1" fmla="*/ 0 h 1939830"/>
                <a:gd name="connsiteX2" fmla="*/ 1957415 w 1957415"/>
                <a:gd name="connsiteY2" fmla="*/ 1939830 h 1939830"/>
                <a:gd name="connsiteX3" fmla="*/ 0 w 1957415"/>
                <a:gd name="connsiteY3" fmla="*/ 1939830 h 1939830"/>
                <a:gd name="connsiteX4" fmla="*/ 0 w 1957415"/>
                <a:gd name="connsiteY4" fmla="*/ 0 h 1939830"/>
                <a:gd name="connsiteX0" fmla="*/ 517397 w 1957415"/>
                <a:gd name="connsiteY0" fmla="*/ 22195 h 1939830"/>
                <a:gd name="connsiteX1" fmla="*/ 1957415 w 1957415"/>
                <a:gd name="connsiteY1" fmla="*/ 0 h 1939830"/>
                <a:gd name="connsiteX2" fmla="*/ 1957415 w 1957415"/>
                <a:gd name="connsiteY2" fmla="*/ 1939830 h 1939830"/>
                <a:gd name="connsiteX3" fmla="*/ 0 w 1957415"/>
                <a:gd name="connsiteY3" fmla="*/ 1939830 h 1939830"/>
                <a:gd name="connsiteX4" fmla="*/ 517397 w 1957415"/>
                <a:gd name="connsiteY4" fmla="*/ 22195 h 1939830"/>
                <a:gd name="connsiteX0" fmla="*/ 517397 w 1957415"/>
                <a:gd name="connsiteY0" fmla="*/ 9887 h 1927522"/>
                <a:gd name="connsiteX1" fmla="*/ 1439688 w 1957415"/>
                <a:gd name="connsiteY1" fmla="*/ 0 h 1927522"/>
                <a:gd name="connsiteX2" fmla="*/ 1957415 w 1957415"/>
                <a:gd name="connsiteY2" fmla="*/ 1927522 h 1927522"/>
                <a:gd name="connsiteX3" fmla="*/ 0 w 1957415"/>
                <a:gd name="connsiteY3" fmla="*/ 1927522 h 1927522"/>
                <a:gd name="connsiteX4" fmla="*/ 517397 w 1957415"/>
                <a:gd name="connsiteY4" fmla="*/ 9887 h 1927522"/>
                <a:gd name="connsiteX0" fmla="*/ 574636 w 1957415"/>
                <a:gd name="connsiteY0" fmla="*/ 908 h 1927522"/>
                <a:gd name="connsiteX1" fmla="*/ 1439688 w 1957415"/>
                <a:gd name="connsiteY1" fmla="*/ 0 h 1927522"/>
                <a:gd name="connsiteX2" fmla="*/ 1957415 w 1957415"/>
                <a:gd name="connsiteY2" fmla="*/ 1927522 h 1927522"/>
                <a:gd name="connsiteX3" fmla="*/ 0 w 1957415"/>
                <a:gd name="connsiteY3" fmla="*/ 1927522 h 1927522"/>
                <a:gd name="connsiteX4" fmla="*/ 574636 w 1957415"/>
                <a:gd name="connsiteY4" fmla="*/ 908 h 1927522"/>
                <a:gd name="connsiteX0" fmla="*/ 574636 w 1957415"/>
                <a:gd name="connsiteY0" fmla="*/ 0 h 1926614"/>
                <a:gd name="connsiteX1" fmla="*/ 1382495 w 1957415"/>
                <a:gd name="connsiteY1" fmla="*/ 3309 h 1926614"/>
                <a:gd name="connsiteX2" fmla="*/ 1957415 w 1957415"/>
                <a:gd name="connsiteY2" fmla="*/ 1926614 h 1926614"/>
                <a:gd name="connsiteX3" fmla="*/ 0 w 1957415"/>
                <a:gd name="connsiteY3" fmla="*/ 1926614 h 1926614"/>
                <a:gd name="connsiteX4" fmla="*/ 574636 w 1957415"/>
                <a:gd name="connsiteY4" fmla="*/ 0 h 1926614"/>
                <a:gd name="connsiteX0" fmla="*/ 507964 w 1890743"/>
                <a:gd name="connsiteY0" fmla="*/ 0 h 1927250"/>
                <a:gd name="connsiteX1" fmla="*/ 1315823 w 1890743"/>
                <a:gd name="connsiteY1" fmla="*/ 3309 h 1927250"/>
                <a:gd name="connsiteX2" fmla="*/ 1890743 w 1890743"/>
                <a:gd name="connsiteY2" fmla="*/ 1926614 h 1927250"/>
                <a:gd name="connsiteX3" fmla="*/ 0 w 1890743"/>
                <a:gd name="connsiteY3" fmla="*/ 1927250 h 1927250"/>
                <a:gd name="connsiteX4" fmla="*/ 507964 w 1890743"/>
                <a:gd name="connsiteY4" fmla="*/ 0 h 1927250"/>
                <a:gd name="connsiteX0" fmla="*/ 531821 w 1890743"/>
                <a:gd name="connsiteY0" fmla="*/ 0 h 1931785"/>
                <a:gd name="connsiteX1" fmla="*/ 1315823 w 1890743"/>
                <a:gd name="connsiteY1" fmla="*/ 7844 h 1931785"/>
                <a:gd name="connsiteX2" fmla="*/ 1890743 w 1890743"/>
                <a:gd name="connsiteY2" fmla="*/ 1931149 h 1931785"/>
                <a:gd name="connsiteX3" fmla="*/ 0 w 1890743"/>
                <a:gd name="connsiteY3" fmla="*/ 1931785 h 1931785"/>
                <a:gd name="connsiteX4" fmla="*/ 531821 w 1890743"/>
                <a:gd name="connsiteY4" fmla="*/ 0 h 1931785"/>
                <a:gd name="connsiteX0" fmla="*/ 531821 w 1890743"/>
                <a:gd name="connsiteY0" fmla="*/ 0 h 1931785"/>
                <a:gd name="connsiteX1" fmla="*/ 1263437 w 1890743"/>
                <a:gd name="connsiteY1" fmla="*/ 7344 h 1931785"/>
                <a:gd name="connsiteX2" fmla="*/ 1890743 w 1890743"/>
                <a:gd name="connsiteY2" fmla="*/ 1931149 h 1931785"/>
                <a:gd name="connsiteX3" fmla="*/ 0 w 1890743"/>
                <a:gd name="connsiteY3" fmla="*/ 1931785 h 1931785"/>
                <a:gd name="connsiteX4" fmla="*/ 531821 w 1890743"/>
                <a:gd name="connsiteY4" fmla="*/ 0 h 1931785"/>
                <a:gd name="connsiteX0" fmla="*/ 531821 w 1781210"/>
                <a:gd name="connsiteY0" fmla="*/ 0 h 1931785"/>
                <a:gd name="connsiteX1" fmla="*/ 1263437 w 1781210"/>
                <a:gd name="connsiteY1" fmla="*/ 7344 h 1931785"/>
                <a:gd name="connsiteX2" fmla="*/ 1781210 w 1781210"/>
                <a:gd name="connsiteY2" fmla="*/ 1930103 h 1931785"/>
                <a:gd name="connsiteX3" fmla="*/ 0 w 1781210"/>
                <a:gd name="connsiteY3" fmla="*/ 1931785 h 1931785"/>
                <a:gd name="connsiteX4" fmla="*/ 531821 w 1781210"/>
                <a:gd name="connsiteY4" fmla="*/ 0 h 19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210" h="1931785">
                  <a:moveTo>
                    <a:pt x="531821" y="0"/>
                  </a:moveTo>
                  <a:lnTo>
                    <a:pt x="1263437" y="7344"/>
                  </a:lnTo>
                  <a:lnTo>
                    <a:pt x="1781210" y="1930103"/>
                  </a:lnTo>
                  <a:lnTo>
                    <a:pt x="0" y="1931785"/>
                  </a:lnTo>
                  <a:lnTo>
                    <a:pt x="531821" y="0"/>
                  </a:lnTo>
                  <a:close/>
                </a:path>
              </a:pathLst>
            </a:custGeom>
            <a:solidFill>
              <a:sysClr val="window" lastClr="FFFFFF">
                <a:alpha val="96000"/>
              </a:sysClr>
            </a:solidFill>
            <a:ln w="25400" cap="flat" cmpd="sng" algn="ctr">
              <a:noFill/>
              <a:prstDash val="solid"/>
            </a:ln>
            <a:effectLst>
              <a:innerShdw blurRad="177800" dist="50800" dir="162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Rectangle 57"/>
            <p:cNvSpPr/>
            <p:nvPr/>
          </p:nvSpPr>
          <p:spPr>
            <a:xfrm>
              <a:off x="3684338" y="2229709"/>
              <a:ext cx="1534809" cy="5780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4625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</a:endParaRPr>
            </a:p>
          </p:txBody>
        </p:sp>
        <p:sp>
          <p:nvSpPr>
            <p:cNvPr id="9" name="Rectangle 58"/>
            <p:cNvSpPr/>
            <p:nvPr/>
          </p:nvSpPr>
          <p:spPr>
            <a:xfrm>
              <a:off x="3877969" y="3017056"/>
              <a:ext cx="1398129" cy="10365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0" bIns="0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73"/>
            <p:cNvSpPr/>
            <p:nvPr/>
          </p:nvSpPr>
          <p:spPr>
            <a:xfrm rot="20357913" flipV="1">
              <a:off x="5630613" y="1351240"/>
              <a:ext cx="1755491" cy="2759275"/>
            </a:xfrm>
            <a:prstGeom prst="rect">
              <a:avLst/>
            </a:prstGeom>
            <a:solidFill>
              <a:sysClr val="windowText" lastClr="000000">
                <a:alpha val="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 rot="19432982">
              <a:off x="6003788" y="2757236"/>
              <a:ext cx="648468" cy="595470"/>
            </a:xfrm>
            <a:prstGeom prst="ellipse">
              <a:avLst/>
            </a:prstGeom>
            <a:noFill/>
          </p:spPr>
          <p:txBody>
            <a:bodyPr wrap="none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" cmpd="sng">
                    <a:solidFill>
                      <a:srgbClr val="DC0E0E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114300">
                      <a:srgbClr val="C00000"/>
                    </a:innerShdw>
                  </a:effectLst>
                  <a:latin typeface="Impact" pitchFamily="34" charset="0"/>
                  <a:cs typeface="+mn-cs"/>
                </a:rPr>
                <a:t>1</a:t>
              </a:r>
            </a:p>
          </p:txBody>
        </p:sp>
        <p:sp>
          <p:nvSpPr>
            <p:cNvPr id="12" name="Up Arrow 67"/>
            <p:cNvSpPr/>
            <p:nvPr/>
          </p:nvSpPr>
          <p:spPr>
            <a:xfrm rot="9547719" flipH="1">
              <a:off x="6570293" y="3579447"/>
              <a:ext cx="877034" cy="1274278"/>
            </a:xfrm>
            <a:prstGeom prst="upArrow">
              <a:avLst/>
            </a:prstGeom>
            <a:solidFill>
              <a:sysClr val="windowText" lastClr="000000">
                <a:alpha val="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Left Arrow Callout 54"/>
            <p:cNvSpPr/>
            <p:nvPr/>
          </p:nvSpPr>
          <p:spPr>
            <a:xfrm rot="4140000" flipH="1">
              <a:off x="4825237" y="2202701"/>
              <a:ext cx="3511992" cy="1783442"/>
            </a:xfrm>
            <a:prstGeom prst="leftArrowCallout">
              <a:avLst>
                <a:gd name="adj1" fmla="val 33956"/>
                <a:gd name="adj2" fmla="val 25000"/>
                <a:gd name="adj3" fmla="val 25000"/>
                <a:gd name="adj4" fmla="val 77422"/>
              </a:avLst>
            </a:prstGeom>
            <a:gradFill>
              <a:gsLst>
                <a:gs pos="100000">
                  <a:srgbClr val="0094C8"/>
                </a:gs>
                <a:gs pos="0">
                  <a:srgbClr val="15B0CF"/>
                </a:gs>
                <a:gs pos="50000">
                  <a:srgbClr val="15B0C3"/>
                </a:gs>
              </a:gsLst>
              <a:lin ang="5400000" scaled="0"/>
            </a:gradFill>
            <a:ln w="317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 rot="20234093">
              <a:off x="6621578" y="3716954"/>
              <a:ext cx="648468" cy="595470"/>
            </a:xfrm>
            <a:prstGeom prst="ellipse">
              <a:avLst/>
            </a:prstGeom>
            <a:noFill/>
          </p:spPr>
          <p:txBody>
            <a:bodyPr wrap="none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  <a:cs typeface="+mn-cs"/>
                </a:rPr>
                <a:t>3</a:t>
              </a:r>
            </a:p>
          </p:txBody>
        </p:sp>
        <p:sp>
          <p:nvSpPr>
            <p:cNvPr id="15" name="Rectangle 56"/>
            <p:cNvSpPr/>
            <p:nvPr/>
          </p:nvSpPr>
          <p:spPr>
            <a:xfrm rot="15000266">
              <a:off x="5255353" y="2015866"/>
              <a:ext cx="2327125" cy="1403714"/>
            </a:xfrm>
            <a:prstGeom prst="rect">
              <a:avLst/>
            </a:prstGeom>
            <a:solidFill>
              <a:sysClr val="window" lastClr="FFFFFF">
                <a:alpha val="96000"/>
              </a:sysClr>
            </a:solidFill>
            <a:ln w="25400" cap="flat" cmpd="sng" algn="ctr">
              <a:noFill/>
              <a:prstDash val="solid"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tangle 59"/>
            <p:cNvSpPr/>
            <p:nvPr/>
          </p:nvSpPr>
          <p:spPr>
            <a:xfrm rot="20401584">
              <a:off x="5220572" y="1759863"/>
              <a:ext cx="1670066" cy="4043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4625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</a:endParaRPr>
            </a:p>
          </p:txBody>
        </p:sp>
        <p:sp>
          <p:nvSpPr>
            <p:cNvPr id="17" name="Rectangle 60"/>
            <p:cNvSpPr/>
            <p:nvPr/>
          </p:nvSpPr>
          <p:spPr>
            <a:xfrm rot="20372251">
              <a:off x="5919636" y="2238252"/>
              <a:ext cx="1268567" cy="140668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0" bIns="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endParaRPr lang="en-US" sz="15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52"/>
            <p:cNvSpPr txBox="1"/>
            <p:nvPr/>
          </p:nvSpPr>
          <p:spPr>
            <a:xfrm rot="1135166">
              <a:off x="1829101" y="3756928"/>
              <a:ext cx="648468" cy="595470"/>
            </a:xfrm>
            <a:prstGeom prst="ellipse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  <a:cs typeface="+mn-cs"/>
                </a:rPr>
                <a:t>2</a:t>
              </a:r>
            </a:p>
          </p:txBody>
        </p:sp>
        <p:sp>
          <p:nvSpPr>
            <p:cNvPr id="19" name="Rectangle 53"/>
            <p:cNvSpPr/>
            <p:nvPr/>
          </p:nvSpPr>
          <p:spPr>
            <a:xfrm rot="17419032">
              <a:off x="1485757" y="2031913"/>
              <a:ext cx="2339375" cy="1403714"/>
            </a:xfrm>
            <a:prstGeom prst="rect">
              <a:avLst/>
            </a:prstGeom>
            <a:solidFill>
              <a:sysClr val="window" lastClr="FFFFFF">
                <a:alpha val="96000"/>
              </a:sysClr>
            </a:solidFill>
            <a:ln w="25400" cap="flat" cmpd="sng" algn="ctr">
              <a:noFill/>
              <a:prstDash val="solid"/>
            </a:ln>
            <a:effectLst>
              <a:innerShdw blurRad="177800" dist="50800" dir="27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Rectangle 62"/>
            <p:cNvSpPr/>
            <p:nvPr/>
          </p:nvSpPr>
          <p:spPr>
            <a:xfrm rot="1198416" flipH="1">
              <a:off x="2289757" y="1745301"/>
              <a:ext cx="1366837" cy="4040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marL="1746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</a:endParaRPr>
            </a:p>
          </p:txBody>
        </p:sp>
        <p:sp>
          <p:nvSpPr>
            <p:cNvPr id="21" name="Rectangle 63"/>
            <p:cNvSpPr/>
            <p:nvPr/>
          </p:nvSpPr>
          <p:spPr>
            <a:xfrm rot="1198416" flipH="1">
              <a:off x="1887136" y="2245810"/>
              <a:ext cx="1344841" cy="172714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tIns="0" bIns="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endPara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7"/>
          <p:cNvSpPr>
            <a:spLocks noGrp="1"/>
          </p:cNvSpPr>
          <p:nvPr>
            <p:ph type="title"/>
          </p:nvPr>
        </p:nvSpPr>
        <p:spPr>
          <a:xfrm>
            <a:off x="609600" y="432423"/>
            <a:ext cx="10972800" cy="590891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58591" y="3598811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Về nhà học bài </a:t>
            </a:r>
            <a:endParaRPr lang="vi-VN" sz="2400" b="1"/>
          </a:p>
        </p:txBody>
      </p:sp>
      <p:sp>
        <p:nvSpPr>
          <p:cNvPr id="24" name="Rectangle 23"/>
          <p:cNvSpPr/>
          <p:nvPr/>
        </p:nvSpPr>
        <p:spPr>
          <a:xfrm>
            <a:off x="2335241" y="2319657"/>
            <a:ext cx="2180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har char="-"/>
            </a:pP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Trả lời câu hỏi 1,2,3 sách giáo khoa trang 130.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45099" y="2262290"/>
            <a:ext cx="2245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Chuẩn bị bài 43: </a:t>
            </a:r>
            <a:r>
              <a:rPr lang="vi-VN" sz="2400" b="1" i="1">
                <a:solidFill>
                  <a:schemeClr val="tx1"/>
                </a:solidFill>
                <a:latin typeface="Times New Roman" panose="02020603050405020304" pitchFamily="18" charset="0"/>
              </a:rPr>
              <a:t>Dân cư, xã hội Trung và Nam Mĩ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7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Google Shape;837;p21"/>
          <p:cNvPicPr preferRelativeResize="0"/>
          <p:nvPr/>
        </p:nvPicPr>
        <p:blipFill rotWithShape="1">
          <a:blip r:embed="rId3">
            <a:alphaModFix/>
          </a:blip>
          <a:srcRect l="6789" r="965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46000">
              <a:srgbClr val="A8A8A8"/>
            </a:gs>
            <a:gs pos="100000">
              <a:srgbClr val="6363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044" y="166944"/>
            <a:ext cx="1260405" cy="7979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2"/>
          <p:cNvGrpSpPr/>
          <p:nvPr/>
        </p:nvGrpSpPr>
        <p:grpSpPr>
          <a:xfrm>
            <a:off x="-393867" y="4252756"/>
            <a:ext cx="6979697" cy="1879179"/>
            <a:chOff x="-274714" y="2191774"/>
            <a:chExt cx="6979697" cy="1879179"/>
          </a:xfrm>
        </p:grpSpPr>
        <p:grpSp>
          <p:nvGrpSpPr>
            <p:cNvPr id="104" name="Google Shape;104;p2"/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</p:grpSpPr>
          <p:pic>
            <p:nvPicPr>
              <p:cNvPr id="105" name="Google Shape;105;p2"/>
              <p:cNvPicPr preferRelativeResize="0"/>
              <p:nvPr/>
            </p:nvPicPr>
            <p:blipFill rotWithShape="1">
              <a:blip r:embed="rId4">
                <a:alphaModFix/>
              </a:blip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2"/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6366232" h="935498" extrusionOk="0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7" name="Google Shape;107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21147" y="2489463"/>
              <a:ext cx="913688" cy="825808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2471706" y="301855"/>
            <a:ext cx="7869836" cy="7924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+mj-lt"/>
              </a:rPr>
              <a:t>2</a:t>
            </a:r>
            <a:r>
              <a:rPr lang="vi-VN" sz="4000" b="1" smtClean="0">
                <a:latin typeface="+mj-lt"/>
              </a:rPr>
              <a:t>. SỰ PHÂN HÓA TỰ NHIÊN</a:t>
            </a:r>
            <a:endParaRPr lang="en-GB" sz="40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68287" y="2616391"/>
            <a:ext cx="6979697" cy="1879179"/>
            <a:chOff x="5535822" y="3467117"/>
            <a:chExt cx="6979697" cy="1879179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5535822" y="3467117"/>
              <a:ext cx="6979697" cy="1879179"/>
              <a:chOff x="5535822" y="3467117"/>
              <a:chExt cx="6979697" cy="1879179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5535822" y="3467117"/>
                <a:ext cx="6979697" cy="1879179"/>
                <a:chOff x="5489437" y="1671145"/>
                <a:chExt cx="6979697" cy="1460794"/>
              </a:xfrm>
            </p:grpSpPr>
            <p:pic>
              <p:nvPicPr>
                <p:cNvPr id="110" name="Google Shape;110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37138"/>
                <a:stretch/>
              </p:blipFill>
              <p:spPr>
                <a:xfrm>
                  <a:off x="5555671" y="1786758"/>
                  <a:ext cx="6913463" cy="1345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1" name="Google Shape;111;p2"/>
                <p:cNvSpPr/>
                <p:nvPr/>
              </p:nvSpPr>
              <p:spPr>
                <a:xfrm>
                  <a:off x="5489437" y="1671145"/>
                  <a:ext cx="6366232" cy="93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6232" h="935498" extrusionOk="0">
                      <a:moveTo>
                        <a:pt x="101633" y="0"/>
                      </a:moveTo>
                      <a:lnTo>
                        <a:pt x="5819695" y="21096"/>
                      </a:lnTo>
                      <a:lnTo>
                        <a:pt x="5819695" y="21097"/>
                      </a:lnTo>
                      <a:lnTo>
                        <a:pt x="6366232" y="457056"/>
                      </a:lnTo>
                      <a:lnTo>
                        <a:pt x="5819695" y="935498"/>
                      </a:lnTo>
                      <a:lnTo>
                        <a:pt x="5819695" y="935496"/>
                      </a:lnTo>
                      <a:lnTo>
                        <a:pt x="154185" y="935496"/>
                      </a:lnTo>
                      <a:cubicBezTo>
                        <a:pt x="38572" y="715081"/>
                        <a:pt x="-98063" y="568506"/>
                        <a:pt x="101633" y="0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vi-VN" sz="3600" b="1" i="0" u="none" strike="noStrike" cap="none" smtClean="0">
                      <a:solidFill>
                        <a:schemeClr val="lt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  <a:sym typeface="Calibri"/>
                    </a:rPr>
                    <a:t>Khí hậu</a:t>
                  </a:r>
                  <a:endParaRPr sz="3600" b="1" i="0" u="none" strike="noStrike" cap="none">
                    <a:solidFill>
                      <a:schemeClr val="lt1"/>
                    </a:solidFill>
                    <a:latin typeface="Times New Roman" pitchFamily="18" charset="0"/>
                    <a:ea typeface="Calibri"/>
                    <a:cs typeface="Times New Roman" pitchFamily="18" charset="0"/>
                    <a:sym typeface="Calibri"/>
                  </a:endParaRPr>
                </a:p>
              </p:txBody>
            </p:sp>
          </p:grpSp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11817" y="3771892"/>
                <a:ext cx="856167" cy="70917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5776228" y="3830071"/>
              <a:ext cx="791755" cy="612483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smtClean="0">
                  <a:solidFill>
                    <a:schemeClr val="tx1"/>
                  </a:solidFill>
                  <a:latin typeface="+mj-lt"/>
                </a:rPr>
                <a:t>a.</a:t>
              </a:r>
              <a:endParaRPr lang="en-GB" sz="4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5589" y="4317074"/>
            <a:ext cx="52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đặc điểm khác của môi trường tự nhiên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2" y="4591892"/>
            <a:ext cx="742288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Hình ảnh 28" descr="Map of Central Americ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94" y="3966994"/>
            <a:ext cx="2745252" cy="255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Hình ảnh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92" y="1519311"/>
            <a:ext cx="2871345" cy="26250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36349"/>
            <a:ext cx="213828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bài học:</a:t>
            </a:r>
            <a:endParaRPr lang="vi-VN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Earth-16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89" y="49234"/>
            <a:ext cx="612279" cy="6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65200" y="28132"/>
            <a:ext cx="9571502" cy="70338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Bài 42: THIÊN NHIÊN TRUNG VÀ NAM MĨ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8" y="773723"/>
            <a:ext cx="816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+mj-lt"/>
              </a:rPr>
              <a:t>2. Sự phân bố tự nhiên:</a:t>
            </a:r>
            <a:endParaRPr lang="vi-VN" sz="3200" b="1">
              <a:latin typeface="+mj-lt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047072" y="773723"/>
            <a:ext cx="5029208" cy="6221761"/>
            <a:chOff x="2208" y="176"/>
            <a:chExt cx="3520" cy="365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208" y="176"/>
              <a:ext cx="3360" cy="3652"/>
              <a:chOff x="2208" y="176"/>
              <a:chExt cx="3360" cy="3652"/>
            </a:xfrm>
          </p:grpSpPr>
          <p:pic>
            <p:nvPicPr>
              <p:cNvPr id="20" name="Picture 6" descr="ban do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76"/>
                <a:ext cx="3342" cy="343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208" y="3573"/>
                <a:ext cx="3129" cy="255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1300"/>
                  <a:t>  </a:t>
                </a:r>
                <a:r>
                  <a:rPr lang="en-US" sz="1600" b="1"/>
                  <a:t>Hình 42.1-Lược đồ khí hậu Trung và Nam Mĩ</a:t>
                </a:r>
                <a:r>
                  <a:rPr lang="en-US" sz="1600" b="1">
                    <a:latin typeface="VNI-Helve-Condense" pitchFamily="2" charset="0"/>
                  </a:rPr>
                  <a:t> </a:t>
                </a:r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259" y="2685"/>
              <a:ext cx="1439" cy="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Khí hậu cận nhiệt đới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1.Cận nhiệt địa trung hải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2.Cận nhiệt đới lục địa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3.Cận nhiệt đới hải dương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289" y="3244"/>
              <a:ext cx="1439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Khí hậu ôn đới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1.Ôn đới hải dương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</a:pPr>
              <a:r>
                <a:rPr lang="en-US" sz="1400" b="1"/>
                <a:t>2. Ôn đới lục địa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674" y="2748"/>
              <a:ext cx="1176" cy="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/>
                <a:t>Khí hậu xích đạo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/>
                <a:t>Khí hậu cận xích đạo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677" y="3099"/>
              <a:ext cx="1128" cy="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25000"/>
                </a:spcBef>
              </a:pPr>
              <a:r>
                <a:rPr lang="en-US" sz="1400" b="1"/>
                <a:t>Khí hậu nhiệt đới</a:t>
              </a:r>
            </a:p>
            <a:p>
              <a:pPr eaLnBrk="1" hangingPunct="1">
                <a:lnSpc>
                  <a:spcPct val="60000"/>
                </a:lnSpc>
                <a:spcBef>
                  <a:spcPct val="25000"/>
                </a:spcBef>
              </a:pPr>
              <a:r>
                <a:rPr lang="en-US" sz="1400" b="1"/>
                <a:t>1.Nhiệt đới khô</a:t>
              </a:r>
            </a:p>
            <a:p>
              <a:pPr eaLnBrk="1" hangingPunct="1">
                <a:lnSpc>
                  <a:spcPct val="60000"/>
                </a:lnSpc>
                <a:spcBef>
                  <a:spcPct val="25000"/>
                </a:spcBef>
              </a:pPr>
              <a:r>
                <a:rPr lang="en-US" sz="1400" b="1"/>
                <a:t>2.Nhiệt đới ẩm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596" y="3430"/>
              <a:ext cx="1176" cy="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25000"/>
                </a:spcBef>
              </a:pPr>
              <a:r>
                <a:rPr lang="en-US" sz="1400" b="1"/>
                <a:t>Khí hậu núi cao</a:t>
              </a: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2560318" y="2136239"/>
            <a:ext cx="3742006" cy="2082018"/>
          </a:xfrm>
          <a:prstGeom prst="cloudCallout">
            <a:avLst>
              <a:gd name="adj1" fmla="val 62170"/>
              <a:gd name="adj2" fmla="val 1007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Kể tên các kiểu khí hậu Trung và Nam Mĩ?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2" y="1336428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smtClean="0">
                <a:latin typeface="+mj-lt"/>
              </a:rPr>
              <a:t>a. Khí hậu:</a:t>
            </a:r>
            <a:endParaRPr lang="vi-VN" sz="2800" b="1" i="1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90" y="1829603"/>
            <a:ext cx="63726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</a:pPr>
            <a:r>
              <a:rPr lang="vi-VN" sz="2400" smtClean="0">
                <a:latin typeface="Times New Roman" panose="02020603050405020304" pitchFamily="18" charset="0"/>
              </a:rPr>
              <a:t>- Có </a:t>
            </a:r>
            <a:r>
              <a:rPr lang="vi-VN" sz="2400">
                <a:latin typeface="Times New Roman" panose="02020603050405020304" pitchFamily="18" charset="0"/>
              </a:rPr>
              <a:t>gần đủ các kiểu khí hậu trênTrái Đất.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931" y="2608890"/>
            <a:ext cx="654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Nguyên nhân: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Do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lãnh thổ trải dài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vùng chí tuyến bắc đến gần vòng cực nam.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rong mỗi đới khí hậu có sự ảnh hưởng của địa hình, dòng biển lạnh, gió bão</a:t>
            </a:r>
          </a:p>
        </p:txBody>
      </p:sp>
      <p:sp>
        <p:nvSpPr>
          <p:cNvPr id="22" name="Freeform 21"/>
          <p:cNvSpPr/>
          <p:nvPr/>
        </p:nvSpPr>
        <p:spPr>
          <a:xfrm>
            <a:off x="7148838" y="3127409"/>
            <a:ext cx="4368800" cy="457200"/>
          </a:xfrm>
          <a:custGeom>
            <a:avLst/>
            <a:gdLst/>
            <a:ahLst/>
            <a:cxnLst/>
            <a:rect l="0" t="0" r="0" b="0"/>
            <a:pathLst>
              <a:path w="2800" h="267">
                <a:moveTo>
                  <a:pt x="2800" y="267"/>
                </a:moveTo>
                <a:cubicBezTo>
                  <a:pt x="2736" y="254"/>
                  <a:pt x="2675" y="221"/>
                  <a:pt x="2616" y="195"/>
                </a:cubicBezTo>
                <a:cubicBezTo>
                  <a:pt x="2550" y="166"/>
                  <a:pt x="2471" y="157"/>
                  <a:pt x="2400" y="147"/>
                </a:cubicBezTo>
                <a:cubicBezTo>
                  <a:pt x="2359" y="133"/>
                  <a:pt x="2324" y="128"/>
                  <a:pt x="2280" y="123"/>
                </a:cubicBezTo>
                <a:cubicBezTo>
                  <a:pt x="2212" y="100"/>
                  <a:pt x="2249" y="109"/>
                  <a:pt x="2168" y="99"/>
                </a:cubicBezTo>
                <a:cubicBezTo>
                  <a:pt x="2000" y="43"/>
                  <a:pt x="1804" y="40"/>
                  <a:pt x="1632" y="35"/>
                </a:cubicBezTo>
                <a:cubicBezTo>
                  <a:pt x="1492" y="0"/>
                  <a:pt x="1434" y="22"/>
                  <a:pt x="1240" y="27"/>
                </a:cubicBezTo>
                <a:cubicBezTo>
                  <a:pt x="1091" y="77"/>
                  <a:pt x="1246" y="28"/>
                  <a:pt x="824" y="43"/>
                </a:cubicBezTo>
                <a:cubicBezTo>
                  <a:pt x="758" y="45"/>
                  <a:pt x="697" y="85"/>
                  <a:pt x="632" y="91"/>
                </a:cubicBezTo>
                <a:cubicBezTo>
                  <a:pt x="581" y="95"/>
                  <a:pt x="531" y="96"/>
                  <a:pt x="480" y="99"/>
                </a:cubicBezTo>
                <a:cubicBezTo>
                  <a:pt x="387" y="130"/>
                  <a:pt x="297" y="153"/>
                  <a:pt x="200" y="163"/>
                </a:cubicBezTo>
                <a:cubicBezTo>
                  <a:pt x="175" y="171"/>
                  <a:pt x="143" y="174"/>
                  <a:pt x="120" y="187"/>
                </a:cubicBezTo>
                <a:cubicBezTo>
                  <a:pt x="103" y="196"/>
                  <a:pt x="90" y="213"/>
                  <a:pt x="72" y="219"/>
                </a:cubicBezTo>
                <a:cubicBezTo>
                  <a:pt x="12" y="239"/>
                  <a:pt x="86" y="212"/>
                  <a:pt x="24" y="243"/>
                </a:cubicBezTo>
                <a:cubicBezTo>
                  <a:pt x="16" y="247"/>
                  <a:pt x="0" y="251"/>
                  <a:pt x="0" y="251"/>
                </a:cubicBezTo>
              </a:path>
            </a:pathLst>
          </a:custGeom>
          <a:noFill/>
          <a:ln w="412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8776553" y="917899"/>
            <a:ext cx="304800" cy="3962400"/>
          </a:xfrm>
          <a:custGeom>
            <a:avLst/>
            <a:gdLst>
              <a:gd name="txL" fmla="*/ 0 w 192"/>
              <a:gd name="txT" fmla="*/ 0 h 2304"/>
              <a:gd name="txR" fmla="*/ 192 w 192"/>
              <a:gd name="txB" fmla="*/ 2304 h 230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2" h="2304">
                <a:moveTo>
                  <a:pt x="48" y="0"/>
                </a:moveTo>
                <a:cubicBezTo>
                  <a:pt x="24" y="204"/>
                  <a:pt x="0" y="408"/>
                  <a:pt x="0" y="624"/>
                </a:cubicBezTo>
                <a:cubicBezTo>
                  <a:pt x="0" y="840"/>
                  <a:pt x="32" y="1104"/>
                  <a:pt x="48" y="1296"/>
                </a:cubicBezTo>
                <a:cubicBezTo>
                  <a:pt x="64" y="1488"/>
                  <a:pt x="72" y="1608"/>
                  <a:pt x="96" y="1776"/>
                </a:cubicBezTo>
                <a:cubicBezTo>
                  <a:pt x="120" y="1944"/>
                  <a:pt x="176" y="2208"/>
                  <a:pt x="192" y="2304"/>
                </a:cubicBezTo>
              </a:path>
            </a:pathLst>
          </a:custGeom>
          <a:noFill/>
          <a:ln w="38100" cap="flat" cmpd="sng">
            <a:solidFill>
              <a:srgbClr val="660033">
                <a:alpha val="9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1479559" y="2110004"/>
            <a:ext cx="5669279" cy="472169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Nguyên nhân nào đã làm cho 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Trung 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và Nam Mĩ có gần 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đủ các 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</a:rPr>
              <a:t>kiểu khí hậu trên Trái Đất</a:t>
            </a:r>
            <a:r>
              <a:rPr lang="vi-VN" altLang="x-none" sz="2400" b="1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vi-VN" altLang="x-none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51"/>
          <p:cNvSpPr/>
          <p:nvPr/>
        </p:nvSpPr>
        <p:spPr>
          <a:xfrm>
            <a:off x="1420835" y="3230842"/>
            <a:ext cx="4495800" cy="829945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r>
              <a:rPr sz="2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K</a:t>
            </a:r>
            <a:r>
              <a:rPr sz="2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iểu khí hậu nào chiếm diện tích </a:t>
            </a:r>
            <a:r>
              <a:rPr lang="en-US" sz="2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nhất</a:t>
            </a:r>
            <a:r>
              <a:rPr sz="2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  <a:endParaRPr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464" y="2257815"/>
            <a:ext cx="63898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Kiểu khí hậu cận xích đạo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chiếm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diện tích nhất.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6931" y="4812293"/>
            <a:ext cx="570705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</a:rPr>
              <a:t> Từ đông sang tây vĩ tuyến 2</a:t>
            </a:r>
            <a:r>
              <a:rPr lang="en-US" sz="2400" b="1" i="1" dirty="0" smtClean="0">
                <a:latin typeface="Times New Roman" panose="02020603050405020304" pitchFamily="18" charset="0"/>
              </a:rPr>
              <a:t>3</a:t>
            </a:r>
            <a:r>
              <a:rPr lang="vi-VN" sz="2400" b="1" i="1" baseline="30000" dirty="0" smtClean="0">
                <a:latin typeface="Times New Roman" panose="02020603050405020304" pitchFamily="18" charset="0"/>
              </a:rPr>
              <a:t>0 </a:t>
            </a:r>
            <a:r>
              <a:rPr lang="vi-VN" sz="2400" b="1" i="1" dirty="0" smtClean="0">
                <a:latin typeface="Times New Roman" panose="02020603050405020304" pitchFamily="18" charset="0"/>
              </a:rPr>
              <a:t>27</a:t>
            </a:r>
            <a:r>
              <a:rPr lang="vi-VN" sz="2400" b="1" i="1" baseline="30000" dirty="0" smtClean="0">
                <a:latin typeface="Times New Roman" panose="02020603050405020304" pitchFamily="18" charset="0"/>
              </a:rPr>
              <a:t>’</a:t>
            </a:r>
            <a:r>
              <a:rPr lang="vi-VN" sz="2400" b="1" i="1" dirty="0" smtClean="0">
                <a:latin typeface="Times New Roman" panose="02020603050405020304" pitchFamily="18" charset="0"/>
              </a:rPr>
              <a:t>N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lục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</a:rPr>
              <a:t> địa Nam Mĩ </a:t>
            </a:r>
            <a:r>
              <a:rPr lang="vi-VN" sz="2400" b="1" i="1" dirty="0" smtClean="0">
                <a:latin typeface="Times New Roman" panose="02020603050405020304" pitchFamily="18" charset="0"/>
              </a:rPr>
              <a:t>có </a:t>
            </a:r>
            <a:r>
              <a:rPr lang="vi-VN" sz="2400" b="1" i="1" dirty="0" smtClean="0">
                <a:latin typeface="Times New Roman" panose="02020603050405020304" pitchFamily="18" charset="0"/>
              </a:rPr>
              <a:t>các kiểu khí hậu nào ?</a:t>
            </a:r>
            <a:r>
              <a:rPr lang="vi-VN" sz="2400" b="1" dirty="0" smtClean="0">
                <a:latin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7135" y="3847873"/>
            <a:ext cx="506319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i="1">
                <a:latin typeface="Times New Roman" panose="02020603050405020304" pitchFamily="18" charset="0"/>
              </a:rPr>
              <a:t>Dọc kinh tuyến 70</a:t>
            </a:r>
            <a:r>
              <a:rPr lang="vi-VN" sz="2400" b="1" i="1" baseline="30000">
                <a:latin typeface="Times New Roman" panose="02020603050405020304" pitchFamily="18" charset="0"/>
              </a:rPr>
              <a:t>0</a:t>
            </a:r>
            <a:r>
              <a:rPr lang="vi-VN" sz="2400" b="1" i="1">
                <a:latin typeface="Times New Roman" panose="02020603050405020304" pitchFamily="18" charset="0"/>
              </a:rPr>
              <a:t>T từ bắc </a:t>
            </a:r>
          </a:p>
          <a:p>
            <a:pPr algn="ctr"/>
            <a:r>
              <a:rPr lang="vi-VN" sz="2400" b="1" i="1">
                <a:latin typeface="Times New Roman" panose="02020603050405020304" pitchFamily="18" charset="0"/>
              </a:rPr>
              <a:t>xuống nam lục địa Nam Mĩ </a:t>
            </a:r>
          </a:p>
          <a:p>
            <a:pPr algn="ctr"/>
            <a:r>
              <a:rPr lang="vi-VN" sz="2400" b="1" i="1">
                <a:latin typeface="Times New Roman" panose="02020603050405020304" pitchFamily="18" charset="0"/>
              </a:rPr>
              <a:t>có các kiểu khí hậu nào ?</a:t>
            </a:r>
            <a:r>
              <a:rPr lang="vi-VN" sz="2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5023" y="2143582"/>
            <a:ext cx="6096000" cy="1058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</a:rPr>
              <a:t>-&gt; Khí hậu phân hóa từ bắc – nam, đông – tây và thấp – cao.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endParaRPr lang="vi-VN" b="1" dirty="0">
              <a:latin typeface="Times New Roman" panose="02020603050405020304" pitchFamily="18" charset="0"/>
            </a:endParaRPr>
          </a:p>
        </p:txBody>
      </p:sp>
      <p:sp>
        <p:nvSpPr>
          <p:cNvPr id="45" name="Rectangle 21"/>
          <p:cNvSpPr/>
          <p:nvPr/>
        </p:nvSpPr>
        <p:spPr>
          <a:xfrm>
            <a:off x="1119882" y="3856886"/>
            <a:ext cx="5215579" cy="1477328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sz="3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khí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hậu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lục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địa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Nam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Mĩ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eo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Mĩ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quần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đảo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Ăng-ti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26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8" grpId="0"/>
      <p:bldP spid="8" grpId="1"/>
      <p:bldP spid="22" grpId="0" animBg="1"/>
      <p:bldP spid="27" grpId="0" animBg="1"/>
      <p:bldP spid="29" grpId="0" animBg="1"/>
      <p:bldP spid="29" grpId="1" animBg="1"/>
      <p:bldP spid="39" grpId="0" animBg="1"/>
      <p:bldP spid="39" grpId="1" animBg="1"/>
      <p:bldP spid="40" grpId="0" build="allAtOnce"/>
      <p:bldP spid="42" grpId="0" animBg="1"/>
      <p:bldP spid="42" grpId="1" animBg="1"/>
      <p:bldP spid="43" grpId="0" animBg="1"/>
      <p:bldP spid="43" grpId="1" animBg="1"/>
      <p:bldP spid="44" grpId="0"/>
      <p:bldP spid="45" grpId="0" bldLvl="0" animBg="1"/>
      <p:bldP spid="4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38201"/>
            <a:ext cx="6282498" cy="5638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962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4"/>
          <p:cNvSpPr txBox="1"/>
          <p:nvPr/>
        </p:nvSpPr>
        <p:spPr>
          <a:xfrm>
            <a:off x="6096000" y="3962400"/>
            <a:ext cx="2032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err="1">
                <a:solidFill>
                  <a:srgbClr val="0000FF"/>
                </a:solidFill>
                <a:latin typeface="Times New Roman" panose="02020603050405020304" pitchFamily="18" charset="0"/>
              </a:rPr>
              <a:t>Rừng rậm nhiệt đới</a:t>
            </a:r>
            <a:endParaRPr sz="1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2800" y="44196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6"/>
          <p:cNvSpPr txBox="1"/>
          <p:nvPr/>
        </p:nvSpPr>
        <p:spPr>
          <a:xfrm>
            <a:off x="6375400" y="4378523"/>
            <a:ext cx="16510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Rừng thưa  Xa</a:t>
            </a:r>
            <a:r>
              <a:rPr sz="1400">
                <a:solidFill>
                  <a:srgbClr val="0000FF"/>
                </a:solidFill>
                <a:latin typeface="Times New Roman" panose="02020603050405020304" pitchFamily="18" charset="0"/>
              </a:rPr>
              <a:t>-van</a:t>
            </a:r>
          </a:p>
        </p:txBody>
      </p:sp>
      <p:sp>
        <p:nvSpPr>
          <p:cNvPr id="47111" name="Freeform 7"/>
          <p:cNvSpPr/>
          <p:nvPr/>
        </p:nvSpPr>
        <p:spPr>
          <a:xfrm>
            <a:off x="5994400" y="4953000"/>
            <a:ext cx="406400" cy="228600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/>
          <p:nvPr/>
        </p:nvSpPr>
        <p:spPr>
          <a:xfrm>
            <a:off x="6299200" y="4953000"/>
            <a:ext cx="2133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Thảo nguyên</a:t>
            </a:r>
            <a:endParaRPr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6299200" y="5410201"/>
            <a:ext cx="172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err="1">
                <a:solidFill>
                  <a:srgbClr val="0000FF"/>
                </a:solidFill>
                <a:latin typeface="Times New Roman" panose="02020603050405020304" pitchFamily="18" charset="0"/>
              </a:rPr>
              <a:t>Hoang mạc bán hoang mạc</a:t>
            </a:r>
            <a:endParaRPr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5486400" y="3581400"/>
            <a:ext cx="223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600" u="sng" err="1">
                <a:solidFill>
                  <a:srgbClr val="003300"/>
                </a:solidFill>
                <a:latin typeface="Times New Roman" panose="02020603050405020304" pitchFamily="18" charset="0"/>
              </a:rPr>
              <a:t>Chú giải</a:t>
            </a:r>
            <a:endParaRPr sz="1600" u="sng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6" name="Rectangle 12"/>
          <p:cNvSpPr/>
          <p:nvPr/>
        </p:nvSpPr>
        <p:spPr>
          <a:xfrm>
            <a:off x="304800" y="2286000"/>
            <a:ext cx="528320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sz="2200" b="1" err="1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Trung và Nam Mĩ có các kiểu môi trường chính</a:t>
            </a:r>
            <a:r>
              <a:rPr sz="240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vi-VN" altLang="x-none" sz="2400" smtClean="0">
                <a:latin typeface="Times New Roman" panose="02020603050405020304" pitchFamily="18" charset="0"/>
              </a:rPr>
              <a:t>   +  </a:t>
            </a:r>
            <a:r>
              <a:rPr sz="2400" err="1">
                <a:latin typeface="Times New Roman" panose="02020603050405020304" pitchFamily="18" charset="0"/>
              </a:rPr>
              <a:t>Rừng xích đạo xanh quanh năm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lang="vi-VN" sz="2400" err="1">
                <a:latin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</a:rPr>
              <a:t>  </a:t>
            </a:r>
            <a:r>
              <a:rPr sz="2400" smtClean="0">
                <a:latin typeface="Times New Roman" panose="02020603050405020304" pitchFamily="18" charset="0"/>
              </a:rPr>
              <a:t>+  </a:t>
            </a:r>
            <a:r>
              <a:rPr sz="2400" err="1">
                <a:latin typeface="Times New Roman" panose="02020603050405020304" pitchFamily="18" charset="0"/>
              </a:rPr>
              <a:t>Rừng rậm nhiệt đới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+  Rừng thưa và xa</a:t>
            </a:r>
            <a:r>
              <a:rPr sz="2400">
                <a:latin typeface="Times New Roman" panose="02020603050405020304" pitchFamily="18" charset="0"/>
              </a:rPr>
              <a:t>-van.</a:t>
            </a:r>
          </a:p>
          <a:p>
            <a:pPr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+  Thảo nguyên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400" err="1">
                <a:latin typeface="Times New Roman" panose="02020603050405020304" pitchFamily="18" charset="0"/>
              </a:rPr>
              <a:t>   +   Hoang mạc và bán hoang mạc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2200" b="1" err="1">
                <a:latin typeface="Times New Roman" panose="02020603050405020304" pitchFamily="18" charset="0"/>
              </a:rPr>
              <a:t>   </a:t>
            </a:r>
            <a:r>
              <a:rPr sz="2400" err="1">
                <a:latin typeface="Times New Roman" panose="02020603050405020304" pitchFamily="18" charset="0"/>
              </a:rPr>
              <a:t>+  Cảnh quan núi cao</a:t>
            </a:r>
            <a:r>
              <a:rPr sz="24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7118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00" y="3581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800" y="2438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0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800" y="28956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1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2800" y="14478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2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2400" y="17526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3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600" y="2819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4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0" y="2819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5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1200" y="27432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6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4800" y="3962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7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0" y="22860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8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6400" y="25146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9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00" y="31242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0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800" y="32766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1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600" y="35814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2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4800" y="32004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3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0" y="36576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4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6400" y="2971800"/>
            <a:ext cx="4826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35" name="Freeform 31"/>
          <p:cNvSpPr/>
          <p:nvPr/>
        </p:nvSpPr>
        <p:spPr>
          <a:xfrm>
            <a:off x="9550400" y="4724400"/>
            <a:ext cx="406400" cy="228600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Freeform 32"/>
          <p:cNvSpPr/>
          <p:nvPr/>
        </p:nvSpPr>
        <p:spPr>
          <a:xfrm>
            <a:off x="9753600" y="4572000"/>
            <a:ext cx="406400" cy="228600"/>
          </a:xfrm>
          <a:custGeom>
            <a:avLst/>
            <a:gdLst>
              <a:gd name="txL" fmla="*/ 0 w 240"/>
              <a:gd name="txT" fmla="*/ 0 h 240"/>
              <a:gd name="txR" fmla="*/ 240 w 240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40" h="240">
                <a:moveTo>
                  <a:pt x="0" y="240"/>
                </a:moveTo>
                <a:lnTo>
                  <a:pt x="48" y="0"/>
                </a:lnTo>
                <a:lnTo>
                  <a:pt x="48" y="192"/>
                </a:lnTo>
                <a:lnTo>
                  <a:pt x="96" y="96"/>
                </a:lnTo>
                <a:lnTo>
                  <a:pt x="48" y="192"/>
                </a:lnTo>
                <a:lnTo>
                  <a:pt x="96" y="96"/>
                </a:lnTo>
                <a:lnTo>
                  <a:pt x="96" y="192"/>
                </a:lnTo>
                <a:lnTo>
                  <a:pt x="240" y="144"/>
                </a:lnTo>
                <a:lnTo>
                  <a:pt x="9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9525" cap="flat" cmpd="sng">
            <a:solidFill>
              <a:srgbClr val="33CC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Text Box 33"/>
          <p:cNvSpPr txBox="1"/>
          <p:nvPr/>
        </p:nvSpPr>
        <p:spPr>
          <a:xfrm>
            <a:off x="9144000" y="4724401"/>
            <a:ext cx="508000" cy="4247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20000"/>
              </a:spcBef>
            </a:pPr>
            <a:r>
              <a:rPr sz="2400" b="1">
                <a:latin typeface="Times New Roman" panose="02020603050405020304" pitchFamily="18" charset="0"/>
              </a:rPr>
              <a:t>..........</a:t>
            </a:r>
          </a:p>
        </p:txBody>
      </p:sp>
      <p:sp>
        <p:nvSpPr>
          <p:cNvPr id="47138" name="Text Box 34"/>
          <p:cNvSpPr txBox="1"/>
          <p:nvPr/>
        </p:nvSpPr>
        <p:spPr>
          <a:xfrm>
            <a:off x="5892800" y="5410201"/>
            <a:ext cx="508000" cy="3139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20000"/>
              </a:spcBef>
            </a:pPr>
            <a:r>
              <a:rPr sz="2400" b="1">
                <a:latin typeface="Times New Roman" panose="02020603050405020304" pitchFamily="18" charset="0"/>
              </a:rPr>
              <a:t>........</a:t>
            </a:r>
          </a:p>
        </p:txBody>
      </p:sp>
      <p:sp>
        <p:nvSpPr>
          <p:cNvPr id="11297" name="Freeform 35"/>
          <p:cNvSpPr/>
          <p:nvPr/>
        </p:nvSpPr>
        <p:spPr>
          <a:xfrm>
            <a:off x="9245600" y="3200400"/>
            <a:ext cx="508000" cy="990600"/>
          </a:xfrm>
          <a:custGeom>
            <a:avLst/>
            <a:gdLst>
              <a:gd name="txL" fmla="*/ 0 w 240"/>
              <a:gd name="txT" fmla="*/ 0 h 624"/>
              <a:gd name="txR" fmla="*/ 240 w 240"/>
              <a:gd name="txB" fmla="*/ 624 h 62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0" h="624">
                <a:moveTo>
                  <a:pt x="0" y="0"/>
                </a:moveTo>
                <a:cubicBezTo>
                  <a:pt x="32" y="56"/>
                  <a:pt x="64" y="112"/>
                  <a:pt x="96" y="144"/>
                </a:cubicBezTo>
                <a:cubicBezTo>
                  <a:pt x="128" y="176"/>
                  <a:pt x="168" y="152"/>
                  <a:pt x="192" y="192"/>
                </a:cubicBezTo>
                <a:cubicBezTo>
                  <a:pt x="216" y="232"/>
                  <a:pt x="240" y="336"/>
                  <a:pt x="240" y="384"/>
                </a:cubicBezTo>
                <a:cubicBezTo>
                  <a:pt x="240" y="432"/>
                  <a:pt x="200" y="440"/>
                  <a:pt x="192" y="480"/>
                </a:cubicBezTo>
                <a:cubicBezTo>
                  <a:pt x="184" y="520"/>
                  <a:pt x="192" y="600"/>
                  <a:pt x="192" y="62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140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00" y="2819400"/>
            <a:ext cx="372533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42" name="Freeform 38"/>
          <p:cNvSpPr/>
          <p:nvPr/>
        </p:nvSpPr>
        <p:spPr>
          <a:xfrm>
            <a:off x="9144000" y="3276600"/>
            <a:ext cx="508000" cy="990600"/>
          </a:xfrm>
          <a:custGeom>
            <a:avLst/>
            <a:gdLst>
              <a:gd name="txL" fmla="*/ 0 w 240"/>
              <a:gd name="txT" fmla="*/ 0 h 624"/>
              <a:gd name="txR" fmla="*/ 240 w 240"/>
              <a:gd name="txB" fmla="*/ 624 h 62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0" h="624">
                <a:moveTo>
                  <a:pt x="0" y="0"/>
                </a:moveTo>
                <a:cubicBezTo>
                  <a:pt x="32" y="56"/>
                  <a:pt x="64" y="112"/>
                  <a:pt x="96" y="144"/>
                </a:cubicBezTo>
                <a:cubicBezTo>
                  <a:pt x="128" y="176"/>
                  <a:pt x="168" y="152"/>
                  <a:pt x="192" y="192"/>
                </a:cubicBezTo>
                <a:cubicBezTo>
                  <a:pt x="216" y="232"/>
                  <a:pt x="240" y="336"/>
                  <a:pt x="240" y="384"/>
                </a:cubicBezTo>
                <a:cubicBezTo>
                  <a:pt x="240" y="432"/>
                  <a:pt x="200" y="440"/>
                  <a:pt x="192" y="480"/>
                </a:cubicBezTo>
                <a:cubicBezTo>
                  <a:pt x="184" y="520"/>
                  <a:pt x="192" y="600"/>
                  <a:pt x="192" y="624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Rectangle 39"/>
          <p:cNvSpPr/>
          <p:nvPr/>
        </p:nvSpPr>
        <p:spPr>
          <a:xfrm>
            <a:off x="75028" y="838201"/>
            <a:ext cx="656336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>
                <a:latin typeface="Times New Roman" panose="02020603050405020304" pitchFamily="18" charset="0"/>
              </a:rPr>
              <a:t>2. </a:t>
            </a:r>
            <a:r>
              <a:rPr sz="3200" b="1" err="1">
                <a:latin typeface="Times New Roman" panose="02020603050405020304" pitchFamily="18" charset="0"/>
              </a:rPr>
              <a:t>Sự phân hoá tự nhiên</a:t>
            </a:r>
            <a:r>
              <a:rPr sz="3200" b="1">
                <a:latin typeface="Times New Roman" panose="02020603050405020304" pitchFamily="18" charset="0"/>
              </a:rPr>
              <a:t>:</a:t>
            </a:r>
          </a:p>
          <a:p>
            <a:r>
              <a:rPr sz="2800" b="1" err="1">
                <a:latin typeface="Times New Roman" panose="02020603050405020304" pitchFamily="18" charset="0"/>
              </a:rPr>
              <a:t>a. Khí hậu</a:t>
            </a:r>
            <a:r>
              <a:rPr sz="2800" b="1">
                <a:latin typeface="Times New Roman" panose="02020603050405020304" pitchFamily="18" charset="0"/>
              </a:rPr>
              <a:t>:</a:t>
            </a:r>
          </a:p>
          <a:p>
            <a:r>
              <a:rPr sz="2800" b="1" err="1">
                <a:latin typeface="Times New Roman" panose="02020603050405020304" pitchFamily="18" charset="0"/>
              </a:rPr>
              <a:t>b. Các đặc điểm khác của môi trường</a:t>
            </a:r>
            <a:endParaRPr sz="2800" b="1">
              <a:latin typeface="Times New Roman" panose="02020603050405020304" pitchFamily="18" charset="0"/>
            </a:endParaRPr>
          </a:p>
        </p:txBody>
      </p:sp>
      <p:sp>
        <p:nvSpPr>
          <p:cNvPr id="11302" name="Text Box 40"/>
          <p:cNvSpPr txBox="1"/>
          <p:nvPr/>
        </p:nvSpPr>
        <p:spPr>
          <a:xfrm>
            <a:off x="0" y="1676401"/>
            <a:ext cx="60960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660033"/>
                </a:solidFill>
                <a:latin typeface="Times New Roman" panose="02020603050405020304" pitchFamily="18" charset="0"/>
              </a:rPr>
              <a:t>   </a:t>
            </a:r>
            <a:endParaRPr lang="vi-VN" altLang="x-none" b="1" u="sng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3" name="AutoShape 45"/>
          <p:cNvSpPr/>
          <p:nvPr/>
        </p:nvSpPr>
        <p:spPr>
          <a:xfrm>
            <a:off x="203201" y="3087859"/>
            <a:ext cx="4775200" cy="1600200"/>
          </a:xfrm>
          <a:prstGeom prst="wedgeRoundRectCallout">
            <a:avLst>
              <a:gd name="adj1" fmla="val 65512"/>
              <a:gd name="adj2" fmla="val 66824"/>
              <a:gd name="adj3" fmla="val 16667"/>
            </a:avLst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sz="2200" b="1" err="1">
                <a:solidFill>
                  <a:srgbClr val="FFFF00"/>
                </a:solidFill>
                <a:latin typeface="Times New Roman" panose="02020603050405020304" pitchFamily="18" charset="0"/>
              </a:rPr>
              <a:t>Dựa vào lược đồ, SGK cho biết khu vực Trung và Nam Mĩ có những kiểu môi trường tự nhiên nào</a:t>
            </a:r>
            <a:r>
              <a:rPr lang="vi-VN" altLang="x-none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38" name="Rectangle 46"/>
          <p:cNvSpPr/>
          <p:nvPr/>
        </p:nvSpPr>
        <p:spPr>
          <a:xfrm>
            <a:off x="203201" y="2209801"/>
            <a:ext cx="52281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1800" b="1">
                <a:solidFill>
                  <a:srgbClr val="99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65200" y="28132"/>
            <a:ext cx="9571502" cy="70338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Bài 42: THIÊN NHIÊN TRUNG VÀ NAM MĨ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7" descr="Earth-1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90" y="28132"/>
            <a:ext cx="651362" cy="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0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"/>
                            </p:stCondLst>
                            <p:childTnLst>
                              <p:par>
                                <p:cTn id="2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000"/>
                            </p:stCondLst>
                            <p:childTnLst>
                              <p:par>
                                <p:cTn id="2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2" dur="500"/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8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2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4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3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7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6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000"/>
                            </p:stCondLst>
                            <p:childTnLst>
                              <p:par>
                                <p:cTn id="3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1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3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5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4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0"/>
                            </p:stCondLst>
                            <p:childTnLst>
                              <p:par>
                                <p:cTn id="39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3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5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6000"/>
                            </p:stCondLst>
                            <p:childTnLst>
                              <p:par>
                                <p:cTn id="40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6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0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4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7000"/>
                            </p:stCondLst>
                            <p:childTnLst>
                              <p:par>
                                <p:cTn id="4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3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8000"/>
                            </p:stCondLst>
                            <p:childTnLst>
                              <p:par>
                                <p:cTn id="4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4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8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0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7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9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1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3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4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4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1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3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5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8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0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2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000"/>
                            </p:stCondLst>
                            <p:childTnLst>
                              <p:par>
                                <p:cTn id="48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5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7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3000"/>
                            </p:stCondLst>
                            <p:childTnLst>
                              <p:par>
                                <p:cTn id="49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4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6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000"/>
                            </p:stCondLst>
                            <p:childTnLst>
                              <p:par>
                                <p:cTn id="49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1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0"/>
                            </p:stCondLst>
                            <p:childTnLst>
                              <p:par>
                                <p:cTn id="505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6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"/>
                            </p:stCondLst>
                            <p:childTnLst>
                              <p:par>
                                <p:cTn id="512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3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5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7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000"/>
                            </p:stCondLst>
                            <p:childTnLst>
                              <p:par>
                                <p:cTn id="519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2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4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000"/>
                            </p:stCondLst>
                            <p:childTnLst>
                              <p:par>
                                <p:cTn id="526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7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9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1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4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6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8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47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47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47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7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47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47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7" grpId="0"/>
      <p:bldP spid="47137" grpId="1"/>
      <p:bldP spid="47137" grpId="2"/>
      <p:bldP spid="47137" grpId="3"/>
      <p:bldP spid="47137" grpId="4"/>
      <p:bldP spid="47137" grpId="5"/>
      <p:bldP spid="47137" grpId="6"/>
      <p:bldP spid="47137" grpId="7"/>
      <p:bldP spid="47138" grpId="0"/>
      <p:bldP spid="47138" grpId="1"/>
      <p:bldP spid="47138" grpId="2"/>
      <p:bldP spid="47138" grpId="3"/>
      <p:bldP spid="47138" grpId="4"/>
      <p:bldP spid="47138" grpId="5"/>
      <p:bldP spid="47138" grpId="6"/>
      <p:bldP spid="47138" grpId="7"/>
      <p:bldP spid="47138" grpId="8"/>
      <p:bldP spid="11303" grpId="0" animBg="1"/>
      <p:bldP spid="11303" grpId="1" animBg="1"/>
      <p:bldP spid="8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07637"/>
              </p:ext>
            </p:extLst>
          </p:nvPr>
        </p:nvGraphicFramePr>
        <p:xfrm>
          <a:off x="0" y="523240"/>
          <a:ext cx="12090400" cy="6212391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Môi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nhiên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Phân bố</a:t>
                      </a: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xích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đạo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quanh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 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Rừng rậm nhiệt đới</a:t>
                      </a: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Rừng thưa và xa-van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Thảo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Hoang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hoang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 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Núi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2844800" y="1424518"/>
            <a:ext cx="3251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Đồng bằng Amadôn</a:t>
            </a:r>
          </a:p>
        </p:txBody>
      </p:sp>
      <p:sp>
        <p:nvSpPr>
          <p:cNvPr id="13350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07200" y="1393740"/>
            <a:ext cx="538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Khí hậu nóng, ẩm, mưa nhiều. Rừng rậm, xanh quanh năm; động thực vật đa dạng, phong phú.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2743201" y="2311792"/>
            <a:ext cx="4025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Phía đông  eo đất Trung Mĩ và quần đảo Ăng-ti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6807200" y="2311792"/>
            <a:ext cx="47180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Khí hậu ẩm, mưa nhiều. Rừng rậm phát triển.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2641599" y="3401199"/>
            <a:ext cx="406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Phía tây eo đất Trung Mĩ, quần đảo Ăng-ti, đồng bằng Ô-ri-nô-cô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6832600" y="3401199"/>
            <a:ext cx="520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Khí hậu nóng, chế độ mưa và ẩm theo mùa; mùa khô kéo dài. Rừng thưa và xa-van điển hình.</a:t>
            </a:r>
          </a:p>
        </p:txBody>
      </p:sp>
      <p:sp>
        <p:nvSpPr>
          <p:cNvPr id="13355" name="Rectangle 4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3802" y="4444047"/>
            <a:ext cx="216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Đồng bằng Pam-pa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6896100" y="4444047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Lượng mưa trung bình từ 1000 – 1200mm, phân bố theo mùa.</a:t>
            </a:r>
          </a:p>
        </p:txBody>
      </p:sp>
      <p:sp>
        <p:nvSpPr>
          <p:cNvPr id="13357" name="Rectangle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25751" y="5383081"/>
            <a:ext cx="386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Duyên hải tây An-đet, Cao nguyên Pa-ta-gô-ni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6896100" y="5259970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Khô hạn, hình thành hoang mạc cát, các loại cây bụi gai.</a:t>
            </a:r>
          </a:p>
        </p:txBody>
      </p:sp>
      <p:sp>
        <p:nvSpPr>
          <p:cNvPr id="13359" name="Rectangle 4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43664" y="5967856"/>
            <a:ext cx="18918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65000"/>
              </a:lnSpc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Miền núi An-đet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6896100" y="6029281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Thiên nhiên thay đổi từ Bắc xuống Nam và từ thấp lên cao.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60622" y="84404"/>
            <a:ext cx="9571502" cy="56271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Bài 42: THIÊN NHIÊN TRUNG VÀ NAM MĨ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7" descr="Earth-1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59" y="0"/>
            <a:ext cx="610467" cy="65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8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 autoUpdateAnimBg="0"/>
      <p:bldP spid="13350" grpId="0" autoUpdateAnimBg="0"/>
      <p:bldP spid="13351" grpId="0" autoUpdateAnimBg="0"/>
      <p:bldP spid="13352" grpId="0" autoUpdateAnimBg="0"/>
      <p:bldP spid="13353" grpId="0" autoUpdateAnimBg="0"/>
      <p:bldP spid="13354" grpId="0" autoUpdateAnimBg="0"/>
      <p:bldP spid="13355" grpId="0" autoUpdateAnimBg="0"/>
      <p:bldP spid="13356" grpId="0" autoUpdateAnimBg="0"/>
      <p:bldP spid="13357" grpId="0" autoUpdateAnimBg="0"/>
      <p:bldP spid="13358" grpId="0" autoUpdateAnimBg="0"/>
      <p:bldP spid="13359" grpId="0" autoUpdateAnimBg="0"/>
      <p:bldP spid="133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7" descr="amazon-r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1295400"/>
            <a:ext cx="6705600" cy="5257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9" name="WordArt 33"/>
          <p:cNvSpPr>
            <a:spLocks noTextEdit="1"/>
          </p:cNvSpPr>
          <p:nvPr/>
        </p:nvSpPr>
        <p:spPr>
          <a:xfrm>
            <a:off x="5486400" y="685800"/>
            <a:ext cx="62992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endParaRPr lang="en-US" sz="3200" dirty="0">
              <a:solidFill>
                <a:srgbClr val="80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80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CẢNH QUAN RỪNG AMAZÔN</a:t>
            </a:r>
          </a:p>
        </p:txBody>
      </p:sp>
      <p:sp>
        <p:nvSpPr>
          <p:cNvPr id="14340" name="Text Box 80"/>
          <p:cNvSpPr txBox="1"/>
          <p:nvPr/>
        </p:nvSpPr>
        <p:spPr>
          <a:xfrm>
            <a:off x="7497234" y="5522913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sz="1800" dirty="0">
              <a:latin typeface="Arial" panose="020B0604020202020204" pitchFamily="34" charset="0"/>
            </a:endParaRPr>
          </a:p>
        </p:txBody>
      </p:sp>
      <p:pic>
        <p:nvPicPr>
          <p:cNvPr id="12306" name="Picture 18" descr="ANd9GcSz4WG5eyTIphxiACd5h_XX_Jxj4oUcenbgWuyrcJ4kXOAMJjR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1295400"/>
            <a:ext cx="67056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Picture 20" descr="Imag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1295400"/>
            <a:ext cx="6705600" cy="525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33"/>
          <p:cNvGrpSpPr/>
          <p:nvPr/>
        </p:nvGrpSpPr>
        <p:grpSpPr>
          <a:xfrm>
            <a:off x="5283200" y="1303338"/>
            <a:ext cx="6705600" cy="5554662"/>
            <a:chOff x="2976" y="0"/>
            <a:chExt cx="2784" cy="2117"/>
          </a:xfrm>
        </p:grpSpPr>
        <p:pic>
          <p:nvPicPr>
            <p:cNvPr id="14364" name="Picture 30" descr="84997179_8P57ghaP_Serpen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" y="0"/>
              <a:ext cx="2784" cy="2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5" name="Text Box 31"/>
            <p:cNvSpPr txBox="1"/>
            <p:nvPr/>
          </p:nvSpPr>
          <p:spPr>
            <a:xfrm>
              <a:off x="4176" y="1977"/>
              <a:ext cx="912" cy="1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x-none" sz="1800" dirty="0">
                  <a:latin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2312" name="Picture 24" descr="ANd9GcQJs2RdwRZa4f0FDahHXUrTrGXEbP7QEeHzV4_Vps7I14oVmJ1xX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4" name="Picture 26" descr="10 loài rắn kỳ lạ nhất thế giới, Phi thường - kỳ quặc, chuyen la,chuyen la co that,chuyen la the gioi,ran,nhung loai ran,tin tu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4"/>
          <p:cNvGrpSpPr/>
          <p:nvPr/>
        </p:nvGrpSpPr>
        <p:grpSpPr>
          <a:xfrm>
            <a:off x="5283200" y="1287464"/>
            <a:ext cx="6705600" cy="5570537"/>
            <a:chOff x="2928" y="2142"/>
            <a:chExt cx="2832" cy="2110"/>
          </a:xfrm>
        </p:grpSpPr>
        <p:pic>
          <p:nvPicPr>
            <p:cNvPr id="14362" name="Picture 4" descr="Heo vòi Brasil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8" y="2142"/>
              <a:ext cx="2832" cy="2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3" name="Text Box 21"/>
            <p:cNvSpPr txBox="1"/>
            <p:nvPr/>
          </p:nvSpPr>
          <p:spPr>
            <a:xfrm>
              <a:off x="3984" y="4113"/>
              <a:ext cx="864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x-none" sz="18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2318" name="Picture 20" descr="http://www.tuoitre.com.vn/Tianyon/ImageView.aspx?ThumbnailID=285186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9" name="Picture 5" descr="CIlizar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0" name="Picture 16" descr="http://www.tuoitre.com.vn/Tianyon/ImageView.aspx?ThumbnailID=285193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21" name="Picture 12" descr="amazon-horned-fro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3200" y="1295400"/>
            <a:ext cx="6705600" cy="5334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5283200" y="1295400"/>
            <a:ext cx="6705600" cy="5861050"/>
            <a:chOff x="2928" y="0"/>
            <a:chExt cx="2832" cy="2098"/>
          </a:xfrm>
        </p:grpSpPr>
        <p:pic>
          <p:nvPicPr>
            <p:cNvPr id="14360" name="Picture 5" descr="1590059736_abd212cffa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28" y="0"/>
              <a:ext cx="2832" cy="19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4361" name="Text Box 6"/>
            <p:cNvSpPr txBox="1"/>
            <p:nvPr/>
          </p:nvSpPr>
          <p:spPr>
            <a:xfrm>
              <a:off x="3216" y="1912"/>
              <a:ext cx="2352" cy="1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508000" y="47626"/>
            <a:ext cx="11074400" cy="466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THIÊN NHIÊN TRUNG VÀ NAM MĨ (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353" name="WordArt 38"/>
          <p:cNvSpPr>
            <a:spLocks noTextEdit="1"/>
          </p:cNvSpPr>
          <p:nvPr/>
        </p:nvSpPr>
        <p:spPr>
          <a:xfrm>
            <a:off x="1117600" y="152400"/>
            <a:ext cx="1524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en-US" sz="24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Bài 42:</a:t>
            </a:r>
          </a:p>
        </p:txBody>
      </p:sp>
      <p:pic>
        <p:nvPicPr>
          <p:cNvPr id="14354" name="Picture 39" descr="hoa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33400"/>
            <a:ext cx="12192000" cy="77788"/>
          </a:xfrm>
          <a:prstGeom prst="rect">
            <a:avLst/>
          </a:prstGeom>
          <a:solidFill>
            <a:srgbClr val="009900"/>
          </a:soli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55" name="Rectangle 38"/>
          <p:cNvSpPr/>
          <p:nvPr/>
        </p:nvSpPr>
        <p:spPr>
          <a:xfrm>
            <a:off x="304800" y="762000"/>
            <a:ext cx="48768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200" b="1">
                <a:solidFill>
                  <a:srgbClr val="003366"/>
                </a:solidFill>
                <a:latin typeface="Times New Roman" panose="02020603050405020304" pitchFamily="18" charset="0"/>
              </a:rPr>
              <a:t>2. </a:t>
            </a:r>
            <a:r>
              <a:rPr sz="2200"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Sự phân hoá tự nhiên</a:t>
            </a:r>
            <a:r>
              <a:rPr sz="2200" b="1" u="sng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sz="1800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a. </a:t>
            </a:r>
            <a:r>
              <a:rPr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Khí hậu</a:t>
            </a:r>
            <a:r>
              <a:rPr b="1" u="sng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56" name="Text Box 40"/>
          <p:cNvSpPr txBox="1"/>
          <p:nvPr/>
        </p:nvSpPr>
        <p:spPr>
          <a:xfrm>
            <a:off x="0" y="1447801"/>
            <a:ext cx="52832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660033"/>
                </a:solidFill>
                <a:latin typeface="Times New Roman" panose="02020603050405020304" pitchFamily="18" charset="0"/>
              </a:rPr>
              <a:t>    </a:t>
            </a: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b. </a:t>
            </a:r>
            <a:r>
              <a:rPr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Các đặc điểm khác của môi trường</a:t>
            </a:r>
            <a:endParaRPr lang="vi-VN" altLang="x-none" b="1" u="sng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7" name="Rectangle 40"/>
          <p:cNvSpPr/>
          <p:nvPr/>
        </p:nvSpPr>
        <p:spPr>
          <a:xfrm>
            <a:off x="0" y="2209800"/>
            <a:ext cx="5181600" cy="259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06400" indent="-177800">
              <a:spcBef>
                <a:spcPct val="50000"/>
              </a:spcBef>
            </a:pPr>
            <a:r>
              <a:rPr sz="1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sz="1800" err="1">
                <a:latin typeface="Times New Roman" panose="02020603050405020304" pitchFamily="18" charset="0"/>
              </a:rPr>
              <a:t>Trung và Nam Mĩ có các kiểu môi   trường chính</a:t>
            </a:r>
            <a:r>
              <a:rPr lang="vi-VN" altLang="x-none" sz="1800" dirty="0">
                <a:latin typeface="Times New Roman" panose="02020603050405020304" pitchFamily="18" charset="0"/>
              </a:rPr>
              <a:t>: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lang="vi-VN" altLang="x-none" sz="1800" dirty="0">
                <a:latin typeface="Times New Roman" panose="02020603050405020304" pitchFamily="18" charset="0"/>
              </a:rPr>
              <a:t>    +</a:t>
            </a:r>
            <a:r>
              <a:rPr sz="1800" err="1">
                <a:latin typeface="Times New Roman" panose="02020603050405020304" pitchFamily="18" charset="0"/>
              </a:rPr>
              <a:t> Rừng xích đạo xanh quanh năm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rậm nhiệt đới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thưa và xa</a:t>
            </a:r>
            <a:r>
              <a:rPr sz="1800">
                <a:latin typeface="Times New Roman" panose="02020603050405020304" pitchFamily="18" charset="0"/>
              </a:rPr>
              <a:t>-van.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Thảo nguyên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Hoang mạc và bán hoang mạc</a:t>
            </a:r>
            <a:endParaRPr sz="1800">
              <a:latin typeface="Times New Roman" panose="02020603050405020304" pitchFamily="18" charset="0"/>
            </a:endParaRP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Cảnh quan núi cao</a:t>
            </a:r>
            <a:r>
              <a:rPr sz="1800">
                <a:latin typeface="Times New Roman" panose="02020603050405020304" pitchFamily="18" charset="0"/>
              </a:rPr>
              <a:t>.</a:t>
            </a:r>
            <a:endParaRPr sz="1800" b="1">
              <a:latin typeface="Times New Roman" panose="02020603050405020304" pitchFamily="18" charset="0"/>
            </a:endParaRPr>
          </a:p>
        </p:txBody>
      </p:sp>
      <p:sp>
        <p:nvSpPr>
          <p:cNvPr id="14358" name="Rectangle 43"/>
          <p:cNvSpPr/>
          <p:nvPr/>
        </p:nvSpPr>
        <p:spPr>
          <a:xfrm>
            <a:off x="203201" y="2209801"/>
            <a:ext cx="52281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1800" b="1">
                <a:solidFill>
                  <a:srgbClr val="99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12332" name="Picture 44" descr="Nhensocho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3200" y="1295400"/>
            <a:ext cx="6705600" cy="5410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308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/>
          <p:nvPr/>
        </p:nvSpPr>
        <p:spPr>
          <a:xfrm>
            <a:off x="5892800" y="914400"/>
            <a:ext cx="6011333" cy="573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sz="2400" err="1">
                <a:solidFill>
                  <a:srgbClr val="003399"/>
                </a:solidFill>
                <a:latin typeface="Times New Roman" panose="02020603050405020304" pitchFamily="18" charset="0"/>
              </a:rPr>
              <a:t>Thảo nguyên</a:t>
            </a:r>
            <a:r>
              <a:rPr sz="2400">
                <a:solidFill>
                  <a:srgbClr val="003399"/>
                </a:solidFill>
                <a:latin typeface="Times New Roman" panose="02020603050405020304" pitchFamily="18" charset="0"/>
              </a:rPr>
              <a:t> Pampa</a:t>
            </a:r>
          </a:p>
        </p:txBody>
      </p:sp>
      <p:pic>
        <p:nvPicPr>
          <p:cNvPr id="16387" name="Picture 9" descr="281570573_3b81cc3cfb"/>
          <p:cNvPicPr>
            <a:picLocks noChangeAspect="1"/>
          </p:cNvPicPr>
          <p:nvPr/>
        </p:nvPicPr>
        <p:blipFill>
          <a:blip r:embed="rId2"/>
          <a:srcRect t="24174"/>
          <a:stretch>
            <a:fillRect/>
          </a:stretch>
        </p:blipFill>
        <p:spPr>
          <a:xfrm>
            <a:off x="5892800" y="1600201"/>
            <a:ext cx="5994400" cy="474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600200"/>
            <a:ext cx="5994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15">
            <a:hlinkClick r:id="rId4" action="ppaction://hlinksldjump"/>
          </p:cNvPr>
          <p:cNvSpPr/>
          <p:nvPr/>
        </p:nvSpPr>
        <p:spPr>
          <a:xfrm>
            <a:off x="11887200" y="6629400"/>
            <a:ext cx="304800" cy="228600"/>
          </a:xfrm>
          <a:prstGeom prst="actionButtonBlank">
            <a:avLst/>
          </a:prstGeom>
          <a:solidFill>
            <a:srgbClr val="D60093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vi-VN" altLang="x-none" sz="1200" b="1" dirty="0">
                <a:latin typeface="Arial" panose="020B0604020202020204" pitchFamily="34" charset="0"/>
              </a:rPr>
              <a:t>11</a:t>
            </a:r>
          </a:p>
        </p:txBody>
      </p:sp>
      <p:pic>
        <p:nvPicPr>
          <p:cNvPr id="16393" name="Picture 9" descr="ANd9GcRxiuHP8rMvCkLXhw7vJlee_pqACumEsXFTYlsKcNhVp0wAhxL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1600201"/>
            <a:ext cx="5994400" cy="471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Rectangle 40"/>
          <p:cNvSpPr/>
          <p:nvPr/>
        </p:nvSpPr>
        <p:spPr>
          <a:xfrm>
            <a:off x="609600" y="1981200"/>
            <a:ext cx="5283200" cy="259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06400" indent="-177800">
              <a:spcBef>
                <a:spcPct val="50000"/>
              </a:spcBef>
            </a:pPr>
            <a:r>
              <a:rPr sz="1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sz="1800" err="1">
                <a:latin typeface="Times New Roman" panose="02020603050405020304" pitchFamily="18" charset="0"/>
              </a:rPr>
              <a:t>Trung và Nam Mĩ có các kiểu môi   trường chính</a:t>
            </a:r>
            <a:r>
              <a:rPr lang="vi-VN" altLang="x-none" sz="1800" dirty="0">
                <a:latin typeface="Times New Roman" panose="02020603050405020304" pitchFamily="18" charset="0"/>
              </a:rPr>
              <a:t>: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lang="vi-VN" altLang="x-none" sz="1800" dirty="0">
                <a:latin typeface="Times New Roman" panose="02020603050405020304" pitchFamily="18" charset="0"/>
              </a:rPr>
              <a:t>    +</a:t>
            </a:r>
            <a:r>
              <a:rPr sz="1800" err="1">
                <a:latin typeface="Times New Roman" panose="02020603050405020304" pitchFamily="18" charset="0"/>
              </a:rPr>
              <a:t> Rừng xích đạo xanh quanh năm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rậm nhiệt đới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thưa và xa</a:t>
            </a:r>
            <a:r>
              <a:rPr sz="1800">
                <a:latin typeface="Times New Roman" panose="02020603050405020304" pitchFamily="18" charset="0"/>
              </a:rPr>
              <a:t>-van.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Thảo nguyên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Hoang mạc và bán hoang mạc</a:t>
            </a:r>
            <a:endParaRPr sz="1800">
              <a:latin typeface="Times New Roman" panose="02020603050405020304" pitchFamily="18" charset="0"/>
            </a:endParaRP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Cảnh quan núi cao</a:t>
            </a:r>
            <a:r>
              <a:rPr sz="1800">
                <a:latin typeface="Times New Roman" panose="02020603050405020304" pitchFamily="18" charset="0"/>
              </a:rPr>
              <a:t>.</a:t>
            </a:r>
            <a:endParaRPr sz="1800" b="1">
              <a:latin typeface="Times New Roman" panose="02020603050405020304" pitchFamily="18" charset="0"/>
            </a:endParaRPr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711200" y="1"/>
            <a:ext cx="11074400" cy="466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THIÊN NHIÊN TRUNG VÀ NAM MĨ (tiếp theo)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369" name="WordArt 13"/>
          <p:cNvSpPr>
            <a:spLocks noTextEdit="1"/>
          </p:cNvSpPr>
          <p:nvPr/>
        </p:nvSpPr>
        <p:spPr>
          <a:xfrm>
            <a:off x="1219200" y="152400"/>
            <a:ext cx="1524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en-US" sz="24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Bài 42:</a:t>
            </a:r>
          </a:p>
        </p:txBody>
      </p:sp>
      <p:pic>
        <p:nvPicPr>
          <p:cNvPr id="15370" name="Picture 14" descr="hoa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"/>
            <a:ext cx="12192000" cy="77788"/>
          </a:xfrm>
          <a:prstGeom prst="rect">
            <a:avLst/>
          </a:prstGeom>
          <a:solidFill>
            <a:srgbClr val="009900"/>
          </a:soli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71" name="Rectangle 38"/>
          <p:cNvSpPr/>
          <p:nvPr/>
        </p:nvSpPr>
        <p:spPr>
          <a:xfrm>
            <a:off x="304800" y="762000"/>
            <a:ext cx="48768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200" b="1">
                <a:solidFill>
                  <a:srgbClr val="003366"/>
                </a:solidFill>
                <a:latin typeface="Times New Roman" panose="02020603050405020304" pitchFamily="18" charset="0"/>
              </a:rPr>
              <a:t>2. </a:t>
            </a:r>
            <a:r>
              <a:rPr sz="2200"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Sự phân hoá tự nhiên</a:t>
            </a:r>
            <a:r>
              <a:rPr sz="2200" b="1" u="sng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sz="1800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a. </a:t>
            </a:r>
            <a:r>
              <a:rPr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Khí hậu</a:t>
            </a:r>
            <a:r>
              <a:rPr b="1" u="sng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72" name="Text Box 40"/>
          <p:cNvSpPr txBox="1"/>
          <p:nvPr/>
        </p:nvSpPr>
        <p:spPr>
          <a:xfrm>
            <a:off x="0" y="1447801"/>
            <a:ext cx="60960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660033"/>
                </a:solidFill>
                <a:latin typeface="Times New Roman" panose="02020603050405020304" pitchFamily="18" charset="0"/>
              </a:rPr>
              <a:t>    </a:t>
            </a: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b. </a:t>
            </a:r>
            <a:r>
              <a:rPr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Các đặc điểm khác của môi trường</a:t>
            </a:r>
            <a:endParaRPr lang="vi-VN" altLang="x-none" b="1" u="sng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Rectangle 17"/>
          <p:cNvSpPr/>
          <p:nvPr/>
        </p:nvSpPr>
        <p:spPr>
          <a:xfrm>
            <a:off x="609601" y="1981201"/>
            <a:ext cx="52281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1800" b="1">
                <a:solidFill>
                  <a:srgbClr val="99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4637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508000" y="47626"/>
            <a:ext cx="11074400" cy="466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THIÊN NHIÊN TRUNG VÀ NAM MĨ (tiếp theo)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6387" name="Picture 34" descr="hoa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192000" cy="77788"/>
          </a:xfrm>
          <a:prstGeom prst="rect">
            <a:avLst/>
          </a:prstGeom>
          <a:solidFill>
            <a:srgbClr val="009900"/>
          </a:soli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8" name="WordArt 35"/>
          <p:cNvSpPr>
            <a:spLocks noTextEdit="1"/>
          </p:cNvSpPr>
          <p:nvPr/>
        </p:nvSpPr>
        <p:spPr>
          <a:xfrm>
            <a:off x="914400" y="152400"/>
            <a:ext cx="142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en-US" sz="24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Bài 42:</a:t>
            </a:r>
          </a:p>
        </p:txBody>
      </p:sp>
      <p:pic>
        <p:nvPicPr>
          <p:cNvPr id="16389" name="Picture 4" descr="Hoangm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685800"/>
            <a:ext cx="6604000" cy="53340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50215" name="Picture 39" descr="Sa mac Atacama Noi kho can nhat tren trai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685800"/>
            <a:ext cx="660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16" name="Picture 40" descr="Sa mac Atacama Noi kho can nhat tren trai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685800"/>
            <a:ext cx="660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Rectangle 39"/>
          <p:cNvSpPr/>
          <p:nvPr/>
        </p:nvSpPr>
        <p:spPr>
          <a:xfrm>
            <a:off x="406400" y="762000"/>
            <a:ext cx="4876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200" b="1">
                <a:solidFill>
                  <a:srgbClr val="003366"/>
                </a:solidFill>
                <a:latin typeface="Times New Roman" panose="02020603050405020304" pitchFamily="18" charset="0"/>
              </a:rPr>
              <a:t>2. </a:t>
            </a:r>
            <a:r>
              <a:rPr sz="2200"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Sự phân hoá tự nhiên</a:t>
            </a:r>
            <a:r>
              <a:rPr sz="2200" b="1" u="sng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b="1" err="1">
                <a:solidFill>
                  <a:srgbClr val="003366"/>
                </a:solidFill>
                <a:latin typeface="Times New Roman" panose="02020603050405020304" pitchFamily="18" charset="0"/>
              </a:rPr>
              <a:t>a. Khí hậu</a:t>
            </a: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393" name="Text Box 39"/>
          <p:cNvSpPr txBox="1"/>
          <p:nvPr/>
        </p:nvSpPr>
        <p:spPr>
          <a:xfrm>
            <a:off x="406400" y="1524001"/>
            <a:ext cx="50800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003366"/>
                </a:solidFill>
                <a:latin typeface="Times New Roman" panose="02020603050405020304" pitchFamily="18" charset="0"/>
              </a:rPr>
              <a:t>b. </a:t>
            </a:r>
            <a:r>
              <a:rPr b="1" u="sng" err="1">
                <a:solidFill>
                  <a:srgbClr val="003366"/>
                </a:solidFill>
                <a:latin typeface="Times New Roman" panose="02020603050405020304" pitchFamily="18" charset="0"/>
              </a:rPr>
              <a:t>Các đặc điểm khác của môi trường</a:t>
            </a:r>
            <a:endParaRPr lang="vi-VN" altLang="x-none" b="1" u="sng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40"/>
          <p:cNvSpPr/>
          <p:nvPr/>
        </p:nvSpPr>
        <p:spPr>
          <a:xfrm>
            <a:off x="203200" y="2209800"/>
            <a:ext cx="5283200" cy="259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06400" indent="-177800">
              <a:spcBef>
                <a:spcPct val="50000"/>
              </a:spcBef>
            </a:pPr>
            <a:r>
              <a:rPr sz="1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sz="1800" err="1">
                <a:latin typeface="Times New Roman" panose="02020603050405020304" pitchFamily="18" charset="0"/>
              </a:rPr>
              <a:t>Trung và Nam Mĩ có các kiểu môi   trường chính</a:t>
            </a:r>
            <a:r>
              <a:rPr lang="vi-VN" altLang="x-none" sz="1800" dirty="0">
                <a:latin typeface="Times New Roman" panose="02020603050405020304" pitchFamily="18" charset="0"/>
              </a:rPr>
              <a:t>: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lang="vi-VN" altLang="x-none" sz="1800" dirty="0">
                <a:latin typeface="Times New Roman" panose="02020603050405020304" pitchFamily="18" charset="0"/>
              </a:rPr>
              <a:t>    +</a:t>
            </a:r>
            <a:r>
              <a:rPr sz="1800" err="1">
                <a:latin typeface="Times New Roman" panose="02020603050405020304" pitchFamily="18" charset="0"/>
              </a:rPr>
              <a:t> Rừng xích đạo xanh quanh năm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rậm nhiệt đới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Rừng thưa và xa</a:t>
            </a:r>
            <a:r>
              <a:rPr sz="1800">
                <a:latin typeface="Times New Roman" panose="02020603050405020304" pitchFamily="18" charset="0"/>
              </a:rPr>
              <a:t>-van.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Thảo nguyên</a:t>
            </a:r>
            <a:r>
              <a:rPr sz="1800">
                <a:latin typeface="Times New Roman" panose="02020603050405020304" pitchFamily="18" charset="0"/>
              </a:rPr>
              <a:t>.</a:t>
            </a: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Hoang mạc và bán hoang mạc</a:t>
            </a:r>
            <a:endParaRPr sz="1800">
              <a:latin typeface="Times New Roman" panose="02020603050405020304" pitchFamily="18" charset="0"/>
            </a:endParaRPr>
          </a:p>
          <a:p>
            <a:pPr marL="406400" indent="-177800" algn="just" eaLnBrk="1" hangingPunct="1">
              <a:spcBef>
                <a:spcPct val="20000"/>
              </a:spcBef>
              <a:buFont typeface="VNvogue" pitchFamily="34" charset="0"/>
              <a:buNone/>
            </a:pPr>
            <a:r>
              <a:rPr sz="1800" err="1">
                <a:latin typeface="Times New Roman" panose="02020603050405020304" pitchFamily="18" charset="0"/>
              </a:rPr>
              <a:t>    + Cảnh quan núi cao</a:t>
            </a:r>
            <a:r>
              <a:rPr sz="1800">
                <a:latin typeface="Times New Roman" panose="02020603050405020304" pitchFamily="18" charset="0"/>
              </a:rPr>
              <a:t>.</a:t>
            </a:r>
            <a:endParaRPr sz="1800" b="1">
              <a:latin typeface="Times New Roman" panose="02020603050405020304" pitchFamily="18" charset="0"/>
            </a:endParaRPr>
          </a:p>
        </p:txBody>
      </p:sp>
      <p:sp>
        <p:nvSpPr>
          <p:cNvPr id="16396" name="Text Box 45"/>
          <p:cNvSpPr txBox="1"/>
          <p:nvPr/>
        </p:nvSpPr>
        <p:spPr>
          <a:xfrm>
            <a:off x="6400800" y="6172201"/>
            <a:ext cx="4470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HOANG MẠC ATACAMA</a:t>
            </a:r>
          </a:p>
        </p:txBody>
      </p:sp>
    </p:spTree>
    <p:extLst>
      <p:ext uri="{BB962C8B-B14F-4D97-AF65-F5344CB8AC3E}">
        <p14:creationId xmlns:p14="http://schemas.microsoft.com/office/powerpoint/2010/main" val="2278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>
          <a:xfrm>
            <a:off x="0" y="0"/>
            <a:ext cx="12177184" cy="6858000"/>
            <a:chOff x="0" y="0"/>
            <a:chExt cx="5753" cy="4320"/>
          </a:xfrm>
        </p:grpSpPr>
        <p:pic>
          <p:nvPicPr>
            <p:cNvPr id="17411" name="Picture 3" descr="Downloa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784" cy="2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Picture 4" descr="Andet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3" y="0"/>
              <a:ext cx="2880" cy="2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Picture 5" descr="andet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74"/>
              <a:ext cx="2784" cy="21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6" descr="cc1-best-picture-gallery-argentina-patagonia-el-chalten-bajo-nubes-riomanso-pi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" y="2208"/>
              <a:ext cx="2880" cy="2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7"/>
            <p:cNvSpPr txBox="1"/>
            <p:nvPr/>
          </p:nvSpPr>
          <p:spPr>
            <a:xfrm>
              <a:off x="2112" y="2064"/>
              <a:ext cx="1296" cy="19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Vùng núi An-đet</a:t>
              </a:r>
              <a:endParaRPr lang="vi-VN" altLang="x-none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507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1264</Words>
  <Application>Microsoft Office PowerPoint</Application>
  <PresentationFormat>Widescreen</PresentationFormat>
  <Paragraphs>202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Wingdings</vt:lpstr>
      <vt:lpstr>Arial</vt:lpstr>
      <vt:lpstr>Impact</vt:lpstr>
      <vt:lpstr>VNI-Helve-Condense</vt:lpstr>
      <vt:lpstr>Times New Roman</vt:lpstr>
      <vt:lpstr>VNvogue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 em có nhận xét gì về thiên nhiên trung và nam mĩ ?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nguyệt nguyễn</dc:creator>
  <cp:lastModifiedBy>hoang hung</cp:lastModifiedBy>
  <cp:revision>125</cp:revision>
  <dcterms:created xsi:type="dcterms:W3CDTF">2019-07-24T10:08:16Z</dcterms:created>
  <dcterms:modified xsi:type="dcterms:W3CDTF">2021-02-16T13:51:29Z</dcterms:modified>
</cp:coreProperties>
</file>