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1A48A-0879-4997-9113-FEB64CDCC1EA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DF72E-51E4-4E5F-9E10-36EB3A0BA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0368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317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741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557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921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691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759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263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585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20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240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733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90C9-18A4-464A-AF38-FBDBBC105C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221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gif"/><Relationship Id="rId9" Type="http://schemas.openxmlformats.org/officeDocument/2006/relationships/image" Target="../media/image9.gif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812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Bài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8: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lắp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mạch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điện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hai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công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tắc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hai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cực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điều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khiển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hai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đèn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28800" y="381000"/>
            <a:ext cx="5334000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CÔNG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NGHỆ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9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IFeelYouItsOkayThatsLoveOSTBeatInstrumental-HongDaeKwang-3319774_hq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58000" y="6096000"/>
            <a:ext cx="609600" cy="6096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302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3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2" grpId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323849" y="1441783"/>
            <a:ext cx="8569325" cy="504031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Book Antiqua" pitchFamily="18" charset="0"/>
            </a:endParaRP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323849" y="1806908"/>
            <a:ext cx="7662863" cy="884237"/>
            <a:chOff x="204" y="1211"/>
            <a:chExt cx="4827" cy="557"/>
          </a:xfrm>
        </p:grpSpPr>
        <p:sp>
          <p:nvSpPr>
            <p:cNvPr id="9" name="Line 30"/>
            <p:cNvSpPr>
              <a:spLocks noChangeShapeType="1"/>
            </p:cNvSpPr>
            <p:nvPr/>
          </p:nvSpPr>
          <p:spPr bwMode="auto">
            <a:xfrm>
              <a:off x="497" y="1376"/>
              <a:ext cx="4534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>
              <a:off x="497" y="1616"/>
              <a:ext cx="453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32"/>
            <p:cNvSpPr txBox="1">
              <a:spLocks noChangeArrowheads="1"/>
            </p:cNvSpPr>
            <p:nvPr/>
          </p:nvSpPr>
          <p:spPr bwMode="auto">
            <a:xfrm>
              <a:off x="204" y="1211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990000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2" name="Text Box 33"/>
            <p:cNvSpPr txBox="1">
              <a:spLocks noChangeArrowheads="1"/>
            </p:cNvSpPr>
            <p:nvPr/>
          </p:nvSpPr>
          <p:spPr bwMode="auto">
            <a:xfrm>
              <a:off x="206" y="1480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990000"/>
                  </a:solidFill>
                  <a:latin typeface="Times New Roman" pitchFamily="18" charset="0"/>
                </a:rPr>
                <a:t>A</a:t>
              </a:r>
            </a:p>
          </p:txBody>
        </p:sp>
      </p:grpSp>
      <p:sp>
        <p:nvSpPr>
          <p:cNvPr id="13" name="Rectangle 34"/>
          <p:cNvSpPr>
            <a:spLocks noChangeArrowheads="1"/>
          </p:cNvSpPr>
          <p:nvPr/>
        </p:nvSpPr>
        <p:spPr bwMode="auto">
          <a:xfrm>
            <a:off x="558799" y="3813508"/>
            <a:ext cx="1727200" cy="207168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14" name="Group 40"/>
          <p:cNvGrpSpPr>
            <a:grpSpLocks/>
          </p:cNvGrpSpPr>
          <p:nvPr/>
        </p:nvGrpSpPr>
        <p:grpSpPr bwMode="auto">
          <a:xfrm rot="5400000">
            <a:off x="684212" y="4994608"/>
            <a:ext cx="533400" cy="533400"/>
            <a:chOff x="1789" y="3470"/>
            <a:chExt cx="336" cy="336"/>
          </a:xfrm>
        </p:grpSpPr>
        <p:sp>
          <p:nvSpPr>
            <p:cNvPr id="15" name="Oval 41"/>
            <p:cNvSpPr>
              <a:spLocks noChangeArrowheads="1"/>
            </p:cNvSpPr>
            <p:nvPr/>
          </p:nvSpPr>
          <p:spPr bwMode="auto">
            <a:xfrm>
              <a:off x="1789" y="3470"/>
              <a:ext cx="336" cy="336"/>
            </a:xfrm>
            <a:prstGeom prst="ellips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auto">
            <a:xfrm>
              <a:off x="1837" y="3614"/>
              <a:ext cx="48" cy="48"/>
            </a:xfrm>
            <a:prstGeom prst="flowChartConnector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17" name="AutoShape 43"/>
            <p:cNvSpPr>
              <a:spLocks noChangeArrowheads="1"/>
            </p:cNvSpPr>
            <p:nvPr/>
          </p:nvSpPr>
          <p:spPr bwMode="auto">
            <a:xfrm>
              <a:off x="2029" y="3614"/>
              <a:ext cx="48" cy="48"/>
            </a:xfrm>
            <a:prstGeom prst="flowChartConnector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18" name="Line 44"/>
            <p:cNvSpPr>
              <a:spLocks noChangeShapeType="1"/>
            </p:cNvSpPr>
            <p:nvPr/>
          </p:nvSpPr>
          <p:spPr bwMode="auto">
            <a:xfrm flipV="1">
              <a:off x="1837" y="3566"/>
              <a:ext cx="192" cy="48"/>
            </a:xfrm>
            <a:prstGeom prst="lin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67"/>
          <p:cNvGrpSpPr>
            <a:grpSpLocks/>
          </p:cNvGrpSpPr>
          <p:nvPr/>
        </p:nvGrpSpPr>
        <p:grpSpPr bwMode="auto">
          <a:xfrm>
            <a:off x="4392612" y="3599195"/>
            <a:ext cx="533400" cy="533400"/>
            <a:chOff x="4942011" y="3870450"/>
            <a:chExt cx="533400" cy="533400"/>
          </a:xfrm>
        </p:grpSpPr>
        <p:sp>
          <p:nvSpPr>
            <p:cNvPr id="20" name="Oval 23"/>
            <p:cNvSpPr>
              <a:spLocks noChangeArrowheads="1"/>
            </p:cNvSpPr>
            <p:nvPr/>
          </p:nvSpPr>
          <p:spPr bwMode="auto">
            <a:xfrm rot="10800000">
              <a:off x="4942011" y="3870450"/>
              <a:ext cx="533400" cy="533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3810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cxnSp>
          <p:nvCxnSpPr>
            <p:cNvPr id="21" name="Straight Connector 20"/>
            <p:cNvCxnSpPr>
              <a:stCxn id="20" idx="5"/>
              <a:endCxn id="20" idx="1"/>
            </p:cNvCxnSpPr>
            <p:nvPr/>
          </p:nvCxnSpPr>
          <p:spPr>
            <a:xfrm rot="16200000" flipH="1">
              <a:off x="5019798" y="3948238"/>
              <a:ext cx="377825" cy="37782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0" idx="3"/>
              <a:endCxn id="20" idx="7"/>
            </p:cNvCxnSpPr>
            <p:nvPr/>
          </p:nvCxnSpPr>
          <p:spPr>
            <a:xfrm rot="16200000" flipH="1" flipV="1">
              <a:off x="5019798" y="3948238"/>
              <a:ext cx="377825" cy="37782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103"/>
          <p:cNvGrpSpPr>
            <a:grpSpLocks/>
          </p:cNvGrpSpPr>
          <p:nvPr/>
        </p:nvGrpSpPr>
        <p:grpSpPr bwMode="auto">
          <a:xfrm rot="5400000">
            <a:off x="1328737" y="4313570"/>
            <a:ext cx="590550" cy="247650"/>
            <a:chOff x="2500298" y="4954901"/>
            <a:chExt cx="590552" cy="247648"/>
          </a:xfrm>
        </p:grpSpPr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2500298" y="4954901"/>
              <a:ext cx="590552" cy="2476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Book Antiqua" pitchFamily="18" charset="0"/>
              </a:endParaRPr>
            </a:p>
          </p:txBody>
        </p:sp>
        <p:cxnSp>
          <p:nvCxnSpPr>
            <p:cNvPr id="25" name="Straight Connector 24"/>
            <p:cNvCxnSpPr>
              <a:stCxn id="24" idx="1"/>
              <a:endCxn id="24" idx="3"/>
            </p:cNvCxnSpPr>
            <p:nvPr/>
          </p:nvCxnSpPr>
          <p:spPr>
            <a:xfrm rot="10800000" flipH="1">
              <a:off x="2500298" y="5085075"/>
              <a:ext cx="590552" cy="1588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102"/>
          <p:cNvGrpSpPr>
            <a:grpSpLocks/>
          </p:cNvGrpSpPr>
          <p:nvPr/>
        </p:nvGrpSpPr>
        <p:grpSpPr bwMode="auto">
          <a:xfrm rot="5400000">
            <a:off x="647699" y="4318333"/>
            <a:ext cx="600075" cy="247650"/>
            <a:chOff x="2491200" y="4000504"/>
            <a:chExt cx="599651" cy="247648"/>
          </a:xfrm>
        </p:grpSpPr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2491200" y="4000504"/>
              <a:ext cx="590552" cy="2476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Book Antiqua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10800000" flipH="1">
              <a:off x="2500717" y="4129090"/>
              <a:ext cx="590133" cy="1587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52"/>
          <p:cNvGrpSpPr>
            <a:grpSpLocks/>
          </p:cNvGrpSpPr>
          <p:nvPr/>
        </p:nvGrpSpPr>
        <p:grpSpPr bwMode="auto">
          <a:xfrm>
            <a:off x="958849" y="2400633"/>
            <a:ext cx="733425" cy="1771650"/>
            <a:chOff x="959042" y="2516188"/>
            <a:chExt cx="733233" cy="1771374"/>
          </a:xfrm>
        </p:grpSpPr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1641475" y="2595562"/>
              <a:ext cx="0" cy="1692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AutoShape 50"/>
            <p:cNvSpPr>
              <a:spLocks noChangeArrowheads="1"/>
            </p:cNvSpPr>
            <p:nvPr/>
          </p:nvSpPr>
          <p:spPr bwMode="auto">
            <a:xfrm>
              <a:off x="1616075" y="2516188"/>
              <a:ext cx="76200" cy="9207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32" name="Line 49"/>
            <p:cNvSpPr>
              <a:spLocks noChangeShapeType="1"/>
            </p:cNvSpPr>
            <p:nvPr/>
          </p:nvSpPr>
          <p:spPr bwMode="auto">
            <a:xfrm rot="5400000" flipV="1">
              <a:off x="882000" y="4194000"/>
              <a:ext cx="16827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0800000">
              <a:off x="959042" y="4128837"/>
              <a:ext cx="684034" cy="15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utoShape 50"/>
            <p:cNvSpPr>
              <a:spLocks noChangeArrowheads="1"/>
            </p:cNvSpPr>
            <p:nvPr/>
          </p:nvSpPr>
          <p:spPr bwMode="auto">
            <a:xfrm>
              <a:off x="1571604" y="4071942"/>
              <a:ext cx="76200" cy="9207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Book Antiqua" pitchFamily="18" charset="0"/>
              </a:endParaRPr>
            </a:p>
          </p:txBody>
        </p:sp>
      </p:grpSp>
      <p:grpSp>
        <p:nvGrpSpPr>
          <p:cNvPr id="35" name="Group 40"/>
          <p:cNvGrpSpPr>
            <a:grpSpLocks/>
          </p:cNvGrpSpPr>
          <p:nvPr/>
        </p:nvGrpSpPr>
        <p:grpSpPr bwMode="auto">
          <a:xfrm rot="5400000">
            <a:off x="1385887" y="4996195"/>
            <a:ext cx="533400" cy="533400"/>
            <a:chOff x="1789" y="3470"/>
            <a:chExt cx="336" cy="336"/>
          </a:xfrm>
        </p:grpSpPr>
        <p:sp>
          <p:nvSpPr>
            <p:cNvPr id="36" name="Oval 41"/>
            <p:cNvSpPr>
              <a:spLocks noChangeArrowheads="1"/>
            </p:cNvSpPr>
            <p:nvPr/>
          </p:nvSpPr>
          <p:spPr bwMode="auto">
            <a:xfrm>
              <a:off x="1789" y="3470"/>
              <a:ext cx="336" cy="336"/>
            </a:xfrm>
            <a:prstGeom prst="ellips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37" name="AutoShape 42"/>
            <p:cNvSpPr>
              <a:spLocks noChangeArrowheads="1"/>
            </p:cNvSpPr>
            <p:nvPr/>
          </p:nvSpPr>
          <p:spPr bwMode="auto">
            <a:xfrm>
              <a:off x="1837" y="3614"/>
              <a:ext cx="48" cy="48"/>
            </a:xfrm>
            <a:prstGeom prst="flowChartConnector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38" name="AutoShape 43"/>
            <p:cNvSpPr>
              <a:spLocks noChangeArrowheads="1"/>
            </p:cNvSpPr>
            <p:nvPr/>
          </p:nvSpPr>
          <p:spPr bwMode="auto">
            <a:xfrm>
              <a:off x="2029" y="3614"/>
              <a:ext cx="48" cy="48"/>
            </a:xfrm>
            <a:prstGeom prst="flowChartConnector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39" name="Line 44"/>
            <p:cNvSpPr>
              <a:spLocks noChangeShapeType="1"/>
            </p:cNvSpPr>
            <p:nvPr/>
          </p:nvSpPr>
          <p:spPr bwMode="auto">
            <a:xfrm flipV="1">
              <a:off x="1837" y="3566"/>
              <a:ext cx="192" cy="48"/>
            </a:xfrm>
            <a:prstGeom prst="lin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0" name="Straight Connector 39"/>
          <p:cNvCxnSpPr>
            <a:stCxn id="27" idx="3"/>
            <a:endCxn id="16" idx="2"/>
          </p:cNvCxnSpPr>
          <p:nvPr/>
        </p:nvCxnSpPr>
        <p:spPr>
          <a:xfrm rot="16200000" flipH="1">
            <a:off x="780256" y="4900151"/>
            <a:ext cx="338138" cy="3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1472406" y="4909676"/>
            <a:ext cx="338138" cy="3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67"/>
          <p:cNvGrpSpPr>
            <a:grpSpLocks/>
          </p:cNvGrpSpPr>
          <p:nvPr/>
        </p:nvGrpSpPr>
        <p:grpSpPr bwMode="auto">
          <a:xfrm>
            <a:off x="6253162" y="3599195"/>
            <a:ext cx="533400" cy="533400"/>
            <a:chOff x="4942011" y="3870450"/>
            <a:chExt cx="533400" cy="533400"/>
          </a:xfrm>
        </p:grpSpPr>
        <p:sp>
          <p:nvSpPr>
            <p:cNvPr id="43" name="Oval 23"/>
            <p:cNvSpPr>
              <a:spLocks noChangeArrowheads="1"/>
            </p:cNvSpPr>
            <p:nvPr/>
          </p:nvSpPr>
          <p:spPr bwMode="auto">
            <a:xfrm rot="10800000">
              <a:off x="4942011" y="3870450"/>
              <a:ext cx="533400" cy="533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38100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cxnSp>
          <p:nvCxnSpPr>
            <p:cNvPr id="44" name="Straight Connector 43"/>
            <p:cNvCxnSpPr>
              <a:stCxn id="43" idx="5"/>
              <a:endCxn id="43" idx="1"/>
            </p:cNvCxnSpPr>
            <p:nvPr/>
          </p:nvCxnSpPr>
          <p:spPr>
            <a:xfrm rot="16200000" flipH="1">
              <a:off x="5019798" y="3948238"/>
              <a:ext cx="377825" cy="37782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43" idx="3"/>
              <a:endCxn id="43" idx="7"/>
            </p:cNvCxnSpPr>
            <p:nvPr/>
          </p:nvCxnSpPr>
          <p:spPr>
            <a:xfrm rot="16200000" flipH="1" flipV="1">
              <a:off x="5019798" y="3948238"/>
              <a:ext cx="377825" cy="37782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82"/>
          <p:cNvGrpSpPr>
            <a:grpSpLocks/>
          </p:cNvGrpSpPr>
          <p:nvPr/>
        </p:nvGrpSpPr>
        <p:grpSpPr bwMode="auto">
          <a:xfrm>
            <a:off x="1643063" y="2591133"/>
            <a:ext cx="2930525" cy="3009900"/>
            <a:chOff x="1643042" y="2706194"/>
            <a:chExt cx="2929752" cy="3010410"/>
          </a:xfrm>
        </p:grpSpPr>
        <p:cxnSp>
          <p:nvCxnSpPr>
            <p:cNvPr id="47" name="Straight Connector 46"/>
            <p:cNvCxnSpPr>
              <a:stCxn id="38" idx="6"/>
            </p:cNvCxnSpPr>
            <p:nvPr/>
          </p:nvCxnSpPr>
          <p:spPr>
            <a:xfrm rot="5400000">
              <a:off x="1574766" y="5521642"/>
              <a:ext cx="146075" cy="952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643042" y="5715016"/>
              <a:ext cx="357093" cy="15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 flipH="1" flipV="1">
              <a:off x="501281" y="4214575"/>
              <a:ext cx="2999295" cy="15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000135" y="2714132"/>
              <a:ext cx="2571072" cy="15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4040891" y="3236509"/>
              <a:ext cx="1062217" cy="15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86"/>
          <p:cNvGrpSpPr>
            <a:grpSpLocks/>
          </p:cNvGrpSpPr>
          <p:nvPr/>
        </p:nvGrpSpPr>
        <p:grpSpPr bwMode="auto">
          <a:xfrm>
            <a:off x="4714874" y="2027570"/>
            <a:ext cx="71438" cy="1571625"/>
            <a:chOff x="4714314" y="2143116"/>
            <a:chExt cx="72000" cy="1571636"/>
          </a:xfrm>
        </p:grpSpPr>
        <p:cxnSp>
          <p:nvCxnSpPr>
            <p:cNvPr id="53" name="Straight Connector 52"/>
            <p:cNvCxnSpPr/>
            <p:nvPr/>
          </p:nvCxnSpPr>
          <p:spPr>
            <a:xfrm rot="5400000">
              <a:off x="3950803" y="2940040"/>
              <a:ext cx="1547823" cy="1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4714314" y="2143116"/>
              <a:ext cx="72000" cy="7143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5" name="Group 87"/>
          <p:cNvGrpSpPr>
            <a:grpSpLocks/>
          </p:cNvGrpSpPr>
          <p:nvPr/>
        </p:nvGrpSpPr>
        <p:grpSpPr bwMode="auto">
          <a:xfrm>
            <a:off x="6572249" y="2027570"/>
            <a:ext cx="71438" cy="1571625"/>
            <a:chOff x="4714314" y="2143116"/>
            <a:chExt cx="72000" cy="1571636"/>
          </a:xfrm>
        </p:grpSpPr>
        <p:cxnSp>
          <p:nvCxnSpPr>
            <p:cNvPr id="56" name="Straight Connector 55"/>
            <p:cNvCxnSpPr/>
            <p:nvPr/>
          </p:nvCxnSpPr>
          <p:spPr>
            <a:xfrm rot="5400000">
              <a:off x="3950803" y="2940040"/>
              <a:ext cx="1547823" cy="1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4714314" y="2143116"/>
              <a:ext cx="72000" cy="7143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8" name="Group 109"/>
          <p:cNvGrpSpPr>
            <a:grpSpLocks/>
          </p:cNvGrpSpPr>
          <p:nvPr/>
        </p:nvGrpSpPr>
        <p:grpSpPr bwMode="auto">
          <a:xfrm>
            <a:off x="928687" y="2813383"/>
            <a:ext cx="5500687" cy="2928937"/>
            <a:chOff x="928662" y="2928934"/>
            <a:chExt cx="5500726" cy="2928958"/>
          </a:xfrm>
        </p:grpSpPr>
        <p:grpSp>
          <p:nvGrpSpPr>
            <p:cNvPr id="59" name="Group 108"/>
            <p:cNvGrpSpPr>
              <a:grpSpLocks/>
            </p:cNvGrpSpPr>
            <p:nvPr/>
          </p:nvGrpSpPr>
          <p:grpSpPr bwMode="auto">
            <a:xfrm>
              <a:off x="928662" y="2928934"/>
              <a:ext cx="5499235" cy="2928958"/>
              <a:chOff x="928662" y="2928934"/>
              <a:chExt cx="5499235" cy="292895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5400000">
                <a:off x="811185" y="5722954"/>
                <a:ext cx="269877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928662" y="5856305"/>
                <a:ext cx="1214446" cy="158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16200000" flipV="1">
                <a:off x="682597" y="4397382"/>
                <a:ext cx="2921021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2143108" y="2928934"/>
                <a:ext cx="4284693" cy="9525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Connector 59"/>
            <p:cNvCxnSpPr/>
            <p:nvPr/>
          </p:nvCxnSpPr>
          <p:spPr>
            <a:xfrm rot="5400000">
              <a:off x="6015047" y="3343275"/>
              <a:ext cx="828681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itle 6"/>
          <p:cNvSpPr txBox="1">
            <a:spLocks/>
          </p:cNvSpPr>
          <p:nvPr/>
        </p:nvSpPr>
        <p:spPr>
          <a:xfrm>
            <a:off x="425245" y="385943"/>
            <a:ext cx="8229600" cy="1055840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 smtClean="0">
                <a:solidFill>
                  <a:srgbClr val="FF0000"/>
                </a:solidFill>
              </a:rPr>
              <a:t>Sơ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đồ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lắp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đặt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mạch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điện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6" name="Date Placeholder 6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22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II. </a:t>
            </a:r>
            <a:r>
              <a:rPr lang="en-US" b="1" dirty="0" err="1" smtClean="0">
                <a:solidFill>
                  <a:srgbClr val="FF0000"/>
                </a:solidFill>
              </a:rPr>
              <a:t>Nội</a:t>
            </a:r>
            <a:r>
              <a:rPr lang="en-US" b="1" dirty="0" smtClean="0">
                <a:solidFill>
                  <a:srgbClr val="FF0000"/>
                </a:solidFill>
              </a:rPr>
              <a:t> dung </a:t>
            </a:r>
            <a:r>
              <a:rPr lang="en-US" b="1" dirty="0" err="1" smtClean="0">
                <a:solidFill>
                  <a:srgbClr val="FF0000"/>
                </a:solidFill>
              </a:rPr>
              <a:t>và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tự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thực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hành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ctr">
              <a:buFont typeface="+mj-lt"/>
              <a:buAutoNum type="arabicPeriod" startAt="2"/>
            </a:pPr>
            <a:r>
              <a:rPr lang="en-US" sz="3600" b="1" dirty="0" err="1" smtClean="0"/>
              <a:t>Lập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bản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dự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trù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vật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liệu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thiết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bị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lựa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chọn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dụng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cụ</a:t>
            </a:r>
            <a:endParaRPr lang="en-US" sz="3600" b="1" dirty="0" smtClean="0"/>
          </a:p>
          <a:p>
            <a:r>
              <a:rPr lang="en-US" sz="3600" dirty="0" err="1" smtClean="0"/>
              <a:t>Từ</a:t>
            </a:r>
            <a:r>
              <a:rPr lang="en-US" sz="3600" dirty="0" smtClean="0"/>
              <a:t> </a:t>
            </a:r>
            <a:r>
              <a:rPr lang="en-US" sz="3600" dirty="0" err="1" smtClean="0"/>
              <a:t>sơ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lắp</a:t>
            </a:r>
            <a:r>
              <a:rPr lang="en-US" sz="3600" dirty="0" smtClean="0"/>
              <a:t> </a:t>
            </a:r>
            <a:r>
              <a:rPr lang="en-US" sz="3600" dirty="0" err="1" smtClean="0"/>
              <a:t>đặt</a:t>
            </a:r>
            <a:r>
              <a:rPr lang="en-US" sz="3600" dirty="0" smtClean="0"/>
              <a:t> (</a:t>
            </a:r>
            <a:r>
              <a:rPr lang="en-US" sz="3600" dirty="0" err="1" smtClean="0"/>
              <a:t>hình</a:t>
            </a:r>
            <a:r>
              <a:rPr lang="en-US" sz="3600" dirty="0" smtClean="0"/>
              <a:t> 8 -1/</a:t>
            </a:r>
            <a:r>
              <a:rPr lang="en-US" sz="3600" dirty="0" err="1" smtClean="0"/>
              <a:t>SGK</a:t>
            </a:r>
            <a:r>
              <a:rPr lang="en-US" sz="3600" dirty="0" smtClean="0"/>
              <a:t> tr.37), </a:t>
            </a:r>
            <a:r>
              <a:rPr lang="en-US" sz="3600" dirty="0" err="1" smtClean="0"/>
              <a:t>hãy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bản</a:t>
            </a:r>
            <a:r>
              <a:rPr lang="en-US" sz="3600" dirty="0" smtClean="0"/>
              <a:t> </a:t>
            </a:r>
            <a:r>
              <a:rPr lang="en-US" sz="3600" dirty="0" err="1" smtClean="0"/>
              <a:t>dự</a:t>
            </a:r>
            <a:r>
              <a:rPr lang="en-US" sz="3600" dirty="0" smtClean="0"/>
              <a:t> </a:t>
            </a:r>
            <a:r>
              <a:rPr lang="en-US" sz="3600" dirty="0" err="1" smtClean="0"/>
              <a:t>trù</a:t>
            </a:r>
            <a:r>
              <a:rPr lang="en-US" sz="3600" dirty="0" smtClean="0"/>
              <a:t> </a:t>
            </a:r>
            <a:r>
              <a:rPr lang="en-US" sz="3600" dirty="0" err="1" smtClean="0"/>
              <a:t>vật</a:t>
            </a:r>
            <a:r>
              <a:rPr lang="en-US" sz="3600" dirty="0" smtClean="0"/>
              <a:t> </a:t>
            </a:r>
            <a:r>
              <a:rPr lang="en-US" sz="3600" dirty="0" err="1" smtClean="0"/>
              <a:t>liệu</a:t>
            </a:r>
            <a:r>
              <a:rPr lang="en-US" sz="3600" dirty="0" smtClean="0"/>
              <a:t>, </a:t>
            </a:r>
            <a:r>
              <a:rPr lang="en-US" sz="3600" dirty="0" err="1" smtClean="0"/>
              <a:t>thiết</a:t>
            </a:r>
            <a:r>
              <a:rPr lang="en-US" sz="3600" dirty="0" smtClean="0"/>
              <a:t> </a:t>
            </a:r>
            <a:r>
              <a:rPr lang="en-US" sz="3600" dirty="0" err="1" smtClean="0"/>
              <a:t>bị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lựa</a:t>
            </a:r>
            <a:r>
              <a:rPr lang="en-US" sz="3600" dirty="0" smtClean="0"/>
              <a:t> </a:t>
            </a:r>
            <a:r>
              <a:rPr lang="en-US" sz="3600" dirty="0" err="1" smtClean="0"/>
              <a:t>chọn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r>
              <a:rPr lang="en-US" sz="3600" dirty="0" smtClean="0"/>
              <a:t> </a:t>
            </a:r>
            <a:r>
              <a:rPr lang="en-US" sz="3600" dirty="0" err="1" smtClean="0"/>
              <a:t>cụ</a:t>
            </a:r>
            <a:r>
              <a:rPr lang="en-US" sz="3600" dirty="0" smtClean="0"/>
              <a:t> </a:t>
            </a:r>
            <a:r>
              <a:rPr lang="en-US" sz="3600" dirty="0" err="1" smtClean="0"/>
              <a:t>vào</a:t>
            </a:r>
            <a:r>
              <a:rPr lang="en-US" sz="3600" dirty="0" smtClean="0"/>
              <a:t> </a:t>
            </a:r>
            <a:r>
              <a:rPr lang="en-US" sz="3600" dirty="0" err="1" smtClean="0"/>
              <a:t>bảng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74" y="4571997"/>
            <a:ext cx="3238500" cy="18192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1126" y="4571997"/>
            <a:ext cx="3238500" cy="18192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5500" y="4544957"/>
            <a:ext cx="3238500" cy="18192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2"/>
            </a:solidFill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121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19665"/>
            <a:ext cx="8229600" cy="1143000"/>
          </a:xfrm>
          <a:blipFill dpi="0" rotWithShape="1">
            <a:blip r:embed="rId3">
              <a:alphaModFix amt="0"/>
            </a:blip>
            <a:srcRect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Bảng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dự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trù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7" name="Group 10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89034150"/>
              </p:ext>
            </p:extLst>
          </p:nvPr>
        </p:nvGraphicFramePr>
        <p:xfrm>
          <a:off x="0" y="1219200"/>
          <a:ext cx="9143999" cy="541019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34061"/>
                <a:gridCol w="4321430"/>
                <a:gridCol w="1360484"/>
                <a:gridCol w="2728024"/>
              </a:tblGrid>
              <a:tr h="5148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Tên dụng cụ, vật liệu và thiết bị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Số lượng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Yêu cầu kĩ thuật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4895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Kìm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điện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Kìm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tuốt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dây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Dao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nhỏ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Tua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vít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Khoan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điện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Bút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thử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điện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Bóng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đèn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tròn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Đui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vi-V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đè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Phích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cắm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vi-V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đ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iện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Công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tắc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hai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cực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Bảng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điện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Cầu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chì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Có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cách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điện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Có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cách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điện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Có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cách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điện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Có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cách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điện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Có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cách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điện</a:t>
                      </a: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500V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60W _ 220V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0,6m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endParaRPr kumimoji="0" lang="en-US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...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62000" y="1752600"/>
            <a:ext cx="4267200" cy="4876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00800" y="1752600"/>
            <a:ext cx="2743200" cy="4876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29200" y="1752600"/>
            <a:ext cx="1371600" cy="48768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752600"/>
            <a:ext cx="762000" cy="48768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3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II. </a:t>
            </a:r>
            <a:r>
              <a:rPr lang="en-US" b="1" dirty="0" err="1" smtClean="0">
                <a:solidFill>
                  <a:srgbClr val="FF0000"/>
                </a:solidFill>
              </a:rPr>
              <a:t>Nội</a:t>
            </a:r>
            <a:r>
              <a:rPr lang="en-US" b="1" dirty="0" smtClean="0">
                <a:solidFill>
                  <a:srgbClr val="FF0000"/>
                </a:solidFill>
              </a:rPr>
              <a:t> dung </a:t>
            </a:r>
            <a:r>
              <a:rPr lang="en-US" b="1" dirty="0" err="1" smtClean="0">
                <a:solidFill>
                  <a:srgbClr val="FF0000"/>
                </a:solidFill>
              </a:rPr>
              <a:t>và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tự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thực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hành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6357" y="1981200"/>
            <a:ext cx="8229600" cy="1371600"/>
          </a:xfrm>
        </p:spPr>
        <p:txBody>
          <a:bodyPr>
            <a:noAutofit/>
          </a:bodyPr>
          <a:lstStyle/>
          <a:p>
            <a:pPr marL="514350" indent="-514350" algn="ctr">
              <a:buFont typeface="+mj-lt"/>
              <a:buAutoNum type="arabicPeriod" startAt="3"/>
            </a:pPr>
            <a:r>
              <a:rPr lang="en-US" sz="4000" b="1" dirty="0" err="1" smtClean="0"/>
              <a:t>Lắp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đặt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mạch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điện</a:t>
            </a:r>
            <a:endParaRPr lang="en-US" sz="4000" b="1" dirty="0" smtClean="0"/>
          </a:p>
          <a:p>
            <a:r>
              <a:rPr lang="en-US" sz="4000" dirty="0" err="1" smtClean="0">
                <a:solidFill>
                  <a:srgbClr val="7030A0"/>
                </a:solidFill>
              </a:rPr>
              <a:t>Hãy</a:t>
            </a:r>
            <a:r>
              <a:rPr lang="en-US" sz="4000" dirty="0" smtClean="0">
                <a:solidFill>
                  <a:srgbClr val="7030A0"/>
                </a:solidFill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</a:rPr>
              <a:t>nêu</a:t>
            </a:r>
            <a:r>
              <a:rPr lang="en-US" sz="4000" dirty="0" smtClean="0">
                <a:solidFill>
                  <a:srgbClr val="7030A0"/>
                </a:solidFill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</a:rPr>
              <a:t>quy</a:t>
            </a:r>
            <a:r>
              <a:rPr lang="en-US" sz="4000" dirty="0" smtClean="0">
                <a:solidFill>
                  <a:srgbClr val="7030A0"/>
                </a:solidFill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</a:rPr>
              <a:t>trình</a:t>
            </a:r>
            <a:r>
              <a:rPr lang="en-US" sz="4000" dirty="0" smtClean="0">
                <a:solidFill>
                  <a:srgbClr val="7030A0"/>
                </a:solidFill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</a:rPr>
              <a:t>lắp</a:t>
            </a:r>
            <a:r>
              <a:rPr lang="en-US" sz="4000" dirty="0" smtClean="0">
                <a:solidFill>
                  <a:srgbClr val="7030A0"/>
                </a:solidFill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</a:rPr>
              <a:t>đặt</a:t>
            </a:r>
            <a:r>
              <a:rPr lang="en-US" sz="4000" dirty="0" smtClean="0">
                <a:solidFill>
                  <a:srgbClr val="7030A0"/>
                </a:solidFill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</a:rPr>
              <a:t>mạch</a:t>
            </a:r>
            <a:r>
              <a:rPr lang="en-US" sz="4000" dirty="0" smtClean="0">
                <a:solidFill>
                  <a:srgbClr val="7030A0"/>
                </a:solidFill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</a:rPr>
              <a:t>điện</a:t>
            </a:r>
            <a:r>
              <a:rPr lang="en-US" sz="4000" dirty="0" smtClean="0">
                <a:solidFill>
                  <a:srgbClr val="7030A0"/>
                </a:solidFill>
              </a:rPr>
              <a:t>.</a:t>
            </a:r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36357" y="4037013"/>
            <a:ext cx="1368425" cy="1511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>
                <a:solidFill>
                  <a:srgbClr val="003399"/>
                </a:solidFill>
                <a:cs typeface="Arial" charset="0"/>
              </a:rPr>
              <a:t>Vạch dấu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2163557" y="4037013"/>
            <a:ext cx="1368425" cy="1511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>
                <a:solidFill>
                  <a:srgbClr val="003399"/>
                </a:solidFill>
                <a:cs typeface="Arial" charset="0"/>
              </a:rPr>
              <a:t>Khoan lỗ </a:t>
            </a: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3890757" y="4038600"/>
            <a:ext cx="1368425" cy="1511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>
                <a:solidFill>
                  <a:srgbClr val="003399"/>
                </a:solidFill>
                <a:cs typeface="Arial" charset="0"/>
              </a:rPr>
              <a:t>Lắp</a:t>
            </a:r>
          </a:p>
          <a:p>
            <a:pPr algn="ctr"/>
            <a:r>
              <a:rPr lang="en-US" sz="2400" b="1">
                <a:solidFill>
                  <a:srgbClr val="003399"/>
                </a:solidFill>
                <a:cs typeface="Arial" charset="0"/>
              </a:rPr>
              <a:t>TBĐ</a:t>
            </a:r>
          </a:p>
          <a:p>
            <a:pPr algn="ctr"/>
            <a:r>
              <a:rPr lang="en-US" sz="2400" b="1">
                <a:solidFill>
                  <a:srgbClr val="003399"/>
                </a:solidFill>
                <a:cs typeface="Arial" charset="0"/>
              </a:rPr>
              <a:t>vào BĐ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5619544" y="4037013"/>
            <a:ext cx="1368425" cy="1511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>
                <a:solidFill>
                  <a:srgbClr val="003399"/>
                </a:solidFill>
                <a:cs typeface="Arial" charset="0"/>
              </a:rPr>
              <a:t>Nối dây </a:t>
            </a:r>
          </a:p>
          <a:p>
            <a:pPr algn="ctr"/>
            <a:r>
              <a:rPr lang="en-US" sz="2400" b="1">
                <a:solidFill>
                  <a:srgbClr val="003399"/>
                </a:solidFill>
                <a:cs typeface="Arial" charset="0"/>
              </a:rPr>
              <a:t>mạch điện</a:t>
            </a:r>
          </a:p>
          <a:p>
            <a:pPr algn="ctr"/>
            <a:endParaRPr lang="en-US" sz="2400" b="1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7348332" y="4037013"/>
            <a:ext cx="1368425" cy="1511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>
                <a:solidFill>
                  <a:srgbClr val="003399"/>
                </a:solidFill>
                <a:cs typeface="Arial" charset="0"/>
              </a:rPr>
              <a:t>Kiểm tra</a:t>
            </a: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436357" y="4038600"/>
            <a:ext cx="1368425" cy="1511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7000" dirty="0">
                <a:solidFill>
                  <a:srgbClr val="FF0000"/>
                </a:solidFill>
                <a:cs typeface="Arial" charset="0"/>
              </a:rPr>
              <a:t>?</a:t>
            </a: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2163557" y="4038600"/>
            <a:ext cx="1368425" cy="1511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7000" dirty="0">
                <a:solidFill>
                  <a:srgbClr val="FF0000"/>
                </a:solidFill>
                <a:cs typeface="Arial" charset="0"/>
              </a:rPr>
              <a:t>?</a:t>
            </a:r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3892344" y="4038600"/>
            <a:ext cx="1368425" cy="1511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7000">
                <a:solidFill>
                  <a:srgbClr val="FF0000"/>
                </a:solidFill>
                <a:cs typeface="Arial" charset="0"/>
              </a:rPr>
              <a:t>?</a:t>
            </a: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5619544" y="4038600"/>
            <a:ext cx="1368425" cy="1511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7000" dirty="0">
                <a:solidFill>
                  <a:srgbClr val="FF0000"/>
                </a:solidFill>
                <a:cs typeface="Arial" charset="0"/>
              </a:rPr>
              <a:t>?</a:t>
            </a:r>
          </a:p>
        </p:txBody>
      </p:sp>
      <p:sp>
        <p:nvSpPr>
          <p:cNvPr id="16" name="Rectangle 29"/>
          <p:cNvSpPr>
            <a:spLocks noChangeArrowheads="1"/>
          </p:cNvSpPr>
          <p:nvPr/>
        </p:nvSpPr>
        <p:spPr bwMode="auto">
          <a:xfrm>
            <a:off x="7348332" y="4038600"/>
            <a:ext cx="1368425" cy="1511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7000" dirty="0">
                <a:solidFill>
                  <a:srgbClr val="FF0000"/>
                </a:solidFill>
                <a:cs typeface="Arial" charset="0"/>
              </a:rPr>
              <a:t>?</a:t>
            </a:r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>
            <a:off x="1803194" y="4756150"/>
            <a:ext cx="360363" cy="0"/>
          </a:xfrm>
          <a:prstGeom prst="line">
            <a:avLst/>
          </a:prstGeom>
          <a:ln w="76200"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Line 31"/>
          <p:cNvSpPr>
            <a:spLocks noChangeShapeType="1"/>
          </p:cNvSpPr>
          <p:nvPr/>
        </p:nvSpPr>
        <p:spPr bwMode="auto">
          <a:xfrm>
            <a:off x="3531982" y="4756150"/>
            <a:ext cx="360362" cy="0"/>
          </a:xfrm>
          <a:prstGeom prst="line">
            <a:avLst/>
          </a:prstGeom>
          <a:ln w="76200"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Line 32"/>
          <p:cNvSpPr>
            <a:spLocks noChangeShapeType="1"/>
          </p:cNvSpPr>
          <p:nvPr/>
        </p:nvSpPr>
        <p:spPr bwMode="auto">
          <a:xfrm>
            <a:off x="5260769" y="4756150"/>
            <a:ext cx="360363" cy="0"/>
          </a:xfrm>
          <a:prstGeom prst="line">
            <a:avLst/>
          </a:prstGeom>
          <a:ln w="76200"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>
            <a:off x="6987969" y="4756150"/>
            <a:ext cx="360363" cy="0"/>
          </a:xfrm>
          <a:prstGeom prst="line">
            <a:avLst/>
          </a:prstGeom>
          <a:ln w="76200"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742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212" y="97379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Hãy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nêu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nôi</a:t>
            </a:r>
            <a:r>
              <a:rPr lang="en-US" sz="3600" dirty="0" smtClean="0">
                <a:solidFill>
                  <a:srgbClr val="FF0000"/>
                </a:solidFill>
              </a:rPr>
              <a:t> dung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bước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quy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trình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lắp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đặt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reeform 14"/>
          <p:cNvSpPr>
            <a:spLocks noEditPoints="1"/>
          </p:cNvSpPr>
          <p:nvPr/>
        </p:nvSpPr>
        <p:spPr bwMode="gray">
          <a:xfrm rot="17735376">
            <a:off x="4799012" y="-312870"/>
            <a:ext cx="2590800" cy="5562600"/>
          </a:xfrm>
          <a:custGeom>
            <a:avLst/>
            <a:gdLst>
              <a:gd name="T0" fmla="*/ 1003246 w 2820"/>
              <a:gd name="T1" fmla="*/ 95512 h 2912"/>
              <a:gd name="T2" fmla="*/ 755191 w 2820"/>
              <a:gd name="T3" fmla="*/ 320919 h 2912"/>
              <a:gd name="T4" fmla="*/ 545722 w 2820"/>
              <a:gd name="T5" fmla="*/ 573070 h 2912"/>
              <a:gd name="T6" fmla="*/ 373002 w 2820"/>
              <a:gd name="T7" fmla="*/ 851964 h 2912"/>
              <a:gd name="T8" fmla="*/ 233356 w 2820"/>
              <a:gd name="T9" fmla="*/ 1153781 h 2912"/>
              <a:gd name="T10" fmla="*/ 128621 w 2820"/>
              <a:gd name="T11" fmla="*/ 1474700 h 2912"/>
              <a:gd name="T12" fmla="*/ 55123 w 2820"/>
              <a:gd name="T13" fmla="*/ 1803260 h 2912"/>
              <a:gd name="T14" fmla="*/ 12862 w 2820"/>
              <a:gd name="T15" fmla="*/ 2143282 h 2912"/>
              <a:gd name="T16" fmla="*/ 0 w 2820"/>
              <a:gd name="T17" fmla="*/ 2483304 h 2912"/>
              <a:gd name="T18" fmla="*/ 16537 w 2820"/>
              <a:gd name="T19" fmla="*/ 2819505 h 2912"/>
              <a:gd name="T20" fmla="*/ 58798 w 2820"/>
              <a:gd name="T21" fmla="*/ 3151885 h 2912"/>
              <a:gd name="T22" fmla="*/ 126784 w 2820"/>
              <a:gd name="T23" fmla="*/ 3472805 h 2912"/>
              <a:gd name="T24" fmla="*/ 218656 w 2820"/>
              <a:gd name="T25" fmla="*/ 3778442 h 2912"/>
              <a:gd name="T26" fmla="*/ 334415 w 2820"/>
              <a:gd name="T27" fmla="*/ 4061156 h 2912"/>
              <a:gd name="T28" fmla="*/ 470386 w 2820"/>
              <a:gd name="T29" fmla="*/ 4320948 h 2912"/>
              <a:gd name="T30" fmla="*/ 628407 w 2820"/>
              <a:gd name="T31" fmla="*/ 4550176 h 2912"/>
              <a:gd name="T32" fmla="*/ 802964 w 2820"/>
              <a:gd name="T33" fmla="*/ 4745020 h 2912"/>
              <a:gd name="T34" fmla="*/ 997734 w 2820"/>
              <a:gd name="T35" fmla="*/ 4897839 h 2912"/>
              <a:gd name="T36" fmla="*/ 1207203 w 2820"/>
              <a:gd name="T37" fmla="*/ 5008632 h 2912"/>
              <a:gd name="T38" fmla="*/ 1431371 w 2820"/>
              <a:gd name="T39" fmla="*/ 5069760 h 2912"/>
              <a:gd name="T40" fmla="*/ 1670239 w 2820"/>
              <a:gd name="T41" fmla="*/ 5077401 h 2912"/>
              <a:gd name="T42" fmla="*/ 1920132 w 2820"/>
              <a:gd name="T43" fmla="*/ 5027735 h 2912"/>
              <a:gd name="T44" fmla="*/ 2181049 w 2820"/>
              <a:gd name="T45" fmla="*/ 4916941 h 2912"/>
              <a:gd name="T46" fmla="*/ 2337232 w 2820"/>
              <a:gd name="T47" fmla="*/ 5562600 h 2912"/>
              <a:gd name="T48" fmla="*/ 1716175 w 2820"/>
              <a:gd name="T49" fmla="*/ 2964682 h 2912"/>
              <a:gd name="T50" fmla="*/ 1797023 w 2820"/>
              <a:gd name="T51" fmla="*/ 3656187 h 2912"/>
              <a:gd name="T52" fmla="*/ 1642677 w 2820"/>
              <a:gd name="T53" fmla="*/ 3698212 h 2912"/>
              <a:gd name="T54" fmla="*/ 1484657 w 2820"/>
              <a:gd name="T55" fmla="*/ 3694392 h 2912"/>
              <a:gd name="T56" fmla="*/ 1324799 w 2820"/>
              <a:gd name="T57" fmla="*/ 3652366 h 2912"/>
              <a:gd name="T58" fmla="*/ 1168616 w 2820"/>
              <a:gd name="T59" fmla="*/ 3575957 h 2912"/>
              <a:gd name="T60" fmla="*/ 1017946 w 2820"/>
              <a:gd name="T61" fmla="*/ 3461343 h 2912"/>
              <a:gd name="T62" fmla="*/ 874625 w 2820"/>
              <a:gd name="T63" fmla="*/ 3316165 h 2912"/>
              <a:gd name="T64" fmla="*/ 744166 w 2820"/>
              <a:gd name="T65" fmla="*/ 3144244 h 2912"/>
              <a:gd name="T66" fmla="*/ 628407 w 2820"/>
              <a:gd name="T67" fmla="*/ 2945580 h 2912"/>
              <a:gd name="T68" fmla="*/ 531022 w 2820"/>
              <a:gd name="T69" fmla="*/ 2727813 h 2912"/>
              <a:gd name="T70" fmla="*/ 453849 w 2820"/>
              <a:gd name="T71" fmla="*/ 2490945 h 2912"/>
              <a:gd name="T72" fmla="*/ 402401 w 2820"/>
              <a:gd name="T73" fmla="*/ 2234973 h 2912"/>
              <a:gd name="T74" fmla="*/ 376677 w 2820"/>
              <a:gd name="T75" fmla="*/ 1971361 h 2912"/>
              <a:gd name="T76" fmla="*/ 382189 w 2820"/>
              <a:gd name="T77" fmla="*/ 1696287 h 2912"/>
              <a:gd name="T78" fmla="*/ 422613 w 2820"/>
              <a:gd name="T79" fmla="*/ 1417393 h 2912"/>
              <a:gd name="T80" fmla="*/ 499786 w 2820"/>
              <a:gd name="T81" fmla="*/ 1130858 h 2912"/>
              <a:gd name="T82" fmla="*/ 615545 w 2820"/>
              <a:gd name="T83" fmla="*/ 848144 h 2912"/>
              <a:gd name="T84" fmla="*/ 775403 w 2820"/>
              <a:gd name="T85" fmla="*/ 569250 h 2912"/>
              <a:gd name="T86" fmla="*/ 983034 w 2820"/>
              <a:gd name="T87" fmla="*/ 294176 h 2912"/>
              <a:gd name="T88" fmla="*/ 1238439 w 2820"/>
              <a:gd name="T89" fmla="*/ 30564 h 2912"/>
              <a:gd name="T90" fmla="*/ 1142892 w 2820"/>
              <a:gd name="T91" fmla="*/ 0 h 2912"/>
              <a:gd name="T92" fmla="*/ 2590800 w 2820"/>
              <a:gd name="T93" fmla="*/ 3694392 h 2912"/>
              <a:gd name="T94" fmla="*/ 2590800 w 2820"/>
              <a:gd name="T95" fmla="*/ 3694392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/>
          <a:lstStyle/>
          <a:p>
            <a:endParaRPr lang="en-US">
              <a:latin typeface="+mj-lt"/>
            </a:endParaRP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3173412" y="1657217"/>
            <a:ext cx="989013" cy="866775"/>
            <a:chOff x="1152" y="798"/>
            <a:chExt cx="623" cy="546"/>
          </a:xfrm>
        </p:grpSpPr>
        <p:sp>
          <p:nvSpPr>
            <p:cNvPr id="8" name="Oval 16"/>
            <p:cNvSpPr>
              <a:spLocks noChangeArrowheads="1"/>
            </p:cNvSpPr>
            <p:nvPr/>
          </p:nvSpPr>
          <p:spPr bwMode="gray">
            <a:xfrm>
              <a:off x="1152" y="1134"/>
              <a:ext cx="549" cy="183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9" name="Oval 17"/>
            <p:cNvSpPr>
              <a:spLocks noChangeArrowheads="1"/>
            </p:cNvSpPr>
            <p:nvPr/>
          </p:nvSpPr>
          <p:spPr bwMode="gray">
            <a:xfrm>
              <a:off x="1229" y="798"/>
              <a:ext cx="546" cy="546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10" name="Oval 18"/>
            <p:cNvSpPr>
              <a:spLocks noChangeArrowheads="1"/>
            </p:cNvSpPr>
            <p:nvPr/>
          </p:nvSpPr>
          <p:spPr bwMode="gray">
            <a:xfrm>
              <a:off x="1235" y="800"/>
              <a:ext cx="532" cy="53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/>
          </p:nvSpPr>
          <p:spPr bwMode="gray">
            <a:xfrm>
              <a:off x="1239" y="804"/>
              <a:ext cx="507" cy="498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12" name="Oval 20"/>
            <p:cNvSpPr>
              <a:spLocks noChangeArrowheads="1"/>
            </p:cNvSpPr>
            <p:nvPr/>
          </p:nvSpPr>
          <p:spPr bwMode="gray">
            <a:xfrm>
              <a:off x="1262" y="816"/>
              <a:ext cx="451" cy="40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gray">
            <a:xfrm>
              <a:off x="1276" y="905"/>
              <a:ext cx="430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VẠCH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endParaRPr>
            </a:p>
            <a:p>
              <a:pPr algn="ctr">
                <a:defRPr/>
              </a:pPr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DẤU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" name="Group 22"/>
          <p:cNvGrpSpPr>
            <a:grpSpLocks/>
          </p:cNvGrpSpPr>
          <p:nvPr/>
        </p:nvGrpSpPr>
        <p:grpSpPr bwMode="auto">
          <a:xfrm>
            <a:off x="4158919" y="2876417"/>
            <a:ext cx="1012307" cy="1006475"/>
            <a:chOff x="360" y="1356"/>
            <a:chExt cx="783" cy="778"/>
          </a:xfrm>
        </p:grpSpPr>
        <p:sp>
          <p:nvSpPr>
            <p:cNvPr id="15" name="Oval 23"/>
            <p:cNvSpPr>
              <a:spLocks noChangeArrowheads="1"/>
            </p:cNvSpPr>
            <p:nvPr/>
          </p:nvSpPr>
          <p:spPr bwMode="gray">
            <a:xfrm>
              <a:off x="432" y="1738"/>
              <a:ext cx="678" cy="396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/>
          </p:nvSpPr>
          <p:spPr bwMode="gray">
            <a:xfrm>
              <a:off x="384" y="1356"/>
              <a:ext cx="759" cy="759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17" name="Oval 25"/>
            <p:cNvSpPr>
              <a:spLocks noChangeArrowheads="1"/>
            </p:cNvSpPr>
            <p:nvPr/>
          </p:nvSpPr>
          <p:spPr bwMode="gray">
            <a:xfrm>
              <a:off x="392" y="1359"/>
              <a:ext cx="741" cy="7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18" name="Oval 26"/>
            <p:cNvSpPr>
              <a:spLocks noChangeArrowheads="1"/>
            </p:cNvSpPr>
            <p:nvPr/>
          </p:nvSpPr>
          <p:spPr bwMode="gray">
            <a:xfrm>
              <a:off x="399" y="1366"/>
              <a:ext cx="705" cy="692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19" name="Oval 27"/>
            <p:cNvSpPr>
              <a:spLocks noChangeArrowheads="1"/>
            </p:cNvSpPr>
            <p:nvPr/>
          </p:nvSpPr>
          <p:spPr bwMode="gray">
            <a:xfrm>
              <a:off x="433" y="1382"/>
              <a:ext cx="628" cy="56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20" name="Text Box 28"/>
            <p:cNvSpPr txBox="1">
              <a:spLocks noChangeArrowheads="1"/>
            </p:cNvSpPr>
            <p:nvPr/>
          </p:nvSpPr>
          <p:spPr bwMode="gray">
            <a:xfrm>
              <a:off x="360" y="1536"/>
              <a:ext cx="779" cy="5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 KHOAN </a:t>
              </a:r>
            </a:p>
            <a:p>
              <a:pPr algn="ctr">
                <a:defRPr/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LỖ</a:t>
              </a:r>
            </a:p>
          </p:txBody>
        </p:sp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5154612" y="3333617"/>
            <a:ext cx="1208088" cy="1336675"/>
            <a:chOff x="2832" y="3264"/>
            <a:chExt cx="761" cy="842"/>
          </a:xfrm>
        </p:grpSpPr>
        <p:sp>
          <p:nvSpPr>
            <p:cNvPr id="22" name="Oval 30"/>
            <p:cNvSpPr>
              <a:spLocks noChangeArrowheads="1"/>
            </p:cNvSpPr>
            <p:nvPr/>
          </p:nvSpPr>
          <p:spPr bwMode="gray">
            <a:xfrm rot="-772996">
              <a:off x="2872" y="3765"/>
              <a:ext cx="625" cy="341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>
                <a:latin typeface="+mj-lt"/>
              </a:endParaRPr>
            </a:p>
          </p:txBody>
        </p:sp>
        <p:grpSp>
          <p:nvGrpSpPr>
            <p:cNvPr id="23" name="Group 31"/>
            <p:cNvGrpSpPr>
              <a:grpSpLocks/>
            </p:cNvGrpSpPr>
            <p:nvPr/>
          </p:nvGrpSpPr>
          <p:grpSpPr bwMode="auto">
            <a:xfrm>
              <a:off x="2832" y="3264"/>
              <a:ext cx="761" cy="811"/>
              <a:chOff x="732" y="2112"/>
              <a:chExt cx="842" cy="860"/>
            </a:xfrm>
          </p:grpSpPr>
          <p:sp>
            <p:nvSpPr>
              <p:cNvPr id="25" name="Oval 32"/>
              <p:cNvSpPr>
                <a:spLocks noChangeArrowheads="1"/>
              </p:cNvSpPr>
              <p:nvPr/>
            </p:nvSpPr>
            <p:spPr bwMode="gray">
              <a:xfrm>
                <a:off x="732" y="2112"/>
                <a:ext cx="842" cy="86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altLang="en-US">
                  <a:latin typeface="+mj-lt"/>
                </a:endParaRPr>
              </a:p>
            </p:txBody>
          </p:sp>
          <p:sp>
            <p:nvSpPr>
              <p:cNvPr id="26" name="Oval 33"/>
              <p:cNvSpPr>
                <a:spLocks noChangeArrowheads="1"/>
              </p:cNvSpPr>
              <p:nvPr/>
            </p:nvSpPr>
            <p:spPr bwMode="gray">
              <a:xfrm>
                <a:off x="743" y="2117"/>
                <a:ext cx="821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altLang="en-US">
                  <a:latin typeface="+mj-lt"/>
                </a:endParaRPr>
              </a:p>
            </p:txBody>
          </p:sp>
          <p:sp>
            <p:nvSpPr>
              <p:cNvPr id="27" name="Oval 34"/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781" cy="784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altLang="en-US">
                  <a:latin typeface="+mj-lt"/>
                </a:endParaRPr>
              </a:p>
            </p:txBody>
          </p:sp>
          <p:sp>
            <p:nvSpPr>
              <p:cNvPr id="28" name="Oval 35"/>
              <p:cNvSpPr>
                <a:spLocks noChangeArrowheads="1"/>
              </p:cNvSpPr>
              <p:nvPr/>
            </p:nvSpPr>
            <p:spPr bwMode="gray">
              <a:xfrm>
                <a:off x="795" y="2147"/>
                <a:ext cx="695" cy="6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 altLang="en-US">
                  <a:latin typeface="+mj-lt"/>
                </a:endParaRPr>
              </a:p>
            </p:txBody>
          </p:sp>
          <p:sp>
            <p:nvSpPr>
              <p:cNvPr id="29" name="Text Box 36"/>
              <p:cNvSpPr txBox="1">
                <a:spLocks noChangeArrowheads="1"/>
              </p:cNvSpPr>
              <p:nvPr/>
            </p:nvSpPr>
            <p:spPr bwMode="gray">
              <a:xfrm>
                <a:off x="1077" y="2455"/>
                <a:ext cx="129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endParaRPr lang="en-US" altLang="en-US" sz="1800">
                  <a:latin typeface="+mj-lt"/>
                </a:endParaRPr>
              </a:p>
            </p:txBody>
          </p:sp>
        </p:grpSp>
        <p:sp>
          <p:nvSpPr>
            <p:cNvPr id="24" name="Text Box 37"/>
            <p:cNvSpPr txBox="1">
              <a:spLocks noChangeArrowheads="1"/>
            </p:cNvSpPr>
            <p:nvPr/>
          </p:nvSpPr>
          <p:spPr bwMode="gray">
            <a:xfrm>
              <a:off x="2852" y="3322"/>
              <a:ext cx="723" cy="5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7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LẮP</a:t>
              </a:r>
              <a:r>
                <a:rPr lang="en-US" sz="17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 </a:t>
              </a:r>
            </a:p>
            <a:p>
              <a:pPr algn="ctr">
                <a:defRPr/>
              </a:pPr>
              <a:r>
                <a:rPr lang="en-US" sz="17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TBĐ</a:t>
              </a:r>
              <a:r>
                <a:rPr lang="en-US" sz="17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 </a:t>
              </a:r>
              <a:r>
                <a:rPr lang="en-US" sz="17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VÀO</a:t>
              </a:r>
              <a:endParaRPr lang="en-US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endParaRPr>
            </a:p>
            <a:p>
              <a:pPr algn="ctr">
                <a:defRPr/>
              </a:pPr>
              <a:r>
                <a:rPr lang="en-US" sz="17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 </a:t>
              </a:r>
              <a:r>
                <a:rPr lang="en-US" sz="17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BĐ</a:t>
              </a:r>
              <a:endParaRPr lang="en-US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endParaRPr>
            </a:p>
          </p:txBody>
        </p:sp>
      </p:grpSp>
      <p:grpSp>
        <p:nvGrpSpPr>
          <p:cNvPr id="30" name="Group 38"/>
          <p:cNvGrpSpPr>
            <a:grpSpLocks/>
          </p:cNvGrpSpPr>
          <p:nvPr/>
        </p:nvGrpSpPr>
        <p:grpSpPr bwMode="auto">
          <a:xfrm>
            <a:off x="6526212" y="2952617"/>
            <a:ext cx="1727200" cy="1828800"/>
            <a:chOff x="4009" y="2448"/>
            <a:chExt cx="1088" cy="1152"/>
          </a:xfrm>
        </p:grpSpPr>
        <p:sp>
          <p:nvSpPr>
            <p:cNvPr id="31" name="Oval 39"/>
            <p:cNvSpPr>
              <a:spLocks noChangeArrowheads="1"/>
            </p:cNvSpPr>
            <p:nvPr/>
          </p:nvSpPr>
          <p:spPr bwMode="gray">
            <a:xfrm rot="-723406">
              <a:off x="4009" y="3236"/>
              <a:ext cx="784" cy="364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32" name="Oval 40"/>
            <p:cNvSpPr>
              <a:spLocks noChangeArrowheads="1"/>
            </p:cNvSpPr>
            <p:nvPr/>
          </p:nvSpPr>
          <p:spPr bwMode="gray">
            <a:xfrm>
              <a:off x="4029" y="2448"/>
              <a:ext cx="1068" cy="1069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33" name="Oval 41"/>
            <p:cNvSpPr>
              <a:spLocks noChangeArrowheads="1"/>
            </p:cNvSpPr>
            <p:nvPr/>
          </p:nvSpPr>
          <p:spPr bwMode="gray">
            <a:xfrm>
              <a:off x="4040" y="2453"/>
              <a:ext cx="1043" cy="104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34" name="Oval 42"/>
            <p:cNvSpPr>
              <a:spLocks noChangeArrowheads="1"/>
            </p:cNvSpPr>
            <p:nvPr/>
          </p:nvSpPr>
          <p:spPr bwMode="gray">
            <a:xfrm>
              <a:off x="4050" y="2462"/>
              <a:ext cx="992" cy="97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35" name="Oval 43"/>
            <p:cNvSpPr>
              <a:spLocks noChangeArrowheads="1"/>
            </p:cNvSpPr>
            <p:nvPr/>
          </p:nvSpPr>
          <p:spPr bwMode="gray">
            <a:xfrm>
              <a:off x="4100" y="2486"/>
              <a:ext cx="883" cy="7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36" name="Text Box 44"/>
            <p:cNvSpPr txBox="1">
              <a:spLocks noChangeArrowheads="1"/>
            </p:cNvSpPr>
            <p:nvPr/>
          </p:nvSpPr>
          <p:spPr bwMode="gray">
            <a:xfrm>
              <a:off x="4076" y="2640"/>
              <a:ext cx="964" cy="5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NỐI DÂY</a:t>
              </a:r>
            </a:p>
            <a:p>
              <a:pPr algn="ctr">
                <a:lnSpc>
                  <a:spcPct val="130000"/>
                </a:lnSpc>
                <a:defRPr/>
              </a:pPr>
              <a:r>
                <a: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rPr>
                <a:t> MẠCH ĐIỆN</a:t>
              </a:r>
            </a:p>
          </p:txBody>
        </p:sp>
      </p:grpSp>
      <p:grpSp>
        <p:nvGrpSpPr>
          <p:cNvPr id="37" name="Group 45"/>
          <p:cNvGrpSpPr>
            <a:grpSpLocks/>
          </p:cNvGrpSpPr>
          <p:nvPr/>
        </p:nvGrpSpPr>
        <p:grpSpPr bwMode="auto">
          <a:xfrm>
            <a:off x="6832600" y="895217"/>
            <a:ext cx="1903412" cy="1905000"/>
            <a:chOff x="3552" y="1344"/>
            <a:chExt cx="1199" cy="1200"/>
          </a:xfrm>
        </p:grpSpPr>
        <p:sp>
          <p:nvSpPr>
            <p:cNvPr id="38" name="Oval 46"/>
            <p:cNvSpPr>
              <a:spLocks noChangeArrowheads="1"/>
            </p:cNvSpPr>
            <p:nvPr/>
          </p:nvSpPr>
          <p:spPr bwMode="gray">
            <a:xfrm rot="-723406">
              <a:off x="3599" y="1913"/>
              <a:ext cx="1085" cy="504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39" name="Oval 47"/>
            <p:cNvSpPr>
              <a:spLocks noChangeArrowheads="1"/>
            </p:cNvSpPr>
            <p:nvPr/>
          </p:nvSpPr>
          <p:spPr bwMode="gray">
            <a:xfrm>
              <a:off x="3552" y="1344"/>
              <a:ext cx="1199" cy="120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40" name="Oval 48"/>
            <p:cNvSpPr>
              <a:spLocks noChangeArrowheads="1"/>
            </p:cNvSpPr>
            <p:nvPr/>
          </p:nvSpPr>
          <p:spPr bwMode="gray">
            <a:xfrm>
              <a:off x="3562" y="1349"/>
              <a:ext cx="1172" cy="117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41" name="Oval 49"/>
            <p:cNvSpPr>
              <a:spLocks noChangeArrowheads="1"/>
            </p:cNvSpPr>
            <p:nvPr/>
          </p:nvSpPr>
          <p:spPr bwMode="gray">
            <a:xfrm>
              <a:off x="3571" y="1357"/>
              <a:ext cx="1115" cy="1095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42" name="Oval 50"/>
            <p:cNvSpPr>
              <a:spLocks noChangeArrowheads="1"/>
            </p:cNvSpPr>
            <p:nvPr/>
          </p:nvSpPr>
          <p:spPr bwMode="gray">
            <a:xfrm>
              <a:off x="3617" y="1379"/>
              <a:ext cx="992" cy="88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 altLang="en-US">
                <a:latin typeface="+mj-lt"/>
              </a:endParaRPr>
            </a:p>
          </p:txBody>
        </p:sp>
        <p:sp>
          <p:nvSpPr>
            <p:cNvPr id="43" name="Text Box 51"/>
            <p:cNvSpPr txBox="1">
              <a:spLocks noChangeArrowheads="1"/>
            </p:cNvSpPr>
            <p:nvPr/>
          </p:nvSpPr>
          <p:spPr bwMode="gray">
            <a:xfrm>
              <a:off x="3830" y="1632"/>
              <a:ext cx="661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KIỂM </a:t>
              </a:r>
            </a:p>
            <a:p>
              <a:pPr algn="ctr"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TRA</a:t>
              </a:r>
            </a:p>
          </p:txBody>
        </p:sp>
      </p:grpSp>
      <p:sp>
        <p:nvSpPr>
          <p:cNvPr id="44" name="Rectangle 52"/>
          <p:cNvSpPr>
            <a:spLocks noChangeArrowheads="1"/>
          </p:cNvSpPr>
          <p:nvPr/>
        </p:nvSpPr>
        <p:spPr bwMode="auto">
          <a:xfrm>
            <a:off x="2344997" y="971417"/>
            <a:ext cx="2342629" cy="400110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Quy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trình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công</a:t>
            </a:r>
            <a:r>
              <a: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nghệ</a:t>
            </a:r>
            <a:endParaRPr 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45" name="Text Box 53"/>
          <p:cNvSpPr txBox="1">
            <a:spLocks noChangeArrowheads="1"/>
          </p:cNvSpPr>
          <p:nvPr/>
        </p:nvSpPr>
        <p:spPr bwMode="auto">
          <a:xfrm>
            <a:off x="201612" y="3105017"/>
            <a:ext cx="3657600" cy="167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buFontTx/>
              <a:buChar char="-"/>
              <a:defRPr/>
            </a:pP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Lỗ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luồn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dây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lỗ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vít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TBĐ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BĐ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đường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đi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dây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đèn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…</a:t>
            </a:r>
          </a:p>
          <a:p>
            <a:pPr eaLnBrk="0" hangingPunct="0">
              <a:buFontTx/>
              <a:buChar char="-"/>
              <a:defRPr/>
            </a:pP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Kí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hiệu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riêng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biệt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cho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lỗ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luồn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dây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và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lỗ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bắt</a:t>
            </a:r>
            <a:r>
              <a:rPr lang="en-US" sz="26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+mj-lt"/>
              </a:rPr>
              <a:t>vít</a:t>
            </a:r>
            <a:endParaRPr lang="en-US" sz="26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6" name="Line 54"/>
          <p:cNvSpPr>
            <a:spLocks noChangeShapeType="1"/>
          </p:cNvSpPr>
          <p:nvPr/>
        </p:nvSpPr>
        <p:spPr bwMode="auto">
          <a:xfrm flipV="1">
            <a:off x="2182812" y="2190617"/>
            <a:ext cx="1143000" cy="914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7" name="Text Box 53"/>
          <p:cNvSpPr txBox="1">
            <a:spLocks noChangeArrowheads="1"/>
          </p:cNvSpPr>
          <p:nvPr/>
        </p:nvSpPr>
        <p:spPr bwMode="auto">
          <a:xfrm>
            <a:off x="228600" y="4419600"/>
            <a:ext cx="4876800" cy="2265363"/>
          </a:xfrm>
          <a:prstGeom prst="rect">
            <a:avLst/>
          </a:prstGeom>
          <a:solidFill>
            <a:srgbClr val="CC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174625" indent="-174625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hangingPunct="0">
              <a:buFontTx/>
              <a:buChar char="-"/>
            </a:pPr>
            <a:r>
              <a:rPr lang="en-US" altLang="en-US" sz="2800" b="1">
                <a:solidFill>
                  <a:srgbClr val="008000"/>
                </a:solidFill>
              </a:rPr>
              <a:t>Chọn mũi khoan, lắp mũi khoan vào bầu khoan.</a:t>
            </a:r>
          </a:p>
          <a:p>
            <a:pPr algn="just" eaLnBrk="0" hangingPunct="0">
              <a:buFontTx/>
              <a:buChar char="-"/>
            </a:pPr>
            <a:r>
              <a:rPr lang="en-US" altLang="en-US" sz="2800" b="1">
                <a:solidFill>
                  <a:srgbClr val="008000"/>
                </a:solidFill>
              </a:rPr>
              <a:t>Tiến hành khoan: Khoan lỗ bắt vít trước (Ø2), lỗ luồn dây sau (Ø5)</a:t>
            </a:r>
          </a:p>
        </p:txBody>
      </p:sp>
      <p:sp>
        <p:nvSpPr>
          <p:cNvPr id="48" name="Line 54"/>
          <p:cNvSpPr>
            <a:spLocks noChangeShapeType="1"/>
          </p:cNvSpPr>
          <p:nvPr/>
        </p:nvSpPr>
        <p:spPr bwMode="auto">
          <a:xfrm flipV="1">
            <a:off x="2667000" y="3583370"/>
            <a:ext cx="1611312" cy="83623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9" name="Line 53"/>
          <p:cNvSpPr>
            <a:spLocks noChangeShapeType="1"/>
          </p:cNvSpPr>
          <p:nvPr/>
        </p:nvSpPr>
        <p:spPr bwMode="auto">
          <a:xfrm flipV="1">
            <a:off x="3124199" y="4267067"/>
            <a:ext cx="2120803" cy="76213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0" name="Text Box 55"/>
          <p:cNvSpPr txBox="1">
            <a:spLocks noChangeArrowheads="1"/>
          </p:cNvSpPr>
          <p:nvPr/>
        </p:nvSpPr>
        <p:spPr bwMode="auto">
          <a:xfrm>
            <a:off x="304800" y="5029200"/>
            <a:ext cx="8534400" cy="1603375"/>
          </a:xfrm>
          <a:prstGeom prst="rect">
            <a:avLst/>
          </a:prstGeom>
          <a:solidFill>
            <a:srgbClr val="CCFFFF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/>
              <a:t>. Cắt 5 đoạn dây 15 – 20cm,  thực hiện nội dung nối dây.</a:t>
            </a:r>
          </a:p>
          <a:p>
            <a:r>
              <a:rPr lang="en-US" altLang="en-US" sz="2400" b="1"/>
              <a:t>. Xác định cực của công tắc.</a:t>
            </a:r>
          </a:p>
          <a:p>
            <a:r>
              <a:rPr lang="en-US" altLang="en-US" sz="2400" b="1"/>
              <a:t>. Nối dây thiết bị đóng cắt và bảo vệ của bảng điện.</a:t>
            </a:r>
          </a:p>
          <a:p>
            <a:r>
              <a:rPr lang="en-US" altLang="en-US" sz="2400" b="1"/>
              <a:t>. Lắp TBĐ vào bảng điện</a:t>
            </a:r>
            <a:endParaRPr lang="en-US" altLang="en-US" sz="2400"/>
          </a:p>
        </p:txBody>
      </p:sp>
      <p:sp>
        <p:nvSpPr>
          <p:cNvPr id="51" name="Line 53"/>
          <p:cNvSpPr>
            <a:spLocks noChangeShapeType="1"/>
          </p:cNvSpPr>
          <p:nvPr/>
        </p:nvSpPr>
        <p:spPr bwMode="auto">
          <a:xfrm flipV="1">
            <a:off x="5186362" y="4492492"/>
            <a:ext cx="1754341" cy="68910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2" name="Text Box 55"/>
          <p:cNvSpPr txBox="1">
            <a:spLocks noChangeArrowheads="1"/>
          </p:cNvSpPr>
          <p:nvPr/>
        </p:nvSpPr>
        <p:spPr bwMode="auto">
          <a:xfrm>
            <a:off x="457200" y="5181600"/>
            <a:ext cx="8534400" cy="1603375"/>
          </a:xfrm>
          <a:prstGeom prst="rect">
            <a:avLst/>
          </a:prstGeom>
          <a:solidFill>
            <a:srgbClr val="CCFFFF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/>
              <a:t>. Cắt 5 đoạn dây 15 – 20cm,  thực hiện nội dung nối dây.</a:t>
            </a:r>
          </a:p>
          <a:p>
            <a:r>
              <a:rPr lang="en-US" altLang="en-US" sz="2400" b="1"/>
              <a:t>. Xác định cực của công tắc.</a:t>
            </a:r>
          </a:p>
          <a:p>
            <a:r>
              <a:rPr lang="en-US" altLang="en-US" sz="2400" b="1"/>
              <a:t>. Nối dây thiết bị đóng cắt và bảo vệ của bảng điện.</a:t>
            </a:r>
          </a:p>
          <a:p>
            <a:r>
              <a:rPr lang="en-US" altLang="en-US" sz="2400" b="1"/>
              <a:t>. Lắp TBĐ vào bảng điện</a:t>
            </a:r>
            <a:endParaRPr lang="en-US" altLang="en-US" sz="2400"/>
          </a:p>
        </p:txBody>
      </p:sp>
      <p:sp>
        <p:nvSpPr>
          <p:cNvPr id="54" name="AutoShape 58"/>
          <p:cNvSpPr>
            <a:spLocks noChangeArrowheads="1"/>
          </p:cNvSpPr>
          <p:nvPr/>
        </p:nvSpPr>
        <p:spPr bwMode="auto">
          <a:xfrm>
            <a:off x="457200" y="4710369"/>
            <a:ext cx="8648700" cy="2057400"/>
          </a:xfrm>
          <a:prstGeom prst="rect">
            <a:avLst/>
          </a:prstGeom>
          <a:solidFill>
            <a:srgbClr val="CCFFFF"/>
          </a:solidFill>
          <a:ln w="63500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marL="290513" indent="-231775" algn="just"/>
            <a:r>
              <a:rPr lang="en-US" altLang="en-US" sz="2000" b="1" dirty="0">
                <a:solidFill>
                  <a:srgbClr val="003300"/>
                </a:solidFill>
              </a:rPr>
              <a:t>.  </a:t>
            </a:r>
            <a:r>
              <a:rPr lang="en-US" altLang="en-US" sz="2400" b="1" dirty="0" err="1">
                <a:solidFill>
                  <a:srgbClr val="003300"/>
                </a:solidFill>
              </a:rPr>
              <a:t>Kiểm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tra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sản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phẩm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đạt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chuẩn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</a:p>
          <a:p>
            <a:pPr marL="290513" indent="-231775" algn="just"/>
            <a:r>
              <a:rPr lang="en-US" altLang="en-US" sz="2400" b="1" dirty="0">
                <a:solidFill>
                  <a:srgbClr val="003300"/>
                </a:solidFill>
              </a:rPr>
              <a:t>.  </a:t>
            </a:r>
            <a:r>
              <a:rPr lang="en-US" altLang="en-US" sz="2400" b="1" dirty="0" err="1">
                <a:solidFill>
                  <a:srgbClr val="003300"/>
                </a:solidFill>
              </a:rPr>
              <a:t>Lắp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đặt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đúng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theo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sơ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đồ</a:t>
            </a:r>
            <a:r>
              <a:rPr lang="en-US" altLang="en-US" sz="2400" b="1" dirty="0">
                <a:solidFill>
                  <a:srgbClr val="003300"/>
                </a:solidFill>
              </a:rPr>
              <a:t> .</a:t>
            </a:r>
          </a:p>
          <a:p>
            <a:pPr marL="290513" indent="-231775" algn="just"/>
            <a:r>
              <a:rPr lang="en-US" altLang="en-US" sz="2400" b="1" dirty="0">
                <a:solidFill>
                  <a:srgbClr val="003300"/>
                </a:solidFill>
              </a:rPr>
              <a:t>. </a:t>
            </a:r>
            <a:r>
              <a:rPr lang="en-US" altLang="en-US" sz="2400" b="1" dirty="0" err="1">
                <a:solidFill>
                  <a:srgbClr val="003300"/>
                </a:solidFill>
              </a:rPr>
              <a:t>Các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mối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nối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đảm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bảo</a:t>
            </a:r>
            <a:r>
              <a:rPr lang="en-US" altLang="en-US" sz="2400" b="1" dirty="0">
                <a:solidFill>
                  <a:srgbClr val="003300"/>
                </a:solidFill>
              </a:rPr>
              <a:t> an </a:t>
            </a:r>
            <a:r>
              <a:rPr lang="en-US" altLang="en-US" sz="2400" b="1" dirty="0" err="1">
                <a:solidFill>
                  <a:srgbClr val="003300"/>
                </a:solidFill>
              </a:rPr>
              <a:t>toàn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điện</a:t>
            </a:r>
            <a:r>
              <a:rPr lang="en-US" altLang="en-US" sz="2400" b="1" dirty="0">
                <a:solidFill>
                  <a:srgbClr val="003300"/>
                </a:solidFill>
              </a:rPr>
              <a:t>, </a:t>
            </a:r>
            <a:r>
              <a:rPr lang="en-US" altLang="en-US" sz="2400" b="1" dirty="0" err="1">
                <a:solidFill>
                  <a:srgbClr val="003300"/>
                </a:solidFill>
              </a:rPr>
              <a:t>chắc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và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đẹp</a:t>
            </a:r>
            <a:r>
              <a:rPr lang="en-US" altLang="en-US" sz="2400" b="1" dirty="0">
                <a:solidFill>
                  <a:srgbClr val="003300"/>
                </a:solidFill>
              </a:rPr>
              <a:t> .</a:t>
            </a:r>
          </a:p>
          <a:p>
            <a:pPr marL="290513" indent="-231775" algn="just"/>
            <a:r>
              <a:rPr lang="en-US" altLang="en-US" sz="2400" b="1" dirty="0">
                <a:solidFill>
                  <a:srgbClr val="003300"/>
                </a:solidFill>
              </a:rPr>
              <a:t>. </a:t>
            </a:r>
            <a:r>
              <a:rPr lang="en-US" altLang="en-US" sz="2400" b="1" dirty="0" err="1">
                <a:solidFill>
                  <a:srgbClr val="003300"/>
                </a:solidFill>
              </a:rPr>
              <a:t>Mạch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điện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đảm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bảo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thông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mạch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</a:p>
          <a:p>
            <a:pPr marL="290513" indent="-231775" algn="just"/>
            <a:r>
              <a:rPr lang="en-US" altLang="en-US" sz="2400" b="1" dirty="0">
                <a:solidFill>
                  <a:srgbClr val="003300"/>
                </a:solidFill>
              </a:rPr>
              <a:t>. </a:t>
            </a:r>
            <a:r>
              <a:rPr lang="en-US" altLang="en-US" sz="2400" b="1" dirty="0" err="1">
                <a:solidFill>
                  <a:srgbClr val="003300"/>
                </a:solidFill>
              </a:rPr>
              <a:t>Nối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mạch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điện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vào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nguồn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điện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và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cho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vận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hành</a:t>
            </a:r>
            <a:r>
              <a:rPr lang="en-US" altLang="en-US" sz="2400" b="1" dirty="0">
                <a:solidFill>
                  <a:srgbClr val="003300"/>
                </a:solidFill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</a:rPr>
              <a:t>thử</a:t>
            </a:r>
            <a:r>
              <a:rPr lang="en-US" altLang="en-US" sz="2400" b="1" dirty="0">
                <a:solidFill>
                  <a:srgbClr val="003300"/>
                </a:solidFill>
              </a:rPr>
              <a:t> .</a:t>
            </a:r>
          </a:p>
          <a:p>
            <a:pPr marL="290513" indent="-231775" algn="ctr"/>
            <a:endParaRPr lang="en-US" altLang="en-US" sz="2400" dirty="0"/>
          </a:p>
        </p:txBody>
      </p:sp>
      <p:cxnSp>
        <p:nvCxnSpPr>
          <p:cNvPr id="56" name="Straight Arrow Connector 55"/>
          <p:cNvCxnSpPr>
            <a:endCxn id="40" idx="5"/>
          </p:cNvCxnSpPr>
          <p:nvPr/>
        </p:nvCxnSpPr>
        <p:spPr>
          <a:xfrm flipH="1" flipV="1">
            <a:off x="8436554" y="2488524"/>
            <a:ext cx="402646" cy="2221845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Date Placeholder 5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7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6" grpId="0" animBg="1"/>
      <p:bldP spid="44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Mục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tiêu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n-US" sz="4000" dirty="0" smtClean="0"/>
          </a:p>
          <a:p>
            <a:pPr algn="just"/>
            <a:r>
              <a:rPr lang="en-US" sz="4000" dirty="0" err="1" smtClean="0"/>
              <a:t>Vẽ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sơ</a:t>
            </a:r>
            <a:r>
              <a:rPr lang="en-US" sz="4000" dirty="0" smtClean="0"/>
              <a:t> </a:t>
            </a:r>
            <a:r>
              <a:rPr lang="en-US" sz="4000" dirty="0" err="1" smtClean="0"/>
              <a:t>đồ</a:t>
            </a:r>
            <a:r>
              <a:rPr lang="en-US" sz="4000" dirty="0" smtClean="0"/>
              <a:t> </a:t>
            </a:r>
            <a:r>
              <a:rPr lang="en-US" sz="4000" dirty="0" err="1" smtClean="0"/>
              <a:t>lắp</a:t>
            </a:r>
            <a:r>
              <a:rPr lang="en-US" sz="4000" dirty="0" smtClean="0"/>
              <a:t> </a:t>
            </a:r>
            <a:r>
              <a:rPr lang="en-US" sz="4000" dirty="0" err="1" smtClean="0"/>
              <a:t>đặt</a:t>
            </a:r>
            <a:r>
              <a:rPr lang="en-US" sz="4000" dirty="0" smtClean="0"/>
              <a:t> </a:t>
            </a:r>
            <a:r>
              <a:rPr lang="en-US" sz="4000" dirty="0" err="1" smtClean="0"/>
              <a:t>mạch</a:t>
            </a:r>
            <a:r>
              <a:rPr lang="en-US" sz="4000" dirty="0" smtClean="0"/>
              <a:t> </a:t>
            </a:r>
            <a:r>
              <a:rPr lang="en-US" sz="4000" dirty="0" err="1" smtClean="0"/>
              <a:t>điện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</a:t>
            </a:r>
            <a:r>
              <a:rPr lang="en-US" sz="4000" dirty="0" err="1" smtClean="0"/>
              <a:t>công</a:t>
            </a:r>
            <a:r>
              <a:rPr lang="en-US" sz="4000" dirty="0" smtClean="0"/>
              <a:t> </a:t>
            </a:r>
            <a:r>
              <a:rPr lang="en-US" sz="4000" dirty="0" err="1" smtClean="0"/>
              <a:t>tắc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</a:t>
            </a:r>
            <a:r>
              <a:rPr lang="en-US" sz="4000" dirty="0" err="1" smtClean="0"/>
              <a:t>cực</a:t>
            </a:r>
            <a:r>
              <a:rPr lang="en-US" sz="4000" dirty="0" smtClean="0"/>
              <a:t> </a:t>
            </a:r>
            <a:r>
              <a:rPr lang="en-US" sz="4000" dirty="0" err="1" smtClean="0"/>
              <a:t>điều</a:t>
            </a:r>
            <a:r>
              <a:rPr lang="en-US" sz="4000" dirty="0" smtClean="0"/>
              <a:t> </a:t>
            </a:r>
            <a:r>
              <a:rPr lang="en-US" sz="4000" dirty="0" err="1" smtClean="0"/>
              <a:t>khiển</a:t>
            </a:r>
            <a:r>
              <a:rPr lang="en-US" sz="4000" dirty="0" smtClean="0"/>
              <a:t> </a:t>
            </a:r>
            <a:r>
              <a:rPr lang="en-US" sz="4000" dirty="0" err="1" smtClean="0"/>
              <a:t>hai</a:t>
            </a:r>
            <a:r>
              <a:rPr lang="en-US" sz="4000" dirty="0" smtClean="0"/>
              <a:t> </a:t>
            </a:r>
            <a:r>
              <a:rPr lang="en-US" sz="4000" dirty="0" err="1" smtClean="0"/>
              <a:t>đèn</a:t>
            </a:r>
            <a:r>
              <a:rPr lang="en-US" sz="4000" dirty="0" smtClean="0"/>
              <a:t>.</a:t>
            </a:r>
          </a:p>
          <a:p>
            <a:pPr algn="just"/>
            <a:r>
              <a:rPr lang="en-US" sz="4000" dirty="0" err="1" smtClean="0"/>
              <a:t>Lắp</a:t>
            </a:r>
            <a:r>
              <a:rPr lang="en-US" sz="4000" dirty="0" smtClean="0"/>
              <a:t> </a:t>
            </a:r>
            <a:r>
              <a:rPr lang="en-US" sz="4000" dirty="0" err="1" smtClean="0"/>
              <a:t>đặt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mạch</a:t>
            </a:r>
            <a:r>
              <a:rPr lang="en-US" sz="4000" dirty="0" smtClean="0"/>
              <a:t> </a:t>
            </a:r>
            <a:r>
              <a:rPr lang="en-US" sz="4000" dirty="0" err="1" smtClean="0"/>
              <a:t>điện</a:t>
            </a:r>
            <a:r>
              <a:rPr lang="en-US" sz="4000" dirty="0" smtClean="0"/>
              <a:t> </a:t>
            </a:r>
            <a:r>
              <a:rPr lang="en-US" sz="4000" dirty="0" err="1" smtClean="0"/>
              <a:t>đúng</a:t>
            </a:r>
            <a:r>
              <a:rPr lang="en-US" sz="4000" dirty="0" smtClean="0"/>
              <a:t> </a:t>
            </a:r>
            <a:r>
              <a:rPr lang="en-US" sz="4000" dirty="0" err="1" smtClean="0"/>
              <a:t>quy</a:t>
            </a:r>
            <a:r>
              <a:rPr lang="en-US" sz="4000" dirty="0" smtClean="0"/>
              <a:t> </a:t>
            </a:r>
            <a:r>
              <a:rPr lang="en-US" sz="4000" dirty="0" err="1" smtClean="0"/>
              <a:t>trình</a:t>
            </a:r>
            <a:r>
              <a:rPr lang="en-US" sz="4000" dirty="0" smtClean="0"/>
              <a:t>, </a:t>
            </a:r>
            <a:r>
              <a:rPr lang="en-US" sz="4000" dirty="0" err="1" smtClean="0"/>
              <a:t>đảm</a:t>
            </a:r>
            <a:r>
              <a:rPr lang="en-US" sz="4000" dirty="0" smtClean="0"/>
              <a:t> </a:t>
            </a:r>
            <a:r>
              <a:rPr lang="en-US" sz="4000" dirty="0" err="1" smtClean="0"/>
              <a:t>bảo</a:t>
            </a:r>
            <a:r>
              <a:rPr lang="en-US" sz="4000" dirty="0" smtClean="0"/>
              <a:t> </a:t>
            </a:r>
            <a:r>
              <a:rPr lang="en-US" sz="4000" dirty="0" err="1" smtClean="0"/>
              <a:t>yêu</a:t>
            </a:r>
            <a:r>
              <a:rPr lang="en-US" sz="4000" dirty="0" smtClean="0"/>
              <a:t> </a:t>
            </a:r>
            <a:r>
              <a:rPr lang="en-US" sz="4000" dirty="0" err="1" smtClean="0"/>
              <a:t>cầu</a:t>
            </a:r>
            <a:r>
              <a:rPr lang="en-US" sz="4000" dirty="0" smtClean="0"/>
              <a:t> </a:t>
            </a:r>
            <a:r>
              <a:rPr lang="en-US" sz="4000" dirty="0" err="1" smtClean="0"/>
              <a:t>kỹ</a:t>
            </a:r>
            <a:r>
              <a:rPr lang="en-US" sz="4000" dirty="0" smtClean="0"/>
              <a:t> </a:t>
            </a:r>
            <a:r>
              <a:rPr lang="en-US" sz="4000" dirty="0" err="1" smtClean="0"/>
              <a:t>thuật</a:t>
            </a:r>
            <a:r>
              <a:rPr lang="en-US" sz="4000" dirty="0" smtClean="0"/>
              <a:t>.</a:t>
            </a:r>
          </a:p>
          <a:p>
            <a:pPr algn="just"/>
            <a:r>
              <a:rPr lang="en-US" sz="4000" dirty="0" err="1" smtClean="0"/>
              <a:t>Đảm</a:t>
            </a:r>
            <a:r>
              <a:rPr lang="en-US" sz="4000" dirty="0" smtClean="0"/>
              <a:t> </a:t>
            </a:r>
            <a:r>
              <a:rPr lang="en-US" sz="4000" dirty="0" err="1" smtClean="0"/>
              <a:t>bảo</a:t>
            </a:r>
            <a:r>
              <a:rPr lang="en-US" sz="4000" dirty="0" smtClean="0"/>
              <a:t> an </a:t>
            </a:r>
            <a:r>
              <a:rPr lang="en-US" sz="4000" dirty="0" err="1" smtClean="0"/>
              <a:t>toàn</a:t>
            </a:r>
            <a:r>
              <a:rPr lang="en-US" sz="4000" dirty="0" smtClean="0"/>
              <a:t> </a:t>
            </a:r>
            <a:r>
              <a:rPr lang="en-US" sz="4000" dirty="0" err="1" smtClean="0"/>
              <a:t>điện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719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Mục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lục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3000" b="1" dirty="0" err="1" smtClean="0">
                <a:hlinkClick r:id="rId3" action="ppaction://hlinksldjump"/>
              </a:rPr>
              <a:t>Dụng</a:t>
            </a:r>
            <a:r>
              <a:rPr lang="en-US" sz="3000" b="1" dirty="0" smtClean="0">
                <a:hlinkClick r:id="rId3" action="ppaction://hlinksldjump"/>
              </a:rPr>
              <a:t> </a:t>
            </a:r>
            <a:r>
              <a:rPr lang="en-US" sz="3000" b="1" dirty="0" err="1" smtClean="0">
                <a:hlinkClick r:id="rId3" action="ppaction://hlinksldjump"/>
              </a:rPr>
              <a:t>cụ</a:t>
            </a:r>
            <a:r>
              <a:rPr lang="en-US" sz="3000" b="1" dirty="0" smtClean="0">
                <a:hlinkClick r:id="rId3" action="ppaction://hlinksldjump"/>
              </a:rPr>
              <a:t>, </a:t>
            </a:r>
            <a:r>
              <a:rPr lang="en-US" sz="3000" b="1" dirty="0" err="1" smtClean="0">
                <a:hlinkClick r:id="rId3" action="ppaction://hlinksldjump"/>
              </a:rPr>
              <a:t>vật</a:t>
            </a:r>
            <a:r>
              <a:rPr lang="en-US" sz="3000" b="1" dirty="0" smtClean="0">
                <a:hlinkClick r:id="rId3" action="ppaction://hlinksldjump"/>
              </a:rPr>
              <a:t> </a:t>
            </a:r>
            <a:r>
              <a:rPr lang="en-US" sz="3000" b="1" dirty="0" err="1" smtClean="0">
                <a:hlinkClick r:id="rId3" action="ppaction://hlinksldjump"/>
              </a:rPr>
              <a:t>liệu</a:t>
            </a:r>
            <a:r>
              <a:rPr lang="en-US" sz="3000" b="1" dirty="0" smtClean="0">
                <a:hlinkClick r:id="rId3" action="ppaction://hlinksldjump"/>
              </a:rPr>
              <a:t> </a:t>
            </a:r>
            <a:r>
              <a:rPr lang="en-US" sz="3000" b="1" dirty="0" err="1" smtClean="0">
                <a:hlinkClick r:id="rId3" action="ppaction://hlinksldjump"/>
              </a:rPr>
              <a:t>và</a:t>
            </a:r>
            <a:r>
              <a:rPr lang="en-US" sz="3000" b="1" dirty="0" smtClean="0">
                <a:hlinkClick r:id="rId3" action="ppaction://hlinksldjump"/>
              </a:rPr>
              <a:t> </a:t>
            </a:r>
            <a:r>
              <a:rPr lang="en-US" sz="3000" b="1" dirty="0" err="1" smtClean="0">
                <a:hlinkClick r:id="rId3" action="ppaction://hlinksldjump"/>
              </a:rPr>
              <a:t>thiết</a:t>
            </a:r>
            <a:r>
              <a:rPr lang="en-US" sz="3000" b="1" dirty="0" smtClean="0">
                <a:hlinkClick r:id="rId3" action="ppaction://hlinksldjump"/>
              </a:rPr>
              <a:t> </a:t>
            </a:r>
            <a:r>
              <a:rPr lang="en-US" sz="3000" b="1" dirty="0" err="1" smtClean="0">
                <a:hlinkClick r:id="rId3" action="ppaction://hlinksldjump"/>
              </a:rPr>
              <a:t>bị</a:t>
            </a:r>
            <a:endParaRPr lang="en-US" sz="3000" b="1" dirty="0" err="1" smtClean="0"/>
          </a:p>
          <a:p>
            <a:pPr marL="571500" indent="-571500">
              <a:buFont typeface="+mj-lt"/>
              <a:buAutoNum type="romanUcPeriod"/>
            </a:pPr>
            <a:r>
              <a:rPr lang="en-US" sz="3000" b="1" dirty="0" err="1" smtClean="0">
                <a:hlinkClick r:id="rId4" action="ppaction://hlinksldjump"/>
              </a:rPr>
              <a:t>Nội</a:t>
            </a:r>
            <a:r>
              <a:rPr lang="en-US" sz="3000" b="1" dirty="0" smtClean="0">
                <a:hlinkClick r:id="rId4" action="ppaction://hlinksldjump"/>
              </a:rPr>
              <a:t> dung </a:t>
            </a:r>
            <a:r>
              <a:rPr lang="en-US" sz="3000" b="1" dirty="0" err="1" smtClean="0">
                <a:hlinkClick r:id="rId4" action="ppaction://hlinksldjump"/>
              </a:rPr>
              <a:t>và</a:t>
            </a:r>
            <a:r>
              <a:rPr lang="en-US" sz="3000" b="1" dirty="0" smtClean="0">
                <a:hlinkClick r:id="rId4" action="ppaction://hlinksldjump"/>
              </a:rPr>
              <a:t> </a:t>
            </a:r>
            <a:r>
              <a:rPr lang="en-US" sz="3000" b="1" dirty="0" err="1" smtClean="0">
                <a:hlinkClick r:id="rId4" action="ppaction://hlinksldjump"/>
              </a:rPr>
              <a:t>trình</a:t>
            </a:r>
            <a:r>
              <a:rPr lang="en-US" sz="3000" b="1" dirty="0" smtClean="0">
                <a:hlinkClick r:id="rId4" action="ppaction://hlinksldjump"/>
              </a:rPr>
              <a:t> </a:t>
            </a:r>
            <a:r>
              <a:rPr lang="en-US" sz="3000" b="1" dirty="0" err="1" smtClean="0">
                <a:hlinkClick r:id="rId4" action="ppaction://hlinksldjump"/>
              </a:rPr>
              <a:t>tự</a:t>
            </a:r>
            <a:r>
              <a:rPr lang="en-US" sz="3000" b="1" dirty="0" smtClean="0">
                <a:hlinkClick r:id="rId4" action="ppaction://hlinksldjump"/>
              </a:rPr>
              <a:t> </a:t>
            </a:r>
            <a:r>
              <a:rPr lang="en-US" sz="3000" b="1" dirty="0" err="1" smtClean="0">
                <a:hlinkClick r:id="rId4" action="ppaction://hlinksldjump"/>
              </a:rPr>
              <a:t>thực</a:t>
            </a:r>
            <a:r>
              <a:rPr lang="en-US" sz="3000" b="1" dirty="0" smtClean="0">
                <a:hlinkClick r:id="rId4" action="ppaction://hlinksldjump"/>
              </a:rPr>
              <a:t> </a:t>
            </a:r>
            <a:r>
              <a:rPr lang="en-US" sz="3000" b="1" dirty="0" err="1" smtClean="0">
                <a:hlinkClick r:id="rId4" action="ppaction://hlinksldjump"/>
              </a:rPr>
              <a:t>hành</a:t>
            </a:r>
            <a:endParaRPr lang="en-US" sz="3000" b="1" dirty="0" smtClean="0"/>
          </a:p>
          <a:p>
            <a:pPr marL="400050" lvl="1" indent="0">
              <a:buNone/>
            </a:pPr>
            <a:r>
              <a:rPr lang="en-US" sz="3000" dirty="0" smtClean="0"/>
              <a:t>  </a:t>
            </a:r>
            <a:r>
              <a:rPr lang="en-US" sz="3000" b="1" dirty="0" smtClean="0"/>
              <a:t>1. </a:t>
            </a:r>
            <a:r>
              <a:rPr lang="en-US" sz="3000" b="1" dirty="0" err="1" smtClean="0"/>
              <a:t>Vẽ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sơ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đồ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lắp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đặt</a:t>
            </a:r>
            <a:endParaRPr lang="en-US" sz="3000" b="1" dirty="0" smtClean="0"/>
          </a:p>
          <a:p>
            <a:pPr marL="400050" lvl="1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    a. </a:t>
            </a:r>
            <a:r>
              <a:rPr lang="en-US" sz="3000" dirty="0" err="1" smtClean="0"/>
              <a:t>Tìm</a:t>
            </a:r>
            <a:r>
              <a:rPr lang="en-US" sz="3000" dirty="0" smtClean="0"/>
              <a:t> </a:t>
            </a:r>
            <a:r>
              <a:rPr lang="en-US" sz="3000" dirty="0" err="1" smtClean="0"/>
              <a:t>hiểu</a:t>
            </a:r>
            <a:r>
              <a:rPr lang="en-US" sz="3000" dirty="0" smtClean="0"/>
              <a:t> </a:t>
            </a:r>
            <a:r>
              <a:rPr lang="en-US" sz="3000" dirty="0" err="1" smtClean="0"/>
              <a:t>sơ</a:t>
            </a:r>
            <a:r>
              <a:rPr lang="en-US" sz="3000" dirty="0" smtClean="0"/>
              <a:t> </a:t>
            </a:r>
            <a:r>
              <a:rPr lang="en-US" sz="3000" dirty="0" err="1" smtClean="0"/>
              <a:t>đồ</a:t>
            </a:r>
            <a:r>
              <a:rPr lang="en-US" sz="3000" dirty="0" smtClean="0"/>
              <a:t> </a:t>
            </a:r>
            <a:r>
              <a:rPr lang="en-US" sz="3000" dirty="0" err="1" smtClean="0"/>
              <a:t>nguyên</a:t>
            </a:r>
            <a:r>
              <a:rPr lang="en-US" sz="3000" dirty="0" smtClean="0"/>
              <a:t> </a:t>
            </a:r>
            <a:r>
              <a:rPr lang="en-US" sz="3000" dirty="0" err="1" smtClean="0"/>
              <a:t>lý</a:t>
            </a:r>
            <a:r>
              <a:rPr lang="en-US" sz="3000" dirty="0" smtClean="0"/>
              <a:t> </a:t>
            </a:r>
            <a:r>
              <a:rPr lang="en-US" sz="3000" dirty="0" err="1" smtClean="0"/>
              <a:t>mạch</a:t>
            </a:r>
            <a:r>
              <a:rPr lang="en-US" sz="3000" dirty="0" smtClean="0"/>
              <a:t> </a:t>
            </a:r>
            <a:r>
              <a:rPr lang="en-US" sz="3000" dirty="0" err="1" smtClean="0"/>
              <a:t>điện</a:t>
            </a:r>
            <a:endParaRPr lang="en-US" sz="3000" dirty="0" smtClean="0"/>
          </a:p>
          <a:p>
            <a:pPr marL="400050" lvl="1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    b. </a:t>
            </a:r>
            <a:r>
              <a:rPr lang="en-US" sz="3000" dirty="0" err="1" smtClean="0"/>
              <a:t>Vẽ</a:t>
            </a:r>
            <a:r>
              <a:rPr lang="en-US" sz="3000" dirty="0" smtClean="0"/>
              <a:t> </a:t>
            </a:r>
            <a:r>
              <a:rPr lang="en-US" sz="3000" dirty="0" err="1" smtClean="0"/>
              <a:t>sơ</a:t>
            </a:r>
            <a:r>
              <a:rPr lang="en-US" sz="3000" dirty="0" smtClean="0"/>
              <a:t> </a:t>
            </a:r>
            <a:r>
              <a:rPr lang="en-US" sz="3000" dirty="0" err="1" smtClean="0"/>
              <a:t>đồ</a:t>
            </a:r>
            <a:r>
              <a:rPr lang="en-US" sz="3000" dirty="0" smtClean="0"/>
              <a:t> </a:t>
            </a:r>
            <a:r>
              <a:rPr lang="en-US" sz="3000" dirty="0" err="1" smtClean="0"/>
              <a:t>lắp</a:t>
            </a:r>
            <a:r>
              <a:rPr lang="en-US" sz="3000" dirty="0" smtClean="0"/>
              <a:t> </a:t>
            </a:r>
            <a:r>
              <a:rPr lang="en-US" sz="3000" dirty="0" err="1" smtClean="0"/>
              <a:t>đặt</a:t>
            </a:r>
            <a:r>
              <a:rPr lang="en-US" sz="3000" dirty="0" smtClean="0"/>
              <a:t> </a:t>
            </a:r>
            <a:r>
              <a:rPr lang="en-US" sz="3000" dirty="0" err="1" smtClean="0"/>
              <a:t>mạch</a:t>
            </a:r>
            <a:r>
              <a:rPr lang="en-US" sz="3000" dirty="0" smtClean="0"/>
              <a:t> </a:t>
            </a:r>
            <a:r>
              <a:rPr lang="en-US" sz="3000" dirty="0" err="1" smtClean="0"/>
              <a:t>điện</a:t>
            </a:r>
            <a:endParaRPr lang="en-US" sz="3000" dirty="0" smtClean="0"/>
          </a:p>
          <a:p>
            <a:pPr marL="400050" lvl="1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</a:t>
            </a:r>
            <a:r>
              <a:rPr lang="en-US" sz="3000" b="1" dirty="0" smtClean="0"/>
              <a:t>2. </a:t>
            </a:r>
            <a:r>
              <a:rPr lang="en-US" sz="3000" b="1" dirty="0" err="1" smtClean="0"/>
              <a:t>Lập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bản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dự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trù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vật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liệu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thiết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bị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và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lựa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chọn</a:t>
            </a:r>
            <a:endParaRPr lang="en-US" sz="3000" b="1" dirty="0"/>
          </a:p>
          <a:p>
            <a:pPr marL="400050" lvl="1" indent="0">
              <a:buNone/>
            </a:pPr>
            <a:r>
              <a:rPr lang="en-US" sz="3000" b="1" dirty="0" smtClean="0"/>
              <a:t>      </a:t>
            </a:r>
            <a:r>
              <a:rPr lang="en-US" sz="3000" b="1" dirty="0" err="1" smtClean="0"/>
              <a:t>dụng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cụ</a:t>
            </a:r>
            <a:endParaRPr lang="en-US" sz="3000" b="1" dirty="0" smtClean="0"/>
          </a:p>
          <a:p>
            <a:pPr marL="400050" lvl="1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 </a:t>
            </a:r>
            <a:r>
              <a:rPr lang="en-US" sz="3000" b="1" dirty="0" smtClean="0"/>
              <a:t>3. </a:t>
            </a:r>
            <a:r>
              <a:rPr lang="en-US" sz="3000" b="1" dirty="0" err="1" smtClean="0"/>
              <a:t>Lắp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mạch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điện</a:t>
            </a:r>
            <a:endParaRPr lang="en-US" sz="3000" b="1" dirty="0" smtClean="0"/>
          </a:p>
          <a:p>
            <a:pPr marL="914400" lvl="1" indent="-514350">
              <a:buFont typeface="+mj-lt"/>
              <a:buAutoNum type="arabicPeriod"/>
            </a:pPr>
            <a:endParaRPr lang="en-US" sz="3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382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I. </a:t>
            </a:r>
            <a:r>
              <a:rPr lang="en-US" sz="4800" b="1" dirty="0" err="1" smtClean="0">
                <a:solidFill>
                  <a:srgbClr val="FF0000"/>
                </a:solidFill>
              </a:rPr>
              <a:t>Dụng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cụ</a:t>
            </a:r>
            <a:r>
              <a:rPr lang="en-US" sz="4800" b="1" dirty="0" smtClean="0">
                <a:solidFill>
                  <a:srgbClr val="FF0000"/>
                </a:solidFill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</a:rPr>
              <a:t>vật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liệu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thiết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bị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Các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dụng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cụ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</a:p>
          <a:p>
            <a:pPr>
              <a:buFont typeface="Calibri" pitchFamily="34" charset="0"/>
              <a:buChar char="‐"/>
            </a:pPr>
            <a:r>
              <a:rPr lang="en-US" dirty="0" err="1"/>
              <a:t>K</a:t>
            </a:r>
            <a:r>
              <a:rPr lang="en-US" dirty="0" err="1" smtClean="0"/>
              <a:t>ìm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, </a:t>
            </a:r>
            <a:r>
              <a:rPr lang="en-US" dirty="0" err="1" smtClean="0"/>
              <a:t>kìm</a:t>
            </a:r>
            <a:r>
              <a:rPr lang="en-US" dirty="0" smtClean="0"/>
              <a:t> </a:t>
            </a:r>
            <a:r>
              <a:rPr lang="en-US" dirty="0" err="1" smtClean="0"/>
              <a:t>tuốt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, </a:t>
            </a:r>
            <a:r>
              <a:rPr lang="en-US" dirty="0" err="1" smtClean="0"/>
              <a:t>khoan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 (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khoan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), </a:t>
            </a:r>
            <a:r>
              <a:rPr lang="en-US" dirty="0" err="1" smtClean="0"/>
              <a:t>tua</a:t>
            </a:r>
            <a:r>
              <a:rPr lang="en-US" dirty="0" smtClean="0"/>
              <a:t> </a:t>
            </a:r>
            <a:r>
              <a:rPr lang="en-US" dirty="0" err="1" smtClean="0"/>
              <a:t>vít</a:t>
            </a:r>
            <a:r>
              <a:rPr lang="en-US" dirty="0" smtClean="0"/>
              <a:t>, </a:t>
            </a:r>
            <a:r>
              <a:rPr lang="en-US" dirty="0" err="1" smtClean="0"/>
              <a:t>bút</a:t>
            </a:r>
            <a:r>
              <a:rPr lang="en-US" dirty="0" smtClean="0"/>
              <a:t> </a:t>
            </a:r>
            <a:r>
              <a:rPr lang="en-US" dirty="0" err="1" smtClean="0"/>
              <a:t>thử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, </a:t>
            </a:r>
            <a:r>
              <a:rPr lang="en-US" dirty="0" err="1" smtClean="0"/>
              <a:t>dao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r>
              <a:rPr lang="en-US" dirty="0" smtClean="0"/>
              <a:t>, </a:t>
            </a:r>
            <a:r>
              <a:rPr lang="en-US" dirty="0" err="1" smtClean="0"/>
              <a:t>thước</a:t>
            </a:r>
            <a:r>
              <a:rPr lang="en-US" dirty="0" smtClean="0"/>
              <a:t> </a:t>
            </a:r>
            <a:r>
              <a:rPr lang="en-US" dirty="0" err="1" smtClean="0"/>
              <a:t>kẻ</a:t>
            </a:r>
            <a:r>
              <a:rPr lang="en-US" dirty="0" smtClean="0"/>
              <a:t>, </a:t>
            </a:r>
            <a:r>
              <a:rPr lang="en-US" dirty="0" err="1" smtClean="0"/>
              <a:t>bút</a:t>
            </a:r>
            <a:r>
              <a:rPr lang="en-US" dirty="0" smtClean="0"/>
              <a:t> </a:t>
            </a:r>
            <a:r>
              <a:rPr lang="en-US" dirty="0" err="1" smtClean="0"/>
              <a:t>chì</a:t>
            </a:r>
            <a:r>
              <a:rPr lang="en-US" dirty="0" smtClean="0"/>
              <a:t>.</a:t>
            </a:r>
          </a:p>
          <a:p>
            <a:r>
              <a:rPr lang="en-US" dirty="0" err="1" smtClean="0">
                <a:solidFill>
                  <a:srgbClr val="7030A0"/>
                </a:solidFill>
              </a:rPr>
              <a:t>Vật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liệu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thiết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bị</a:t>
            </a:r>
            <a:r>
              <a:rPr lang="en-US" dirty="0" smtClean="0">
                <a:solidFill>
                  <a:srgbClr val="7030A0"/>
                </a:solidFill>
              </a:rPr>
              <a:t>:</a:t>
            </a:r>
          </a:p>
          <a:p>
            <a:pPr>
              <a:buFont typeface="Calibri" pitchFamily="34" charset="0"/>
              <a:buChar char="‐"/>
            </a:pPr>
            <a:r>
              <a:rPr lang="en-US" dirty="0" err="1" smtClean="0"/>
              <a:t>Bảng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,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tắc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cực</a:t>
            </a:r>
            <a:r>
              <a:rPr lang="en-US" dirty="0" smtClean="0"/>
              <a:t>,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chì</a:t>
            </a:r>
            <a:r>
              <a:rPr lang="en-US" dirty="0" smtClean="0"/>
              <a:t>, </a:t>
            </a:r>
            <a:r>
              <a:rPr lang="en-US" dirty="0" err="1" smtClean="0"/>
              <a:t>bóng</a:t>
            </a:r>
            <a:r>
              <a:rPr lang="en-US" dirty="0" smtClean="0"/>
              <a:t> </a:t>
            </a:r>
            <a:r>
              <a:rPr lang="en-US" dirty="0" err="1" smtClean="0"/>
              <a:t>đèn</a:t>
            </a:r>
            <a:r>
              <a:rPr lang="en-US" dirty="0" smtClean="0"/>
              <a:t>, </a:t>
            </a:r>
            <a:r>
              <a:rPr lang="en-US" dirty="0" err="1" smtClean="0"/>
              <a:t>đui</a:t>
            </a:r>
            <a:r>
              <a:rPr lang="en-US" dirty="0" smtClean="0"/>
              <a:t> </a:t>
            </a:r>
            <a:r>
              <a:rPr lang="en-US" dirty="0" err="1" smtClean="0"/>
              <a:t>đèn</a:t>
            </a:r>
            <a:r>
              <a:rPr lang="en-US" dirty="0" smtClean="0"/>
              <a:t>,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, </a:t>
            </a:r>
            <a:r>
              <a:rPr lang="en-US" dirty="0" err="1" smtClean="0"/>
              <a:t>phụ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, </a:t>
            </a:r>
            <a:r>
              <a:rPr lang="en-US" dirty="0" err="1" smtClean="0"/>
              <a:t>băng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, </a:t>
            </a:r>
            <a:r>
              <a:rPr lang="en-US" dirty="0" err="1" smtClean="0"/>
              <a:t>giấy</a:t>
            </a:r>
            <a:r>
              <a:rPr lang="en-US" dirty="0" smtClean="0"/>
              <a:t> </a:t>
            </a:r>
            <a:r>
              <a:rPr lang="en-US" dirty="0" err="1" smtClean="0"/>
              <a:t>ráp</a:t>
            </a:r>
            <a:r>
              <a:rPr lang="en-US" dirty="0" smtClean="0"/>
              <a:t> (</a:t>
            </a:r>
            <a:r>
              <a:rPr lang="en-US" dirty="0" err="1" smtClean="0"/>
              <a:t>giấy</a:t>
            </a:r>
            <a:r>
              <a:rPr lang="en-US" dirty="0" smtClean="0"/>
              <a:t> </a:t>
            </a:r>
            <a:r>
              <a:rPr lang="en-US" dirty="0" err="1" smtClean="0"/>
              <a:t>nháp</a:t>
            </a:r>
            <a:r>
              <a:rPr lang="en-US" dirty="0" smtClean="0"/>
              <a:t>).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527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612" y="0"/>
            <a:ext cx="3207011" cy="4325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399" y="-10008"/>
            <a:ext cx="3324225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9a3 - nhóm 01 (NK: 2015 - 2016)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4625" y="-33821"/>
            <a:ext cx="2619376" cy="2414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398" y="2305329"/>
            <a:ext cx="2971651" cy="213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050" y="2359023"/>
            <a:ext cx="2971950" cy="207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25644"/>
            <a:ext cx="4038600" cy="2632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600" y="4325245"/>
            <a:ext cx="1752600" cy="2532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1584" y="4325245"/>
            <a:ext cx="3464257" cy="255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8618" y="2908058"/>
            <a:ext cx="3949942" cy="3949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7539" y="56652"/>
            <a:ext cx="3806774" cy="28514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0" y="0"/>
            <a:ext cx="4197357" cy="35398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0" y="3539848"/>
            <a:ext cx="3318152" cy="33181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4623" y="4211253"/>
            <a:ext cx="2621217" cy="26212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1499" y="2514601"/>
            <a:ext cx="1836789" cy="14981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1499" y="-33821"/>
            <a:ext cx="1819411" cy="1516176"/>
          </a:xfrm>
          <a:prstGeom prst="rect">
            <a:avLst/>
          </a:prstGeom>
        </p:spPr>
      </p:pic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557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II. </a:t>
            </a:r>
            <a:r>
              <a:rPr lang="en-US" b="1" dirty="0" err="1" smtClean="0">
                <a:solidFill>
                  <a:srgbClr val="FF0000"/>
                </a:solidFill>
              </a:rPr>
              <a:t>Nội</a:t>
            </a:r>
            <a:r>
              <a:rPr lang="en-US" b="1" dirty="0" smtClean="0">
                <a:solidFill>
                  <a:srgbClr val="FF0000"/>
                </a:solidFill>
              </a:rPr>
              <a:t> dung </a:t>
            </a:r>
            <a:r>
              <a:rPr lang="en-US" b="1" dirty="0" err="1" smtClean="0">
                <a:solidFill>
                  <a:srgbClr val="FF0000"/>
                </a:solidFill>
              </a:rPr>
              <a:t>và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tự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thực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hành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b="1" dirty="0" err="1" smtClean="0"/>
              <a:t>Vẽ</a:t>
            </a:r>
            <a:r>
              <a:rPr lang="en-US" b="1" dirty="0" smtClean="0"/>
              <a:t> </a:t>
            </a:r>
            <a:r>
              <a:rPr lang="en-US" b="1" dirty="0" err="1" smtClean="0"/>
              <a:t>sơ</a:t>
            </a:r>
            <a:r>
              <a:rPr lang="en-US" b="1" dirty="0" smtClean="0"/>
              <a:t> </a:t>
            </a:r>
            <a:r>
              <a:rPr lang="en-US" b="1" dirty="0" err="1" smtClean="0"/>
              <a:t>đồ</a:t>
            </a:r>
            <a:r>
              <a:rPr lang="en-US" b="1" dirty="0" smtClean="0"/>
              <a:t> </a:t>
            </a:r>
            <a:r>
              <a:rPr lang="en-US" b="1" dirty="0" err="1" smtClean="0"/>
              <a:t>lắp</a:t>
            </a:r>
            <a:r>
              <a:rPr lang="en-US" b="1" dirty="0" smtClean="0"/>
              <a:t> </a:t>
            </a:r>
            <a:r>
              <a:rPr lang="en-US" b="1" dirty="0" err="1" smtClean="0"/>
              <a:t>đặt</a:t>
            </a:r>
            <a:endParaRPr lang="en-US" b="1" dirty="0"/>
          </a:p>
          <a:p>
            <a:pPr marL="514350" indent="-514350" algn="just">
              <a:buFont typeface="+mj-lt"/>
              <a:buAutoNum type="alphaLcPeriod"/>
            </a:pP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hiểu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lí</a:t>
            </a:r>
            <a:endParaRPr lang="en-US" dirty="0"/>
          </a:p>
          <a:p>
            <a:pPr algn="just"/>
            <a:r>
              <a:rPr lang="en-US" dirty="0" err="1" smtClean="0">
                <a:solidFill>
                  <a:srgbClr val="7030A0"/>
                </a:solidFill>
              </a:rPr>
              <a:t>Quan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sát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hình</a:t>
            </a:r>
            <a:r>
              <a:rPr lang="en-US" dirty="0" smtClean="0">
                <a:solidFill>
                  <a:srgbClr val="7030A0"/>
                </a:solidFill>
              </a:rPr>
              <a:t> 8 -1. </a:t>
            </a:r>
            <a:r>
              <a:rPr lang="en-US" dirty="0" err="1" smtClean="0">
                <a:solidFill>
                  <a:srgbClr val="7030A0"/>
                </a:solidFill>
              </a:rPr>
              <a:t>Sơ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đồ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nguyên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lí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mạch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điện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cho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biết</a:t>
            </a:r>
            <a:r>
              <a:rPr lang="en-US" dirty="0" smtClean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3855492"/>
            <a:ext cx="8153400" cy="2554545"/>
          </a:xfrm>
          <a:prstGeom prst="rect">
            <a:avLst/>
          </a:prstGeom>
          <a:blipFill dpi="0" rotWithShape="1">
            <a:blip r:embed="rId3">
              <a:alphaModFix amt="33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457200" indent="-457200" algn="just">
              <a:buFont typeface="Calibri" pitchFamily="34" charset="0"/>
              <a:buChar char="‐"/>
            </a:pPr>
            <a:r>
              <a:rPr lang="en-US" sz="3200" dirty="0" err="1" smtClean="0"/>
              <a:t>Hai</a:t>
            </a:r>
            <a:r>
              <a:rPr lang="en-US" sz="3200" dirty="0" smtClean="0"/>
              <a:t> </a:t>
            </a:r>
            <a:r>
              <a:rPr lang="en-US" sz="3200" dirty="0" err="1" smtClean="0"/>
              <a:t>bóng</a:t>
            </a:r>
            <a:r>
              <a:rPr lang="en-US" sz="3200" dirty="0" smtClean="0"/>
              <a:t> </a:t>
            </a:r>
            <a:r>
              <a:rPr lang="en-US" sz="3200" dirty="0" err="1" smtClean="0"/>
              <a:t>đèn</a:t>
            </a:r>
            <a:r>
              <a:rPr lang="en-US" sz="3200" dirty="0" smtClean="0"/>
              <a:t> </a:t>
            </a:r>
            <a:r>
              <a:rPr lang="en-US" sz="3200" dirty="0" err="1" smtClean="0"/>
              <a:t>mắc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 </a:t>
            </a:r>
            <a:r>
              <a:rPr lang="en-US" sz="3200" dirty="0" err="1" smtClean="0"/>
              <a:t>như</a:t>
            </a:r>
            <a:r>
              <a:rPr lang="en-US" sz="3200" dirty="0" smtClean="0"/>
              <a:t> </a:t>
            </a:r>
            <a:r>
              <a:rPr lang="en-US" sz="3200" dirty="0" err="1" smtClean="0"/>
              <a:t>thế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?</a:t>
            </a:r>
          </a:p>
          <a:p>
            <a:pPr marL="457200" indent="-457200" algn="just">
              <a:buFont typeface="Calibri" pitchFamily="34" charset="0"/>
              <a:buChar char="‐"/>
            </a:pPr>
            <a:r>
              <a:rPr lang="en-US" sz="3200" dirty="0" err="1" smtClean="0"/>
              <a:t>Cầu</a:t>
            </a:r>
            <a:r>
              <a:rPr lang="en-US" sz="3200" dirty="0" smtClean="0"/>
              <a:t> </a:t>
            </a:r>
            <a:r>
              <a:rPr lang="en-US" sz="3200" dirty="0" err="1" smtClean="0"/>
              <a:t>chì</a:t>
            </a:r>
            <a:r>
              <a:rPr lang="en-US" sz="3200" dirty="0" smtClean="0"/>
              <a:t>, </a:t>
            </a:r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tắc</a:t>
            </a:r>
            <a:r>
              <a:rPr lang="en-US" sz="3200" dirty="0" smtClean="0"/>
              <a:t> </a:t>
            </a:r>
            <a:r>
              <a:rPr lang="en-US" sz="3200" dirty="0" err="1" smtClean="0"/>
              <a:t>mắc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dây</a:t>
            </a:r>
            <a:r>
              <a:rPr lang="en-US" sz="3200" dirty="0" smtClean="0"/>
              <a:t> </a:t>
            </a:r>
            <a:r>
              <a:rPr lang="en-US" sz="3200" dirty="0" err="1" smtClean="0"/>
              <a:t>nóng</a:t>
            </a:r>
            <a:r>
              <a:rPr lang="en-US" sz="3200" dirty="0" smtClean="0"/>
              <a:t> hay </a:t>
            </a:r>
            <a:r>
              <a:rPr lang="en-US" sz="3200" dirty="0" err="1" smtClean="0"/>
              <a:t>dây</a:t>
            </a:r>
            <a:r>
              <a:rPr lang="en-US" sz="3200" dirty="0" smtClean="0"/>
              <a:t> </a:t>
            </a:r>
            <a:r>
              <a:rPr lang="en-US" sz="3200" dirty="0" err="1" smtClean="0"/>
              <a:t>nguội</a:t>
            </a:r>
            <a:r>
              <a:rPr lang="en-US" sz="3200" dirty="0" smtClean="0"/>
              <a:t> ?</a:t>
            </a:r>
          </a:p>
          <a:p>
            <a:pPr marL="457200" indent="-457200" algn="just">
              <a:buFont typeface="Calibri" pitchFamily="34" charset="0"/>
              <a:buChar char="‐"/>
            </a:pPr>
            <a:r>
              <a:rPr lang="en-US" sz="3200" dirty="0" err="1" smtClean="0"/>
              <a:t>Nêu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án</a:t>
            </a:r>
            <a:r>
              <a:rPr lang="en-US" sz="3200" dirty="0" smtClean="0"/>
              <a:t> </a:t>
            </a:r>
            <a:r>
              <a:rPr lang="en-US" sz="3200" dirty="0" err="1" smtClean="0"/>
              <a:t>lắp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thiết</a:t>
            </a:r>
            <a:r>
              <a:rPr lang="en-US" sz="3200" dirty="0" smtClean="0"/>
              <a:t> </a:t>
            </a:r>
            <a:r>
              <a:rPr lang="en-US" sz="3200" dirty="0" err="1" smtClean="0"/>
              <a:t>bị</a:t>
            </a:r>
            <a:r>
              <a:rPr lang="en-US" sz="3200" dirty="0" smtClean="0"/>
              <a:t> </a:t>
            </a:r>
            <a:r>
              <a:rPr lang="en-US" sz="3200" dirty="0" err="1" smtClean="0"/>
              <a:t>đóng</a:t>
            </a:r>
            <a:r>
              <a:rPr lang="en-US" sz="3200" dirty="0" smtClean="0"/>
              <a:t> </a:t>
            </a:r>
            <a:r>
              <a:rPr lang="en-US" sz="3200" dirty="0" err="1" smtClean="0"/>
              <a:t>cắt</a:t>
            </a:r>
            <a:r>
              <a:rPr lang="en-US" sz="3200" dirty="0" smtClean="0"/>
              <a:t>,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vệ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án</a:t>
            </a:r>
            <a:r>
              <a:rPr lang="en-US" sz="3200" dirty="0" smtClean="0"/>
              <a:t> </a:t>
            </a:r>
            <a:r>
              <a:rPr lang="en-US" sz="3200" dirty="0" err="1" smtClean="0"/>
              <a:t>đi</a:t>
            </a:r>
            <a:r>
              <a:rPr lang="en-US" sz="3200" dirty="0" smtClean="0"/>
              <a:t> </a:t>
            </a:r>
            <a:r>
              <a:rPr lang="en-US" sz="3200" dirty="0" err="1" smtClean="0"/>
              <a:t>dây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991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1" y="457199"/>
            <a:ext cx="4654086" cy="3614673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  <a:effectLst>
            <a:softEdge rad="112500"/>
          </a:effectLst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28600" y="403942"/>
            <a:ext cx="4038600" cy="5867400"/>
          </a:xfrm>
        </p:spPr>
        <p:txBody>
          <a:bodyPr>
            <a:normAutofit/>
          </a:bodyPr>
          <a:lstStyle/>
          <a:p>
            <a:pPr algn="just"/>
            <a:r>
              <a:rPr lang="en-US" sz="3200" dirty="0" err="1" smtClean="0">
                <a:solidFill>
                  <a:srgbClr val="7030A0"/>
                </a:solidFill>
              </a:rPr>
              <a:t>Hai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bóng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đèn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mắc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với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nhau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như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thế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nào</a:t>
            </a:r>
            <a:r>
              <a:rPr lang="en-US" sz="3200" dirty="0" smtClean="0">
                <a:solidFill>
                  <a:srgbClr val="7030A0"/>
                </a:solidFill>
              </a:rPr>
              <a:t> ?</a:t>
            </a:r>
          </a:p>
          <a:p>
            <a:pPr algn="just">
              <a:buFont typeface="Calibri" pitchFamily="34" charset="0"/>
              <a:buChar char="‐"/>
            </a:pPr>
            <a:r>
              <a:rPr lang="en-US" sz="3200" dirty="0" err="1" smtClean="0"/>
              <a:t>Hai</a:t>
            </a:r>
            <a:r>
              <a:rPr lang="en-US" sz="3200" dirty="0" smtClean="0"/>
              <a:t> </a:t>
            </a:r>
            <a:r>
              <a:rPr lang="en-US" sz="3200" dirty="0" err="1" smtClean="0"/>
              <a:t>bóng</a:t>
            </a:r>
            <a:r>
              <a:rPr lang="en-US" sz="3200" dirty="0" smtClean="0"/>
              <a:t> </a:t>
            </a:r>
            <a:r>
              <a:rPr lang="en-US" sz="3200" dirty="0" err="1" smtClean="0"/>
              <a:t>đèn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mắc</a:t>
            </a:r>
            <a:r>
              <a:rPr lang="en-US" sz="3200" dirty="0" smtClean="0"/>
              <a:t> …………….. </a:t>
            </a:r>
            <a:r>
              <a:rPr lang="en-US" sz="3200" dirty="0" err="1"/>
              <a:t>v</a:t>
            </a:r>
            <a:r>
              <a:rPr lang="en-US" sz="3200" dirty="0" err="1" smtClean="0"/>
              <a:t>ới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>
                <a:solidFill>
                  <a:srgbClr val="7030A0"/>
                </a:solidFill>
              </a:rPr>
              <a:t>Cầu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chì</a:t>
            </a:r>
            <a:r>
              <a:rPr lang="en-US" sz="3200" dirty="0" smtClean="0">
                <a:solidFill>
                  <a:srgbClr val="7030A0"/>
                </a:solidFill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</a:rPr>
              <a:t>công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tắc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mắc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vào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dây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nóng</a:t>
            </a:r>
            <a:r>
              <a:rPr lang="en-US" sz="3200" dirty="0" smtClean="0">
                <a:solidFill>
                  <a:srgbClr val="7030A0"/>
                </a:solidFill>
              </a:rPr>
              <a:t> hay </a:t>
            </a:r>
            <a:r>
              <a:rPr lang="en-US" sz="3200" dirty="0" err="1" smtClean="0">
                <a:solidFill>
                  <a:srgbClr val="7030A0"/>
                </a:solidFill>
              </a:rPr>
              <a:t>dây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nguội</a:t>
            </a:r>
            <a:r>
              <a:rPr lang="en-US" sz="3200" dirty="0" smtClean="0">
                <a:solidFill>
                  <a:srgbClr val="7030A0"/>
                </a:solidFill>
              </a:rPr>
              <a:t> ?</a:t>
            </a:r>
          </a:p>
          <a:p>
            <a:pPr algn="just">
              <a:buFontTx/>
              <a:buChar char="-"/>
            </a:pP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mắc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……………..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27344" y="4267200"/>
            <a:ext cx="4038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</a:rPr>
              <a:t> 8 – 1. </a:t>
            </a:r>
            <a:r>
              <a:rPr lang="en-US" sz="3200" dirty="0" err="1" smtClean="0">
                <a:solidFill>
                  <a:srgbClr val="FF0000"/>
                </a:solidFill>
              </a:rPr>
              <a:t>Sơ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nguyên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lí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điện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24081" y="2537542"/>
            <a:ext cx="187770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FF0000"/>
                </a:solidFill>
              </a:rPr>
              <a:t>ong song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5661742"/>
            <a:ext cx="187770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d</a:t>
            </a:r>
            <a:r>
              <a:rPr lang="en-US" sz="3200" dirty="0" err="1" smtClean="0">
                <a:solidFill>
                  <a:srgbClr val="FF0000"/>
                </a:solidFill>
              </a:rPr>
              <a:t>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nóng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925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838200"/>
            <a:ext cx="4513133" cy="3505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95800"/>
            <a:ext cx="4038600" cy="1066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</a:rPr>
              <a:t> 8 – 1. </a:t>
            </a:r>
            <a:r>
              <a:rPr lang="en-US" sz="3200" dirty="0" err="1" smtClean="0">
                <a:solidFill>
                  <a:srgbClr val="FF0000"/>
                </a:solidFill>
              </a:rPr>
              <a:t>Sơ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nguyên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lí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điện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"/>
            <a:ext cx="4343400" cy="6019800"/>
          </a:xfrm>
        </p:spPr>
        <p:txBody>
          <a:bodyPr>
            <a:noAutofit/>
          </a:bodyPr>
          <a:lstStyle/>
          <a:p>
            <a:pPr algn="just"/>
            <a:r>
              <a:rPr lang="en-US" sz="3200" dirty="0" err="1" smtClean="0">
                <a:solidFill>
                  <a:srgbClr val="7030A0"/>
                </a:solidFill>
              </a:rPr>
              <a:t>Phương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án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lắp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đặt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các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thiết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bị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đóng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cắt</a:t>
            </a:r>
            <a:r>
              <a:rPr lang="en-US" sz="3200" dirty="0" smtClean="0">
                <a:solidFill>
                  <a:srgbClr val="7030A0"/>
                </a:solidFill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</a:rPr>
              <a:t>bảo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vệ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và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phương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án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đi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dây</a:t>
            </a:r>
            <a:r>
              <a:rPr lang="en-US" sz="3200" dirty="0" smtClean="0">
                <a:solidFill>
                  <a:srgbClr val="7030A0"/>
                </a:solidFill>
              </a:rPr>
              <a:t>.</a:t>
            </a:r>
          </a:p>
          <a:p>
            <a:pPr algn="just">
              <a:buFontTx/>
              <a:buChar char="-"/>
            </a:pPr>
            <a:r>
              <a:rPr lang="en-US" sz="3200" dirty="0" err="1" smtClean="0"/>
              <a:t>Cầu</a:t>
            </a:r>
            <a:r>
              <a:rPr lang="en-US" sz="3200" dirty="0" smtClean="0"/>
              <a:t> </a:t>
            </a:r>
            <a:r>
              <a:rPr lang="en-US" sz="3200" dirty="0" err="1" smtClean="0"/>
              <a:t>chì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tắc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 err="1" smtClean="0"/>
              <a:t>bản</a:t>
            </a:r>
            <a:r>
              <a:rPr lang="en-US" sz="3200" dirty="0" smtClean="0"/>
              <a:t> </a:t>
            </a:r>
            <a:r>
              <a:rPr lang="en-US" sz="3200" dirty="0" err="1" smtClean="0"/>
              <a:t>điện</a:t>
            </a:r>
            <a:r>
              <a:rPr lang="en-US" sz="3200" dirty="0" smtClean="0"/>
              <a:t>.</a:t>
            </a:r>
          </a:p>
          <a:p>
            <a:pPr algn="just">
              <a:buFontTx/>
              <a:buChar char="-"/>
            </a:pPr>
            <a:r>
              <a:rPr lang="en-US" sz="3200" dirty="0" err="1" smtClean="0"/>
              <a:t>Bóng</a:t>
            </a:r>
            <a:r>
              <a:rPr lang="en-US" sz="3200" dirty="0" smtClean="0"/>
              <a:t> </a:t>
            </a:r>
            <a:r>
              <a:rPr lang="en-US" sz="3200" dirty="0" err="1" smtClean="0"/>
              <a:t>đèn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 err="1" smtClean="0"/>
              <a:t>bên</a:t>
            </a:r>
            <a:r>
              <a:rPr lang="en-US" sz="3200" dirty="0" smtClean="0"/>
              <a:t> </a:t>
            </a:r>
            <a:r>
              <a:rPr lang="en-US" sz="3200" dirty="0" err="1" smtClean="0"/>
              <a:t>phải</a:t>
            </a:r>
            <a:r>
              <a:rPr lang="en-US" sz="3200" dirty="0" smtClean="0"/>
              <a:t> </a:t>
            </a:r>
            <a:r>
              <a:rPr lang="en-US" sz="3200" dirty="0" err="1" smtClean="0"/>
              <a:t>bản</a:t>
            </a:r>
            <a:r>
              <a:rPr lang="en-US" sz="3200" dirty="0" smtClean="0"/>
              <a:t> </a:t>
            </a:r>
            <a:r>
              <a:rPr lang="en-US" sz="3200" dirty="0" err="1" smtClean="0"/>
              <a:t>điện</a:t>
            </a:r>
            <a:r>
              <a:rPr lang="en-US" sz="3200" dirty="0" smtClean="0"/>
              <a:t>.</a:t>
            </a:r>
          </a:p>
          <a:p>
            <a:pPr algn="just">
              <a:buFontTx/>
              <a:buChar char="-"/>
            </a:pP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dây</a:t>
            </a:r>
            <a:r>
              <a:rPr lang="en-US" sz="3200" dirty="0" smtClean="0"/>
              <a:t> </a:t>
            </a:r>
            <a:r>
              <a:rPr lang="en-US" sz="3200" dirty="0" err="1" smtClean="0"/>
              <a:t>pha</a:t>
            </a:r>
            <a:r>
              <a:rPr lang="en-US" sz="3200" dirty="0" smtClean="0"/>
              <a:t>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cầu</a:t>
            </a:r>
            <a:r>
              <a:rPr lang="en-US" sz="3200" dirty="0" smtClean="0"/>
              <a:t> </a:t>
            </a:r>
            <a:r>
              <a:rPr lang="en-US" sz="3200" dirty="0" err="1" smtClean="0"/>
              <a:t>chì</a:t>
            </a:r>
            <a:r>
              <a:rPr lang="en-US" sz="3200" dirty="0" smtClean="0"/>
              <a:t>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tắc</a:t>
            </a:r>
            <a:r>
              <a:rPr lang="en-US" sz="3200" dirty="0" smtClean="0"/>
              <a:t>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bóng</a:t>
            </a:r>
            <a:r>
              <a:rPr lang="en-US" sz="3200" dirty="0" smtClean="0"/>
              <a:t> </a:t>
            </a:r>
            <a:r>
              <a:rPr lang="en-US" sz="3200" dirty="0" err="1" smtClean="0"/>
              <a:t>đèn</a:t>
            </a:r>
            <a:r>
              <a:rPr lang="en-US" sz="3200" dirty="0" smtClean="0"/>
              <a:t>,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bóng</a:t>
            </a:r>
            <a:r>
              <a:rPr lang="en-US" sz="3200" dirty="0" smtClean="0"/>
              <a:t> </a:t>
            </a:r>
            <a:r>
              <a:rPr lang="en-US" sz="3200" dirty="0" err="1" smtClean="0"/>
              <a:t>đèn</a:t>
            </a:r>
            <a:r>
              <a:rPr lang="en-US" sz="3200" dirty="0" smtClean="0"/>
              <a:t>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dây</a:t>
            </a:r>
            <a:r>
              <a:rPr lang="en-US" sz="3200" dirty="0" smtClean="0"/>
              <a:t> </a:t>
            </a:r>
            <a:r>
              <a:rPr lang="en-US" sz="3200" dirty="0" err="1" smtClean="0"/>
              <a:t>trung</a:t>
            </a:r>
            <a:r>
              <a:rPr lang="en-US" sz="3200" dirty="0" smtClean="0"/>
              <a:t> </a:t>
            </a:r>
            <a:r>
              <a:rPr lang="en-US" sz="3200" dirty="0" err="1" smtClean="0"/>
              <a:t>hòa</a:t>
            </a:r>
            <a:r>
              <a:rPr lang="en-US" sz="3200" dirty="0" smtClean="0"/>
              <a:t>.</a:t>
            </a:r>
          </a:p>
          <a:p>
            <a:pPr algn="just">
              <a:buFontTx/>
              <a:buChar char="-"/>
            </a:pPr>
            <a:endParaRPr lang="en-US" sz="32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181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00948"/>
            <a:ext cx="3048000" cy="232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3886200"/>
            <a:ext cx="3048000" cy="232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896032"/>
            <a:ext cx="3048000" cy="232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II. </a:t>
            </a:r>
            <a:r>
              <a:rPr lang="en-US" b="1" dirty="0" err="1" smtClean="0">
                <a:solidFill>
                  <a:srgbClr val="FF0000"/>
                </a:solidFill>
              </a:rPr>
              <a:t>Nôi</a:t>
            </a:r>
            <a:r>
              <a:rPr lang="en-US" b="1" dirty="0" smtClean="0">
                <a:solidFill>
                  <a:srgbClr val="FF0000"/>
                </a:solidFill>
              </a:rPr>
              <a:t> dung </a:t>
            </a:r>
            <a:r>
              <a:rPr lang="en-US" b="1" dirty="0" err="1" smtClean="0">
                <a:solidFill>
                  <a:srgbClr val="FF0000"/>
                </a:solidFill>
              </a:rPr>
              <a:t>và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tự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thực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hành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3600" b="1" dirty="0" err="1" smtClean="0"/>
              <a:t>Vẽ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đồ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lắp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đặt</a:t>
            </a:r>
            <a:endParaRPr lang="en-US" sz="3600" b="1" dirty="0" smtClean="0"/>
          </a:p>
          <a:p>
            <a:pPr marL="514350" indent="-514350">
              <a:buFont typeface="+mj-lt"/>
              <a:buAutoNum type="alphaLcPeriod" startAt="2"/>
            </a:pPr>
            <a:r>
              <a:rPr lang="en-US" sz="3600" dirty="0" err="1" smtClean="0"/>
              <a:t>Vẽ</a:t>
            </a:r>
            <a:r>
              <a:rPr lang="en-US" sz="3600" dirty="0" smtClean="0"/>
              <a:t> </a:t>
            </a:r>
            <a:r>
              <a:rPr lang="en-US" sz="3600" dirty="0" err="1" smtClean="0"/>
              <a:t>sơ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lắp</a:t>
            </a:r>
            <a:r>
              <a:rPr lang="en-US" sz="3600" dirty="0" smtClean="0"/>
              <a:t> </a:t>
            </a:r>
            <a:r>
              <a:rPr lang="en-US" sz="3600" dirty="0" err="1" smtClean="0"/>
              <a:t>đặt</a:t>
            </a:r>
            <a:r>
              <a:rPr lang="en-US" sz="3600" dirty="0" smtClean="0"/>
              <a:t> </a:t>
            </a:r>
            <a:r>
              <a:rPr lang="en-US" sz="3600" dirty="0" err="1" smtClean="0"/>
              <a:t>mạch</a:t>
            </a:r>
            <a:r>
              <a:rPr lang="en-US" sz="3600" dirty="0" smtClean="0"/>
              <a:t> </a:t>
            </a:r>
            <a:r>
              <a:rPr lang="en-US" sz="3600" dirty="0" err="1" smtClean="0"/>
              <a:t>điện</a:t>
            </a:r>
            <a:endParaRPr lang="en-US" sz="3600" dirty="0" smtClean="0"/>
          </a:p>
          <a:p>
            <a:r>
              <a:rPr lang="en-US" sz="3600" dirty="0" err="1" smtClean="0">
                <a:solidFill>
                  <a:srgbClr val="7030A0"/>
                </a:solidFill>
              </a:rPr>
              <a:t>Hãy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vẽ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sơ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đồ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lắp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đặt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mạch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</a:rPr>
              <a:t>điện</a:t>
            </a:r>
            <a:r>
              <a:rPr lang="en-US" sz="3600" dirty="0" smtClean="0">
                <a:solidFill>
                  <a:srgbClr val="7030A0"/>
                </a:solidFill>
              </a:rPr>
              <a:t>.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90C9-18A4-464A-AF38-FBDBBC105CF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80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928</Words>
  <Application>Microsoft Office PowerPoint</Application>
  <PresentationFormat>On-screen Show (4:3)</PresentationFormat>
  <Paragraphs>182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Bài 8: lắp mạch điện hai công tắc           hai cực điều khiển hai đèn</vt:lpstr>
      <vt:lpstr>Mục tiêu</vt:lpstr>
      <vt:lpstr>Mục lục</vt:lpstr>
      <vt:lpstr>I. Dụng cụ, vật liệu và thiết bị</vt:lpstr>
      <vt:lpstr>Slide 5</vt:lpstr>
      <vt:lpstr>II. Nội dung và trình tự thực hành</vt:lpstr>
      <vt:lpstr>Slide 7</vt:lpstr>
      <vt:lpstr>Slide 8</vt:lpstr>
      <vt:lpstr>II. Nôi dung và trình tự thực hành</vt:lpstr>
      <vt:lpstr>Slide 10</vt:lpstr>
      <vt:lpstr>II. Nội dung và trình tự thực hành</vt:lpstr>
      <vt:lpstr>Bảng dự trù</vt:lpstr>
      <vt:lpstr>II. Nội dung và trình tự thực hành</vt:lpstr>
      <vt:lpstr>Slide 14</vt:lpstr>
    </vt:vector>
  </TitlesOfParts>
  <Company>Micrsoft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8: lắp mạch điện hai công tắc           hai cực điều khiển hai đèn</dc:title>
  <dc:creator>Administrator</dc:creator>
  <cp:lastModifiedBy>AnhTuan</cp:lastModifiedBy>
  <cp:revision>130</cp:revision>
  <dcterms:created xsi:type="dcterms:W3CDTF">2016-02-18T10:40:14Z</dcterms:created>
  <dcterms:modified xsi:type="dcterms:W3CDTF">2021-02-01T04:36:54Z</dcterms:modified>
</cp:coreProperties>
</file>