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66" r:id="rId12"/>
    <p:sldId id="287" r:id="rId13"/>
    <p:sldId id="268" r:id="rId14"/>
    <p:sldId id="267" r:id="rId15"/>
    <p:sldId id="288" r:id="rId16"/>
    <p:sldId id="289" r:id="rId17"/>
    <p:sldId id="273" r:id="rId18"/>
    <p:sldId id="272" r:id="rId19"/>
    <p:sldId id="276" r:id="rId20"/>
    <p:sldId id="275" r:id="rId21"/>
    <p:sldId id="277" r:id="rId22"/>
    <p:sldId id="278" r:id="rId23"/>
    <p:sldId id="279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9BD90-4F10-4F6D-AB6A-E776B46DE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FBCF6-0F02-48C9-AB1E-7413AC42D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67D7-2EB3-4D67-83B8-48F4D48567BF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DD8C-E8FA-49A8-AABC-64423148E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5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371600" y="2590800"/>
            <a:ext cx="6400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Công Nghệ 7</a:t>
            </a:r>
          </a:p>
        </p:txBody>
      </p:sp>
      <p:pic>
        <p:nvPicPr>
          <p:cNvPr id="19459" name="Picture 3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Picture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340225"/>
            <a:ext cx="25146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Oval 3"/>
          <p:cNvSpPr>
            <a:spLocks noChangeArrowheads="1"/>
          </p:cNvSpPr>
          <p:nvPr/>
        </p:nvSpPr>
        <p:spPr bwMode="auto">
          <a:xfrm>
            <a:off x="685800" y="38862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2230438" y="4135438"/>
            <a:ext cx="360362" cy="360362"/>
          </a:xfrm>
          <a:prstGeom prst="ellipse">
            <a:avLst/>
          </a:prstGeom>
          <a:solidFill>
            <a:srgbClr val="AEA1F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1828800"/>
            <a:ext cx="2376488" cy="2439988"/>
            <a:chOff x="488" y="2269"/>
            <a:chExt cx="1497" cy="1537"/>
          </a:xfrm>
        </p:grpSpPr>
        <p:sp>
          <p:nvSpPr>
            <p:cNvPr id="19465" name="Oval 4"/>
            <p:cNvSpPr>
              <a:spLocks noChangeArrowheads="1"/>
            </p:cNvSpPr>
            <p:nvPr/>
          </p:nvSpPr>
          <p:spPr bwMode="auto">
            <a:xfrm rot="1964660">
              <a:off x="488" y="2642"/>
              <a:ext cx="1497" cy="864"/>
            </a:xfrm>
            <a:prstGeom prst="ellipse">
              <a:avLst/>
            </a:prstGeom>
            <a:noFill/>
            <a:ln w="38100" cmpd="dbl">
              <a:solidFill>
                <a:srgbClr val="99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Oval 5"/>
            <p:cNvSpPr>
              <a:spLocks noChangeArrowheads="1"/>
            </p:cNvSpPr>
            <p:nvPr/>
          </p:nvSpPr>
          <p:spPr bwMode="auto">
            <a:xfrm>
              <a:off x="1200" y="2269"/>
              <a:ext cx="227" cy="22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Oval 6"/>
            <p:cNvSpPr>
              <a:spLocks noChangeArrowheads="1"/>
            </p:cNvSpPr>
            <p:nvPr/>
          </p:nvSpPr>
          <p:spPr bwMode="auto">
            <a:xfrm>
              <a:off x="864" y="2400"/>
              <a:ext cx="816" cy="1406"/>
            </a:xfrm>
            <a:prstGeom prst="ellipse">
              <a:avLst/>
            </a:prstGeom>
            <a:noFill/>
            <a:ln w="38100" cmpd="dbl">
              <a:pattFill prst="solidDmnd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Oval 8"/>
            <p:cNvSpPr>
              <a:spLocks noChangeArrowheads="1"/>
            </p:cNvSpPr>
            <p:nvPr/>
          </p:nvSpPr>
          <p:spPr bwMode="auto">
            <a:xfrm rot="2956996">
              <a:off x="857" y="2384"/>
              <a:ext cx="798" cy="1455"/>
            </a:xfrm>
            <a:prstGeom prst="ellipse">
              <a:avLst/>
            </a:prstGeom>
            <a:noFill/>
            <a:ln w="38100" cmpd="dbl">
              <a:pattFill prst="pct40">
                <a:fgClr>
                  <a:srgbClr val="9933FF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34 0.20925 C 0.15729 0.25526 0.08958 0.25248 0.02934 0.20162 C -0.03212 0.15168 -0.06302 0.07214 -0.04167 0.02636 C -0.01927 -0.02127 0.04687 -0.01757 0.10816 0.03352 C 0.1691 0.0837 0.20052 0.16139 0.17934 0.20925 Z " pathEditMode="relative" rAng="7319430" ptsTypes="fffff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9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31 0.19977 C -0.21944 0.16092 -0.19496 0.07931 -0.14045 0.02058 C -0.08646 -0.03861 -0.02239 -0.05503 0.00156 -0.01619 C 0.02552 0.02335 0.00104 0.10289 -0.05312 0.16185 C -0.10729 0.2215 -0.17083 0.23884 -0.19531 0.19977 Z " pathEditMode="relative" rAng="13837316" ptsTypes="fffff">
                                      <p:cBhvr>
                                        <p:cTn id="11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72707" grpId="0" animBg="1"/>
      <p:bldP spid="727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630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 dirty="0" smtClean="0">
                <a:solidFill>
                  <a:srgbClr val="0000FF"/>
                </a:solidFill>
                <a:sym typeface="Wingdings" pitchFamily="2" charset="2"/>
              </a:rPr>
              <a:t></a:t>
            </a:r>
            <a:r>
              <a:rPr lang="en-US" b="1" dirty="0" err="1" smtClean="0">
                <a:solidFill>
                  <a:srgbClr val="0000FF"/>
                </a:solidFill>
              </a:rPr>
              <a:t>Tại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sao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khi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đào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hố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phải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làm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cỏ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và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phát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quanh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miệng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hố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3400" y="2514600"/>
            <a:ext cx="82296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</a:t>
            </a:r>
            <a:r>
              <a:rPr lang="en-US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cỏ</a:t>
            </a:r>
            <a:r>
              <a:rPr lang="en-US" sz="2800" b="1" dirty="0"/>
              <a:t> </a:t>
            </a:r>
            <a:r>
              <a:rPr lang="en-US" sz="2800" b="1" dirty="0" err="1"/>
              <a:t>hoang</a:t>
            </a:r>
            <a:r>
              <a:rPr lang="en-US" sz="2800" b="1" dirty="0"/>
              <a:t> </a:t>
            </a:r>
            <a:r>
              <a:rPr lang="en-US" sz="2800" b="1" dirty="0" err="1"/>
              <a:t>mọc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chèn</a:t>
            </a:r>
            <a:r>
              <a:rPr lang="en-US" sz="2800" b="1" dirty="0"/>
              <a:t> </a:t>
            </a:r>
            <a:r>
              <a:rPr lang="en-US" sz="2800" b="1" dirty="0" err="1"/>
              <a:t>ép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cạnh</a:t>
            </a:r>
            <a:r>
              <a:rPr lang="en-US" sz="2800" b="1" dirty="0"/>
              <a:t>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,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dinh</a:t>
            </a:r>
            <a:r>
              <a:rPr lang="en-US" sz="2800" b="1" dirty="0"/>
              <a:t> </a:t>
            </a:r>
            <a:r>
              <a:rPr lang="en-US" sz="2800" b="1" dirty="0" err="1"/>
              <a:t>dưỡng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con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yếu</a:t>
            </a:r>
            <a:r>
              <a:rPr lang="en-US" sz="2800" b="1" dirty="0"/>
              <a:t>.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trưởng</a:t>
            </a:r>
            <a:r>
              <a:rPr lang="en-US" sz="2800" b="1" dirty="0"/>
              <a:t> </a:t>
            </a:r>
            <a:r>
              <a:rPr lang="en-US" sz="2800" b="1" dirty="0" err="1"/>
              <a:t>còi</a:t>
            </a:r>
            <a:r>
              <a:rPr lang="en-US" sz="2800" b="1" dirty="0"/>
              <a:t> </a:t>
            </a:r>
            <a:r>
              <a:rPr lang="en-US" sz="2800" b="1" dirty="0" err="1"/>
              <a:t>cọc</a:t>
            </a:r>
            <a:r>
              <a:rPr lang="en-US" sz="2800" b="1" dirty="0"/>
              <a:t>, </a:t>
            </a:r>
            <a:r>
              <a:rPr lang="en-US" sz="2800" b="1" dirty="0" err="1"/>
              <a:t>tỉ</a:t>
            </a:r>
            <a:r>
              <a:rPr lang="en-US" sz="2800" b="1" dirty="0"/>
              <a:t> </a:t>
            </a:r>
            <a:r>
              <a:rPr lang="en-US" sz="2800" b="1" dirty="0" err="1"/>
              <a:t>lệ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inh Nen Chiec 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838200" y="1189038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70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3429000"/>
            <a:ext cx="933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763000" cy="6126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609600"/>
            <a:ext cx="8229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sym typeface="Wingdings" pitchFamily="2" charset="2"/>
              </a:rPr>
              <a:t></a:t>
            </a:r>
            <a:r>
              <a:rPr lang="en-US" sz="3200" b="1" dirty="0" err="1">
                <a:solidFill>
                  <a:srgbClr val="0000FF"/>
                </a:solidFill>
              </a:rPr>
              <a:t>Tại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sao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lấp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lớp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đất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màu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trộn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bón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xuống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trước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1000" y="2743200"/>
            <a:ext cx="8458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800" b="1" dirty="0"/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  <a:sym typeface="Wingdings 3" pitchFamily="18" charset="2"/>
              </a:rPr>
              <a:t></a:t>
            </a:r>
            <a:r>
              <a:rPr lang="en-US" dirty="0"/>
              <a:t>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rừng</a:t>
            </a:r>
            <a:r>
              <a:rPr lang="en-US" sz="2800" b="1" dirty="0"/>
              <a:t> </a:t>
            </a:r>
            <a:r>
              <a:rPr lang="en-US" sz="2800" b="1" dirty="0" err="1"/>
              <a:t>phần</a:t>
            </a:r>
            <a:r>
              <a:rPr lang="en-US" sz="2800" b="1" dirty="0"/>
              <a:t> </a:t>
            </a:r>
            <a:r>
              <a:rPr lang="en-US" sz="2800" b="1" dirty="0" err="1"/>
              <a:t>lớn</a:t>
            </a:r>
            <a:r>
              <a:rPr lang="en-US" sz="2800" b="1" dirty="0"/>
              <a:t> ở </a:t>
            </a:r>
            <a:r>
              <a:rPr lang="en-US" sz="2800" b="1" dirty="0" err="1"/>
              <a:t>đồi</a:t>
            </a:r>
            <a:r>
              <a:rPr lang="en-US" sz="2800" b="1" dirty="0"/>
              <a:t> </a:t>
            </a:r>
            <a:r>
              <a:rPr lang="en-US" sz="2800" b="1" dirty="0" err="1"/>
              <a:t>núi</a:t>
            </a:r>
            <a:r>
              <a:rPr lang="en-US" sz="2800" b="1" dirty="0"/>
              <a:t>,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rửa</a:t>
            </a:r>
            <a:r>
              <a:rPr lang="en-US" sz="2800" b="1" dirty="0"/>
              <a:t> </a:t>
            </a:r>
            <a:r>
              <a:rPr lang="en-US" sz="2800" b="1" dirty="0" err="1"/>
              <a:t>trôi</a:t>
            </a:r>
            <a:r>
              <a:rPr lang="en-US" sz="2800" b="1" dirty="0"/>
              <a:t> </a:t>
            </a:r>
            <a:r>
              <a:rPr lang="en-US" sz="2800" b="1" dirty="0" err="1"/>
              <a:t>mạnh</a:t>
            </a:r>
            <a:r>
              <a:rPr lang="en-US" sz="2800" b="1" dirty="0"/>
              <a:t>, </a:t>
            </a:r>
            <a:r>
              <a:rPr lang="en-US" sz="2800" b="1" dirty="0" err="1"/>
              <a:t>khô</a:t>
            </a:r>
            <a:r>
              <a:rPr lang="en-US" sz="2800" b="1" dirty="0"/>
              <a:t> </a:t>
            </a:r>
            <a:r>
              <a:rPr lang="en-US" sz="2800" b="1" dirty="0" err="1"/>
              <a:t>cằn</a:t>
            </a:r>
            <a:r>
              <a:rPr lang="en-US" sz="2800" b="1" dirty="0"/>
              <a:t>,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dinh</a:t>
            </a:r>
            <a:r>
              <a:rPr lang="en-US" sz="2800" b="1" dirty="0"/>
              <a:t> </a:t>
            </a:r>
            <a:r>
              <a:rPr lang="en-US" sz="2800" b="1" dirty="0" err="1"/>
              <a:t>dưỡng</a:t>
            </a:r>
            <a:r>
              <a:rPr lang="en-US" sz="2800" b="1" dirty="0"/>
              <a:t>. Do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đất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trộn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bón</a:t>
            </a:r>
            <a:r>
              <a:rPr lang="en-US" sz="2800" b="1" dirty="0"/>
              <a:t> </a:t>
            </a:r>
            <a:r>
              <a:rPr lang="en-US" sz="2800" b="1" dirty="0" err="1"/>
              <a:t>xuống</a:t>
            </a:r>
            <a:r>
              <a:rPr lang="en-US" sz="2800" b="1" dirty="0"/>
              <a:t> </a:t>
            </a:r>
            <a:r>
              <a:rPr lang="en-US" sz="2800" b="1" dirty="0" err="1"/>
              <a:t>trước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rửa</a:t>
            </a:r>
            <a:r>
              <a:rPr lang="en-US" sz="2800" b="1" dirty="0"/>
              <a:t> </a:t>
            </a:r>
            <a:r>
              <a:rPr lang="en-US" sz="2800" b="1" dirty="0" err="1"/>
              <a:t>trôi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đủ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dinh</a:t>
            </a:r>
            <a:r>
              <a:rPr lang="en-US" sz="2800" b="1" dirty="0"/>
              <a:t> </a:t>
            </a:r>
            <a:r>
              <a:rPr lang="en-US" sz="2800" b="1" dirty="0" err="1"/>
              <a:t>dưỡng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triển</a:t>
            </a:r>
            <a:r>
              <a:rPr lang="en-US" sz="2800" b="1" dirty="0"/>
              <a:t> </a:t>
            </a:r>
            <a:r>
              <a:rPr lang="en-US" sz="2800" b="1" dirty="0" err="1"/>
              <a:t>mạnh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mới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609600" y="990600"/>
            <a:ext cx="534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228600" y="152400"/>
            <a:ext cx="982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III. TRỒNG RỪNG BẰNG CÂY CON</a:t>
            </a:r>
          </a:p>
        </p:txBody>
      </p:sp>
      <p:pic>
        <p:nvPicPr>
          <p:cNvPr id="44040" name="Picture 8" descr="caphegi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838200"/>
            <a:ext cx="4081463" cy="468788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rgbClr val="00B050"/>
                </a:solidFill>
                <a:latin typeface="+mj-lt"/>
              </a:rPr>
              <a:t>Em hãy quan sát H42 và nêu quy trình trồng cây con có bầu?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298156" y="1981200"/>
            <a:ext cx="4845844" cy="3447098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B1: Tạo lỗ trống sâu hơn bầu cây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B2: Rạch vỏ bầu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B3: Đặt bầu vào lỗ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B4: Lấp và nén đất lần1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B5: Lấp và nén đất lần 2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7030A0"/>
                </a:solidFill>
                <a:latin typeface="+mj-lt"/>
              </a:rPr>
              <a:t>B6: Vun gốc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838200"/>
            <a:ext cx="8669338" cy="581025"/>
            <a:chOff x="144" y="2108"/>
            <a:chExt cx="5197" cy="451"/>
          </a:xfrm>
        </p:grpSpPr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493" y="2108"/>
              <a:ext cx="4848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600" b="1">
                  <a:solidFill>
                    <a:srgbClr val="0000FF"/>
                  </a:solidFill>
                </a:rPr>
                <a:t>Tại sao phải rạch bỏ vỏ bầu? </a:t>
              </a:r>
            </a:p>
          </p:txBody>
        </p:sp>
        <p:pic>
          <p:nvPicPr>
            <p:cNvPr id="9225" name="Picture 6" descr="si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199"/>
              <a:ext cx="28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62000" y="18288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ym typeface="Wingdings 3" pitchFamily="18" charset="2"/>
              </a:rPr>
              <a:t></a:t>
            </a:r>
            <a:r>
              <a:rPr lang="en-US" sz="3200" b="1" dirty="0" err="1">
                <a:sym typeface="Wingdings 3" pitchFamily="18" charset="2"/>
              </a:rPr>
              <a:t>Để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rễ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cây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phát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triển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thuận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lợi</a:t>
            </a:r>
            <a:r>
              <a:rPr lang="en-US" sz="3200" b="1" dirty="0">
                <a:sym typeface="Wingdings 3" pitchFamily="18" charset="2"/>
              </a:rPr>
              <a:t> </a:t>
            </a:r>
            <a:r>
              <a:rPr lang="en-US" sz="3200" b="1" dirty="0" err="1">
                <a:sym typeface="Wingdings 3" pitchFamily="18" charset="2"/>
              </a:rPr>
              <a:t>hơn</a:t>
            </a:r>
            <a:r>
              <a:rPr lang="en-US" sz="3200" b="1" dirty="0">
                <a:sym typeface="Wingdings 3" pitchFamily="18" charset="2"/>
              </a:rPr>
              <a:t>.</a:t>
            </a:r>
            <a:endParaRPr lang="en-US" sz="3200" b="1" dirty="0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685800" y="42672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2286000" y="4038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371600" y="25908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Tại sao phải nén đất 2 lần?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62000" y="34290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Lấp đất 2 lần để đảm bảo gốc cây được chăt không bị đổ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>
                <a:solidFill>
                  <a:srgbClr val="0000FF"/>
                </a:solidFill>
              </a:rPr>
              <a:t>Tại sao khi vun gốc đất ở mặt hố lại cao hơn miệng hố?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32038"/>
            <a:ext cx="8229600" cy="2620962"/>
          </a:xfrm>
        </p:spPr>
        <p:txBody>
          <a:bodyPr/>
          <a:lstStyle/>
          <a:p>
            <a:r>
              <a:rPr lang="en-US" sz="3600" smtClean="0"/>
              <a:t>Để khi tưới nước hay mưa xuống đất lún xuống bằng miệng hố cây không bị ngập 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2.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Trồng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cây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 con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bằng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rễ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ea typeface="ＭＳ Ｐゴシック" pitchFamily="34" charset="-128"/>
              </a:rPr>
              <a:t>trần</a:t>
            </a:r>
            <a:endParaRPr lang="en-US" sz="4000" b="1" dirty="0" smtClean="0">
              <a:solidFill>
                <a:srgbClr val="FF0066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990600"/>
            <a:ext cx="8839259" cy="1600200"/>
            <a:chOff x="144" y="2108"/>
            <a:chExt cx="5582" cy="451"/>
          </a:xfrm>
        </p:grpSpPr>
        <p:sp>
          <p:nvSpPr>
            <p:cNvPr id="27652" name="Rectangle 5"/>
            <p:cNvSpPr>
              <a:spLocks noChangeArrowheads="1"/>
            </p:cNvSpPr>
            <p:nvPr/>
          </p:nvSpPr>
          <p:spPr bwMode="auto">
            <a:xfrm>
              <a:off x="493" y="2108"/>
              <a:ext cx="5233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Nêu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quy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trình</a:t>
              </a:r>
              <a:r>
                <a:rPr lang="en-US" sz="40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trồng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rừng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bằng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cây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con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rễ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</a:rPr>
                <a:t>trần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pic>
          <p:nvPicPr>
            <p:cNvPr id="27653" name="Picture 6" descr="si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199"/>
              <a:ext cx="28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9" name="Picture 13" descr="4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38400"/>
            <a:ext cx="624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48768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lỗ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hố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lỗ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hố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Lấp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kín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gốc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cây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4.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Nén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đất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5. 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Vun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gốc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10288" y="63500"/>
            <a:ext cx="2652712" cy="1371600"/>
            <a:chOff x="3849" y="40"/>
            <a:chExt cx="1671" cy="864"/>
          </a:xfrm>
        </p:grpSpPr>
        <p:pic>
          <p:nvPicPr>
            <p:cNvPr id="28687" name="Picture 5" descr="IMG015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9" y="40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5136" y="336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96000" y="1447800"/>
            <a:ext cx="2673350" cy="1371600"/>
            <a:chOff x="3836" y="961"/>
            <a:chExt cx="1684" cy="864"/>
          </a:xfrm>
        </p:grpSpPr>
        <p:pic>
          <p:nvPicPr>
            <p:cNvPr id="28685" name="Picture 8" descr="IMG015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6" y="961"/>
              <a:ext cx="129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Rectangle 9"/>
            <p:cNvSpPr>
              <a:spLocks noChangeArrowheads="1"/>
            </p:cNvSpPr>
            <p:nvPr/>
          </p:nvSpPr>
          <p:spPr bwMode="auto">
            <a:xfrm>
              <a:off x="5136" y="1248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0" y="2895600"/>
            <a:ext cx="3048000" cy="1252538"/>
            <a:chOff x="3846" y="1838"/>
            <a:chExt cx="1141" cy="789"/>
          </a:xfrm>
        </p:grpSpPr>
        <p:pic>
          <p:nvPicPr>
            <p:cNvPr id="28683" name="Picture 11" descr="IMG0153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6" y="1838"/>
              <a:ext cx="768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4603" y="2030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096000" y="4267200"/>
            <a:ext cx="3195638" cy="1296988"/>
            <a:chOff x="3847" y="2674"/>
            <a:chExt cx="1155" cy="817"/>
          </a:xfrm>
        </p:grpSpPr>
        <p:pic>
          <p:nvPicPr>
            <p:cNvPr id="28681" name="Picture 14" descr="IMG0154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7" y="2674"/>
              <a:ext cx="76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Rectangle 15"/>
            <p:cNvSpPr>
              <a:spLocks noChangeArrowheads="1"/>
            </p:cNvSpPr>
            <p:nvPr/>
          </p:nvSpPr>
          <p:spPr bwMode="auto">
            <a:xfrm>
              <a:off x="4618" y="2914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097588" y="5638800"/>
            <a:ext cx="3046412" cy="1219200"/>
            <a:chOff x="4701" y="3539"/>
            <a:chExt cx="1372" cy="768"/>
          </a:xfrm>
        </p:grpSpPr>
        <p:pic>
          <p:nvPicPr>
            <p:cNvPr id="28679" name="Picture 17" descr="IMG0155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01" y="3539"/>
              <a:ext cx="96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0" name="Rectangle 18"/>
            <p:cNvSpPr>
              <a:spLocks noChangeArrowheads="1"/>
            </p:cNvSpPr>
            <p:nvPr/>
          </p:nvSpPr>
          <p:spPr bwMode="auto">
            <a:xfrm>
              <a:off x="5689" y="3731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0452 0.58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00434 -0.2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FF0066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1524000"/>
            <a:ext cx="8686829" cy="1981200"/>
            <a:chOff x="144" y="2108"/>
            <a:chExt cx="5386" cy="451"/>
          </a:xfrm>
        </p:grpSpPr>
        <p:sp>
          <p:nvSpPr>
            <p:cNvPr id="30723" name="Rectangle 9"/>
            <p:cNvSpPr>
              <a:spLocks noChangeArrowheads="1"/>
            </p:cNvSpPr>
            <p:nvPr/>
          </p:nvSpPr>
          <p:spPr bwMode="auto">
            <a:xfrm>
              <a:off x="286" y="2108"/>
              <a:ext cx="5244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3600" b="1" dirty="0">
                <a:solidFill>
                  <a:srgbClr val="0000FF"/>
                </a:solidFill>
              </a:endParaRPr>
            </a:p>
            <a:p>
              <a:pPr algn="ctr"/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30724" name="Picture 10" descr="si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199"/>
              <a:ext cx="28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471988"/>
            <a:ext cx="3505200" cy="7096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Rừng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bị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tàn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phá</a:t>
            </a:r>
            <a:endParaRPr lang="en-US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6386" name="Picture 8" descr="Pharung2294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4343400" cy="2836863"/>
          </a:xfrm>
          <a:noFill/>
        </p:spPr>
      </p:pic>
      <p:pic>
        <p:nvPicPr>
          <p:cNvPr id="16387" name="Picture 9" descr="Pharung5294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1242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rung tan p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048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304800"/>
            <a:ext cx="4800600" cy="4267200"/>
            <a:chOff x="0" y="48"/>
            <a:chExt cx="2976" cy="2304"/>
          </a:xfrm>
        </p:grpSpPr>
        <p:pic>
          <p:nvPicPr>
            <p:cNvPr id="31758" name="Picture 4" descr="42"/>
            <p:cNvPicPr>
              <a:picLocks noChangeAspect="1" noChangeArrowheads="1"/>
            </p:cNvPicPr>
            <p:nvPr/>
          </p:nvPicPr>
          <p:blipFill>
            <a:blip r:embed="rId2" cstate="print"/>
            <a:srcRect t="3500" r="4309" b="57986"/>
            <a:stretch>
              <a:fillRect/>
            </a:stretch>
          </p:blipFill>
          <p:spPr bwMode="auto">
            <a:xfrm>
              <a:off x="0" y="48"/>
              <a:ext cx="297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5" descr="42"/>
            <p:cNvPicPr>
              <a:picLocks noChangeAspect="1" noChangeArrowheads="1"/>
            </p:cNvPicPr>
            <p:nvPr/>
          </p:nvPicPr>
          <p:blipFill>
            <a:blip r:embed="rId2" cstate="print"/>
            <a:srcRect t="47264" r="4309" b="7220"/>
            <a:stretch>
              <a:fillRect/>
            </a:stretch>
          </p:blipFill>
          <p:spPr bwMode="auto">
            <a:xfrm>
              <a:off x="0" y="1104"/>
              <a:ext cx="2976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0"/>
            <a:ext cx="3594100" cy="5899150"/>
            <a:chOff x="3216" y="0"/>
            <a:chExt cx="2264" cy="3716"/>
          </a:xfrm>
        </p:grpSpPr>
        <p:pic>
          <p:nvPicPr>
            <p:cNvPr id="31751" name="Picture 9" descr="43b"/>
            <p:cNvPicPr>
              <a:picLocks noChangeAspect="1" noChangeArrowheads="1"/>
            </p:cNvPicPr>
            <p:nvPr/>
          </p:nvPicPr>
          <p:blipFill>
            <a:blip r:embed="rId3"/>
            <a:srcRect l="8900" t="8382" r="9424"/>
            <a:stretch>
              <a:fillRect/>
            </a:stretch>
          </p:blipFill>
          <p:spPr bwMode="auto">
            <a:xfrm>
              <a:off x="4224" y="2448"/>
              <a:ext cx="1248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216" y="0"/>
              <a:ext cx="2264" cy="1384"/>
              <a:chOff x="3216" y="0"/>
              <a:chExt cx="2264" cy="1384"/>
            </a:xfrm>
          </p:grpSpPr>
          <p:pic>
            <p:nvPicPr>
              <p:cNvPr id="31756" name="Picture 8" descr="43a"/>
              <p:cNvPicPr>
                <a:picLocks noChangeAspect="1" noChangeArrowheads="1"/>
              </p:cNvPicPr>
              <p:nvPr/>
            </p:nvPicPr>
            <p:blipFill>
              <a:blip r:embed="rId4"/>
              <a:srcRect l="9424" r="8900"/>
              <a:stretch>
                <a:fillRect/>
              </a:stretch>
            </p:blipFill>
            <p:spPr bwMode="auto">
              <a:xfrm>
                <a:off x="3216" y="0"/>
                <a:ext cx="1248" cy="1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7" name="Picture 10" descr="43c"/>
              <p:cNvPicPr>
                <a:picLocks noChangeAspect="1" noChangeArrowheads="1"/>
              </p:cNvPicPr>
              <p:nvPr/>
            </p:nvPicPr>
            <p:blipFill>
              <a:blip r:embed="rId5"/>
              <a:srcRect t="5714" b="8571"/>
              <a:stretch>
                <a:fillRect/>
              </a:stretch>
            </p:blipFill>
            <p:spPr bwMode="auto">
              <a:xfrm>
                <a:off x="4464" y="0"/>
                <a:ext cx="1016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216" y="1344"/>
              <a:ext cx="2256" cy="1120"/>
              <a:chOff x="3216" y="1440"/>
              <a:chExt cx="2072" cy="1120"/>
            </a:xfrm>
          </p:grpSpPr>
          <p:pic>
            <p:nvPicPr>
              <p:cNvPr id="31754" name="Picture 7" descr="43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16" y="1440"/>
                <a:ext cx="1016" cy="1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5" name="Picture 12" descr="43d"/>
              <p:cNvPicPr>
                <a:picLocks noChangeAspect="1" noChangeArrowheads="1"/>
              </p:cNvPicPr>
              <p:nvPr/>
            </p:nvPicPr>
            <p:blipFill>
              <a:blip r:embed="rId7"/>
              <a:srcRect b="10001"/>
              <a:stretch>
                <a:fillRect/>
              </a:stretch>
            </p:blipFill>
            <p:spPr bwMode="auto">
              <a:xfrm>
                <a:off x="4176" y="1440"/>
                <a:ext cx="1112" cy="1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4876800" y="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28600" y="5105400"/>
            <a:ext cx="457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4953000" y="5929313"/>
            <a:ext cx="419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</a:rPr>
              <a:t>Trồng</a:t>
            </a: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con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</a:rPr>
              <a:t>rễ</a:t>
            </a:r>
            <a:r>
              <a:rPr lang="en-US" sz="24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ＭＳ Ｐゴシック" charset="0"/>
                <a:cs typeface="Times New Roman" pitchFamily="18" charset="0"/>
              </a:rPr>
              <a:t>trần</a:t>
            </a:r>
            <a:endParaRPr lang="en-US" sz="2400" b="1" dirty="0"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4" grpId="0"/>
      <p:bldP spid="471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97" name="Group 41"/>
          <p:cNvGraphicFramePr>
            <a:graphicFrameLocks noGrp="1"/>
          </p:cNvGraphicFramePr>
          <p:nvPr/>
        </p:nvGraphicFramePr>
        <p:xfrm>
          <a:off x="228600" y="457200"/>
          <a:ext cx="8610600" cy="6251575"/>
        </p:xfrm>
        <a:graphic>
          <a:graphicData uri="http://schemas.openxmlformats.org/drawingml/2006/table">
            <a:tbl>
              <a:tblPr/>
              <a:tblGrid>
                <a:gridCol w="1614488"/>
                <a:gridCol w="3536950"/>
                <a:gridCol w="3459162"/>
              </a:tblGrid>
              <a:tr h="10318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GIỐNG NHAU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8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KHÁC NHAU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TRỒNG 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ỪNG BẲNG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CÂY CON CÓ BẦU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TRỒNG 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ỪNG BẰNG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CÂY CON RỄ TRẦN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7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1981200" y="471488"/>
            <a:ext cx="670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</a:rPr>
              <a:t>Trồng trong hố có đất sẵn, các bước làm giống nhau.</a:t>
            </a:r>
            <a:r>
              <a:rPr lang="en-US" sz="3200"/>
              <a:t> 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2438400" y="7620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2133600" y="3810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/>
            <a:r>
              <a:rPr lang="en-US" sz="3200" b="1" dirty="0" err="1">
                <a:latin typeface="Times New Roman" pitchFamily="18" charset="0"/>
              </a:rPr>
              <a:t>Trồng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, </a:t>
            </a:r>
          </a:p>
          <a:p>
            <a:pPr marL="342900" indent="-342900" algn="ctr" eaLnBrk="0" hangingPunct="0"/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bước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</a:rPr>
              <a:t>.</a:t>
            </a:r>
            <a:r>
              <a:rPr lang="en-US" sz="4000" dirty="0">
                <a:latin typeface="Times New Roman" pitchFamily="18" charset="0"/>
              </a:rPr>
              <a:t> 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1981200" y="2895600"/>
            <a:ext cx="3200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rạch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vỏ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bầu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600" b="1" dirty="0" err="1">
                <a:latin typeface="Times New Roman" pitchFamily="18" charset="0"/>
              </a:rPr>
              <a:t>Nén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</a:rPr>
              <a:t> 2 </a:t>
            </a:r>
            <a:r>
              <a:rPr lang="en-US" sz="3600" b="1" dirty="0" err="1">
                <a:latin typeface="Times New Roman" pitchFamily="18" charset="0"/>
              </a:rPr>
              <a:t>lần</a:t>
            </a:r>
            <a:r>
              <a:rPr lang="en-US" sz="4400" dirty="0">
                <a:latin typeface="Times New Roman" pitchFamily="18" charset="0"/>
              </a:rPr>
              <a:t> 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5410200" y="2590800"/>
            <a:ext cx="327660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rạch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vỏ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bầu</a:t>
            </a:r>
            <a:endParaRPr lang="en-US" sz="3600" b="1" dirty="0"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600" b="1" dirty="0" err="1">
                <a:latin typeface="Times New Roman" pitchFamily="18" charset="0"/>
              </a:rPr>
              <a:t>Nén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</a:rPr>
              <a:t> 1lần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2400" y="1"/>
            <a:ext cx="3979069" cy="41148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C00000"/>
                </a:solidFill>
                <a:latin typeface="+mj-lt"/>
              </a:rPr>
              <a:t>Ngoài 2 cách trồng rừng nêu trên người ta  còn có cách trồng nào khác không?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4419600" y="1524000"/>
            <a:ext cx="4462760" cy="492443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Gieo hạt trực tiếp vào hố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39624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áp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6388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200" b="1" dirty="0" err="1" smtClean="0"/>
              <a:t>Vì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côn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ăn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bệnh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hỏng</a:t>
            </a:r>
            <a:r>
              <a:rPr lang="en-US" sz="3200" b="1" dirty="0" smtClean="0"/>
              <a:t>…</a:t>
            </a:r>
            <a:r>
              <a:rPr lang="en-US" sz="3200" b="1" dirty="0" err="1" smtClean="0"/>
              <a:t>nên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tỉ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2400" y="635000"/>
            <a:ext cx="89154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</a:rPr>
              <a:t>Đào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hố</a:t>
            </a:r>
            <a:endParaRPr lang="en-US" sz="2800" b="1" dirty="0">
              <a:latin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đào</a:t>
            </a:r>
            <a:r>
              <a:rPr lang="en-US" sz="2800" b="1" dirty="0">
                <a:latin typeface="Times New Roman" pitchFamily="18" charset="0"/>
              </a:rPr>
              <a:t> 30 x 30 x 30 cm.</a:t>
            </a:r>
          </a:p>
          <a:p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</a:rPr>
              <a:t> 7 – 10 </a:t>
            </a:r>
            <a:r>
              <a:rPr lang="en-US" sz="2800" b="1" dirty="0" err="1">
                <a:latin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cày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bừa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bón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NPK (15 – 15 – 15)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50 – 100 gram/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họăc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hữu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0,5 – 1,0 kg/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bón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phủ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mịn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dày</a:t>
            </a:r>
            <a:r>
              <a:rPr lang="en-US" sz="2800" b="1" dirty="0">
                <a:latin typeface="Times New Roman" pitchFamily="18" charset="0"/>
              </a:rPr>
              <a:t> 1 – 2 cm</a:t>
            </a:r>
          </a:p>
          <a:p>
            <a:r>
              <a:rPr lang="en-US" sz="2800" b="1" i="1" dirty="0" err="1">
                <a:latin typeface="Times New Roman" pitchFamily="18" charset="0"/>
              </a:rPr>
              <a:t>Trồng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cây</a:t>
            </a:r>
            <a:endParaRPr lang="en-US" sz="2800" b="1" dirty="0">
              <a:latin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xuống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túi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bầu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</a:rPr>
              <a:t>- Cho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giữa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mịn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xung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</a:rPr>
              <a:t>  </a:t>
            </a:r>
            <a:r>
              <a:rPr lang="en-US" sz="2800" b="1" dirty="0" err="1">
                <a:latin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nén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lấp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cổ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rễ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</a:rPr>
              <a:t> 2 - 3 cm; </a:t>
            </a:r>
            <a:r>
              <a:rPr lang="en-US" sz="2800" b="1" dirty="0" err="1">
                <a:latin typeface="Times New Roman" pitchFamily="18" charset="0"/>
              </a:rPr>
              <a:t>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mu </a:t>
            </a:r>
            <a:r>
              <a:rPr lang="en-US" sz="2800" b="1" dirty="0" err="1">
                <a:latin typeface="Times New Roman" pitchFamily="18" charset="0"/>
              </a:rPr>
              <a:t>rùa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THUẬT TRỒNG RỪNG BẠCH ĐÀN LÁ TRẮNG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cố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495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xếp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trồng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bầu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Lấp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nén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1</a:t>
            </a: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Vun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gốc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bầu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lỗ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hố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Lấp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nén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</a:t>
            </a: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5.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lỗ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hố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6.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Rạch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bỏ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vỏ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bầu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34445 " pathEditMode="relative" ptsTypes="AA">
                                      <p:cBhvr>
                                        <p:cTn id="34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4 -0.34445 " pathEditMode="relative" ptsTypes="AA">
                                      <p:cBhvr>
                                        <p:cTn id="38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3334 " pathEditMode="relative" ptsTypes="AA">
                                      <p:cBhvr>
                                        <p:cTn id="4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889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4 0.36667 " pathEditMode="relative" ptsTypes="AA">
                                      <p:cBhvr>
                                        <p:cTn id="50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8915400" cy="19812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cụm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B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trồng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rễ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trần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36888" name="Group 24"/>
          <p:cNvGraphicFramePr>
            <a:graphicFrameLocks noGrp="1"/>
          </p:cNvGraphicFramePr>
          <p:nvPr>
            <p:ph sz="half" idx="2"/>
          </p:nvPr>
        </p:nvGraphicFramePr>
        <p:xfrm>
          <a:off x="0" y="1905000"/>
          <a:ext cx="9144000" cy="4953001"/>
        </p:xfrm>
        <a:graphic>
          <a:graphicData uri="http://schemas.openxmlformats.org/drawingml/2006/table">
            <a:tbl>
              <a:tblPr/>
              <a:tblGrid>
                <a:gridCol w="2486025"/>
                <a:gridCol w="6657975"/>
              </a:tblGrid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338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1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2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4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a.Nén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đất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Lấp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kín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gốc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cây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Vun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gốc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đất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e.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Rạch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bỏ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vỏ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bầu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f.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Đặt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lỗ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hố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2057400" y="3276600"/>
            <a:ext cx="533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1981200" y="3810000"/>
            <a:ext cx="533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2057400" y="3810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V="1">
            <a:off x="2133600" y="3352800"/>
            <a:ext cx="533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V="1">
            <a:off x="2057400" y="44196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5105400" y="-76200"/>
            <a:ext cx="4343400" cy="2057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867400" y="7620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ea typeface="ＭＳ Ｐゴシック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-76200" y="1484313"/>
            <a:ext cx="9448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</a:rPr>
              <a:t>Nghiên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27: </a:t>
            </a:r>
            <a:r>
              <a:rPr lang="en-US" sz="2800" b="1" dirty="0" err="1">
                <a:latin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kiến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trồng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trọt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/>
      <p:bldP spid="522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Dat bi xoi mon thanh ranh sau do rung bi khai thac tr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18" y="2819400"/>
            <a:ext cx="28238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7" name="Picture 7" descr="Tac hai cua pha rung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518" y="2819400"/>
            <a:ext cx="282388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Tac hai cua pha r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9435" y="2743200"/>
            <a:ext cx="259976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Tac hai cua pha rung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990599"/>
            <a:ext cx="2590800" cy="151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Tac hai cua pha rung(4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990600"/>
            <a:ext cx="2819400" cy="15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Tac hai cua pha rung(6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990600"/>
            <a:ext cx="2895600" cy="154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24200" y="4800600"/>
            <a:ext cx="5562600" cy="1752600"/>
            <a:chOff x="2256" y="3024"/>
            <a:chExt cx="3216" cy="880"/>
          </a:xfrm>
        </p:grpSpPr>
        <p:pic>
          <p:nvPicPr>
            <p:cNvPr id="17419" name="Picture 18" descr="Rung bi tan pha(2)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6" y="3024"/>
              <a:ext cx="1296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19" descr="Tai nguyen rung(3)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56" y="3072"/>
              <a:ext cx="1440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100" name="Picture 20" descr="O_nhie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876800"/>
            <a:ext cx="2838450" cy="170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" y="360363"/>
            <a:ext cx="8623698" cy="12430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51" name="Picture 2" descr="Káº¿t quáº£ hÃ¬nh áº£nh cho trá»ng cÃ¢y rá»«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1176"/>
            <a:ext cx="8991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838200"/>
          </a:xfrm>
        </p:spPr>
        <p:txBody>
          <a:bodyPr/>
          <a:lstStyle/>
          <a:p>
            <a:pPr algn="l" eaLnBrk="1" hangingPunct="1"/>
            <a:r>
              <a:rPr lang="vi-V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343400" y="609600"/>
            <a:ext cx="4800600" cy="472281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rgbClr val="7030A0"/>
                </a:solidFill>
                <a:latin typeface="+mj-lt"/>
              </a:rPr>
              <a:t>Em hãy nêu thời vụ trồng rừng của 3 miền Bắc, Trung, Nam ở nước ta?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0" y="5873115"/>
            <a:ext cx="5867400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vi-VN" sz="3200" b="1" dirty="0">
                <a:solidFill>
                  <a:srgbClr val="333333"/>
                </a:solidFill>
                <a:latin typeface="+mj-lt"/>
              </a:rPr>
              <a:t>Miền Bắc: mùa Xuân, Thu </a:t>
            </a:r>
          </a:p>
          <a:p>
            <a:pPr marL="457200" indent="-457200">
              <a:buFontTx/>
              <a:buChar char="-"/>
              <a:defRPr/>
            </a:pPr>
            <a:r>
              <a:rPr lang="vi-VN" sz="3200" b="1" dirty="0">
                <a:solidFill>
                  <a:srgbClr val="333333"/>
                </a:solidFill>
                <a:latin typeface="+mj-lt"/>
              </a:rPr>
              <a:t>Miền Nam, Trung: mùa mưa </a:t>
            </a:r>
            <a:endParaRPr lang="vi-VN" sz="3200" b="1" dirty="0">
              <a:latin typeface="+mj-lt"/>
            </a:endParaRPr>
          </a:p>
        </p:txBody>
      </p:sp>
      <p:pic>
        <p:nvPicPr>
          <p:cNvPr id="2054" name="Picture 6" descr="Káº¿t quáº£ hÃ¬nh áº£nh cho dáº¥u há»i cháº¥m Äáº¹p ngÆ°á»i Äáº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0314"/>
            <a:ext cx="3034904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20766" y="0"/>
            <a:ext cx="3665934" cy="376872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Tại sao các tỉnh miền Bắc lại trồng vào mùa Xuân và thu?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3907632" y="5189539"/>
            <a:ext cx="5236369" cy="1108075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600" smtClean="0">
                <a:solidFill>
                  <a:srgbClr val="333333"/>
                </a:solidFill>
                <a:latin typeface="+mj-lt"/>
              </a:rPr>
              <a:t>Miền Bắc có mùa hè nắng gắt, mùa đông lạnh giá</a:t>
            </a:r>
            <a:r>
              <a:rPr lang="vi-VN" sz="3600" smtClean="0">
                <a:latin typeface="+mj-lt"/>
              </a:rPr>
              <a:t> </a:t>
            </a:r>
          </a:p>
        </p:txBody>
      </p:sp>
      <p:pic>
        <p:nvPicPr>
          <p:cNvPr id="3076" name="Picture 4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38159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160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vi-VN" sz="4800" b="1" dirty="0" smtClean="0">
                <a:solidFill>
                  <a:srgbClr val="0070C0"/>
                </a:solidFill>
              </a:rPr>
              <a:t>II.Làm đất trồng cây</a:t>
            </a:r>
            <a:br>
              <a:rPr lang="vi-VN" sz="4800" b="1" dirty="0" smtClean="0">
                <a:solidFill>
                  <a:srgbClr val="0070C0"/>
                </a:solidFill>
              </a:rPr>
            </a:br>
            <a:r>
              <a:rPr lang="vi-VN" sz="4800" b="1" dirty="0" smtClean="0">
                <a:solidFill>
                  <a:srgbClr val="7030A0"/>
                </a:solidFill>
              </a:rPr>
              <a:t>1. Kích thước hố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4572000" y="1516064"/>
            <a:ext cx="4081463" cy="42751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C00000"/>
                </a:solidFill>
                <a:latin typeface="+mj-lt"/>
              </a:rPr>
              <a:t>Quan sát bảng SGK-T65, cho biết kích thức hố trồng cây rưng ntn? </a:t>
            </a:r>
          </a:p>
        </p:txBody>
      </p:sp>
      <p:pic>
        <p:nvPicPr>
          <p:cNvPr id="5124" name="Picture 3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5264"/>
            <a:ext cx="3763566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1" y="457200"/>
          <a:ext cx="8762999" cy="5638798"/>
        </p:xfrm>
        <a:graphic>
          <a:graphicData uri="http://schemas.openxmlformats.org/drawingml/2006/table">
            <a:tbl>
              <a:tblPr/>
              <a:tblGrid>
                <a:gridCol w="3254177"/>
                <a:gridCol w="1790633"/>
                <a:gridCol w="1938205"/>
                <a:gridCol w="1779984"/>
              </a:tblGrid>
              <a:tr h="103143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Loại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thước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hố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(cm)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21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dài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miệng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rộng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miệng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hố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Chiều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sâu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37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30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14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40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40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879556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vi-VN" sz="4800" b="1" dirty="0" smtClean="0">
                <a:solidFill>
                  <a:srgbClr val="7030A0"/>
                </a:solidFill>
              </a:rPr>
              <a:t>2. Kĩ thuật đào hố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0" y="1598614"/>
            <a:ext cx="4081463" cy="346868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>
                <a:solidFill>
                  <a:srgbClr val="C00000"/>
                </a:solidFill>
                <a:latin typeface="+mj-lt"/>
              </a:rPr>
              <a:t>Quan sát H41-T65, mô tả các bước đào hố? </a:t>
            </a: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>
          <a:xfrm>
            <a:off x="4192192" y="2293939"/>
            <a:ext cx="4877990" cy="2954337"/>
          </a:xfrm>
          <a:solidFill>
            <a:srgbClr val="FFFFFF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rtlCol="0" anchor="ctr"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smtClean="0">
                <a:solidFill>
                  <a:srgbClr val="00B050"/>
                </a:solidFill>
                <a:latin typeface="+mj-lt"/>
              </a:rPr>
              <a:t>B1: Vạc cỏ và đào hố, lớp đất màu riêng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smtClean="0">
                <a:solidFill>
                  <a:srgbClr val="00B050"/>
                </a:solidFill>
                <a:latin typeface="+mj-lt"/>
              </a:rPr>
              <a:t>B2: Lấy đất màu trộn với phân, cho xuống hố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vi-VN" sz="3200" b="1" smtClean="0">
                <a:solidFill>
                  <a:srgbClr val="00B050"/>
                </a:solidFill>
                <a:latin typeface="+mj-lt"/>
              </a:rPr>
              <a:t>B3: Cuốc thêm đất, nhặt cỏ rồi lấp đầy hố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981</Words>
  <Application>Microsoft Office PowerPoint</Application>
  <PresentationFormat>On-screen Show (4:3)</PresentationFormat>
  <Paragraphs>123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Tiết 28- Bài 26: Trồng cây rừng</vt:lpstr>
      <vt:lpstr>I. Thời vụ trồng rừng</vt:lpstr>
      <vt:lpstr>Slide 6</vt:lpstr>
      <vt:lpstr>II.Làm đất trồng cây 1. Kích thước hố</vt:lpstr>
      <vt:lpstr>Slide 8</vt:lpstr>
      <vt:lpstr>2. Kĩ thuật đào hố</vt:lpstr>
      <vt:lpstr>Slide 10</vt:lpstr>
      <vt:lpstr>Slide 11</vt:lpstr>
      <vt:lpstr>Slide 12</vt:lpstr>
      <vt:lpstr>Slide 13</vt:lpstr>
      <vt:lpstr>Slide 14</vt:lpstr>
      <vt:lpstr>Slide 15</vt:lpstr>
      <vt:lpstr>Tại sao khi vun gốc đất ở mặt hố lại cao hơn miệng hố?</vt:lpstr>
      <vt:lpstr>2. Trồng cây con bằng rễ trần</vt:lpstr>
      <vt:lpstr>Slide 18</vt:lpstr>
      <vt:lpstr>Slide 19</vt:lpstr>
      <vt:lpstr>Slide 20</vt:lpstr>
      <vt:lpstr>Slide 21</vt:lpstr>
      <vt:lpstr>Slide 22</vt:lpstr>
      <vt:lpstr>Slide 23</vt:lpstr>
      <vt:lpstr>Củng cố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AnhTuan</cp:lastModifiedBy>
  <cp:revision>20</cp:revision>
  <dcterms:created xsi:type="dcterms:W3CDTF">2020-11-15T10:03:28Z</dcterms:created>
  <dcterms:modified xsi:type="dcterms:W3CDTF">2021-02-18T10:10:19Z</dcterms:modified>
</cp:coreProperties>
</file>