
<file path=[Content_Types].xml><?xml version="1.0" encoding="utf-8"?>
<Types xmlns="http://schemas.openxmlformats.org/package/2006/content-types">
  <Default Extension="bin" ContentType="audio/unknown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9"/>
  </p:notesMasterIdLst>
  <p:sldIdLst>
    <p:sldId id="265" r:id="rId2"/>
    <p:sldId id="308" r:id="rId3"/>
    <p:sldId id="309" r:id="rId4"/>
    <p:sldId id="310" r:id="rId5"/>
    <p:sldId id="320" r:id="rId6"/>
    <p:sldId id="321" r:id="rId7"/>
    <p:sldId id="323" r:id="rId8"/>
    <p:sldId id="325" r:id="rId9"/>
    <p:sldId id="346" r:id="rId10"/>
    <p:sldId id="347" r:id="rId11"/>
    <p:sldId id="348" r:id="rId12"/>
    <p:sldId id="328" r:id="rId13"/>
    <p:sldId id="330" r:id="rId14"/>
    <p:sldId id="336" r:id="rId15"/>
    <p:sldId id="337" r:id="rId16"/>
    <p:sldId id="341" r:id="rId17"/>
    <p:sldId id="340" r:id="rId18"/>
    <p:sldId id="338" r:id="rId19"/>
    <p:sldId id="339" r:id="rId20"/>
    <p:sldId id="329" r:id="rId21"/>
    <p:sldId id="349" r:id="rId22"/>
    <p:sldId id="319" r:id="rId23"/>
    <p:sldId id="332" r:id="rId24"/>
    <p:sldId id="315" r:id="rId25"/>
    <p:sldId id="314" r:id="rId26"/>
    <p:sldId id="317" r:id="rId27"/>
    <p:sldId id="28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F6"/>
    <a:srgbClr val="FF6600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8612" autoAdjust="0"/>
  </p:normalViewPr>
  <p:slideViewPr>
    <p:cSldViewPr>
      <p:cViewPr varScale="1">
        <p:scale>
          <a:sx n="64" d="100"/>
          <a:sy n="64" d="100"/>
        </p:scale>
        <p:origin x="126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image" Target="../media/image44.emf"/><Relationship Id="rId1" Type="http://schemas.openxmlformats.org/officeDocument/2006/relationships/image" Target="../media/image4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38AA4-BF49-440F-ADFD-DFB07D9510E0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41D1F-F50F-4F4D-80AD-EF0EF92D6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31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FDFC56-BDB5-4FA3-94C1-E34B4B1E29CF}" type="slidenum">
              <a:rPr lang="vi-VN"/>
              <a:pPr/>
              <a:t>1</a:t>
            </a:fld>
            <a:endParaRPr lang="vi-VN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21454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2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5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6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51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51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03663"/>
            <a:ext cx="4038600" cy="2152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03663"/>
            <a:ext cx="4038600" cy="2152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25DCBCE-B0C8-49B6-845F-D583557EF1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72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AC4B4-18D9-4DC0-9BF8-DD7BE6CF2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4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5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92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67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0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61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45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3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07AD4-6428-4D5F-90C2-D6BAD2C0AF36}" type="datetimeFigureOut">
              <a:rPr lang="en-US" smtClean="0"/>
              <a:t>15-Sep-20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CF560-D4B7-4C72-8A3E-1431E7EC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7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5" r:id="rId12"/>
    <p:sldLayoutId id="2147483716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bin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gif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7" Type="http://schemas.openxmlformats.org/officeDocument/2006/relationships/image" Target="../media/image260.png"/><Relationship Id="rId2" Type="http://schemas.openxmlformats.org/officeDocument/2006/relationships/image" Target="../media/image2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0.png"/><Relationship Id="rId5" Type="http://schemas.openxmlformats.org/officeDocument/2006/relationships/image" Target="../media/image240.png"/><Relationship Id="rId4" Type="http://schemas.openxmlformats.org/officeDocument/2006/relationships/image" Target="../media/image22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8.png"/><Relationship Id="rId7" Type="http://schemas.openxmlformats.org/officeDocument/2006/relationships/image" Target="../media/image2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4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4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3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8.gif"/><Relationship Id="rId5" Type="http://schemas.openxmlformats.org/officeDocument/2006/relationships/audio" Target="../media/audio1.bin"/><Relationship Id="rId4" Type="http://schemas.openxmlformats.org/officeDocument/2006/relationships/hyperlink" Target="file:///C:\Documents%20and%20Settings\Administrator\Desktop\Duong%20den%20ngay%20vinh%20quang%20-%20The%20Wall.mp3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12" descr="blumen-pflanzen04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546" y="5362642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14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04825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15" descr="blumen-pflanzen04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178" y="53960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16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480060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17" descr="Blue_ros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" y="4724400"/>
            <a:ext cx="1096963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7" name="Picture 18" descr="blumen-pflanzen04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036" y="5362642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8" name="Picture 19" descr="blumen-pflanzen04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017" y="523249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9" name="Picture 20" descr="Blue_ros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24750" y="4652963"/>
            <a:ext cx="11525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00" name="Picture 2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76200" y="4572000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01" name="Picture 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8610600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WordArt 23"/>
          <p:cNvSpPr>
            <a:spLocks noChangeArrowheads="1" noChangeShapeType="1" noTextEdit="1"/>
          </p:cNvSpPr>
          <p:nvPr/>
        </p:nvSpPr>
        <p:spPr bwMode="auto">
          <a:xfrm>
            <a:off x="381000" y="285750"/>
            <a:ext cx="8382000" cy="161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66"/>
              </a:avLst>
            </a:prstTxWarp>
          </a:bodyPr>
          <a:lstStyle/>
          <a:p>
            <a:pPr algn="ctr"/>
            <a:r>
              <a:rPr lang="en-US" sz="3600" b="1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 h"/>
                <a:cs typeface="Times New Roman"/>
              </a:rPr>
              <a:t>ô</a:t>
            </a:r>
            <a:r>
              <a:rPr lang="en-US" sz="3600" b="1" kern="10" dirty="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</a:t>
            </a:r>
            <a:r>
              <a:rPr lang="en-US" sz="3600" b="1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3600" b="1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định</a:t>
            </a:r>
            <a:r>
              <a:rPr lang="en-US" sz="3600" b="1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lí</a:t>
            </a:r>
            <a:r>
              <a:rPr lang="en-US" sz="36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Talet </a:t>
            </a:r>
            <a:r>
              <a:rPr lang="en-US" sz="3600" b="1" kern="10" dirty="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đảo</a:t>
            </a:r>
            <a:r>
              <a:rPr lang="en-US" sz="3600" b="1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- </a:t>
            </a:r>
            <a:r>
              <a:rPr lang="en-US" sz="3600" b="1" kern="10" dirty="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hệ</a:t>
            </a:r>
            <a:r>
              <a:rPr lang="en-US" sz="3600" b="1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quả</a:t>
            </a:r>
            <a:r>
              <a:rPr lang="en-US" sz="3600" b="1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 </a:t>
            </a:r>
            <a:r>
              <a:rPr lang="en-US" sz="3600" b="1" kern="10" dirty="0" err="1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Dạy</a:t>
            </a:r>
            <a:r>
              <a:rPr lang="en-US" sz="3600" b="1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online)</a:t>
            </a:r>
          </a:p>
        </p:txBody>
      </p:sp>
      <p:sp>
        <p:nvSpPr>
          <p:cNvPr id="37905" name="WordArt 29"/>
          <p:cNvSpPr>
            <a:spLocks noChangeArrowheads="1" noChangeShapeType="1" noTextEdit="1"/>
          </p:cNvSpPr>
          <p:nvPr/>
        </p:nvSpPr>
        <p:spPr bwMode="auto">
          <a:xfrm>
            <a:off x="2667000" y="2362200"/>
            <a:ext cx="3505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57"/>
              </a:avLst>
            </a:prstTxWarp>
          </a:bodyPr>
          <a:lstStyle/>
          <a:p>
            <a:pPr algn="ctr"/>
            <a:r>
              <a:rPr lang="en-US" sz="4000" b="1" i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8A1</a:t>
            </a:r>
            <a:endParaRPr lang="en-US" sz="4000" b="1" i="1" kern="10" dirty="0">
              <a:ln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2276386" y="4303850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PHƯƠNG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988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37905" grpId="0" animBg="1"/>
      <p:bldP spid="3790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335895" y="3260385"/>
            <a:ext cx="1034851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28600" y="152400"/>
            <a:ext cx="8153400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tam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ABC.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M,N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bất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kỳ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AC.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M. Qua 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AC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I, Qua 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minh IK//BC.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981547" y="2678693"/>
            <a:ext cx="533400" cy="16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14947" y="2682469"/>
            <a:ext cx="2371253" cy="16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990600" y="4260787"/>
            <a:ext cx="2895600" cy="218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22631" y="24384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4283426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71900" y="4314356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6" name="Oval 15"/>
          <p:cNvSpPr/>
          <p:nvPr/>
        </p:nvSpPr>
        <p:spPr>
          <a:xfrm>
            <a:off x="1113578" y="3767375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" y="3622952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8" name="Oval 17"/>
          <p:cNvSpPr/>
          <p:nvPr/>
        </p:nvSpPr>
        <p:spPr>
          <a:xfrm>
            <a:off x="2741692" y="3498787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844543" y="3292069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cxnSp>
        <p:nvCxnSpPr>
          <p:cNvPr id="20" name="Straight Connector 19"/>
          <p:cNvCxnSpPr>
            <a:endCxn id="18" idx="3"/>
          </p:cNvCxnSpPr>
          <p:nvPr/>
        </p:nvCxnSpPr>
        <p:spPr>
          <a:xfrm flipV="1">
            <a:off x="981547" y="3537811"/>
            <a:ext cx="1770199" cy="7229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32" idx="1"/>
          </p:cNvCxnSpPr>
          <p:nvPr/>
        </p:nvCxnSpPr>
        <p:spPr>
          <a:xfrm>
            <a:off x="1305454" y="3249269"/>
            <a:ext cx="1473837" cy="2862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140737" y="3280177"/>
            <a:ext cx="1239062" cy="5007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342586" y="3239252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164127" y="3771903"/>
            <a:ext cx="2703967" cy="4969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295400" y="3242574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366666" y="2943803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70231" y="303360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981547" y="4265315"/>
            <a:ext cx="2895600" cy="21882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14868" y="2080036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59650" y="2605827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// BC</a:t>
            </a:r>
          </a:p>
        </p:txBody>
      </p:sp>
      <p:sp>
        <p:nvSpPr>
          <p:cNvPr id="44" name="Down Arrow 43"/>
          <p:cNvSpPr/>
          <p:nvPr/>
        </p:nvSpPr>
        <p:spPr>
          <a:xfrm flipH="1" flipV="1">
            <a:off x="5867400" y="3065976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4860014" y="5335310"/>
                <a:ext cx="1181100" cy="6230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𝑨𝑴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𝑨𝑵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14" y="5335310"/>
                <a:ext cx="1181100" cy="623056"/>
              </a:xfrm>
              <a:prstGeom prst="rect">
                <a:avLst/>
              </a:prstGeom>
              <a:blipFill>
                <a:blip r:embed="rId2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/>
              <p:cNvSpPr/>
              <p:nvPr/>
            </p:nvSpPr>
            <p:spPr>
              <a:xfrm>
                <a:off x="6403251" y="5370917"/>
                <a:ext cx="1181100" cy="6247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𝑨𝑲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𝑨𝑴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𝑨𝑵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3251" y="5370917"/>
                <a:ext cx="1181100" cy="624786"/>
              </a:xfrm>
              <a:prstGeom prst="rect">
                <a:avLst/>
              </a:prstGeom>
              <a:blipFill>
                <a:blip r:embed="rId3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Down Arrow 32"/>
          <p:cNvSpPr/>
          <p:nvPr/>
        </p:nvSpPr>
        <p:spPr>
          <a:xfrm flipH="1" flipV="1">
            <a:off x="6919866" y="6052678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90791" y="6375527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MI//BN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03251" y="6375526"/>
            <a:ext cx="1316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KN//MC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410200" y="4657256"/>
            <a:ext cx="1380653" cy="413773"/>
            <a:chOff x="5410200" y="4657256"/>
            <a:chExt cx="1380653" cy="413773"/>
          </a:xfrm>
        </p:grpSpPr>
        <p:sp>
          <p:nvSpPr>
            <p:cNvPr id="30" name="Down Arrow 29"/>
            <p:cNvSpPr/>
            <p:nvPr/>
          </p:nvSpPr>
          <p:spPr>
            <a:xfrm flipH="1" flipV="1">
              <a:off x="6041114" y="4657256"/>
              <a:ext cx="76200" cy="214201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5410200" y="4871457"/>
              <a:ext cx="1380653" cy="534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5410200" y="4872106"/>
              <a:ext cx="8723" cy="19892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6772747" y="4867747"/>
              <a:ext cx="8723" cy="19892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46"/>
              <p:cNvSpPr/>
              <p:nvPr/>
            </p:nvSpPr>
            <p:spPr>
              <a:xfrm>
                <a:off x="5526764" y="3813094"/>
                <a:ext cx="1181100" cy="6295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𝑨𝑲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6764" y="3813094"/>
                <a:ext cx="1181100" cy="629531"/>
              </a:xfrm>
              <a:prstGeom prst="rect">
                <a:avLst/>
              </a:prstGeom>
              <a:blipFill>
                <a:blip r:embed="rId4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Down Arrow 47"/>
          <p:cNvSpPr/>
          <p:nvPr/>
        </p:nvSpPr>
        <p:spPr>
          <a:xfrm flipH="1" flipV="1">
            <a:off x="5359650" y="6121650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6606630" y="1498351"/>
            <a:ext cx="9906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200" dirty="0">
                <a:solidFill>
                  <a:srgbClr val="0000FF"/>
                </a:solidFill>
                <a:latin typeface="VNI-Helve" pitchFamily="2" charset="0"/>
                <a:sym typeface="Wingdings" panose="05000000000000000000" pitchFamily="2" charset="2"/>
              </a:rPr>
              <a:t></a:t>
            </a:r>
          </a:p>
        </p:txBody>
      </p:sp>
    </p:spTree>
    <p:extLst>
      <p:ext uri="{BB962C8B-B14F-4D97-AF65-F5344CB8AC3E}">
        <p14:creationId xmlns:p14="http://schemas.microsoft.com/office/powerpoint/2010/main" val="576157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-43124"/>
            <a:ext cx="8915400" cy="115672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fr-FR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fr-FR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đ/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Ta-lét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đảo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9054" y="2444289"/>
            <a:ext cx="8915400" cy="1156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cặp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ta-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lét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…)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81" y="3581400"/>
            <a:ext cx="8915400" cy="1156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ta-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lét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đảo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minh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717930"/>
            <a:ext cx="8915400" cy="596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fr-FR" sz="2800" b="1" i="1" u="sng" dirty="0" err="1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fr-FR" sz="2800" b="1" i="1" u="sng" dirty="0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i="1" u="sng" dirty="0" err="1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fr-FR" sz="2800" b="1" i="1" u="sng" dirty="0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i="1" u="sng" dirty="0" err="1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fr-FR" sz="2800" b="1" i="1" u="sng" dirty="0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2626F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52400" y="1310196"/>
            <a:ext cx="9906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200" dirty="0">
                <a:solidFill>
                  <a:srgbClr val="0000FF"/>
                </a:solidFill>
                <a:latin typeface="VNI-Helve" pitchFamily="2" charset="0"/>
                <a:sym typeface="Wingdings" panose="05000000000000000000" pitchFamily="2" charset="2"/>
              </a:rPr>
              <a:t></a:t>
            </a:r>
          </a:p>
        </p:txBody>
      </p:sp>
    </p:spTree>
    <p:extLst>
      <p:ext uri="{BB962C8B-B14F-4D97-AF65-F5344CB8AC3E}">
        <p14:creationId xmlns:p14="http://schemas.microsoft.com/office/powerpoint/2010/main" val="347782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52400"/>
            <a:ext cx="8382000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fr-FR" sz="2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đ/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Talet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…) 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-76200" y="-228600"/>
            <a:ext cx="685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200" dirty="0">
                <a:solidFill>
                  <a:srgbClr val="0000FF"/>
                </a:solidFill>
                <a:latin typeface="VNI-Helve" pitchFamily="2" charset="0"/>
                <a:sym typeface="Wingdings" panose="05000000000000000000" pitchFamily="2" charset="2"/>
              </a:rPr>
              <a:t></a:t>
            </a:r>
          </a:p>
        </p:txBody>
      </p:sp>
    </p:spTree>
    <p:extLst>
      <p:ext uri="{BB962C8B-B14F-4D97-AF65-F5344CB8AC3E}">
        <p14:creationId xmlns:p14="http://schemas.microsoft.com/office/powerpoint/2010/main" val="406437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b) IE = IF 			c*)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2"/>
                <a:stretch>
                  <a:fillRect l="-1008" r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862348" y="3365680"/>
            <a:ext cx="259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14111" y="5410201"/>
            <a:ext cx="490255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26990" y="3352801"/>
            <a:ext cx="635358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53148" y="3352801"/>
            <a:ext cx="1663521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5503" y="29718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8848" y="299916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54102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6334" y="414933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216" y="383535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88069" y="546279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849469" y="3368497"/>
            <a:ext cx="4254321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1479" y="3365680"/>
            <a:ext cx="3211669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5553" y="4051480"/>
            <a:ext cx="3442953" cy="710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36265" y="3902323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8200" y="2478118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blipFill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C110CE29-34A4-4B92-AAB2-2A27AEB60100}"/>
              </a:ext>
            </a:extLst>
          </p:cNvPr>
          <p:cNvSpPr txBox="1"/>
          <p:nvPr/>
        </p:nvSpPr>
        <p:spPr>
          <a:xfrm>
            <a:off x="5262093" y="2930542"/>
            <a:ext cx="55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E5D06E9-8F9D-4A1E-A2E7-338C9A8E7E8C}"/>
                  </a:ext>
                </a:extLst>
              </p:cNvPr>
              <p:cNvSpPr/>
              <p:nvPr/>
            </p:nvSpPr>
            <p:spPr>
              <a:xfrm>
                <a:off x="6334031" y="3023074"/>
                <a:ext cx="1181100" cy="6222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E5D06E9-8F9D-4A1E-A2E7-338C9A8E7E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4031" y="3023074"/>
                <a:ext cx="1181100" cy="622286"/>
              </a:xfrm>
              <a:prstGeom prst="rect">
                <a:avLst/>
              </a:prstGeom>
              <a:blipFill>
                <a:blip r:embed="rId4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112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28" grpId="0"/>
      <p:bldP spid="29" grpId="0"/>
      <p:bldP spid="23" grpId="0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IE = IF 			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2"/>
                <a:stretch>
                  <a:fillRect l="-940" r="-94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862348" y="2679880"/>
            <a:ext cx="2590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14111" y="4724401"/>
            <a:ext cx="490255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26990" y="2667001"/>
            <a:ext cx="635358" cy="2057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53148" y="2667001"/>
            <a:ext cx="1663521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5503" y="22860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8848" y="231336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7244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6334" y="346353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216" y="314955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88069" y="477699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849469" y="2682697"/>
            <a:ext cx="4254321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1479" y="2679880"/>
            <a:ext cx="3211669" cy="204170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5553" y="3365680"/>
            <a:ext cx="3442953" cy="710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36265" y="3216523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8200" y="2478118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2093" y="2930542"/>
            <a:ext cx="55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23" name="Down Arrow 22"/>
          <p:cNvSpPr/>
          <p:nvPr/>
        </p:nvSpPr>
        <p:spPr>
          <a:xfrm flipH="1" flipV="1">
            <a:off x="6924581" y="3972558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00800" y="4632068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IE//AB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b) IE = IF 			c*)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3"/>
                <a:stretch>
                  <a:fillRect l="-1008" r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blipFill>
                <a:blip r:embed="rId4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630097FF-2A93-4E55-A25A-9131A38DF24E}"/>
                  </a:ext>
                </a:extLst>
              </p:cNvPr>
              <p:cNvSpPr/>
              <p:nvPr/>
            </p:nvSpPr>
            <p:spPr>
              <a:xfrm>
                <a:off x="6334031" y="3023074"/>
                <a:ext cx="1181100" cy="6222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630097FF-2A93-4E55-A25A-9131A38DF2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4031" y="3023074"/>
                <a:ext cx="1181100" cy="622286"/>
              </a:xfrm>
              <a:prstGeom prst="rect">
                <a:avLst/>
              </a:prstGeom>
              <a:blipFill>
                <a:blip r:embed="rId5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273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IE = IF 			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2"/>
                <a:stretch>
                  <a:fillRect l="-940" r="-94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862348" y="2679880"/>
            <a:ext cx="259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14111" y="4724401"/>
            <a:ext cx="490255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26990" y="2667001"/>
            <a:ext cx="635358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53148" y="2667001"/>
            <a:ext cx="1663521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5503" y="22860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8848" y="231336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7244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6334" y="346353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216" y="314955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88069" y="477699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849469" y="2682697"/>
            <a:ext cx="4254321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1479" y="2679880"/>
            <a:ext cx="3211669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5553" y="3365680"/>
            <a:ext cx="3442953" cy="710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36265" y="3216523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8200" y="2478118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2093" y="2930542"/>
            <a:ext cx="55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89961" y="3035747"/>
            <a:ext cx="1190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IE = IF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b) IE = IF 			c*)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3"/>
                <a:stretch>
                  <a:fillRect l="-1008" r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Rectangle 33"/>
              <p:cNvSpPr/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blipFill>
                <a:blip r:embed="rId4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6898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IE = IF 			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2"/>
                <a:stretch>
                  <a:fillRect l="-940" r="-94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862348" y="2679880"/>
            <a:ext cx="2590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14111" y="4724401"/>
            <a:ext cx="490255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26990" y="2667001"/>
            <a:ext cx="635358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53148" y="2667001"/>
            <a:ext cx="1663521" cy="2057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5503" y="22860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8848" y="231336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7244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6334" y="346353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216" y="314955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88069" y="477699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849469" y="2682697"/>
            <a:ext cx="4254321" cy="204170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1479" y="2679880"/>
            <a:ext cx="3211669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5553" y="3365680"/>
            <a:ext cx="3442953" cy="710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36265" y="3216523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8200" y="2478118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2093" y="2930542"/>
            <a:ext cx="55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89961" y="3035747"/>
            <a:ext cx="1190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IE = IF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4669" y="5057121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2626F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endParaRPr lang="en-US" sz="2400" b="1" u="sng" dirty="0">
              <a:solidFill>
                <a:srgbClr val="2626F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7810500" y="5560403"/>
                <a:ext cx="1181100" cy="622286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𝑰𝑭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𝑪𝑨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0" y="5560403"/>
                <a:ext cx="1181100" cy="622286"/>
              </a:xfrm>
              <a:prstGeom prst="rect">
                <a:avLst/>
              </a:prstGeom>
              <a:blipFill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Down Arrow 26"/>
          <p:cNvSpPr/>
          <p:nvPr/>
        </p:nvSpPr>
        <p:spPr>
          <a:xfrm flipH="1" flipV="1">
            <a:off x="8324850" y="6262799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86419" y="6478764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IF//AB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b) IE = IF 			c*)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4"/>
                <a:stretch>
                  <a:fillRect l="-1008" r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Rectangle 33"/>
              <p:cNvSpPr/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blipFill>
                <a:blip r:embed="rId5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294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 animBg="1"/>
      <p:bldP spid="27" grpId="0" animBg="1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IE = IF 			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2"/>
                <a:stretch>
                  <a:fillRect l="-940" r="-94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862348" y="2679880"/>
            <a:ext cx="259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14111" y="4724401"/>
            <a:ext cx="490255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26990" y="2667001"/>
            <a:ext cx="635358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53148" y="2667001"/>
            <a:ext cx="1663521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5503" y="22860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8848" y="231336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7244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6334" y="346353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216" y="314955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88069" y="477699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849469" y="2682697"/>
            <a:ext cx="4254321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1479" y="2679880"/>
            <a:ext cx="3211669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5553" y="3365680"/>
            <a:ext cx="3442953" cy="710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36265" y="3216523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8200" y="2478118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2093" y="2930542"/>
            <a:ext cx="55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89961" y="3035747"/>
            <a:ext cx="1190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IE = IF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4669" y="5057121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2626F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endParaRPr lang="en-US" sz="2400" b="1" u="sng" dirty="0">
              <a:solidFill>
                <a:srgbClr val="2626F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7810500" y="5560403"/>
                <a:ext cx="1181100" cy="622286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𝑰𝑭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𝑪𝑨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0" y="5560403"/>
                <a:ext cx="1181100" cy="622286"/>
              </a:xfrm>
              <a:prstGeom prst="rect">
                <a:avLst/>
              </a:prstGeom>
              <a:blipFill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Down Arrow 26"/>
          <p:cNvSpPr/>
          <p:nvPr/>
        </p:nvSpPr>
        <p:spPr>
          <a:xfrm flipH="1" flipV="1">
            <a:off x="8324850" y="6262799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86419" y="6478764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IF//AB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b) IE = IF 			c*)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4"/>
                <a:stretch>
                  <a:fillRect l="-1008" r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Rectangle 33"/>
              <p:cNvSpPr/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blipFill>
                <a:blip r:embed="rId5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4094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 </a:t>
                </a:r>
              </a:p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a) </a:t>
                </a:r>
                <a:r>
                  <a:rPr lang="en-US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b) IE = IF 			c*)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 rotWithShape="0">
                <a:blip r:embed="rId2"/>
                <a:stretch>
                  <a:fillRect l="-1007" r="-1275" b="-136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862348" y="2679880"/>
            <a:ext cx="2590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14111" y="4724401"/>
            <a:ext cx="490255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26990" y="2667001"/>
            <a:ext cx="635358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53148" y="2667001"/>
            <a:ext cx="1663521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5503" y="22860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8848" y="231336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7244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6334" y="346353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216" y="314955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88069" y="477699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849469" y="2682697"/>
            <a:ext cx="4254321" cy="204170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1479" y="2679880"/>
            <a:ext cx="3211669" cy="204170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5553" y="3365680"/>
            <a:ext cx="3442953" cy="710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36265" y="3216523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8200" y="2478118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2093" y="2930542"/>
            <a:ext cx="55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89961" y="3035747"/>
            <a:ext cx="1190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IE = IF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766808" y="5505905"/>
                <a:ext cx="1181100" cy="622286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808" y="5505905"/>
                <a:ext cx="1181100" cy="622286"/>
              </a:xfrm>
              <a:prstGeom prst="rect">
                <a:avLst/>
              </a:prstGeom>
              <a:blipFill rotWithShape="0">
                <a:blip r:embed="rId3"/>
                <a:stretch>
                  <a:fillRect b="-1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544669" y="5057121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2626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endParaRPr lang="en-US" sz="2400" b="1" u="sng" dirty="0">
              <a:solidFill>
                <a:srgbClr val="2626F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Down Arrow 22"/>
          <p:cNvSpPr/>
          <p:nvPr/>
        </p:nvSpPr>
        <p:spPr>
          <a:xfrm flipH="1" flipV="1">
            <a:off x="2281158" y="6208301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382" y="6418037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7810500" y="5560403"/>
                <a:ext cx="1181100" cy="622286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𝑰𝑭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𝑪𝑨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0" y="5560403"/>
                <a:ext cx="1181100" cy="622286"/>
              </a:xfrm>
              <a:prstGeom prst="rect">
                <a:avLst/>
              </a:prstGeom>
              <a:blipFill rotWithShape="0">
                <a:blip r:embed="rId4"/>
                <a:stretch>
                  <a:fillRect b="-1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Down Arrow 26"/>
          <p:cNvSpPr/>
          <p:nvPr/>
        </p:nvSpPr>
        <p:spPr>
          <a:xfrm flipH="1" flipV="1">
            <a:off x="8324850" y="6262799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86419" y="6478764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IF//AB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4988469" y="5484203"/>
                <a:ext cx="1181100" cy="647357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𝑪𝑨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8469" y="5484203"/>
                <a:ext cx="1181100" cy="647357"/>
              </a:xfrm>
              <a:prstGeom prst="rect">
                <a:avLst/>
              </a:prstGeom>
              <a:blipFill rotWithShape="0">
                <a:blip r:embed="rId5"/>
                <a:stretch>
                  <a:fillRect b="-10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Down Arrow 33"/>
          <p:cNvSpPr/>
          <p:nvPr/>
        </p:nvSpPr>
        <p:spPr>
          <a:xfrm flipH="1" flipV="1">
            <a:off x="5502819" y="6186599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19488" y="6477000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AB//CD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26354" y="4993610"/>
            <a:ext cx="6481842" cy="413773"/>
            <a:chOff x="5410200" y="4657256"/>
            <a:chExt cx="1380653" cy="413773"/>
          </a:xfrm>
        </p:grpSpPr>
        <p:sp>
          <p:nvSpPr>
            <p:cNvPr id="37" name="Down Arrow 36"/>
            <p:cNvSpPr/>
            <p:nvPr/>
          </p:nvSpPr>
          <p:spPr>
            <a:xfrm flipH="1" flipV="1">
              <a:off x="6041114" y="4657256"/>
              <a:ext cx="76200" cy="214201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5410200" y="4871457"/>
              <a:ext cx="1380653" cy="534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5410200" y="4872106"/>
              <a:ext cx="8723" cy="19892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6772747" y="4867747"/>
              <a:ext cx="8723" cy="19892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5604126" y="4129634"/>
                <a:ext cx="1181100" cy="624017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𝑰𝑭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126" y="4129634"/>
                <a:ext cx="1181100" cy="624017"/>
              </a:xfrm>
              <a:prstGeom prst="rect">
                <a:avLst/>
              </a:prstGeom>
              <a:blipFill rotWithShape="0">
                <a:blip r:embed="rId6"/>
                <a:stretch>
                  <a:fillRect b="-135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25271" y="1428879"/>
                <a:ext cx="1181100" cy="622286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71" y="1428879"/>
                <a:ext cx="1181100" cy="622286"/>
              </a:xfrm>
              <a:prstGeom prst="rect">
                <a:avLst/>
              </a:prstGeom>
              <a:blipFill rotWithShape="0">
                <a:blip r:embed="rId7"/>
                <a:stretch>
                  <a:fillRect b="-1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b) IE = IF 			c*)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5"/>
                <a:stretch>
                  <a:fillRect l="-1075" r="-1344" b="-16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blipFill rotWithShape="0">
                <a:blip r:embed="rId4"/>
                <a:stretch>
                  <a:fillRect b="-1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52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4" grpId="0"/>
      <p:bldP spid="33" grpId="0" animBg="1"/>
      <p:bldP spid="34" grpId="0" animBg="1"/>
      <p:bldP spid="35" grpId="0"/>
      <p:bldP spid="4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IE = IF 			b*)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2"/>
                <a:stretch>
                  <a:fillRect l="-940" r="-94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862348" y="2679880"/>
            <a:ext cx="259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14111" y="4724401"/>
            <a:ext cx="490255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26990" y="2667001"/>
            <a:ext cx="635358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53148" y="2667001"/>
            <a:ext cx="1663521" cy="2057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5503" y="22860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8848" y="231336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7244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6334" y="346353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216" y="314955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88069" y="477699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849469" y="2682697"/>
            <a:ext cx="4254321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1479" y="2679880"/>
            <a:ext cx="3211669" cy="2041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5553" y="3365680"/>
            <a:ext cx="3442953" cy="710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36265" y="3216523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8200" y="2478118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2093" y="2930542"/>
            <a:ext cx="55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89961" y="3035747"/>
            <a:ext cx="1190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IE = IF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1766808" y="5505905"/>
                <a:ext cx="1181100" cy="622286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808" y="5505905"/>
                <a:ext cx="1181100" cy="622286"/>
              </a:xfrm>
              <a:prstGeom prst="rect">
                <a:avLst/>
              </a:prstGeom>
              <a:blipFill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Down Arrow 22"/>
          <p:cNvSpPr/>
          <p:nvPr/>
        </p:nvSpPr>
        <p:spPr>
          <a:xfrm flipH="1" flipV="1">
            <a:off x="2281158" y="6208301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382" y="6418037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7810500" y="5560403"/>
                <a:ext cx="1181100" cy="622286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𝑰𝑭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𝑪𝑨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0" y="5560403"/>
                <a:ext cx="1181100" cy="622286"/>
              </a:xfrm>
              <a:prstGeom prst="rect">
                <a:avLst/>
              </a:prstGeom>
              <a:blipFill>
                <a:blip r:embed="rId4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Down Arrow 26"/>
          <p:cNvSpPr/>
          <p:nvPr/>
        </p:nvSpPr>
        <p:spPr>
          <a:xfrm flipH="1" flipV="1">
            <a:off x="8324850" y="6262799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86419" y="6478764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IF//AB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/>
              <p:cNvSpPr/>
              <p:nvPr/>
            </p:nvSpPr>
            <p:spPr>
              <a:xfrm>
                <a:off x="4988469" y="5484203"/>
                <a:ext cx="1181100" cy="647357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𝑪𝑨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8469" y="5484203"/>
                <a:ext cx="1181100" cy="647357"/>
              </a:xfrm>
              <a:prstGeom prst="rect">
                <a:avLst/>
              </a:prstGeom>
              <a:blipFill>
                <a:blip r:embed="rId5"/>
                <a:stretch>
                  <a:fillRect b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Down Arrow 33"/>
          <p:cNvSpPr/>
          <p:nvPr/>
        </p:nvSpPr>
        <p:spPr>
          <a:xfrm flipH="1" flipV="1">
            <a:off x="5502819" y="6186599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19488" y="6477000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AB//CD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26354" y="4993610"/>
            <a:ext cx="6481842" cy="413773"/>
            <a:chOff x="5410200" y="4657256"/>
            <a:chExt cx="1380653" cy="413773"/>
          </a:xfrm>
        </p:grpSpPr>
        <p:sp>
          <p:nvSpPr>
            <p:cNvPr id="37" name="Down Arrow 36"/>
            <p:cNvSpPr/>
            <p:nvPr/>
          </p:nvSpPr>
          <p:spPr>
            <a:xfrm flipH="1" flipV="1">
              <a:off x="6041114" y="4657256"/>
              <a:ext cx="76200" cy="214201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5410200" y="4871457"/>
              <a:ext cx="1380653" cy="534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5410200" y="4872106"/>
              <a:ext cx="8723" cy="19892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6772747" y="4867747"/>
              <a:ext cx="8723" cy="19892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40"/>
              <p:cNvSpPr/>
              <p:nvPr/>
            </p:nvSpPr>
            <p:spPr>
              <a:xfrm>
                <a:off x="5604126" y="4129634"/>
                <a:ext cx="1181100" cy="624017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𝑰𝑭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126" y="4129634"/>
                <a:ext cx="1181100" cy="624017"/>
              </a:xfrm>
              <a:prstGeom prst="rect">
                <a:avLst/>
              </a:prstGeom>
              <a:blipFill>
                <a:blip r:embed="rId6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7543519" y="1914682"/>
            <a:ext cx="685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200" dirty="0">
                <a:solidFill>
                  <a:srgbClr val="0000FF"/>
                </a:solidFill>
                <a:latin typeface="VNI-Helve" pitchFamily="2" charset="0"/>
                <a:sym typeface="Wingdings" panose="05000000000000000000" pitchFamily="2" charset="2"/>
              </a:rPr>
              <a:t></a:t>
            </a:r>
          </a:p>
        </p:txBody>
      </p:sp>
      <p:sp>
        <p:nvSpPr>
          <p:cNvPr id="43" name="Down Arrow 42"/>
          <p:cNvSpPr/>
          <p:nvPr/>
        </p:nvSpPr>
        <p:spPr>
          <a:xfrm flipH="1" flipV="1">
            <a:off x="6506578" y="3463531"/>
            <a:ext cx="278647" cy="50092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Rectangle 43"/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b) IE = IF 			c*)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7"/>
                <a:stretch>
                  <a:fillRect l="-1008" r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Rectangle 44"/>
              <p:cNvSpPr/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𝑰𝑬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𝑫𝑩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39" y="1617380"/>
                <a:ext cx="1181100" cy="622286"/>
              </a:xfrm>
              <a:prstGeom prst="rect">
                <a:avLst/>
              </a:prstGeom>
              <a:blipFill>
                <a:blip r:embed="rId8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12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28" name="Rectangle 96"/>
          <p:cNvSpPr>
            <a:spLocks noChangeArrowheads="1"/>
          </p:cNvSpPr>
          <p:nvPr/>
        </p:nvSpPr>
        <p:spPr bwMode="auto">
          <a:xfrm>
            <a:off x="76200" y="407194"/>
            <a:ext cx="9144000" cy="838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435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4" y="31750"/>
            <a:ext cx="1905000" cy="381000"/>
          </a:xfrm>
          <a:prstGeom prst="actionButtonBlank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 err="1">
                <a:latin typeface=".VnTimeH" pitchFamily="34" charset="0"/>
              </a:rPr>
              <a:t>Bài</a:t>
            </a:r>
            <a:r>
              <a:rPr lang="en-US" sz="2000" b="1" dirty="0">
                <a:latin typeface=".VnTimeH" pitchFamily="34" charset="0"/>
              </a:rPr>
              <a:t> </a:t>
            </a:r>
            <a:r>
              <a:rPr lang="en-US" sz="2000" b="1" dirty="0" err="1">
                <a:latin typeface=".VnTimeH" pitchFamily="34" charset="0"/>
              </a:rPr>
              <a:t>tập</a:t>
            </a:r>
            <a:r>
              <a:rPr lang="en-US" sz="2000" b="1" dirty="0">
                <a:latin typeface=".VnTimeH" pitchFamily="34" charset="0"/>
              </a:rPr>
              <a:t> 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00037" y="337315"/>
            <a:ext cx="86963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                    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3" name="Oval 8"/>
          <p:cNvSpPr>
            <a:spLocks noChangeArrowheads="1"/>
          </p:cNvSpPr>
          <p:nvPr/>
        </p:nvSpPr>
        <p:spPr bwMode="auto">
          <a:xfrm>
            <a:off x="8474868" y="393823"/>
            <a:ext cx="533400" cy="5334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>
                <a:latin typeface="Garamond" panose="02020404030301010803" pitchFamily="18" charset="0"/>
              </a:rPr>
              <a:t>3</a:t>
            </a:r>
          </a:p>
        </p:txBody>
      </p:sp>
      <p:sp>
        <p:nvSpPr>
          <p:cNvPr id="19464" name="Oval 9"/>
          <p:cNvSpPr>
            <a:spLocks noChangeArrowheads="1"/>
          </p:cNvSpPr>
          <p:nvPr/>
        </p:nvSpPr>
        <p:spPr bwMode="auto">
          <a:xfrm>
            <a:off x="7865268" y="393823"/>
            <a:ext cx="533400" cy="5334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>
                <a:latin typeface="Garamond" panose="02020404030301010803" pitchFamily="18" charset="0"/>
              </a:rPr>
              <a:t>2</a:t>
            </a:r>
          </a:p>
        </p:txBody>
      </p:sp>
      <p:sp>
        <p:nvSpPr>
          <p:cNvPr id="19465" name="Oval 11"/>
          <p:cNvSpPr>
            <a:spLocks noChangeArrowheads="1"/>
          </p:cNvSpPr>
          <p:nvPr/>
        </p:nvSpPr>
        <p:spPr bwMode="auto">
          <a:xfrm>
            <a:off x="4648200" y="346075"/>
            <a:ext cx="609600" cy="533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>
                <a:latin typeface="Garamond" panose="02020404030301010803" pitchFamily="18" charset="0"/>
              </a:rPr>
              <a:t>C</a:t>
            </a:r>
          </a:p>
        </p:txBody>
      </p:sp>
      <p:sp>
        <p:nvSpPr>
          <p:cNvPr id="19466" name="Oval 12"/>
          <p:cNvSpPr>
            <a:spLocks noChangeArrowheads="1"/>
          </p:cNvSpPr>
          <p:nvPr/>
        </p:nvSpPr>
        <p:spPr bwMode="auto">
          <a:xfrm>
            <a:off x="4038600" y="346075"/>
            <a:ext cx="609600" cy="533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 dirty="0">
                <a:latin typeface="Garamond" panose="02020404030301010803" pitchFamily="18" charset="0"/>
              </a:rPr>
              <a:t>B</a:t>
            </a:r>
          </a:p>
        </p:txBody>
      </p:sp>
      <p:sp>
        <p:nvSpPr>
          <p:cNvPr id="19467" name="Oval 13"/>
          <p:cNvSpPr>
            <a:spLocks noChangeArrowheads="1"/>
          </p:cNvSpPr>
          <p:nvPr/>
        </p:nvSpPr>
        <p:spPr bwMode="auto">
          <a:xfrm>
            <a:off x="3276600" y="346075"/>
            <a:ext cx="609600" cy="533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 dirty="0">
                <a:latin typeface="Garamond" panose="02020404030301010803" pitchFamily="18" charset="0"/>
              </a:rPr>
              <a:t>A</a:t>
            </a:r>
          </a:p>
        </p:txBody>
      </p:sp>
      <p:grpSp>
        <p:nvGrpSpPr>
          <p:cNvPr id="19468" name="Group 85"/>
          <p:cNvGrpSpPr>
            <a:grpSpLocks/>
          </p:cNvGrpSpPr>
          <p:nvPr/>
        </p:nvGrpSpPr>
        <p:grpSpPr bwMode="auto">
          <a:xfrm>
            <a:off x="152400" y="1676400"/>
            <a:ext cx="4191000" cy="1524000"/>
            <a:chOff x="192" y="1056"/>
            <a:chExt cx="2640" cy="960"/>
          </a:xfrm>
        </p:grpSpPr>
        <p:sp>
          <p:nvSpPr>
            <p:cNvPr id="19520" name="Oval 14"/>
            <p:cNvSpPr>
              <a:spLocks noChangeArrowheads="1"/>
            </p:cNvSpPr>
            <p:nvPr/>
          </p:nvSpPr>
          <p:spPr bwMode="auto">
            <a:xfrm>
              <a:off x="192" y="1056"/>
              <a:ext cx="2256" cy="96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endParaRPr lang="en-SG">
                <a:latin typeface="Garamond" panose="02020404030301010803" pitchFamily="18" charset="0"/>
              </a:endParaRPr>
            </a:p>
          </p:txBody>
        </p:sp>
        <p:sp>
          <p:nvSpPr>
            <p:cNvPr id="19521" name="Text Box 32"/>
            <p:cNvSpPr txBox="1">
              <a:spLocks noChangeArrowheads="1"/>
            </p:cNvSpPr>
            <p:nvPr/>
          </p:nvSpPr>
          <p:spPr bwMode="auto">
            <a:xfrm>
              <a:off x="1200" y="1248"/>
              <a:ext cx="148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latin typeface="Arial" panose="020B0604020202020204" pitchFamily="34" charset="0"/>
                </a:rPr>
                <a:t>*</a:t>
              </a:r>
              <a:r>
                <a:rPr lang="en-US" dirty="0" err="1">
                  <a:latin typeface="Arial" panose="020B0604020202020204" pitchFamily="34" charset="0"/>
                </a:rPr>
                <a:t>Vì</a:t>
              </a:r>
              <a:r>
                <a:rPr lang="en-US" dirty="0">
                  <a:latin typeface="Arial" panose="020B0604020202020204" pitchFamily="34" charset="0"/>
                </a:rPr>
                <a:t> B’C’//BC </a:t>
              </a:r>
            </a:p>
            <a:p>
              <a:pPr>
                <a:spcBef>
                  <a:spcPct val="50000"/>
                </a:spcBef>
              </a:pPr>
              <a:r>
                <a:rPr lang="en-US" dirty="0">
                  <a:latin typeface="Arial" panose="020B0604020202020204" pitchFamily="34" charset="0"/>
                </a:rPr>
                <a:t>     =&gt; </a:t>
              </a:r>
            </a:p>
          </p:txBody>
        </p:sp>
        <p:grpSp>
          <p:nvGrpSpPr>
            <p:cNvPr id="19522" name="Group 33"/>
            <p:cNvGrpSpPr>
              <a:grpSpLocks/>
            </p:cNvGrpSpPr>
            <p:nvPr/>
          </p:nvGrpSpPr>
          <p:grpSpPr bwMode="auto">
            <a:xfrm>
              <a:off x="1584" y="1440"/>
              <a:ext cx="1248" cy="404"/>
              <a:chOff x="4080" y="3656"/>
              <a:chExt cx="1248" cy="404"/>
            </a:xfrm>
          </p:grpSpPr>
          <p:sp>
            <p:nvSpPr>
              <p:cNvPr id="19532" name="Text Box 34"/>
              <p:cNvSpPr txBox="1">
                <a:spLocks noChangeArrowheads="1"/>
              </p:cNvSpPr>
              <p:nvPr/>
            </p:nvSpPr>
            <p:spPr bwMode="auto">
              <a:xfrm>
                <a:off x="4080" y="3656"/>
                <a:ext cx="124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 dirty="0">
                    <a:latin typeface="Arial" panose="020B0604020202020204" pitchFamily="34" charset="0"/>
                  </a:rPr>
                  <a:t>AB’    B’C’</a:t>
                </a:r>
              </a:p>
              <a:p>
                <a:r>
                  <a:rPr lang="en-US" dirty="0">
                    <a:latin typeface="Arial" panose="020B0604020202020204" pitchFamily="34" charset="0"/>
                  </a:rPr>
                  <a:t>AB     BC</a:t>
                </a:r>
              </a:p>
            </p:txBody>
          </p:sp>
          <p:sp>
            <p:nvSpPr>
              <p:cNvPr id="19533" name="Line 35"/>
              <p:cNvSpPr>
                <a:spLocks noChangeShapeType="1"/>
              </p:cNvSpPr>
              <p:nvPr/>
            </p:nvSpPr>
            <p:spPr bwMode="auto">
              <a:xfrm>
                <a:off x="4128" y="384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4" name="Line 36"/>
              <p:cNvSpPr>
                <a:spLocks noChangeShapeType="1"/>
              </p:cNvSpPr>
              <p:nvPr/>
            </p:nvSpPr>
            <p:spPr bwMode="auto">
              <a:xfrm>
                <a:off x="4512" y="384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5" name="Text Box 37"/>
              <p:cNvSpPr txBox="1">
                <a:spLocks noChangeArrowheads="1"/>
              </p:cNvSpPr>
              <p:nvPr/>
            </p:nvSpPr>
            <p:spPr bwMode="auto">
              <a:xfrm>
                <a:off x="4350" y="3743"/>
                <a:ext cx="20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Arial" panose="020B0604020202020204" pitchFamily="34" charset="0"/>
                  </a:rPr>
                  <a:t>=</a:t>
                </a:r>
              </a:p>
            </p:txBody>
          </p:sp>
        </p:grpSp>
        <p:grpSp>
          <p:nvGrpSpPr>
            <p:cNvPr id="19523" name="Group 50"/>
            <p:cNvGrpSpPr>
              <a:grpSpLocks/>
            </p:cNvGrpSpPr>
            <p:nvPr/>
          </p:nvGrpSpPr>
          <p:grpSpPr bwMode="auto">
            <a:xfrm>
              <a:off x="384" y="1104"/>
              <a:ext cx="1062" cy="840"/>
              <a:chOff x="330" y="1071"/>
              <a:chExt cx="1062" cy="840"/>
            </a:xfrm>
          </p:grpSpPr>
          <p:grpSp>
            <p:nvGrpSpPr>
              <p:cNvPr id="19524" name="Group 51"/>
              <p:cNvGrpSpPr>
                <a:grpSpLocks/>
              </p:cNvGrpSpPr>
              <p:nvPr/>
            </p:nvGrpSpPr>
            <p:grpSpPr bwMode="auto">
              <a:xfrm>
                <a:off x="480" y="1248"/>
                <a:ext cx="768" cy="480"/>
                <a:chOff x="432" y="1200"/>
                <a:chExt cx="864" cy="576"/>
              </a:xfrm>
            </p:grpSpPr>
            <p:sp>
              <p:nvSpPr>
                <p:cNvPr id="19530" name="Freeform 52"/>
                <p:cNvSpPr>
                  <a:spLocks/>
                </p:cNvSpPr>
                <p:nvPr/>
              </p:nvSpPr>
              <p:spPr bwMode="auto">
                <a:xfrm>
                  <a:off x="432" y="1200"/>
                  <a:ext cx="864" cy="576"/>
                </a:xfrm>
                <a:custGeom>
                  <a:avLst/>
                  <a:gdLst>
                    <a:gd name="T0" fmla="*/ 336 w 864"/>
                    <a:gd name="T1" fmla="*/ 0 h 576"/>
                    <a:gd name="T2" fmla="*/ 0 w 864"/>
                    <a:gd name="T3" fmla="*/ 576 h 576"/>
                    <a:gd name="T4" fmla="*/ 864 w 864"/>
                    <a:gd name="T5" fmla="*/ 576 h 576"/>
                    <a:gd name="T6" fmla="*/ 336 w 864"/>
                    <a:gd name="T7" fmla="*/ 0 h 57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864"/>
                    <a:gd name="T13" fmla="*/ 0 h 576"/>
                    <a:gd name="T14" fmla="*/ 864 w 864"/>
                    <a:gd name="T15" fmla="*/ 576 h 57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864" h="576">
                      <a:moveTo>
                        <a:pt x="336" y="0"/>
                      </a:moveTo>
                      <a:lnTo>
                        <a:pt x="0" y="576"/>
                      </a:lnTo>
                      <a:lnTo>
                        <a:pt x="864" y="576"/>
                      </a:lnTo>
                      <a:lnTo>
                        <a:pt x="336" y="0"/>
                      </a:lnTo>
                      <a:close/>
                    </a:path>
                  </a:pathLst>
                </a:cu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19531" name="Line 53"/>
                <p:cNvSpPr>
                  <a:spLocks noChangeShapeType="1"/>
                </p:cNvSpPr>
                <p:nvPr/>
              </p:nvSpPr>
              <p:spPr bwMode="auto">
                <a:xfrm>
                  <a:off x="582" y="1516"/>
                  <a:ext cx="480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9525" name="Text Box 54"/>
              <p:cNvSpPr txBox="1">
                <a:spLocks noChangeArrowheads="1"/>
              </p:cNvSpPr>
              <p:nvPr/>
            </p:nvSpPr>
            <p:spPr bwMode="auto">
              <a:xfrm>
                <a:off x="672" y="1071"/>
                <a:ext cx="21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A</a:t>
                </a:r>
              </a:p>
            </p:txBody>
          </p:sp>
          <p:sp>
            <p:nvSpPr>
              <p:cNvPr id="19526" name="Text Box 55"/>
              <p:cNvSpPr txBox="1">
                <a:spLocks noChangeArrowheads="1"/>
              </p:cNvSpPr>
              <p:nvPr/>
            </p:nvSpPr>
            <p:spPr bwMode="auto">
              <a:xfrm>
                <a:off x="1008" y="1344"/>
                <a:ext cx="23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C’</a:t>
                </a:r>
              </a:p>
            </p:txBody>
          </p:sp>
          <p:sp>
            <p:nvSpPr>
              <p:cNvPr id="19527" name="Text Box 56"/>
              <p:cNvSpPr txBox="1">
                <a:spLocks noChangeArrowheads="1"/>
              </p:cNvSpPr>
              <p:nvPr/>
            </p:nvSpPr>
            <p:spPr bwMode="auto">
              <a:xfrm>
                <a:off x="435" y="1353"/>
                <a:ext cx="23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B’</a:t>
                </a:r>
              </a:p>
            </p:txBody>
          </p:sp>
          <p:sp>
            <p:nvSpPr>
              <p:cNvPr id="19528" name="Text Box 57"/>
              <p:cNvSpPr txBox="1">
                <a:spLocks noChangeArrowheads="1"/>
              </p:cNvSpPr>
              <p:nvPr/>
            </p:nvSpPr>
            <p:spPr bwMode="auto">
              <a:xfrm>
                <a:off x="330" y="1632"/>
                <a:ext cx="20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B</a:t>
                </a:r>
              </a:p>
            </p:txBody>
          </p:sp>
          <p:sp>
            <p:nvSpPr>
              <p:cNvPr id="19529" name="Text Box 58"/>
              <p:cNvSpPr txBox="1">
                <a:spLocks noChangeArrowheads="1"/>
              </p:cNvSpPr>
              <p:nvPr/>
            </p:nvSpPr>
            <p:spPr bwMode="auto">
              <a:xfrm>
                <a:off x="1185" y="1680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C</a:t>
                </a:r>
              </a:p>
            </p:txBody>
          </p:sp>
        </p:grpSp>
      </p:grpSp>
      <p:grpSp>
        <p:nvGrpSpPr>
          <p:cNvPr id="19469" name="Group 89"/>
          <p:cNvGrpSpPr>
            <a:grpSpLocks/>
          </p:cNvGrpSpPr>
          <p:nvPr/>
        </p:nvGrpSpPr>
        <p:grpSpPr bwMode="auto">
          <a:xfrm>
            <a:off x="76200" y="5143500"/>
            <a:ext cx="4114800" cy="1485900"/>
            <a:chOff x="192" y="3240"/>
            <a:chExt cx="2592" cy="936"/>
          </a:xfrm>
        </p:grpSpPr>
        <p:sp>
          <p:nvSpPr>
            <p:cNvPr id="19504" name="Oval 18"/>
            <p:cNvSpPr>
              <a:spLocks noChangeArrowheads="1"/>
            </p:cNvSpPr>
            <p:nvPr/>
          </p:nvSpPr>
          <p:spPr bwMode="auto">
            <a:xfrm>
              <a:off x="192" y="3264"/>
              <a:ext cx="2304" cy="91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19505" name="Group 49"/>
            <p:cNvGrpSpPr>
              <a:grpSpLocks/>
            </p:cNvGrpSpPr>
            <p:nvPr/>
          </p:nvGrpSpPr>
          <p:grpSpPr bwMode="auto">
            <a:xfrm>
              <a:off x="426" y="3240"/>
              <a:ext cx="1062" cy="840"/>
              <a:chOff x="330" y="1071"/>
              <a:chExt cx="1062" cy="840"/>
            </a:xfrm>
          </p:grpSpPr>
          <p:grpSp>
            <p:nvGrpSpPr>
              <p:cNvPr id="19512" name="Group 39"/>
              <p:cNvGrpSpPr>
                <a:grpSpLocks/>
              </p:cNvGrpSpPr>
              <p:nvPr/>
            </p:nvGrpSpPr>
            <p:grpSpPr bwMode="auto">
              <a:xfrm>
                <a:off x="480" y="1248"/>
                <a:ext cx="768" cy="480"/>
                <a:chOff x="432" y="1200"/>
                <a:chExt cx="864" cy="576"/>
              </a:xfrm>
            </p:grpSpPr>
            <p:sp>
              <p:nvSpPr>
                <p:cNvPr id="19518" name="Freeform 21"/>
                <p:cNvSpPr>
                  <a:spLocks/>
                </p:cNvSpPr>
                <p:nvPr/>
              </p:nvSpPr>
              <p:spPr bwMode="auto">
                <a:xfrm>
                  <a:off x="432" y="1200"/>
                  <a:ext cx="864" cy="576"/>
                </a:xfrm>
                <a:custGeom>
                  <a:avLst/>
                  <a:gdLst>
                    <a:gd name="T0" fmla="*/ 336 w 864"/>
                    <a:gd name="T1" fmla="*/ 0 h 576"/>
                    <a:gd name="T2" fmla="*/ 0 w 864"/>
                    <a:gd name="T3" fmla="*/ 576 h 576"/>
                    <a:gd name="T4" fmla="*/ 864 w 864"/>
                    <a:gd name="T5" fmla="*/ 576 h 576"/>
                    <a:gd name="T6" fmla="*/ 336 w 864"/>
                    <a:gd name="T7" fmla="*/ 0 h 57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864"/>
                    <a:gd name="T13" fmla="*/ 0 h 576"/>
                    <a:gd name="T14" fmla="*/ 864 w 864"/>
                    <a:gd name="T15" fmla="*/ 576 h 57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864" h="576">
                      <a:moveTo>
                        <a:pt x="336" y="0"/>
                      </a:moveTo>
                      <a:lnTo>
                        <a:pt x="0" y="576"/>
                      </a:lnTo>
                      <a:lnTo>
                        <a:pt x="864" y="576"/>
                      </a:lnTo>
                      <a:lnTo>
                        <a:pt x="336" y="0"/>
                      </a:lnTo>
                      <a:close/>
                    </a:path>
                  </a:pathLst>
                </a:cu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19519" name="Line 22"/>
                <p:cNvSpPr>
                  <a:spLocks noChangeShapeType="1"/>
                </p:cNvSpPr>
                <p:nvPr/>
              </p:nvSpPr>
              <p:spPr bwMode="auto">
                <a:xfrm>
                  <a:off x="582" y="1516"/>
                  <a:ext cx="480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9513" name="Text Box 43"/>
              <p:cNvSpPr txBox="1">
                <a:spLocks noChangeArrowheads="1"/>
              </p:cNvSpPr>
              <p:nvPr/>
            </p:nvSpPr>
            <p:spPr bwMode="auto">
              <a:xfrm>
                <a:off x="672" y="1071"/>
                <a:ext cx="21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A</a:t>
                </a:r>
              </a:p>
            </p:txBody>
          </p:sp>
          <p:sp>
            <p:nvSpPr>
              <p:cNvPr id="19514" name="Text Box 45"/>
              <p:cNvSpPr txBox="1">
                <a:spLocks noChangeArrowheads="1"/>
              </p:cNvSpPr>
              <p:nvPr/>
            </p:nvSpPr>
            <p:spPr bwMode="auto">
              <a:xfrm>
                <a:off x="1008" y="1344"/>
                <a:ext cx="23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C’</a:t>
                </a:r>
              </a:p>
            </p:txBody>
          </p:sp>
          <p:sp>
            <p:nvSpPr>
              <p:cNvPr id="19515" name="Text Box 46"/>
              <p:cNvSpPr txBox="1">
                <a:spLocks noChangeArrowheads="1"/>
              </p:cNvSpPr>
              <p:nvPr/>
            </p:nvSpPr>
            <p:spPr bwMode="auto">
              <a:xfrm>
                <a:off x="435" y="1353"/>
                <a:ext cx="23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B’</a:t>
                </a:r>
              </a:p>
            </p:txBody>
          </p:sp>
          <p:sp>
            <p:nvSpPr>
              <p:cNvPr id="19516" name="Text Box 47"/>
              <p:cNvSpPr txBox="1">
                <a:spLocks noChangeArrowheads="1"/>
              </p:cNvSpPr>
              <p:nvPr/>
            </p:nvSpPr>
            <p:spPr bwMode="auto">
              <a:xfrm>
                <a:off x="330" y="1632"/>
                <a:ext cx="20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B</a:t>
                </a:r>
              </a:p>
            </p:txBody>
          </p:sp>
          <p:sp>
            <p:nvSpPr>
              <p:cNvPr id="19517" name="Text Box 48"/>
              <p:cNvSpPr txBox="1">
                <a:spLocks noChangeArrowheads="1"/>
              </p:cNvSpPr>
              <p:nvPr/>
            </p:nvSpPr>
            <p:spPr bwMode="auto">
              <a:xfrm>
                <a:off x="1185" y="1680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Garamond" panose="02020404030301010803" pitchFamily="18" charset="0"/>
                  </a:rPr>
                  <a:t>C</a:t>
                </a:r>
              </a:p>
            </p:txBody>
          </p:sp>
        </p:grpSp>
        <p:sp>
          <p:nvSpPr>
            <p:cNvPr id="19506" name="Text Box 68"/>
            <p:cNvSpPr txBox="1">
              <a:spLocks noChangeArrowheads="1"/>
            </p:cNvSpPr>
            <p:nvPr/>
          </p:nvSpPr>
          <p:spPr bwMode="auto">
            <a:xfrm>
              <a:off x="1104" y="3360"/>
              <a:ext cx="148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* Vì B’C’//BC </a:t>
              </a:r>
            </a:p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     =&gt; </a:t>
              </a:r>
            </a:p>
          </p:txBody>
        </p:sp>
        <p:grpSp>
          <p:nvGrpSpPr>
            <p:cNvPr id="19507" name="Group 69"/>
            <p:cNvGrpSpPr>
              <a:grpSpLocks/>
            </p:cNvGrpSpPr>
            <p:nvPr/>
          </p:nvGrpSpPr>
          <p:grpSpPr bwMode="auto">
            <a:xfrm>
              <a:off x="1536" y="3552"/>
              <a:ext cx="1248" cy="404"/>
              <a:chOff x="4080" y="3656"/>
              <a:chExt cx="1248" cy="404"/>
            </a:xfrm>
          </p:grpSpPr>
          <p:sp>
            <p:nvSpPr>
              <p:cNvPr id="19508" name="Text Box 70"/>
              <p:cNvSpPr txBox="1">
                <a:spLocks noChangeArrowheads="1"/>
              </p:cNvSpPr>
              <p:nvPr/>
            </p:nvSpPr>
            <p:spPr bwMode="auto">
              <a:xfrm>
                <a:off x="4080" y="3656"/>
                <a:ext cx="124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 dirty="0">
                    <a:latin typeface="Arial" panose="020B0604020202020204" pitchFamily="34" charset="0"/>
                  </a:rPr>
                  <a:t>AB’    AC’</a:t>
                </a:r>
              </a:p>
              <a:p>
                <a:r>
                  <a:rPr lang="en-US" dirty="0">
                    <a:latin typeface="Arial" panose="020B0604020202020204" pitchFamily="34" charset="0"/>
                  </a:rPr>
                  <a:t>B’B    C’C</a:t>
                </a:r>
              </a:p>
            </p:txBody>
          </p:sp>
          <p:sp>
            <p:nvSpPr>
              <p:cNvPr id="19509" name="Line 71"/>
              <p:cNvSpPr>
                <a:spLocks noChangeShapeType="1"/>
              </p:cNvSpPr>
              <p:nvPr/>
            </p:nvSpPr>
            <p:spPr bwMode="auto">
              <a:xfrm>
                <a:off x="4128" y="384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0" name="Line 72"/>
              <p:cNvSpPr>
                <a:spLocks noChangeShapeType="1"/>
              </p:cNvSpPr>
              <p:nvPr/>
            </p:nvSpPr>
            <p:spPr bwMode="auto">
              <a:xfrm>
                <a:off x="4512" y="384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1" name="Text Box 73"/>
              <p:cNvSpPr txBox="1">
                <a:spLocks noChangeArrowheads="1"/>
              </p:cNvSpPr>
              <p:nvPr/>
            </p:nvSpPr>
            <p:spPr bwMode="auto">
              <a:xfrm>
                <a:off x="4350" y="3743"/>
                <a:ext cx="20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r>
                  <a:rPr lang="en-US">
                    <a:latin typeface="Arial" panose="020B0604020202020204" pitchFamily="34" charset="0"/>
                  </a:rPr>
                  <a:t>=</a:t>
                </a:r>
              </a:p>
            </p:txBody>
          </p:sp>
        </p:grpSp>
      </p:grpSp>
      <p:sp>
        <p:nvSpPr>
          <p:cNvPr id="19470" name="Oval 81"/>
          <p:cNvSpPr>
            <a:spLocks noChangeArrowheads="1"/>
          </p:cNvSpPr>
          <p:nvPr/>
        </p:nvSpPr>
        <p:spPr bwMode="auto">
          <a:xfrm>
            <a:off x="3733800" y="2133600"/>
            <a:ext cx="533400" cy="533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 dirty="0">
                <a:latin typeface="Garamond" panose="02020404030301010803" pitchFamily="18" charset="0"/>
              </a:rPr>
              <a:t>A</a:t>
            </a:r>
          </a:p>
        </p:txBody>
      </p:sp>
      <p:sp>
        <p:nvSpPr>
          <p:cNvPr id="19471" name="Oval 83"/>
          <p:cNvSpPr>
            <a:spLocks noChangeArrowheads="1"/>
          </p:cNvSpPr>
          <p:nvPr/>
        </p:nvSpPr>
        <p:spPr bwMode="auto">
          <a:xfrm>
            <a:off x="3657600" y="3886200"/>
            <a:ext cx="533400" cy="533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>
                <a:latin typeface="Garamond" panose="02020404030301010803" pitchFamily="18" charset="0"/>
              </a:rPr>
              <a:t>B</a:t>
            </a:r>
          </a:p>
        </p:txBody>
      </p:sp>
      <p:sp>
        <p:nvSpPr>
          <p:cNvPr id="19472" name="Oval 84"/>
          <p:cNvSpPr>
            <a:spLocks noChangeArrowheads="1"/>
          </p:cNvSpPr>
          <p:nvPr/>
        </p:nvSpPr>
        <p:spPr bwMode="auto">
          <a:xfrm>
            <a:off x="3733800" y="5638800"/>
            <a:ext cx="533400" cy="533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>
                <a:latin typeface="Garamond" panose="02020404030301010803" pitchFamily="18" charset="0"/>
              </a:rPr>
              <a:t>C</a:t>
            </a:r>
          </a:p>
        </p:txBody>
      </p:sp>
      <p:grpSp>
        <p:nvGrpSpPr>
          <p:cNvPr id="19473" name="Group 93"/>
          <p:cNvGrpSpPr>
            <a:grpSpLocks/>
          </p:cNvGrpSpPr>
          <p:nvPr/>
        </p:nvGrpSpPr>
        <p:grpSpPr bwMode="auto">
          <a:xfrm>
            <a:off x="5334000" y="1659731"/>
            <a:ext cx="3886200" cy="1447800"/>
            <a:chOff x="2976" y="1056"/>
            <a:chExt cx="2448" cy="912"/>
          </a:xfrm>
        </p:grpSpPr>
        <p:sp>
          <p:nvSpPr>
            <p:cNvPr id="19502" name="Oval 15"/>
            <p:cNvSpPr>
              <a:spLocks noChangeArrowheads="1"/>
            </p:cNvSpPr>
            <p:nvPr/>
          </p:nvSpPr>
          <p:spPr bwMode="auto">
            <a:xfrm>
              <a:off x="3312" y="1056"/>
              <a:ext cx="2112" cy="912"/>
            </a:xfrm>
            <a:prstGeom prst="ellipse">
              <a:avLst/>
            </a:prstGeom>
            <a:solidFill>
              <a:srgbClr val="FFFF00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Theo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lí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Ta-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lét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03" name="Oval 10"/>
            <p:cNvSpPr>
              <a:spLocks noChangeArrowheads="1"/>
            </p:cNvSpPr>
            <p:nvPr/>
          </p:nvSpPr>
          <p:spPr bwMode="auto">
            <a:xfrm>
              <a:off x="2976" y="1344"/>
              <a:ext cx="336" cy="336"/>
            </a:xfrm>
            <a:prstGeom prst="ellipse">
              <a:avLst/>
            </a:prstGeom>
            <a:solidFill>
              <a:srgbClr val="FFFF00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sz="2400" b="1" dirty="0">
                  <a:latin typeface="Garamond" panose="02020404030301010803" pitchFamily="18" charset="0"/>
                </a:rPr>
                <a:t>1</a:t>
              </a:r>
            </a:p>
          </p:txBody>
        </p:sp>
      </p:grpSp>
      <p:sp>
        <p:nvSpPr>
          <p:cNvPr id="19485" name="Oval 17"/>
          <p:cNvSpPr>
            <a:spLocks noChangeArrowheads="1"/>
          </p:cNvSpPr>
          <p:nvPr/>
        </p:nvSpPr>
        <p:spPr bwMode="auto">
          <a:xfrm>
            <a:off x="76200" y="3429000"/>
            <a:ext cx="3581400" cy="14478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/>
          </a:p>
        </p:txBody>
      </p:sp>
      <p:grpSp>
        <p:nvGrpSpPr>
          <p:cNvPr id="19486" name="Group 59"/>
          <p:cNvGrpSpPr>
            <a:grpSpLocks/>
          </p:cNvGrpSpPr>
          <p:nvPr/>
        </p:nvGrpSpPr>
        <p:grpSpPr bwMode="auto">
          <a:xfrm>
            <a:off x="371475" y="3429000"/>
            <a:ext cx="1685925" cy="1333500"/>
            <a:chOff x="330" y="1071"/>
            <a:chExt cx="1062" cy="840"/>
          </a:xfrm>
        </p:grpSpPr>
        <p:grpSp>
          <p:nvGrpSpPr>
            <p:cNvPr id="19494" name="Group 60"/>
            <p:cNvGrpSpPr>
              <a:grpSpLocks/>
            </p:cNvGrpSpPr>
            <p:nvPr/>
          </p:nvGrpSpPr>
          <p:grpSpPr bwMode="auto">
            <a:xfrm>
              <a:off x="480" y="1248"/>
              <a:ext cx="768" cy="480"/>
              <a:chOff x="432" y="1200"/>
              <a:chExt cx="864" cy="576"/>
            </a:xfrm>
          </p:grpSpPr>
          <p:sp>
            <p:nvSpPr>
              <p:cNvPr id="19500" name="Freeform 61"/>
              <p:cNvSpPr>
                <a:spLocks/>
              </p:cNvSpPr>
              <p:nvPr/>
            </p:nvSpPr>
            <p:spPr bwMode="auto">
              <a:xfrm>
                <a:off x="432" y="1200"/>
                <a:ext cx="864" cy="576"/>
              </a:xfrm>
              <a:custGeom>
                <a:avLst/>
                <a:gdLst>
                  <a:gd name="T0" fmla="*/ 336 w 864"/>
                  <a:gd name="T1" fmla="*/ 0 h 576"/>
                  <a:gd name="T2" fmla="*/ 0 w 864"/>
                  <a:gd name="T3" fmla="*/ 576 h 576"/>
                  <a:gd name="T4" fmla="*/ 864 w 864"/>
                  <a:gd name="T5" fmla="*/ 576 h 576"/>
                  <a:gd name="T6" fmla="*/ 336 w 864"/>
                  <a:gd name="T7" fmla="*/ 0 h 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64"/>
                  <a:gd name="T13" fmla="*/ 0 h 576"/>
                  <a:gd name="T14" fmla="*/ 864 w 864"/>
                  <a:gd name="T15" fmla="*/ 576 h 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64" h="576">
                    <a:moveTo>
                      <a:pt x="336" y="0"/>
                    </a:moveTo>
                    <a:lnTo>
                      <a:pt x="0" y="576"/>
                    </a:lnTo>
                    <a:lnTo>
                      <a:pt x="864" y="576"/>
                    </a:lnTo>
                    <a:lnTo>
                      <a:pt x="336" y="0"/>
                    </a:lnTo>
                    <a:close/>
                  </a:path>
                </a:pathLst>
              </a:cu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9501" name="Line 62"/>
              <p:cNvSpPr>
                <a:spLocks noChangeShapeType="1"/>
              </p:cNvSpPr>
              <p:nvPr/>
            </p:nvSpPr>
            <p:spPr bwMode="auto">
              <a:xfrm>
                <a:off x="582" y="1516"/>
                <a:ext cx="48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95" name="Text Box 63"/>
            <p:cNvSpPr txBox="1">
              <a:spLocks noChangeArrowheads="1"/>
            </p:cNvSpPr>
            <p:nvPr/>
          </p:nvSpPr>
          <p:spPr bwMode="auto">
            <a:xfrm>
              <a:off x="672" y="1071"/>
              <a:ext cx="21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r>
                <a:rPr lang="en-US">
                  <a:latin typeface="Garamond" panose="02020404030301010803" pitchFamily="18" charset="0"/>
                </a:rPr>
                <a:t>A</a:t>
              </a:r>
            </a:p>
          </p:txBody>
        </p:sp>
        <p:sp>
          <p:nvSpPr>
            <p:cNvPr id="19496" name="Text Box 64"/>
            <p:cNvSpPr txBox="1">
              <a:spLocks noChangeArrowheads="1"/>
            </p:cNvSpPr>
            <p:nvPr/>
          </p:nvSpPr>
          <p:spPr bwMode="auto">
            <a:xfrm>
              <a:off x="1008" y="1344"/>
              <a:ext cx="2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r>
                <a:rPr lang="en-US">
                  <a:latin typeface="Garamond" panose="02020404030301010803" pitchFamily="18" charset="0"/>
                </a:rPr>
                <a:t>C’</a:t>
              </a:r>
            </a:p>
          </p:txBody>
        </p:sp>
        <p:sp>
          <p:nvSpPr>
            <p:cNvPr id="19497" name="Text Box 65"/>
            <p:cNvSpPr txBox="1">
              <a:spLocks noChangeArrowheads="1"/>
            </p:cNvSpPr>
            <p:nvPr/>
          </p:nvSpPr>
          <p:spPr bwMode="auto">
            <a:xfrm>
              <a:off x="435" y="1353"/>
              <a:ext cx="23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r>
                <a:rPr lang="en-US">
                  <a:latin typeface="Garamond" panose="02020404030301010803" pitchFamily="18" charset="0"/>
                </a:rPr>
                <a:t>B’</a:t>
              </a:r>
            </a:p>
          </p:txBody>
        </p:sp>
        <p:sp>
          <p:nvSpPr>
            <p:cNvPr id="19498" name="Text Box 66"/>
            <p:cNvSpPr txBox="1">
              <a:spLocks noChangeArrowheads="1"/>
            </p:cNvSpPr>
            <p:nvPr/>
          </p:nvSpPr>
          <p:spPr bwMode="auto">
            <a:xfrm>
              <a:off x="330" y="1632"/>
              <a:ext cx="20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r>
                <a:rPr lang="en-US">
                  <a:latin typeface="Garamond" panose="02020404030301010803" pitchFamily="18" charset="0"/>
                </a:rPr>
                <a:t>B</a:t>
              </a:r>
            </a:p>
          </p:txBody>
        </p:sp>
        <p:sp>
          <p:nvSpPr>
            <p:cNvPr id="19499" name="Text Box 67"/>
            <p:cNvSpPr txBox="1">
              <a:spLocks noChangeArrowheads="1"/>
            </p:cNvSpPr>
            <p:nvPr/>
          </p:nvSpPr>
          <p:spPr bwMode="auto">
            <a:xfrm>
              <a:off x="1185" y="1680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r>
                <a:rPr lang="en-US">
                  <a:latin typeface="Garamond" panose="02020404030301010803" pitchFamily="18" charset="0"/>
                </a:rPr>
                <a:t>C</a:t>
              </a:r>
            </a:p>
          </p:txBody>
        </p:sp>
      </p:grpSp>
      <p:grpSp>
        <p:nvGrpSpPr>
          <p:cNvPr id="19487" name="Group 74"/>
          <p:cNvGrpSpPr>
            <a:grpSpLocks/>
          </p:cNvGrpSpPr>
          <p:nvPr/>
        </p:nvGrpSpPr>
        <p:grpSpPr bwMode="auto">
          <a:xfrm>
            <a:off x="1981200" y="3625850"/>
            <a:ext cx="1981200" cy="641350"/>
            <a:chOff x="4080" y="3656"/>
            <a:chExt cx="1248" cy="404"/>
          </a:xfrm>
        </p:grpSpPr>
        <p:sp>
          <p:nvSpPr>
            <p:cNvPr id="19490" name="Text Box 75"/>
            <p:cNvSpPr txBox="1">
              <a:spLocks noChangeArrowheads="1"/>
            </p:cNvSpPr>
            <p:nvPr/>
          </p:nvSpPr>
          <p:spPr bwMode="auto">
            <a:xfrm>
              <a:off x="4080" y="3656"/>
              <a:ext cx="124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r>
                <a:rPr lang="en-US">
                  <a:latin typeface="Arial" panose="020B0604020202020204" pitchFamily="34" charset="0"/>
                </a:rPr>
                <a:t>AB’    AC’</a:t>
              </a:r>
            </a:p>
            <a:p>
              <a:r>
                <a:rPr lang="en-US">
                  <a:latin typeface="Arial" panose="020B0604020202020204" pitchFamily="34" charset="0"/>
                </a:rPr>
                <a:t>AB     AC</a:t>
              </a:r>
            </a:p>
          </p:txBody>
        </p:sp>
        <p:sp>
          <p:nvSpPr>
            <p:cNvPr id="19491" name="Line 76"/>
            <p:cNvSpPr>
              <a:spLocks noChangeShapeType="1"/>
            </p:cNvSpPr>
            <p:nvPr/>
          </p:nvSpPr>
          <p:spPr bwMode="auto">
            <a:xfrm>
              <a:off x="4128" y="384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2" name="Line 77"/>
            <p:cNvSpPr>
              <a:spLocks noChangeShapeType="1"/>
            </p:cNvSpPr>
            <p:nvPr/>
          </p:nvSpPr>
          <p:spPr bwMode="auto">
            <a:xfrm>
              <a:off x="4512" y="384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3" name="Text Box 78"/>
            <p:cNvSpPr txBox="1">
              <a:spLocks noChangeArrowheads="1"/>
            </p:cNvSpPr>
            <p:nvPr/>
          </p:nvSpPr>
          <p:spPr bwMode="auto">
            <a:xfrm>
              <a:off x="4350" y="3743"/>
              <a:ext cx="2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r>
                <a:rPr lang="en-US">
                  <a:latin typeface="Arial" panose="020B0604020202020204" pitchFamily="34" charset="0"/>
                </a:rPr>
                <a:t>=</a:t>
              </a:r>
            </a:p>
          </p:txBody>
        </p:sp>
      </p:grpSp>
      <p:sp>
        <p:nvSpPr>
          <p:cNvPr id="19488" name="Text Box 80"/>
          <p:cNvSpPr txBox="1">
            <a:spLocks noChangeArrowheads="1"/>
          </p:cNvSpPr>
          <p:nvPr/>
        </p:nvSpPr>
        <p:spPr bwMode="auto">
          <a:xfrm>
            <a:off x="1752600" y="3810000"/>
            <a:ext cx="282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>
                <a:latin typeface="Garamond" panose="02020404030301010803" pitchFamily="18" charset="0"/>
              </a:rPr>
              <a:t>*</a:t>
            </a:r>
          </a:p>
        </p:txBody>
      </p:sp>
      <p:sp>
        <p:nvSpPr>
          <p:cNvPr id="19489" name="Text Box 79"/>
          <p:cNvSpPr txBox="1">
            <a:spLocks noChangeArrowheads="1"/>
          </p:cNvSpPr>
          <p:nvPr/>
        </p:nvSpPr>
        <p:spPr bwMode="auto">
          <a:xfrm>
            <a:off x="1981200" y="41910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en-US">
                <a:latin typeface="Arial" panose="020B0604020202020204" pitchFamily="34" charset="0"/>
              </a:rPr>
              <a:t>  B’C’//BC </a:t>
            </a:r>
          </a:p>
        </p:txBody>
      </p:sp>
      <p:sp>
        <p:nvSpPr>
          <p:cNvPr id="19475" name="Oval 90"/>
          <p:cNvSpPr>
            <a:spLocks noChangeArrowheads="1"/>
          </p:cNvSpPr>
          <p:nvPr/>
        </p:nvSpPr>
        <p:spPr bwMode="auto">
          <a:xfrm>
            <a:off x="7255668" y="393823"/>
            <a:ext cx="533400" cy="5334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>
                <a:latin typeface="Garamond" panose="02020404030301010803" pitchFamily="18" charset="0"/>
              </a:rPr>
              <a:t>1</a:t>
            </a:r>
          </a:p>
        </p:txBody>
      </p:sp>
      <p:grpSp>
        <p:nvGrpSpPr>
          <p:cNvPr id="19476" name="Group 94"/>
          <p:cNvGrpSpPr>
            <a:grpSpLocks/>
          </p:cNvGrpSpPr>
          <p:nvPr/>
        </p:nvGrpSpPr>
        <p:grpSpPr bwMode="auto">
          <a:xfrm>
            <a:off x="5257800" y="3352800"/>
            <a:ext cx="3886200" cy="1447800"/>
            <a:chOff x="2976" y="2112"/>
            <a:chExt cx="2448" cy="912"/>
          </a:xfrm>
        </p:grpSpPr>
        <p:sp>
          <p:nvSpPr>
            <p:cNvPr id="19483" name="Oval 16"/>
            <p:cNvSpPr>
              <a:spLocks noChangeArrowheads="1"/>
            </p:cNvSpPr>
            <p:nvPr/>
          </p:nvSpPr>
          <p:spPr bwMode="auto">
            <a:xfrm>
              <a:off x="3312" y="2112"/>
              <a:ext cx="2112" cy="912"/>
            </a:xfrm>
            <a:prstGeom prst="ellipse">
              <a:avLst/>
            </a:prstGeom>
            <a:solidFill>
              <a:srgbClr val="FFFF00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Theo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hệ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quả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của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định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lí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ta-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lét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484" name="Oval 91"/>
            <p:cNvSpPr>
              <a:spLocks noChangeArrowheads="1"/>
            </p:cNvSpPr>
            <p:nvPr/>
          </p:nvSpPr>
          <p:spPr bwMode="auto">
            <a:xfrm>
              <a:off x="2976" y="2448"/>
              <a:ext cx="336" cy="336"/>
            </a:xfrm>
            <a:prstGeom prst="ellipse">
              <a:avLst/>
            </a:prstGeom>
            <a:solidFill>
              <a:srgbClr val="FFFF00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sz="2400" b="1">
                  <a:latin typeface="Garamond" panose="02020404030301010803" pitchFamily="18" charset="0"/>
                </a:rPr>
                <a:t>2</a:t>
              </a:r>
            </a:p>
          </p:txBody>
        </p:sp>
      </p:grpSp>
      <p:grpSp>
        <p:nvGrpSpPr>
          <p:cNvPr id="19477" name="Group 95"/>
          <p:cNvGrpSpPr>
            <a:grpSpLocks/>
          </p:cNvGrpSpPr>
          <p:nvPr/>
        </p:nvGrpSpPr>
        <p:grpSpPr bwMode="auto">
          <a:xfrm>
            <a:off x="5257800" y="5105400"/>
            <a:ext cx="3886200" cy="1447800"/>
            <a:chOff x="2976" y="3216"/>
            <a:chExt cx="2448" cy="912"/>
          </a:xfrm>
        </p:grpSpPr>
        <p:sp>
          <p:nvSpPr>
            <p:cNvPr id="19481" name="Oval 19"/>
            <p:cNvSpPr>
              <a:spLocks noChangeArrowheads="1"/>
            </p:cNvSpPr>
            <p:nvPr/>
          </p:nvSpPr>
          <p:spPr bwMode="auto">
            <a:xfrm>
              <a:off x="3312" y="3216"/>
              <a:ext cx="2112" cy="912"/>
            </a:xfrm>
            <a:prstGeom prst="ellipse">
              <a:avLst/>
            </a:prstGeom>
            <a:solidFill>
              <a:srgbClr val="FFFF00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Theo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lí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Ta-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lét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đảo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82" name="Oval 92"/>
            <p:cNvSpPr>
              <a:spLocks noChangeArrowheads="1"/>
            </p:cNvSpPr>
            <p:nvPr/>
          </p:nvSpPr>
          <p:spPr bwMode="auto">
            <a:xfrm>
              <a:off x="2976" y="3504"/>
              <a:ext cx="336" cy="336"/>
            </a:xfrm>
            <a:prstGeom prst="ellipse">
              <a:avLst/>
            </a:prstGeom>
            <a:solidFill>
              <a:srgbClr val="FFFF00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sz="2400" b="1" dirty="0">
                  <a:latin typeface="Garamond" panose="02020404030301010803" pitchFamily="18" charset="0"/>
                </a:rPr>
                <a:t>3</a:t>
              </a:r>
            </a:p>
          </p:txBody>
        </p:sp>
      </p:grpSp>
      <p:sp>
        <p:nvSpPr>
          <p:cNvPr id="18530" name="Line 98"/>
          <p:cNvSpPr>
            <a:spLocks noChangeShapeType="1"/>
          </p:cNvSpPr>
          <p:nvPr/>
        </p:nvSpPr>
        <p:spPr bwMode="auto">
          <a:xfrm>
            <a:off x="4114800" y="2667000"/>
            <a:ext cx="1295400" cy="1295400"/>
          </a:xfrm>
          <a:prstGeom prst="line">
            <a:avLst/>
          </a:prstGeom>
          <a:noFill/>
          <a:ln w="57150" cap="sq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1" name="Line 99"/>
          <p:cNvSpPr>
            <a:spLocks noChangeShapeType="1"/>
          </p:cNvSpPr>
          <p:nvPr/>
        </p:nvSpPr>
        <p:spPr bwMode="auto">
          <a:xfrm>
            <a:off x="4191000" y="4267200"/>
            <a:ext cx="1295400" cy="1295400"/>
          </a:xfrm>
          <a:prstGeom prst="line">
            <a:avLst/>
          </a:prstGeom>
          <a:noFill/>
          <a:ln w="57150" cap="sq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2" name="Line 100"/>
          <p:cNvSpPr>
            <a:spLocks noChangeShapeType="1"/>
          </p:cNvSpPr>
          <p:nvPr/>
        </p:nvSpPr>
        <p:spPr bwMode="auto">
          <a:xfrm flipH="1">
            <a:off x="4038600" y="2590800"/>
            <a:ext cx="1371600" cy="3124200"/>
          </a:xfrm>
          <a:prstGeom prst="line">
            <a:avLst/>
          </a:prstGeom>
          <a:noFill/>
          <a:ln w="57150" cap="sq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7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8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0" grpId="0" animBg="1"/>
      <p:bldP spid="18531" grpId="0" animBg="1"/>
      <p:bldP spid="185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790" y="219355"/>
            <a:ext cx="8610600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fr-FR" sz="2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đ/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Talet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-152400" y="1552307"/>
            <a:ext cx="685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200" dirty="0">
                <a:solidFill>
                  <a:srgbClr val="0000FF"/>
                </a:solidFill>
                <a:latin typeface="VNI-Helve" pitchFamily="2" charset="0"/>
                <a:sym typeface="Wingdings" panose="05000000000000000000" pitchFamily="2" charset="2"/>
              </a:rPr>
              <a:t>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762390"/>
            <a:ext cx="8382000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fr-FR" sz="2400" b="1" dirty="0" err="1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fr-FR" sz="2400" b="1" dirty="0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fr-FR" sz="2400" b="1" dirty="0">
                <a:solidFill>
                  <a:srgbClr val="2626F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:</a:t>
            </a:r>
            <a:endParaRPr lang="en-US" sz="2400" b="1" dirty="0">
              <a:solidFill>
                <a:srgbClr val="2626F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tam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3505200"/>
            <a:ext cx="8382000" cy="14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fr-F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….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9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1C5D98E-8EEF-444B-842B-804F9F1613B0}"/>
                  </a:ext>
                </a:extLst>
              </p:cNvPr>
              <p:cNvSpPr/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Bài </a:t>
                </a:r>
                <a:r>
                  <a:rPr lang="fr-FR" sz="2400" b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toán</a:t>
                </a:r>
                <a:r>
                  <a:rPr lang="fr-FR" sz="2400" b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 :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thang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ABCD( AB//CD).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 là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giao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chéo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BD.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Vẽ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qua I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thẳng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song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với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cắt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BC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lần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lượt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F.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Chứng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fr-FR" sz="24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minh</a:t>
                </a: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: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30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b) IE = IF 			c*)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𝑬𝑭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𝑨𝑩</m:t>
                        </m:r>
                      </m:den>
                    </m:f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sz="2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𝑪𝑫</m:t>
                        </m:r>
                      </m:den>
                    </m:f>
                  </m:oMath>
                </a14:m>
                <a:r>
                  <a:rPr lang="fr-FR" sz="2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1C5D98E-8EEF-444B-842B-804F9F1613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0" y="0"/>
                <a:ext cx="9067800" cy="2226250"/>
              </a:xfrm>
              <a:prstGeom prst="rect">
                <a:avLst/>
              </a:prstGeom>
              <a:blipFill>
                <a:blip r:embed="rId2"/>
                <a:stretch>
                  <a:fillRect l="-1008" r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9023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Indochina Đà Nẵ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7543800" cy="565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6816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715000" y="533400"/>
            <a:ext cx="1828800" cy="5257800"/>
            <a:chOff x="4904" y="768"/>
            <a:chExt cx="538" cy="1570"/>
          </a:xfrm>
        </p:grpSpPr>
        <p:sp>
          <p:nvSpPr>
            <p:cNvPr id="5" name="Freeform 11"/>
            <p:cNvSpPr>
              <a:spLocks/>
            </p:cNvSpPr>
            <p:nvPr/>
          </p:nvSpPr>
          <p:spPr bwMode="auto">
            <a:xfrm>
              <a:off x="5064" y="945"/>
              <a:ext cx="187" cy="1393"/>
            </a:xfrm>
            <a:custGeom>
              <a:avLst/>
              <a:gdLst>
                <a:gd name="T0" fmla="*/ 0 w 1008"/>
                <a:gd name="T1" fmla="*/ 4680 h 4848"/>
                <a:gd name="T2" fmla="*/ 864 w 1008"/>
                <a:gd name="T3" fmla="*/ 4680 h 4848"/>
                <a:gd name="T4" fmla="*/ 864 w 1008"/>
                <a:gd name="T5" fmla="*/ 4392 h 4848"/>
                <a:gd name="T6" fmla="*/ 720 w 1008"/>
                <a:gd name="T7" fmla="*/ 3528 h 4848"/>
                <a:gd name="T8" fmla="*/ 576 w 1008"/>
                <a:gd name="T9" fmla="*/ 504 h 4848"/>
                <a:gd name="T10" fmla="*/ 288 w 1008"/>
                <a:gd name="T11" fmla="*/ 504 h 4848"/>
                <a:gd name="T12" fmla="*/ 288 w 1008"/>
                <a:gd name="T13" fmla="*/ 1944 h 4848"/>
                <a:gd name="T14" fmla="*/ 288 w 1008"/>
                <a:gd name="T15" fmla="*/ 4392 h 4848"/>
                <a:gd name="T16" fmla="*/ 144 w 1008"/>
                <a:gd name="T17" fmla="*/ 4680 h 4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08" h="4848">
                  <a:moveTo>
                    <a:pt x="0" y="4680"/>
                  </a:moveTo>
                  <a:cubicBezTo>
                    <a:pt x="360" y="4704"/>
                    <a:pt x="720" y="4728"/>
                    <a:pt x="864" y="4680"/>
                  </a:cubicBezTo>
                  <a:cubicBezTo>
                    <a:pt x="1008" y="4632"/>
                    <a:pt x="888" y="4584"/>
                    <a:pt x="864" y="4392"/>
                  </a:cubicBezTo>
                  <a:cubicBezTo>
                    <a:pt x="840" y="4200"/>
                    <a:pt x="768" y="4176"/>
                    <a:pt x="720" y="3528"/>
                  </a:cubicBezTo>
                  <a:cubicBezTo>
                    <a:pt x="672" y="2880"/>
                    <a:pt x="648" y="1008"/>
                    <a:pt x="576" y="504"/>
                  </a:cubicBezTo>
                  <a:cubicBezTo>
                    <a:pt x="504" y="0"/>
                    <a:pt x="336" y="264"/>
                    <a:pt x="288" y="504"/>
                  </a:cubicBezTo>
                  <a:cubicBezTo>
                    <a:pt x="240" y="744"/>
                    <a:pt x="288" y="1296"/>
                    <a:pt x="288" y="1944"/>
                  </a:cubicBezTo>
                  <a:cubicBezTo>
                    <a:pt x="288" y="2592"/>
                    <a:pt x="312" y="3936"/>
                    <a:pt x="288" y="4392"/>
                  </a:cubicBezTo>
                  <a:cubicBezTo>
                    <a:pt x="264" y="4848"/>
                    <a:pt x="204" y="4764"/>
                    <a:pt x="144" y="4680"/>
                  </a:cubicBezTo>
                </a:path>
              </a:pathLst>
            </a:custGeom>
            <a:gradFill rotWithShape="1">
              <a:gsLst>
                <a:gs pos="0">
                  <a:srgbClr val="FFFFFF"/>
                </a:gs>
                <a:gs pos="50000">
                  <a:srgbClr val="993300"/>
                </a:gs>
                <a:gs pos="100000">
                  <a:srgbClr val="FFFFFF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12"/>
            <p:cNvSpPr>
              <a:spLocks/>
            </p:cNvSpPr>
            <p:nvPr/>
          </p:nvSpPr>
          <p:spPr bwMode="auto">
            <a:xfrm>
              <a:off x="4904" y="1010"/>
              <a:ext cx="280" cy="610"/>
            </a:xfrm>
            <a:custGeom>
              <a:avLst/>
              <a:gdLst>
                <a:gd name="T0" fmla="*/ 480 w 1512"/>
                <a:gd name="T1" fmla="*/ 192 h 2184"/>
                <a:gd name="T2" fmla="*/ 192 w 1512"/>
                <a:gd name="T3" fmla="*/ 336 h 2184"/>
                <a:gd name="T4" fmla="*/ 48 w 1512"/>
                <a:gd name="T5" fmla="*/ 768 h 2184"/>
                <a:gd name="T6" fmla="*/ 480 w 1512"/>
                <a:gd name="T7" fmla="*/ 912 h 2184"/>
                <a:gd name="T8" fmla="*/ 336 w 1512"/>
                <a:gd name="T9" fmla="*/ 1344 h 2184"/>
                <a:gd name="T10" fmla="*/ 768 w 1512"/>
                <a:gd name="T11" fmla="*/ 1920 h 2184"/>
                <a:gd name="T12" fmla="*/ 1344 w 1512"/>
                <a:gd name="T13" fmla="*/ 2064 h 2184"/>
                <a:gd name="T14" fmla="*/ 1488 w 1512"/>
                <a:gd name="T15" fmla="*/ 1200 h 2184"/>
                <a:gd name="T16" fmla="*/ 1200 w 1512"/>
                <a:gd name="T17" fmla="*/ 1056 h 2184"/>
                <a:gd name="T18" fmla="*/ 1344 w 1512"/>
                <a:gd name="T19" fmla="*/ 480 h 2184"/>
                <a:gd name="T20" fmla="*/ 1056 w 1512"/>
                <a:gd name="T21" fmla="*/ 48 h 2184"/>
                <a:gd name="T22" fmla="*/ 480 w 1512"/>
                <a:gd name="T23" fmla="*/ 192 h 2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12" h="2184">
                  <a:moveTo>
                    <a:pt x="480" y="192"/>
                  </a:moveTo>
                  <a:cubicBezTo>
                    <a:pt x="336" y="240"/>
                    <a:pt x="264" y="240"/>
                    <a:pt x="192" y="336"/>
                  </a:cubicBezTo>
                  <a:cubicBezTo>
                    <a:pt x="120" y="432"/>
                    <a:pt x="0" y="672"/>
                    <a:pt x="48" y="768"/>
                  </a:cubicBezTo>
                  <a:cubicBezTo>
                    <a:pt x="96" y="864"/>
                    <a:pt x="432" y="816"/>
                    <a:pt x="480" y="912"/>
                  </a:cubicBezTo>
                  <a:cubicBezTo>
                    <a:pt x="528" y="1008"/>
                    <a:pt x="288" y="1176"/>
                    <a:pt x="336" y="1344"/>
                  </a:cubicBezTo>
                  <a:cubicBezTo>
                    <a:pt x="384" y="1512"/>
                    <a:pt x="600" y="1800"/>
                    <a:pt x="768" y="1920"/>
                  </a:cubicBezTo>
                  <a:cubicBezTo>
                    <a:pt x="936" y="2040"/>
                    <a:pt x="1224" y="2184"/>
                    <a:pt x="1344" y="2064"/>
                  </a:cubicBezTo>
                  <a:cubicBezTo>
                    <a:pt x="1464" y="1944"/>
                    <a:pt x="1512" y="1368"/>
                    <a:pt x="1488" y="1200"/>
                  </a:cubicBezTo>
                  <a:cubicBezTo>
                    <a:pt x="1464" y="1032"/>
                    <a:pt x="1224" y="1176"/>
                    <a:pt x="1200" y="1056"/>
                  </a:cubicBezTo>
                  <a:cubicBezTo>
                    <a:pt x="1176" y="936"/>
                    <a:pt x="1368" y="648"/>
                    <a:pt x="1344" y="480"/>
                  </a:cubicBezTo>
                  <a:cubicBezTo>
                    <a:pt x="1320" y="312"/>
                    <a:pt x="1200" y="96"/>
                    <a:pt x="1056" y="48"/>
                  </a:cubicBezTo>
                  <a:cubicBezTo>
                    <a:pt x="912" y="0"/>
                    <a:pt x="624" y="144"/>
                    <a:pt x="480" y="192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008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3"/>
            <p:cNvSpPr>
              <a:spLocks/>
            </p:cNvSpPr>
            <p:nvPr/>
          </p:nvSpPr>
          <p:spPr bwMode="auto">
            <a:xfrm rot="2766787">
              <a:off x="5029" y="1018"/>
              <a:ext cx="422" cy="405"/>
            </a:xfrm>
            <a:custGeom>
              <a:avLst/>
              <a:gdLst>
                <a:gd name="T0" fmla="*/ 480 w 1512"/>
                <a:gd name="T1" fmla="*/ 192 h 2184"/>
                <a:gd name="T2" fmla="*/ 192 w 1512"/>
                <a:gd name="T3" fmla="*/ 336 h 2184"/>
                <a:gd name="T4" fmla="*/ 48 w 1512"/>
                <a:gd name="T5" fmla="*/ 768 h 2184"/>
                <a:gd name="T6" fmla="*/ 480 w 1512"/>
                <a:gd name="T7" fmla="*/ 912 h 2184"/>
                <a:gd name="T8" fmla="*/ 336 w 1512"/>
                <a:gd name="T9" fmla="*/ 1344 h 2184"/>
                <a:gd name="T10" fmla="*/ 768 w 1512"/>
                <a:gd name="T11" fmla="*/ 1920 h 2184"/>
                <a:gd name="T12" fmla="*/ 1344 w 1512"/>
                <a:gd name="T13" fmla="*/ 2064 h 2184"/>
                <a:gd name="T14" fmla="*/ 1488 w 1512"/>
                <a:gd name="T15" fmla="*/ 1200 h 2184"/>
                <a:gd name="T16" fmla="*/ 1200 w 1512"/>
                <a:gd name="T17" fmla="*/ 1056 h 2184"/>
                <a:gd name="T18" fmla="*/ 1344 w 1512"/>
                <a:gd name="T19" fmla="*/ 480 h 2184"/>
                <a:gd name="T20" fmla="*/ 1056 w 1512"/>
                <a:gd name="T21" fmla="*/ 48 h 2184"/>
                <a:gd name="T22" fmla="*/ 480 w 1512"/>
                <a:gd name="T23" fmla="*/ 192 h 2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12" h="2184">
                  <a:moveTo>
                    <a:pt x="480" y="192"/>
                  </a:moveTo>
                  <a:cubicBezTo>
                    <a:pt x="336" y="240"/>
                    <a:pt x="264" y="240"/>
                    <a:pt x="192" y="336"/>
                  </a:cubicBezTo>
                  <a:cubicBezTo>
                    <a:pt x="120" y="432"/>
                    <a:pt x="0" y="672"/>
                    <a:pt x="48" y="768"/>
                  </a:cubicBezTo>
                  <a:cubicBezTo>
                    <a:pt x="96" y="864"/>
                    <a:pt x="432" y="816"/>
                    <a:pt x="480" y="912"/>
                  </a:cubicBezTo>
                  <a:cubicBezTo>
                    <a:pt x="528" y="1008"/>
                    <a:pt x="288" y="1176"/>
                    <a:pt x="336" y="1344"/>
                  </a:cubicBezTo>
                  <a:cubicBezTo>
                    <a:pt x="384" y="1512"/>
                    <a:pt x="600" y="1800"/>
                    <a:pt x="768" y="1920"/>
                  </a:cubicBezTo>
                  <a:cubicBezTo>
                    <a:pt x="936" y="2040"/>
                    <a:pt x="1224" y="2184"/>
                    <a:pt x="1344" y="2064"/>
                  </a:cubicBezTo>
                  <a:cubicBezTo>
                    <a:pt x="1464" y="1944"/>
                    <a:pt x="1512" y="1368"/>
                    <a:pt x="1488" y="1200"/>
                  </a:cubicBezTo>
                  <a:cubicBezTo>
                    <a:pt x="1464" y="1032"/>
                    <a:pt x="1224" y="1176"/>
                    <a:pt x="1200" y="1056"/>
                  </a:cubicBezTo>
                  <a:cubicBezTo>
                    <a:pt x="1176" y="936"/>
                    <a:pt x="1368" y="648"/>
                    <a:pt x="1344" y="480"/>
                  </a:cubicBezTo>
                  <a:cubicBezTo>
                    <a:pt x="1320" y="312"/>
                    <a:pt x="1200" y="96"/>
                    <a:pt x="1056" y="48"/>
                  </a:cubicBezTo>
                  <a:cubicBezTo>
                    <a:pt x="912" y="0"/>
                    <a:pt x="624" y="144"/>
                    <a:pt x="480" y="192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008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4"/>
            <p:cNvSpPr>
              <a:spLocks/>
            </p:cNvSpPr>
            <p:nvPr/>
          </p:nvSpPr>
          <p:spPr bwMode="auto">
            <a:xfrm rot="7389603">
              <a:off x="4852" y="873"/>
              <a:ext cx="543" cy="334"/>
            </a:xfrm>
            <a:custGeom>
              <a:avLst/>
              <a:gdLst>
                <a:gd name="T0" fmla="*/ 600 w 1944"/>
                <a:gd name="T1" fmla="*/ 480 h 1800"/>
                <a:gd name="T2" fmla="*/ 168 w 1944"/>
                <a:gd name="T3" fmla="*/ 480 h 1800"/>
                <a:gd name="T4" fmla="*/ 24 w 1944"/>
                <a:gd name="T5" fmla="*/ 912 h 1800"/>
                <a:gd name="T6" fmla="*/ 312 w 1944"/>
                <a:gd name="T7" fmla="*/ 1344 h 1800"/>
                <a:gd name="T8" fmla="*/ 1176 w 1944"/>
                <a:gd name="T9" fmla="*/ 1776 h 1800"/>
                <a:gd name="T10" fmla="*/ 1752 w 1944"/>
                <a:gd name="T11" fmla="*/ 1200 h 1800"/>
                <a:gd name="T12" fmla="*/ 1896 w 1944"/>
                <a:gd name="T13" fmla="*/ 624 h 1800"/>
                <a:gd name="T14" fmla="*/ 1464 w 1944"/>
                <a:gd name="T15" fmla="*/ 768 h 1800"/>
                <a:gd name="T16" fmla="*/ 1176 w 1944"/>
                <a:gd name="T17" fmla="*/ 336 h 1800"/>
                <a:gd name="T18" fmla="*/ 888 w 1944"/>
                <a:gd name="T19" fmla="*/ 48 h 1800"/>
                <a:gd name="T20" fmla="*/ 744 w 1944"/>
                <a:gd name="T21" fmla="*/ 48 h 1800"/>
                <a:gd name="T22" fmla="*/ 600 w 1944"/>
                <a:gd name="T23" fmla="*/ 192 h 1800"/>
                <a:gd name="T24" fmla="*/ 600 w 1944"/>
                <a:gd name="T25" fmla="*/ 336 h 1800"/>
                <a:gd name="T26" fmla="*/ 600 w 1944"/>
                <a:gd name="T27" fmla="*/ 480 h 1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44" h="1800">
                  <a:moveTo>
                    <a:pt x="600" y="480"/>
                  </a:moveTo>
                  <a:cubicBezTo>
                    <a:pt x="528" y="504"/>
                    <a:pt x="264" y="408"/>
                    <a:pt x="168" y="480"/>
                  </a:cubicBezTo>
                  <a:cubicBezTo>
                    <a:pt x="72" y="552"/>
                    <a:pt x="0" y="768"/>
                    <a:pt x="24" y="912"/>
                  </a:cubicBezTo>
                  <a:cubicBezTo>
                    <a:pt x="48" y="1056"/>
                    <a:pt x="120" y="1200"/>
                    <a:pt x="312" y="1344"/>
                  </a:cubicBezTo>
                  <a:cubicBezTo>
                    <a:pt x="504" y="1488"/>
                    <a:pt x="936" y="1800"/>
                    <a:pt x="1176" y="1776"/>
                  </a:cubicBezTo>
                  <a:cubicBezTo>
                    <a:pt x="1416" y="1752"/>
                    <a:pt x="1632" y="1392"/>
                    <a:pt x="1752" y="1200"/>
                  </a:cubicBezTo>
                  <a:cubicBezTo>
                    <a:pt x="1872" y="1008"/>
                    <a:pt x="1944" y="696"/>
                    <a:pt x="1896" y="624"/>
                  </a:cubicBezTo>
                  <a:cubicBezTo>
                    <a:pt x="1848" y="552"/>
                    <a:pt x="1584" y="816"/>
                    <a:pt x="1464" y="768"/>
                  </a:cubicBezTo>
                  <a:cubicBezTo>
                    <a:pt x="1344" y="720"/>
                    <a:pt x="1272" y="456"/>
                    <a:pt x="1176" y="336"/>
                  </a:cubicBezTo>
                  <a:cubicBezTo>
                    <a:pt x="1080" y="216"/>
                    <a:pt x="960" y="96"/>
                    <a:pt x="888" y="48"/>
                  </a:cubicBezTo>
                  <a:cubicBezTo>
                    <a:pt x="816" y="0"/>
                    <a:pt x="792" y="24"/>
                    <a:pt x="744" y="48"/>
                  </a:cubicBezTo>
                  <a:cubicBezTo>
                    <a:pt x="696" y="72"/>
                    <a:pt x="624" y="144"/>
                    <a:pt x="600" y="192"/>
                  </a:cubicBezTo>
                  <a:cubicBezTo>
                    <a:pt x="576" y="240"/>
                    <a:pt x="600" y="288"/>
                    <a:pt x="600" y="336"/>
                  </a:cubicBezTo>
                  <a:cubicBezTo>
                    <a:pt x="600" y="384"/>
                    <a:pt x="672" y="456"/>
                    <a:pt x="600" y="48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/>
                </a:gs>
                <a:gs pos="50000">
                  <a:srgbClr val="99CC00"/>
                </a:gs>
                <a:gs pos="100000">
                  <a:srgbClr val="008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5"/>
            <p:cNvSpPr>
              <a:spLocks/>
            </p:cNvSpPr>
            <p:nvPr/>
          </p:nvSpPr>
          <p:spPr bwMode="auto">
            <a:xfrm rot="4387408">
              <a:off x="5041" y="1204"/>
              <a:ext cx="362" cy="320"/>
            </a:xfrm>
            <a:custGeom>
              <a:avLst/>
              <a:gdLst>
                <a:gd name="T0" fmla="*/ 480 w 1512"/>
                <a:gd name="T1" fmla="*/ 192 h 2184"/>
                <a:gd name="T2" fmla="*/ 192 w 1512"/>
                <a:gd name="T3" fmla="*/ 336 h 2184"/>
                <a:gd name="T4" fmla="*/ 48 w 1512"/>
                <a:gd name="T5" fmla="*/ 768 h 2184"/>
                <a:gd name="T6" fmla="*/ 480 w 1512"/>
                <a:gd name="T7" fmla="*/ 912 h 2184"/>
                <a:gd name="T8" fmla="*/ 336 w 1512"/>
                <a:gd name="T9" fmla="*/ 1344 h 2184"/>
                <a:gd name="T10" fmla="*/ 768 w 1512"/>
                <a:gd name="T11" fmla="*/ 1920 h 2184"/>
                <a:gd name="T12" fmla="*/ 1344 w 1512"/>
                <a:gd name="T13" fmla="*/ 2064 h 2184"/>
                <a:gd name="T14" fmla="*/ 1488 w 1512"/>
                <a:gd name="T15" fmla="*/ 1200 h 2184"/>
                <a:gd name="T16" fmla="*/ 1200 w 1512"/>
                <a:gd name="T17" fmla="*/ 1056 h 2184"/>
                <a:gd name="T18" fmla="*/ 1344 w 1512"/>
                <a:gd name="T19" fmla="*/ 480 h 2184"/>
                <a:gd name="T20" fmla="*/ 1056 w 1512"/>
                <a:gd name="T21" fmla="*/ 48 h 2184"/>
                <a:gd name="T22" fmla="*/ 480 w 1512"/>
                <a:gd name="T23" fmla="*/ 192 h 2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12" h="2184">
                  <a:moveTo>
                    <a:pt x="480" y="192"/>
                  </a:moveTo>
                  <a:cubicBezTo>
                    <a:pt x="336" y="240"/>
                    <a:pt x="264" y="240"/>
                    <a:pt x="192" y="336"/>
                  </a:cubicBezTo>
                  <a:cubicBezTo>
                    <a:pt x="120" y="432"/>
                    <a:pt x="0" y="672"/>
                    <a:pt x="48" y="768"/>
                  </a:cubicBezTo>
                  <a:cubicBezTo>
                    <a:pt x="96" y="864"/>
                    <a:pt x="432" y="816"/>
                    <a:pt x="480" y="912"/>
                  </a:cubicBezTo>
                  <a:cubicBezTo>
                    <a:pt x="528" y="1008"/>
                    <a:pt x="288" y="1176"/>
                    <a:pt x="336" y="1344"/>
                  </a:cubicBezTo>
                  <a:cubicBezTo>
                    <a:pt x="384" y="1512"/>
                    <a:pt x="600" y="1800"/>
                    <a:pt x="768" y="1920"/>
                  </a:cubicBezTo>
                  <a:cubicBezTo>
                    <a:pt x="936" y="2040"/>
                    <a:pt x="1224" y="2184"/>
                    <a:pt x="1344" y="2064"/>
                  </a:cubicBezTo>
                  <a:cubicBezTo>
                    <a:pt x="1464" y="1944"/>
                    <a:pt x="1512" y="1368"/>
                    <a:pt x="1488" y="1200"/>
                  </a:cubicBezTo>
                  <a:cubicBezTo>
                    <a:pt x="1464" y="1032"/>
                    <a:pt x="1224" y="1176"/>
                    <a:pt x="1200" y="1056"/>
                  </a:cubicBezTo>
                  <a:cubicBezTo>
                    <a:pt x="1176" y="936"/>
                    <a:pt x="1368" y="648"/>
                    <a:pt x="1344" y="480"/>
                  </a:cubicBezTo>
                  <a:cubicBezTo>
                    <a:pt x="1320" y="312"/>
                    <a:pt x="1200" y="96"/>
                    <a:pt x="1056" y="48"/>
                  </a:cubicBezTo>
                  <a:cubicBezTo>
                    <a:pt x="912" y="0"/>
                    <a:pt x="624" y="144"/>
                    <a:pt x="480" y="192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008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02394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5791200" y="914400"/>
            <a:ext cx="1371600" cy="12954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1066800" y="58674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1524000" y="1981200"/>
            <a:ext cx="4343400" cy="38862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 flipH="1">
            <a:off x="1143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4" name="Line 8"/>
          <p:cNvSpPr>
            <a:spLocks noChangeShapeType="1"/>
          </p:cNvSpPr>
          <p:nvPr/>
        </p:nvSpPr>
        <p:spPr bwMode="auto">
          <a:xfrm flipH="1">
            <a:off x="13716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>
            <a:off x="1600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H="1">
            <a:off x="18288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H="1">
            <a:off x="20574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2286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 flipH="1">
            <a:off x="2498725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 flipH="1">
            <a:off x="2743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H="1">
            <a:off x="29718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32004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3429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36576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5" name="Line 19"/>
          <p:cNvSpPr>
            <a:spLocks noChangeShapeType="1"/>
          </p:cNvSpPr>
          <p:nvPr/>
        </p:nvSpPr>
        <p:spPr bwMode="auto">
          <a:xfrm flipH="1">
            <a:off x="3886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6" name="Line 20"/>
          <p:cNvSpPr>
            <a:spLocks noChangeShapeType="1"/>
          </p:cNvSpPr>
          <p:nvPr/>
        </p:nvSpPr>
        <p:spPr bwMode="auto">
          <a:xfrm flipH="1">
            <a:off x="41148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7" name="Line 21"/>
          <p:cNvSpPr>
            <a:spLocks noChangeShapeType="1"/>
          </p:cNvSpPr>
          <p:nvPr/>
        </p:nvSpPr>
        <p:spPr bwMode="auto">
          <a:xfrm flipH="1">
            <a:off x="4267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8" name="Line 22"/>
          <p:cNvSpPr>
            <a:spLocks noChangeShapeType="1"/>
          </p:cNvSpPr>
          <p:nvPr/>
        </p:nvSpPr>
        <p:spPr bwMode="auto">
          <a:xfrm flipH="1">
            <a:off x="44958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9" name="Line 23"/>
          <p:cNvSpPr>
            <a:spLocks noChangeShapeType="1"/>
          </p:cNvSpPr>
          <p:nvPr/>
        </p:nvSpPr>
        <p:spPr bwMode="auto">
          <a:xfrm flipH="1">
            <a:off x="47244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0" name="Line 24"/>
          <p:cNvSpPr>
            <a:spLocks noChangeShapeType="1"/>
          </p:cNvSpPr>
          <p:nvPr/>
        </p:nvSpPr>
        <p:spPr bwMode="auto">
          <a:xfrm flipH="1">
            <a:off x="4953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1" name="Line 25"/>
          <p:cNvSpPr>
            <a:spLocks noChangeShapeType="1"/>
          </p:cNvSpPr>
          <p:nvPr/>
        </p:nvSpPr>
        <p:spPr bwMode="auto">
          <a:xfrm flipH="1">
            <a:off x="51816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2" name="Line 26"/>
          <p:cNvSpPr>
            <a:spLocks noChangeShapeType="1"/>
          </p:cNvSpPr>
          <p:nvPr/>
        </p:nvSpPr>
        <p:spPr bwMode="auto">
          <a:xfrm flipH="1">
            <a:off x="54864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0443" name="Group 27"/>
          <p:cNvGrpSpPr>
            <a:grpSpLocks/>
          </p:cNvGrpSpPr>
          <p:nvPr/>
        </p:nvGrpSpPr>
        <p:grpSpPr bwMode="auto">
          <a:xfrm>
            <a:off x="1219200" y="2743200"/>
            <a:ext cx="3657600" cy="3733800"/>
            <a:chOff x="768" y="1728"/>
            <a:chExt cx="2304" cy="2352"/>
          </a:xfrm>
        </p:grpSpPr>
        <p:sp>
          <p:nvSpPr>
            <p:cNvPr id="60444" name="Text Box 28"/>
            <p:cNvSpPr txBox="1">
              <a:spLocks noChangeArrowheads="1"/>
            </p:cNvSpPr>
            <p:nvPr/>
          </p:nvSpPr>
          <p:spPr bwMode="auto">
            <a:xfrm>
              <a:off x="768" y="379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60445" name="Text Box 29"/>
            <p:cNvSpPr txBox="1">
              <a:spLocks noChangeArrowheads="1"/>
            </p:cNvSpPr>
            <p:nvPr/>
          </p:nvSpPr>
          <p:spPr bwMode="auto">
            <a:xfrm>
              <a:off x="1248" y="379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0446" name="Text Box 30"/>
            <p:cNvSpPr txBox="1">
              <a:spLocks noChangeArrowheads="1"/>
            </p:cNvSpPr>
            <p:nvPr/>
          </p:nvSpPr>
          <p:spPr bwMode="auto">
            <a:xfrm>
              <a:off x="2688" y="3744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60447" name="Text Box 31"/>
            <p:cNvSpPr txBox="1">
              <a:spLocks noChangeArrowheads="1"/>
            </p:cNvSpPr>
            <p:nvPr/>
          </p:nvSpPr>
          <p:spPr bwMode="auto">
            <a:xfrm>
              <a:off x="1152" y="3072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B’</a:t>
              </a:r>
            </a:p>
          </p:txBody>
        </p:sp>
        <p:sp>
          <p:nvSpPr>
            <p:cNvPr id="60448" name="Text Box 32"/>
            <p:cNvSpPr txBox="1">
              <a:spLocks noChangeArrowheads="1"/>
            </p:cNvSpPr>
            <p:nvPr/>
          </p:nvSpPr>
          <p:spPr bwMode="auto">
            <a:xfrm>
              <a:off x="2640" y="1728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C’</a:t>
              </a:r>
            </a:p>
          </p:txBody>
        </p:sp>
      </p:grpSp>
      <p:sp>
        <p:nvSpPr>
          <p:cNvPr id="60451" name="Line 35"/>
          <p:cNvSpPr>
            <a:spLocks noChangeShapeType="1"/>
          </p:cNvSpPr>
          <p:nvPr/>
        </p:nvSpPr>
        <p:spPr bwMode="auto">
          <a:xfrm>
            <a:off x="1066800" y="58674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2" name="Line 36"/>
          <p:cNvSpPr>
            <a:spLocks noChangeShapeType="1"/>
          </p:cNvSpPr>
          <p:nvPr/>
        </p:nvSpPr>
        <p:spPr bwMode="auto">
          <a:xfrm flipH="1">
            <a:off x="1143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3" name="Line 37"/>
          <p:cNvSpPr>
            <a:spLocks noChangeShapeType="1"/>
          </p:cNvSpPr>
          <p:nvPr/>
        </p:nvSpPr>
        <p:spPr bwMode="auto">
          <a:xfrm flipH="1">
            <a:off x="13716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4" name="Line 38"/>
          <p:cNvSpPr>
            <a:spLocks noChangeShapeType="1"/>
          </p:cNvSpPr>
          <p:nvPr/>
        </p:nvSpPr>
        <p:spPr bwMode="auto">
          <a:xfrm flipH="1">
            <a:off x="1600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5" name="Line 39"/>
          <p:cNvSpPr>
            <a:spLocks noChangeShapeType="1"/>
          </p:cNvSpPr>
          <p:nvPr/>
        </p:nvSpPr>
        <p:spPr bwMode="auto">
          <a:xfrm flipH="1">
            <a:off x="18288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6" name="Line 40"/>
          <p:cNvSpPr>
            <a:spLocks noChangeShapeType="1"/>
          </p:cNvSpPr>
          <p:nvPr/>
        </p:nvSpPr>
        <p:spPr bwMode="auto">
          <a:xfrm flipH="1">
            <a:off x="20574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7" name="Line 41"/>
          <p:cNvSpPr>
            <a:spLocks noChangeShapeType="1"/>
          </p:cNvSpPr>
          <p:nvPr/>
        </p:nvSpPr>
        <p:spPr bwMode="auto">
          <a:xfrm flipH="1">
            <a:off x="2286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8" name="Line 42"/>
          <p:cNvSpPr>
            <a:spLocks noChangeShapeType="1"/>
          </p:cNvSpPr>
          <p:nvPr/>
        </p:nvSpPr>
        <p:spPr bwMode="auto">
          <a:xfrm flipH="1">
            <a:off x="2498725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9" name="Line 43"/>
          <p:cNvSpPr>
            <a:spLocks noChangeShapeType="1"/>
          </p:cNvSpPr>
          <p:nvPr/>
        </p:nvSpPr>
        <p:spPr bwMode="auto">
          <a:xfrm flipH="1">
            <a:off x="2743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0" name="Line 44"/>
          <p:cNvSpPr>
            <a:spLocks noChangeShapeType="1"/>
          </p:cNvSpPr>
          <p:nvPr/>
        </p:nvSpPr>
        <p:spPr bwMode="auto">
          <a:xfrm flipH="1">
            <a:off x="29718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1" name="Line 45"/>
          <p:cNvSpPr>
            <a:spLocks noChangeShapeType="1"/>
          </p:cNvSpPr>
          <p:nvPr/>
        </p:nvSpPr>
        <p:spPr bwMode="auto">
          <a:xfrm flipH="1">
            <a:off x="32004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2" name="Line 46"/>
          <p:cNvSpPr>
            <a:spLocks noChangeShapeType="1"/>
          </p:cNvSpPr>
          <p:nvPr/>
        </p:nvSpPr>
        <p:spPr bwMode="auto">
          <a:xfrm flipH="1">
            <a:off x="3429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3" name="Line 47"/>
          <p:cNvSpPr>
            <a:spLocks noChangeShapeType="1"/>
          </p:cNvSpPr>
          <p:nvPr/>
        </p:nvSpPr>
        <p:spPr bwMode="auto">
          <a:xfrm flipH="1">
            <a:off x="36576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4" name="Line 48"/>
          <p:cNvSpPr>
            <a:spLocks noChangeShapeType="1"/>
          </p:cNvSpPr>
          <p:nvPr/>
        </p:nvSpPr>
        <p:spPr bwMode="auto">
          <a:xfrm flipH="1">
            <a:off x="3886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5" name="Line 49"/>
          <p:cNvSpPr>
            <a:spLocks noChangeShapeType="1"/>
          </p:cNvSpPr>
          <p:nvPr/>
        </p:nvSpPr>
        <p:spPr bwMode="auto">
          <a:xfrm flipH="1">
            <a:off x="41148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6" name="Line 50"/>
          <p:cNvSpPr>
            <a:spLocks noChangeShapeType="1"/>
          </p:cNvSpPr>
          <p:nvPr/>
        </p:nvSpPr>
        <p:spPr bwMode="auto">
          <a:xfrm>
            <a:off x="1066800" y="58674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7" name="Line 51"/>
          <p:cNvSpPr>
            <a:spLocks noChangeShapeType="1"/>
          </p:cNvSpPr>
          <p:nvPr/>
        </p:nvSpPr>
        <p:spPr bwMode="auto">
          <a:xfrm flipH="1">
            <a:off x="1143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8" name="Line 52"/>
          <p:cNvSpPr>
            <a:spLocks noChangeShapeType="1"/>
          </p:cNvSpPr>
          <p:nvPr/>
        </p:nvSpPr>
        <p:spPr bwMode="auto">
          <a:xfrm flipH="1">
            <a:off x="13716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9" name="Line 53"/>
          <p:cNvSpPr>
            <a:spLocks noChangeShapeType="1"/>
          </p:cNvSpPr>
          <p:nvPr/>
        </p:nvSpPr>
        <p:spPr bwMode="auto">
          <a:xfrm flipH="1">
            <a:off x="1600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0" name="Line 54"/>
          <p:cNvSpPr>
            <a:spLocks noChangeShapeType="1"/>
          </p:cNvSpPr>
          <p:nvPr/>
        </p:nvSpPr>
        <p:spPr bwMode="auto">
          <a:xfrm flipH="1">
            <a:off x="18288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1" name="Line 55"/>
          <p:cNvSpPr>
            <a:spLocks noChangeShapeType="1"/>
          </p:cNvSpPr>
          <p:nvPr/>
        </p:nvSpPr>
        <p:spPr bwMode="auto">
          <a:xfrm flipH="1">
            <a:off x="20574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2" name="Line 56"/>
          <p:cNvSpPr>
            <a:spLocks noChangeShapeType="1"/>
          </p:cNvSpPr>
          <p:nvPr/>
        </p:nvSpPr>
        <p:spPr bwMode="auto">
          <a:xfrm flipH="1">
            <a:off x="2286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3" name="Line 57"/>
          <p:cNvSpPr>
            <a:spLocks noChangeShapeType="1"/>
          </p:cNvSpPr>
          <p:nvPr/>
        </p:nvSpPr>
        <p:spPr bwMode="auto">
          <a:xfrm flipH="1">
            <a:off x="2498725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4" name="Line 58"/>
          <p:cNvSpPr>
            <a:spLocks noChangeShapeType="1"/>
          </p:cNvSpPr>
          <p:nvPr/>
        </p:nvSpPr>
        <p:spPr bwMode="auto">
          <a:xfrm flipH="1">
            <a:off x="2743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5" name="Line 59"/>
          <p:cNvSpPr>
            <a:spLocks noChangeShapeType="1"/>
          </p:cNvSpPr>
          <p:nvPr/>
        </p:nvSpPr>
        <p:spPr bwMode="auto">
          <a:xfrm flipH="1">
            <a:off x="29718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6" name="Line 60"/>
          <p:cNvSpPr>
            <a:spLocks noChangeShapeType="1"/>
          </p:cNvSpPr>
          <p:nvPr/>
        </p:nvSpPr>
        <p:spPr bwMode="auto">
          <a:xfrm flipH="1">
            <a:off x="32004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7" name="Line 61"/>
          <p:cNvSpPr>
            <a:spLocks noChangeShapeType="1"/>
          </p:cNvSpPr>
          <p:nvPr/>
        </p:nvSpPr>
        <p:spPr bwMode="auto">
          <a:xfrm flipH="1">
            <a:off x="34290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8" name="Line 62"/>
          <p:cNvSpPr>
            <a:spLocks noChangeShapeType="1"/>
          </p:cNvSpPr>
          <p:nvPr/>
        </p:nvSpPr>
        <p:spPr bwMode="auto">
          <a:xfrm flipH="1">
            <a:off x="36576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9" name="Line 63"/>
          <p:cNvSpPr>
            <a:spLocks noChangeShapeType="1"/>
          </p:cNvSpPr>
          <p:nvPr/>
        </p:nvSpPr>
        <p:spPr bwMode="auto">
          <a:xfrm flipH="1">
            <a:off x="3886200" y="5867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0" name="AutoShape 64"/>
          <p:cNvSpPr>
            <a:spLocks noChangeArrowheads="1"/>
          </p:cNvSpPr>
          <p:nvPr/>
        </p:nvSpPr>
        <p:spPr bwMode="auto">
          <a:xfrm>
            <a:off x="4343400" y="2971800"/>
            <a:ext cx="838200" cy="2895600"/>
          </a:xfrm>
          <a:prstGeom prst="upArrow">
            <a:avLst>
              <a:gd name="adj1" fmla="val 50000"/>
              <a:gd name="adj2" fmla="val 8636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82" name="AutoShape 66"/>
          <p:cNvSpPr>
            <a:spLocks noChangeArrowheads="1"/>
          </p:cNvSpPr>
          <p:nvPr/>
        </p:nvSpPr>
        <p:spPr bwMode="auto">
          <a:xfrm>
            <a:off x="3397250" y="5257800"/>
            <a:ext cx="381000" cy="609600"/>
          </a:xfrm>
          <a:prstGeom prst="upArrow">
            <a:avLst>
              <a:gd name="adj1" fmla="val 50000"/>
              <a:gd name="adj2" fmla="val 40000"/>
            </a:avLst>
          </a:prstGeom>
          <a:solidFill>
            <a:srgbClr val="2626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85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6" name="Text Box 70"/>
          <p:cNvSpPr txBox="1">
            <a:spLocks noChangeArrowheads="1"/>
          </p:cNvSpPr>
          <p:nvPr/>
        </p:nvSpPr>
        <p:spPr bwMode="auto">
          <a:xfrm>
            <a:off x="7010400" y="3505200"/>
            <a:ext cx="1905000" cy="1811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BB’= ?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AB = ?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BC = ?</a:t>
            </a:r>
          </a:p>
        </p:txBody>
      </p:sp>
      <p:sp>
        <p:nvSpPr>
          <p:cNvPr id="60487" name="Text Box 71"/>
          <p:cNvSpPr txBox="1">
            <a:spLocks noChangeArrowheads="1"/>
          </p:cNvSpPr>
          <p:nvPr/>
        </p:nvSpPr>
        <p:spPr bwMode="auto">
          <a:xfrm>
            <a:off x="0" y="533400"/>
            <a:ext cx="5562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4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tế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32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1.11111E-6 L -0.15017 -0.001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04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6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86" grpId="0" animBg="1"/>
      <p:bldP spid="6048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70" name="Line 6"/>
          <p:cNvSpPr>
            <a:spLocks noChangeShapeType="1"/>
          </p:cNvSpPr>
          <p:nvPr/>
        </p:nvSpPr>
        <p:spPr bwMode="auto">
          <a:xfrm flipV="1">
            <a:off x="3581400" y="3733800"/>
            <a:ext cx="480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071" name="Text Box 7"/>
          <p:cNvSpPr txBox="1">
            <a:spLocks noChangeArrowheads="1"/>
          </p:cNvSpPr>
          <p:nvPr/>
        </p:nvSpPr>
        <p:spPr bwMode="auto">
          <a:xfrm>
            <a:off x="2530475" y="2595563"/>
            <a:ext cx="4587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16072" name="Text Box 8"/>
          <p:cNvSpPr txBox="1">
            <a:spLocks noChangeArrowheads="1"/>
          </p:cNvSpPr>
          <p:nvPr/>
        </p:nvSpPr>
        <p:spPr bwMode="auto">
          <a:xfrm>
            <a:off x="6430963" y="-381000"/>
            <a:ext cx="7572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grpSp>
        <p:nvGrpSpPr>
          <p:cNvPr id="216074" name="Group 10"/>
          <p:cNvGrpSpPr>
            <a:grpSpLocks/>
          </p:cNvGrpSpPr>
          <p:nvPr/>
        </p:nvGrpSpPr>
        <p:grpSpPr bwMode="auto">
          <a:xfrm>
            <a:off x="7391400" y="304800"/>
            <a:ext cx="1828800" cy="3505200"/>
            <a:chOff x="4904" y="768"/>
            <a:chExt cx="538" cy="1570"/>
          </a:xfrm>
        </p:grpSpPr>
        <p:sp>
          <p:nvSpPr>
            <p:cNvPr id="216075" name="Freeform 11"/>
            <p:cNvSpPr>
              <a:spLocks/>
            </p:cNvSpPr>
            <p:nvPr/>
          </p:nvSpPr>
          <p:spPr bwMode="auto">
            <a:xfrm>
              <a:off x="5064" y="945"/>
              <a:ext cx="187" cy="1393"/>
            </a:xfrm>
            <a:custGeom>
              <a:avLst/>
              <a:gdLst>
                <a:gd name="T0" fmla="*/ 0 w 1008"/>
                <a:gd name="T1" fmla="*/ 4680 h 4848"/>
                <a:gd name="T2" fmla="*/ 864 w 1008"/>
                <a:gd name="T3" fmla="*/ 4680 h 4848"/>
                <a:gd name="T4" fmla="*/ 864 w 1008"/>
                <a:gd name="T5" fmla="*/ 4392 h 4848"/>
                <a:gd name="T6" fmla="*/ 720 w 1008"/>
                <a:gd name="T7" fmla="*/ 3528 h 4848"/>
                <a:gd name="T8" fmla="*/ 576 w 1008"/>
                <a:gd name="T9" fmla="*/ 504 h 4848"/>
                <a:gd name="T10" fmla="*/ 288 w 1008"/>
                <a:gd name="T11" fmla="*/ 504 h 4848"/>
                <a:gd name="T12" fmla="*/ 288 w 1008"/>
                <a:gd name="T13" fmla="*/ 1944 h 4848"/>
                <a:gd name="T14" fmla="*/ 288 w 1008"/>
                <a:gd name="T15" fmla="*/ 4392 h 4848"/>
                <a:gd name="T16" fmla="*/ 144 w 1008"/>
                <a:gd name="T17" fmla="*/ 4680 h 4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08" h="4848">
                  <a:moveTo>
                    <a:pt x="0" y="4680"/>
                  </a:moveTo>
                  <a:cubicBezTo>
                    <a:pt x="360" y="4704"/>
                    <a:pt x="720" y="4728"/>
                    <a:pt x="864" y="4680"/>
                  </a:cubicBezTo>
                  <a:cubicBezTo>
                    <a:pt x="1008" y="4632"/>
                    <a:pt x="888" y="4584"/>
                    <a:pt x="864" y="4392"/>
                  </a:cubicBezTo>
                  <a:cubicBezTo>
                    <a:pt x="840" y="4200"/>
                    <a:pt x="768" y="4176"/>
                    <a:pt x="720" y="3528"/>
                  </a:cubicBezTo>
                  <a:cubicBezTo>
                    <a:pt x="672" y="2880"/>
                    <a:pt x="648" y="1008"/>
                    <a:pt x="576" y="504"/>
                  </a:cubicBezTo>
                  <a:cubicBezTo>
                    <a:pt x="504" y="0"/>
                    <a:pt x="336" y="264"/>
                    <a:pt x="288" y="504"/>
                  </a:cubicBezTo>
                  <a:cubicBezTo>
                    <a:pt x="240" y="744"/>
                    <a:pt x="288" y="1296"/>
                    <a:pt x="288" y="1944"/>
                  </a:cubicBezTo>
                  <a:cubicBezTo>
                    <a:pt x="288" y="2592"/>
                    <a:pt x="312" y="3936"/>
                    <a:pt x="288" y="4392"/>
                  </a:cubicBezTo>
                  <a:cubicBezTo>
                    <a:pt x="264" y="4848"/>
                    <a:pt x="204" y="4764"/>
                    <a:pt x="144" y="4680"/>
                  </a:cubicBezTo>
                </a:path>
              </a:pathLst>
            </a:custGeom>
            <a:gradFill rotWithShape="1">
              <a:gsLst>
                <a:gs pos="0">
                  <a:srgbClr val="FFFFFF"/>
                </a:gs>
                <a:gs pos="50000">
                  <a:srgbClr val="993300"/>
                </a:gs>
                <a:gs pos="100000">
                  <a:srgbClr val="FFFFFF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76" name="Freeform 12"/>
            <p:cNvSpPr>
              <a:spLocks/>
            </p:cNvSpPr>
            <p:nvPr/>
          </p:nvSpPr>
          <p:spPr bwMode="auto">
            <a:xfrm>
              <a:off x="4904" y="1010"/>
              <a:ext cx="280" cy="610"/>
            </a:xfrm>
            <a:custGeom>
              <a:avLst/>
              <a:gdLst>
                <a:gd name="T0" fmla="*/ 480 w 1512"/>
                <a:gd name="T1" fmla="*/ 192 h 2184"/>
                <a:gd name="T2" fmla="*/ 192 w 1512"/>
                <a:gd name="T3" fmla="*/ 336 h 2184"/>
                <a:gd name="T4" fmla="*/ 48 w 1512"/>
                <a:gd name="T5" fmla="*/ 768 h 2184"/>
                <a:gd name="T6" fmla="*/ 480 w 1512"/>
                <a:gd name="T7" fmla="*/ 912 h 2184"/>
                <a:gd name="T8" fmla="*/ 336 w 1512"/>
                <a:gd name="T9" fmla="*/ 1344 h 2184"/>
                <a:gd name="T10" fmla="*/ 768 w 1512"/>
                <a:gd name="T11" fmla="*/ 1920 h 2184"/>
                <a:gd name="T12" fmla="*/ 1344 w 1512"/>
                <a:gd name="T13" fmla="*/ 2064 h 2184"/>
                <a:gd name="T14" fmla="*/ 1488 w 1512"/>
                <a:gd name="T15" fmla="*/ 1200 h 2184"/>
                <a:gd name="T16" fmla="*/ 1200 w 1512"/>
                <a:gd name="T17" fmla="*/ 1056 h 2184"/>
                <a:gd name="T18" fmla="*/ 1344 w 1512"/>
                <a:gd name="T19" fmla="*/ 480 h 2184"/>
                <a:gd name="T20" fmla="*/ 1056 w 1512"/>
                <a:gd name="T21" fmla="*/ 48 h 2184"/>
                <a:gd name="T22" fmla="*/ 480 w 1512"/>
                <a:gd name="T23" fmla="*/ 192 h 2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12" h="2184">
                  <a:moveTo>
                    <a:pt x="480" y="192"/>
                  </a:moveTo>
                  <a:cubicBezTo>
                    <a:pt x="336" y="240"/>
                    <a:pt x="264" y="240"/>
                    <a:pt x="192" y="336"/>
                  </a:cubicBezTo>
                  <a:cubicBezTo>
                    <a:pt x="120" y="432"/>
                    <a:pt x="0" y="672"/>
                    <a:pt x="48" y="768"/>
                  </a:cubicBezTo>
                  <a:cubicBezTo>
                    <a:pt x="96" y="864"/>
                    <a:pt x="432" y="816"/>
                    <a:pt x="480" y="912"/>
                  </a:cubicBezTo>
                  <a:cubicBezTo>
                    <a:pt x="528" y="1008"/>
                    <a:pt x="288" y="1176"/>
                    <a:pt x="336" y="1344"/>
                  </a:cubicBezTo>
                  <a:cubicBezTo>
                    <a:pt x="384" y="1512"/>
                    <a:pt x="600" y="1800"/>
                    <a:pt x="768" y="1920"/>
                  </a:cubicBezTo>
                  <a:cubicBezTo>
                    <a:pt x="936" y="2040"/>
                    <a:pt x="1224" y="2184"/>
                    <a:pt x="1344" y="2064"/>
                  </a:cubicBezTo>
                  <a:cubicBezTo>
                    <a:pt x="1464" y="1944"/>
                    <a:pt x="1512" y="1368"/>
                    <a:pt x="1488" y="1200"/>
                  </a:cubicBezTo>
                  <a:cubicBezTo>
                    <a:pt x="1464" y="1032"/>
                    <a:pt x="1224" y="1176"/>
                    <a:pt x="1200" y="1056"/>
                  </a:cubicBezTo>
                  <a:cubicBezTo>
                    <a:pt x="1176" y="936"/>
                    <a:pt x="1368" y="648"/>
                    <a:pt x="1344" y="480"/>
                  </a:cubicBezTo>
                  <a:cubicBezTo>
                    <a:pt x="1320" y="312"/>
                    <a:pt x="1200" y="96"/>
                    <a:pt x="1056" y="48"/>
                  </a:cubicBezTo>
                  <a:cubicBezTo>
                    <a:pt x="912" y="0"/>
                    <a:pt x="624" y="144"/>
                    <a:pt x="480" y="192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008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77" name="Freeform 13"/>
            <p:cNvSpPr>
              <a:spLocks/>
            </p:cNvSpPr>
            <p:nvPr/>
          </p:nvSpPr>
          <p:spPr bwMode="auto">
            <a:xfrm rot="2766787">
              <a:off x="5029" y="1018"/>
              <a:ext cx="422" cy="405"/>
            </a:xfrm>
            <a:custGeom>
              <a:avLst/>
              <a:gdLst>
                <a:gd name="T0" fmla="*/ 480 w 1512"/>
                <a:gd name="T1" fmla="*/ 192 h 2184"/>
                <a:gd name="T2" fmla="*/ 192 w 1512"/>
                <a:gd name="T3" fmla="*/ 336 h 2184"/>
                <a:gd name="T4" fmla="*/ 48 w 1512"/>
                <a:gd name="T5" fmla="*/ 768 h 2184"/>
                <a:gd name="T6" fmla="*/ 480 w 1512"/>
                <a:gd name="T7" fmla="*/ 912 h 2184"/>
                <a:gd name="T8" fmla="*/ 336 w 1512"/>
                <a:gd name="T9" fmla="*/ 1344 h 2184"/>
                <a:gd name="T10" fmla="*/ 768 w 1512"/>
                <a:gd name="T11" fmla="*/ 1920 h 2184"/>
                <a:gd name="T12" fmla="*/ 1344 w 1512"/>
                <a:gd name="T13" fmla="*/ 2064 h 2184"/>
                <a:gd name="T14" fmla="*/ 1488 w 1512"/>
                <a:gd name="T15" fmla="*/ 1200 h 2184"/>
                <a:gd name="T16" fmla="*/ 1200 w 1512"/>
                <a:gd name="T17" fmla="*/ 1056 h 2184"/>
                <a:gd name="T18" fmla="*/ 1344 w 1512"/>
                <a:gd name="T19" fmla="*/ 480 h 2184"/>
                <a:gd name="T20" fmla="*/ 1056 w 1512"/>
                <a:gd name="T21" fmla="*/ 48 h 2184"/>
                <a:gd name="T22" fmla="*/ 480 w 1512"/>
                <a:gd name="T23" fmla="*/ 192 h 2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12" h="2184">
                  <a:moveTo>
                    <a:pt x="480" y="192"/>
                  </a:moveTo>
                  <a:cubicBezTo>
                    <a:pt x="336" y="240"/>
                    <a:pt x="264" y="240"/>
                    <a:pt x="192" y="336"/>
                  </a:cubicBezTo>
                  <a:cubicBezTo>
                    <a:pt x="120" y="432"/>
                    <a:pt x="0" y="672"/>
                    <a:pt x="48" y="768"/>
                  </a:cubicBezTo>
                  <a:cubicBezTo>
                    <a:pt x="96" y="864"/>
                    <a:pt x="432" y="816"/>
                    <a:pt x="480" y="912"/>
                  </a:cubicBezTo>
                  <a:cubicBezTo>
                    <a:pt x="528" y="1008"/>
                    <a:pt x="288" y="1176"/>
                    <a:pt x="336" y="1344"/>
                  </a:cubicBezTo>
                  <a:cubicBezTo>
                    <a:pt x="384" y="1512"/>
                    <a:pt x="600" y="1800"/>
                    <a:pt x="768" y="1920"/>
                  </a:cubicBezTo>
                  <a:cubicBezTo>
                    <a:pt x="936" y="2040"/>
                    <a:pt x="1224" y="2184"/>
                    <a:pt x="1344" y="2064"/>
                  </a:cubicBezTo>
                  <a:cubicBezTo>
                    <a:pt x="1464" y="1944"/>
                    <a:pt x="1512" y="1368"/>
                    <a:pt x="1488" y="1200"/>
                  </a:cubicBezTo>
                  <a:cubicBezTo>
                    <a:pt x="1464" y="1032"/>
                    <a:pt x="1224" y="1176"/>
                    <a:pt x="1200" y="1056"/>
                  </a:cubicBezTo>
                  <a:cubicBezTo>
                    <a:pt x="1176" y="936"/>
                    <a:pt x="1368" y="648"/>
                    <a:pt x="1344" y="480"/>
                  </a:cubicBezTo>
                  <a:cubicBezTo>
                    <a:pt x="1320" y="312"/>
                    <a:pt x="1200" y="96"/>
                    <a:pt x="1056" y="48"/>
                  </a:cubicBezTo>
                  <a:cubicBezTo>
                    <a:pt x="912" y="0"/>
                    <a:pt x="624" y="144"/>
                    <a:pt x="480" y="192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008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78" name="Freeform 14"/>
            <p:cNvSpPr>
              <a:spLocks/>
            </p:cNvSpPr>
            <p:nvPr/>
          </p:nvSpPr>
          <p:spPr bwMode="auto">
            <a:xfrm rot="7389603">
              <a:off x="4852" y="873"/>
              <a:ext cx="543" cy="334"/>
            </a:xfrm>
            <a:custGeom>
              <a:avLst/>
              <a:gdLst>
                <a:gd name="T0" fmla="*/ 600 w 1944"/>
                <a:gd name="T1" fmla="*/ 480 h 1800"/>
                <a:gd name="T2" fmla="*/ 168 w 1944"/>
                <a:gd name="T3" fmla="*/ 480 h 1800"/>
                <a:gd name="T4" fmla="*/ 24 w 1944"/>
                <a:gd name="T5" fmla="*/ 912 h 1800"/>
                <a:gd name="T6" fmla="*/ 312 w 1944"/>
                <a:gd name="T7" fmla="*/ 1344 h 1800"/>
                <a:gd name="T8" fmla="*/ 1176 w 1944"/>
                <a:gd name="T9" fmla="*/ 1776 h 1800"/>
                <a:gd name="T10" fmla="*/ 1752 w 1944"/>
                <a:gd name="T11" fmla="*/ 1200 h 1800"/>
                <a:gd name="T12" fmla="*/ 1896 w 1944"/>
                <a:gd name="T13" fmla="*/ 624 h 1800"/>
                <a:gd name="T14" fmla="*/ 1464 w 1944"/>
                <a:gd name="T15" fmla="*/ 768 h 1800"/>
                <a:gd name="T16" fmla="*/ 1176 w 1944"/>
                <a:gd name="T17" fmla="*/ 336 h 1800"/>
                <a:gd name="T18" fmla="*/ 888 w 1944"/>
                <a:gd name="T19" fmla="*/ 48 h 1800"/>
                <a:gd name="T20" fmla="*/ 744 w 1944"/>
                <a:gd name="T21" fmla="*/ 48 h 1800"/>
                <a:gd name="T22" fmla="*/ 600 w 1944"/>
                <a:gd name="T23" fmla="*/ 192 h 1800"/>
                <a:gd name="T24" fmla="*/ 600 w 1944"/>
                <a:gd name="T25" fmla="*/ 336 h 1800"/>
                <a:gd name="T26" fmla="*/ 600 w 1944"/>
                <a:gd name="T27" fmla="*/ 480 h 1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44" h="1800">
                  <a:moveTo>
                    <a:pt x="600" y="480"/>
                  </a:moveTo>
                  <a:cubicBezTo>
                    <a:pt x="528" y="504"/>
                    <a:pt x="264" y="408"/>
                    <a:pt x="168" y="480"/>
                  </a:cubicBezTo>
                  <a:cubicBezTo>
                    <a:pt x="72" y="552"/>
                    <a:pt x="0" y="768"/>
                    <a:pt x="24" y="912"/>
                  </a:cubicBezTo>
                  <a:cubicBezTo>
                    <a:pt x="48" y="1056"/>
                    <a:pt x="120" y="1200"/>
                    <a:pt x="312" y="1344"/>
                  </a:cubicBezTo>
                  <a:cubicBezTo>
                    <a:pt x="504" y="1488"/>
                    <a:pt x="936" y="1800"/>
                    <a:pt x="1176" y="1776"/>
                  </a:cubicBezTo>
                  <a:cubicBezTo>
                    <a:pt x="1416" y="1752"/>
                    <a:pt x="1632" y="1392"/>
                    <a:pt x="1752" y="1200"/>
                  </a:cubicBezTo>
                  <a:cubicBezTo>
                    <a:pt x="1872" y="1008"/>
                    <a:pt x="1944" y="696"/>
                    <a:pt x="1896" y="624"/>
                  </a:cubicBezTo>
                  <a:cubicBezTo>
                    <a:pt x="1848" y="552"/>
                    <a:pt x="1584" y="816"/>
                    <a:pt x="1464" y="768"/>
                  </a:cubicBezTo>
                  <a:cubicBezTo>
                    <a:pt x="1344" y="720"/>
                    <a:pt x="1272" y="456"/>
                    <a:pt x="1176" y="336"/>
                  </a:cubicBezTo>
                  <a:cubicBezTo>
                    <a:pt x="1080" y="216"/>
                    <a:pt x="960" y="96"/>
                    <a:pt x="888" y="48"/>
                  </a:cubicBezTo>
                  <a:cubicBezTo>
                    <a:pt x="816" y="0"/>
                    <a:pt x="792" y="24"/>
                    <a:pt x="744" y="48"/>
                  </a:cubicBezTo>
                  <a:cubicBezTo>
                    <a:pt x="696" y="72"/>
                    <a:pt x="624" y="144"/>
                    <a:pt x="600" y="192"/>
                  </a:cubicBezTo>
                  <a:cubicBezTo>
                    <a:pt x="576" y="240"/>
                    <a:pt x="600" y="288"/>
                    <a:pt x="600" y="336"/>
                  </a:cubicBezTo>
                  <a:cubicBezTo>
                    <a:pt x="600" y="384"/>
                    <a:pt x="672" y="456"/>
                    <a:pt x="600" y="48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/>
                </a:gs>
                <a:gs pos="50000">
                  <a:srgbClr val="99CC00"/>
                </a:gs>
                <a:gs pos="100000">
                  <a:srgbClr val="008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79" name="Freeform 15"/>
            <p:cNvSpPr>
              <a:spLocks/>
            </p:cNvSpPr>
            <p:nvPr/>
          </p:nvSpPr>
          <p:spPr bwMode="auto">
            <a:xfrm rot="4387408">
              <a:off x="5041" y="1204"/>
              <a:ext cx="362" cy="320"/>
            </a:xfrm>
            <a:custGeom>
              <a:avLst/>
              <a:gdLst>
                <a:gd name="T0" fmla="*/ 480 w 1512"/>
                <a:gd name="T1" fmla="*/ 192 h 2184"/>
                <a:gd name="T2" fmla="*/ 192 w 1512"/>
                <a:gd name="T3" fmla="*/ 336 h 2184"/>
                <a:gd name="T4" fmla="*/ 48 w 1512"/>
                <a:gd name="T5" fmla="*/ 768 h 2184"/>
                <a:gd name="T6" fmla="*/ 480 w 1512"/>
                <a:gd name="T7" fmla="*/ 912 h 2184"/>
                <a:gd name="T8" fmla="*/ 336 w 1512"/>
                <a:gd name="T9" fmla="*/ 1344 h 2184"/>
                <a:gd name="T10" fmla="*/ 768 w 1512"/>
                <a:gd name="T11" fmla="*/ 1920 h 2184"/>
                <a:gd name="T12" fmla="*/ 1344 w 1512"/>
                <a:gd name="T13" fmla="*/ 2064 h 2184"/>
                <a:gd name="T14" fmla="*/ 1488 w 1512"/>
                <a:gd name="T15" fmla="*/ 1200 h 2184"/>
                <a:gd name="T16" fmla="*/ 1200 w 1512"/>
                <a:gd name="T17" fmla="*/ 1056 h 2184"/>
                <a:gd name="T18" fmla="*/ 1344 w 1512"/>
                <a:gd name="T19" fmla="*/ 480 h 2184"/>
                <a:gd name="T20" fmla="*/ 1056 w 1512"/>
                <a:gd name="T21" fmla="*/ 48 h 2184"/>
                <a:gd name="T22" fmla="*/ 480 w 1512"/>
                <a:gd name="T23" fmla="*/ 192 h 2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12" h="2184">
                  <a:moveTo>
                    <a:pt x="480" y="192"/>
                  </a:moveTo>
                  <a:cubicBezTo>
                    <a:pt x="336" y="240"/>
                    <a:pt x="264" y="240"/>
                    <a:pt x="192" y="336"/>
                  </a:cubicBezTo>
                  <a:cubicBezTo>
                    <a:pt x="120" y="432"/>
                    <a:pt x="0" y="672"/>
                    <a:pt x="48" y="768"/>
                  </a:cubicBezTo>
                  <a:cubicBezTo>
                    <a:pt x="96" y="864"/>
                    <a:pt x="432" y="816"/>
                    <a:pt x="480" y="912"/>
                  </a:cubicBezTo>
                  <a:cubicBezTo>
                    <a:pt x="528" y="1008"/>
                    <a:pt x="288" y="1176"/>
                    <a:pt x="336" y="1344"/>
                  </a:cubicBezTo>
                  <a:cubicBezTo>
                    <a:pt x="384" y="1512"/>
                    <a:pt x="600" y="1800"/>
                    <a:pt x="768" y="1920"/>
                  </a:cubicBezTo>
                  <a:cubicBezTo>
                    <a:pt x="936" y="2040"/>
                    <a:pt x="1224" y="2184"/>
                    <a:pt x="1344" y="2064"/>
                  </a:cubicBezTo>
                  <a:cubicBezTo>
                    <a:pt x="1464" y="1944"/>
                    <a:pt x="1512" y="1368"/>
                    <a:pt x="1488" y="1200"/>
                  </a:cubicBezTo>
                  <a:cubicBezTo>
                    <a:pt x="1464" y="1032"/>
                    <a:pt x="1224" y="1176"/>
                    <a:pt x="1200" y="1056"/>
                  </a:cubicBezTo>
                  <a:cubicBezTo>
                    <a:pt x="1176" y="936"/>
                    <a:pt x="1368" y="648"/>
                    <a:pt x="1344" y="480"/>
                  </a:cubicBezTo>
                  <a:cubicBezTo>
                    <a:pt x="1320" y="312"/>
                    <a:pt x="1200" y="96"/>
                    <a:pt x="1056" y="48"/>
                  </a:cubicBezTo>
                  <a:cubicBezTo>
                    <a:pt x="912" y="0"/>
                    <a:pt x="624" y="144"/>
                    <a:pt x="480" y="192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008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080" name="Line 16"/>
          <p:cNvSpPr>
            <a:spLocks noChangeShapeType="1"/>
          </p:cNvSpPr>
          <p:nvPr/>
        </p:nvSpPr>
        <p:spPr bwMode="auto">
          <a:xfrm flipV="1">
            <a:off x="3581400" y="381000"/>
            <a:ext cx="4648200" cy="33528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124" name="Line 60"/>
          <p:cNvSpPr>
            <a:spLocks noChangeShapeType="1"/>
          </p:cNvSpPr>
          <p:nvPr/>
        </p:nvSpPr>
        <p:spPr bwMode="auto">
          <a:xfrm>
            <a:off x="8229600" y="381000"/>
            <a:ext cx="76200" cy="3352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125" name="Line 61"/>
          <p:cNvSpPr>
            <a:spLocks noChangeShapeType="1"/>
          </p:cNvSpPr>
          <p:nvPr/>
        </p:nvSpPr>
        <p:spPr bwMode="auto">
          <a:xfrm flipH="1">
            <a:off x="5029200" y="2667000"/>
            <a:ext cx="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127" name="Text Box 63"/>
          <p:cNvSpPr txBox="1">
            <a:spLocks noChangeArrowheads="1"/>
          </p:cNvSpPr>
          <p:nvPr/>
        </p:nvSpPr>
        <p:spPr bwMode="auto">
          <a:xfrm>
            <a:off x="3581400" y="5334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216129" name="Text Box 65"/>
          <p:cNvSpPr txBox="1">
            <a:spLocks noChangeArrowheads="1"/>
          </p:cNvSpPr>
          <p:nvPr/>
        </p:nvSpPr>
        <p:spPr bwMode="auto">
          <a:xfrm>
            <a:off x="3352800" y="3733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</a:t>
            </a:r>
          </a:p>
        </p:txBody>
      </p:sp>
      <p:sp>
        <p:nvSpPr>
          <p:cNvPr id="216131" name="Text Box 67"/>
          <p:cNvSpPr txBox="1">
            <a:spLocks noChangeArrowheads="1"/>
          </p:cNvSpPr>
          <p:nvPr/>
        </p:nvSpPr>
        <p:spPr bwMode="auto">
          <a:xfrm>
            <a:off x="4724400" y="2286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</a:t>
            </a:r>
          </a:p>
        </p:txBody>
      </p:sp>
      <p:sp>
        <p:nvSpPr>
          <p:cNvPr id="216132" name="Text Box 68"/>
          <p:cNvSpPr txBox="1">
            <a:spLocks noChangeArrowheads="1"/>
          </p:cNvSpPr>
          <p:nvPr/>
        </p:nvSpPr>
        <p:spPr bwMode="auto">
          <a:xfrm>
            <a:off x="4800600" y="3733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</a:t>
            </a:r>
          </a:p>
        </p:txBody>
      </p:sp>
      <p:sp>
        <p:nvSpPr>
          <p:cNvPr id="216134" name="Text Box 70"/>
          <p:cNvSpPr txBox="1">
            <a:spLocks noChangeArrowheads="1"/>
          </p:cNvSpPr>
          <p:nvPr/>
        </p:nvSpPr>
        <p:spPr bwMode="auto">
          <a:xfrm>
            <a:off x="1546225" y="5249863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216135" name="Object 71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381250" y="2579688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3" name="Equation" r:id="rId3" imgW="190440" imgH="190440" progId="Equation.3">
                  <p:embed/>
                </p:oleObj>
              </mc:Choice>
              <mc:Fallback>
                <p:oleObj name="Equation" r:id="rId3" imgW="19044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2579688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138" name="Object 7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280290"/>
              </p:ext>
            </p:extLst>
          </p:nvPr>
        </p:nvGraphicFramePr>
        <p:xfrm>
          <a:off x="8053388" y="0"/>
          <a:ext cx="4048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4" name="Equation" r:id="rId5" imgW="190440" imgH="203040" progId="Equation.3">
                  <p:embed/>
                </p:oleObj>
              </mc:Choice>
              <mc:Fallback>
                <p:oleObj name="Equation" r:id="rId5" imgW="1904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3388" y="0"/>
                        <a:ext cx="40481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148" name="Object 84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94017670"/>
              </p:ext>
            </p:extLst>
          </p:nvPr>
        </p:nvGraphicFramePr>
        <p:xfrm>
          <a:off x="4469551" y="702020"/>
          <a:ext cx="1379422" cy="428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5" name="Equation" r:id="rId7" imgW="736560" imgH="228600" progId="Equation.3">
                  <p:embed/>
                </p:oleObj>
              </mc:Choice>
              <mc:Fallback>
                <p:oleObj name="Equation" r:id="rId7" imgW="736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9551" y="702020"/>
                        <a:ext cx="1379422" cy="4282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137" name="Text Box 73"/>
          <p:cNvSpPr txBox="1">
            <a:spLocks noChangeArrowheads="1"/>
          </p:cNvSpPr>
          <p:nvPr/>
        </p:nvSpPr>
        <p:spPr bwMode="auto">
          <a:xfrm>
            <a:off x="1584325" y="2955925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6141" name="Text Box 77"/>
          <p:cNvSpPr txBox="1">
            <a:spLocks noChangeArrowheads="1"/>
          </p:cNvSpPr>
          <p:nvPr/>
        </p:nvSpPr>
        <p:spPr bwMode="auto">
          <a:xfrm>
            <a:off x="2895600" y="55626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/>
          </a:p>
        </p:txBody>
      </p:sp>
      <p:sp>
        <p:nvSpPr>
          <p:cNvPr id="216142" name="Text Box 78"/>
          <p:cNvSpPr txBox="1">
            <a:spLocks noChangeArrowheads="1"/>
          </p:cNvSpPr>
          <p:nvPr/>
        </p:nvSpPr>
        <p:spPr bwMode="auto">
          <a:xfrm>
            <a:off x="5029200" y="29718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1,5 m</a:t>
            </a:r>
          </a:p>
        </p:txBody>
      </p:sp>
      <p:sp>
        <p:nvSpPr>
          <p:cNvPr id="216143" name="Text Box 79"/>
          <p:cNvSpPr txBox="1">
            <a:spLocks noChangeArrowheads="1"/>
          </p:cNvSpPr>
          <p:nvPr/>
        </p:nvSpPr>
        <p:spPr bwMode="auto">
          <a:xfrm>
            <a:off x="3733800" y="3657600"/>
            <a:ext cx="161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1,25 m</a:t>
            </a:r>
          </a:p>
        </p:txBody>
      </p:sp>
      <p:sp>
        <p:nvSpPr>
          <p:cNvPr id="216144" name="Arc 80"/>
          <p:cNvSpPr>
            <a:spLocks/>
          </p:cNvSpPr>
          <p:nvPr/>
        </p:nvSpPr>
        <p:spPr bwMode="auto">
          <a:xfrm rot="10211630">
            <a:off x="3675241" y="2971800"/>
            <a:ext cx="4591050" cy="1752600"/>
          </a:xfrm>
          <a:custGeom>
            <a:avLst/>
            <a:gdLst>
              <a:gd name="G0" fmla="+- 14760 0 0"/>
              <a:gd name="G1" fmla="+- 21600 0 0"/>
              <a:gd name="G2" fmla="+- 21600 0 0"/>
              <a:gd name="T0" fmla="*/ 0 w 35533"/>
              <a:gd name="T1" fmla="*/ 5830 h 21600"/>
              <a:gd name="T2" fmla="*/ 35533 w 35533"/>
              <a:gd name="T3" fmla="*/ 15680 h 21600"/>
              <a:gd name="T4" fmla="*/ 14760 w 3553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533" h="21600" fill="none" extrusionOk="0">
                <a:moveTo>
                  <a:pt x="-1" y="5829"/>
                </a:moveTo>
                <a:cubicBezTo>
                  <a:pt x="4001" y="2084"/>
                  <a:pt x="9278" y="0"/>
                  <a:pt x="14760" y="0"/>
                </a:cubicBezTo>
                <a:cubicBezTo>
                  <a:pt x="24409" y="0"/>
                  <a:pt x="32888" y="6400"/>
                  <a:pt x="35532" y="15680"/>
                </a:cubicBezTo>
              </a:path>
              <a:path w="35533" h="21600" stroke="0" extrusionOk="0">
                <a:moveTo>
                  <a:pt x="-1" y="5829"/>
                </a:moveTo>
                <a:cubicBezTo>
                  <a:pt x="4001" y="2084"/>
                  <a:pt x="9278" y="0"/>
                  <a:pt x="14760" y="0"/>
                </a:cubicBezTo>
                <a:cubicBezTo>
                  <a:pt x="24409" y="0"/>
                  <a:pt x="32888" y="6400"/>
                  <a:pt x="35532" y="15680"/>
                </a:cubicBezTo>
                <a:lnTo>
                  <a:pt x="1476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45" name="Text Box 81"/>
          <p:cNvSpPr txBox="1">
            <a:spLocks noChangeArrowheads="1"/>
          </p:cNvSpPr>
          <p:nvPr/>
        </p:nvSpPr>
        <p:spPr bwMode="auto">
          <a:xfrm>
            <a:off x="5470525" y="4114800"/>
            <a:ext cx="1006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4,2 m</a:t>
            </a:r>
          </a:p>
        </p:txBody>
      </p:sp>
      <p:sp>
        <p:nvSpPr>
          <p:cNvPr id="216146" name="Text Box 82"/>
          <p:cNvSpPr txBox="1">
            <a:spLocks noChangeArrowheads="1"/>
          </p:cNvSpPr>
          <p:nvPr/>
        </p:nvSpPr>
        <p:spPr bwMode="auto">
          <a:xfrm>
            <a:off x="20688" y="-3069"/>
            <a:ext cx="5636962" cy="156966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4/Cho </a:t>
            </a:r>
            <a:r>
              <a:rPr lang="en-US" sz="2400" b="1" dirty="0" err="1"/>
              <a:t>hình</a:t>
            </a:r>
            <a:r>
              <a:rPr lang="en-US" sz="2400" b="1" dirty="0"/>
              <a:t> </a:t>
            </a:r>
            <a:r>
              <a:rPr lang="en-US" sz="2400" b="1" dirty="0" err="1"/>
              <a:t>vẽ</a:t>
            </a:r>
            <a:r>
              <a:rPr lang="en-US" sz="2400" b="1" dirty="0"/>
              <a:t> </a:t>
            </a:r>
            <a:r>
              <a:rPr lang="en-US" sz="2400" b="1" dirty="0" err="1"/>
              <a:t>bên</a:t>
            </a:r>
            <a:r>
              <a:rPr lang="en-US" sz="2400" b="1" dirty="0"/>
              <a:t>, </a:t>
            </a:r>
          </a:p>
          <a:p>
            <a:pPr>
              <a:spcBef>
                <a:spcPct val="50000"/>
              </a:spcBef>
            </a:pPr>
            <a:r>
              <a:rPr lang="en-US" sz="2400" b="1" dirty="0" err="1"/>
              <a:t>biết</a:t>
            </a:r>
            <a:r>
              <a:rPr lang="en-US" sz="2400" b="1" dirty="0"/>
              <a:t> AC = 1,5 m; AB = 1,25m;</a:t>
            </a:r>
          </a:p>
          <a:p>
            <a:pPr>
              <a:spcBef>
                <a:spcPct val="50000"/>
              </a:spcBef>
            </a:pPr>
            <a:r>
              <a:rPr lang="en-US" sz="2400" b="1" dirty="0"/>
              <a:t> </a:t>
            </a:r>
          </a:p>
        </p:txBody>
      </p:sp>
      <p:sp>
        <p:nvSpPr>
          <p:cNvPr id="216147" name="Text Box 83"/>
          <p:cNvSpPr txBox="1">
            <a:spLocks noChangeArrowheads="1"/>
          </p:cNvSpPr>
          <p:nvPr/>
        </p:nvSpPr>
        <p:spPr bwMode="auto">
          <a:xfrm>
            <a:off x="1508125" y="3641725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6151" name="Text Box 87"/>
          <p:cNvSpPr txBox="1">
            <a:spLocks noChangeArrowheads="1"/>
          </p:cNvSpPr>
          <p:nvPr/>
        </p:nvSpPr>
        <p:spPr bwMode="auto">
          <a:xfrm>
            <a:off x="249038" y="1049941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/>
              <a:t>Độ</a:t>
            </a:r>
            <a:r>
              <a:rPr lang="en-US" sz="2400" b="1" dirty="0"/>
              <a:t> </a:t>
            </a:r>
            <a:r>
              <a:rPr lang="en-US" sz="2400" b="1" dirty="0" err="1"/>
              <a:t>dài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đoạn</a:t>
            </a:r>
            <a:r>
              <a:rPr lang="en-US" sz="2400" b="1" dirty="0"/>
              <a:t> </a:t>
            </a:r>
            <a:r>
              <a:rPr lang="en-US" sz="2400" b="1" dirty="0" err="1"/>
              <a:t>thẳng</a:t>
            </a:r>
            <a:r>
              <a:rPr lang="en-US" sz="2400" b="1" dirty="0"/>
              <a:t> </a:t>
            </a:r>
          </a:p>
        </p:txBody>
      </p:sp>
      <p:sp>
        <p:nvSpPr>
          <p:cNvPr id="216152" name="Text Box 88"/>
          <p:cNvSpPr txBox="1">
            <a:spLocks noChangeArrowheads="1"/>
          </p:cNvSpPr>
          <p:nvPr/>
        </p:nvSpPr>
        <p:spPr bwMode="auto">
          <a:xfrm>
            <a:off x="1355725" y="4937125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16156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95416"/>
              </p:ext>
            </p:extLst>
          </p:nvPr>
        </p:nvGraphicFramePr>
        <p:xfrm>
          <a:off x="1066800" y="2016125"/>
          <a:ext cx="20574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6" name="Equation" r:id="rId9" imgW="838080" imgH="203040" progId="Equation.3">
                  <p:embed/>
                </p:oleObj>
              </mc:Choice>
              <mc:Fallback>
                <p:oleObj name="Equation" r:id="rId9" imgW="8380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16125"/>
                        <a:ext cx="20574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157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298155"/>
              </p:ext>
            </p:extLst>
          </p:nvPr>
        </p:nvGraphicFramePr>
        <p:xfrm>
          <a:off x="990600" y="2622550"/>
          <a:ext cx="20574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7" name="Equation" r:id="rId11" imgW="838080" imgH="203040" progId="Equation.3">
                  <p:embed/>
                </p:oleObj>
              </mc:Choice>
              <mc:Fallback>
                <p:oleObj name="Equation" r:id="rId11" imgW="8380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22550"/>
                        <a:ext cx="20574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158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545963"/>
              </p:ext>
            </p:extLst>
          </p:nvPr>
        </p:nvGraphicFramePr>
        <p:xfrm>
          <a:off x="1006475" y="3308350"/>
          <a:ext cx="20256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8" name="Equation" r:id="rId13" imgW="825480" imgH="203040" progId="Equation.3">
                  <p:embed/>
                </p:oleObj>
              </mc:Choice>
              <mc:Fallback>
                <p:oleObj name="Equation" r:id="rId13" imgW="825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308350"/>
                        <a:ext cx="202565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159" name="Text Box 95"/>
          <p:cNvSpPr txBox="1">
            <a:spLocks noChangeArrowheads="1"/>
          </p:cNvSpPr>
          <p:nvPr/>
        </p:nvSpPr>
        <p:spPr bwMode="auto">
          <a:xfrm>
            <a:off x="593725" y="1981200"/>
            <a:ext cx="701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A/</a:t>
            </a:r>
          </a:p>
        </p:txBody>
      </p:sp>
      <p:sp>
        <p:nvSpPr>
          <p:cNvPr id="216160" name="Text Box 96"/>
          <p:cNvSpPr txBox="1">
            <a:spLocks noChangeArrowheads="1"/>
          </p:cNvSpPr>
          <p:nvPr/>
        </p:nvSpPr>
        <p:spPr bwMode="auto">
          <a:xfrm>
            <a:off x="517525" y="2590800"/>
            <a:ext cx="701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B/</a:t>
            </a:r>
          </a:p>
        </p:txBody>
      </p:sp>
      <p:sp>
        <p:nvSpPr>
          <p:cNvPr id="216161" name="Text Box 97"/>
          <p:cNvSpPr txBox="1">
            <a:spLocks noChangeArrowheads="1"/>
          </p:cNvSpPr>
          <p:nvPr/>
        </p:nvSpPr>
        <p:spPr bwMode="auto">
          <a:xfrm>
            <a:off x="517525" y="3276600"/>
            <a:ext cx="701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C/</a:t>
            </a:r>
          </a:p>
        </p:txBody>
      </p:sp>
      <p:sp>
        <p:nvSpPr>
          <p:cNvPr id="216162" name="Oval 98"/>
          <p:cNvSpPr>
            <a:spLocks noChangeArrowheads="1"/>
          </p:cNvSpPr>
          <p:nvPr/>
        </p:nvSpPr>
        <p:spPr bwMode="auto">
          <a:xfrm>
            <a:off x="457200" y="1981200"/>
            <a:ext cx="685800" cy="6096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63" name="Rectangle 99"/>
          <p:cNvSpPr>
            <a:spLocks noChangeArrowheads="1"/>
          </p:cNvSpPr>
          <p:nvPr/>
        </p:nvSpPr>
        <p:spPr bwMode="auto">
          <a:xfrm>
            <a:off x="8077200" y="3429000"/>
            <a:ext cx="2286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65" name="Rectangle 101"/>
          <p:cNvSpPr>
            <a:spLocks noChangeArrowheads="1"/>
          </p:cNvSpPr>
          <p:nvPr/>
        </p:nvSpPr>
        <p:spPr bwMode="auto">
          <a:xfrm>
            <a:off x="5029200" y="3429000"/>
            <a:ext cx="228600" cy="304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68" name="Text Box 104"/>
          <p:cNvSpPr txBox="1">
            <a:spLocks noChangeArrowheads="1"/>
          </p:cNvSpPr>
          <p:nvPr/>
        </p:nvSpPr>
        <p:spPr bwMode="auto">
          <a:xfrm>
            <a:off x="152400" y="4914256"/>
            <a:ext cx="7010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AC // A’C’ (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A’B )</a:t>
            </a:r>
          </a:p>
        </p:txBody>
      </p:sp>
      <p:sp>
        <p:nvSpPr>
          <p:cNvPr id="216169" name="Rectangle 105"/>
          <p:cNvSpPr>
            <a:spLocks noChangeArrowheads="1"/>
          </p:cNvSpPr>
          <p:nvPr/>
        </p:nvSpPr>
        <p:spPr bwMode="auto">
          <a:xfrm>
            <a:off x="175742" y="5394325"/>
            <a:ext cx="44216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Ta-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216170" name="Text Box 106"/>
          <p:cNvSpPr txBox="1">
            <a:spLocks noChangeArrowheads="1"/>
          </p:cNvSpPr>
          <p:nvPr/>
        </p:nvSpPr>
        <p:spPr bwMode="auto">
          <a:xfrm>
            <a:off x="5546725" y="5699125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16171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211725"/>
              </p:ext>
            </p:extLst>
          </p:nvPr>
        </p:nvGraphicFramePr>
        <p:xfrm>
          <a:off x="4597400" y="5334000"/>
          <a:ext cx="11938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" name="Equation" r:id="rId15" imgW="736560" imgH="393480" progId="Equation.3">
                  <p:embed/>
                </p:oleObj>
              </mc:Choice>
              <mc:Fallback>
                <p:oleObj name="Equation" r:id="rId15" imgW="736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5334000"/>
                        <a:ext cx="119380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172" name="Text Box 108"/>
          <p:cNvSpPr txBox="1">
            <a:spLocks noChangeArrowheads="1"/>
          </p:cNvSpPr>
          <p:nvPr/>
        </p:nvSpPr>
        <p:spPr bwMode="auto">
          <a:xfrm>
            <a:off x="5867400" y="5410200"/>
            <a:ext cx="533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</a:t>
            </a:r>
          </a:p>
        </p:txBody>
      </p:sp>
      <p:sp>
        <p:nvSpPr>
          <p:cNvPr id="216173" name="Text Box 109"/>
          <p:cNvSpPr txBox="1">
            <a:spLocks noChangeArrowheads="1"/>
          </p:cNvSpPr>
          <p:nvPr/>
        </p:nvSpPr>
        <p:spPr bwMode="auto">
          <a:xfrm>
            <a:off x="7223125" y="5394325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16174" name="Object 1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85212"/>
              </p:ext>
            </p:extLst>
          </p:nvPr>
        </p:nvGraphicFramePr>
        <p:xfrm>
          <a:off x="6400800" y="52578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" name="Equation" r:id="rId17" imgW="761760" imgH="419040" progId="Equation.3">
                  <p:embed/>
                </p:oleObj>
              </mc:Choice>
              <mc:Fallback>
                <p:oleObj name="Equation" r:id="rId17" imgW="761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2578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175" name="Text Box 111"/>
          <p:cNvSpPr txBox="1">
            <a:spLocks noChangeArrowheads="1"/>
          </p:cNvSpPr>
          <p:nvPr/>
        </p:nvSpPr>
        <p:spPr bwMode="auto">
          <a:xfrm>
            <a:off x="5410200" y="6096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</a:t>
            </a:r>
          </a:p>
        </p:txBody>
      </p:sp>
      <p:sp>
        <p:nvSpPr>
          <p:cNvPr id="216176" name="Text Box 112"/>
          <p:cNvSpPr txBox="1">
            <a:spLocks noChangeArrowheads="1"/>
          </p:cNvSpPr>
          <p:nvPr/>
        </p:nvSpPr>
        <p:spPr bwMode="auto">
          <a:xfrm>
            <a:off x="1965325" y="6156325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16177" name="Object 1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740198"/>
              </p:ext>
            </p:extLst>
          </p:nvPr>
        </p:nvGraphicFramePr>
        <p:xfrm>
          <a:off x="5861050" y="6076950"/>
          <a:ext cx="23685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" name="Equation" r:id="rId19" imgW="1409400" imgH="419040" progId="Equation.3">
                  <p:embed/>
                </p:oleObj>
              </mc:Choice>
              <mc:Fallback>
                <p:oleObj name="Equation" r:id="rId19" imgW="14094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6076950"/>
                        <a:ext cx="23685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004252"/>
              </p:ext>
            </p:extLst>
          </p:nvPr>
        </p:nvGraphicFramePr>
        <p:xfrm>
          <a:off x="8110358" y="3765149"/>
          <a:ext cx="436563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2" name="Equation" r:id="rId21" imgW="177480" imgH="431640" progId="Equation.3">
                  <p:embed/>
                </p:oleObj>
              </mc:Choice>
              <mc:Fallback>
                <p:oleObj name="Equation" r:id="rId21" imgW="1774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0358" y="3765149"/>
                        <a:ext cx="436563" cy="10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153" name="Object 89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814048804"/>
              </p:ext>
            </p:extLst>
          </p:nvPr>
        </p:nvGraphicFramePr>
        <p:xfrm>
          <a:off x="3233738" y="990600"/>
          <a:ext cx="881062" cy="486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3" name="Equation" r:id="rId23" imgW="368280" imgH="203040" progId="Equation.3">
                  <p:embed/>
                </p:oleObj>
              </mc:Choice>
              <mc:Fallback>
                <p:oleObj name="Equation" r:id="rId23" imgW="3682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8" y="990600"/>
                        <a:ext cx="881062" cy="486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81235" y="4448609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4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8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1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1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1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1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1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1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1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162" grpId="0" animBg="1"/>
      <p:bldP spid="216168" grpId="0"/>
      <p:bldP spid="216169" grpId="0"/>
      <p:bldP spid="216172" grpId="0" animBg="1"/>
      <p:bldP spid="216175" grpId="0"/>
      <p:bldP spid="5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6" name="Group 4"/>
          <p:cNvGrpSpPr>
            <a:grpSpLocks/>
          </p:cNvGrpSpPr>
          <p:nvPr/>
        </p:nvGrpSpPr>
        <p:grpSpPr bwMode="auto">
          <a:xfrm>
            <a:off x="3505200" y="228600"/>
            <a:ext cx="4953000" cy="4608513"/>
            <a:chOff x="2880" y="346"/>
            <a:chExt cx="2812" cy="2903"/>
          </a:xfrm>
        </p:grpSpPr>
        <p:sp>
          <p:nvSpPr>
            <p:cNvPr id="54277" name="Line 5"/>
            <p:cNvSpPr>
              <a:spLocks noChangeShapeType="1"/>
            </p:cNvSpPr>
            <p:nvPr/>
          </p:nvSpPr>
          <p:spPr bwMode="auto">
            <a:xfrm>
              <a:off x="5431" y="1568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880" y="646"/>
              <a:ext cx="2531" cy="624"/>
            </a:xfrm>
            <a:custGeom>
              <a:avLst/>
              <a:gdLst>
                <a:gd name="T0" fmla="*/ 0 w 2532"/>
                <a:gd name="T1" fmla="*/ 624 h 624"/>
                <a:gd name="T2" fmla="*/ 144 w 2532"/>
                <a:gd name="T3" fmla="*/ 564 h 624"/>
                <a:gd name="T4" fmla="*/ 540 w 2532"/>
                <a:gd name="T5" fmla="*/ 552 h 624"/>
                <a:gd name="T6" fmla="*/ 1248 w 2532"/>
                <a:gd name="T7" fmla="*/ 516 h 624"/>
                <a:gd name="T8" fmla="*/ 1416 w 2532"/>
                <a:gd name="T9" fmla="*/ 456 h 624"/>
                <a:gd name="T10" fmla="*/ 1464 w 2532"/>
                <a:gd name="T11" fmla="*/ 432 h 624"/>
                <a:gd name="T12" fmla="*/ 1560 w 2532"/>
                <a:gd name="T13" fmla="*/ 408 h 624"/>
                <a:gd name="T14" fmla="*/ 1680 w 2532"/>
                <a:gd name="T15" fmla="*/ 360 h 624"/>
                <a:gd name="T16" fmla="*/ 1788 w 2532"/>
                <a:gd name="T17" fmla="*/ 312 h 624"/>
                <a:gd name="T18" fmla="*/ 1860 w 2532"/>
                <a:gd name="T19" fmla="*/ 276 h 624"/>
                <a:gd name="T20" fmla="*/ 1944 w 2532"/>
                <a:gd name="T21" fmla="*/ 252 h 624"/>
                <a:gd name="T22" fmla="*/ 2064 w 2532"/>
                <a:gd name="T23" fmla="*/ 192 h 624"/>
                <a:gd name="T24" fmla="*/ 2172 w 2532"/>
                <a:gd name="T25" fmla="*/ 156 h 624"/>
                <a:gd name="T26" fmla="*/ 2280 w 2532"/>
                <a:gd name="T27" fmla="*/ 108 h 624"/>
                <a:gd name="T28" fmla="*/ 2352 w 2532"/>
                <a:gd name="T29" fmla="*/ 72 h 624"/>
                <a:gd name="T30" fmla="*/ 2460 w 2532"/>
                <a:gd name="T31" fmla="*/ 36 h 624"/>
                <a:gd name="T32" fmla="*/ 2496 w 2532"/>
                <a:gd name="T33" fmla="*/ 12 h 624"/>
                <a:gd name="T34" fmla="*/ 2532 w 2532"/>
                <a:gd name="T35" fmla="*/ 0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32" h="624">
                  <a:moveTo>
                    <a:pt x="0" y="624"/>
                  </a:moveTo>
                  <a:cubicBezTo>
                    <a:pt x="30" y="614"/>
                    <a:pt x="112" y="566"/>
                    <a:pt x="144" y="564"/>
                  </a:cubicBezTo>
                  <a:cubicBezTo>
                    <a:pt x="276" y="557"/>
                    <a:pt x="408" y="556"/>
                    <a:pt x="540" y="552"/>
                  </a:cubicBezTo>
                  <a:cubicBezTo>
                    <a:pt x="776" y="532"/>
                    <a:pt x="1015" y="555"/>
                    <a:pt x="1248" y="516"/>
                  </a:cubicBezTo>
                  <a:cubicBezTo>
                    <a:pt x="1300" y="481"/>
                    <a:pt x="1360" y="480"/>
                    <a:pt x="1416" y="456"/>
                  </a:cubicBezTo>
                  <a:cubicBezTo>
                    <a:pt x="1432" y="449"/>
                    <a:pt x="1447" y="438"/>
                    <a:pt x="1464" y="432"/>
                  </a:cubicBezTo>
                  <a:cubicBezTo>
                    <a:pt x="1505" y="418"/>
                    <a:pt x="1524" y="426"/>
                    <a:pt x="1560" y="408"/>
                  </a:cubicBezTo>
                  <a:cubicBezTo>
                    <a:pt x="1604" y="386"/>
                    <a:pt x="1631" y="372"/>
                    <a:pt x="1680" y="360"/>
                  </a:cubicBezTo>
                  <a:cubicBezTo>
                    <a:pt x="1713" y="338"/>
                    <a:pt x="1755" y="334"/>
                    <a:pt x="1788" y="312"/>
                  </a:cubicBezTo>
                  <a:cubicBezTo>
                    <a:pt x="1827" y="286"/>
                    <a:pt x="1817" y="288"/>
                    <a:pt x="1860" y="276"/>
                  </a:cubicBezTo>
                  <a:cubicBezTo>
                    <a:pt x="1878" y="271"/>
                    <a:pt x="1925" y="262"/>
                    <a:pt x="1944" y="252"/>
                  </a:cubicBezTo>
                  <a:cubicBezTo>
                    <a:pt x="1984" y="232"/>
                    <a:pt x="2021" y="209"/>
                    <a:pt x="2064" y="192"/>
                  </a:cubicBezTo>
                  <a:cubicBezTo>
                    <a:pt x="2099" y="178"/>
                    <a:pt x="2140" y="177"/>
                    <a:pt x="2172" y="156"/>
                  </a:cubicBezTo>
                  <a:cubicBezTo>
                    <a:pt x="2229" y="118"/>
                    <a:pt x="2194" y="137"/>
                    <a:pt x="2280" y="108"/>
                  </a:cubicBezTo>
                  <a:cubicBezTo>
                    <a:pt x="2411" y="64"/>
                    <a:pt x="2212" y="134"/>
                    <a:pt x="2352" y="72"/>
                  </a:cubicBezTo>
                  <a:cubicBezTo>
                    <a:pt x="2387" y="57"/>
                    <a:pt x="2428" y="57"/>
                    <a:pt x="2460" y="36"/>
                  </a:cubicBezTo>
                  <a:cubicBezTo>
                    <a:pt x="2472" y="28"/>
                    <a:pt x="2483" y="18"/>
                    <a:pt x="2496" y="12"/>
                  </a:cubicBezTo>
                  <a:cubicBezTo>
                    <a:pt x="2507" y="6"/>
                    <a:pt x="2532" y="0"/>
                    <a:pt x="253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4279" name="Group 7"/>
            <p:cNvGrpSpPr>
              <a:grpSpLocks/>
            </p:cNvGrpSpPr>
            <p:nvPr/>
          </p:nvGrpSpPr>
          <p:grpSpPr bwMode="auto">
            <a:xfrm>
              <a:off x="3552" y="346"/>
              <a:ext cx="589" cy="864"/>
              <a:chOff x="1992" y="696"/>
              <a:chExt cx="589" cy="864"/>
            </a:xfrm>
          </p:grpSpPr>
          <p:sp>
            <p:nvSpPr>
              <p:cNvPr id="54280" name="Freeform 8"/>
              <p:cNvSpPr>
                <a:spLocks/>
              </p:cNvSpPr>
              <p:nvPr/>
            </p:nvSpPr>
            <p:spPr bwMode="auto">
              <a:xfrm>
                <a:off x="2206" y="1092"/>
                <a:ext cx="144" cy="468"/>
              </a:xfrm>
              <a:custGeom>
                <a:avLst/>
                <a:gdLst>
                  <a:gd name="T0" fmla="*/ 26 w 144"/>
                  <a:gd name="T1" fmla="*/ 456 h 468"/>
                  <a:gd name="T2" fmla="*/ 26 w 144"/>
                  <a:gd name="T3" fmla="*/ 24 h 468"/>
                  <a:gd name="T4" fmla="*/ 62 w 144"/>
                  <a:gd name="T5" fmla="*/ 0 h 468"/>
                  <a:gd name="T6" fmla="*/ 74 w 144"/>
                  <a:gd name="T7" fmla="*/ 36 h 468"/>
                  <a:gd name="T8" fmla="*/ 98 w 144"/>
                  <a:gd name="T9" fmla="*/ 84 h 468"/>
                  <a:gd name="T10" fmla="*/ 98 w 144"/>
                  <a:gd name="T11" fmla="*/ 468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4" h="468">
                    <a:moveTo>
                      <a:pt x="26" y="456"/>
                    </a:moveTo>
                    <a:cubicBezTo>
                      <a:pt x="24" y="416"/>
                      <a:pt x="0" y="116"/>
                      <a:pt x="26" y="24"/>
                    </a:cubicBezTo>
                    <a:cubicBezTo>
                      <a:pt x="30" y="10"/>
                      <a:pt x="50" y="8"/>
                      <a:pt x="62" y="0"/>
                    </a:cubicBezTo>
                    <a:cubicBezTo>
                      <a:pt x="66" y="12"/>
                      <a:pt x="64" y="28"/>
                      <a:pt x="74" y="36"/>
                    </a:cubicBezTo>
                    <a:cubicBezTo>
                      <a:pt x="121" y="74"/>
                      <a:pt x="144" y="15"/>
                      <a:pt x="98" y="84"/>
                    </a:cubicBezTo>
                    <a:cubicBezTo>
                      <a:pt x="114" y="213"/>
                      <a:pt x="98" y="338"/>
                      <a:pt x="98" y="46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1" name="Freeform 9"/>
              <p:cNvSpPr>
                <a:spLocks/>
              </p:cNvSpPr>
              <p:nvPr/>
            </p:nvSpPr>
            <p:spPr bwMode="auto">
              <a:xfrm>
                <a:off x="1992" y="696"/>
                <a:ext cx="554" cy="684"/>
              </a:xfrm>
              <a:custGeom>
                <a:avLst/>
                <a:gdLst>
                  <a:gd name="T0" fmla="*/ 204 w 554"/>
                  <a:gd name="T1" fmla="*/ 684 h 684"/>
                  <a:gd name="T2" fmla="*/ 120 w 554"/>
                  <a:gd name="T3" fmla="*/ 648 h 684"/>
                  <a:gd name="T4" fmla="*/ 60 w 554"/>
                  <a:gd name="T5" fmla="*/ 576 h 684"/>
                  <a:gd name="T6" fmla="*/ 216 w 554"/>
                  <a:gd name="T7" fmla="*/ 84 h 684"/>
                  <a:gd name="T8" fmla="*/ 240 w 554"/>
                  <a:gd name="T9" fmla="*/ 48 h 684"/>
                  <a:gd name="T10" fmla="*/ 312 w 554"/>
                  <a:gd name="T11" fmla="*/ 0 h 684"/>
                  <a:gd name="T12" fmla="*/ 372 w 554"/>
                  <a:gd name="T13" fmla="*/ 48 h 684"/>
                  <a:gd name="T14" fmla="*/ 444 w 554"/>
                  <a:gd name="T15" fmla="*/ 96 h 684"/>
                  <a:gd name="T16" fmla="*/ 504 w 554"/>
                  <a:gd name="T17" fmla="*/ 144 h 684"/>
                  <a:gd name="T18" fmla="*/ 540 w 554"/>
                  <a:gd name="T19" fmla="*/ 168 h 684"/>
                  <a:gd name="T20" fmla="*/ 552 w 554"/>
                  <a:gd name="T21" fmla="*/ 360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4" h="684">
                    <a:moveTo>
                      <a:pt x="204" y="684"/>
                    </a:moveTo>
                    <a:cubicBezTo>
                      <a:pt x="179" y="676"/>
                      <a:pt x="140" y="664"/>
                      <a:pt x="120" y="648"/>
                    </a:cubicBezTo>
                    <a:cubicBezTo>
                      <a:pt x="96" y="628"/>
                      <a:pt x="82" y="598"/>
                      <a:pt x="60" y="576"/>
                    </a:cubicBezTo>
                    <a:cubicBezTo>
                      <a:pt x="0" y="395"/>
                      <a:pt x="13" y="152"/>
                      <a:pt x="216" y="84"/>
                    </a:cubicBezTo>
                    <a:cubicBezTo>
                      <a:pt x="224" y="72"/>
                      <a:pt x="229" y="57"/>
                      <a:pt x="240" y="48"/>
                    </a:cubicBezTo>
                    <a:cubicBezTo>
                      <a:pt x="262" y="29"/>
                      <a:pt x="312" y="0"/>
                      <a:pt x="312" y="0"/>
                    </a:cubicBezTo>
                    <a:cubicBezTo>
                      <a:pt x="356" y="67"/>
                      <a:pt x="311" y="14"/>
                      <a:pt x="372" y="48"/>
                    </a:cubicBezTo>
                    <a:cubicBezTo>
                      <a:pt x="397" y="62"/>
                      <a:pt x="444" y="96"/>
                      <a:pt x="444" y="96"/>
                    </a:cubicBezTo>
                    <a:cubicBezTo>
                      <a:pt x="473" y="182"/>
                      <a:pt x="447" y="182"/>
                      <a:pt x="504" y="144"/>
                    </a:cubicBezTo>
                    <a:cubicBezTo>
                      <a:pt x="516" y="152"/>
                      <a:pt x="537" y="154"/>
                      <a:pt x="540" y="168"/>
                    </a:cubicBezTo>
                    <a:cubicBezTo>
                      <a:pt x="554" y="231"/>
                      <a:pt x="552" y="360"/>
                      <a:pt x="552" y="36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2" name="Freeform 10"/>
              <p:cNvSpPr>
                <a:spLocks/>
              </p:cNvSpPr>
              <p:nvPr/>
            </p:nvSpPr>
            <p:spPr bwMode="auto">
              <a:xfrm>
                <a:off x="2328" y="1020"/>
                <a:ext cx="253" cy="360"/>
              </a:xfrm>
              <a:custGeom>
                <a:avLst/>
                <a:gdLst>
                  <a:gd name="T0" fmla="*/ 240 w 253"/>
                  <a:gd name="T1" fmla="*/ 0 h 360"/>
                  <a:gd name="T2" fmla="*/ 168 w 253"/>
                  <a:gd name="T3" fmla="*/ 240 h 360"/>
                  <a:gd name="T4" fmla="*/ 96 w 253"/>
                  <a:gd name="T5" fmla="*/ 312 h 360"/>
                  <a:gd name="T6" fmla="*/ 0 w 253"/>
                  <a:gd name="T7" fmla="*/ 360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3" h="360">
                    <a:moveTo>
                      <a:pt x="240" y="0"/>
                    </a:moveTo>
                    <a:cubicBezTo>
                      <a:pt x="228" y="172"/>
                      <a:pt x="253" y="144"/>
                      <a:pt x="168" y="240"/>
                    </a:cubicBezTo>
                    <a:cubicBezTo>
                      <a:pt x="145" y="265"/>
                      <a:pt x="128" y="301"/>
                      <a:pt x="96" y="312"/>
                    </a:cubicBezTo>
                    <a:cubicBezTo>
                      <a:pt x="58" y="325"/>
                      <a:pt x="0" y="313"/>
                      <a:pt x="0" y="36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3" name="Freeform 11"/>
              <p:cNvSpPr>
                <a:spLocks/>
              </p:cNvSpPr>
              <p:nvPr/>
            </p:nvSpPr>
            <p:spPr bwMode="auto">
              <a:xfrm>
                <a:off x="2244" y="900"/>
                <a:ext cx="24" cy="204"/>
              </a:xfrm>
              <a:custGeom>
                <a:avLst/>
                <a:gdLst>
                  <a:gd name="T0" fmla="*/ 24 w 24"/>
                  <a:gd name="T1" fmla="*/ 0 h 204"/>
                  <a:gd name="T2" fmla="*/ 0 w 24"/>
                  <a:gd name="T3" fmla="*/ 204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4" h="204">
                    <a:moveTo>
                      <a:pt x="24" y="0"/>
                    </a:moveTo>
                    <a:cubicBezTo>
                      <a:pt x="3" y="82"/>
                      <a:pt x="0" y="106"/>
                      <a:pt x="0" y="20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4" name="Freeform 12"/>
              <p:cNvSpPr>
                <a:spLocks/>
              </p:cNvSpPr>
              <p:nvPr/>
            </p:nvSpPr>
            <p:spPr bwMode="auto">
              <a:xfrm>
                <a:off x="2268" y="972"/>
                <a:ext cx="156" cy="96"/>
              </a:xfrm>
              <a:custGeom>
                <a:avLst/>
                <a:gdLst>
                  <a:gd name="T0" fmla="*/ 0 w 156"/>
                  <a:gd name="T1" fmla="*/ 96 h 96"/>
                  <a:gd name="T2" fmla="*/ 156 w 156"/>
                  <a:gd name="T3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56" h="96">
                    <a:moveTo>
                      <a:pt x="0" y="96"/>
                    </a:moveTo>
                    <a:cubicBezTo>
                      <a:pt x="45" y="29"/>
                      <a:pt x="89" y="33"/>
                      <a:pt x="156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5" name="Freeform 13"/>
              <p:cNvSpPr>
                <a:spLocks/>
              </p:cNvSpPr>
              <p:nvPr/>
            </p:nvSpPr>
            <p:spPr bwMode="auto">
              <a:xfrm>
                <a:off x="2116" y="972"/>
                <a:ext cx="116" cy="252"/>
              </a:xfrm>
              <a:custGeom>
                <a:avLst/>
                <a:gdLst>
                  <a:gd name="T0" fmla="*/ 8 w 116"/>
                  <a:gd name="T1" fmla="*/ 0 h 252"/>
                  <a:gd name="T2" fmla="*/ 80 w 116"/>
                  <a:gd name="T3" fmla="*/ 192 h 252"/>
                  <a:gd name="T4" fmla="*/ 116 w 116"/>
                  <a:gd name="T5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6" h="252">
                    <a:moveTo>
                      <a:pt x="8" y="0"/>
                    </a:moveTo>
                    <a:cubicBezTo>
                      <a:pt x="18" y="110"/>
                      <a:pt x="0" y="138"/>
                      <a:pt x="80" y="192"/>
                    </a:cubicBezTo>
                    <a:cubicBezTo>
                      <a:pt x="107" y="245"/>
                      <a:pt x="91" y="227"/>
                      <a:pt x="116" y="25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6" name="Freeform 14"/>
              <p:cNvSpPr>
                <a:spLocks/>
              </p:cNvSpPr>
              <p:nvPr/>
            </p:nvSpPr>
            <p:spPr bwMode="auto">
              <a:xfrm>
                <a:off x="2304" y="1162"/>
                <a:ext cx="193" cy="62"/>
              </a:xfrm>
              <a:custGeom>
                <a:avLst/>
                <a:gdLst>
                  <a:gd name="T0" fmla="*/ 0 w 193"/>
                  <a:gd name="T1" fmla="*/ 62 h 62"/>
                  <a:gd name="T2" fmla="*/ 72 w 193"/>
                  <a:gd name="T3" fmla="*/ 50 h 62"/>
                  <a:gd name="T4" fmla="*/ 156 w 193"/>
                  <a:gd name="T5" fmla="*/ 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3" h="62">
                    <a:moveTo>
                      <a:pt x="0" y="62"/>
                    </a:moveTo>
                    <a:cubicBezTo>
                      <a:pt x="24" y="58"/>
                      <a:pt x="50" y="59"/>
                      <a:pt x="72" y="50"/>
                    </a:cubicBezTo>
                    <a:cubicBezTo>
                      <a:pt x="193" y="0"/>
                      <a:pt x="109" y="2"/>
                      <a:pt x="156" y="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7" name="Text Box 15"/>
            <p:cNvSpPr txBox="1">
              <a:spLocks noChangeArrowheads="1"/>
            </p:cNvSpPr>
            <p:nvPr/>
          </p:nvSpPr>
          <p:spPr bwMode="auto">
            <a:xfrm>
              <a:off x="3581" y="1012"/>
              <a:ext cx="33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99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1" tIns="45706" rIns="91411" bIns="45706"/>
            <a:lstStyle>
              <a:lvl1pPr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8788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757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6842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7213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44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16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988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60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1">
                  <a:cs typeface="Arial" panose="020B0604020202020204" pitchFamily="34" charset="0"/>
                </a:rPr>
                <a:t> </a:t>
              </a:r>
              <a:r>
                <a:rPr lang="en-US" altLang="en-US" b="1">
                  <a:solidFill>
                    <a:srgbClr val="000099"/>
                  </a:solidFill>
                  <a:cs typeface="Arial" panose="020B0604020202020204" pitchFamily="34" charset="0"/>
                </a:rPr>
                <a:t>A</a:t>
              </a:r>
              <a:endParaRPr lang="en-US" altLang="en-US">
                <a:solidFill>
                  <a:srgbClr val="000099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4288" name="Line 16"/>
            <p:cNvSpPr>
              <a:spLocks noChangeShapeType="1"/>
            </p:cNvSpPr>
            <p:nvPr/>
          </p:nvSpPr>
          <p:spPr bwMode="auto">
            <a:xfrm>
              <a:off x="5189" y="891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5068" y="1568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0" name="Line 18"/>
            <p:cNvSpPr>
              <a:spLocks noChangeShapeType="1"/>
            </p:cNvSpPr>
            <p:nvPr/>
          </p:nvSpPr>
          <p:spPr bwMode="auto">
            <a:xfrm>
              <a:off x="5359" y="1278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75" y="1302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2" name="Line 20"/>
            <p:cNvSpPr>
              <a:spLocks noChangeShapeType="1"/>
            </p:cNvSpPr>
            <p:nvPr/>
          </p:nvSpPr>
          <p:spPr bwMode="auto">
            <a:xfrm>
              <a:off x="4850" y="1060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3" name="Line 21"/>
            <p:cNvSpPr>
              <a:spLocks noChangeShapeType="1"/>
            </p:cNvSpPr>
            <p:nvPr/>
          </p:nvSpPr>
          <p:spPr bwMode="auto">
            <a:xfrm>
              <a:off x="4488" y="1907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4" name="Line 22"/>
            <p:cNvSpPr>
              <a:spLocks noChangeShapeType="1"/>
            </p:cNvSpPr>
            <p:nvPr/>
          </p:nvSpPr>
          <p:spPr bwMode="auto">
            <a:xfrm>
              <a:off x="4681" y="1714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Line 23"/>
            <p:cNvSpPr>
              <a:spLocks noChangeShapeType="1"/>
            </p:cNvSpPr>
            <p:nvPr/>
          </p:nvSpPr>
          <p:spPr bwMode="auto">
            <a:xfrm>
              <a:off x="4318" y="1641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Line 24"/>
            <p:cNvSpPr>
              <a:spLocks noChangeShapeType="1"/>
            </p:cNvSpPr>
            <p:nvPr/>
          </p:nvSpPr>
          <p:spPr bwMode="auto">
            <a:xfrm>
              <a:off x="4560" y="1447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7" name="Line 25"/>
            <p:cNvSpPr>
              <a:spLocks noChangeShapeType="1"/>
            </p:cNvSpPr>
            <p:nvPr/>
          </p:nvSpPr>
          <p:spPr bwMode="auto">
            <a:xfrm>
              <a:off x="4415" y="1230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8" name="Line 26"/>
            <p:cNvSpPr>
              <a:spLocks noChangeShapeType="1"/>
            </p:cNvSpPr>
            <p:nvPr/>
          </p:nvSpPr>
          <p:spPr bwMode="auto">
            <a:xfrm>
              <a:off x="4101" y="1447"/>
              <a:ext cx="1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9" name="Line 27"/>
            <p:cNvSpPr>
              <a:spLocks noChangeShapeType="1"/>
            </p:cNvSpPr>
            <p:nvPr/>
          </p:nvSpPr>
          <p:spPr bwMode="auto">
            <a:xfrm>
              <a:off x="3981" y="1254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Line 28"/>
            <p:cNvSpPr>
              <a:spLocks noChangeShapeType="1"/>
            </p:cNvSpPr>
            <p:nvPr/>
          </p:nvSpPr>
          <p:spPr bwMode="auto">
            <a:xfrm>
              <a:off x="3279" y="2197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1" name="Line 29"/>
            <p:cNvSpPr>
              <a:spLocks noChangeShapeType="1"/>
            </p:cNvSpPr>
            <p:nvPr/>
          </p:nvSpPr>
          <p:spPr bwMode="auto">
            <a:xfrm>
              <a:off x="3016" y="2092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2" name="Line 30"/>
            <p:cNvSpPr>
              <a:spLocks noChangeShapeType="1"/>
            </p:cNvSpPr>
            <p:nvPr/>
          </p:nvSpPr>
          <p:spPr bwMode="auto">
            <a:xfrm>
              <a:off x="3448" y="1980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3" name="Line 31"/>
            <p:cNvSpPr>
              <a:spLocks noChangeShapeType="1"/>
            </p:cNvSpPr>
            <p:nvPr/>
          </p:nvSpPr>
          <p:spPr bwMode="auto">
            <a:xfrm>
              <a:off x="3013" y="1641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4" name="Line 32"/>
            <p:cNvSpPr>
              <a:spLocks noChangeShapeType="1"/>
            </p:cNvSpPr>
            <p:nvPr/>
          </p:nvSpPr>
          <p:spPr bwMode="auto">
            <a:xfrm>
              <a:off x="3376" y="1520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5" name="Line 33"/>
            <p:cNvSpPr>
              <a:spLocks noChangeShapeType="1"/>
            </p:cNvSpPr>
            <p:nvPr/>
          </p:nvSpPr>
          <p:spPr bwMode="auto">
            <a:xfrm>
              <a:off x="3400" y="1327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6" name="Line 34"/>
            <p:cNvSpPr>
              <a:spLocks noChangeShapeType="1"/>
            </p:cNvSpPr>
            <p:nvPr/>
          </p:nvSpPr>
          <p:spPr bwMode="auto">
            <a:xfrm>
              <a:off x="3037" y="1447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7" name="Line 35"/>
            <p:cNvSpPr>
              <a:spLocks noChangeShapeType="1"/>
            </p:cNvSpPr>
            <p:nvPr/>
          </p:nvSpPr>
          <p:spPr bwMode="auto">
            <a:xfrm>
              <a:off x="4996" y="1835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8" name="Line 36"/>
            <p:cNvSpPr>
              <a:spLocks noChangeShapeType="1"/>
            </p:cNvSpPr>
            <p:nvPr/>
          </p:nvSpPr>
          <p:spPr bwMode="auto">
            <a:xfrm>
              <a:off x="5286" y="1060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9" name="Line 37"/>
            <p:cNvSpPr>
              <a:spLocks noChangeShapeType="1"/>
            </p:cNvSpPr>
            <p:nvPr/>
          </p:nvSpPr>
          <p:spPr bwMode="auto">
            <a:xfrm>
              <a:off x="3303" y="1786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0" name="Line 38"/>
            <p:cNvSpPr>
              <a:spLocks noChangeShapeType="1"/>
            </p:cNvSpPr>
            <p:nvPr/>
          </p:nvSpPr>
          <p:spPr bwMode="auto">
            <a:xfrm>
              <a:off x="3448" y="2294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1" name="Line 39"/>
            <p:cNvSpPr>
              <a:spLocks noChangeShapeType="1"/>
            </p:cNvSpPr>
            <p:nvPr/>
          </p:nvSpPr>
          <p:spPr bwMode="auto">
            <a:xfrm>
              <a:off x="3110" y="1931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2" name="Line 40"/>
            <p:cNvSpPr>
              <a:spLocks noChangeShapeType="1"/>
            </p:cNvSpPr>
            <p:nvPr/>
          </p:nvSpPr>
          <p:spPr bwMode="auto">
            <a:xfrm>
              <a:off x="3807" y="2415"/>
              <a:ext cx="8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3" name="Line 41"/>
            <p:cNvSpPr>
              <a:spLocks noChangeShapeType="1"/>
            </p:cNvSpPr>
            <p:nvPr/>
          </p:nvSpPr>
          <p:spPr bwMode="auto">
            <a:xfrm>
              <a:off x="3807" y="1193"/>
              <a:ext cx="0" cy="12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2"/>
            <p:cNvSpPr>
              <a:spLocks noChangeShapeType="1"/>
            </p:cNvSpPr>
            <p:nvPr/>
          </p:nvSpPr>
          <p:spPr bwMode="auto">
            <a:xfrm>
              <a:off x="3813" y="1217"/>
              <a:ext cx="1199" cy="16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3"/>
            <p:cNvSpPr>
              <a:spLocks noChangeShapeType="1"/>
            </p:cNvSpPr>
            <p:nvPr/>
          </p:nvSpPr>
          <p:spPr bwMode="auto">
            <a:xfrm>
              <a:off x="3807" y="2415"/>
              <a:ext cx="0" cy="5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6" name="Line 44"/>
            <p:cNvSpPr>
              <a:spLocks noChangeShapeType="1"/>
            </p:cNvSpPr>
            <p:nvPr/>
          </p:nvSpPr>
          <p:spPr bwMode="auto">
            <a:xfrm>
              <a:off x="3795" y="2911"/>
              <a:ext cx="12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7" name="Line 45"/>
            <p:cNvSpPr>
              <a:spLocks noChangeShapeType="1"/>
            </p:cNvSpPr>
            <p:nvPr/>
          </p:nvSpPr>
          <p:spPr bwMode="auto">
            <a:xfrm>
              <a:off x="3795" y="2415"/>
              <a:ext cx="86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3807" y="2415"/>
              <a:ext cx="121" cy="12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19" name="Rectangle 47"/>
            <p:cNvSpPr>
              <a:spLocks noChangeArrowheads="1"/>
            </p:cNvSpPr>
            <p:nvPr/>
          </p:nvSpPr>
          <p:spPr bwMode="auto">
            <a:xfrm>
              <a:off x="3807" y="2790"/>
              <a:ext cx="121" cy="12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20" name="Text Box 48"/>
            <p:cNvSpPr txBox="1">
              <a:spLocks noChangeArrowheads="1"/>
            </p:cNvSpPr>
            <p:nvPr/>
          </p:nvSpPr>
          <p:spPr bwMode="auto">
            <a:xfrm>
              <a:off x="3573" y="2404"/>
              <a:ext cx="33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1" tIns="45706" rIns="91411" bIns="45706"/>
            <a:lstStyle>
              <a:lvl1pPr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8788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757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6842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7213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44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16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988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60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1">
                  <a:cs typeface="Arial" panose="020B0604020202020204" pitchFamily="34" charset="0"/>
                </a:rPr>
                <a:t> </a:t>
              </a:r>
              <a:r>
                <a:rPr lang="en-US" altLang="en-US" b="1">
                  <a:solidFill>
                    <a:srgbClr val="000099"/>
                  </a:solidFill>
                  <a:cs typeface="Arial" panose="020B0604020202020204" pitchFamily="34" charset="0"/>
                </a:rPr>
                <a:t>B</a:t>
              </a:r>
              <a:endParaRPr lang="en-US" altLang="en-US">
                <a:solidFill>
                  <a:srgbClr val="000099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4321" name="Text Box 49"/>
            <p:cNvSpPr txBox="1">
              <a:spLocks noChangeArrowheads="1"/>
            </p:cNvSpPr>
            <p:nvPr/>
          </p:nvSpPr>
          <p:spPr bwMode="auto">
            <a:xfrm>
              <a:off x="4653" y="2331"/>
              <a:ext cx="33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1" tIns="45706" rIns="91411" bIns="45706"/>
            <a:lstStyle>
              <a:lvl1pPr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8788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757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6842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7213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44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16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988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60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1">
                  <a:cs typeface="Arial" panose="020B0604020202020204" pitchFamily="34" charset="0"/>
                </a:rPr>
                <a:t> </a:t>
              </a:r>
              <a:r>
                <a:rPr lang="en-US" altLang="en-US" b="1">
                  <a:solidFill>
                    <a:srgbClr val="000099"/>
                  </a:solidFill>
                  <a:cs typeface="Arial" panose="020B0604020202020204" pitchFamily="34" charset="0"/>
                </a:rPr>
                <a:t>C</a:t>
              </a:r>
              <a:endParaRPr lang="en-US" altLang="en-US">
                <a:solidFill>
                  <a:srgbClr val="000099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4322" name="Text Box 50"/>
            <p:cNvSpPr txBox="1">
              <a:spLocks noChangeArrowheads="1"/>
            </p:cNvSpPr>
            <p:nvPr/>
          </p:nvSpPr>
          <p:spPr bwMode="auto">
            <a:xfrm>
              <a:off x="4919" y="2912"/>
              <a:ext cx="33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1" tIns="45706" rIns="91411" bIns="45706"/>
            <a:lstStyle>
              <a:lvl1pPr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8788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757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6842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7213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44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16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988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60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1">
                  <a:solidFill>
                    <a:schemeClr val="hlink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b="1">
                  <a:solidFill>
                    <a:srgbClr val="000099"/>
                  </a:solidFill>
                  <a:cs typeface="Arial" panose="020B0604020202020204" pitchFamily="34" charset="0"/>
                </a:rPr>
                <a:t>C’</a:t>
              </a:r>
              <a:endParaRPr lang="en-US" altLang="en-US">
                <a:solidFill>
                  <a:srgbClr val="000099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4323" name="Text Box 51"/>
            <p:cNvSpPr txBox="1">
              <a:spLocks noChangeArrowheads="1"/>
            </p:cNvSpPr>
            <p:nvPr/>
          </p:nvSpPr>
          <p:spPr bwMode="auto">
            <a:xfrm>
              <a:off x="3638" y="2923"/>
              <a:ext cx="33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1" tIns="45706" rIns="91411" bIns="45706"/>
            <a:lstStyle>
              <a:lvl1pPr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8788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757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6842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7213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44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16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988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60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1">
                  <a:solidFill>
                    <a:schemeClr val="hlink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b="1">
                  <a:solidFill>
                    <a:srgbClr val="000099"/>
                  </a:solidFill>
                  <a:cs typeface="Arial" panose="020B0604020202020204" pitchFamily="34" charset="0"/>
                </a:rPr>
                <a:t>B’</a:t>
              </a:r>
              <a:endParaRPr lang="en-US" altLang="en-US">
                <a:solidFill>
                  <a:srgbClr val="000099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4324" name="Text Box 52"/>
            <p:cNvSpPr txBox="1">
              <a:spLocks noChangeArrowheads="1"/>
            </p:cNvSpPr>
            <p:nvPr/>
          </p:nvSpPr>
          <p:spPr bwMode="auto">
            <a:xfrm>
              <a:off x="4130" y="2403"/>
              <a:ext cx="33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1" tIns="45706" rIns="91411" bIns="45706"/>
            <a:lstStyle>
              <a:lvl1pPr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8788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757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6842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7213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44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16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988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60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1">
                  <a:solidFill>
                    <a:schemeClr val="hlink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b="1">
                  <a:solidFill>
                    <a:srgbClr val="800080"/>
                  </a:solidFill>
                  <a:cs typeface="Arial" panose="020B0604020202020204" pitchFamily="34" charset="0"/>
                </a:rPr>
                <a:t>a</a:t>
              </a:r>
              <a:endParaRPr lang="en-US" altLang="en-US">
                <a:solidFill>
                  <a:srgbClr val="80008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4325" name="Text Box 53"/>
            <p:cNvSpPr txBox="1">
              <a:spLocks noChangeArrowheads="1"/>
            </p:cNvSpPr>
            <p:nvPr/>
          </p:nvSpPr>
          <p:spPr bwMode="auto">
            <a:xfrm>
              <a:off x="4122" y="2912"/>
              <a:ext cx="33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1" tIns="45706" rIns="91411" bIns="45706"/>
            <a:lstStyle>
              <a:lvl1pPr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8788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757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6842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7213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44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16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988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60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1">
                  <a:solidFill>
                    <a:schemeClr val="hlink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b="1">
                  <a:solidFill>
                    <a:srgbClr val="800080"/>
                  </a:solidFill>
                  <a:cs typeface="Arial" panose="020B0604020202020204" pitchFamily="34" charset="0"/>
                </a:rPr>
                <a:t>a’</a:t>
              </a:r>
              <a:endParaRPr lang="en-US" altLang="en-US">
                <a:solidFill>
                  <a:srgbClr val="80008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4326" name="Text Box 54"/>
            <p:cNvSpPr txBox="1">
              <a:spLocks noChangeArrowheads="1"/>
            </p:cNvSpPr>
            <p:nvPr/>
          </p:nvSpPr>
          <p:spPr bwMode="auto">
            <a:xfrm>
              <a:off x="3573" y="2621"/>
              <a:ext cx="33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1" tIns="45706" rIns="91411" bIns="45706"/>
            <a:lstStyle>
              <a:lvl1pPr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8788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757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6842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7213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44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16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988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60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1">
                  <a:solidFill>
                    <a:schemeClr val="hlink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b="1">
                  <a:solidFill>
                    <a:srgbClr val="800080"/>
                  </a:solidFill>
                  <a:cs typeface="Arial" panose="020B0604020202020204" pitchFamily="34" charset="0"/>
                </a:rPr>
                <a:t>h</a:t>
              </a:r>
              <a:endParaRPr lang="en-US" altLang="en-US">
                <a:solidFill>
                  <a:srgbClr val="80008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4327" name="Text Box 55"/>
            <p:cNvSpPr txBox="1">
              <a:spLocks noChangeArrowheads="1"/>
            </p:cNvSpPr>
            <p:nvPr/>
          </p:nvSpPr>
          <p:spPr bwMode="auto">
            <a:xfrm>
              <a:off x="3549" y="1617"/>
              <a:ext cx="33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1" tIns="45706" rIns="91411" bIns="45706"/>
            <a:lstStyle>
              <a:lvl1pPr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8788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757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68425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7213" defTabSz="9175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44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16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988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6013" defTabSz="9175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1">
                  <a:solidFill>
                    <a:schemeClr val="hlink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b="1">
                  <a:solidFill>
                    <a:srgbClr val="990033"/>
                  </a:solidFill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4328" name="Freeform 56"/>
            <p:cNvSpPr>
              <a:spLocks/>
            </p:cNvSpPr>
            <p:nvPr/>
          </p:nvSpPr>
          <p:spPr bwMode="auto">
            <a:xfrm>
              <a:off x="3148" y="1756"/>
              <a:ext cx="2544" cy="744"/>
            </a:xfrm>
            <a:custGeom>
              <a:avLst/>
              <a:gdLst>
                <a:gd name="T0" fmla="*/ 0 w 2544"/>
                <a:gd name="T1" fmla="*/ 744 h 744"/>
                <a:gd name="T2" fmla="*/ 228 w 2544"/>
                <a:gd name="T3" fmla="*/ 660 h 744"/>
                <a:gd name="T4" fmla="*/ 876 w 2544"/>
                <a:gd name="T5" fmla="*/ 648 h 744"/>
                <a:gd name="T6" fmla="*/ 1068 w 2544"/>
                <a:gd name="T7" fmla="*/ 624 h 744"/>
                <a:gd name="T8" fmla="*/ 1212 w 2544"/>
                <a:gd name="T9" fmla="*/ 564 h 744"/>
                <a:gd name="T10" fmla="*/ 1428 w 2544"/>
                <a:gd name="T11" fmla="*/ 528 h 744"/>
                <a:gd name="T12" fmla="*/ 1512 w 2544"/>
                <a:gd name="T13" fmla="*/ 492 h 744"/>
                <a:gd name="T14" fmla="*/ 1596 w 2544"/>
                <a:gd name="T15" fmla="*/ 468 h 744"/>
                <a:gd name="T16" fmla="*/ 1704 w 2544"/>
                <a:gd name="T17" fmla="*/ 420 h 744"/>
                <a:gd name="T18" fmla="*/ 1740 w 2544"/>
                <a:gd name="T19" fmla="*/ 396 h 744"/>
                <a:gd name="T20" fmla="*/ 1920 w 2544"/>
                <a:gd name="T21" fmla="*/ 312 h 744"/>
                <a:gd name="T22" fmla="*/ 2004 w 2544"/>
                <a:gd name="T23" fmla="*/ 288 h 744"/>
                <a:gd name="T24" fmla="*/ 2124 w 2544"/>
                <a:gd name="T25" fmla="*/ 228 h 744"/>
                <a:gd name="T26" fmla="*/ 2304 w 2544"/>
                <a:gd name="T27" fmla="*/ 144 h 744"/>
                <a:gd name="T28" fmla="*/ 2340 w 2544"/>
                <a:gd name="T29" fmla="*/ 120 h 744"/>
                <a:gd name="T30" fmla="*/ 2424 w 2544"/>
                <a:gd name="T31" fmla="*/ 96 h 744"/>
                <a:gd name="T32" fmla="*/ 2544 w 2544"/>
                <a:gd name="T33" fmla="*/ 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44" h="744">
                  <a:moveTo>
                    <a:pt x="0" y="744"/>
                  </a:moveTo>
                  <a:cubicBezTo>
                    <a:pt x="73" y="720"/>
                    <a:pt x="150" y="663"/>
                    <a:pt x="228" y="660"/>
                  </a:cubicBezTo>
                  <a:cubicBezTo>
                    <a:pt x="444" y="653"/>
                    <a:pt x="660" y="652"/>
                    <a:pt x="876" y="648"/>
                  </a:cubicBezTo>
                  <a:cubicBezTo>
                    <a:pt x="980" y="613"/>
                    <a:pt x="822" y="663"/>
                    <a:pt x="1068" y="624"/>
                  </a:cubicBezTo>
                  <a:cubicBezTo>
                    <a:pt x="1130" y="614"/>
                    <a:pt x="1161" y="587"/>
                    <a:pt x="1212" y="564"/>
                  </a:cubicBezTo>
                  <a:cubicBezTo>
                    <a:pt x="1293" y="528"/>
                    <a:pt x="1328" y="536"/>
                    <a:pt x="1428" y="528"/>
                  </a:cubicBezTo>
                  <a:cubicBezTo>
                    <a:pt x="1566" y="494"/>
                    <a:pt x="1396" y="542"/>
                    <a:pt x="1512" y="492"/>
                  </a:cubicBezTo>
                  <a:cubicBezTo>
                    <a:pt x="1566" y="469"/>
                    <a:pt x="1549" y="491"/>
                    <a:pt x="1596" y="468"/>
                  </a:cubicBezTo>
                  <a:cubicBezTo>
                    <a:pt x="1710" y="411"/>
                    <a:pt x="1518" y="482"/>
                    <a:pt x="1704" y="420"/>
                  </a:cubicBezTo>
                  <a:cubicBezTo>
                    <a:pt x="1718" y="415"/>
                    <a:pt x="1727" y="402"/>
                    <a:pt x="1740" y="396"/>
                  </a:cubicBezTo>
                  <a:cubicBezTo>
                    <a:pt x="1834" y="354"/>
                    <a:pt x="1833" y="370"/>
                    <a:pt x="1920" y="312"/>
                  </a:cubicBezTo>
                  <a:cubicBezTo>
                    <a:pt x="1944" y="296"/>
                    <a:pt x="1979" y="302"/>
                    <a:pt x="2004" y="288"/>
                  </a:cubicBezTo>
                  <a:cubicBezTo>
                    <a:pt x="2121" y="223"/>
                    <a:pt x="2030" y="251"/>
                    <a:pt x="2124" y="228"/>
                  </a:cubicBezTo>
                  <a:cubicBezTo>
                    <a:pt x="2179" y="191"/>
                    <a:pt x="2241" y="165"/>
                    <a:pt x="2304" y="144"/>
                  </a:cubicBezTo>
                  <a:cubicBezTo>
                    <a:pt x="2318" y="139"/>
                    <a:pt x="2327" y="126"/>
                    <a:pt x="2340" y="120"/>
                  </a:cubicBezTo>
                  <a:cubicBezTo>
                    <a:pt x="2357" y="111"/>
                    <a:pt x="2409" y="100"/>
                    <a:pt x="2424" y="96"/>
                  </a:cubicBezTo>
                  <a:cubicBezTo>
                    <a:pt x="2440" y="80"/>
                    <a:pt x="2503" y="0"/>
                    <a:pt x="2544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9" name="Line 57"/>
            <p:cNvSpPr>
              <a:spLocks noChangeShapeType="1"/>
            </p:cNvSpPr>
            <p:nvPr/>
          </p:nvSpPr>
          <p:spPr bwMode="auto">
            <a:xfrm>
              <a:off x="3855" y="1729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0" name="Line 58"/>
            <p:cNvSpPr>
              <a:spLocks noChangeShapeType="1"/>
            </p:cNvSpPr>
            <p:nvPr/>
          </p:nvSpPr>
          <p:spPr bwMode="auto">
            <a:xfrm>
              <a:off x="3901" y="2092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1" name="Line 59"/>
            <p:cNvSpPr>
              <a:spLocks noChangeShapeType="1"/>
            </p:cNvSpPr>
            <p:nvPr/>
          </p:nvSpPr>
          <p:spPr bwMode="auto">
            <a:xfrm>
              <a:off x="4001" y="1911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2" name="Line 60"/>
            <p:cNvSpPr>
              <a:spLocks noChangeShapeType="1"/>
            </p:cNvSpPr>
            <p:nvPr/>
          </p:nvSpPr>
          <p:spPr bwMode="auto">
            <a:xfrm>
              <a:off x="4069" y="2251"/>
              <a:ext cx="1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4333" name="Object 61"/>
          <p:cNvGraphicFramePr>
            <a:graphicFrameLocks noChangeAspect="1"/>
          </p:cNvGraphicFramePr>
          <p:nvPr/>
        </p:nvGraphicFramePr>
        <p:xfrm>
          <a:off x="811213" y="1828800"/>
          <a:ext cx="1982787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name="Equation" r:id="rId3" imgW="977760" imgH="393480" progId="Equation.DSMT4">
                  <p:embed/>
                </p:oleObj>
              </mc:Choice>
              <mc:Fallback>
                <p:oleObj name="Equation" r:id="rId3" imgW="977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1828800"/>
                        <a:ext cx="1982787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34" name="Object 62"/>
          <p:cNvGraphicFramePr>
            <a:graphicFrameLocks noChangeAspect="1"/>
          </p:cNvGraphicFramePr>
          <p:nvPr/>
        </p:nvGraphicFramePr>
        <p:xfrm>
          <a:off x="1030288" y="2819400"/>
          <a:ext cx="1430337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7" name="Equation" r:id="rId5" imgW="660240" imgH="393480" progId="Equation.DSMT4">
                  <p:embed/>
                </p:oleObj>
              </mc:Choice>
              <mc:Fallback>
                <p:oleObj name="Equation" r:id="rId5" imgW="660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2819400"/>
                        <a:ext cx="1430337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35" name="Object 63"/>
          <p:cNvGraphicFramePr>
            <a:graphicFrameLocks noChangeAspect="1"/>
          </p:cNvGraphicFramePr>
          <p:nvPr/>
        </p:nvGraphicFramePr>
        <p:xfrm>
          <a:off x="914400" y="3733800"/>
          <a:ext cx="1668463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8" name="Equation" r:id="rId7" imgW="799920" imgH="393480" progId="Equation.DSMT4">
                  <p:embed/>
                </p:oleObj>
              </mc:Choice>
              <mc:Fallback>
                <p:oleObj name="Equation" r:id="rId7" imgW="799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33800"/>
                        <a:ext cx="1668463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36" name="Text Box 64"/>
          <p:cNvSpPr txBox="1">
            <a:spLocks noChangeArrowheads="1"/>
          </p:cNvSpPr>
          <p:nvPr/>
        </p:nvSpPr>
        <p:spPr bwMode="auto">
          <a:xfrm>
            <a:off x="838200" y="1143000"/>
            <a:ext cx="2093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6" rIns="91411" bIns="45706">
            <a:spAutoFit/>
          </a:bodyPr>
          <a:lstStyle>
            <a:lvl1pPr marL="339725" indent="-339725" defTabSz="9175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98513" indent="-339725" defTabSz="9175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39725" defTabSz="9175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6088" indent="-347663" defTabSz="9175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288" indent="-346075" defTabSz="9175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488" indent="-346075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7688" indent="-346075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4888" indent="-346075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2088" indent="-346075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>
                <a:cs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BC // B’C’ </a:t>
            </a:r>
          </a:p>
        </p:txBody>
      </p:sp>
      <p:sp>
        <p:nvSpPr>
          <p:cNvPr id="54337" name="Text Box 65"/>
          <p:cNvSpPr txBox="1">
            <a:spLocks noChangeArrowheads="1"/>
          </p:cNvSpPr>
          <p:nvPr/>
        </p:nvSpPr>
        <p:spPr bwMode="auto">
          <a:xfrm>
            <a:off x="0" y="0"/>
            <a:ext cx="5562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tế</a:t>
            </a:r>
            <a:r>
              <a:rPr lang="en-US" alt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54338" name="Text Box 66"/>
          <p:cNvSpPr txBox="1">
            <a:spLocks noChangeArrowheads="1"/>
          </p:cNvSpPr>
          <p:nvPr/>
        </p:nvSpPr>
        <p:spPr bwMode="auto">
          <a:xfrm>
            <a:off x="304800" y="29718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hay</a:t>
            </a:r>
          </a:p>
        </p:txBody>
      </p:sp>
    </p:spTree>
    <p:extLst>
      <p:ext uri="{BB962C8B-B14F-4D97-AF65-F5344CB8AC3E}">
        <p14:creationId xmlns:p14="http://schemas.microsoft.com/office/powerpoint/2010/main" val="284846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54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54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5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36" grpId="0"/>
      <p:bldP spid="5433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OS131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9" t="10204" r="24193"/>
          <a:stretch>
            <a:fillRect/>
          </a:stretch>
        </p:blipFill>
        <p:spPr bwMode="auto">
          <a:xfrm>
            <a:off x="6324600" y="3505200"/>
            <a:ext cx="2819400" cy="33528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79" name="Picture 3" descr="OS131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3" t="6122" r="8621" b="10204"/>
          <a:stretch>
            <a:fillRect/>
          </a:stretch>
        </p:blipFill>
        <p:spPr bwMode="auto">
          <a:xfrm>
            <a:off x="0" y="4336063"/>
            <a:ext cx="2847860" cy="252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686800" cy="1905000"/>
          </a:xfrm>
        </p:spPr>
        <p:txBody>
          <a:bodyPr>
            <a:normAutofit fontScale="85000" lnSpcReduction="10000"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Xin</a:t>
            </a:r>
            <a:r>
              <a:rPr lang="en-US" sz="7200" dirty="0">
                <a:solidFill>
                  <a:srgbClr val="FF3300"/>
                </a:solidFill>
                <a:latin typeface=".VnAristote" pitchFamily="34" charset="0"/>
              </a:rPr>
              <a:t> </a:t>
            </a: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ch©n</a:t>
            </a:r>
            <a:r>
              <a:rPr lang="en-US" sz="7200" dirty="0">
                <a:solidFill>
                  <a:srgbClr val="FF3300"/>
                </a:solidFill>
                <a:latin typeface=".VnAristote" pitchFamily="34" charset="0"/>
              </a:rPr>
              <a:t> </a:t>
            </a: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thµnh</a:t>
            </a:r>
            <a:r>
              <a:rPr lang="en-US" sz="7200" dirty="0">
                <a:solidFill>
                  <a:srgbClr val="FF3300"/>
                </a:solidFill>
                <a:latin typeface=".VnAristote" pitchFamily="34" charset="0"/>
              </a:rPr>
              <a:t> </a:t>
            </a: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c¶m</a:t>
            </a:r>
            <a:r>
              <a:rPr lang="en-US" sz="7200" dirty="0">
                <a:solidFill>
                  <a:srgbClr val="FF3300"/>
                </a:solidFill>
                <a:latin typeface=".VnAristote" pitchFamily="34" charset="0"/>
              </a:rPr>
              <a:t> ¬n </a:t>
            </a: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c¸c</a:t>
            </a:r>
            <a:r>
              <a:rPr lang="en-US" sz="7200" dirty="0">
                <a:solidFill>
                  <a:srgbClr val="FF3300"/>
                </a:solidFill>
                <a:latin typeface=".VnAristote" pitchFamily="34" charset="0"/>
              </a:rPr>
              <a:t> </a:t>
            </a: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thÇy</a:t>
            </a:r>
            <a:r>
              <a:rPr lang="en-US" sz="7200" dirty="0">
                <a:solidFill>
                  <a:srgbClr val="FF3300"/>
                </a:solidFill>
                <a:latin typeface=".VnAristote" pitchFamily="34" charset="0"/>
              </a:rPr>
              <a:t> c« vµ </a:t>
            </a: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c¸c</a:t>
            </a:r>
            <a:r>
              <a:rPr lang="en-US" sz="7200" dirty="0">
                <a:solidFill>
                  <a:srgbClr val="FF3300"/>
                </a:solidFill>
                <a:latin typeface=".VnAristote" pitchFamily="34" charset="0"/>
              </a:rPr>
              <a:t> </a:t>
            </a: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em</a:t>
            </a:r>
            <a:r>
              <a:rPr lang="en-US" sz="7200" dirty="0">
                <a:solidFill>
                  <a:srgbClr val="FF3300"/>
                </a:solidFill>
                <a:latin typeface=".VnAristote" pitchFamily="34" charset="0"/>
              </a:rPr>
              <a:t> </a:t>
            </a: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häc</a:t>
            </a:r>
            <a:r>
              <a:rPr lang="en-US" sz="7200" dirty="0">
                <a:solidFill>
                  <a:srgbClr val="FF3300"/>
                </a:solidFill>
                <a:latin typeface=".VnAristote" pitchFamily="34" charset="0"/>
              </a:rPr>
              <a:t> </a:t>
            </a:r>
            <a:r>
              <a:rPr lang="en-US" sz="7200" dirty="0" err="1">
                <a:solidFill>
                  <a:srgbClr val="FF3300"/>
                </a:solidFill>
                <a:latin typeface=".VnAristote" pitchFamily="34" charset="0"/>
              </a:rPr>
              <a:t>sinh</a:t>
            </a:r>
            <a:endParaRPr lang="en-US" sz="7200" dirty="0">
              <a:solidFill>
                <a:srgbClr val="FF3300"/>
              </a:solidFill>
              <a:latin typeface=".VnAristote" pitchFamily="34" charset="0"/>
            </a:endParaRPr>
          </a:p>
        </p:txBody>
      </p:sp>
      <p:sp>
        <p:nvSpPr>
          <p:cNvPr id="50182" name="WordArt 6">
            <a:hlinkClick r:id="rId4" action="ppaction://hlinkfile" highlightClick="1"/>
            <a:hlinkHover r:id="rId4" action="ppaction://hlinkfile" highlightClick="1"/>
          </p:cNvPr>
          <p:cNvSpPr>
            <a:spLocks noChangeArrowheads="1" noChangeShapeType="1" noTextEdit="1"/>
          </p:cNvSpPr>
          <p:nvPr/>
        </p:nvSpPr>
        <p:spPr bwMode="auto">
          <a:xfrm>
            <a:off x="2438400" y="33867"/>
            <a:ext cx="3905250" cy="141393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en-US" sz="3600" kern="10">
              <a:ln w="9525" cap="sq">
                <a:solidFill>
                  <a:srgbClr val="CC99FF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.VnVogueH"/>
            </a:endParaRPr>
          </a:p>
        </p:txBody>
      </p:sp>
      <p:pic>
        <p:nvPicPr>
          <p:cNvPr id="50183" name="Picture 7" descr="bd13738_">
            <a:hlinkClick r:id="" action="ppaction://noaction">
              <a:snd r:embed="rId5" name="applause.wav"/>
            </a:hlinkClick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6" y="4582585"/>
            <a:ext cx="3313113" cy="1881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0219712"/>
      </p:ext>
    </p:extLst>
  </p:cSld>
  <p:clrMapOvr>
    <a:masterClrMapping/>
  </p:clrMapOvr>
  <p:transition spd="slow"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441325" y="319088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SG" sz="2000"/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5543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09050" y="108196"/>
            <a:ext cx="2590800" cy="636679"/>
          </a:xfrm>
          <a:prstGeom prst="actionButtonBlank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 err="1">
                <a:latin typeface=".VnTimeH" pitchFamily="34" charset="0"/>
              </a:rPr>
              <a:t>Ghi</a:t>
            </a:r>
            <a:r>
              <a:rPr lang="en-US" sz="2400" b="1" dirty="0">
                <a:latin typeface=".VnTimeH" pitchFamily="34" charset="0"/>
              </a:rPr>
              <a:t> </a:t>
            </a:r>
            <a:r>
              <a:rPr lang="en-US" sz="2400" b="1" dirty="0" err="1">
                <a:latin typeface=".VnTimeH" pitchFamily="34" charset="0"/>
              </a:rPr>
              <a:t>nhí</a:t>
            </a:r>
            <a:endParaRPr lang="en-US" sz="2400" b="1" dirty="0">
              <a:latin typeface=".VnTimeH" pitchFamily="34" charset="0"/>
            </a:endParaRPr>
          </a:p>
        </p:txBody>
      </p:sp>
      <p:grpSp>
        <p:nvGrpSpPr>
          <p:cNvPr id="20487" name="Group 20"/>
          <p:cNvGrpSpPr>
            <a:grpSpLocks/>
          </p:cNvGrpSpPr>
          <p:nvPr/>
        </p:nvGrpSpPr>
        <p:grpSpPr bwMode="auto">
          <a:xfrm>
            <a:off x="228600" y="457200"/>
            <a:ext cx="4572000" cy="2327275"/>
            <a:chOff x="281" y="1632"/>
            <a:chExt cx="3031" cy="1542"/>
          </a:xfrm>
        </p:grpSpPr>
        <p:sp>
          <p:nvSpPr>
            <p:cNvPr id="20524" name="Line 10"/>
            <p:cNvSpPr>
              <a:spLocks noChangeShapeType="1"/>
            </p:cNvSpPr>
            <p:nvPr/>
          </p:nvSpPr>
          <p:spPr bwMode="auto">
            <a:xfrm>
              <a:off x="503" y="2952"/>
              <a:ext cx="2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5" name="Line 11"/>
            <p:cNvSpPr>
              <a:spLocks noChangeShapeType="1"/>
            </p:cNvSpPr>
            <p:nvPr/>
          </p:nvSpPr>
          <p:spPr bwMode="auto">
            <a:xfrm flipV="1">
              <a:off x="511" y="1838"/>
              <a:ext cx="672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6" name="Line 12"/>
            <p:cNvSpPr>
              <a:spLocks noChangeShapeType="1"/>
            </p:cNvSpPr>
            <p:nvPr/>
          </p:nvSpPr>
          <p:spPr bwMode="auto">
            <a:xfrm>
              <a:off x="1171" y="1848"/>
              <a:ext cx="1632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7" name="Text Box 13"/>
            <p:cNvSpPr txBox="1">
              <a:spLocks noChangeArrowheads="1"/>
            </p:cNvSpPr>
            <p:nvPr/>
          </p:nvSpPr>
          <p:spPr bwMode="auto">
            <a:xfrm>
              <a:off x="281" y="2818"/>
              <a:ext cx="480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B</a:t>
              </a:r>
            </a:p>
          </p:txBody>
        </p:sp>
        <p:sp>
          <p:nvSpPr>
            <p:cNvPr id="20528" name="Line 14"/>
            <p:cNvSpPr>
              <a:spLocks noChangeShapeType="1"/>
            </p:cNvSpPr>
            <p:nvPr/>
          </p:nvSpPr>
          <p:spPr bwMode="auto">
            <a:xfrm>
              <a:off x="569" y="2270"/>
              <a:ext cx="19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9" name="Text Box 15"/>
            <p:cNvSpPr txBox="1">
              <a:spLocks noChangeArrowheads="1"/>
            </p:cNvSpPr>
            <p:nvPr/>
          </p:nvSpPr>
          <p:spPr bwMode="auto">
            <a:xfrm>
              <a:off x="712" y="2054"/>
              <a:ext cx="386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Arial" panose="020B0604020202020204" pitchFamily="34" charset="0"/>
                </a:rPr>
                <a:t>B’</a:t>
              </a:r>
            </a:p>
          </p:txBody>
        </p:sp>
        <p:sp>
          <p:nvSpPr>
            <p:cNvPr id="20530" name="Text Box 16"/>
            <p:cNvSpPr txBox="1">
              <a:spLocks noChangeArrowheads="1"/>
            </p:cNvSpPr>
            <p:nvPr/>
          </p:nvSpPr>
          <p:spPr bwMode="auto">
            <a:xfrm>
              <a:off x="1769" y="1983"/>
              <a:ext cx="289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Arial" panose="020B0604020202020204" pitchFamily="34" charset="0"/>
                </a:rPr>
                <a:t>C’</a:t>
              </a:r>
            </a:p>
          </p:txBody>
        </p:sp>
        <p:sp>
          <p:nvSpPr>
            <p:cNvPr id="20531" name="Text Box 17"/>
            <p:cNvSpPr txBox="1">
              <a:spLocks noChangeArrowheads="1"/>
            </p:cNvSpPr>
            <p:nvPr/>
          </p:nvSpPr>
          <p:spPr bwMode="auto">
            <a:xfrm>
              <a:off x="1049" y="1632"/>
              <a:ext cx="336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A</a:t>
              </a:r>
            </a:p>
          </p:txBody>
        </p:sp>
        <p:sp>
          <p:nvSpPr>
            <p:cNvPr id="20532" name="Text Box 19"/>
            <p:cNvSpPr txBox="1">
              <a:spLocks noChangeArrowheads="1"/>
            </p:cNvSpPr>
            <p:nvPr/>
          </p:nvSpPr>
          <p:spPr bwMode="auto">
            <a:xfrm>
              <a:off x="2832" y="2785"/>
              <a:ext cx="480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C</a:t>
              </a:r>
            </a:p>
          </p:txBody>
        </p:sp>
      </p:grpSp>
      <p:sp>
        <p:nvSpPr>
          <p:cNvPr id="20488" name="Rectangle 21"/>
          <p:cNvSpPr>
            <a:spLocks noChangeArrowheads="1"/>
          </p:cNvSpPr>
          <p:nvPr/>
        </p:nvSpPr>
        <p:spPr bwMode="auto">
          <a:xfrm>
            <a:off x="3089385" y="2743201"/>
            <a:ext cx="311763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ta-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lét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9" name="Rectangle 22"/>
          <p:cNvSpPr>
            <a:spLocks noChangeArrowheads="1"/>
          </p:cNvSpPr>
          <p:nvPr/>
        </p:nvSpPr>
        <p:spPr bwMode="auto">
          <a:xfrm>
            <a:off x="2473119" y="4267200"/>
            <a:ext cx="4191000" cy="6010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Hệ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quả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định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ta-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lét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3168652"/>
            <a:ext cx="8991600" cy="1147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52400" y="3301306"/>
                <a:ext cx="9093451" cy="1194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Nếu </a:t>
                </a:r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𝑩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800" b="1" i="1" dirty="0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lang="en-US" sz="2800" b="1" i="1" dirty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</m:t>
                        </m:r>
                      </m:den>
                    </m:f>
                  </m:oMath>
                </a14:m>
                <a:r>
                  <a:rPr lang="en-US" sz="2800" dirty="0"/>
                  <a:t>  </a:t>
                </a:r>
                <a:r>
                  <a:rPr lang="en-US" sz="2800" b="1" dirty="0" err="1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𝑩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𝑩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800" b="1" i="1" dirty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</m:t>
                        </m:r>
                      </m:den>
                    </m:f>
                  </m:oMath>
                </a14:m>
                <a:r>
                  <a:rPr lang="en-US" sz="2800" dirty="0"/>
                  <a:t>  </a:t>
                </a:r>
                <a:r>
                  <a:rPr lang="en-US" sz="2800" b="1" dirty="0" err="1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𝑩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𝑪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lang="en-US" sz="2800" b="1" i="1" dirty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b="1" dirty="0" err="1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B’C’//BC  </a:t>
                </a:r>
                <a:endParaRPr lang="en-US" sz="2800" dirty="0"/>
              </a:p>
              <a:p>
                <a:r>
                  <a:rPr lang="en-US" sz="28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301306"/>
                <a:ext cx="9093451" cy="1194494"/>
              </a:xfrm>
              <a:prstGeom prst="rect">
                <a:avLst/>
              </a:prstGeom>
              <a:blipFill rotWithShape="0">
                <a:blip r:embed="rId2"/>
                <a:stretch>
                  <a:fillRect l="-1475" r="-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 54">
            <a:extLst>
              <a:ext uri="{FF2B5EF4-FFF2-40B4-BE49-F238E27FC236}">
                <a16:creationId xmlns:a16="http://schemas.microsoft.com/office/drawing/2014/main" id="{D5316E1D-B51B-4826-BA88-66B6E2921688}"/>
              </a:ext>
            </a:extLst>
          </p:cNvPr>
          <p:cNvGrpSpPr>
            <a:grpSpLocks/>
          </p:cNvGrpSpPr>
          <p:nvPr/>
        </p:nvGrpSpPr>
        <p:grpSpPr bwMode="auto">
          <a:xfrm>
            <a:off x="4032818" y="5281586"/>
            <a:ext cx="3505200" cy="990600"/>
            <a:chOff x="1104" y="1968"/>
            <a:chExt cx="2208" cy="624"/>
          </a:xfrm>
          <a:noFill/>
        </p:grpSpPr>
        <p:sp>
          <p:nvSpPr>
            <p:cNvPr id="36" name="Rectangle 55">
              <a:extLst>
                <a:ext uri="{FF2B5EF4-FFF2-40B4-BE49-F238E27FC236}">
                  <a16:creationId xmlns:a16="http://schemas.microsoft.com/office/drawing/2014/main" id="{5E16A295-DEE8-4A70-982E-6BAB1C7897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968"/>
              <a:ext cx="2064" cy="624"/>
            </a:xfrm>
            <a:prstGeom prst="rect">
              <a:avLst/>
            </a:prstGeom>
            <a:grpFill/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7" name="Group 56">
              <a:extLst>
                <a:ext uri="{FF2B5EF4-FFF2-40B4-BE49-F238E27FC236}">
                  <a16:creationId xmlns:a16="http://schemas.microsoft.com/office/drawing/2014/main" id="{FCF3F307-0599-4330-AE4F-D5F1CA4143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96" y="2016"/>
              <a:ext cx="2016" cy="498"/>
              <a:chOff x="1344" y="2352"/>
              <a:chExt cx="2016" cy="498"/>
            </a:xfrm>
            <a:grpFill/>
          </p:grpSpPr>
          <p:grpSp>
            <p:nvGrpSpPr>
              <p:cNvPr id="38" name="Group 57">
                <a:extLst>
                  <a:ext uri="{FF2B5EF4-FFF2-40B4-BE49-F238E27FC236}">
                    <a16:creationId xmlns:a16="http://schemas.microsoft.com/office/drawing/2014/main" id="{83914E24-2AA5-4C30-BB72-7B3F0DC3B9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44" y="2352"/>
                <a:ext cx="1678" cy="498"/>
                <a:chOff x="480" y="2688"/>
                <a:chExt cx="1678" cy="498"/>
              </a:xfrm>
              <a:grpFill/>
            </p:grpSpPr>
            <p:grpSp>
              <p:nvGrpSpPr>
                <p:cNvPr id="40" name="Group 58">
                  <a:extLst>
                    <a:ext uri="{FF2B5EF4-FFF2-40B4-BE49-F238E27FC236}">
                      <a16:creationId xmlns:a16="http://schemas.microsoft.com/office/drawing/2014/main" id="{B6D536B2-F989-4654-95AD-69DF04EB2B9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80" y="2688"/>
                  <a:ext cx="432" cy="480"/>
                  <a:chOff x="480" y="2688"/>
                  <a:chExt cx="432" cy="480"/>
                </a:xfrm>
                <a:grpFill/>
              </p:grpSpPr>
              <p:sp>
                <p:nvSpPr>
                  <p:cNvPr id="49" name="Text Box 59">
                    <a:extLst>
                      <a:ext uri="{FF2B5EF4-FFF2-40B4-BE49-F238E27FC236}">
                        <a16:creationId xmlns:a16="http://schemas.microsoft.com/office/drawing/2014/main" id="{3DD14205-E0AE-4A21-B1C6-CB5F668714F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" y="2688"/>
                    <a:ext cx="432" cy="480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2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.VnTime" panose="020B7200000000000000" pitchFamily="34" charset="0"/>
                      </a:rPr>
                      <a:t>AB’ AB      </a:t>
                    </a:r>
                  </a:p>
                </p:txBody>
              </p:sp>
              <p:sp>
                <p:nvSpPr>
                  <p:cNvPr id="50" name="Line 60">
                    <a:extLst>
                      <a:ext uri="{FF2B5EF4-FFF2-40B4-BE49-F238E27FC236}">
                        <a16:creationId xmlns:a16="http://schemas.microsoft.com/office/drawing/2014/main" id="{A01F40AB-D048-4182-BDAA-B4FDE02A4F1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00" y="2928"/>
                    <a:ext cx="288" cy="0"/>
                  </a:xfrm>
                  <a:prstGeom prst="line">
                    <a:avLst/>
                  </a:prstGeom>
                  <a:grpFill/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" name="Group 61">
                  <a:extLst>
                    <a:ext uri="{FF2B5EF4-FFF2-40B4-BE49-F238E27FC236}">
                      <a16:creationId xmlns:a16="http://schemas.microsoft.com/office/drawing/2014/main" id="{3F421DC6-C19F-4C61-937E-74B2CD7B931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28" y="2696"/>
                  <a:ext cx="432" cy="480"/>
                  <a:chOff x="1056" y="2696"/>
                  <a:chExt cx="432" cy="480"/>
                </a:xfrm>
                <a:grpFill/>
              </p:grpSpPr>
              <p:sp>
                <p:nvSpPr>
                  <p:cNvPr id="47" name="Text Box 62">
                    <a:extLst>
                      <a:ext uri="{FF2B5EF4-FFF2-40B4-BE49-F238E27FC236}">
                        <a16:creationId xmlns:a16="http://schemas.microsoft.com/office/drawing/2014/main" id="{BB3B064E-C100-4A35-9C44-748B86EC94E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6" y="2696"/>
                    <a:ext cx="432" cy="480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2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.VnTime" panose="020B7200000000000000" pitchFamily="34" charset="0"/>
                      </a:rPr>
                      <a:t>AC’ AC      </a:t>
                    </a:r>
                  </a:p>
                </p:txBody>
              </p:sp>
              <p:sp>
                <p:nvSpPr>
                  <p:cNvPr id="48" name="Line 63">
                    <a:extLst>
                      <a:ext uri="{FF2B5EF4-FFF2-40B4-BE49-F238E27FC236}">
                        <a16:creationId xmlns:a16="http://schemas.microsoft.com/office/drawing/2014/main" id="{C6BCEDC8-E95B-4D50-8A34-A010B77793E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076" y="2936"/>
                    <a:ext cx="288" cy="0"/>
                  </a:xfrm>
                  <a:prstGeom prst="line">
                    <a:avLst/>
                  </a:prstGeom>
                  <a:grpFill/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" name="Group 64">
                  <a:extLst>
                    <a:ext uri="{FF2B5EF4-FFF2-40B4-BE49-F238E27FC236}">
                      <a16:creationId xmlns:a16="http://schemas.microsoft.com/office/drawing/2014/main" id="{FB935395-41DC-4963-9628-031681A15BD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82" y="2706"/>
                  <a:ext cx="576" cy="480"/>
                  <a:chOff x="1680" y="2720"/>
                  <a:chExt cx="576" cy="480"/>
                </a:xfrm>
                <a:grpFill/>
              </p:grpSpPr>
              <p:sp>
                <p:nvSpPr>
                  <p:cNvPr id="45" name="Text Box 65">
                    <a:extLst>
                      <a:ext uri="{FF2B5EF4-FFF2-40B4-BE49-F238E27FC236}">
                        <a16:creationId xmlns:a16="http://schemas.microsoft.com/office/drawing/2014/main" id="{F6C88E69-E427-4891-831A-2DB94CF42E2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2720"/>
                    <a:ext cx="576" cy="480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2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.VnTime" panose="020B7200000000000000" pitchFamily="34" charset="0"/>
                      </a:rPr>
                      <a:t>B’C’  C B      </a:t>
                    </a:r>
                  </a:p>
                </p:txBody>
              </p:sp>
              <p:sp>
                <p:nvSpPr>
                  <p:cNvPr id="46" name="Line 66">
                    <a:extLst>
                      <a:ext uri="{FF2B5EF4-FFF2-40B4-BE49-F238E27FC236}">
                        <a16:creationId xmlns:a16="http://schemas.microsoft.com/office/drawing/2014/main" id="{7160AA18-E947-4820-993F-A1FAC6D33BA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700" y="2960"/>
                    <a:ext cx="364" cy="0"/>
                  </a:xfrm>
                  <a:prstGeom prst="line">
                    <a:avLst/>
                  </a:prstGeom>
                  <a:grpFill/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3" name="Text Box 67">
                  <a:extLst>
                    <a:ext uri="{FF2B5EF4-FFF2-40B4-BE49-F238E27FC236}">
                      <a16:creationId xmlns:a16="http://schemas.microsoft.com/office/drawing/2014/main" id="{EA9C5ECB-5D2D-475D-81F3-BEB31694645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0" y="2784"/>
                  <a:ext cx="240" cy="269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200">
                      <a:solidFill>
                        <a:srgbClr val="0000FF"/>
                      </a:solidFill>
                      <a:latin typeface=".VnTime" panose="020B7200000000000000" pitchFamily="34" charset="0"/>
                    </a:rPr>
                    <a:t>=</a:t>
                  </a:r>
                </a:p>
              </p:txBody>
            </p:sp>
            <p:sp>
              <p:nvSpPr>
                <p:cNvPr id="44" name="Text Box 68">
                  <a:extLst>
                    <a:ext uri="{FF2B5EF4-FFF2-40B4-BE49-F238E27FC236}">
                      <a16:creationId xmlns:a16="http://schemas.microsoft.com/office/drawing/2014/main" id="{8FFCB50D-95D4-41D8-9DF2-819CEA3CC12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50" y="2790"/>
                  <a:ext cx="240" cy="269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200">
                      <a:solidFill>
                        <a:srgbClr val="0000FF"/>
                      </a:solidFill>
                      <a:latin typeface=".VnTime" panose="020B7200000000000000" pitchFamily="34" charset="0"/>
                    </a:rPr>
                    <a:t>=</a:t>
                  </a:r>
                </a:p>
              </p:txBody>
            </p:sp>
          </p:grpSp>
          <p:sp>
            <p:nvSpPr>
              <p:cNvPr id="39" name="Text Box 69">
                <a:extLst>
                  <a:ext uri="{FF2B5EF4-FFF2-40B4-BE49-F238E27FC236}">
                    <a16:creationId xmlns:a16="http://schemas.microsoft.com/office/drawing/2014/main" id="{E539DF53-5B37-4D0B-ADED-8A9B8404E6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8" y="2448"/>
                <a:ext cx="432" cy="26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2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4846CE5-A198-492C-8295-492EF69EE7EB}"/>
              </a:ext>
            </a:extLst>
          </p:cNvPr>
          <p:cNvSpPr/>
          <p:nvPr/>
        </p:nvSpPr>
        <p:spPr>
          <a:xfrm>
            <a:off x="1157612" y="5475943"/>
            <a:ext cx="3018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B’C’//BC </a:t>
            </a:r>
            <a:r>
              <a:rPr 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67623057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nimBg="1"/>
      <p:bldP spid="20489" grpId="0" animBg="1"/>
      <p:bldP spid="2" grpId="0" animBg="1"/>
      <p:bldP spid="4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Line 2"/>
          <p:cNvSpPr>
            <a:spLocks noChangeShapeType="1"/>
          </p:cNvSpPr>
          <p:nvPr/>
        </p:nvSpPr>
        <p:spPr bwMode="auto">
          <a:xfrm flipH="1">
            <a:off x="1435100" y="1100138"/>
            <a:ext cx="769938" cy="1514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63" name="Line 3"/>
          <p:cNvSpPr>
            <a:spLocks noChangeShapeType="1"/>
          </p:cNvSpPr>
          <p:nvPr/>
        </p:nvSpPr>
        <p:spPr bwMode="auto">
          <a:xfrm>
            <a:off x="1435100" y="2614613"/>
            <a:ext cx="216535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64" name="Line 4"/>
          <p:cNvSpPr>
            <a:spLocks noChangeShapeType="1"/>
          </p:cNvSpPr>
          <p:nvPr/>
        </p:nvSpPr>
        <p:spPr bwMode="auto">
          <a:xfrm>
            <a:off x="2205038" y="1100138"/>
            <a:ext cx="1395412" cy="1514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2197100" y="869950"/>
            <a:ext cx="479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17766" name="Text Box 6"/>
          <p:cNvSpPr txBox="1">
            <a:spLocks noChangeArrowheads="1"/>
          </p:cNvSpPr>
          <p:nvPr/>
        </p:nvSpPr>
        <p:spPr bwMode="auto">
          <a:xfrm>
            <a:off x="1120775" y="2444750"/>
            <a:ext cx="481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17767" name="Text Box 7"/>
          <p:cNvSpPr txBox="1">
            <a:spLocks noChangeArrowheads="1"/>
          </p:cNvSpPr>
          <p:nvPr/>
        </p:nvSpPr>
        <p:spPr bwMode="auto">
          <a:xfrm>
            <a:off x="3627438" y="2378075"/>
            <a:ext cx="481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anose="020B7200000000000000" pitchFamily="34" charset="0"/>
              </a:rPr>
              <a:t>C</a:t>
            </a:r>
          </a:p>
        </p:txBody>
      </p:sp>
      <p:sp>
        <p:nvSpPr>
          <p:cNvPr id="117768" name="Text Box 8"/>
          <p:cNvSpPr txBox="1">
            <a:spLocks noChangeArrowheads="1"/>
          </p:cNvSpPr>
          <p:nvPr/>
        </p:nvSpPr>
        <p:spPr bwMode="auto">
          <a:xfrm>
            <a:off x="1331913" y="1749425"/>
            <a:ext cx="423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anose="020B7200000000000000" pitchFamily="34" charset="0"/>
              </a:rPr>
              <a:t>B’</a:t>
            </a: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3082925" y="1762125"/>
            <a:ext cx="479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anose="020B7200000000000000" pitchFamily="34" charset="0"/>
              </a:rPr>
              <a:t>C’</a:t>
            </a:r>
          </a:p>
        </p:txBody>
      </p:sp>
      <p:sp>
        <p:nvSpPr>
          <p:cNvPr id="117770" name="Line 10"/>
          <p:cNvSpPr>
            <a:spLocks noChangeShapeType="1"/>
          </p:cNvSpPr>
          <p:nvPr/>
        </p:nvSpPr>
        <p:spPr bwMode="auto">
          <a:xfrm>
            <a:off x="1457325" y="282575"/>
            <a:ext cx="763588" cy="828675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1" name="Line 11"/>
          <p:cNvSpPr>
            <a:spLocks noChangeShapeType="1"/>
          </p:cNvSpPr>
          <p:nvPr/>
        </p:nvSpPr>
        <p:spPr bwMode="auto">
          <a:xfrm>
            <a:off x="3613150" y="2622550"/>
            <a:ext cx="762000" cy="914400"/>
          </a:xfrm>
          <a:prstGeom prst="line">
            <a:avLst/>
          </a:prstGeom>
          <a:noFill/>
          <a:ln w="9525">
            <a:solidFill>
              <a:srgbClr val="99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2" name="Line 12"/>
          <p:cNvSpPr>
            <a:spLocks noChangeShapeType="1"/>
          </p:cNvSpPr>
          <p:nvPr/>
        </p:nvSpPr>
        <p:spPr bwMode="auto">
          <a:xfrm flipH="1">
            <a:off x="990600" y="2590800"/>
            <a:ext cx="457200" cy="981075"/>
          </a:xfrm>
          <a:prstGeom prst="line">
            <a:avLst/>
          </a:prstGeom>
          <a:noFill/>
          <a:ln w="9525">
            <a:solidFill>
              <a:srgbClr val="99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3" name="Line 13"/>
          <p:cNvSpPr>
            <a:spLocks noChangeShapeType="1"/>
          </p:cNvSpPr>
          <p:nvPr/>
        </p:nvSpPr>
        <p:spPr bwMode="auto">
          <a:xfrm flipH="1">
            <a:off x="2197100" y="130175"/>
            <a:ext cx="457200" cy="981075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4" name="Text Box 14"/>
          <p:cNvSpPr txBox="1">
            <a:spLocks noChangeArrowheads="1"/>
          </p:cNvSpPr>
          <p:nvPr/>
        </p:nvSpPr>
        <p:spPr bwMode="auto">
          <a:xfrm>
            <a:off x="698500" y="3082925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anose="020B7200000000000000" pitchFamily="34" charset="0"/>
              </a:rPr>
              <a:t>B’</a:t>
            </a:r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5083175" y="2495550"/>
            <a:ext cx="479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anose="020B7200000000000000" pitchFamily="34" charset="0"/>
              </a:rPr>
              <a:t>C’</a:t>
            </a:r>
          </a:p>
        </p:txBody>
      </p:sp>
      <p:grpSp>
        <p:nvGrpSpPr>
          <p:cNvPr id="117776" name="Group 16"/>
          <p:cNvGrpSpPr>
            <a:grpSpLocks/>
          </p:cNvGrpSpPr>
          <p:nvPr/>
        </p:nvGrpSpPr>
        <p:grpSpPr bwMode="auto">
          <a:xfrm>
            <a:off x="204788" y="4038600"/>
            <a:ext cx="4672012" cy="2581275"/>
            <a:chOff x="0" y="2296"/>
            <a:chExt cx="2943" cy="1783"/>
          </a:xfrm>
        </p:grpSpPr>
        <p:sp>
          <p:nvSpPr>
            <p:cNvPr id="117777" name="Text Box 17"/>
            <p:cNvSpPr txBox="1">
              <a:spLocks noChangeArrowheads="1"/>
            </p:cNvSpPr>
            <p:nvPr/>
          </p:nvSpPr>
          <p:spPr bwMode="auto">
            <a:xfrm>
              <a:off x="816" y="2296"/>
              <a:ext cx="192" cy="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solidFill>
                    <a:srgbClr val="0000FF"/>
                  </a:solidFill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117778" name="Text Box 18"/>
            <p:cNvSpPr txBox="1">
              <a:spLocks noChangeArrowheads="1"/>
            </p:cNvSpPr>
            <p:nvPr/>
          </p:nvSpPr>
          <p:spPr bwMode="auto">
            <a:xfrm>
              <a:off x="0" y="3784"/>
              <a:ext cx="289" cy="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solidFill>
                    <a:srgbClr val="0000FF"/>
                  </a:solidFill>
                  <a:latin typeface=".VnTime" panose="020B7200000000000000" pitchFamily="34" charset="0"/>
                </a:rPr>
                <a:t>B’</a:t>
              </a:r>
            </a:p>
          </p:txBody>
        </p:sp>
        <p:grpSp>
          <p:nvGrpSpPr>
            <p:cNvPr id="117779" name="Group 19"/>
            <p:cNvGrpSpPr>
              <a:grpSpLocks/>
            </p:cNvGrpSpPr>
            <p:nvPr/>
          </p:nvGrpSpPr>
          <p:grpSpPr bwMode="auto">
            <a:xfrm>
              <a:off x="0" y="2584"/>
              <a:ext cx="2943" cy="1428"/>
              <a:chOff x="0" y="2584"/>
              <a:chExt cx="2943" cy="1428"/>
            </a:xfrm>
          </p:grpSpPr>
          <p:sp>
            <p:nvSpPr>
              <p:cNvPr id="117780" name="Line 20"/>
              <p:cNvSpPr>
                <a:spLocks noChangeShapeType="1"/>
              </p:cNvSpPr>
              <p:nvPr/>
            </p:nvSpPr>
            <p:spPr bwMode="auto">
              <a:xfrm flipH="1">
                <a:off x="384" y="2584"/>
                <a:ext cx="528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81" name="Line 21"/>
              <p:cNvSpPr>
                <a:spLocks noChangeShapeType="1"/>
              </p:cNvSpPr>
              <p:nvPr/>
            </p:nvSpPr>
            <p:spPr bwMode="auto">
              <a:xfrm flipH="1">
                <a:off x="136" y="3409"/>
                <a:ext cx="240" cy="384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82" name="Line 22"/>
              <p:cNvSpPr>
                <a:spLocks noChangeShapeType="1"/>
              </p:cNvSpPr>
              <p:nvPr/>
            </p:nvSpPr>
            <p:spPr bwMode="auto">
              <a:xfrm>
                <a:off x="912" y="2584"/>
                <a:ext cx="1056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83" name="Line 23"/>
              <p:cNvSpPr>
                <a:spLocks noChangeShapeType="1"/>
              </p:cNvSpPr>
              <p:nvPr/>
            </p:nvSpPr>
            <p:spPr bwMode="auto">
              <a:xfrm>
                <a:off x="384" y="3400"/>
                <a:ext cx="15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84" name="Line 24"/>
              <p:cNvSpPr>
                <a:spLocks noChangeShapeType="1"/>
              </p:cNvSpPr>
              <p:nvPr/>
            </p:nvSpPr>
            <p:spPr bwMode="auto">
              <a:xfrm>
                <a:off x="1968" y="3400"/>
                <a:ext cx="480" cy="384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85" name="Line 25"/>
              <p:cNvSpPr>
                <a:spLocks noChangeShapeType="1"/>
              </p:cNvSpPr>
              <p:nvPr/>
            </p:nvSpPr>
            <p:spPr bwMode="auto">
              <a:xfrm>
                <a:off x="0" y="3793"/>
                <a:ext cx="29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86" name="Text Box 26"/>
              <p:cNvSpPr txBox="1">
                <a:spLocks noChangeArrowheads="1"/>
              </p:cNvSpPr>
              <p:nvPr/>
            </p:nvSpPr>
            <p:spPr bwMode="auto">
              <a:xfrm>
                <a:off x="2799" y="3717"/>
                <a:ext cx="144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a</a:t>
                </a:r>
              </a:p>
            </p:txBody>
          </p:sp>
          <p:sp>
            <p:nvSpPr>
              <p:cNvPr id="117787" name="Text Box 27"/>
              <p:cNvSpPr txBox="1">
                <a:spLocks noChangeArrowheads="1"/>
              </p:cNvSpPr>
              <p:nvPr/>
            </p:nvSpPr>
            <p:spPr bwMode="auto">
              <a:xfrm>
                <a:off x="1969" y="3159"/>
                <a:ext cx="143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C</a:t>
                </a:r>
              </a:p>
            </p:txBody>
          </p:sp>
          <p:sp>
            <p:nvSpPr>
              <p:cNvPr id="117788" name="Text Box 28"/>
              <p:cNvSpPr txBox="1">
                <a:spLocks noChangeArrowheads="1"/>
              </p:cNvSpPr>
              <p:nvPr/>
            </p:nvSpPr>
            <p:spPr bwMode="auto">
              <a:xfrm>
                <a:off x="175" y="3208"/>
                <a:ext cx="144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B</a:t>
                </a:r>
              </a:p>
            </p:txBody>
          </p:sp>
          <p:sp>
            <p:nvSpPr>
              <p:cNvPr id="117789" name="Text Box 29"/>
              <p:cNvSpPr txBox="1">
                <a:spLocks noChangeArrowheads="1"/>
              </p:cNvSpPr>
              <p:nvPr/>
            </p:nvSpPr>
            <p:spPr bwMode="auto">
              <a:xfrm>
                <a:off x="2400" y="3544"/>
                <a:ext cx="336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C’</a:t>
                </a:r>
              </a:p>
            </p:txBody>
          </p:sp>
        </p:grpSp>
      </p:grpSp>
      <p:sp>
        <p:nvSpPr>
          <p:cNvPr id="117790" name="Text Box 30"/>
          <p:cNvSpPr txBox="1">
            <a:spLocks noChangeArrowheads="1"/>
          </p:cNvSpPr>
          <p:nvPr/>
        </p:nvSpPr>
        <p:spPr bwMode="auto">
          <a:xfrm>
            <a:off x="1016000" y="44450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00FF"/>
                </a:solidFill>
                <a:latin typeface=".VnTime" panose="020B7200000000000000" pitchFamily="34" charset="0"/>
              </a:rPr>
              <a:t>C’</a:t>
            </a:r>
          </a:p>
        </p:txBody>
      </p:sp>
      <p:sp>
        <p:nvSpPr>
          <p:cNvPr id="117791" name="Text Box 31"/>
          <p:cNvSpPr txBox="1">
            <a:spLocks noChangeArrowheads="1"/>
          </p:cNvSpPr>
          <p:nvPr/>
        </p:nvSpPr>
        <p:spPr bwMode="auto">
          <a:xfrm>
            <a:off x="2625725" y="53975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00FF"/>
                </a:solidFill>
                <a:latin typeface=".VnTime" panose="020B7200000000000000" pitchFamily="34" charset="0"/>
              </a:rPr>
              <a:t>B’</a:t>
            </a:r>
          </a:p>
        </p:txBody>
      </p:sp>
      <p:grpSp>
        <p:nvGrpSpPr>
          <p:cNvPr id="117792" name="Group 32"/>
          <p:cNvGrpSpPr>
            <a:grpSpLocks/>
          </p:cNvGrpSpPr>
          <p:nvPr/>
        </p:nvGrpSpPr>
        <p:grpSpPr bwMode="auto">
          <a:xfrm>
            <a:off x="4833938" y="3935413"/>
            <a:ext cx="4170362" cy="2797175"/>
            <a:chOff x="3045" y="2059"/>
            <a:chExt cx="2627" cy="1762"/>
          </a:xfrm>
        </p:grpSpPr>
        <p:sp>
          <p:nvSpPr>
            <p:cNvPr id="117793" name="Text Box 33"/>
            <p:cNvSpPr txBox="1">
              <a:spLocks noChangeArrowheads="1"/>
            </p:cNvSpPr>
            <p:nvPr/>
          </p:nvSpPr>
          <p:spPr bwMode="auto">
            <a:xfrm>
              <a:off x="3381" y="2068"/>
              <a:ext cx="288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latin typeface=".VnTime" panose="020B7200000000000000" pitchFamily="34" charset="0"/>
                </a:rPr>
                <a:t>C’</a:t>
              </a:r>
            </a:p>
          </p:txBody>
        </p:sp>
        <p:sp>
          <p:nvSpPr>
            <p:cNvPr id="117794" name="Text Box 34"/>
            <p:cNvSpPr txBox="1">
              <a:spLocks noChangeArrowheads="1"/>
            </p:cNvSpPr>
            <p:nvPr/>
          </p:nvSpPr>
          <p:spPr bwMode="auto">
            <a:xfrm>
              <a:off x="4629" y="2068"/>
              <a:ext cx="33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latin typeface=".VnTime" panose="020B7200000000000000" pitchFamily="34" charset="0"/>
                </a:rPr>
                <a:t>B’</a:t>
              </a:r>
            </a:p>
          </p:txBody>
        </p:sp>
        <p:sp>
          <p:nvSpPr>
            <p:cNvPr id="117795" name="Line 35"/>
            <p:cNvSpPr>
              <a:spLocks noChangeShapeType="1"/>
            </p:cNvSpPr>
            <p:nvPr/>
          </p:nvSpPr>
          <p:spPr bwMode="auto">
            <a:xfrm>
              <a:off x="3045" y="2329"/>
              <a:ext cx="22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96" name="Line 36"/>
            <p:cNvSpPr>
              <a:spLocks noChangeShapeType="1"/>
            </p:cNvSpPr>
            <p:nvPr/>
          </p:nvSpPr>
          <p:spPr bwMode="auto">
            <a:xfrm>
              <a:off x="4341" y="2809"/>
              <a:ext cx="1261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97" name="Line 37"/>
            <p:cNvSpPr>
              <a:spLocks noChangeShapeType="1"/>
            </p:cNvSpPr>
            <p:nvPr/>
          </p:nvSpPr>
          <p:spPr bwMode="auto">
            <a:xfrm flipH="1">
              <a:off x="3813" y="2809"/>
              <a:ext cx="506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98" name="Line 38"/>
            <p:cNvSpPr>
              <a:spLocks noChangeShapeType="1"/>
            </p:cNvSpPr>
            <p:nvPr/>
          </p:nvSpPr>
          <p:spPr bwMode="auto">
            <a:xfrm>
              <a:off x="3813" y="3577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99" name="Line 39"/>
            <p:cNvSpPr>
              <a:spLocks noChangeShapeType="1"/>
            </p:cNvSpPr>
            <p:nvPr/>
          </p:nvSpPr>
          <p:spPr bwMode="auto">
            <a:xfrm>
              <a:off x="3524" y="2330"/>
              <a:ext cx="794" cy="46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800" name="Line 40"/>
            <p:cNvSpPr>
              <a:spLocks noChangeShapeType="1"/>
            </p:cNvSpPr>
            <p:nvPr/>
          </p:nvSpPr>
          <p:spPr bwMode="auto">
            <a:xfrm flipH="1">
              <a:off x="4321" y="2329"/>
              <a:ext cx="308" cy="48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801" name="Text Box 41"/>
            <p:cNvSpPr txBox="1">
              <a:spLocks noChangeArrowheads="1"/>
            </p:cNvSpPr>
            <p:nvPr/>
          </p:nvSpPr>
          <p:spPr bwMode="auto">
            <a:xfrm>
              <a:off x="5253" y="2059"/>
              <a:ext cx="14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117802" name="Text Box 42"/>
            <p:cNvSpPr txBox="1">
              <a:spLocks noChangeArrowheads="1"/>
            </p:cNvSpPr>
            <p:nvPr/>
          </p:nvSpPr>
          <p:spPr bwMode="auto">
            <a:xfrm>
              <a:off x="4376" y="2596"/>
              <a:ext cx="205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117803" name="Text Box 43"/>
            <p:cNvSpPr txBox="1">
              <a:spLocks noChangeArrowheads="1"/>
            </p:cNvSpPr>
            <p:nvPr/>
          </p:nvSpPr>
          <p:spPr bwMode="auto">
            <a:xfrm>
              <a:off x="5528" y="3530"/>
              <a:ext cx="14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latin typeface=".VnTime" panose="020B7200000000000000" pitchFamily="34" charset="0"/>
                </a:rPr>
                <a:t>C</a:t>
              </a:r>
            </a:p>
          </p:txBody>
        </p:sp>
        <p:sp>
          <p:nvSpPr>
            <p:cNvPr id="117804" name="Text Box 44"/>
            <p:cNvSpPr txBox="1">
              <a:spLocks noChangeArrowheads="1"/>
            </p:cNvSpPr>
            <p:nvPr/>
          </p:nvSpPr>
          <p:spPr bwMode="auto">
            <a:xfrm>
              <a:off x="3683" y="3552"/>
              <a:ext cx="14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latin typeface=".VnTime" panose="020B7200000000000000" pitchFamily="34" charset="0"/>
                </a:rPr>
                <a:t>B</a:t>
              </a:r>
            </a:p>
          </p:txBody>
        </p:sp>
      </p:grpSp>
      <p:sp>
        <p:nvSpPr>
          <p:cNvPr id="117805" name="Text Box 45"/>
          <p:cNvSpPr txBox="1">
            <a:spLocks noChangeArrowheads="1"/>
          </p:cNvSpPr>
          <p:nvPr/>
        </p:nvSpPr>
        <p:spPr bwMode="auto">
          <a:xfrm>
            <a:off x="1311275" y="1733550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00FF"/>
                </a:solidFill>
                <a:latin typeface=".VnTime" panose="020B7200000000000000" pitchFamily="34" charset="0"/>
              </a:rPr>
              <a:t>B’</a:t>
            </a:r>
          </a:p>
        </p:txBody>
      </p:sp>
      <p:sp>
        <p:nvSpPr>
          <p:cNvPr id="117806" name="Text Box 46"/>
          <p:cNvSpPr txBox="1">
            <a:spLocks noChangeArrowheads="1"/>
          </p:cNvSpPr>
          <p:nvPr/>
        </p:nvSpPr>
        <p:spPr bwMode="auto">
          <a:xfrm>
            <a:off x="3076575" y="1720850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00FF"/>
                </a:solidFill>
                <a:latin typeface=".VnTime" panose="020B7200000000000000" pitchFamily="34" charset="0"/>
              </a:rPr>
              <a:t>C’</a:t>
            </a:r>
          </a:p>
        </p:txBody>
      </p:sp>
      <p:sp>
        <p:nvSpPr>
          <p:cNvPr id="117811" name="Text Box 51"/>
          <p:cNvSpPr txBox="1">
            <a:spLocks noChangeArrowheads="1"/>
          </p:cNvSpPr>
          <p:nvPr/>
        </p:nvSpPr>
        <p:spPr bwMode="auto">
          <a:xfrm>
            <a:off x="139700" y="150633"/>
            <a:ext cx="1143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 dirty="0" err="1">
                <a:solidFill>
                  <a:srgbClr val="008000"/>
                </a:solidFill>
                <a:latin typeface=".VnTime" panose="020B7200000000000000" pitchFamily="34" charset="0"/>
              </a:rPr>
              <a:t>Chó</a:t>
            </a:r>
            <a:r>
              <a:rPr lang="en-US" sz="2200" b="1" u="sng" dirty="0">
                <a:solidFill>
                  <a:srgbClr val="008000"/>
                </a:solidFill>
                <a:latin typeface=".VnTime" panose="020B7200000000000000" pitchFamily="34" charset="0"/>
              </a:rPr>
              <a:t> ý</a:t>
            </a:r>
            <a:r>
              <a:rPr lang="en-US" sz="2200" b="1" dirty="0">
                <a:solidFill>
                  <a:srgbClr val="008000"/>
                </a:solidFill>
                <a:latin typeface=".VnTime" panose="020B7200000000000000" pitchFamily="34" charset="0"/>
              </a:rPr>
              <a:t> :</a:t>
            </a:r>
          </a:p>
        </p:txBody>
      </p:sp>
      <p:sp>
        <p:nvSpPr>
          <p:cNvPr id="117812" name="Text Box 52"/>
          <p:cNvSpPr txBox="1">
            <a:spLocks noChangeArrowheads="1"/>
          </p:cNvSpPr>
          <p:nvPr/>
        </p:nvSpPr>
        <p:spPr bwMode="auto">
          <a:xfrm>
            <a:off x="139700" y="739087"/>
            <a:ext cx="9004299" cy="83099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Hệ quả tr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vẫn 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cho trường hợp đường thẳng a song song với một cạnh của tam gi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và cắt phần k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éo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dài của hai cạnh c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òn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lại</a:t>
            </a:r>
          </a:p>
        </p:txBody>
      </p:sp>
      <p:sp>
        <p:nvSpPr>
          <p:cNvPr id="117813" name="Text Box 53"/>
          <p:cNvSpPr txBox="1">
            <a:spLocks noChangeArrowheads="1"/>
          </p:cNvSpPr>
          <p:nvPr/>
        </p:nvSpPr>
        <p:spPr bwMode="auto">
          <a:xfrm>
            <a:off x="2971800" y="2546350"/>
            <a:ext cx="2895600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200">
              <a:latin typeface=".VnTime" panose="020B7200000000000000" pitchFamily="34" charset="0"/>
            </a:endParaRPr>
          </a:p>
          <a:p>
            <a:pPr>
              <a:spcBef>
                <a:spcPct val="50000"/>
              </a:spcBef>
            </a:pPr>
            <a:endParaRPr lang="en-US" sz="2200">
              <a:latin typeface=".VnTime" panose="020B7200000000000000" pitchFamily="34" charset="0"/>
            </a:endParaRPr>
          </a:p>
        </p:txBody>
      </p:sp>
      <p:grpSp>
        <p:nvGrpSpPr>
          <p:cNvPr id="117814" name="Group 54"/>
          <p:cNvGrpSpPr>
            <a:grpSpLocks/>
          </p:cNvGrpSpPr>
          <p:nvPr/>
        </p:nvGrpSpPr>
        <p:grpSpPr bwMode="auto">
          <a:xfrm>
            <a:off x="2819400" y="2590800"/>
            <a:ext cx="3505200" cy="990600"/>
            <a:chOff x="1104" y="1968"/>
            <a:chExt cx="2208" cy="624"/>
          </a:xfrm>
        </p:grpSpPr>
        <p:sp>
          <p:nvSpPr>
            <p:cNvPr id="117815" name="Rectangle 55"/>
            <p:cNvSpPr>
              <a:spLocks noChangeArrowheads="1"/>
            </p:cNvSpPr>
            <p:nvPr/>
          </p:nvSpPr>
          <p:spPr bwMode="auto">
            <a:xfrm>
              <a:off x="1104" y="1968"/>
              <a:ext cx="2064" cy="624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7816" name="Group 56"/>
            <p:cNvGrpSpPr>
              <a:grpSpLocks/>
            </p:cNvGrpSpPr>
            <p:nvPr/>
          </p:nvGrpSpPr>
          <p:grpSpPr bwMode="auto">
            <a:xfrm>
              <a:off x="1296" y="2016"/>
              <a:ext cx="2016" cy="498"/>
              <a:chOff x="1344" y="2352"/>
              <a:chExt cx="2016" cy="498"/>
            </a:xfrm>
          </p:grpSpPr>
          <p:grpSp>
            <p:nvGrpSpPr>
              <p:cNvPr id="117817" name="Group 57"/>
              <p:cNvGrpSpPr>
                <a:grpSpLocks/>
              </p:cNvGrpSpPr>
              <p:nvPr/>
            </p:nvGrpSpPr>
            <p:grpSpPr bwMode="auto">
              <a:xfrm>
                <a:off x="1344" y="2352"/>
                <a:ext cx="1678" cy="498"/>
                <a:chOff x="480" y="2688"/>
                <a:chExt cx="1678" cy="498"/>
              </a:xfrm>
            </p:grpSpPr>
            <p:grpSp>
              <p:nvGrpSpPr>
                <p:cNvPr id="117818" name="Group 58"/>
                <p:cNvGrpSpPr>
                  <a:grpSpLocks/>
                </p:cNvGrpSpPr>
                <p:nvPr/>
              </p:nvGrpSpPr>
              <p:grpSpPr bwMode="auto">
                <a:xfrm>
                  <a:off x="480" y="2688"/>
                  <a:ext cx="432" cy="480"/>
                  <a:chOff x="480" y="2688"/>
                  <a:chExt cx="432" cy="480"/>
                </a:xfrm>
              </p:grpSpPr>
              <p:sp>
                <p:nvSpPr>
                  <p:cNvPr id="117819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" y="2688"/>
                    <a:ext cx="432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2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.VnTime" panose="020B7200000000000000" pitchFamily="34" charset="0"/>
                      </a:rPr>
                      <a:t>AB’ AB      </a:t>
                    </a:r>
                  </a:p>
                </p:txBody>
              </p:sp>
              <p:sp>
                <p:nvSpPr>
                  <p:cNvPr id="117820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500" y="2928"/>
                    <a:ext cx="2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7821" name="Group 61"/>
                <p:cNvGrpSpPr>
                  <a:grpSpLocks/>
                </p:cNvGrpSpPr>
                <p:nvPr/>
              </p:nvGrpSpPr>
              <p:grpSpPr bwMode="auto">
                <a:xfrm>
                  <a:off x="1028" y="2696"/>
                  <a:ext cx="432" cy="480"/>
                  <a:chOff x="1056" y="2696"/>
                  <a:chExt cx="432" cy="480"/>
                </a:xfrm>
              </p:grpSpPr>
              <p:sp>
                <p:nvSpPr>
                  <p:cNvPr id="117822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6" y="2696"/>
                    <a:ext cx="432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2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.VnTime" panose="020B7200000000000000" pitchFamily="34" charset="0"/>
                      </a:rPr>
                      <a:t>AC’ AC      </a:t>
                    </a:r>
                  </a:p>
                </p:txBody>
              </p:sp>
              <p:sp>
                <p:nvSpPr>
                  <p:cNvPr id="117823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1076" y="2936"/>
                    <a:ext cx="2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7824" name="Group 64"/>
                <p:cNvGrpSpPr>
                  <a:grpSpLocks/>
                </p:cNvGrpSpPr>
                <p:nvPr/>
              </p:nvGrpSpPr>
              <p:grpSpPr bwMode="auto">
                <a:xfrm>
                  <a:off x="1582" y="2706"/>
                  <a:ext cx="576" cy="480"/>
                  <a:chOff x="1680" y="2720"/>
                  <a:chExt cx="576" cy="480"/>
                </a:xfrm>
              </p:grpSpPr>
              <p:sp>
                <p:nvSpPr>
                  <p:cNvPr id="117825" name="Text Box 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2720"/>
                    <a:ext cx="576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2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.VnTime" panose="020B7200000000000000" pitchFamily="34" charset="0"/>
                      </a:rPr>
                      <a:t>B’C’  C B      </a:t>
                    </a:r>
                  </a:p>
                </p:txBody>
              </p:sp>
              <p:sp>
                <p:nvSpPr>
                  <p:cNvPr id="117826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1700" y="2960"/>
                    <a:ext cx="36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7827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810" y="2784"/>
                  <a:ext cx="240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200">
                      <a:solidFill>
                        <a:srgbClr val="0000FF"/>
                      </a:solidFill>
                      <a:latin typeface=".VnTime" panose="020B7200000000000000" pitchFamily="34" charset="0"/>
                    </a:rPr>
                    <a:t>=</a:t>
                  </a:r>
                </a:p>
              </p:txBody>
            </p:sp>
            <p:sp>
              <p:nvSpPr>
                <p:cNvPr id="117828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1350" y="2790"/>
                  <a:ext cx="240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200">
                      <a:solidFill>
                        <a:srgbClr val="0000FF"/>
                      </a:solidFill>
                      <a:latin typeface=".VnTime" panose="020B7200000000000000" pitchFamily="34" charset="0"/>
                    </a:rPr>
                    <a:t>=</a:t>
                  </a:r>
                </a:p>
              </p:txBody>
            </p:sp>
          </p:grpSp>
          <p:sp>
            <p:nvSpPr>
              <p:cNvPr id="117829" name="Text Box 69"/>
              <p:cNvSpPr txBox="1">
                <a:spLocks noChangeArrowheads="1"/>
              </p:cNvSpPr>
              <p:nvPr/>
            </p:nvSpPr>
            <p:spPr bwMode="auto">
              <a:xfrm>
                <a:off x="2928" y="2448"/>
                <a:ext cx="432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2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</p:grpSp>
      </p:grpSp>
      <p:grpSp>
        <p:nvGrpSpPr>
          <p:cNvPr id="117830" name="Group 70"/>
          <p:cNvGrpSpPr>
            <a:grpSpLocks/>
          </p:cNvGrpSpPr>
          <p:nvPr/>
        </p:nvGrpSpPr>
        <p:grpSpPr bwMode="auto">
          <a:xfrm>
            <a:off x="587375" y="1568450"/>
            <a:ext cx="5280025" cy="511175"/>
            <a:chOff x="370" y="1044"/>
            <a:chExt cx="2702" cy="262"/>
          </a:xfrm>
        </p:grpSpPr>
        <p:sp>
          <p:nvSpPr>
            <p:cNvPr id="117831" name="Line 71"/>
            <p:cNvSpPr>
              <a:spLocks noChangeShapeType="1"/>
            </p:cNvSpPr>
            <p:nvPr/>
          </p:nvSpPr>
          <p:spPr bwMode="auto">
            <a:xfrm>
              <a:off x="370" y="1306"/>
              <a:ext cx="26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832" name="Text Box 72"/>
            <p:cNvSpPr txBox="1">
              <a:spLocks noChangeArrowheads="1"/>
            </p:cNvSpPr>
            <p:nvPr/>
          </p:nvSpPr>
          <p:spPr bwMode="auto">
            <a:xfrm>
              <a:off x="2640" y="1044"/>
              <a:ext cx="432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solidFill>
                    <a:srgbClr val="0033CC"/>
                  </a:solidFill>
                  <a:latin typeface=".VnTime" panose="020B7200000000000000" pitchFamily="34" charset="0"/>
                </a:rPr>
                <a:t>a</a:t>
              </a:r>
            </a:p>
          </p:txBody>
        </p:sp>
      </p:grpSp>
      <p:grpSp>
        <p:nvGrpSpPr>
          <p:cNvPr id="117833" name="Group 73"/>
          <p:cNvGrpSpPr>
            <a:grpSpLocks/>
          </p:cNvGrpSpPr>
          <p:nvPr/>
        </p:nvGrpSpPr>
        <p:grpSpPr bwMode="auto">
          <a:xfrm>
            <a:off x="1219200" y="1676400"/>
            <a:ext cx="4670425" cy="427038"/>
            <a:chOff x="2832" y="1584"/>
            <a:chExt cx="2942" cy="269"/>
          </a:xfrm>
        </p:grpSpPr>
        <p:sp>
          <p:nvSpPr>
            <p:cNvPr id="117834" name="Line 74"/>
            <p:cNvSpPr>
              <a:spLocks noChangeShapeType="1"/>
            </p:cNvSpPr>
            <p:nvPr/>
          </p:nvSpPr>
          <p:spPr bwMode="auto">
            <a:xfrm>
              <a:off x="2832" y="18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835" name="Text Box 75"/>
            <p:cNvSpPr txBox="1">
              <a:spLocks noChangeArrowheads="1"/>
            </p:cNvSpPr>
            <p:nvPr/>
          </p:nvSpPr>
          <p:spPr bwMode="auto">
            <a:xfrm>
              <a:off x="5342" y="1584"/>
              <a:ext cx="43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solidFill>
                    <a:srgbClr val="0033CC"/>
                  </a:solidFill>
                  <a:latin typeface=".VnTime" panose="020B7200000000000000" pitchFamily="34" charset="0"/>
                </a:rPr>
                <a:t>a</a:t>
              </a:r>
            </a:p>
          </p:txBody>
        </p:sp>
      </p:grpSp>
      <p:grpSp>
        <p:nvGrpSpPr>
          <p:cNvPr id="117836" name="Group 76"/>
          <p:cNvGrpSpPr>
            <a:grpSpLocks/>
          </p:cNvGrpSpPr>
          <p:nvPr/>
        </p:nvGrpSpPr>
        <p:grpSpPr bwMode="auto">
          <a:xfrm>
            <a:off x="1295400" y="1631950"/>
            <a:ext cx="4648200" cy="427038"/>
            <a:chOff x="2304" y="1248"/>
            <a:chExt cx="2640" cy="243"/>
          </a:xfrm>
        </p:grpSpPr>
        <p:sp>
          <p:nvSpPr>
            <p:cNvPr id="117837" name="Line 77"/>
            <p:cNvSpPr>
              <a:spLocks noChangeShapeType="1"/>
            </p:cNvSpPr>
            <p:nvPr/>
          </p:nvSpPr>
          <p:spPr bwMode="auto">
            <a:xfrm>
              <a:off x="2304" y="1488"/>
              <a:ext cx="25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838" name="Text Box 78"/>
            <p:cNvSpPr txBox="1">
              <a:spLocks noChangeArrowheads="1"/>
            </p:cNvSpPr>
            <p:nvPr/>
          </p:nvSpPr>
          <p:spPr bwMode="auto">
            <a:xfrm>
              <a:off x="4512" y="1248"/>
              <a:ext cx="432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solidFill>
                    <a:srgbClr val="0033CC"/>
                  </a:solidFill>
                  <a:latin typeface=".VnTime" panose="020B7200000000000000" pitchFamily="34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253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81481E-6 L 0.00122 0.2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7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02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10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-0.00539 -0.23102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1178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" y="-11551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17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17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17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117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17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17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117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17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17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6" dur="1000"/>
                                        <p:tgtEl>
                                          <p:spTgt spid="117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nimBg="1"/>
      <p:bldP spid="117763" grpId="0" animBg="1"/>
      <p:bldP spid="117764" grpId="0" animBg="1"/>
      <p:bldP spid="117765" grpId="0"/>
      <p:bldP spid="117766" grpId="0"/>
      <p:bldP spid="117767" grpId="0"/>
      <p:bldP spid="117768" grpId="0"/>
      <p:bldP spid="117768" grpId="1"/>
      <p:bldP spid="117768" grpId="2"/>
      <p:bldP spid="117768" grpId="3"/>
      <p:bldP spid="117769" grpId="0"/>
      <p:bldP spid="117769" grpId="1"/>
      <p:bldP spid="117769" grpId="2"/>
      <p:bldP spid="117769" grpId="3"/>
      <p:bldP spid="117770" grpId="0" animBg="1"/>
      <p:bldP spid="117770" grpId="1" animBg="1"/>
      <p:bldP spid="117770" grpId="2" animBg="1"/>
      <p:bldP spid="117771" grpId="0" animBg="1"/>
      <p:bldP spid="117771" grpId="1" animBg="1"/>
      <p:bldP spid="117771" grpId="2" animBg="1"/>
      <p:bldP spid="117772" grpId="0" animBg="1"/>
      <p:bldP spid="117772" grpId="1" animBg="1"/>
      <p:bldP spid="117772" grpId="2" animBg="1"/>
      <p:bldP spid="117773" grpId="0" animBg="1"/>
      <p:bldP spid="117773" grpId="1" animBg="1"/>
      <p:bldP spid="117773" grpId="2" animBg="1"/>
      <p:bldP spid="117774" grpId="0"/>
      <p:bldP spid="117774" grpId="1"/>
      <p:bldP spid="117774" grpId="2"/>
      <p:bldP spid="117775" grpId="0"/>
      <p:bldP spid="117775" grpId="1"/>
      <p:bldP spid="117775" grpId="2"/>
      <p:bldP spid="117790" grpId="0"/>
      <p:bldP spid="117790" grpId="1"/>
      <p:bldP spid="117790" grpId="2"/>
      <p:bldP spid="117791" grpId="0"/>
      <p:bldP spid="117791" grpId="1"/>
      <p:bldP spid="117791" grpId="2"/>
      <p:bldP spid="117805" grpId="0"/>
      <p:bldP spid="117805" grpId="1"/>
      <p:bldP spid="117806" grpId="0"/>
      <p:bldP spid="117806" grpId="1"/>
      <p:bldP spid="117811" grpId="0"/>
      <p:bldP spid="1178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533400"/>
            <a:ext cx="7810500" cy="1156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fr-FR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fr-FR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đ/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Ta-lét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đảo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-128257" y="152400"/>
            <a:ext cx="9906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200" dirty="0">
                <a:solidFill>
                  <a:srgbClr val="0000FF"/>
                </a:solidFill>
                <a:latin typeface="VNI-Helve" pitchFamily="2" charset="0"/>
                <a:sym typeface="Wingdings" panose="05000000000000000000" pitchFamily="2" charset="2"/>
              </a:rPr>
              <a:t></a:t>
            </a:r>
          </a:p>
        </p:txBody>
      </p:sp>
    </p:spTree>
    <p:extLst>
      <p:ext uri="{BB962C8B-B14F-4D97-AF65-F5344CB8AC3E}">
        <p14:creationId xmlns:p14="http://schemas.microsoft.com/office/powerpoint/2010/main" val="195081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57201"/>
            <a:ext cx="8763000" cy="1156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en-US" sz="28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8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cặp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81200"/>
            <a:ext cx="56388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52400" y="5490726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38400" y="5480484"/>
                <a:ext cx="5105400" cy="13860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𝑨𝑩𝑪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ó 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𝑴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𝑨𝑩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𝑵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𝑨𝑪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endParaRPr lang="en-US" sz="2400" b="1" i="1" dirty="0">
                  <a:solidFill>
                    <a:srgbClr val="C00000"/>
                  </a:solidFill>
                  <a:effectLst/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𝒎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à  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𝑨𝑴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𝑨𝑵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𝑵𝑪</m:t>
                        </m:r>
                      </m:den>
                    </m:f>
                  </m:oMath>
                </a14:m>
                <a:endParaRPr lang="en-US" sz="2400" b="1" dirty="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b="1" dirty="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5480484"/>
                <a:ext cx="5105400" cy="1386020"/>
              </a:xfrm>
              <a:prstGeom prst="rect">
                <a:avLst/>
              </a:prstGeom>
              <a:blipFill>
                <a:blip r:embed="rId3"/>
                <a:stretch>
                  <a:fillRect l="-1790" t="-3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258147" y="5822656"/>
                <a:ext cx="2247900" cy="647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</a:t>
                </a:r>
                <a:r>
                  <a:rPr lang="en-US" sz="2400" b="1" dirty="0" err="1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sz="2400" b="1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  <m:r>
                      <a:rPr lang="en-US" sz="2400" b="1" i="1" dirty="0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)</m:t>
                    </m:r>
                  </m:oMath>
                </a14:m>
                <a:endParaRPr lang="en-US" sz="2400" b="1" dirty="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147" y="5822656"/>
                <a:ext cx="2247900" cy="647357"/>
              </a:xfrm>
              <a:prstGeom prst="rect">
                <a:avLst/>
              </a:prstGeom>
              <a:blipFill>
                <a:blip r:embed="rId4"/>
                <a:stretch>
                  <a:fillRect l="-4348" b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438400" y="6442501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MN//BC (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ta-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355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335895" y="3260385"/>
            <a:ext cx="1034851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28600" y="152400"/>
            <a:ext cx="8382000" cy="20128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tam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ABC.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M,N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bất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kỳ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AC.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M. Qua 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AC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I, Qua 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minh IK//BC.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981547" y="2678693"/>
            <a:ext cx="533400" cy="16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14947" y="2682469"/>
            <a:ext cx="2371253" cy="16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990600" y="4260787"/>
            <a:ext cx="2895600" cy="218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22631" y="24384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4283426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71900" y="4314356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6" name="Oval 15"/>
          <p:cNvSpPr/>
          <p:nvPr/>
        </p:nvSpPr>
        <p:spPr>
          <a:xfrm>
            <a:off x="1113578" y="3767375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" y="3622952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8" name="Oval 17"/>
          <p:cNvSpPr/>
          <p:nvPr/>
        </p:nvSpPr>
        <p:spPr>
          <a:xfrm>
            <a:off x="2741692" y="3498787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844543" y="3292069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cxnSp>
        <p:nvCxnSpPr>
          <p:cNvPr id="20" name="Straight Connector 19"/>
          <p:cNvCxnSpPr>
            <a:endCxn id="18" idx="3"/>
          </p:cNvCxnSpPr>
          <p:nvPr/>
        </p:nvCxnSpPr>
        <p:spPr>
          <a:xfrm flipV="1">
            <a:off x="981547" y="3537811"/>
            <a:ext cx="1770199" cy="7229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32" idx="1"/>
          </p:cNvCxnSpPr>
          <p:nvPr/>
        </p:nvCxnSpPr>
        <p:spPr>
          <a:xfrm>
            <a:off x="1305454" y="3249269"/>
            <a:ext cx="1473837" cy="2862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140737" y="3280177"/>
            <a:ext cx="1239062" cy="5007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342586" y="3239252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164127" y="3771903"/>
            <a:ext cx="2703967" cy="4969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295400" y="3242574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366666" y="2943803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70231" y="303360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981547" y="4265315"/>
            <a:ext cx="2895600" cy="21882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14868" y="2080036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59650" y="2605827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// BC</a:t>
            </a:r>
          </a:p>
        </p:txBody>
      </p:sp>
      <p:sp>
        <p:nvSpPr>
          <p:cNvPr id="44" name="Down Arrow 43"/>
          <p:cNvSpPr/>
          <p:nvPr/>
        </p:nvSpPr>
        <p:spPr>
          <a:xfrm flipH="1" flipV="1">
            <a:off x="5867400" y="3065976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4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7" grpId="0"/>
      <p:bldP spid="18" grpId="0" animBg="1"/>
      <p:bldP spid="19" grpId="0"/>
      <p:bldP spid="27" grpId="0" animBg="1"/>
      <p:bldP spid="32" grpId="0" animBg="1"/>
      <p:bldP spid="34" grpId="0"/>
      <p:bldP spid="35" grpId="0"/>
      <p:bldP spid="42" grpId="0"/>
      <p:bldP spid="43" grpId="0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335895" y="3260385"/>
            <a:ext cx="1034851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981547" y="2678693"/>
            <a:ext cx="533400" cy="16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14947" y="2682469"/>
            <a:ext cx="2371253" cy="16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990600" y="4260787"/>
            <a:ext cx="2895600" cy="218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22631" y="24384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4283426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71900" y="4314356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7" name="Oval 26"/>
          <p:cNvSpPr/>
          <p:nvPr/>
        </p:nvSpPr>
        <p:spPr>
          <a:xfrm>
            <a:off x="2342586" y="3239252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295400" y="3242574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366666" y="2943803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70231" y="303360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981547" y="4265315"/>
            <a:ext cx="2895600" cy="21882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14868" y="2080036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59650" y="2605827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// BC</a:t>
            </a:r>
          </a:p>
        </p:txBody>
      </p:sp>
      <p:sp>
        <p:nvSpPr>
          <p:cNvPr id="44" name="Down Arrow 43"/>
          <p:cNvSpPr/>
          <p:nvPr/>
        </p:nvSpPr>
        <p:spPr>
          <a:xfrm flipH="1" flipV="1">
            <a:off x="5867400" y="3065976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2110023" y="5285251"/>
                <a:ext cx="1181100" cy="62953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𝑨𝑲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𝑲𝑩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023" y="5285251"/>
                <a:ext cx="1181100" cy="629531"/>
              </a:xfrm>
              <a:prstGeom prst="rect">
                <a:avLst/>
              </a:prstGeom>
              <a:blipFill>
                <a:blip r:embed="rId2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/>
              <p:cNvSpPr/>
              <p:nvPr/>
            </p:nvSpPr>
            <p:spPr>
              <a:xfrm>
                <a:off x="4697617" y="5327521"/>
                <a:ext cx="1181100" cy="62953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𝑨𝑲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617" y="5327521"/>
                <a:ext cx="1181100" cy="629531"/>
              </a:xfrm>
              <a:prstGeom prst="rect">
                <a:avLst/>
              </a:prstGeom>
              <a:blipFill>
                <a:blip r:embed="rId3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Rectangle 29"/>
              <p:cNvSpPr/>
              <p:nvPr/>
            </p:nvSpPr>
            <p:spPr>
              <a:xfrm>
                <a:off x="7200900" y="5319912"/>
                <a:ext cx="1181100" cy="62953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𝑲𝑩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𝑰𝑪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900" y="5319912"/>
                <a:ext cx="1181100" cy="629531"/>
              </a:xfrm>
              <a:prstGeom prst="rect">
                <a:avLst/>
              </a:prstGeom>
              <a:blipFill>
                <a:blip r:embed="rId4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45FDA0A0-6261-4531-A6EE-CA4C90FCFA8E}"/>
              </a:ext>
            </a:extLst>
          </p:cNvPr>
          <p:cNvSpPr/>
          <p:nvPr/>
        </p:nvSpPr>
        <p:spPr>
          <a:xfrm>
            <a:off x="228600" y="152400"/>
            <a:ext cx="8382000" cy="20128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tam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ABC.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M,N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bất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kỳ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AC.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M. Qua 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AC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I, Qua 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minh IK//BC.</a:t>
            </a:r>
          </a:p>
        </p:txBody>
      </p:sp>
    </p:spTree>
    <p:extLst>
      <p:ext uri="{BB962C8B-B14F-4D97-AF65-F5344CB8AC3E}">
        <p14:creationId xmlns:p14="http://schemas.microsoft.com/office/powerpoint/2010/main" val="273415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335895" y="3260385"/>
            <a:ext cx="1034851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28600" y="152400"/>
            <a:ext cx="8153400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tam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ABC.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M,N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bất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kỳ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AC.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M. Qua 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AC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I, Qua 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song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CM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minh IK//BC.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981547" y="2678693"/>
            <a:ext cx="533400" cy="16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14947" y="2682469"/>
            <a:ext cx="2371253" cy="16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990600" y="4260787"/>
            <a:ext cx="2895600" cy="218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22631" y="24384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4283426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71900" y="4314356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6" name="Oval 15"/>
          <p:cNvSpPr/>
          <p:nvPr/>
        </p:nvSpPr>
        <p:spPr>
          <a:xfrm>
            <a:off x="1113578" y="3767375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" y="3622952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8" name="Oval 17"/>
          <p:cNvSpPr/>
          <p:nvPr/>
        </p:nvSpPr>
        <p:spPr>
          <a:xfrm>
            <a:off x="2741692" y="3498787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844543" y="3292069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cxnSp>
        <p:nvCxnSpPr>
          <p:cNvPr id="20" name="Straight Connector 19"/>
          <p:cNvCxnSpPr>
            <a:endCxn id="18" idx="3"/>
          </p:cNvCxnSpPr>
          <p:nvPr/>
        </p:nvCxnSpPr>
        <p:spPr>
          <a:xfrm flipV="1">
            <a:off x="981547" y="3537811"/>
            <a:ext cx="1770199" cy="7229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32" idx="1"/>
          </p:cNvCxnSpPr>
          <p:nvPr/>
        </p:nvCxnSpPr>
        <p:spPr>
          <a:xfrm>
            <a:off x="1305454" y="3249269"/>
            <a:ext cx="1473837" cy="2862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140737" y="3280177"/>
            <a:ext cx="1239062" cy="5007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342586" y="3239252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164127" y="3771903"/>
            <a:ext cx="2703967" cy="4969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295400" y="3242574"/>
            <a:ext cx="68655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366666" y="2943803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70231" y="3033601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981547" y="4265315"/>
            <a:ext cx="2895600" cy="21882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14868" y="2080036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59650" y="2605827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// BC</a:t>
            </a:r>
          </a:p>
        </p:txBody>
      </p:sp>
      <p:sp>
        <p:nvSpPr>
          <p:cNvPr id="44" name="Down Arrow 43"/>
          <p:cNvSpPr/>
          <p:nvPr/>
        </p:nvSpPr>
        <p:spPr>
          <a:xfrm flipH="1" flipV="1">
            <a:off x="5867400" y="3065976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771900" y="5260173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2626F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endParaRPr lang="en-US" sz="2400" b="1" u="sng" dirty="0">
              <a:solidFill>
                <a:srgbClr val="2626F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4860014" y="5335310"/>
                <a:ext cx="1181100" cy="6230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𝑨𝑴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𝑨𝑵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14" y="5335310"/>
                <a:ext cx="1181100" cy="623056"/>
              </a:xfrm>
              <a:prstGeom prst="rect">
                <a:avLst/>
              </a:prstGeom>
              <a:blipFill>
                <a:blip r:embed="rId2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/>
              <p:cNvSpPr/>
              <p:nvPr/>
            </p:nvSpPr>
            <p:spPr>
              <a:xfrm>
                <a:off x="6403251" y="5370917"/>
                <a:ext cx="1181100" cy="6247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𝑨𝑲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𝑨𝑴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𝑨𝑵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3251" y="5370917"/>
                <a:ext cx="1181100" cy="624786"/>
              </a:xfrm>
              <a:prstGeom prst="rect">
                <a:avLst/>
              </a:prstGeom>
              <a:blipFill>
                <a:blip r:embed="rId3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Down Arrow 32"/>
          <p:cNvSpPr/>
          <p:nvPr/>
        </p:nvSpPr>
        <p:spPr>
          <a:xfrm flipH="1" flipV="1">
            <a:off x="6919866" y="6052678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90791" y="6375527"/>
            <a:ext cx="28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MI//BN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03251" y="6375526"/>
            <a:ext cx="1316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KN//MC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410200" y="4657256"/>
            <a:ext cx="1380653" cy="413773"/>
            <a:chOff x="5410200" y="4657256"/>
            <a:chExt cx="1380653" cy="413773"/>
          </a:xfrm>
        </p:grpSpPr>
        <p:sp>
          <p:nvSpPr>
            <p:cNvPr id="30" name="Down Arrow 29"/>
            <p:cNvSpPr/>
            <p:nvPr/>
          </p:nvSpPr>
          <p:spPr>
            <a:xfrm flipH="1" flipV="1">
              <a:off x="6041114" y="4657256"/>
              <a:ext cx="76200" cy="214201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5410200" y="4871457"/>
              <a:ext cx="1380653" cy="534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5410200" y="4872106"/>
              <a:ext cx="8723" cy="19892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6772747" y="4867747"/>
              <a:ext cx="8723" cy="19892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46"/>
              <p:cNvSpPr/>
              <p:nvPr/>
            </p:nvSpPr>
            <p:spPr>
              <a:xfrm>
                <a:off x="5526764" y="3813094"/>
                <a:ext cx="1181100" cy="6295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𝑨𝑲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6764" y="3813094"/>
                <a:ext cx="1181100" cy="629531"/>
              </a:xfrm>
              <a:prstGeom prst="rect">
                <a:avLst/>
              </a:prstGeom>
              <a:blipFill>
                <a:blip r:embed="rId4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Down Arrow 47"/>
          <p:cNvSpPr/>
          <p:nvPr/>
        </p:nvSpPr>
        <p:spPr>
          <a:xfrm flipH="1" flipV="1">
            <a:off x="5359650" y="6121650"/>
            <a:ext cx="76200" cy="21420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Rectangle 44"/>
              <p:cNvSpPr/>
              <p:nvPr/>
            </p:nvSpPr>
            <p:spPr>
              <a:xfrm>
                <a:off x="0" y="5553611"/>
                <a:ext cx="1181100" cy="62953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𝑨𝑲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𝑲𝑩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553611"/>
                <a:ext cx="1181100" cy="629531"/>
              </a:xfrm>
              <a:prstGeom prst="rect">
                <a:avLst/>
              </a:prstGeom>
              <a:blipFill>
                <a:blip r:embed="rId5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Rectangle 48"/>
              <p:cNvSpPr/>
              <p:nvPr/>
            </p:nvSpPr>
            <p:spPr>
              <a:xfrm>
                <a:off x="1262770" y="5542445"/>
                <a:ext cx="1181100" cy="62953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𝑨𝑲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𝑨𝑰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770" y="5542445"/>
                <a:ext cx="1181100" cy="629531"/>
              </a:xfrm>
              <a:prstGeom prst="rect">
                <a:avLst/>
              </a:prstGeom>
              <a:blipFill>
                <a:blip r:embed="rId6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Rectangle 49"/>
              <p:cNvSpPr/>
              <p:nvPr/>
            </p:nvSpPr>
            <p:spPr>
              <a:xfrm>
                <a:off x="2480966" y="5554075"/>
                <a:ext cx="1181100" cy="62953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𝑲𝑩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𝑰𝑪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0966" y="5554075"/>
                <a:ext cx="1181100" cy="629531"/>
              </a:xfrm>
              <a:prstGeom prst="rect">
                <a:avLst/>
              </a:prstGeom>
              <a:blipFill>
                <a:blip r:embed="rId7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341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" grpId="0"/>
      <p:bldP spid="29" grpId="0"/>
      <p:bldP spid="33" grpId="0" animBg="1"/>
      <p:bldP spid="37" grpId="0"/>
      <p:bldP spid="38" grpId="0"/>
      <p:bldP spid="47" grpId="0"/>
      <p:bldP spid="48" grpId="0" animBg="1"/>
      <p:bldP spid="45" grpId="0" animBg="1"/>
      <p:bldP spid="49" grpId="0" animBg="1"/>
      <p:bldP spid="5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3378</TotalTime>
  <Words>2190</Words>
  <Application>Microsoft Office PowerPoint</Application>
  <PresentationFormat>On-screen Show (4:3)</PresentationFormat>
  <Paragraphs>346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2" baseType="lpstr">
      <vt:lpstr>.VnAristote</vt:lpstr>
      <vt:lpstr>.VnTime</vt:lpstr>
      <vt:lpstr>.VnTimeH</vt:lpstr>
      <vt:lpstr>.VnVogueH</vt:lpstr>
      <vt:lpstr>Arial</vt:lpstr>
      <vt:lpstr>Calibri</vt:lpstr>
      <vt:lpstr>Calibri Light</vt:lpstr>
      <vt:lpstr>Cambria Math</vt:lpstr>
      <vt:lpstr>Garamond</vt:lpstr>
      <vt:lpstr>Tahoma</vt:lpstr>
      <vt:lpstr>Times New Roman</vt:lpstr>
      <vt:lpstr>Times New Roman h</vt:lpstr>
      <vt:lpstr>VNI-Helve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302</dc:creator>
  <cp:lastModifiedBy>Admin</cp:lastModifiedBy>
  <cp:revision>219</cp:revision>
  <cp:lastPrinted>2020-04-02T03:10:55Z</cp:lastPrinted>
  <dcterms:created xsi:type="dcterms:W3CDTF">2019-09-02T03:24:14Z</dcterms:created>
  <dcterms:modified xsi:type="dcterms:W3CDTF">2020-09-15T03:42:24Z</dcterms:modified>
</cp:coreProperties>
</file>