
<file path=[Content_Types].xml><?xml version="1.0" encoding="utf-8"?>
<Types xmlns="http://schemas.openxmlformats.org/package/2006/content-types">
  <Default Extension="jpeg" ContentType="image/jpeg"/>
  <Default Extension="wav" ContentType="audio/x-wav"/>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297" r:id="rId4"/>
    <p:sldId id="315" r:id="rId5"/>
    <p:sldId id="319" r:id="rId6"/>
    <p:sldId id="317" r:id="rId8"/>
    <p:sldId id="303" r:id="rId9"/>
    <p:sldId id="291" r:id="rId10"/>
    <p:sldId id="299" r:id="rId11"/>
    <p:sldId id="292" r:id="rId12"/>
    <p:sldId id="295" r:id="rId13"/>
    <p:sldId id="344" r:id="rId14"/>
    <p:sldId id="300" r:id="rId15"/>
    <p:sldId id="301" r:id="rId16"/>
    <p:sldId id="286" r:id="rId17"/>
    <p:sldId id="276" r:id="rId18"/>
    <p:sldId id="302" r:id="rId19"/>
    <p:sldId id="288" r:id="rId20"/>
    <p:sldId id="289" r:id="rId21"/>
    <p:sldId id="306" r:id="rId22"/>
    <p:sldId id="307" r:id="rId23"/>
    <p:sldId id="308" r:id="rId24"/>
    <p:sldId id="309" r:id="rId25"/>
    <p:sldId id="310" r:id="rId26"/>
    <p:sldId id="311" r:id="rId27"/>
    <p:sldId id="312" r:id="rId28"/>
    <p:sldId id="313" r:id="rId29"/>
    <p:sldId id="314" r:id="rId30"/>
    <p:sldId id="304" r:id="rId31"/>
  </p:sldIdLst>
  <p:sldSz cx="9144000" cy="6858000" type="screen4x3"/>
  <p:notesSz cx="6858000" cy="9144000"/>
  <p:custDataLst>
    <p:tags r:id="rId35"/>
  </p:custDataLst>
  <p:defaultTextStyle>
    <a:defPPr>
      <a:defRPr lang="en-US"/>
    </a:defPPr>
    <a:lvl1pPr marL="0" lvl="0"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rgbClr val="0000FF"/>
        </a:solidFill>
        <a:latin typeface="VNI-Helve"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D60093"/>
    <a:srgbClr val="FFFF00"/>
    <a:srgbClr val="FF0066"/>
    <a:srgbClr val="0000FF"/>
    <a:srgbClr val="009900"/>
    <a:srgbClr val="00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144"/>
    <p:restoredTop sz="91970"/>
  </p:normalViewPr>
  <p:slideViewPr>
    <p:cSldViewPr showGuides="1">
      <p:cViewPr varScale="1">
        <p:scale>
          <a:sx n="63" d="100"/>
          <a:sy n="63" d="100"/>
        </p:scale>
        <p:origin x="852" y="6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324"/>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fld id="{9A0DB2DC-4C9A-4742-B13C-FB6460FD3503}" type="slidenum">
              <a:rPr lang="en-US" altLang="en-US" sz="1200" strike="noStrike" noProof="1" dirty="0">
                <a:solidFill>
                  <a:schemeClr val="tx1"/>
                </a:solidFill>
                <a:latin typeface="Arial" panose="020B0604020202020204" pitchFamily="34" charset="0"/>
                <a:ea typeface="+mn-ea"/>
                <a:cs typeface="+mn-cs"/>
              </a:rPr>
            </a:fld>
            <a:endParaRPr lang="en-US" altLang="en-US" sz="1200" strike="noStrike" noProof="1"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p:nvPr>
        </p:nvSpPr>
        <p:spPr>
          <a:ln/>
        </p:spPr>
        <p:txBody>
          <a:bodyPr wrap="square" lIns="91440" tIns="45720" rIns="91440" bIns="45720" anchor="t"/>
          <a:p>
            <a:pPr lvl="0"/>
            <a:endParaRPr lang="en-US" altLang="en-US" dirty="0"/>
          </a:p>
        </p:txBody>
      </p:sp>
      <p:sp>
        <p:nvSpPr>
          <p:cNvPr id="717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solidFill>
                  <a:schemeClr val="tx1"/>
                </a:solidFill>
                <a:latin typeface="Arial" panose="020B0604020202020204" pitchFamily="34" charset="0"/>
              </a:rPr>
            </a:fld>
            <a:endParaRPr lang="en-US" altLang="en-US" sz="1200" dirty="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a:r>
              <a:rPr lang="en-US" altLang="en-US" dirty="0"/>
              <a:t>Click to edit Master text styles</a:t>
            </a:r>
            <a:endParaRPr lang="en-US" altLang="en-US" dirty="0"/>
          </a:p>
          <a:p>
            <a:pPr lvl="1" indent="-285750"/>
            <a:r>
              <a:rPr lang="en-US" altLang="en-US" dirty="0"/>
              <a:t>Second level</a:t>
            </a:r>
            <a:endParaRPr lang="en-US" altLang="en-US" dirty="0"/>
          </a:p>
          <a:p>
            <a:pPr lvl="2" indent="-228600"/>
            <a:r>
              <a:rPr lang="en-US" altLang="en-US" dirty="0"/>
              <a:t>Third level</a:t>
            </a:r>
            <a:endParaRPr lang="en-US" altLang="en-US" dirty="0"/>
          </a:p>
          <a:p>
            <a:pPr lvl="3" indent="-228600"/>
            <a:r>
              <a:rPr lang="en-US" altLang="en-US" dirty="0"/>
              <a:t>Fourth level</a:t>
            </a:r>
            <a:endParaRPr lang="en-US" altLang="en-US" dirty="0"/>
          </a:p>
          <a:p>
            <a:pPr lvl="4" indent="-228600"/>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solidFill>
                  <a:schemeClr val="tx1"/>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r"/>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en-US" altLang="en-US" dirty="0"/>
              <a:t>Click to edit Master title style</a:t>
            </a:r>
            <a:endParaRPr lang="en-US"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p>
            <a:pPr lvl="0"/>
            <a:r>
              <a:rPr lang="en-US" altLang="en-US" dirty="0"/>
              <a:t>Click to edit Master text styles</a:t>
            </a:r>
            <a:endParaRPr lang="en-US" altLang="en-US" dirty="0"/>
          </a:p>
          <a:p>
            <a:pPr lvl="1" indent="-285750"/>
            <a:r>
              <a:rPr lang="en-US" altLang="en-US" dirty="0"/>
              <a:t>Second level</a:t>
            </a:r>
            <a:endParaRPr lang="en-US" altLang="en-US" dirty="0"/>
          </a:p>
          <a:p>
            <a:pPr lvl="2" indent="-228600"/>
            <a:r>
              <a:rPr lang="en-US" altLang="en-US" dirty="0"/>
              <a:t>Third level</a:t>
            </a:r>
            <a:endParaRPr lang="en-US" altLang="en-US" dirty="0"/>
          </a:p>
          <a:p>
            <a:pPr lvl="3" indent="-228600"/>
            <a:r>
              <a:rPr lang="en-US" altLang="en-US" dirty="0"/>
              <a:t>Fourth level</a:t>
            </a:r>
            <a:endParaRPr lang="en-US" altLang="en-US" dirty="0"/>
          </a:p>
          <a:p>
            <a:pPr lvl="4" indent="-228600"/>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2ED70DB-BB86-45DA-8B4C-819589B40B3A}" type="datetime1">
              <a:rPr kumimoji="0" lang="en-US" sz="1400" b="0" i="0" u="none" strike="noStrike" kern="1200" cap="none" spc="0" normalizeH="0" baseline="0" noProof="0">
                <a:ln>
                  <a:noFill/>
                </a:ln>
                <a:solidFill>
                  <a:schemeClr val="tx1"/>
                </a:solidFill>
                <a:effectLst/>
                <a:uLnTx/>
                <a:uFillTx/>
                <a:latin typeface="+mn-lt"/>
                <a:ea typeface="+mn-ea"/>
                <a:cs typeface="+mn-cs"/>
              </a:rPr>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n-ea"/>
                <a:cs typeface="+mn-cs"/>
              </a:rPr>
              <a:t>Nguyễn Thanh Phong</a:t>
            </a: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solidFill>
                  <a:schemeClr val="tx1"/>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VNI-Helve" pitchFamily="2"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push dir="r"/>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5.GIF"/><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26.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slide" Target="slide6.xml"/><Relationship Id="rId7" Type="http://schemas.openxmlformats.org/officeDocument/2006/relationships/slide" Target="slide25.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 Id="rId3" Type="http://schemas.openxmlformats.org/officeDocument/2006/relationships/audio" Target="../media/audio4.wav"/><Relationship Id="rId2" Type="http://schemas.openxmlformats.org/officeDocument/2006/relationships/slide" Target="slide19.xml"/><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0.xml"/><Relationship Id="rId1"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29.GIF"/><Relationship Id="rId2" Type="http://schemas.openxmlformats.org/officeDocument/2006/relationships/audio" Target="../media/audio4.wav"/><Relationship Id="rId1" Type="http://schemas.openxmlformats.org/officeDocument/2006/relationships/slide" Target="slide1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5.wav"/><Relationship Id="rId3" Type="http://schemas.openxmlformats.org/officeDocument/2006/relationships/image" Target="../media/image29.GIF"/><Relationship Id="rId2" Type="http://schemas.openxmlformats.org/officeDocument/2006/relationships/audio" Target="../media/audio4.wav"/><Relationship Id="rId1"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0.xml"/><Relationship Id="rId1"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0.xml"/><Relationship Id="rId1"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0.xml"/><Relationship Id="rId1" Type="http://schemas.openxmlformats.org/officeDocument/2006/relationships/slide" Target="slide2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image" Target="../media/image29.GIF"/><Relationship Id="rId2" Type="http://schemas.openxmlformats.org/officeDocument/2006/relationships/audio" Target="../media/audio4.wav"/><Relationship Id="rId1" Type="http://schemas.openxmlformats.org/officeDocument/2006/relationships/slide" Target="slide1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20.xml"/><Relationship Id="rId1" Type="http://schemas.openxmlformats.org/officeDocument/2006/relationships/slide" Target="slide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GIF"/></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wav"/><Relationship Id="rId7" Type="http://schemas.openxmlformats.org/officeDocument/2006/relationships/image" Target="../media/image12.png"/><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 Id="rId3" Type="http://schemas.openxmlformats.org/officeDocument/2006/relationships/image" Target="../media/image8.GIF"/><Relationship Id="rId2" Type="http://schemas.openxmlformats.org/officeDocument/2006/relationships/image" Target="../media/image7.GIF"/><Relationship Id="rId10" Type="http://schemas.openxmlformats.org/officeDocument/2006/relationships/notesSlide" Target="../notesSlides/notesSlide1.xml"/><Relationship Id="rId1" Type="http://schemas.openxmlformats.org/officeDocument/2006/relationships/image" Target="../media/image6.GIF"/></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16.GIF"/><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microsoft.com/office/2007/relationships/media" Target="file:///D:\Nhac\Hoa%20tau%20guitar\12%20Romantic%20guitar.mp3" TargetMode="External"/><Relationship Id="rId2" Type="http://schemas.openxmlformats.org/officeDocument/2006/relationships/audio" Target="file:///D:\Nhac\Hoa%20tau%20guitar\12%20Romantic%20guitar.mp3" TargetMode="External"/><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2" descr="POINSET3"/>
          <p:cNvPicPr>
            <a:picLocks noGrp="1" noChangeAspect="1"/>
          </p:cNvPicPr>
          <p:nvPr>
            <p:ph sz="half" idx="1"/>
          </p:nvPr>
        </p:nvPicPr>
        <p:blipFill>
          <a:blip r:embed="rId1"/>
          <a:stretch>
            <a:fillRect/>
          </a:stretch>
        </p:blipFill>
        <p:spPr>
          <a:xfrm>
            <a:off x="6858000" y="4800600"/>
            <a:ext cx="2000250" cy="1831975"/>
          </a:xfrm>
          <a:ln/>
        </p:spPr>
      </p:pic>
      <p:pic>
        <p:nvPicPr>
          <p:cNvPr id="4098" name="Picture 3" descr="POINSET2"/>
          <p:cNvPicPr>
            <a:picLocks noChangeAspect="1"/>
          </p:cNvPicPr>
          <p:nvPr/>
        </p:nvPicPr>
        <p:blipFill>
          <a:blip r:embed="rId2"/>
          <a:stretch>
            <a:fillRect/>
          </a:stretch>
        </p:blipFill>
        <p:spPr>
          <a:xfrm>
            <a:off x="0" y="0"/>
            <a:ext cx="1981200" cy="1973263"/>
          </a:xfrm>
          <a:prstGeom prst="rect">
            <a:avLst/>
          </a:prstGeom>
          <a:noFill/>
          <a:ln w="9525">
            <a:noFill/>
          </a:ln>
        </p:spPr>
      </p:pic>
      <p:pic>
        <p:nvPicPr>
          <p:cNvPr id="4099" name="Picture 4" descr="FIREWRK5"/>
          <p:cNvPicPr>
            <a:picLocks noChangeAspect="1"/>
          </p:cNvPicPr>
          <p:nvPr/>
        </p:nvPicPr>
        <p:blipFill>
          <a:blip r:embed="rId3"/>
          <a:stretch>
            <a:fillRect/>
          </a:stretch>
        </p:blipFill>
        <p:spPr>
          <a:xfrm>
            <a:off x="3135313" y="1828800"/>
            <a:ext cx="2879725" cy="2971800"/>
          </a:xfrm>
          <a:prstGeom prst="rect">
            <a:avLst/>
          </a:prstGeom>
          <a:noFill/>
          <a:ln w="9525">
            <a:noFill/>
          </a:ln>
        </p:spPr>
      </p:pic>
      <p:pic>
        <p:nvPicPr>
          <p:cNvPr id="4100" name="Picture 5" descr="21"/>
          <p:cNvPicPr>
            <a:picLocks noChangeAspect="1"/>
          </p:cNvPicPr>
          <p:nvPr/>
        </p:nvPicPr>
        <p:blipFill>
          <a:blip r:embed="rId4"/>
          <a:stretch>
            <a:fillRect/>
          </a:stretch>
        </p:blipFill>
        <p:spPr>
          <a:xfrm>
            <a:off x="0" y="4999038"/>
            <a:ext cx="1979613" cy="1858962"/>
          </a:xfrm>
          <a:prstGeom prst="rect">
            <a:avLst/>
          </a:prstGeom>
          <a:noFill/>
          <a:ln w="9525">
            <a:noFill/>
          </a:ln>
        </p:spPr>
      </p:pic>
      <p:sp>
        <p:nvSpPr>
          <p:cNvPr id="4101" name="WordArt 6"/>
          <p:cNvSpPr>
            <a:spLocks noTextEdit="1"/>
          </p:cNvSpPr>
          <p:nvPr/>
        </p:nvSpPr>
        <p:spPr>
          <a:xfrm>
            <a:off x="989013" y="398463"/>
            <a:ext cx="7010400" cy="1143000"/>
          </a:xfrm>
          <a:prstGeom prst="rect">
            <a:avLst/>
          </a:prstGeom>
        </p:spPr>
        <p:txBody>
          <a:bodyPr wrap="none" fromWordArt="1">
            <a:prstTxWarp prst="textPlain">
              <a:avLst>
                <a:gd name="adj" fmla="val 50000"/>
              </a:avLst>
            </a:prstTxWarp>
            <a:normAutofit/>
          </a:bodyPr>
          <a:p>
            <a:pPr algn="ctr"/>
            <a:r>
              <a:rPr lang="en-US" sz="360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VẬT LÝ 6</a:t>
            </a:r>
            <a:endParaRPr lang="en-US" sz="3600">
              <a:ln w="19050" cap="flat" cmpd="sng">
                <a:solidFill>
                  <a:srgbClr val="99CCFF"/>
                </a:solidFill>
                <a:prstDash val="solid"/>
                <a:roun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4102" name="Picture 7" descr="POINSET2"/>
          <p:cNvPicPr>
            <a:picLocks noChangeAspect="1"/>
          </p:cNvPicPr>
          <p:nvPr/>
        </p:nvPicPr>
        <p:blipFill>
          <a:blip r:embed="rId2"/>
          <a:stretch>
            <a:fillRect/>
          </a:stretch>
        </p:blipFill>
        <p:spPr>
          <a:xfrm rot="5400000">
            <a:off x="7164388" y="1588"/>
            <a:ext cx="1981200" cy="1973262"/>
          </a:xfrm>
          <a:prstGeom prst="rect">
            <a:avLst/>
          </a:prstGeom>
          <a:noFill/>
          <a:ln w="9525">
            <a:noFill/>
          </a:ln>
        </p:spPr>
      </p:pic>
      <p:sp>
        <p:nvSpPr>
          <p:cNvPr id="73736" name="Text Box 8"/>
          <p:cNvSpPr txBox="1">
            <a:spLocks noChangeArrowheads="1"/>
          </p:cNvSpPr>
          <p:nvPr/>
        </p:nvSpPr>
        <p:spPr bwMode="auto">
          <a:xfrm>
            <a:off x="2593975" y="5087938"/>
            <a:ext cx="3962400" cy="461963"/>
          </a:xfrm>
          <a:prstGeom prst="rect">
            <a:avLst/>
          </a:prstGeom>
          <a:noFill/>
          <a:ln w="9525">
            <a:solidFill>
              <a:schemeClr val="bg1"/>
            </a:solidFill>
            <a:miter lim="800000"/>
          </a:ln>
          <a:effectLst/>
        </p:spPr>
        <p:txBody>
          <a:bodyPr>
            <a:spAutoFit/>
          </a:bodyPr>
          <a:lstStyle>
            <a:lvl1pPr eaLnBrk="0" hangingPunct="0">
              <a:defRPr sz="2000">
                <a:solidFill>
                  <a:srgbClr val="0000FF"/>
                </a:solidFill>
                <a:latin typeface="VNI-Helve" pitchFamily="2" charset="0"/>
              </a:defRPr>
            </a:lvl1pPr>
            <a:lvl2pPr marL="742950" indent="-285750" eaLnBrk="0" hangingPunct="0">
              <a:defRPr sz="2000">
                <a:solidFill>
                  <a:srgbClr val="0000FF"/>
                </a:solidFill>
                <a:latin typeface="VNI-Helve" pitchFamily="2" charset="0"/>
              </a:defRPr>
            </a:lvl2pPr>
            <a:lvl3pPr marL="1143000" indent="-228600" eaLnBrk="0" hangingPunct="0">
              <a:defRPr sz="2000">
                <a:solidFill>
                  <a:srgbClr val="0000FF"/>
                </a:solidFill>
                <a:latin typeface="VNI-Helve" pitchFamily="2" charset="0"/>
              </a:defRPr>
            </a:lvl3pPr>
            <a:lvl4pPr marL="1600200" indent="-228600" eaLnBrk="0" hangingPunct="0">
              <a:defRPr sz="2000">
                <a:solidFill>
                  <a:srgbClr val="0000FF"/>
                </a:solidFill>
                <a:latin typeface="VNI-Helve" pitchFamily="2" charset="0"/>
              </a:defRPr>
            </a:lvl4pPr>
            <a:lvl5pPr marL="2057400" indent="-228600" eaLnBrk="0" hangingPunct="0">
              <a:defRPr sz="2000">
                <a:solidFill>
                  <a:srgbClr val="0000FF"/>
                </a:solidFill>
                <a:latin typeface="VNI-Helve" pitchFamily="2" charset="0"/>
              </a:defRPr>
            </a:lvl5pPr>
            <a:lvl6pPr marL="2514600" indent="-228600" eaLnBrk="0" fontAlgn="base" hangingPunct="0">
              <a:spcBef>
                <a:spcPct val="0"/>
              </a:spcBef>
              <a:spcAft>
                <a:spcPct val="0"/>
              </a:spcAft>
              <a:defRPr sz="2000">
                <a:solidFill>
                  <a:srgbClr val="0000FF"/>
                </a:solidFill>
                <a:latin typeface="VNI-Helve" pitchFamily="2" charset="0"/>
              </a:defRPr>
            </a:lvl6pPr>
            <a:lvl7pPr marL="2971800" indent="-228600" eaLnBrk="0" fontAlgn="base" hangingPunct="0">
              <a:spcBef>
                <a:spcPct val="0"/>
              </a:spcBef>
              <a:spcAft>
                <a:spcPct val="0"/>
              </a:spcAft>
              <a:defRPr sz="2000">
                <a:solidFill>
                  <a:srgbClr val="0000FF"/>
                </a:solidFill>
                <a:latin typeface="VNI-Helve" pitchFamily="2" charset="0"/>
              </a:defRPr>
            </a:lvl7pPr>
            <a:lvl8pPr marL="3429000" indent="-228600" eaLnBrk="0" fontAlgn="base" hangingPunct="0">
              <a:spcBef>
                <a:spcPct val="0"/>
              </a:spcBef>
              <a:spcAft>
                <a:spcPct val="0"/>
              </a:spcAft>
              <a:defRPr sz="2000">
                <a:solidFill>
                  <a:srgbClr val="0000FF"/>
                </a:solidFill>
                <a:latin typeface="VNI-Helve" pitchFamily="2" charset="0"/>
              </a:defRPr>
            </a:lvl8pPr>
            <a:lvl9pPr marL="3886200" indent="-228600" eaLnBrk="0" fontAlgn="base" hangingPunct="0">
              <a:spcBef>
                <a:spcPct val="0"/>
              </a:spcBef>
              <a:spcAft>
                <a:spcPct val="0"/>
              </a:spcAft>
              <a:defRPr sz="2000">
                <a:solidFill>
                  <a:srgbClr val="0000FF"/>
                </a:solidFill>
                <a:latin typeface="VNI-Helve" pitchFamily="2"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24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GV: </a:t>
            </a:r>
            <a:r>
              <a:rPr kumimoji="0" lang="en-US" sz="2400" b="1" i="0" u="none" strike="noStrike" kern="1200" cap="none" spc="0" normalizeH="0" baseline="0" noProof="0" dirty="0" err="1">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Phạm</a:t>
            </a:r>
            <a:r>
              <a:rPr kumimoji="0" lang="en-US" sz="24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Phương</a:t>
            </a:r>
            <a:r>
              <a:rPr kumimoji="0" lang="en-US" sz="24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rPr>
              <a:t> Anh</a:t>
            </a:r>
            <a:endParaRPr kumimoji="0" lang="en-US" sz="2400" b="1" i="0" u="none" strike="noStrike" kern="1200" cap="none" spc="0" normalizeH="0" baseline="0" noProof="0" dirty="0">
              <a:ln>
                <a:noFill/>
              </a:ln>
              <a:solidFill>
                <a:srgbClr val="7030A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spd="med">
    <p:newsflash/>
    <p:sndAc>
      <p:stSnd>
        <p:snd r:embed="rId5"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17" descr="L6_B4_H4-3"/>
          <p:cNvPicPr>
            <a:picLocks noChangeAspect="1"/>
          </p:cNvPicPr>
          <p:nvPr/>
        </p:nvPicPr>
        <p:blipFill>
          <a:blip r:embed="rId1"/>
          <a:stretch>
            <a:fillRect/>
          </a:stretch>
        </p:blipFill>
        <p:spPr>
          <a:xfrm>
            <a:off x="685800" y="304800"/>
            <a:ext cx="8153400" cy="3781425"/>
          </a:xfrm>
          <a:prstGeom prst="rect">
            <a:avLst/>
          </a:prstGeom>
          <a:noFill/>
          <a:ln w="9525">
            <a:noFill/>
          </a:ln>
        </p:spPr>
      </p:pic>
      <p:sp>
        <p:nvSpPr>
          <p:cNvPr id="14338" name="TextBox 2"/>
          <p:cNvSpPr txBox="1"/>
          <p:nvPr/>
        </p:nvSpPr>
        <p:spPr>
          <a:xfrm>
            <a:off x="1143000" y="4419600"/>
            <a:ext cx="7239000" cy="1077913"/>
          </a:xfrm>
          <a:prstGeom prst="rect">
            <a:avLst/>
          </a:prstGeom>
          <a:noFill/>
          <a:ln w="9525">
            <a:noFill/>
          </a:ln>
        </p:spPr>
        <p:txBody>
          <a:bodyPr anchor="t">
            <a:spAutoFit/>
          </a:bodyPr>
          <a:p>
            <a:pPr algn="ctr" eaLnBrk="0" hangingPunct="0"/>
            <a:r>
              <a:rPr lang="en-GB" altLang="x-none" sz="3200" b="1" dirty="0">
                <a:solidFill>
                  <a:srgbClr val="FF0000"/>
                </a:solidFill>
                <a:latin typeface="Times New Roman" panose="02020603050405020304" pitchFamily="18" charset="0"/>
              </a:rPr>
              <a:t>Quan sát hình vẽ v</a:t>
            </a:r>
            <a:r>
              <a:rPr lang="en-GB" altLang="x-none" sz="3200" b="1" dirty="0">
                <a:solidFill>
                  <a:srgbClr val="FF0000"/>
                </a:solidFill>
                <a:latin typeface="Times New Roman" panose="02020603050405020304" pitchFamily="18" charset="0"/>
                <a:ea typeface="Times New Roman" panose="02020603050405020304" pitchFamily="18" charset="0"/>
              </a:rPr>
              <a:t>à</a:t>
            </a:r>
            <a:r>
              <a:rPr lang="en-GB" altLang="x-none" sz="3200" b="1" dirty="0">
                <a:solidFill>
                  <a:srgbClr val="FF0000"/>
                </a:solidFill>
                <a:latin typeface="Times New Roman" panose="02020603050405020304" pitchFamily="18" charset="0"/>
              </a:rPr>
              <a:t> mô tả cách đo thể tích vật rắn không thấm n</a:t>
            </a:r>
            <a:r>
              <a:rPr lang="vi-VN" altLang="x-none" sz="3200" b="1" dirty="0">
                <a:solidFill>
                  <a:srgbClr val="FF0000"/>
                </a:solidFill>
                <a:latin typeface="Times New Roman" panose="02020603050405020304" pitchFamily="18" charset="0"/>
              </a:rPr>
              <a:t>ư</a:t>
            </a:r>
            <a:r>
              <a:rPr lang="en-GB" altLang="x-none" sz="3200" b="1" dirty="0">
                <a:solidFill>
                  <a:srgbClr val="FF0000"/>
                </a:solidFill>
                <a:latin typeface="Times New Roman" panose="02020603050405020304" pitchFamily="18" charset="0"/>
              </a:rPr>
              <a:t>ớc ?</a:t>
            </a:r>
            <a:endParaRPr lang="en-GB" altLang="x-none"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Freeform 2" descr="Granite"/>
          <p:cNvSpPr/>
          <p:nvPr/>
        </p:nvSpPr>
        <p:spPr>
          <a:xfrm>
            <a:off x="1422400" y="1727200"/>
            <a:ext cx="1219200" cy="1300163"/>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119" h="969">
                <a:moveTo>
                  <a:pt x="173" y="155"/>
                </a:moveTo>
                <a:cubicBezTo>
                  <a:pt x="143" y="278"/>
                  <a:pt x="39" y="357"/>
                  <a:pt x="0" y="475"/>
                </a:cubicBezTo>
                <a:cubicBezTo>
                  <a:pt x="12" y="564"/>
                  <a:pt x="4" y="518"/>
                  <a:pt x="27" y="612"/>
                </a:cubicBezTo>
                <a:cubicBezTo>
                  <a:pt x="32" y="631"/>
                  <a:pt x="31" y="653"/>
                  <a:pt x="45" y="667"/>
                </a:cubicBezTo>
                <a:cubicBezTo>
                  <a:pt x="72" y="694"/>
                  <a:pt x="59" y="679"/>
                  <a:pt x="82" y="713"/>
                </a:cubicBezTo>
                <a:cubicBezTo>
                  <a:pt x="133" y="696"/>
                  <a:pt x="86" y="703"/>
                  <a:pt x="137" y="731"/>
                </a:cubicBezTo>
                <a:cubicBezTo>
                  <a:pt x="154" y="740"/>
                  <a:pt x="192" y="750"/>
                  <a:pt x="192" y="750"/>
                </a:cubicBezTo>
                <a:cubicBezTo>
                  <a:pt x="226" y="800"/>
                  <a:pt x="191" y="760"/>
                  <a:pt x="237" y="786"/>
                </a:cubicBezTo>
                <a:cubicBezTo>
                  <a:pt x="326" y="836"/>
                  <a:pt x="257" y="815"/>
                  <a:pt x="329" y="832"/>
                </a:cubicBezTo>
                <a:cubicBezTo>
                  <a:pt x="365" y="868"/>
                  <a:pt x="409" y="891"/>
                  <a:pt x="448" y="923"/>
                </a:cubicBezTo>
                <a:cubicBezTo>
                  <a:pt x="474" y="944"/>
                  <a:pt x="488" y="958"/>
                  <a:pt x="521" y="969"/>
                </a:cubicBezTo>
                <a:cubicBezTo>
                  <a:pt x="561" y="966"/>
                  <a:pt x="601" y="967"/>
                  <a:pt x="640" y="960"/>
                </a:cubicBezTo>
                <a:cubicBezTo>
                  <a:pt x="673" y="954"/>
                  <a:pt x="685" y="928"/>
                  <a:pt x="713" y="914"/>
                </a:cubicBezTo>
                <a:cubicBezTo>
                  <a:pt x="759" y="891"/>
                  <a:pt x="819" y="871"/>
                  <a:pt x="868" y="859"/>
                </a:cubicBezTo>
                <a:cubicBezTo>
                  <a:pt x="903" y="836"/>
                  <a:pt x="945" y="821"/>
                  <a:pt x="978" y="795"/>
                </a:cubicBezTo>
                <a:cubicBezTo>
                  <a:pt x="993" y="783"/>
                  <a:pt x="1024" y="750"/>
                  <a:pt x="1042" y="731"/>
                </a:cubicBezTo>
                <a:cubicBezTo>
                  <a:pt x="1052" y="692"/>
                  <a:pt x="1068" y="649"/>
                  <a:pt x="1097" y="622"/>
                </a:cubicBezTo>
                <a:cubicBezTo>
                  <a:pt x="1110" y="581"/>
                  <a:pt x="1119" y="565"/>
                  <a:pt x="1097" y="512"/>
                </a:cubicBezTo>
                <a:cubicBezTo>
                  <a:pt x="1091" y="498"/>
                  <a:pt x="1070" y="496"/>
                  <a:pt x="1060" y="484"/>
                </a:cubicBezTo>
                <a:cubicBezTo>
                  <a:pt x="1046" y="468"/>
                  <a:pt x="1034" y="449"/>
                  <a:pt x="1024" y="430"/>
                </a:cubicBezTo>
                <a:cubicBezTo>
                  <a:pt x="977" y="338"/>
                  <a:pt x="952" y="285"/>
                  <a:pt x="877" y="210"/>
                </a:cubicBezTo>
                <a:cubicBezTo>
                  <a:pt x="861" y="194"/>
                  <a:pt x="861" y="176"/>
                  <a:pt x="841" y="164"/>
                </a:cubicBezTo>
                <a:cubicBezTo>
                  <a:pt x="833" y="159"/>
                  <a:pt x="782" y="147"/>
                  <a:pt x="777" y="146"/>
                </a:cubicBezTo>
                <a:cubicBezTo>
                  <a:pt x="739" y="121"/>
                  <a:pt x="709" y="96"/>
                  <a:pt x="667" y="82"/>
                </a:cubicBezTo>
                <a:cubicBezTo>
                  <a:pt x="587" y="109"/>
                  <a:pt x="530" y="24"/>
                  <a:pt x="457" y="0"/>
                </a:cubicBezTo>
                <a:cubicBezTo>
                  <a:pt x="414" y="28"/>
                  <a:pt x="360" y="43"/>
                  <a:pt x="310" y="55"/>
                </a:cubicBezTo>
                <a:cubicBezTo>
                  <a:pt x="238" y="103"/>
                  <a:pt x="271" y="76"/>
                  <a:pt x="210" y="137"/>
                </a:cubicBezTo>
                <a:cubicBezTo>
                  <a:pt x="200" y="147"/>
                  <a:pt x="183" y="145"/>
                  <a:pt x="173" y="155"/>
                </a:cubicBezTo>
                <a:close/>
              </a:path>
            </a:pathLst>
          </a:custGeom>
          <a:blipFill rotWithShape="1">
            <a:blip r:embed="rId1"/>
          </a:blipFill>
          <a:ln w="28575" cap="flat" cmpd="sng">
            <a:solidFill>
              <a:schemeClr val="tx1"/>
            </a:solidFill>
            <a:prstDash val="solid"/>
            <a:round/>
            <a:headEnd type="none" w="med" len="med"/>
            <a:tailEnd type="none" w="med" len="med"/>
          </a:ln>
        </p:spPr>
        <p:txBody>
          <a:bodyPr/>
          <a:p>
            <a:endParaRPr lang="en-US"/>
          </a:p>
        </p:txBody>
      </p:sp>
      <p:sp>
        <p:nvSpPr>
          <p:cNvPr id="77827" name="AutoShape 3"/>
          <p:cNvSpPr/>
          <p:nvPr/>
        </p:nvSpPr>
        <p:spPr>
          <a:xfrm>
            <a:off x="6324600" y="4876800"/>
            <a:ext cx="1200150" cy="1019175"/>
          </a:xfrm>
          <a:custGeom>
            <a:avLst/>
            <a:gdLst/>
            <a:ahLst/>
            <a:cxnLst>
              <a:cxn ang="0">
                <a:pos x="2147483646" y="2147483646"/>
              </a:cxn>
              <a:cxn ang="0">
                <a:pos x="2147483646" y="2147483646"/>
              </a:cxn>
              <a:cxn ang="0">
                <a:pos x="2147483646" y="2147483646"/>
              </a:cxn>
              <a:cxn ang="0">
                <a:pos x="2147483646" y="0"/>
              </a:cxn>
            </a:cxnLst>
            <a:pathLst>
              <a:path w="21600" h="21600">
                <a:moveTo>
                  <a:pt x="0" y="0"/>
                </a:moveTo>
                <a:lnTo>
                  <a:pt x="4714" y="21600"/>
                </a:lnTo>
                <a:lnTo>
                  <a:pt x="16886" y="21600"/>
                </a:lnTo>
                <a:lnTo>
                  <a:pt x="21600" y="0"/>
                </a:lnTo>
                <a:lnTo>
                  <a:pt x="0" y="0"/>
                </a:lnTo>
                <a:close/>
              </a:path>
            </a:pathLst>
          </a:custGeom>
          <a:solidFill>
            <a:srgbClr val="6699FF"/>
          </a:solidFill>
          <a:ln w="9525">
            <a:noFill/>
          </a:ln>
        </p:spPr>
        <p:txBody>
          <a:bodyPr/>
          <a:p>
            <a:endParaRPr lang="en-US"/>
          </a:p>
        </p:txBody>
      </p:sp>
      <p:pic>
        <p:nvPicPr>
          <p:cNvPr id="15363" name="Picture 4" descr="binhchiado"/>
          <p:cNvPicPr>
            <a:picLocks noChangeAspect="1"/>
          </p:cNvPicPr>
          <p:nvPr/>
        </p:nvPicPr>
        <p:blipFill>
          <a:blip r:embed="rId2">
            <a:clrChange>
              <a:clrFrom>
                <a:srgbClr val="FEFEFE"/>
              </a:clrFrom>
              <a:clrTo>
                <a:srgbClr val="FEFEFE">
                  <a:alpha val="0"/>
                </a:srgbClr>
              </a:clrTo>
            </a:clrChange>
            <a:grayscl/>
          </a:blip>
          <a:stretch>
            <a:fillRect/>
          </a:stretch>
        </p:blipFill>
        <p:spPr>
          <a:xfrm>
            <a:off x="1371600" y="2705100"/>
            <a:ext cx="1243013" cy="3424238"/>
          </a:xfrm>
          <a:prstGeom prst="rect">
            <a:avLst/>
          </a:prstGeom>
          <a:noFill/>
          <a:ln w="9525">
            <a:noFill/>
          </a:ln>
        </p:spPr>
      </p:pic>
      <p:sp>
        <p:nvSpPr>
          <p:cNvPr id="77829" name="AutoShape 5"/>
          <p:cNvSpPr>
            <a:spLocks noChangeArrowheads="1"/>
          </p:cNvSpPr>
          <p:nvPr/>
        </p:nvSpPr>
        <p:spPr bwMode="auto">
          <a:xfrm>
            <a:off x="6200775" y="4521200"/>
            <a:ext cx="1447800" cy="1371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pic>
        <p:nvPicPr>
          <p:cNvPr id="15365" name="Picture 6"/>
          <p:cNvPicPr>
            <a:picLocks noChangeAspect="1"/>
          </p:cNvPicPr>
          <p:nvPr/>
        </p:nvPicPr>
        <p:blipFill>
          <a:blip r:embed="rId3">
            <a:clrChange>
              <a:clrFrom>
                <a:srgbClr val="FFFFFF"/>
              </a:clrFrom>
              <a:clrTo>
                <a:srgbClr val="FFFFFF">
                  <a:alpha val="0"/>
                </a:srgbClr>
              </a:clrTo>
            </a:clrChange>
          </a:blip>
          <a:stretch>
            <a:fillRect/>
          </a:stretch>
        </p:blipFill>
        <p:spPr>
          <a:xfrm>
            <a:off x="4419600" y="3338513"/>
            <a:ext cx="2124075" cy="2743200"/>
          </a:xfrm>
          <a:prstGeom prst="rect">
            <a:avLst/>
          </a:prstGeom>
          <a:noFill/>
          <a:ln w="9525">
            <a:noFill/>
          </a:ln>
        </p:spPr>
      </p:pic>
      <p:sp>
        <p:nvSpPr>
          <p:cNvPr id="15366" name="Rectangle 7"/>
          <p:cNvSpPr/>
          <p:nvPr/>
        </p:nvSpPr>
        <p:spPr>
          <a:xfrm>
            <a:off x="4552950" y="3686175"/>
            <a:ext cx="1543050" cy="2286000"/>
          </a:xfrm>
          <a:prstGeom prst="rect">
            <a:avLst/>
          </a:prstGeom>
          <a:solidFill>
            <a:srgbClr val="6699FF">
              <a:alpha val="49019"/>
            </a:srgbClr>
          </a:solidFill>
          <a:ln w="9525">
            <a:noFill/>
          </a:ln>
        </p:spPr>
        <p:txBody>
          <a:bodyPr wrap="none" anchor="ctr"/>
          <a:p>
            <a:endParaRPr lang="en-US" altLang="en-US" dirty="0">
              <a:latin typeface="VNI-Helve" pitchFamily="2" charset="0"/>
            </a:endParaRPr>
          </a:p>
        </p:txBody>
      </p:sp>
      <p:grpSp>
        <p:nvGrpSpPr>
          <p:cNvPr id="77832" name="Group 8"/>
          <p:cNvGrpSpPr/>
          <p:nvPr/>
        </p:nvGrpSpPr>
        <p:grpSpPr>
          <a:xfrm>
            <a:off x="6083300" y="3763963"/>
            <a:ext cx="342900" cy="1485900"/>
            <a:chOff x="4800" y="1776"/>
            <a:chExt cx="288" cy="1152"/>
          </a:xfrm>
        </p:grpSpPr>
        <p:sp>
          <p:nvSpPr>
            <p:cNvPr id="15368" name="Rectangle 9"/>
            <p:cNvSpPr/>
            <p:nvPr/>
          </p:nvSpPr>
          <p:spPr>
            <a:xfrm>
              <a:off x="4800" y="1776"/>
              <a:ext cx="240" cy="48"/>
            </a:xfrm>
            <a:prstGeom prst="rect">
              <a:avLst/>
            </a:prstGeom>
            <a:solidFill>
              <a:srgbClr val="6699FF">
                <a:alpha val="49019"/>
              </a:srgbClr>
            </a:solidFill>
            <a:ln w="9525">
              <a:noFill/>
            </a:ln>
          </p:spPr>
          <p:txBody>
            <a:bodyPr wrap="none" anchor="ctr"/>
            <a:p>
              <a:endParaRPr lang="en-US" altLang="en-US" dirty="0">
                <a:latin typeface="VNI-Helve" pitchFamily="2" charset="0"/>
              </a:endParaRPr>
            </a:p>
          </p:txBody>
        </p:sp>
        <p:sp>
          <p:nvSpPr>
            <p:cNvPr id="15369" name="Rectangle 10"/>
            <p:cNvSpPr/>
            <p:nvPr/>
          </p:nvSpPr>
          <p:spPr>
            <a:xfrm>
              <a:off x="5040" y="1776"/>
              <a:ext cx="48" cy="1152"/>
            </a:xfrm>
            <a:prstGeom prst="rect">
              <a:avLst/>
            </a:prstGeom>
            <a:solidFill>
              <a:srgbClr val="6699FF">
                <a:alpha val="49019"/>
              </a:srgbClr>
            </a:solidFill>
            <a:ln w="9525">
              <a:noFill/>
            </a:ln>
          </p:spPr>
          <p:txBody>
            <a:bodyPr wrap="none" anchor="ctr"/>
            <a:p>
              <a:endParaRPr lang="en-US" altLang="en-US" dirty="0">
                <a:latin typeface="VNI-Helve" pitchFamily="2" charset="0"/>
              </a:endParaRP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0.00162 C 0.04792 -0.03611 0.09636 -0.07338 0.14514 -0.0875 C 0.19375 -0.10185 0.26007 -0.10232 0.29202 -0.0831 C 0.32396 -0.06366 0.32604 -0.01759 0.33681 0.03009 C 0.34757 0.07778 0.35313 0.13866 0.35695 0.20139 C 0.36111 0.26481 0.35955 0.37315 0.36007 0.40903 " pathEditMode="relative" rAng="0" ptsTypes="aaaaaA">
                                      <p:cBhvr>
                                        <p:cTn id="6" dur="3000" fill="hold"/>
                                        <p:tgtEl>
                                          <p:spTgt spid="77826"/>
                                        </p:tgtEl>
                                        <p:attrNameLst>
                                          <p:attrName>ppt_x</p:attrName>
                                          <p:attrName>ppt_y</p:attrName>
                                        </p:attrNameLst>
                                      </p:cBhvr>
                                      <p:rCtr x="18100" y="15200"/>
                                    </p:animMotion>
                                  </p:childTnLst>
                                </p:cTn>
                              </p:par>
                              <p:par>
                                <p:cTn id="7" presetID="12" presetClass="entr" presetSubtype="4" fill="hold" nodeType="withEffect">
                                  <p:stCondLst>
                                    <p:cond delay="2100"/>
                                  </p:stCondLst>
                                  <p:childTnLst>
                                    <p:set>
                                      <p:cBhvr>
                                        <p:cTn id="8" dur="1" fill="hold">
                                          <p:stCondLst>
                                            <p:cond delay="0"/>
                                          </p:stCondLst>
                                        </p:cTn>
                                        <p:tgtEl>
                                          <p:spTgt spid="77827"/>
                                        </p:tgtEl>
                                        <p:attrNameLst>
                                          <p:attrName>style.visibility</p:attrName>
                                        </p:attrNameLst>
                                      </p:cBhvr>
                                      <p:to>
                                        <p:strVal val="visible"/>
                                      </p:to>
                                    </p:set>
                                    <p:animEffect transition="in" filter="slide(fromBottom)">
                                      <p:cBhvr>
                                        <p:cTn id="9" dur="1300"/>
                                        <p:tgtEl>
                                          <p:spTgt spid="77827"/>
                                        </p:tgtEl>
                                      </p:cBhvr>
                                    </p:animEffect>
                                  </p:childTnLst>
                                </p:cTn>
                              </p:par>
                              <p:par>
                                <p:cTn id="10" presetID="10" presetClass="entr" presetSubtype="0" fill="hold" nodeType="withEffect">
                                  <p:stCondLst>
                                    <p:cond delay="2100"/>
                                  </p:stCondLst>
                                  <p:childTnLst>
                                    <p:set>
                                      <p:cBhvr>
                                        <p:cTn id="11" dur="1" fill="hold">
                                          <p:stCondLst>
                                            <p:cond delay="0"/>
                                          </p:stCondLst>
                                        </p:cTn>
                                        <p:tgtEl>
                                          <p:spTgt spid="77832"/>
                                        </p:tgtEl>
                                        <p:attrNameLst>
                                          <p:attrName>style.visibility</p:attrName>
                                        </p:attrNameLst>
                                      </p:cBhvr>
                                      <p:to>
                                        <p:strVal val="visible"/>
                                      </p:to>
                                    </p:set>
                                    <p:animEffect transition="in" filter="fade">
                                      <p:cBhvr>
                                        <p:cTn id="12" dur="300"/>
                                        <p:tgtEl>
                                          <p:spTgt spid="77832"/>
                                        </p:tgtEl>
                                      </p:cBhvr>
                                    </p:animEffect>
                                  </p:childTnLst>
                                </p:cTn>
                              </p:par>
                            </p:childTnLst>
                          </p:cTn>
                        </p:par>
                        <p:par>
                          <p:cTn id="13" fill="hold">
                            <p:stCondLst>
                              <p:cond delay="3000"/>
                            </p:stCondLst>
                            <p:childTnLst>
                              <p:par>
                                <p:cTn id="14" presetID="22" presetClass="exit" presetSubtype="1" fill="hold" nodeType="afterEffect">
                                  <p:stCondLst>
                                    <p:cond delay="0"/>
                                  </p:stCondLst>
                                  <p:childTnLst>
                                    <p:animEffect transition="out" filter="wipe(up)">
                                      <p:cBhvr>
                                        <p:cTn id="15" dur="900"/>
                                        <p:tgtEl>
                                          <p:spTgt spid="77832"/>
                                        </p:tgtEl>
                                      </p:cBhvr>
                                    </p:animEffect>
                                    <p:set>
                                      <p:cBhvr>
                                        <p:cTn id="16" dur="1" fill="hold">
                                          <p:stCondLst>
                                            <p:cond delay="899"/>
                                          </p:stCondLst>
                                        </p:cTn>
                                        <p:tgtEl>
                                          <p:spTgt spid="778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Freeform 2" descr="Granite"/>
          <p:cNvSpPr/>
          <p:nvPr/>
        </p:nvSpPr>
        <p:spPr>
          <a:xfrm>
            <a:off x="4724400" y="4572000"/>
            <a:ext cx="1219200" cy="1300163"/>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119" h="969">
                <a:moveTo>
                  <a:pt x="173" y="155"/>
                </a:moveTo>
                <a:cubicBezTo>
                  <a:pt x="143" y="278"/>
                  <a:pt x="39" y="357"/>
                  <a:pt x="0" y="475"/>
                </a:cubicBezTo>
                <a:cubicBezTo>
                  <a:pt x="12" y="564"/>
                  <a:pt x="4" y="518"/>
                  <a:pt x="27" y="612"/>
                </a:cubicBezTo>
                <a:cubicBezTo>
                  <a:pt x="32" y="631"/>
                  <a:pt x="31" y="653"/>
                  <a:pt x="45" y="667"/>
                </a:cubicBezTo>
                <a:cubicBezTo>
                  <a:pt x="72" y="694"/>
                  <a:pt x="59" y="679"/>
                  <a:pt x="82" y="713"/>
                </a:cubicBezTo>
                <a:cubicBezTo>
                  <a:pt x="133" y="696"/>
                  <a:pt x="86" y="703"/>
                  <a:pt x="137" y="731"/>
                </a:cubicBezTo>
                <a:cubicBezTo>
                  <a:pt x="154" y="740"/>
                  <a:pt x="192" y="750"/>
                  <a:pt x="192" y="750"/>
                </a:cubicBezTo>
                <a:cubicBezTo>
                  <a:pt x="226" y="800"/>
                  <a:pt x="191" y="760"/>
                  <a:pt x="237" y="786"/>
                </a:cubicBezTo>
                <a:cubicBezTo>
                  <a:pt x="326" y="836"/>
                  <a:pt x="257" y="815"/>
                  <a:pt x="329" y="832"/>
                </a:cubicBezTo>
                <a:cubicBezTo>
                  <a:pt x="365" y="868"/>
                  <a:pt x="409" y="891"/>
                  <a:pt x="448" y="923"/>
                </a:cubicBezTo>
                <a:cubicBezTo>
                  <a:pt x="474" y="944"/>
                  <a:pt x="488" y="958"/>
                  <a:pt x="521" y="969"/>
                </a:cubicBezTo>
                <a:cubicBezTo>
                  <a:pt x="561" y="966"/>
                  <a:pt x="601" y="967"/>
                  <a:pt x="640" y="960"/>
                </a:cubicBezTo>
                <a:cubicBezTo>
                  <a:pt x="673" y="954"/>
                  <a:pt x="685" y="928"/>
                  <a:pt x="713" y="914"/>
                </a:cubicBezTo>
                <a:cubicBezTo>
                  <a:pt x="759" y="891"/>
                  <a:pt x="819" y="871"/>
                  <a:pt x="868" y="859"/>
                </a:cubicBezTo>
                <a:cubicBezTo>
                  <a:pt x="903" y="836"/>
                  <a:pt x="945" y="821"/>
                  <a:pt x="978" y="795"/>
                </a:cubicBezTo>
                <a:cubicBezTo>
                  <a:pt x="993" y="783"/>
                  <a:pt x="1024" y="750"/>
                  <a:pt x="1042" y="731"/>
                </a:cubicBezTo>
                <a:cubicBezTo>
                  <a:pt x="1052" y="692"/>
                  <a:pt x="1068" y="649"/>
                  <a:pt x="1097" y="622"/>
                </a:cubicBezTo>
                <a:cubicBezTo>
                  <a:pt x="1110" y="581"/>
                  <a:pt x="1119" y="565"/>
                  <a:pt x="1097" y="512"/>
                </a:cubicBezTo>
                <a:cubicBezTo>
                  <a:pt x="1091" y="498"/>
                  <a:pt x="1070" y="496"/>
                  <a:pt x="1060" y="484"/>
                </a:cubicBezTo>
                <a:cubicBezTo>
                  <a:pt x="1046" y="468"/>
                  <a:pt x="1034" y="449"/>
                  <a:pt x="1024" y="430"/>
                </a:cubicBezTo>
                <a:cubicBezTo>
                  <a:pt x="977" y="338"/>
                  <a:pt x="952" y="285"/>
                  <a:pt x="877" y="210"/>
                </a:cubicBezTo>
                <a:cubicBezTo>
                  <a:pt x="861" y="194"/>
                  <a:pt x="861" y="176"/>
                  <a:pt x="841" y="164"/>
                </a:cubicBezTo>
                <a:cubicBezTo>
                  <a:pt x="833" y="159"/>
                  <a:pt x="782" y="147"/>
                  <a:pt x="777" y="146"/>
                </a:cubicBezTo>
                <a:cubicBezTo>
                  <a:pt x="739" y="121"/>
                  <a:pt x="709" y="96"/>
                  <a:pt x="667" y="82"/>
                </a:cubicBezTo>
                <a:cubicBezTo>
                  <a:pt x="587" y="109"/>
                  <a:pt x="530" y="24"/>
                  <a:pt x="457" y="0"/>
                </a:cubicBezTo>
                <a:cubicBezTo>
                  <a:pt x="414" y="28"/>
                  <a:pt x="360" y="43"/>
                  <a:pt x="310" y="55"/>
                </a:cubicBezTo>
                <a:cubicBezTo>
                  <a:pt x="238" y="103"/>
                  <a:pt x="271" y="76"/>
                  <a:pt x="210" y="137"/>
                </a:cubicBezTo>
                <a:cubicBezTo>
                  <a:pt x="200" y="147"/>
                  <a:pt x="183" y="145"/>
                  <a:pt x="173" y="155"/>
                </a:cubicBezTo>
                <a:close/>
              </a:path>
            </a:pathLst>
          </a:custGeom>
          <a:blipFill rotWithShape="1">
            <a:blip r:embed="rId1"/>
          </a:blipFill>
          <a:ln w="28575" cap="flat" cmpd="sng">
            <a:solidFill>
              <a:schemeClr val="tx1"/>
            </a:solidFill>
            <a:prstDash val="solid"/>
            <a:round/>
            <a:headEnd type="none" w="med" len="med"/>
            <a:tailEnd type="none" w="med" len="med"/>
          </a:ln>
        </p:spPr>
        <p:txBody>
          <a:bodyPr/>
          <a:p>
            <a:endParaRPr lang="en-US"/>
          </a:p>
        </p:txBody>
      </p:sp>
      <p:sp>
        <p:nvSpPr>
          <p:cNvPr id="16386" name="Rectangle 3"/>
          <p:cNvSpPr/>
          <p:nvPr/>
        </p:nvSpPr>
        <p:spPr>
          <a:xfrm>
            <a:off x="4495800" y="3800475"/>
            <a:ext cx="1600200" cy="2286000"/>
          </a:xfrm>
          <a:prstGeom prst="rect">
            <a:avLst/>
          </a:prstGeom>
          <a:solidFill>
            <a:srgbClr val="6699FF">
              <a:alpha val="49019"/>
            </a:srgbClr>
          </a:solidFill>
          <a:ln w="9525">
            <a:noFill/>
          </a:ln>
        </p:spPr>
        <p:txBody>
          <a:bodyPr wrap="none" anchor="ctr"/>
          <a:p>
            <a:endParaRPr lang="en-US" altLang="en-US" dirty="0">
              <a:latin typeface="VNI-Helve" pitchFamily="2" charset="0"/>
            </a:endParaRPr>
          </a:p>
        </p:txBody>
      </p:sp>
      <p:sp>
        <p:nvSpPr>
          <p:cNvPr id="16387" name="Rectangle 4" descr="Oak"/>
          <p:cNvSpPr/>
          <p:nvPr/>
        </p:nvSpPr>
        <p:spPr>
          <a:xfrm>
            <a:off x="304800" y="5918200"/>
            <a:ext cx="8458200" cy="609600"/>
          </a:xfrm>
          <a:prstGeom prst="rect">
            <a:avLst/>
          </a:prstGeom>
          <a:blipFill rotWithShape="1">
            <a:blip r:embed="rId2">
              <a:alphaModFix amt="49001"/>
            </a:blip>
          </a:blipFill>
          <a:ln w="9525">
            <a:noFill/>
          </a:ln>
        </p:spPr>
        <p:txBody>
          <a:bodyPr wrap="none" anchor="ctr"/>
          <a:p>
            <a:endParaRPr lang="en-US" altLang="en-US" dirty="0">
              <a:latin typeface="VNI-Helve" pitchFamily="2" charset="0"/>
            </a:endParaRPr>
          </a:p>
        </p:txBody>
      </p:sp>
      <p:grpSp>
        <p:nvGrpSpPr>
          <p:cNvPr id="78853" name="Group 5"/>
          <p:cNvGrpSpPr/>
          <p:nvPr/>
        </p:nvGrpSpPr>
        <p:grpSpPr>
          <a:xfrm>
            <a:off x="6172200" y="4495800"/>
            <a:ext cx="1447800" cy="1400175"/>
            <a:chOff x="3888" y="2832"/>
            <a:chExt cx="912" cy="882"/>
          </a:xfrm>
        </p:grpSpPr>
        <p:sp>
          <p:nvSpPr>
            <p:cNvPr id="16389" name="AutoShape 6"/>
            <p:cNvSpPr/>
            <p:nvPr/>
          </p:nvSpPr>
          <p:spPr>
            <a:xfrm>
              <a:off x="3966" y="3072"/>
              <a:ext cx="756" cy="642"/>
            </a:xfrm>
            <a:custGeom>
              <a:avLst/>
              <a:gdLst/>
              <a:ahLst/>
              <a:cxnLst>
                <a:cxn ang="0">
                  <a:pos x="0" y="0"/>
                </a:cxn>
                <a:cxn ang="0">
                  <a:pos x="0" y="0"/>
                </a:cxn>
                <a:cxn ang="0">
                  <a:pos x="0" y="0"/>
                </a:cxn>
                <a:cxn ang="0">
                  <a:pos x="0" y="0"/>
                </a:cxn>
              </a:cxnLst>
              <a:pathLst>
                <a:path w="21600" h="21600">
                  <a:moveTo>
                    <a:pt x="0" y="0"/>
                  </a:moveTo>
                  <a:lnTo>
                    <a:pt x="4714" y="21600"/>
                  </a:lnTo>
                  <a:lnTo>
                    <a:pt x="16886" y="21600"/>
                  </a:lnTo>
                  <a:lnTo>
                    <a:pt x="21600" y="0"/>
                  </a:lnTo>
                  <a:lnTo>
                    <a:pt x="0" y="0"/>
                  </a:lnTo>
                  <a:close/>
                </a:path>
              </a:pathLst>
            </a:custGeom>
            <a:solidFill>
              <a:srgbClr val="6699FF"/>
            </a:solidFill>
            <a:ln w="9525">
              <a:noFill/>
            </a:ln>
          </p:spPr>
          <p:txBody>
            <a:bodyPr/>
            <a:p>
              <a:endParaRPr lang="en-US"/>
            </a:p>
          </p:txBody>
        </p:sp>
        <p:sp>
          <p:nvSpPr>
            <p:cNvPr id="78855" name="AutoShape 7"/>
            <p:cNvSpPr>
              <a:spLocks noChangeArrowheads="1"/>
            </p:cNvSpPr>
            <p:nvPr/>
          </p:nvSpPr>
          <p:spPr bwMode="auto">
            <a:xfrm>
              <a:off x="3888" y="2832"/>
              <a:ext cx="912"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grpSp>
      <p:grpSp>
        <p:nvGrpSpPr>
          <p:cNvPr id="78856" name="Group 8"/>
          <p:cNvGrpSpPr/>
          <p:nvPr/>
        </p:nvGrpSpPr>
        <p:grpSpPr>
          <a:xfrm>
            <a:off x="2505075" y="1519238"/>
            <a:ext cx="1447800" cy="1400175"/>
            <a:chOff x="3888" y="2832"/>
            <a:chExt cx="912" cy="882"/>
          </a:xfrm>
        </p:grpSpPr>
        <p:sp>
          <p:nvSpPr>
            <p:cNvPr id="16392" name="AutoShape 9"/>
            <p:cNvSpPr/>
            <p:nvPr/>
          </p:nvSpPr>
          <p:spPr>
            <a:xfrm>
              <a:off x="3966" y="3072"/>
              <a:ext cx="756" cy="642"/>
            </a:xfrm>
            <a:custGeom>
              <a:avLst/>
              <a:gdLst/>
              <a:ahLst/>
              <a:cxnLst>
                <a:cxn ang="0">
                  <a:pos x="0" y="0"/>
                </a:cxn>
                <a:cxn ang="0">
                  <a:pos x="0" y="0"/>
                </a:cxn>
                <a:cxn ang="0">
                  <a:pos x="0" y="0"/>
                </a:cxn>
                <a:cxn ang="0">
                  <a:pos x="0" y="0"/>
                </a:cxn>
              </a:cxnLst>
              <a:pathLst>
                <a:path w="21600" h="21600">
                  <a:moveTo>
                    <a:pt x="0" y="0"/>
                  </a:moveTo>
                  <a:lnTo>
                    <a:pt x="4714" y="21600"/>
                  </a:lnTo>
                  <a:lnTo>
                    <a:pt x="16886" y="21600"/>
                  </a:lnTo>
                  <a:lnTo>
                    <a:pt x="21600" y="0"/>
                  </a:lnTo>
                  <a:lnTo>
                    <a:pt x="0" y="0"/>
                  </a:lnTo>
                  <a:close/>
                </a:path>
              </a:pathLst>
            </a:custGeom>
            <a:solidFill>
              <a:srgbClr val="6699FF"/>
            </a:solidFill>
            <a:ln w="9525">
              <a:noFill/>
            </a:ln>
          </p:spPr>
          <p:txBody>
            <a:bodyPr/>
            <a:p>
              <a:endParaRPr lang="en-US"/>
            </a:p>
          </p:txBody>
        </p:sp>
        <p:sp>
          <p:nvSpPr>
            <p:cNvPr id="78858" name="AutoShape 10"/>
            <p:cNvSpPr>
              <a:spLocks noChangeArrowheads="1"/>
            </p:cNvSpPr>
            <p:nvPr/>
          </p:nvSpPr>
          <p:spPr bwMode="auto">
            <a:xfrm>
              <a:off x="3888" y="2832"/>
              <a:ext cx="912" cy="8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grpSp>
      <p:sp>
        <p:nvSpPr>
          <p:cNvPr id="78859" name="Rectangle 11"/>
          <p:cNvSpPr/>
          <p:nvPr/>
        </p:nvSpPr>
        <p:spPr>
          <a:xfrm>
            <a:off x="1738313" y="3429000"/>
            <a:ext cx="533400" cy="2209800"/>
          </a:xfrm>
          <a:prstGeom prst="rect">
            <a:avLst/>
          </a:prstGeom>
          <a:solidFill>
            <a:srgbClr val="6699FF">
              <a:alpha val="49019"/>
            </a:srgbClr>
          </a:solidFill>
          <a:ln w="9525">
            <a:noFill/>
          </a:ln>
        </p:spPr>
        <p:txBody>
          <a:bodyPr wrap="none" anchor="ctr"/>
          <a:p>
            <a:endParaRPr lang="en-US" altLang="en-US" dirty="0">
              <a:latin typeface="VNI-Helve" pitchFamily="2" charset="0"/>
            </a:endParaRPr>
          </a:p>
        </p:txBody>
      </p:sp>
      <p:sp>
        <p:nvSpPr>
          <p:cNvPr id="78860" name="AutoShape 12"/>
          <p:cNvSpPr>
            <a:spLocks noChangeArrowheads="1"/>
          </p:cNvSpPr>
          <p:nvPr/>
        </p:nvSpPr>
        <p:spPr bwMode="auto">
          <a:xfrm rot="-47587086">
            <a:off x="2466975" y="1485900"/>
            <a:ext cx="1447800" cy="1371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lgn="ctr">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78861" name="Freeform 13"/>
          <p:cNvSpPr/>
          <p:nvPr/>
        </p:nvSpPr>
        <p:spPr>
          <a:xfrm>
            <a:off x="2209800" y="1524000"/>
            <a:ext cx="1752600" cy="1524000"/>
          </a:xfrm>
          <a:custGeom>
            <a:avLst/>
            <a:gdLst/>
            <a:ahLst/>
            <a:cxnLst>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104" h="960">
                <a:moveTo>
                  <a:pt x="576" y="0"/>
                </a:moveTo>
                <a:lnTo>
                  <a:pt x="501" y="155"/>
                </a:lnTo>
                <a:lnTo>
                  <a:pt x="354" y="347"/>
                </a:lnTo>
                <a:lnTo>
                  <a:pt x="0" y="672"/>
                </a:lnTo>
                <a:lnTo>
                  <a:pt x="0" y="960"/>
                </a:lnTo>
                <a:lnTo>
                  <a:pt x="43" y="686"/>
                </a:lnTo>
                <a:lnTo>
                  <a:pt x="96" y="720"/>
                </a:lnTo>
                <a:lnTo>
                  <a:pt x="949" y="741"/>
                </a:lnTo>
                <a:lnTo>
                  <a:pt x="1104" y="288"/>
                </a:lnTo>
                <a:lnTo>
                  <a:pt x="576" y="0"/>
                </a:lnTo>
                <a:close/>
              </a:path>
            </a:pathLst>
          </a:custGeom>
          <a:solidFill>
            <a:srgbClr val="6699FF">
              <a:alpha val="49019"/>
            </a:srgbClr>
          </a:solidFill>
          <a:ln w="9525">
            <a:noFill/>
          </a:ln>
        </p:spPr>
        <p:txBody>
          <a:bodyPr/>
          <a:p>
            <a:endParaRPr lang="en-US"/>
          </a:p>
        </p:txBody>
      </p:sp>
      <p:pic>
        <p:nvPicPr>
          <p:cNvPr id="16397" name="Picture 14" descr="binhchiado"/>
          <p:cNvPicPr>
            <a:picLocks noChangeAspect="1"/>
          </p:cNvPicPr>
          <p:nvPr/>
        </p:nvPicPr>
        <p:blipFill>
          <a:blip r:embed="rId3">
            <a:clrChange>
              <a:clrFrom>
                <a:srgbClr val="FEFEFE"/>
              </a:clrFrom>
              <a:clrTo>
                <a:srgbClr val="FEFEFE">
                  <a:alpha val="0"/>
                </a:srgbClr>
              </a:clrTo>
            </a:clrChange>
            <a:grayscl/>
          </a:blip>
          <a:stretch>
            <a:fillRect/>
          </a:stretch>
        </p:blipFill>
        <p:spPr>
          <a:xfrm>
            <a:off x="1371600" y="2633663"/>
            <a:ext cx="1243013" cy="3424237"/>
          </a:xfrm>
          <a:prstGeom prst="rect">
            <a:avLst/>
          </a:prstGeom>
          <a:noFill/>
          <a:ln w="9525">
            <a:noFill/>
          </a:ln>
        </p:spPr>
      </p:pic>
      <p:sp>
        <p:nvSpPr>
          <p:cNvPr id="78863" name="Text Box 15"/>
          <p:cNvSpPr txBox="1"/>
          <p:nvPr/>
        </p:nvSpPr>
        <p:spPr>
          <a:xfrm>
            <a:off x="2743200" y="3352800"/>
            <a:ext cx="1219200" cy="641350"/>
          </a:xfrm>
          <a:prstGeom prst="rect">
            <a:avLst/>
          </a:prstGeom>
          <a:noFill/>
          <a:ln w="9525">
            <a:noFill/>
          </a:ln>
        </p:spPr>
        <p:txBody>
          <a:bodyPr anchor="t">
            <a:spAutoFit/>
          </a:bodyPr>
          <a:p>
            <a:pPr algn="ctr">
              <a:spcBef>
                <a:spcPct val="50000"/>
              </a:spcBef>
              <a:buSzTx/>
            </a:pPr>
            <a:r>
              <a:rPr lang="en-US" altLang="zh-CN" sz="1800" b="1">
                <a:solidFill>
                  <a:srgbClr val="FF0000"/>
                </a:solidFill>
                <a:latin typeface="Arial" panose="020B0604020202020204" pitchFamily="34" charset="0"/>
              </a:rPr>
              <a:t>Thể tích của vật</a:t>
            </a:r>
            <a:endParaRPr lang="en-US" altLang="zh-CN" sz="1800" b="1">
              <a:solidFill>
                <a:srgbClr val="FF0000"/>
              </a:solidFill>
              <a:latin typeface="Arial" panose="020B0604020202020204" pitchFamily="34" charset="0"/>
            </a:endParaRPr>
          </a:p>
        </p:txBody>
      </p:sp>
      <p:sp>
        <p:nvSpPr>
          <p:cNvPr id="78864" name="Line 16"/>
          <p:cNvSpPr/>
          <p:nvPr/>
        </p:nvSpPr>
        <p:spPr>
          <a:xfrm flipH="1" flipV="1">
            <a:off x="2362200" y="3429000"/>
            <a:ext cx="457200" cy="152400"/>
          </a:xfrm>
          <a:prstGeom prst="line">
            <a:avLst/>
          </a:prstGeom>
          <a:ln w="57150" cap="flat" cmpd="sng">
            <a:solidFill>
              <a:srgbClr val="0000FF"/>
            </a:solidFill>
            <a:prstDash val="solid"/>
            <a:round/>
            <a:headEnd type="none" w="med" len="med"/>
            <a:tailEnd type="triangle" w="med" len="med"/>
          </a:ln>
        </p:spPr>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4.73988E-6 C 0.01789 -0.02521 0.03577 -0.05041 0.04792 -0.09943 C 0.06007 -0.14844 0.09115 -0.23122 0.07292 -0.29388 C 0.05487 -0.35654 -0.00937 -0.44324 -0.06128 -0.47561 C -0.11302 -0.50798 -0.18177 -0.49503 -0.23836 -0.48833 C -0.29479 -0.48162 -0.37361 -0.44417 -0.40052 -0.43538 " pathEditMode="relative" rAng="0" ptsTypes="aaaaaA">
                                      <p:cBhvr>
                                        <p:cTn id="6" dur="2000" fill="hold"/>
                                        <p:tgtEl>
                                          <p:spTgt spid="78853"/>
                                        </p:tgtEl>
                                        <p:attrNameLst>
                                          <p:attrName>ppt_x</p:attrName>
                                          <p:attrName>ppt_y</p:attrName>
                                        </p:attrNameLst>
                                      </p:cBhvr>
                                      <p:rCtr x="-15500" y="-25400"/>
                                    </p:animMotion>
                                  </p:childTnLst>
                                  <p:subTnLst>
                                    <p:set>
                                      <p:cBhvr override="childStyle">
                                        <p:cTn dur="1" fill="hold" display="0" masterRel="sameClick" afterEffect="1">
                                          <p:stCondLst>
                                            <p:cond evt="end" delay="0">
                                              <p:tn val="5"/>
                                            </p:cond>
                                          </p:stCondLst>
                                        </p:cTn>
                                        <p:tgtEl>
                                          <p:spTgt spid="78853"/>
                                        </p:tgtEl>
                                        <p:attrNameLst>
                                          <p:attrName>style.visibility</p:attrName>
                                        </p:attrNameLst>
                                      </p:cBhvr>
                                      <p:to>
                                        <p:strVal val="hidden"/>
                                      </p:to>
                                    </p:set>
                                  </p:sub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78856"/>
                                        </p:tgtEl>
                                        <p:attrNameLst>
                                          <p:attrName>style.visibility</p:attrName>
                                        </p:attrNameLst>
                                      </p:cBhvr>
                                      <p:to>
                                        <p:strVal val="visible"/>
                                      </p:to>
                                    </p:set>
                                    <p:animEffect transition="in" filter="fade">
                                      <p:cBhvr>
                                        <p:cTn id="10" dur="20"/>
                                        <p:tgtEl>
                                          <p:spTgt spid="7885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4200000">
                                      <p:cBhvr>
                                        <p:cTn id="14" dur="2000" fill="hold"/>
                                        <p:tgtEl>
                                          <p:spTgt spid="78856"/>
                                        </p:tgtEl>
                                        <p:attrNameLst>
                                          <p:attrName>r</p:attrName>
                                        </p:attrNameLst>
                                      </p:cBhvr>
                                    </p:animRot>
                                  </p:childTnLst>
                                  <p:subTnLst>
                                    <p:set>
                                      <p:cBhvr override="childStyle">
                                        <p:cTn dur="1" fill="hold" display="0" masterRel="sameClick" afterEffect="1">
                                          <p:stCondLst>
                                            <p:cond evt="end" delay="0">
                                              <p:tn val="13"/>
                                            </p:cond>
                                          </p:stCondLst>
                                        </p:cTn>
                                        <p:tgtEl>
                                          <p:spTgt spid="78856"/>
                                        </p:tgtEl>
                                        <p:attrNameLst>
                                          <p:attrName>style.visibility</p:attrName>
                                        </p:attrNameLst>
                                      </p:cBhvr>
                                      <p:to>
                                        <p:strVal val="hidden"/>
                                      </p:to>
                                    </p:set>
                                  </p:sub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8861"/>
                                        </p:tgtEl>
                                        <p:attrNameLst>
                                          <p:attrName>style.visibility</p:attrName>
                                        </p:attrNameLst>
                                      </p:cBhvr>
                                      <p:to>
                                        <p:strVal val="visible"/>
                                      </p:to>
                                    </p:set>
                                    <p:animEffect transition="in" filter="fade">
                                      <p:cBhvr>
                                        <p:cTn id="18" dur="200"/>
                                        <p:tgtEl>
                                          <p:spTgt spid="78861"/>
                                        </p:tgtEl>
                                      </p:cBhvr>
                                    </p:animEffect>
                                  </p:childTnLst>
                                </p:cTn>
                              </p:par>
                              <p:par>
                                <p:cTn id="19" presetID="10" presetClass="entr" presetSubtype="0" fill="hold" nodeType="withEffect">
                                  <p:stCondLst>
                                    <p:cond delay="0"/>
                                  </p:stCondLst>
                                  <p:childTnLst>
                                    <p:set>
                                      <p:cBhvr>
                                        <p:cTn id="20" dur="1" fill="hold">
                                          <p:stCondLst>
                                            <p:cond delay="0"/>
                                          </p:stCondLst>
                                        </p:cTn>
                                        <p:tgtEl>
                                          <p:spTgt spid="78860"/>
                                        </p:tgtEl>
                                        <p:attrNameLst>
                                          <p:attrName>style.visibility</p:attrName>
                                        </p:attrNameLst>
                                      </p:cBhvr>
                                      <p:to>
                                        <p:strVal val="visible"/>
                                      </p:to>
                                    </p:set>
                                    <p:animEffect transition="in" filter="fade">
                                      <p:cBhvr>
                                        <p:cTn id="21" dur="10"/>
                                        <p:tgtEl>
                                          <p:spTgt spid="78860"/>
                                        </p:tgtEl>
                                      </p:cBhvr>
                                    </p:animEffect>
                                  </p:childTnLst>
                                </p:cTn>
                              </p:par>
                            </p:childTnLst>
                          </p:cTn>
                        </p:par>
                        <p:par>
                          <p:cTn id="22" fill="hold">
                            <p:stCondLst>
                              <p:cond delay="2500"/>
                            </p:stCondLst>
                            <p:childTnLst>
                              <p:par>
                                <p:cTn id="23" presetID="22" presetClass="exit" presetSubtype="1" fill="hold" nodeType="afterEffect">
                                  <p:stCondLst>
                                    <p:cond delay="0"/>
                                  </p:stCondLst>
                                  <p:childTnLst>
                                    <p:animEffect transition="out" filter="wipe(up)">
                                      <p:cBhvr>
                                        <p:cTn id="24" dur="2000"/>
                                        <p:tgtEl>
                                          <p:spTgt spid="78861"/>
                                        </p:tgtEl>
                                      </p:cBhvr>
                                    </p:animEffect>
                                    <p:set>
                                      <p:cBhvr>
                                        <p:cTn id="25" dur="1" fill="hold">
                                          <p:stCondLst>
                                            <p:cond delay="1999"/>
                                          </p:stCondLst>
                                        </p:cTn>
                                        <p:tgtEl>
                                          <p:spTgt spid="78861"/>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78859"/>
                                        </p:tgtEl>
                                        <p:attrNameLst>
                                          <p:attrName>style.visibility</p:attrName>
                                        </p:attrNameLst>
                                      </p:cBhvr>
                                      <p:to>
                                        <p:strVal val="visible"/>
                                      </p:to>
                                    </p:set>
                                    <p:animEffect transition="in" filter="wipe(down)">
                                      <p:cBhvr>
                                        <p:cTn id="28" dur="2000"/>
                                        <p:tgtEl>
                                          <p:spTgt spid="78859"/>
                                        </p:tgtEl>
                                      </p:cBhvr>
                                    </p:animEffect>
                                  </p:childTnLst>
                                </p:cTn>
                              </p:par>
                            </p:childTnLst>
                          </p:cTn>
                        </p:par>
                        <p:par>
                          <p:cTn id="29" fill="hold">
                            <p:stCondLst>
                              <p:cond delay="4500"/>
                            </p:stCondLst>
                            <p:childTnLst>
                              <p:par>
                                <p:cTn id="30" presetID="2" presetClass="entr" presetSubtype="4" fill="hold" nodeType="afterEffect">
                                  <p:stCondLst>
                                    <p:cond delay="0"/>
                                  </p:stCondLst>
                                  <p:childTnLst>
                                    <p:set>
                                      <p:cBhvr>
                                        <p:cTn id="31" dur="1" fill="hold">
                                          <p:stCondLst>
                                            <p:cond delay="0"/>
                                          </p:stCondLst>
                                        </p:cTn>
                                        <p:tgtEl>
                                          <p:spTgt spid="78863"/>
                                        </p:tgtEl>
                                        <p:attrNameLst>
                                          <p:attrName>style.visibility</p:attrName>
                                        </p:attrNameLst>
                                      </p:cBhvr>
                                      <p:to>
                                        <p:strVal val="visible"/>
                                      </p:to>
                                    </p:set>
                                    <p:anim calcmode="lin" valueType="num">
                                      <p:cBhvr additive="base">
                                        <p:cTn id="32" dur="500" fill="hold"/>
                                        <p:tgtEl>
                                          <p:spTgt spid="78863"/>
                                        </p:tgtEl>
                                        <p:attrNameLst>
                                          <p:attrName>ppt_x</p:attrName>
                                        </p:attrNameLst>
                                      </p:cBhvr>
                                      <p:tavLst>
                                        <p:tav tm="0">
                                          <p:val>
                                            <p:strVal val="#ppt_x"/>
                                          </p:val>
                                        </p:tav>
                                        <p:tav tm="100000">
                                          <p:val>
                                            <p:strVal val="#ppt_x"/>
                                          </p:val>
                                        </p:tav>
                                      </p:tavLst>
                                    </p:anim>
                                    <p:anim calcmode="lin" valueType="num">
                                      <p:cBhvr additive="base">
                                        <p:cTn id="33" dur="500" fill="hold"/>
                                        <p:tgtEl>
                                          <p:spTgt spid="78863"/>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nodeType="afterEffect">
                                  <p:stCondLst>
                                    <p:cond delay="0"/>
                                  </p:stCondLst>
                                  <p:childTnLst>
                                    <p:set>
                                      <p:cBhvr>
                                        <p:cTn id="36" dur="1" fill="hold">
                                          <p:stCondLst>
                                            <p:cond delay="0"/>
                                          </p:stCondLst>
                                        </p:cTn>
                                        <p:tgtEl>
                                          <p:spTgt spid="78864"/>
                                        </p:tgtEl>
                                        <p:attrNameLst>
                                          <p:attrName>style.visibility</p:attrName>
                                        </p:attrNameLst>
                                      </p:cBhvr>
                                      <p:to>
                                        <p:strVal val="visible"/>
                                      </p:to>
                                    </p:set>
                                    <p:anim calcmode="lin" valueType="num">
                                      <p:cBhvr additive="base">
                                        <p:cTn id="37" dur="500" fill="hold"/>
                                        <p:tgtEl>
                                          <p:spTgt spid="78864"/>
                                        </p:tgtEl>
                                        <p:attrNameLst>
                                          <p:attrName>ppt_x</p:attrName>
                                        </p:attrNameLst>
                                      </p:cBhvr>
                                      <p:tavLst>
                                        <p:tav tm="0">
                                          <p:val>
                                            <p:strVal val="#ppt_x"/>
                                          </p:val>
                                        </p:tav>
                                        <p:tav tm="100000">
                                          <p:val>
                                            <p:strVal val="#ppt_x"/>
                                          </p:val>
                                        </p:tav>
                                      </p:tavLst>
                                    </p:anim>
                                    <p:anim calcmode="lin" valueType="num">
                                      <p:cBhvr additive="base">
                                        <p:cTn id="38" dur="500" fill="hold"/>
                                        <p:tgtEl>
                                          <p:spTgt spid="78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09" name="Group 3"/>
          <p:cNvGrpSpPr/>
          <p:nvPr/>
        </p:nvGrpSpPr>
        <p:grpSpPr>
          <a:xfrm>
            <a:off x="1347788" y="1697038"/>
            <a:ext cx="7546975" cy="4051300"/>
            <a:chOff x="1348264" y="1696749"/>
            <a:chExt cx="7546022" cy="4051271"/>
          </a:xfrm>
        </p:grpSpPr>
        <p:sp>
          <p:nvSpPr>
            <p:cNvPr id="17410" name="Text Box 5"/>
            <p:cNvSpPr txBox="1"/>
            <p:nvPr/>
          </p:nvSpPr>
          <p:spPr>
            <a:xfrm>
              <a:off x="1447800" y="1696749"/>
              <a:ext cx="7315200" cy="1015663"/>
            </a:xfrm>
            <a:prstGeom prst="rect">
              <a:avLst/>
            </a:prstGeom>
            <a:noFill/>
            <a:ln w="9525">
              <a:noFill/>
            </a:ln>
          </p:spPr>
          <p:txBody>
            <a:bodyPr anchor="t">
              <a:spAutoFit/>
            </a:bodyPr>
            <a:p>
              <a:r>
                <a:rPr lang="en-US" altLang="en-US" sz="3000" b="1" i="1" dirty="0">
                  <a:solidFill>
                    <a:srgbClr val="0070C0"/>
                  </a:solidFill>
                  <a:latin typeface="Times New Roman" panose="02020603050405020304" pitchFamily="18" charset="0"/>
                </a:rPr>
                <a:t>Đổ nước đầy đến miệng bình tr</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n, bình chứa đặt dưới vòi bình tr</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n</a:t>
              </a:r>
              <a:endParaRPr lang="en-US" altLang="en-US" sz="3000" b="1" i="1" dirty="0">
                <a:solidFill>
                  <a:srgbClr val="0070C0"/>
                </a:solidFill>
                <a:latin typeface="Times New Roman" panose="02020603050405020304" pitchFamily="18" charset="0"/>
                <a:ea typeface="Times New Roman" panose="02020603050405020304" pitchFamily="18" charset="0"/>
              </a:endParaRPr>
            </a:p>
          </p:txBody>
        </p:sp>
        <p:sp>
          <p:nvSpPr>
            <p:cNvPr id="17411" name="Text Box 6"/>
            <p:cNvSpPr txBox="1"/>
            <p:nvPr/>
          </p:nvSpPr>
          <p:spPr>
            <a:xfrm>
              <a:off x="1348264" y="2997368"/>
              <a:ext cx="7546022" cy="1015663"/>
            </a:xfrm>
            <a:prstGeom prst="rect">
              <a:avLst/>
            </a:prstGeom>
            <a:noFill/>
            <a:ln w="9525">
              <a:noFill/>
            </a:ln>
          </p:spPr>
          <p:txBody>
            <a:bodyPr anchor="t">
              <a:spAutoFit/>
            </a:bodyPr>
            <a:p>
              <a:r>
                <a:rPr lang="en-US" altLang="en-US" sz="3000" b="1" i="1" dirty="0">
                  <a:solidFill>
                    <a:srgbClr val="0070C0"/>
                  </a:solidFill>
                  <a:latin typeface="Times New Roman" panose="02020603050405020304" pitchFamily="18" charset="0"/>
                </a:rPr>
                <a:t>Thả chìm vật rắn v</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o trong bình tr</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n </a:t>
              </a:r>
              <a:r>
                <a:rPr lang="en-US" altLang="en-US" sz="3000" b="1" i="1" dirty="0">
                  <a:solidFill>
                    <a:srgbClr val="0070C0"/>
                  </a:solidFill>
                  <a:latin typeface="Times New Roman" panose="02020603050405020304" pitchFamily="18" charset="0"/>
                  <a:sym typeface="Wingdings" panose="05000000000000000000" pitchFamily="2" charset="2"/>
                </a:rPr>
                <a:t> Nước từ bình tr</a:t>
              </a:r>
              <a:r>
                <a:rPr lang="en-US" altLang="en-US" sz="3000" b="1" i="1" dirty="0">
                  <a:solidFill>
                    <a:srgbClr val="0070C0"/>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en-US" sz="3000" b="1" i="1" dirty="0">
                  <a:solidFill>
                    <a:srgbClr val="0070C0"/>
                  </a:solidFill>
                  <a:latin typeface="Times New Roman" panose="02020603050405020304" pitchFamily="18" charset="0"/>
                  <a:sym typeface="Wingdings" panose="05000000000000000000" pitchFamily="2" charset="2"/>
                </a:rPr>
                <a:t>n</a:t>
              </a:r>
              <a:r>
                <a:rPr lang="en-US" altLang="en-US" sz="3000" b="1" i="1" dirty="0">
                  <a:solidFill>
                    <a:srgbClr val="0070C0"/>
                  </a:solidFill>
                  <a:latin typeface="Times New Roman" panose="02020603050405020304" pitchFamily="18" charset="0"/>
                </a:rPr>
                <a:t> sẽ tr</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n sang bình chứa.</a:t>
              </a:r>
              <a:endParaRPr lang="en-US" altLang="en-US" sz="3000" b="1" i="1" dirty="0">
                <a:solidFill>
                  <a:srgbClr val="0070C0"/>
                </a:solidFill>
                <a:latin typeface="Times New Roman" panose="02020603050405020304" pitchFamily="18" charset="0"/>
                <a:ea typeface="Times New Roman" panose="02020603050405020304" pitchFamily="18" charset="0"/>
              </a:endParaRPr>
            </a:p>
          </p:txBody>
        </p:sp>
        <p:sp>
          <p:nvSpPr>
            <p:cNvPr id="17412" name="Text Box 8"/>
            <p:cNvSpPr txBox="1"/>
            <p:nvPr/>
          </p:nvSpPr>
          <p:spPr>
            <a:xfrm>
              <a:off x="1387475" y="4270692"/>
              <a:ext cx="7506811" cy="1477328"/>
            </a:xfrm>
            <a:prstGeom prst="rect">
              <a:avLst/>
            </a:prstGeom>
            <a:noFill/>
            <a:ln w="9525">
              <a:noFill/>
            </a:ln>
          </p:spPr>
          <p:txBody>
            <a:bodyPr anchor="t">
              <a:spAutoFit/>
            </a:bodyPr>
            <a:p>
              <a:r>
                <a:rPr lang="en-US" altLang="en-US" sz="3000" b="1" i="1" dirty="0">
                  <a:solidFill>
                    <a:srgbClr val="0070C0"/>
                  </a:solidFill>
                  <a:latin typeface="Times New Roman" panose="02020603050405020304" pitchFamily="18" charset="0"/>
                </a:rPr>
                <a:t>Đổ nước từ bình chứa v</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o bình chia độ. Thể tích của nước trong bình chia độ l</a:t>
              </a:r>
              <a:r>
                <a:rPr lang="en-US" altLang="en-US" sz="3000" b="1" i="1" dirty="0">
                  <a:solidFill>
                    <a:srgbClr val="0070C0"/>
                  </a:solidFill>
                  <a:latin typeface="Times New Roman" panose="02020603050405020304" pitchFamily="18" charset="0"/>
                  <a:ea typeface="Times New Roman" panose="02020603050405020304" pitchFamily="18" charset="0"/>
                </a:rPr>
                <a:t>à</a:t>
              </a:r>
              <a:r>
                <a:rPr lang="en-US" altLang="en-US" sz="3000" b="1" i="1" dirty="0">
                  <a:solidFill>
                    <a:srgbClr val="0070C0"/>
                  </a:solidFill>
                  <a:latin typeface="Times New Roman" panose="02020603050405020304" pitchFamily="18" charset="0"/>
                </a:rPr>
                <a:t> thể tích của vật rắn.</a:t>
              </a:r>
              <a:endParaRPr lang="en-US" altLang="en-US" sz="3000" b="1" i="1" dirty="0">
                <a:solidFill>
                  <a:srgbClr val="0070C0"/>
                </a:solidFill>
                <a:latin typeface="Times New Roman" panose="02020603050405020304" pitchFamily="18" charset="0"/>
                <a:ea typeface="Times New Roman" panose="02020603050405020304" pitchFamily="18" charset="0"/>
              </a:endParaRPr>
            </a:p>
          </p:txBody>
        </p:sp>
      </p:grpSp>
      <p:pic>
        <p:nvPicPr>
          <p:cNvPr id="58380" name="Picture 12" descr="button"/>
          <p:cNvPicPr>
            <a:picLocks noChangeAspect="1"/>
          </p:cNvPicPr>
          <p:nvPr/>
        </p:nvPicPr>
        <p:blipFill>
          <a:blip r:embed="rId1"/>
          <a:stretch>
            <a:fillRect/>
          </a:stretch>
        </p:blipFill>
        <p:spPr>
          <a:xfrm>
            <a:off x="1195388" y="1844675"/>
            <a:ext cx="304800" cy="268288"/>
          </a:xfrm>
          <a:prstGeom prst="rect">
            <a:avLst/>
          </a:prstGeom>
          <a:noFill/>
          <a:ln w="9525">
            <a:noFill/>
          </a:ln>
        </p:spPr>
      </p:pic>
      <p:pic>
        <p:nvPicPr>
          <p:cNvPr id="58383" name="Picture 15" descr="button"/>
          <p:cNvPicPr>
            <a:picLocks noChangeAspect="1"/>
          </p:cNvPicPr>
          <p:nvPr/>
        </p:nvPicPr>
        <p:blipFill>
          <a:blip r:embed="rId1"/>
          <a:stretch>
            <a:fillRect/>
          </a:stretch>
        </p:blipFill>
        <p:spPr>
          <a:xfrm>
            <a:off x="1112838" y="4445000"/>
            <a:ext cx="304800" cy="268288"/>
          </a:xfrm>
          <a:prstGeom prst="rect">
            <a:avLst/>
          </a:prstGeom>
          <a:noFill/>
          <a:ln w="9525">
            <a:noFill/>
          </a:ln>
        </p:spPr>
      </p:pic>
      <p:pic>
        <p:nvPicPr>
          <p:cNvPr id="58384" name="Picture 16" descr="button"/>
          <p:cNvPicPr>
            <a:picLocks noChangeAspect="1"/>
          </p:cNvPicPr>
          <p:nvPr/>
        </p:nvPicPr>
        <p:blipFill>
          <a:blip r:embed="rId1"/>
          <a:stretch>
            <a:fillRect/>
          </a:stretch>
        </p:blipFill>
        <p:spPr>
          <a:xfrm>
            <a:off x="1082675" y="3179763"/>
            <a:ext cx="304800" cy="269875"/>
          </a:xfrm>
          <a:prstGeom prst="rect">
            <a:avLst/>
          </a:prstGeom>
          <a:noFill/>
          <a:ln w="9525">
            <a:noFill/>
          </a:ln>
        </p:spPr>
      </p:pic>
      <p:sp>
        <p:nvSpPr>
          <p:cNvPr id="17416" name="TextBox 1"/>
          <p:cNvSpPr txBox="1"/>
          <p:nvPr/>
        </p:nvSpPr>
        <p:spPr>
          <a:xfrm>
            <a:off x="1295400" y="914400"/>
            <a:ext cx="1524000" cy="400050"/>
          </a:xfrm>
          <a:prstGeom prst="rect">
            <a:avLst/>
          </a:prstGeom>
          <a:noFill/>
          <a:ln w="9525">
            <a:noFill/>
          </a:ln>
        </p:spPr>
        <p:txBody>
          <a:bodyPr anchor="t">
            <a:spAutoFit/>
          </a:bodyPr>
          <a:p>
            <a:pPr eaLnBrk="0" hangingPunct="0"/>
            <a:endParaRPr lang="en-GB" altLang="x-none" dirty="0">
              <a:latin typeface="VNI-Helve" pitchFamily="2" charset="0"/>
            </a:endParaRPr>
          </a:p>
        </p:txBody>
      </p:sp>
      <p:sp>
        <p:nvSpPr>
          <p:cNvPr id="17417" name="TextBox 4"/>
          <p:cNvSpPr txBox="1"/>
          <p:nvPr/>
        </p:nvSpPr>
        <p:spPr>
          <a:xfrm>
            <a:off x="1195388" y="719138"/>
            <a:ext cx="4267200" cy="646112"/>
          </a:xfrm>
          <a:prstGeom prst="rect">
            <a:avLst/>
          </a:prstGeom>
          <a:noFill/>
          <a:ln w="9525">
            <a:noFill/>
          </a:ln>
        </p:spPr>
        <p:txBody>
          <a:bodyPr anchor="t">
            <a:spAutoFit/>
          </a:bodyPr>
          <a:p>
            <a:pPr eaLnBrk="0" hangingPunct="0"/>
            <a:r>
              <a:rPr lang="en-GB" altLang="x-none" sz="3600" b="1" dirty="0">
                <a:solidFill>
                  <a:srgbClr val="FF0000"/>
                </a:solidFill>
                <a:latin typeface="Times New Roman" panose="02020603050405020304" pitchFamily="18" charset="0"/>
              </a:rPr>
              <a:t>2. Dùng bình tr</a:t>
            </a:r>
            <a:r>
              <a:rPr lang="en-GB" altLang="x-none" sz="3600" b="1" dirty="0">
                <a:solidFill>
                  <a:srgbClr val="FF0000"/>
                </a:solidFill>
                <a:latin typeface="Times New Roman" panose="02020603050405020304" pitchFamily="18" charset="0"/>
                <a:ea typeface="Times New Roman" panose="02020603050405020304" pitchFamily="18" charset="0"/>
              </a:rPr>
              <a:t>à</a:t>
            </a:r>
            <a:r>
              <a:rPr lang="en-GB" altLang="x-none" sz="3600" b="1" dirty="0">
                <a:solidFill>
                  <a:srgbClr val="FF0000"/>
                </a:solidFill>
                <a:latin typeface="Times New Roman" panose="02020603050405020304" pitchFamily="18" charset="0"/>
              </a:rPr>
              <a:t>n</a:t>
            </a:r>
            <a:endParaRPr lang="en-GB" altLang="x-none"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wipe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8380"/>
                                        </p:tgtEl>
                                        <p:attrNameLst>
                                          <p:attrName>style.visibility</p:attrName>
                                        </p:attrNameLst>
                                      </p:cBhvr>
                                      <p:to>
                                        <p:strVal val="visible"/>
                                      </p:to>
                                    </p:set>
                                    <p:anim calcmode="lin" valueType="num">
                                      <p:cBhvr>
                                        <p:cTn id="7" dur="1000" fill="hold"/>
                                        <p:tgtEl>
                                          <p:spTgt spid="58380"/>
                                        </p:tgtEl>
                                        <p:attrNameLst>
                                          <p:attrName>ppt_w</p:attrName>
                                        </p:attrNameLst>
                                      </p:cBhvr>
                                      <p:tavLst>
                                        <p:tav tm="0">
                                          <p:val>
                                            <p:strVal val="#ppt_w*0.70"/>
                                          </p:val>
                                        </p:tav>
                                        <p:tav tm="100000">
                                          <p:val>
                                            <p:strVal val="#ppt_w"/>
                                          </p:val>
                                        </p:tav>
                                      </p:tavLst>
                                    </p:anim>
                                    <p:anim calcmode="lin" valueType="num">
                                      <p:cBhvr>
                                        <p:cTn id="8" dur="1000" fill="hold"/>
                                        <p:tgtEl>
                                          <p:spTgt spid="58380"/>
                                        </p:tgtEl>
                                        <p:attrNameLst>
                                          <p:attrName>ppt_h</p:attrName>
                                        </p:attrNameLst>
                                      </p:cBhvr>
                                      <p:tavLst>
                                        <p:tav tm="0">
                                          <p:val>
                                            <p:strVal val="#ppt_h"/>
                                          </p:val>
                                        </p:tav>
                                        <p:tav tm="100000">
                                          <p:val>
                                            <p:strVal val="#ppt_h"/>
                                          </p:val>
                                        </p:tav>
                                      </p:tavLst>
                                    </p:anim>
                                    <p:animEffect transition="in" filter="fade">
                                      <p:cBhvr>
                                        <p:cTn id="9" dur="1000"/>
                                        <p:tgtEl>
                                          <p:spTgt spid="5838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8384"/>
                                        </p:tgtEl>
                                        <p:attrNameLst>
                                          <p:attrName>style.visibility</p:attrName>
                                        </p:attrNameLst>
                                      </p:cBhvr>
                                      <p:to>
                                        <p:strVal val="visible"/>
                                      </p:to>
                                    </p:set>
                                    <p:anim calcmode="lin" valueType="num">
                                      <p:cBhvr>
                                        <p:cTn id="14" dur="1000" fill="hold"/>
                                        <p:tgtEl>
                                          <p:spTgt spid="58384"/>
                                        </p:tgtEl>
                                        <p:attrNameLst>
                                          <p:attrName>ppt_w</p:attrName>
                                        </p:attrNameLst>
                                      </p:cBhvr>
                                      <p:tavLst>
                                        <p:tav tm="0">
                                          <p:val>
                                            <p:strVal val="#ppt_w*0.70"/>
                                          </p:val>
                                        </p:tav>
                                        <p:tav tm="100000">
                                          <p:val>
                                            <p:strVal val="#ppt_w"/>
                                          </p:val>
                                        </p:tav>
                                      </p:tavLst>
                                    </p:anim>
                                    <p:anim calcmode="lin" valueType="num">
                                      <p:cBhvr>
                                        <p:cTn id="15" dur="1000" fill="hold"/>
                                        <p:tgtEl>
                                          <p:spTgt spid="58384"/>
                                        </p:tgtEl>
                                        <p:attrNameLst>
                                          <p:attrName>ppt_h</p:attrName>
                                        </p:attrNameLst>
                                      </p:cBhvr>
                                      <p:tavLst>
                                        <p:tav tm="0">
                                          <p:val>
                                            <p:strVal val="#ppt_h"/>
                                          </p:val>
                                        </p:tav>
                                        <p:tav tm="100000">
                                          <p:val>
                                            <p:strVal val="#ppt_h"/>
                                          </p:val>
                                        </p:tav>
                                      </p:tavLst>
                                    </p:anim>
                                    <p:animEffect transition="in" filter="fade">
                                      <p:cBhvr>
                                        <p:cTn id="16" dur="1000"/>
                                        <p:tgtEl>
                                          <p:spTgt spid="5838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8383"/>
                                        </p:tgtEl>
                                        <p:attrNameLst>
                                          <p:attrName>style.visibility</p:attrName>
                                        </p:attrNameLst>
                                      </p:cBhvr>
                                      <p:to>
                                        <p:strVal val="visible"/>
                                      </p:to>
                                    </p:set>
                                    <p:anim calcmode="lin" valueType="num">
                                      <p:cBhvr>
                                        <p:cTn id="21" dur="1000" fill="hold"/>
                                        <p:tgtEl>
                                          <p:spTgt spid="58383"/>
                                        </p:tgtEl>
                                        <p:attrNameLst>
                                          <p:attrName>ppt_w</p:attrName>
                                        </p:attrNameLst>
                                      </p:cBhvr>
                                      <p:tavLst>
                                        <p:tav tm="0">
                                          <p:val>
                                            <p:strVal val="#ppt_w*0.70"/>
                                          </p:val>
                                        </p:tav>
                                        <p:tav tm="100000">
                                          <p:val>
                                            <p:strVal val="#ppt_w"/>
                                          </p:val>
                                        </p:tav>
                                      </p:tavLst>
                                    </p:anim>
                                    <p:anim calcmode="lin" valueType="num">
                                      <p:cBhvr>
                                        <p:cTn id="22" dur="1000" fill="hold"/>
                                        <p:tgtEl>
                                          <p:spTgt spid="58383"/>
                                        </p:tgtEl>
                                        <p:attrNameLst>
                                          <p:attrName>ppt_h</p:attrName>
                                        </p:attrNameLst>
                                      </p:cBhvr>
                                      <p:tavLst>
                                        <p:tav tm="0">
                                          <p:val>
                                            <p:strVal val="#ppt_h"/>
                                          </p:val>
                                        </p:tav>
                                        <p:tav tm="100000">
                                          <p:val>
                                            <p:strVal val="#ppt_h"/>
                                          </p:val>
                                        </p:tav>
                                      </p:tavLst>
                                    </p:anim>
                                    <p:animEffect transition="in" filter="fade">
                                      <p:cBhvr>
                                        <p:cTn id="23" dur="1000"/>
                                        <p:tgtEl>
                                          <p:spTgt spid="5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Text Box 26"/>
          <p:cNvSpPr txBox="1"/>
          <p:nvPr/>
        </p:nvSpPr>
        <p:spPr>
          <a:xfrm>
            <a:off x="990600" y="1752600"/>
            <a:ext cx="5791200" cy="2438400"/>
          </a:xfrm>
          <a:prstGeom prst="rect">
            <a:avLst/>
          </a:prstGeom>
          <a:noFill/>
          <a:ln w="9525">
            <a:noFill/>
          </a:ln>
        </p:spPr>
        <p:txBody>
          <a:bodyPr anchor="t"/>
          <a:p>
            <a:pPr algn="just"/>
            <a:r>
              <a:rPr lang="en-US" altLang="en-US" sz="2800" dirty="0">
                <a:solidFill>
                  <a:schemeClr val="tx1"/>
                </a:solidFill>
                <a:latin typeface="Times New Roman" panose="02020603050405020304" pitchFamily="18" charset="0"/>
              </a:rPr>
              <a:t>a) (1)..............  vật đó vào chất lỏng đựng trong bình chia độ. Thể tích của phần chất lỏng (2).................. bằng thể tích của vật.</a:t>
            </a:r>
            <a:endParaRPr lang="en-US" altLang="en-US" sz="2800" dirty="0">
              <a:solidFill>
                <a:schemeClr val="tx1"/>
              </a:solidFill>
              <a:latin typeface="Times New Roman" panose="02020603050405020304" pitchFamily="18" charset="0"/>
            </a:endParaRPr>
          </a:p>
        </p:txBody>
      </p:sp>
      <p:sp>
        <p:nvSpPr>
          <p:cNvPr id="48156" name="Text Box 28"/>
          <p:cNvSpPr txBox="1"/>
          <p:nvPr/>
        </p:nvSpPr>
        <p:spPr>
          <a:xfrm>
            <a:off x="3743325" y="2574925"/>
            <a:ext cx="1549400" cy="549275"/>
          </a:xfrm>
          <a:prstGeom prst="rect">
            <a:avLst/>
          </a:prstGeom>
          <a:noFill/>
          <a:ln w="9525">
            <a:noFill/>
          </a:ln>
        </p:spPr>
        <p:txBody>
          <a:bodyPr wrap="none" anchor="t">
            <a:spAutoFit/>
          </a:bodyPr>
          <a:p>
            <a:r>
              <a:rPr lang="en-US" altLang="en-US" sz="3000" b="1" i="1" dirty="0">
                <a:solidFill>
                  <a:srgbClr val="009900"/>
                </a:solidFill>
                <a:latin typeface="Times New Roman" panose="02020603050405020304" pitchFamily="18" charset="0"/>
              </a:rPr>
              <a:t>dâng lên</a:t>
            </a:r>
            <a:endParaRPr lang="en-US" altLang="en-US" sz="3000" b="1" i="1" dirty="0">
              <a:solidFill>
                <a:srgbClr val="009900"/>
              </a:solidFill>
              <a:latin typeface="Times New Roman" panose="02020603050405020304" pitchFamily="18" charset="0"/>
            </a:endParaRPr>
          </a:p>
        </p:txBody>
      </p:sp>
      <p:sp>
        <p:nvSpPr>
          <p:cNvPr id="18435" name="Text Box 4"/>
          <p:cNvSpPr txBox="1"/>
          <p:nvPr/>
        </p:nvSpPr>
        <p:spPr>
          <a:xfrm>
            <a:off x="990600" y="593725"/>
            <a:ext cx="7848600" cy="1076325"/>
          </a:xfrm>
          <a:prstGeom prst="rect">
            <a:avLst/>
          </a:prstGeom>
          <a:noFill/>
          <a:ln w="9525">
            <a:noFill/>
          </a:ln>
        </p:spPr>
        <p:txBody>
          <a:bodyPr anchor="t">
            <a:spAutoFit/>
          </a:bodyPr>
          <a:p>
            <a:pPr algn="just"/>
            <a:r>
              <a:rPr lang="en-US" altLang="en-US" sz="2800" dirty="0">
                <a:solidFill>
                  <a:schemeClr val="tx1"/>
                </a:solidFill>
                <a:latin typeface="Times New Roman" panose="02020603050405020304" pitchFamily="18" charset="0"/>
              </a:rPr>
              <a:t>       </a:t>
            </a:r>
            <a:r>
              <a:rPr lang="en-US" altLang="en-US" sz="3200" b="1" dirty="0">
                <a:latin typeface="Times New Roman" panose="02020603050405020304" pitchFamily="18" charset="0"/>
              </a:rPr>
              <a:t>Chọn từ thích hợp trong khung để điền vào chỗ trống trong các câu sau:</a:t>
            </a:r>
            <a:endParaRPr lang="en-US" altLang="en-US" sz="3200" b="1" dirty="0">
              <a:latin typeface="Times New Roman" panose="02020603050405020304" pitchFamily="18" charset="0"/>
            </a:endParaRPr>
          </a:p>
        </p:txBody>
      </p:sp>
      <p:sp>
        <p:nvSpPr>
          <p:cNvPr id="18436" name="Text Box 7"/>
          <p:cNvSpPr txBox="1"/>
          <p:nvPr/>
        </p:nvSpPr>
        <p:spPr>
          <a:xfrm>
            <a:off x="990600" y="593725"/>
            <a:ext cx="676275" cy="520700"/>
          </a:xfrm>
          <a:prstGeom prst="rect">
            <a:avLst/>
          </a:prstGeom>
          <a:solidFill>
            <a:srgbClr val="FF0066"/>
          </a:solidFill>
          <a:ln w="9525">
            <a:noFill/>
          </a:ln>
        </p:spPr>
        <p:txBody>
          <a:bodyPr wrap="square" anchor="t">
            <a:spAutoFit/>
          </a:bodyPr>
          <a:p>
            <a:pPr>
              <a:spcBef>
                <a:spcPct val="50000"/>
              </a:spcBef>
            </a:pPr>
            <a:r>
              <a:rPr lang="en-US" altLang="en-US" sz="2800" b="1" dirty="0">
                <a:solidFill>
                  <a:srgbClr val="FFFFFF"/>
                </a:solidFill>
                <a:latin typeface="Arial" panose="020B0604020202020204" pitchFamily="34" charset="0"/>
              </a:rPr>
              <a:t>C3</a:t>
            </a:r>
            <a:endParaRPr lang="en-US" altLang="en-US" sz="2800" b="1" dirty="0">
              <a:solidFill>
                <a:srgbClr val="FFFFFF"/>
              </a:solidFill>
              <a:latin typeface="Arial" panose="020B0604020202020204" pitchFamily="34" charset="0"/>
            </a:endParaRPr>
          </a:p>
        </p:txBody>
      </p:sp>
      <p:sp>
        <p:nvSpPr>
          <p:cNvPr id="48155" name="Text Box 27"/>
          <p:cNvSpPr txBox="1"/>
          <p:nvPr/>
        </p:nvSpPr>
        <p:spPr>
          <a:xfrm>
            <a:off x="1816100" y="1727200"/>
            <a:ext cx="1698625" cy="549275"/>
          </a:xfrm>
          <a:prstGeom prst="rect">
            <a:avLst/>
          </a:prstGeom>
          <a:noFill/>
          <a:ln w="9525">
            <a:noFill/>
          </a:ln>
        </p:spPr>
        <p:txBody>
          <a:bodyPr wrap="none" anchor="t">
            <a:spAutoFit/>
          </a:bodyPr>
          <a:p>
            <a:r>
              <a:rPr lang="en-US" altLang="en-US" sz="3000" b="1" i="1" dirty="0">
                <a:solidFill>
                  <a:srgbClr val="009900"/>
                </a:solidFill>
                <a:latin typeface="Times New Roman" panose="02020603050405020304" pitchFamily="18" charset="0"/>
              </a:rPr>
              <a:t>Thả chìm</a:t>
            </a:r>
            <a:endParaRPr lang="en-US" altLang="en-US" sz="3000" b="1" i="1" dirty="0">
              <a:solidFill>
                <a:srgbClr val="009900"/>
              </a:solidFill>
              <a:latin typeface="Times New Roman" panose="02020603050405020304" pitchFamily="18" charset="0"/>
            </a:endParaRPr>
          </a:p>
        </p:txBody>
      </p:sp>
      <p:sp>
        <p:nvSpPr>
          <p:cNvPr id="18438" name="Text Box 31"/>
          <p:cNvSpPr txBox="1"/>
          <p:nvPr/>
        </p:nvSpPr>
        <p:spPr>
          <a:xfrm>
            <a:off x="6818313" y="3298825"/>
            <a:ext cx="1831975" cy="1958975"/>
          </a:xfrm>
          <a:prstGeom prst="rect">
            <a:avLst/>
          </a:prstGeom>
          <a:noFill/>
          <a:ln w="38100" cap="flat" cmpd="dbl">
            <a:solidFill>
              <a:schemeClr val="accent2"/>
            </a:solidFill>
            <a:prstDash val="solid"/>
            <a:miter/>
            <a:headEnd type="none" w="med" len="med"/>
            <a:tailEnd type="none" w="med" len="med"/>
          </a:ln>
        </p:spPr>
        <p:txBody>
          <a:bodyPr wrap="none" anchor="t">
            <a:spAutoFit/>
          </a:bodyPr>
          <a:p>
            <a:r>
              <a:rPr lang="en-US" altLang="en-US" sz="3000" b="1" i="1" dirty="0">
                <a:solidFill>
                  <a:srgbClr val="009900"/>
                </a:solidFill>
                <a:latin typeface="Times New Roman" panose="02020603050405020304" pitchFamily="18" charset="0"/>
              </a:rPr>
              <a:t>- tràn ra</a:t>
            </a:r>
            <a:br>
              <a:rPr lang="en-US" altLang="en-US" sz="3000" b="1" i="1" dirty="0">
                <a:solidFill>
                  <a:srgbClr val="009900"/>
                </a:solidFill>
                <a:latin typeface="Times New Roman" panose="02020603050405020304" pitchFamily="18" charset="0"/>
              </a:rPr>
            </a:br>
            <a:r>
              <a:rPr lang="en-US" altLang="en-US" sz="3000" b="1" i="1" dirty="0">
                <a:solidFill>
                  <a:srgbClr val="009900"/>
                </a:solidFill>
                <a:latin typeface="Times New Roman" panose="02020603050405020304" pitchFamily="18" charset="0"/>
              </a:rPr>
              <a:t>- thả chìm</a:t>
            </a:r>
            <a:endParaRPr lang="en-US" altLang="en-US" sz="3000" b="1" i="1" dirty="0">
              <a:solidFill>
                <a:srgbClr val="009900"/>
              </a:solidFill>
              <a:latin typeface="Times New Roman" panose="02020603050405020304" pitchFamily="18" charset="0"/>
            </a:endParaRPr>
          </a:p>
          <a:p>
            <a:r>
              <a:rPr lang="en-US" altLang="en-US" sz="3000" b="1" i="1" dirty="0">
                <a:solidFill>
                  <a:srgbClr val="009900"/>
                </a:solidFill>
                <a:latin typeface="Times New Roman" panose="02020603050405020304" pitchFamily="18" charset="0"/>
              </a:rPr>
              <a:t>- thả</a:t>
            </a:r>
            <a:endParaRPr lang="en-US" altLang="en-US" sz="3000" b="1" i="1" dirty="0">
              <a:solidFill>
                <a:srgbClr val="009900"/>
              </a:solidFill>
              <a:latin typeface="Times New Roman" panose="02020603050405020304" pitchFamily="18" charset="0"/>
            </a:endParaRPr>
          </a:p>
          <a:p>
            <a:r>
              <a:rPr lang="en-US" altLang="en-US" sz="3000" b="1" i="1" dirty="0">
                <a:solidFill>
                  <a:srgbClr val="009900"/>
                </a:solidFill>
                <a:latin typeface="Times New Roman" panose="02020603050405020304" pitchFamily="18" charset="0"/>
              </a:rPr>
              <a:t>- dâng lên</a:t>
            </a:r>
            <a:endParaRPr lang="en-US" altLang="en-US" sz="3000" b="1" i="1" dirty="0">
              <a:solidFill>
                <a:srgbClr val="009900"/>
              </a:solidFill>
              <a:latin typeface="Times New Roman" panose="02020603050405020304" pitchFamily="18" charset="0"/>
            </a:endParaRPr>
          </a:p>
        </p:txBody>
      </p:sp>
      <p:sp>
        <p:nvSpPr>
          <p:cNvPr id="18439" name="Text Box 32"/>
          <p:cNvSpPr txBox="1"/>
          <p:nvPr/>
        </p:nvSpPr>
        <p:spPr>
          <a:xfrm>
            <a:off x="990600" y="4038600"/>
            <a:ext cx="5791200" cy="2438400"/>
          </a:xfrm>
          <a:prstGeom prst="rect">
            <a:avLst/>
          </a:prstGeom>
          <a:noFill/>
          <a:ln w="9525">
            <a:noFill/>
          </a:ln>
        </p:spPr>
        <p:txBody>
          <a:bodyPr anchor="t"/>
          <a:p>
            <a:pPr algn="just"/>
            <a:r>
              <a:rPr lang="en-US" altLang="en-US" sz="2800" dirty="0">
                <a:solidFill>
                  <a:schemeClr val="tx1"/>
                </a:solidFill>
                <a:latin typeface="Times New Roman" panose="02020603050405020304" pitchFamily="18" charset="0"/>
              </a:rPr>
              <a:t>b) Khi vật rắn không bỏ lọt vào bình chia độ thì (3).................. vật đó vào trong bình tràn. Thể tích của phần chất lỏng (4) .............. bằng thể tích của vật.</a:t>
            </a:r>
            <a:endParaRPr lang="en-US" altLang="en-US" sz="2800" dirty="0">
              <a:solidFill>
                <a:schemeClr val="tx1"/>
              </a:solidFill>
              <a:latin typeface="Times New Roman" panose="02020603050405020304" pitchFamily="18" charset="0"/>
            </a:endParaRPr>
          </a:p>
        </p:txBody>
      </p:sp>
      <p:sp>
        <p:nvSpPr>
          <p:cNvPr id="48161" name="Text Box 33"/>
          <p:cNvSpPr txBox="1"/>
          <p:nvPr/>
        </p:nvSpPr>
        <p:spPr>
          <a:xfrm>
            <a:off x="2209800" y="5295900"/>
            <a:ext cx="1273175" cy="549275"/>
          </a:xfrm>
          <a:prstGeom prst="rect">
            <a:avLst/>
          </a:prstGeom>
          <a:noFill/>
          <a:ln w="9525">
            <a:noFill/>
          </a:ln>
        </p:spPr>
        <p:txBody>
          <a:bodyPr wrap="none" anchor="t">
            <a:spAutoFit/>
          </a:bodyPr>
          <a:p>
            <a:r>
              <a:rPr lang="en-US" altLang="en-US" sz="3000" b="1" i="1" dirty="0">
                <a:solidFill>
                  <a:srgbClr val="009900"/>
                </a:solidFill>
                <a:latin typeface="Times New Roman" panose="02020603050405020304" pitchFamily="18" charset="0"/>
              </a:rPr>
              <a:t>tràn ra</a:t>
            </a:r>
            <a:endParaRPr lang="en-US" altLang="en-US" sz="3000" b="1" i="1" dirty="0">
              <a:solidFill>
                <a:srgbClr val="009900"/>
              </a:solidFill>
              <a:latin typeface="Times New Roman" panose="02020603050405020304" pitchFamily="18" charset="0"/>
            </a:endParaRPr>
          </a:p>
        </p:txBody>
      </p:sp>
      <p:sp>
        <p:nvSpPr>
          <p:cNvPr id="48162" name="Text Box 34"/>
          <p:cNvSpPr txBox="1"/>
          <p:nvPr/>
        </p:nvSpPr>
        <p:spPr>
          <a:xfrm>
            <a:off x="3683000" y="4419600"/>
            <a:ext cx="692150" cy="549275"/>
          </a:xfrm>
          <a:prstGeom prst="rect">
            <a:avLst/>
          </a:prstGeom>
          <a:noFill/>
          <a:ln w="9525">
            <a:noFill/>
          </a:ln>
        </p:spPr>
        <p:txBody>
          <a:bodyPr wrap="none" anchor="t">
            <a:spAutoFit/>
          </a:bodyPr>
          <a:p>
            <a:r>
              <a:rPr lang="en-US" altLang="en-US" sz="3000" b="1" i="1" dirty="0">
                <a:solidFill>
                  <a:srgbClr val="009900"/>
                </a:solidFill>
                <a:latin typeface="Times New Roman" panose="02020603050405020304" pitchFamily="18" charset="0"/>
              </a:rPr>
              <a:t>thả</a:t>
            </a:r>
            <a:endParaRPr lang="en-US" altLang="en-US" sz="3000" b="1" i="1" dirty="0">
              <a:solidFill>
                <a:srgbClr val="009900"/>
              </a:solidFill>
              <a:latin typeface="Times New Roman" panose="02020603050405020304" pitchFamily="18" charset="0"/>
            </a:endParaRPr>
          </a:p>
        </p:txBody>
      </p:sp>
    </p:spTree>
  </p:cSld>
  <p:clrMapOvr>
    <a:masterClrMapping/>
  </p:clrMapOvr>
  <p:transition spd="slow">
    <p:wipe dir="d"/>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55"/>
                                        </p:tgtEl>
                                        <p:attrNameLst>
                                          <p:attrName>style.visibility</p:attrName>
                                        </p:attrNameLst>
                                      </p:cBhvr>
                                      <p:to>
                                        <p:strVal val="visible"/>
                                      </p:to>
                                    </p:set>
                                    <p:anim to="" calcmode="lin" valueType="num">
                                      <p:cBhvr>
                                        <p:cTn id="7" dur="1" fill="hold"/>
                                        <p:tgtEl>
                                          <p:spTgt spid="48155"/>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56"/>
                                        </p:tgtEl>
                                        <p:attrNameLst>
                                          <p:attrName>style.visibility</p:attrName>
                                        </p:attrNameLst>
                                      </p:cBhvr>
                                      <p:to>
                                        <p:strVal val="visible"/>
                                      </p:to>
                                    </p:set>
                                    <p:anim to="" calcmode="lin" valueType="num">
                                      <p:cBhvr>
                                        <p:cTn id="12" dur="1" fill="hold"/>
                                        <p:tgtEl>
                                          <p:spTgt spid="48156"/>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162"/>
                                        </p:tgtEl>
                                        <p:attrNameLst>
                                          <p:attrName>style.visibility</p:attrName>
                                        </p:attrNameLst>
                                      </p:cBhvr>
                                      <p:to>
                                        <p:strVal val="visible"/>
                                      </p:to>
                                    </p:set>
                                    <p:anim to="" calcmode="lin" valueType="num">
                                      <p:cBhvr>
                                        <p:cTn id="17" dur="1" fill="hold"/>
                                        <p:tgtEl>
                                          <p:spTgt spid="48162"/>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8161"/>
                                        </p:tgtEl>
                                        <p:attrNameLst>
                                          <p:attrName>style.visibility</p:attrName>
                                        </p:attrNameLst>
                                      </p:cBhvr>
                                      <p:to>
                                        <p:strVal val="visible"/>
                                      </p:to>
                                    </p:set>
                                    <p:anim to="" calcmode="lin" valueType="num">
                                      <p:cBhvr>
                                        <p:cTn id="22" dur="1" fill="hold"/>
                                        <p:tgtEl>
                                          <p:spTgt spid="48161"/>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p:bldP spid="48155" grpId="0"/>
      <p:bldP spid="48161" grpId="0"/>
      <p:bldP spid="481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9914" name="Group 42"/>
          <p:cNvGraphicFramePr>
            <a:graphicFrameLocks noGrp="1"/>
          </p:cNvGraphicFramePr>
          <p:nvPr>
            <p:ph idx="1"/>
          </p:nvPr>
        </p:nvGraphicFramePr>
        <p:xfrm>
          <a:off x="1069975" y="1438275"/>
          <a:ext cx="7620000" cy="4845050"/>
        </p:xfrm>
        <a:graphic>
          <a:graphicData uri="http://schemas.openxmlformats.org/drawingml/2006/table">
            <a:tbl>
              <a:tblPr/>
              <a:tblGrid>
                <a:gridCol w="1524000"/>
                <a:gridCol w="1524000"/>
                <a:gridCol w="1524000"/>
                <a:gridCol w="1524000"/>
                <a:gridCol w="1524000"/>
              </a:tblGrid>
              <a:tr h="16154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Vật cần đo thể tích</a:t>
                      </a:r>
                      <a:endParaRPr kumimoji="0" lang="vi-VN"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Dụng cụ đo</a:t>
                      </a:r>
                      <a:endParaRPr kumimoji="0" lang="vi-VN" sz="2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Thể tích ước lượng (cm</a:t>
                      </a:r>
                      <a:r>
                        <a:rPr kumimoji="0" lang="en-US" sz="2800" b="0" i="0" u="none" strike="noStrike" cap="none" normalizeH="0" baseline="30000">
                          <a:ln>
                            <a:noFill/>
                          </a:ln>
                          <a:solidFill>
                            <a:schemeClr val="tx1"/>
                          </a:solidFill>
                          <a:effectLst/>
                          <a:latin typeface="Arial" panose="020B0604020202020204" pitchFamily="34" charset="0"/>
                        </a:rPr>
                        <a:t>3</a:t>
                      </a:r>
                      <a:r>
                        <a:rPr kumimoji="0" lang="en-US" sz="2800" b="0" i="0" u="none" strike="noStrike" cap="none" normalizeH="0" baseline="0">
                          <a:ln>
                            <a:noFill/>
                          </a:ln>
                          <a:solidFill>
                            <a:schemeClr val="tx1"/>
                          </a:solidFill>
                          <a:effectLst/>
                          <a:latin typeface="Arial" panose="020B0604020202020204" pitchFamily="34" charset="0"/>
                        </a:rPr>
                        <a:t>)</a:t>
                      </a:r>
                      <a:endParaRPr kumimoji="0" lang="vi-VN" sz="2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Thể tích đo được (cm</a:t>
                      </a:r>
                      <a:r>
                        <a:rPr kumimoji="0" lang="en-US" sz="2800" b="0" i="0" u="none" strike="noStrike" cap="none" normalizeH="0" baseline="30000">
                          <a:ln>
                            <a:noFill/>
                          </a:ln>
                          <a:solidFill>
                            <a:schemeClr val="tx1"/>
                          </a:solidFill>
                          <a:effectLst/>
                          <a:latin typeface="Arial" panose="020B0604020202020204" pitchFamily="34" charset="0"/>
                        </a:rPr>
                        <a:t>3</a:t>
                      </a:r>
                      <a:r>
                        <a:rPr kumimoji="0" lang="en-US" sz="2800" b="0" i="0" u="none" strike="noStrike" cap="none" normalizeH="0" baseline="0">
                          <a:ln>
                            <a:noFill/>
                          </a:ln>
                          <a:solidFill>
                            <a:schemeClr val="tx1"/>
                          </a:solidFill>
                          <a:effectLst/>
                          <a:latin typeface="Arial" panose="020B0604020202020204" pitchFamily="34" charset="0"/>
                        </a:rPr>
                        <a:t>)</a:t>
                      </a:r>
                      <a:endParaRPr kumimoji="0" lang="vi-VN" sz="2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15440">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GHĐ</a:t>
                      </a:r>
                      <a:endParaRPr kumimoji="0" lang="vi-VN" sz="2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ĐCNN</a:t>
                      </a:r>
                      <a:endParaRPr kumimoji="0" lang="vi-VN" sz="2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cPr/>
                </a:tc>
                <a:tc vMerge="1">
                  <a:tcPr/>
                </a:tc>
              </a:tr>
              <a:tr h="161544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479" name="Text Box 1"/>
          <p:cNvSpPr txBox="1"/>
          <p:nvPr/>
        </p:nvSpPr>
        <p:spPr>
          <a:xfrm>
            <a:off x="1238250" y="600075"/>
            <a:ext cx="5575300" cy="522288"/>
          </a:xfrm>
          <a:prstGeom prst="rect">
            <a:avLst/>
          </a:prstGeom>
          <a:noFill/>
          <a:ln w="9525">
            <a:noFill/>
          </a:ln>
        </p:spPr>
        <p:txBody>
          <a:bodyPr wrap="square" anchor="t">
            <a:spAutoFit/>
          </a:bodyPr>
          <a:p>
            <a:pPr eaLnBrk="0" hangingPunct="0"/>
            <a:r>
              <a:rPr lang="en-US" altLang="zh-CN" sz="2800" b="1">
                <a:solidFill>
                  <a:srgbClr val="FF0000"/>
                </a:solidFill>
                <a:latin typeface="Times New Roman" panose="02020603050405020304" pitchFamily="18" charset="0"/>
              </a:rPr>
              <a:t>3. Thực hành: Đo thể tích vật rắn.</a:t>
            </a:r>
            <a:endParaRPr lang="en-US" altLang="zh-CN" sz="2800" b="1">
              <a:solidFill>
                <a:srgbClr val="FF0000"/>
              </a:solidFill>
              <a:latin typeface="Times New Roman" panose="02020603050405020304" pitchFamily="18" charset="0"/>
            </a:endParaRPr>
          </a:p>
        </p:txBody>
      </p: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8" name="Text Box 4"/>
          <p:cNvSpPr txBox="1"/>
          <p:nvPr/>
        </p:nvSpPr>
        <p:spPr>
          <a:xfrm>
            <a:off x="990600" y="228600"/>
            <a:ext cx="7848600" cy="1187450"/>
          </a:xfrm>
          <a:prstGeom prst="rect">
            <a:avLst/>
          </a:prstGeom>
          <a:noFill/>
          <a:ln w="9525">
            <a:noFill/>
          </a:ln>
        </p:spPr>
        <p:txBody>
          <a:bodyPr anchor="t">
            <a:spAutoFit/>
          </a:bodyPr>
          <a:p>
            <a:pPr algn="just"/>
            <a:r>
              <a:rPr lang="en-US" altLang="en-US" sz="2400" dirty="0">
                <a:solidFill>
                  <a:schemeClr val="tx1"/>
                </a:solidFill>
                <a:latin typeface="Times New Roman" panose="02020603050405020304" pitchFamily="18" charset="0"/>
              </a:rPr>
              <a:t>       Nếu dùng ca thay cho bình tràn và bát to thay cho bình chứa để đo thể tích của vật như ở hình 4.4 thì cần phải chú ý điều gì?</a:t>
            </a:r>
            <a:endParaRPr lang="en-US" altLang="en-US" sz="2400" dirty="0">
              <a:solidFill>
                <a:schemeClr val="tx1"/>
              </a:solidFill>
              <a:latin typeface="Times New Roman" panose="02020603050405020304" pitchFamily="18" charset="0"/>
            </a:endParaRPr>
          </a:p>
        </p:txBody>
      </p:sp>
      <p:sp>
        <p:nvSpPr>
          <p:cNvPr id="62470" name="Text Box 6"/>
          <p:cNvSpPr txBox="1"/>
          <p:nvPr/>
        </p:nvSpPr>
        <p:spPr>
          <a:xfrm>
            <a:off x="884238" y="4876800"/>
            <a:ext cx="7954962" cy="1187450"/>
          </a:xfrm>
          <a:prstGeom prst="rect">
            <a:avLst/>
          </a:prstGeom>
          <a:noFill/>
          <a:ln w="9525">
            <a:noFill/>
          </a:ln>
        </p:spPr>
        <p:txBody>
          <a:bodyPr wrap="none" anchor="t">
            <a:spAutoFit/>
          </a:bodyPr>
          <a:p>
            <a:pPr>
              <a:buChar char="-"/>
            </a:pPr>
            <a:r>
              <a:rPr lang="en-US" altLang="en-US" sz="2400" b="1" i="1" dirty="0">
                <a:latin typeface="Times New Roman" panose="02020603050405020304" pitchFamily="18" charset="0"/>
              </a:rPr>
              <a:t> Lau khô bát trước khi dùng</a:t>
            </a:r>
            <a:endParaRPr lang="en-US" altLang="en-US" sz="2400" b="1" i="1" dirty="0">
              <a:latin typeface="Times New Roman" panose="02020603050405020304" pitchFamily="18" charset="0"/>
            </a:endParaRPr>
          </a:p>
          <a:p>
            <a:pPr>
              <a:buChar char="-"/>
            </a:pPr>
            <a:r>
              <a:rPr lang="en-US" altLang="en-US" sz="2400" b="1" i="1" dirty="0">
                <a:latin typeface="Times New Roman" panose="02020603050405020304" pitchFamily="18" charset="0"/>
              </a:rPr>
              <a:t> Khi nhấc ca ra không l</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rPr>
              <a:t>m đổ nước ra bát</a:t>
            </a:r>
            <a:endParaRPr lang="en-US" altLang="en-US" sz="2400" b="1" i="1" dirty="0">
              <a:latin typeface="Times New Roman" panose="02020603050405020304" pitchFamily="18" charset="0"/>
            </a:endParaRPr>
          </a:p>
          <a:p>
            <a:pPr>
              <a:buChar char="-"/>
            </a:pPr>
            <a:r>
              <a:rPr lang="en-US" altLang="en-US" sz="2400" b="1" i="1" dirty="0">
                <a:latin typeface="Times New Roman" panose="02020603050405020304" pitchFamily="18" charset="0"/>
              </a:rPr>
              <a:t> Đổ hết nước v</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rPr>
              <a:t>o bình chia độ, tránh l</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rPr>
              <a:t>m nước tr</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rPr>
              <a:t>n ra ngo</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rPr>
              <a:t>i</a:t>
            </a:r>
            <a:endParaRPr lang="en-US" altLang="en-US" sz="2400" b="1" i="1" dirty="0">
              <a:latin typeface="Times New Roman" panose="02020603050405020304" pitchFamily="18" charset="0"/>
              <a:ea typeface="Times New Roman" panose="02020603050405020304" pitchFamily="18" charset="0"/>
            </a:endParaRPr>
          </a:p>
        </p:txBody>
      </p:sp>
      <p:sp>
        <p:nvSpPr>
          <p:cNvPr id="62471" name="Text Box 7"/>
          <p:cNvSpPr txBox="1"/>
          <p:nvPr/>
        </p:nvSpPr>
        <p:spPr>
          <a:xfrm>
            <a:off x="939800" y="228600"/>
            <a:ext cx="639763" cy="519113"/>
          </a:xfrm>
          <a:prstGeom prst="rect">
            <a:avLst/>
          </a:prstGeom>
          <a:solidFill>
            <a:srgbClr val="FF0066"/>
          </a:solidFill>
          <a:ln w="9525">
            <a:noFill/>
          </a:ln>
        </p:spPr>
        <p:txBody>
          <a:bodyPr wrap="none" anchor="t">
            <a:spAutoFit/>
          </a:bodyPr>
          <a:p>
            <a:pPr>
              <a:spcBef>
                <a:spcPct val="50000"/>
              </a:spcBef>
            </a:pPr>
            <a:r>
              <a:rPr lang="en-US" altLang="en-US" sz="2800" b="1" dirty="0">
                <a:solidFill>
                  <a:srgbClr val="FFFFFF"/>
                </a:solidFill>
                <a:latin typeface="Arial" panose="020B0604020202020204" pitchFamily="34" charset="0"/>
              </a:rPr>
              <a:t>C4</a:t>
            </a:r>
            <a:endParaRPr lang="en-US" altLang="en-US" sz="2800" b="1" dirty="0">
              <a:solidFill>
                <a:srgbClr val="FFFFFF"/>
              </a:solidFill>
              <a:latin typeface="Arial" panose="020B0604020202020204" pitchFamily="34" charset="0"/>
            </a:endParaRPr>
          </a:p>
        </p:txBody>
      </p:sp>
      <p:pic>
        <p:nvPicPr>
          <p:cNvPr id="62475" name="Picture 11" descr="L6_B4_H4-4"/>
          <p:cNvPicPr>
            <a:picLocks noChangeAspect="1"/>
          </p:cNvPicPr>
          <p:nvPr/>
        </p:nvPicPr>
        <p:blipFill>
          <a:blip r:embed="rId1"/>
          <a:stretch>
            <a:fillRect/>
          </a:stretch>
        </p:blipFill>
        <p:spPr>
          <a:xfrm>
            <a:off x="1066800" y="1752600"/>
            <a:ext cx="7696200" cy="2667000"/>
          </a:xfrm>
          <a:prstGeom prst="rect">
            <a:avLst/>
          </a:prstGeom>
          <a:noFill/>
          <a:ln w="9525">
            <a:noFill/>
          </a:ln>
        </p:spPr>
      </p:pic>
    </p:spTree>
  </p:cSld>
  <p:clrMapOvr>
    <a:masterClrMapping/>
  </p:clrMapOvr>
  <p:transition spd="slow">
    <p:wipe/>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checkerboard(across)">
                                      <p:cBhvr>
                                        <p:cTn id="7" dur="500"/>
                                        <p:tgtEl>
                                          <p:spTgt spid="6247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randombar(horizontal)">
                                      <p:cBhvr>
                                        <p:cTn id="11" dur="500"/>
                                        <p:tgtEl>
                                          <p:spTgt spid="6246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475"/>
                                        </p:tgtEl>
                                        <p:attrNameLst>
                                          <p:attrName>style.visibility</p:attrName>
                                        </p:attrNameLst>
                                      </p:cBhvr>
                                      <p:to>
                                        <p:strVal val="visible"/>
                                      </p:to>
                                    </p:set>
                                    <p:animEffect transition="in" filter="fade">
                                      <p:cBhvr>
                                        <p:cTn id="16" dur="2000"/>
                                        <p:tgtEl>
                                          <p:spTgt spid="6247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p:cTn id="21" dur="1000" fill="hold"/>
                                        <p:tgtEl>
                                          <p:spTgt spid="62470"/>
                                        </p:tgtEl>
                                        <p:attrNameLst>
                                          <p:attrName>ppt_w</p:attrName>
                                        </p:attrNameLst>
                                      </p:cBhvr>
                                      <p:tavLst>
                                        <p:tav tm="0">
                                          <p:val>
                                            <p:strVal val="#ppt_w*0.70"/>
                                          </p:val>
                                        </p:tav>
                                        <p:tav tm="100000">
                                          <p:val>
                                            <p:strVal val="#ppt_w"/>
                                          </p:val>
                                        </p:tav>
                                      </p:tavLst>
                                    </p:anim>
                                    <p:anim calcmode="lin" valueType="num">
                                      <p:cBhvr>
                                        <p:cTn id="22" dur="1000" fill="hold"/>
                                        <p:tgtEl>
                                          <p:spTgt spid="62470"/>
                                        </p:tgtEl>
                                        <p:attrNameLst>
                                          <p:attrName>ppt_h</p:attrName>
                                        </p:attrNameLst>
                                      </p:cBhvr>
                                      <p:tavLst>
                                        <p:tav tm="0">
                                          <p:val>
                                            <p:strVal val="#ppt_h"/>
                                          </p:val>
                                        </p:tav>
                                        <p:tav tm="100000">
                                          <p:val>
                                            <p:strVal val="#ppt_h"/>
                                          </p:val>
                                        </p:tav>
                                      </p:tavLst>
                                    </p:anim>
                                    <p:animEffect transition="in" filter="fade">
                                      <p:cBhvr>
                                        <p:cTn id="23"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70" grpId="0"/>
      <p:bldP spid="624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1" name="Text Box 3"/>
          <p:cNvSpPr txBox="1"/>
          <p:nvPr/>
        </p:nvSpPr>
        <p:spPr>
          <a:xfrm>
            <a:off x="990600" y="609600"/>
            <a:ext cx="7620000" cy="2654300"/>
          </a:xfrm>
          <a:prstGeom prst="rect">
            <a:avLst/>
          </a:prstGeom>
          <a:noFill/>
          <a:ln w="9525">
            <a:noFill/>
          </a:ln>
        </p:spPr>
        <p:txBody>
          <a:bodyPr anchor="t">
            <a:spAutoFit/>
          </a:bodyPr>
          <a:p>
            <a:pPr algn="just"/>
            <a:r>
              <a:rPr lang="en-US" altLang="en-US" sz="2800" dirty="0">
                <a:solidFill>
                  <a:schemeClr val="tx1"/>
                </a:solidFill>
                <a:latin typeface="Times New Roman" panose="02020603050405020304" pitchFamily="18" charset="0"/>
              </a:rPr>
              <a:t>	Hãy tự l</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m một bình chia độ: Dán băng giấy trắng dọc theo chai nhựa (hoặc cốc), dùng bơm tiêm bơm 5cm</a:t>
            </a:r>
            <a:r>
              <a:rPr lang="en-US" altLang="en-US" sz="2800" baseline="30000" dirty="0">
                <a:solidFill>
                  <a:schemeClr val="tx1"/>
                </a:solidFill>
                <a:latin typeface="Times New Roman" panose="02020603050405020304" pitchFamily="18" charset="0"/>
              </a:rPr>
              <a:t>3</a:t>
            </a:r>
            <a:r>
              <a:rPr lang="en-US" altLang="en-US" sz="2800" dirty="0">
                <a:solidFill>
                  <a:schemeClr val="tx1"/>
                </a:solidFill>
                <a:latin typeface="Times New Roman" panose="02020603050405020304" pitchFamily="18" charset="0"/>
              </a:rPr>
              <a:t> nước v</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o chai, đánh dấu mực nước v</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 ghi 5cm</a:t>
            </a:r>
            <a:r>
              <a:rPr lang="en-US" altLang="en-US" sz="2800" baseline="30000" dirty="0">
                <a:solidFill>
                  <a:schemeClr val="tx1"/>
                </a:solidFill>
                <a:latin typeface="Times New Roman" panose="02020603050405020304" pitchFamily="18" charset="0"/>
              </a:rPr>
              <a:t>3</a:t>
            </a:r>
            <a:r>
              <a:rPr lang="en-US" altLang="en-US" sz="2800" dirty="0">
                <a:solidFill>
                  <a:schemeClr val="tx1"/>
                </a:solidFill>
                <a:latin typeface="Times New Roman" panose="02020603050405020304" pitchFamily="18" charset="0"/>
              </a:rPr>
              <a:t> v</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o băng giấy. Tiếp tục l</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m như vậy v</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 ghi 10cm</a:t>
            </a:r>
            <a:r>
              <a:rPr lang="en-US" altLang="en-US" sz="2800" baseline="30000" dirty="0">
                <a:solidFill>
                  <a:schemeClr val="tx1"/>
                </a:solidFill>
                <a:latin typeface="Times New Roman" panose="02020603050405020304" pitchFamily="18" charset="0"/>
              </a:rPr>
              <a:t>3</a:t>
            </a:r>
            <a:r>
              <a:rPr lang="en-US" altLang="en-US" sz="2800" dirty="0">
                <a:solidFill>
                  <a:schemeClr val="tx1"/>
                </a:solidFill>
                <a:latin typeface="Times New Roman" panose="02020603050405020304" pitchFamily="18" charset="0"/>
              </a:rPr>
              <a:t>, 15cm</a:t>
            </a:r>
            <a:r>
              <a:rPr lang="en-US" altLang="en-US" sz="2800" baseline="30000" dirty="0">
                <a:solidFill>
                  <a:schemeClr val="tx1"/>
                </a:solidFill>
                <a:latin typeface="Times New Roman" panose="02020603050405020304" pitchFamily="18" charset="0"/>
              </a:rPr>
              <a:t>3 </a:t>
            </a:r>
            <a:r>
              <a:rPr lang="en-US" altLang="en-US" sz="2800" dirty="0">
                <a:solidFill>
                  <a:schemeClr val="tx1"/>
                </a:solidFill>
                <a:latin typeface="Times New Roman" panose="02020603050405020304" pitchFamily="18" charset="0"/>
              </a:rPr>
              <a:t>... cho đến khi nước đầy bình chia độ</a:t>
            </a:r>
            <a:endParaRPr lang="en-US" altLang="en-US" sz="2800" baseline="30000" dirty="0">
              <a:solidFill>
                <a:schemeClr val="tx1"/>
              </a:solidFill>
              <a:latin typeface="Times New Roman" panose="02020603050405020304" pitchFamily="18" charset="0"/>
              <a:ea typeface="Times New Roman" panose="02020603050405020304" pitchFamily="18" charset="0"/>
            </a:endParaRPr>
          </a:p>
        </p:txBody>
      </p:sp>
      <p:sp>
        <p:nvSpPr>
          <p:cNvPr id="63493" name="Text Box 5"/>
          <p:cNvSpPr txBox="1"/>
          <p:nvPr/>
        </p:nvSpPr>
        <p:spPr>
          <a:xfrm>
            <a:off x="1155700" y="609600"/>
            <a:ext cx="639763" cy="519113"/>
          </a:xfrm>
          <a:prstGeom prst="rect">
            <a:avLst/>
          </a:prstGeom>
          <a:solidFill>
            <a:srgbClr val="FF0066"/>
          </a:solidFill>
          <a:ln w="9525">
            <a:noFill/>
          </a:ln>
        </p:spPr>
        <p:txBody>
          <a:bodyPr wrap="none" anchor="t">
            <a:spAutoFit/>
          </a:bodyPr>
          <a:p>
            <a:pPr>
              <a:spcBef>
                <a:spcPct val="50000"/>
              </a:spcBef>
            </a:pPr>
            <a:r>
              <a:rPr lang="en-US" altLang="en-US" sz="2800" b="1" dirty="0">
                <a:solidFill>
                  <a:srgbClr val="FFFFFF"/>
                </a:solidFill>
                <a:latin typeface="Arial" panose="020B0604020202020204" pitchFamily="34" charset="0"/>
              </a:rPr>
              <a:t>C5</a:t>
            </a:r>
            <a:endParaRPr lang="en-US" altLang="en-US" sz="2800" b="1" dirty="0">
              <a:solidFill>
                <a:srgbClr val="FFFFFF"/>
              </a:solidFill>
              <a:latin typeface="Arial" panose="020B0604020202020204" pitchFamily="34" charset="0"/>
            </a:endParaRPr>
          </a:p>
        </p:txBody>
      </p:sp>
      <p:sp>
        <p:nvSpPr>
          <p:cNvPr id="63496" name="Text Box 8"/>
          <p:cNvSpPr txBox="1"/>
          <p:nvPr/>
        </p:nvSpPr>
        <p:spPr>
          <a:xfrm>
            <a:off x="1066800" y="4006850"/>
            <a:ext cx="7848600" cy="946150"/>
          </a:xfrm>
          <a:prstGeom prst="rect">
            <a:avLst/>
          </a:prstGeom>
          <a:noFill/>
          <a:ln w="9525">
            <a:noFill/>
          </a:ln>
        </p:spPr>
        <p:txBody>
          <a:bodyPr anchor="t">
            <a:spAutoFit/>
          </a:bodyPr>
          <a:p>
            <a:pPr algn="just"/>
            <a:r>
              <a:rPr lang="en-US" altLang="en-US" sz="2800" dirty="0">
                <a:solidFill>
                  <a:schemeClr val="tx1"/>
                </a:solidFill>
                <a:latin typeface="Times New Roman" panose="02020603050405020304" pitchFamily="18" charset="0"/>
              </a:rPr>
              <a:t>        Hãy tìm hai vật nào đó và đo thể tích của chúng bằng bình chia độ vừa tạo ra.</a:t>
            </a:r>
            <a:endParaRPr lang="en-US" altLang="en-US" sz="2800" dirty="0">
              <a:solidFill>
                <a:schemeClr val="tx1"/>
              </a:solidFill>
              <a:latin typeface="Times New Roman" panose="02020603050405020304" pitchFamily="18" charset="0"/>
            </a:endParaRPr>
          </a:p>
        </p:txBody>
      </p:sp>
      <p:sp>
        <p:nvSpPr>
          <p:cNvPr id="63497" name="Text Box 9"/>
          <p:cNvSpPr txBox="1"/>
          <p:nvPr/>
        </p:nvSpPr>
        <p:spPr>
          <a:xfrm>
            <a:off x="1133475" y="3940175"/>
            <a:ext cx="738188" cy="519113"/>
          </a:xfrm>
          <a:prstGeom prst="rect">
            <a:avLst/>
          </a:prstGeom>
          <a:solidFill>
            <a:srgbClr val="FF0066"/>
          </a:solidFill>
          <a:ln w="9525">
            <a:noFill/>
          </a:ln>
        </p:spPr>
        <p:txBody>
          <a:bodyPr wrap="none" anchor="t">
            <a:spAutoFit/>
          </a:bodyPr>
          <a:p>
            <a:pPr>
              <a:spcBef>
                <a:spcPct val="50000"/>
              </a:spcBef>
            </a:pPr>
            <a:r>
              <a:rPr lang="en-US" altLang="en-US" sz="2800" b="1" dirty="0">
                <a:solidFill>
                  <a:srgbClr val="FFFFFF"/>
                </a:solidFill>
                <a:latin typeface="Arial" panose="020B0604020202020204" pitchFamily="34" charset="0"/>
              </a:rPr>
              <a:t>C6 </a:t>
            </a:r>
            <a:endParaRPr lang="en-US" altLang="en-US" sz="2800" b="1" dirty="0">
              <a:solidFill>
                <a:srgbClr val="FFFFFF"/>
              </a:solidFill>
              <a:latin typeface="Arial" panose="020B0604020202020204" pitchFamily="34" charset="0"/>
            </a:endParaRPr>
          </a:p>
        </p:txBody>
      </p:sp>
    </p:spTree>
  </p:cSld>
  <p:clrMapOvr>
    <a:masterClrMapping/>
  </p:clrMapOvr>
  <p:transition spd="slow">
    <p:pull dir="d"/>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heckerboard(across)">
                                      <p:cBhvr>
                                        <p:cTn id="7" dur="500"/>
                                        <p:tgtEl>
                                          <p:spTgt spid="6349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3491"/>
                                        </p:tgtEl>
                                        <p:attrNameLst>
                                          <p:attrName>style.visibility</p:attrName>
                                        </p:attrNameLst>
                                      </p:cBhvr>
                                      <p:to>
                                        <p:strVal val="visible"/>
                                      </p:to>
                                    </p:set>
                                    <p:animEffect transition="in" filter="randombar(horizontal)">
                                      <p:cBhvr>
                                        <p:cTn id="11" dur="500"/>
                                        <p:tgtEl>
                                          <p:spTgt spid="6349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3497"/>
                                        </p:tgtEl>
                                        <p:attrNameLst>
                                          <p:attrName>style.visibility</p:attrName>
                                        </p:attrNameLst>
                                      </p:cBhvr>
                                      <p:to>
                                        <p:strVal val="visible"/>
                                      </p:to>
                                    </p:set>
                                    <p:animEffect transition="in" filter="checkerboard(across)">
                                      <p:cBhvr>
                                        <p:cTn id="16" dur="500"/>
                                        <p:tgtEl>
                                          <p:spTgt spid="6349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63496"/>
                                        </p:tgtEl>
                                        <p:attrNameLst>
                                          <p:attrName>style.visibility</p:attrName>
                                        </p:attrNameLst>
                                      </p:cBhvr>
                                      <p:to>
                                        <p:strVal val="visible"/>
                                      </p:to>
                                    </p:set>
                                    <p:animEffect transition="in" filter="randombar(horizontal)">
                                      <p:cBhvr>
                                        <p:cTn id="20" dur="500"/>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3" grpId="0" animBg="1"/>
      <p:bldP spid="63496" grpId="0"/>
      <p:bldP spid="634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2" descr="Picture1"/>
          <p:cNvPicPr>
            <a:picLocks noChangeAspect="1"/>
          </p:cNvPicPr>
          <p:nvPr/>
        </p:nvPicPr>
        <p:blipFill>
          <a:blip r:embed="rId1"/>
          <a:stretch>
            <a:fillRect/>
          </a:stretch>
        </p:blipFill>
        <p:spPr>
          <a:xfrm>
            <a:off x="-304800" y="-228600"/>
            <a:ext cx="9753600" cy="7315200"/>
          </a:xfrm>
          <a:prstGeom prst="rect">
            <a:avLst/>
          </a:prstGeom>
          <a:noFill/>
          <a:ln w="9525">
            <a:noFill/>
          </a:ln>
        </p:spPr>
      </p:pic>
      <p:sp>
        <p:nvSpPr>
          <p:cNvPr id="20483" name="Rectangle 3">
            <a:hlinkClick r:id="rId2" action="ppaction://hlinksldjump">
              <a:snd r:embed="rId3" name="push.wav"/>
            </a:hlinkClick>
          </p:cNvPr>
          <p:cNvSpPr>
            <a:spLocks noChangeArrowheads="1"/>
          </p:cNvSpPr>
          <p:nvPr/>
        </p:nvSpPr>
        <p:spPr bwMode="auto">
          <a:xfrm>
            <a:off x="-304800" y="762000"/>
            <a:ext cx="3390900" cy="2971800"/>
          </a:xfrm>
          <a:prstGeom prst="rect">
            <a:avLst/>
          </a:prstGeom>
          <a:solidFill>
            <a:srgbClr val="00FFFF"/>
          </a:solidFill>
          <a:ln w="9525">
            <a:solidFill>
              <a:schemeClr val="accent2"/>
            </a:solidFill>
            <a:miter lim="800000"/>
          </a:ln>
          <a:effectLst>
            <a:prstShdw prst="shdw17" dist="17961" dir="2700000">
              <a:schemeClr val="accent2">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rPr>
              <a:t>1</a:t>
            </a:r>
            <a:endParaRPr kumimoji="0" lang="vi-VN"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endParaRPr>
          </a:p>
        </p:txBody>
      </p:sp>
      <p:sp>
        <p:nvSpPr>
          <p:cNvPr id="20484" name="Rectangle 4">
            <a:hlinkClick r:id="rId4" action="ppaction://hlinksldjump">
              <a:snd r:embed="rId3" name="push.wav"/>
            </a:hlinkClick>
          </p:cNvPr>
          <p:cNvSpPr>
            <a:spLocks noChangeArrowheads="1"/>
          </p:cNvSpPr>
          <p:nvPr/>
        </p:nvSpPr>
        <p:spPr bwMode="auto">
          <a:xfrm>
            <a:off x="2895600" y="762000"/>
            <a:ext cx="3390900" cy="2971800"/>
          </a:xfrm>
          <a:prstGeom prst="rect">
            <a:avLst/>
          </a:prstGeom>
          <a:solidFill>
            <a:srgbClr val="66FF33"/>
          </a:solidFill>
          <a:ln w="9525">
            <a:solidFill>
              <a:schemeClr val="accent2"/>
            </a:solidFill>
            <a:miter lim="800000"/>
          </a:ln>
          <a:effectLst>
            <a:prstShdw prst="shdw17" dist="17961" dir="2700000">
              <a:schemeClr val="accent2">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rPr>
              <a:t>2</a:t>
            </a:r>
            <a:endParaRPr kumimoji="0" lang="vi-VN"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endParaRPr>
          </a:p>
        </p:txBody>
      </p:sp>
      <p:sp>
        <p:nvSpPr>
          <p:cNvPr id="22532" name="Rectangle 5"/>
          <p:cNvSpPr>
            <a:spLocks noGrp="1"/>
          </p:cNvSpPr>
          <p:nvPr>
            <p:ph type="title"/>
          </p:nvPr>
        </p:nvSpPr>
        <p:spPr>
          <a:xfrm>
            <a:off x="2162175" y="0"/>
            <a:ext cx="4648200" cy="685800"/>
          </a:xfrm>
          <a:solidFill>
            <a:srgbClr val="FFFF00"/>
          </a:solidFill>
          <a:ln>
            <a:solidFill>
              <a:srgbClr val="FF00FF"/>
            </a:solidFill>
            <a:miter/>
          </a:ln>
        </p:spPr>
        <p:txBody>
          <a:bodyPr vert="horz" wrap="square" lIns="91440" tIns="45720" rIns="91440" bIns="45720" anchor="ctr"/>
          <a:p>
            <a:r>
              <a:rPr lang="en-US" altLang="en-US" sz="4000" dirty="0">
                <a:solidFill>
                  <a:srgbClr val="FF3300"/>
                </a:solidFill>
                <a:latin typeface="Times New Roman" panose="02020603050405020304" pitchFamily="18" charset="0"/>
              </a:rPr>
              <a:t>TRÒ CHƠI Ô CHỮ</a:t>
            </a:r>
            <a:endParaRPr lang="en-US" altLang="en-US" sz="4000" dirty="0">
              <a:solidFill>
                <a:srgbClr val="FF3300"/>
              </a:solidFill>
              <a:latin typeface="Times New Roman" panose="02020603050405020304" pitchFamily="18" charset="0"/>
            </a:endParaRPr>
          </a:p>
        </p:txBody>
      </p:sp>
      <p:sp>
        <p:nvSpPr>
          <p:cNvPr id="20486" name="Rectangle 6">
            <a:hlinkClick r:id="rId5" action="ppaction://hlinksldjump">
              <a:snd r:embed="rId3" name="push.wav"/>
            </a:hlinkClick>
          </p:cNvPr>
          <p:cNvSpPr>
            <a:spLocks noChangeArrowheads="1"/>
          </p:cNvSpPr>
          <p:nvPr/>
        </p:nvSpPr>
        <p:spPr bwMode="auto">
          <a:xfrm>
            <a:off x="6057900" y="762000"/>
            <a:ext cx="3390900" cy="2971800"/>
          </a:xfrm>
          <a:prstGeom prst="rect">
            <a:avLst/>
          </a:prstGeom>
          <a:solidFill>
            <a:srgbClr val="FF66FF"/>
          </a:solidFill>
          <a:ln w="9525">
            <a:solidFill>
              <a:schemeClr val="accent2"/>
            </a:solidFill>
            <a:miter lim="800000"/>
          </a:ln>
          <a:effectLst>
            <a:prstShdw prst="shdw17" dist="17961" dir="2700000">
              <a:schemeClr val="accent2">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rPr>
              <a:t>3</a:t>
            </a:r>
            <a:endParaRPr kumimoji="0" lang="vi-VN"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endParaRPr>
          </a:p>
        </p:txBody>
      </p:sp>
      <p:sp>
        <p:nvSpPr>
          <p:cNvPr id="20487" name="Rectangle 7">
            <a:hlinkClick r:id="rId6" action="ppaction://hlinksldjump">
              <a:snd r:embed="rId3" name="push.wav"/>
            </a:hlinkClick>
          </p:cNvPr>
          <p:cNvSpPr>
            <a:spLocks noChangeArrowheads="1"/>
          </p:cNvSpPr>
          <p:nvPr/>
        </p:nvSpPr>
        <p:spPr bwMode="auto">
          <a:xfrm>
            <a:off x="-304800" y="3733800"/>
            <a:ext cx="3381375" cy="3352800"/>
          </a:xfrm>
          <a:prstGeom prst="rect">
            <a:avLst/>
          </a:prstGeom>
          <a:solidFill>
            <a:srgbClr val="FFFF00"/>
          </a:solidFill>
          <a:ln w="9525">
            <a:solidFill>
              <a:schemeClr val="accent2"/>
            </a:solidFill>
            <a:miter lim="800000"/>
          </a:ln>
          <a:effectLst>
            <a:prstShdw prst="shdw17" dist="17961" dir="2700000">
              <a:schemeClr val="accent2">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rPr>
              <a:t>4</a:t>
            </a:r>
            <a:endParaRPr kumimoji="0" lang="vi-VN"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endParaRPr>
          </a:p>
        </p:txBody>
      </p:sp>
      <p:sp>
        <p:nvSpPr>
          <p:cNvPr id="20488" name="Rectangle 8">
            <a:hlinkClick r:id="rId7" action="ppaction://hlinksldjump">
              <a:snd r:embed="rId3" name="push.wav"/>
            </a:hlinkClick>
          </p:cNvPr>
          <p:cNvSpPr>
            <a:spLocks noChangeArrowheads="1"/>
          </p:cNvSpPr>
          <p:nvPr/>
        </p:nvSpPr>
        <p:spPr bwMode="auto">
          <a:xfrm>
            <a:off x="2895600" y="3733800"/>
            <a:ext cx="3381375" cy="3352800"/>
          </a:xfrm>
          <a:prstGeom prst="rect">
            <a:avLst/>
          </a:prstGeom>
          <a:solidFill>
            <a:srgbClr val="FF3300"/>
          </a:solidFill>
          <a:ln w="9525">
            <a:solidFill>
              <a:schemeClr val="accent2"/>
            </a:solidFill>
            <a:miter lim="800000"/>
          </a:ln>
          <a:effectLst>
            <a:prstShdw prst="shdw17" dist="17961" dir="2700000">
              <a:schemeClr val="accent2">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rPr>
              <a:t>5</a:t>
            </a:r>
            <a:endParaRPr kumimoji="0" lang="vi-VN"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endParaRPr>
          </a:p>
        </p:txBody>
      </p:sp>
      <p:sp>
        <p:nvSpPr>
          <p:cNvPr id="20489" name="Rectangle 9">
            <a:hlinkClick r:id="" action="ppaction://noaction">
              <a:snd r:embed="rId3" name="push.wav"/>
            </a:hlinkClick>
          </p:cNvPr>
          <p:cNvSpPr>
            <a:spLocks noChangeArrowheads="1"/>
          </p:cNvSpPr>
          <p:nvPr/>
        </p:nvSpPr>
        <p:spPr bwMode="auto">
          <a:xfrm>
            <a:off x="6067425" y="3733800"/>
            <a:ext cx="3381375" cy="3352800"/>
          </a:xfrm>
          <a:prstGeom prst="rect">
            <a:avLst/>
          </a:prstGeom>
          <a:solidFill>
            <a:srgbClr val="0066FF"/>
          </a:solidFill>
          <a:ln w="9525">
            <a:solidFill>
              <a:srgbClr val="FF00FF"/>
            </a:solidFill>
            <a:miter lim="800000"/>
          </a:ln>
          <a:effectLst>
            <a:prstShdw prst="shdw17" dist="17961" dir="2700000">
              <a:srgbClr val="FF00FF">
                <a:gamma/>
                <a:shade val="60000"/>
                <a:invGamma/>
              </a:srgb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rPr>
              <a:t>6</a:t>
            </a:r>
            <a:endParaRPr kumimoji="0" lang="vi-VN" sz="9600" b="1" i="0" u="none" strike="noStrike" kern="1200" cap="none" spc="0" normalizeH="0" baseline="0" noProof="0">
              <a:ln>
                <a:noFill/>
              </a:ln>
              <a:solidFill>
                <a:schemeClr val="tx1"/>
              </a:solidFill>
              <a:effectLst>
                <a:outerShdw blurRad="38100" dist="38100" dir="2700000" algn="tl">
                  <a:srgbClr val="FFFFFF"/>
                </a:outerShdw>
              </a:effectLst>
              <a:uLnTx/>
              <a:uFillTx/>
              <a:latin typeface="VNI-Times" pitchFamily="2" charset="0"/>
              <a:ea typeface="+mn-ea"/>
              <a:cs typeface="Arial" panose="020B0604020202020204" pitchFamily="34" charset="0"/>
            </a:endParaRPr>
          </a:p>
        </p:txBody>
      </p:sp>
      <p:sp>
        <p:nvSpPr>
          <p:cNvPr id="22537" name="AutoShape 10">
            <a:hlinkClick r:id="rId8" action="ppaction://hlinksldjump"/>
          </p:cNvPr>
          <p:cNvSpPr/>
          <p:nvPr/>
        </p:nvSpPr>
        <p:spPr>
          <a:xfrm>
            <a:off x="8458200" y="6324600"/>
            <a:ext cx="685800" cy="533400"/>
          </a:xfrm>
          <a:prstGeom prst="actionButtonForwardNext">
            <a:avLst/>
          </a:prstGeom>
          <a:solidFill>
            <a:schemeClr val="accent1"/>
          </a:solidFill>
          <a:ln w="9525">
            <a:noFill/>
          </a:ln>
        </p:spPr>
        <p:txBody>
          <a:bodyPr wrap="none" anchor="ctr"/>
          <a:p>
            <a:endParaRPr lang="en-US" altLang="en-US" dirty="0">
              <a:latin typeface="VNI-Helve" pitchFamily="2" charset="0"/>
            </a:endParaRPr>
          </a:p>
        </p:txBody>
      </p:sp>
    </p:spTree>
  </p:cSld>
  <p:clrMapOvr>
    <a:masterClrMapping/>
  </p:clrMapOvr>
  <p:transition>
    <p:push dir="r"/>
  </p:transition>
  <p:timing>
    <p:tnLst>
      <p:par>
        <p:cTn id="1" dur="indefinite" restart="never" nodeType="tmRoot">
          <p:childTnLst>
            <p:seq concurrent="1" nextAc="seek">
              <p:cTn id="2" restart="whenNotActive" fill="hold" evtFilter="cancelBubble" nodeType="interactiveSeq">
                <p:stCondLst>
                  <p:cond evt="onClick" delay="0">
                    <p:tgtEl>
                      <p:spTgt spid="2048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0483"/>
                                        </p:tgtEl>
                                      </p:cBhvr>
                                    </p:animEffect>
                                    <p:set>
                                      <p:cBhvr>
                                        <p:cTn id="7" dur="1" fill="hold">
                                          <p:stCondLst>
                                            <p:cond delay="499"/>
                                          </p:stCondLst>
                                        </p:cTn>
                                        <p:tgtEl>
                                          <p:spTgt spid="20483"/>
                                        </p:tgtEl>
                                        <p:attrNameLst>
                                          <p:attrName>style.visibility</p:attrName>
                                        </p:attrNameLst>
                                      </p:cBhvr>
                                      <p:to>
                                        <p:strVal val="hidden"/>
                                      </p:to>
                                    </p:set>
                                  </p:childTnLst>
                                </p:cTn>
                              </p:par>
                            </p:childTnLst>
                          </p:cTn>
                        </p:par>
                      </p:childTnLst>
                    </p:cTn>
                  </p:par>
                </p:childTnLst>
              </p:cTn>
              <p:nextCondLst>
                <p:cond evt="onClick" delay="0">
                  <p:tgtEl>
                    <p:spTgt spid="20483"/>
                  </p:tgtEl>
                </p:cond>
              </p:nextCondLst>
            </p:seq>
            <p:seq concurrent="1" nextAc="seek">
              <p:cTn id="8" restart="whenNotActive" fill="hold" evtFilter="cancelBubble" nodeType="interactiveSeq">
                <p:stCondLst>
                  <p:cond evt="onClick" delay="0">
                    <p:tgtEl>
                      <p:spTgt spid="20484"/>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20484"/>
                                        </p:tgtEl>
                                      </p:cBhvr>
                                    </p:animEffect>
                                    <p:set>
                                      <p:cBhvr>
                                        <p:cTn id="13" dur="1" fill="hold">
                                          <p:stCondLst>
                                            <p:cond delay="499"/>
                                          </p:stCondLst>
                                        </p:cTn>
                                        <p:tgtEl>
                                          <p:spTgt spid="20484"/>
                                        </p:tgtEl>
                                        <p:attrNameLst>
                                          <p:attrName>style.visibility</p:attrName>
                                        </p:attrNameLst>
                                      </p:cBhvr>
                                      <p:to>
                                        <p:strVal val="hidden"/>
                                      </p:to>
                                    </p:set>
                                  </p:childTnLst>
                                </p:cTn>
                              </p:par>
                            </p:childTnLst>
                          </p:cTn>
                        </p:par>
                      </p:childTnLst>
                    </p:cTn>
                  </p:par>
                </p:childTnLst>
              </p:cTn>
              <p:nextCondLst>
                <p:cond evt="onClick" delay="0">
                  <p:tgtEl>
                    <p:spTgt spid="20484"/>
                  </p:tgtEl>
                </p:cond>
              </p:nextCondLst>
            </p:seq>
            <p:seq concurrent="1" nextAc="seek">
              <p:cTn id="14" restart="whenNotActive" fill="hold" evtFilter="cancelBubble" nodeType="interactiveSeq">
                <p:stCondLst>
                  <p:cond evt="onClick" delay="0">
                    <p:tgtEl>
                      <p:spTgt spid="20486"/>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20486"/>
                                        </p:tgtEl>
                                      </p:cBhvr>
                                    </p:animEffect>
                                    <p:set>
                                      <p:cBhvr>
                                        <p:cTn id="19"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0" restart="whenNotActive" fill="hold" evtFilter="cancelBubble" nodeType="interactiveSeq">
                <p:stCondLst>
                  <p:cond evt="onClick" delay="0">
                    <p:tgtEl>
                      <p:spTgt spid="20487"/>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20487"/>
                                        </p:tgtEl>
                                      </p:cBhvr>
                                    </p:animEffect>
                                    <p:set>
                                      <p:cBhvr>
                                        <p:cTn id="25"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seq concurrent="1" nextAc="seek">
              <p:cTn id="26" restart="whenNotActive" fill="hold" evtFilter="cancelBubble" nodeType="interactiveSeq">
                <p:stCondLst>
                  <p:cond evt="onClick" delay="0">
                    <p:tgtEl>
                      <p:spTgt spid="20488"/>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20488"/>
                                        </p:tgtEl>
                                      </p:cBhvr>
                                    </p:animEffect>
                                    <p:set>
                                      <p:cBhvr>
                                        <p:cTn id="31"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32" restart="whenNotActive" fill="hold" evtFilter="cancelBubble" nodeType="interactiveSeq">
                <p:stCondLst>
                  <p:cond evt="onClick" delay="0">
                    <p:tgtEl>
                      <p:spTgt spid="20489"/>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20489"/>
                                        </p:tgtEl>
                                      </p:cBhvr>
                                    </p:animEffect>
                                    <p:set>
                                      <p:cBhvr>
                                        <p:cTn id="37" dur="1" fill="hold">
                                          <p:stCondLst>
                                            <p:cond delay="499"/>
                                          </p:stCondLst>
                                        </p:cTn>
                                        <p:tgtEl>
                                          <p:spTgt spid="20489"/>
                                        </p:tgtEl>
                                        <p:attrNameLst>
                                          <p:attrName>style.visibility</p:attrName>
                                        </p:attrNameLst>
                                      </p:cBhvr>
                                      <p:to>
                                        <p:strVal val="hidden"/>
                                      </p:to>
                                    </p:set>
                                  </p:childTnLst>
                                </p:cTn>
                              </p:par>
                            </p:childTnLst>
                          </p:cTn>
                        </p:par>
                      </p:childTnLst>
                    </p:cTn>
                  </p:par>
                </p:childTnLst>
              </p:cTn>
              <p:nextCondLst>
                <p:cond evt="onClick" delay="0">
                  <p:tgtEl>
                    <p:spTgt spid="20489"/>
                  </p:tgtEl>
                </p:cond>
              </p:nextCondLst>
            </p:seq>
          </p:childTnLst>
        </p:cTn>
      </p:par>
    </p:tnLst>
    <p:bldLst>
      <p:bldP spid="20483" grpId="0" animBg="1"/>
      <p:bldP spid="20484" grpId="0" animBg="1"/>
      <p:bldP spid="20486" grpId="0" animBg="1"/>
      <p:bldP spid="20487" grpId="0" animBg="1"/>
      <p:bldP spid="20488" grpId="0" animBg="1"/>
      <p:bldP spid="204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idx="1"/>
          </p:nvPr>
        </p:nvSpPr>
        <p:spPr>
          <a:xfrm>
            <a:off x="0" y="2667000"/>
            <a:ext cx="9144000" cy="1371600"/>
          </a:xfrm>
          <a:solidFill>
            <a:srgbClr val="00FFFF"/>
          </a:solidFill>
          <a:ln/>
        </p:spPr>
        <p:txBody>
          <a:bodyPr vert="horz" wrap="square" lIns="91440" tIns="45720" rIns="91440" bIns="45720" anchor="t"/>
          <a:p>
            <a:pPr algn="ctr">
              <a:spcBef>
                <a:spcPct val="0"/>
              </a:spcBef>
              <a:buNone/>
            </a:pPr>
            <a:r>
              <a:rPr lang="en-US" altLang="en-US" sz="4000" b="1" dirty="0">
                <a:solidFill>
                  <a:srgbClr val="FF0000"/>
                </a:solidFill>
              </a:rPr>
              <a:t>Để đo thể tích người ta dùng bình chia độ</a:t>
            </a:r>
            <a:endParaRPr lang="en-US" altLang="en-US" sz="4000" b="1" dirty="0">
              <a:solidFill>
                <a:srgbClr val="FF0000"/>
              </a:solidFill>
            </a:endParaRPr>
          </a:p>
          <a:p>
            <a:pPr>
              <a:buNone/>
            </a:pPr>
            <a:endParaRPr lang="en-US" altLang="en-US" sz="4000" dirty="0">
              <a:solidFill>
                <a:srgbClr val="FF0000"/>
              </a:solidFill>
            </a:endParaRPr>
          </a:p>
        </p:txBody>
      </p:sp>
      <p:sp>
        <p:nvSpPr>
          <p:cNvPr id="21507" name="Rectangle 3"/>
          <p:cNvSpPr/>
          <p:nvPr/>
        </p:nvSpPr>
        <p:spPr>
          <a:xfrm>
            <a:off x="762000" y="2209800"/>
            <a:ext cx="7848600" cy="2971800"/>
          </a:xfrm>
          <a:prstGeom prst="rect">
            <a:avLst/>
          </a:prstGeom>
          <a:noFill/>
          <a:ln w="9525">
            <a:noFill/>
          </a:ln>
        </p:spPr>
        <p:txBody>
          <a:bodyPr anchor="b"/>
          <a:p>
            <a:pPr algn="ctr" eaLnBrk="0" hangingPunct="0"/>
            <a:br>
              <a:rPr lang="en-US" altLang="en-US" sz="4000" dirty="0">
                <a:solidFill>
                  <a:schemeClr val="tx2"/>
                </a:solidFill>
                <a:latin typeface="VNI-Times" pitchFamily="2" charset="0"/>
              </a:rPr>
            </a:br>
            <a:endParaRPr lang="en-US" altLang="en-US" sz="4000" dirty="0">
              <a:solidFill>
                <a:schemeClr val="tx2"/>
              </a:solidFill>
              <a:latin typeface="VNI-Times" pitchFamily="2" charset="0"/>
            </a:endParaRPr>
          </a:p>
        </p:txBody>
      </p:sp>
      <p:sp>
        <p:nvSpPr>
          <p:cNvPr id="21508" name="Rectangle 4"/>
          <p:cNvSpPr/>
          <p:nvPr/>
        </p:nvSpPr>
        <p:spPr>
          <a:xfrm>
            <a:off x="0" y="304800"/>
            <a:ext cx="9144000" cy="1600200"/>
          </a:xfrm>
          <a:prstGeom prst="rect">
            <a:avLst/>
          </a:prstGeom>
          <a:solidFill>
            <a:srgbClr val="FFFF00"/>
          </a:solidFill>
          <a:ln w="57150" cap="flat" cmpd="thinThick">
            <a:solidFill>
              <a:schemeClr val="tx1"/>
            </a:solidFill>
            <a:prstDash val="solid"/>
            <a:miter/>
            <a:headEnd type="none" w="med" len="med"/>
            <a:tailEnd type="none" w="med" len="med"/>
          </a:ln>
          <a:effectLst>
            <a:outerShdw dist="107763" dir="2699999" algn="ctr" rotWithShape="0">
              <a:schemeClr val="tx1">
                <a:alpha val="50000"/>
              </a:schemeClr>
            </a:outerShdw>
          </a:effectLst>
        </p:spPr>
        <p:txBody>
          <a:bodyPr anchor="ctr"/>
          <a:p>
            <a:pPr algn="ctr"/>
            <a:endParaRPr lang="en-US" altLang="en-US" sz="4000" b="1" dirty="0">
              <a:latin typeface="Times New Roman" panose="02020603050405020304" pitchFamily="18" charset="0"/>
            </a:endParaRPr>
          </a:p>
          <a:p>
            <a:pPr algn="ctr"/>
            <a:r>
              <a:rPr lang="en-US" altLang="en-US" sz="4000" b="1" dirty="0">
                <a:latin typeface="Times New Roman" panose="02020603050405020304" pitchFamily="18" charset="0"/>
              </a:rPr>
              <a:t>Để đo thể tích người ta dùng dụng cụ gì?</a:t>
            </a:r>
            <a:endParaRPr lang="en-US" altLang="en-US" sz="4000" b="1" dirty="0">
              <a:latin typeface="Times New Roman" panose="02020603050405020304" pitchFamily="18" charset="0"/>
            </a:endParaRPr>
          </a:p>
          <a:p>
            <a:pPr algn="ctr"/>
            <a:endParaRPr lang="en-US" altLang="en-US" sz="4000" dirty="0">
              <a:latin typeface="Times New Roman" panose="02020603050405020304" pitchFamily="18" charset="0"/>
            </a:endParaRPr>
          </a:p>
        </p:txBody>
      </p:sp>
      <p:sp>
        <p:nvSpPr>
          <p:cNvPr id="21509" name="AutoShape 5">
            <a:hlinkClick r:id="rId1" action="ppaction://hlinksldjump"/>
          </p:cNvPr>
          <p:cNvSpPr>
            <a:spLocks noChangeArrowheads="1"/>
          </p:cNvSpPr>
          <p:nvPr/>
        </p:nvSpPr>
        <p:spPr bwMode="auto">
          <a:xfrm>
            <a:off x="7696200" y="5943600"/>
            <a:ext cx="762000" cy="663575"/>
          </a:xfrm>
          <a:prstGeom prst="star5">
            <a:avLst/>
          </a:prstGeom>
          <a:solidFill>
            <a:srgbClr val="0000FF"/>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1510" name="AutoShape 6">
            <a:hlinkClick r:id="rId2" action="ppaction://hlinksldjump"/>
          </p:cNvPr>
          <p:cNvSpPr>
            <a:spLocks noChangeArrowheads="1"/>
          </p:cNvSpPr>
          <p:nvPr/>
        </p:nvSpPr>
        <p:spPr bwMode="auto">
          <a:xfrm>
            <a:off x="6781800" y="5943600"/>
            <a:ext cx="762000" cy="663575"/>
          </a:xfrm>
          <a:prstGeom prst="star5">
            <a:avLst/>
          </a:prstGeom>
          <a:solidFill>
            <a:srgbClr val="FF3737"/>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anim calcmode="lin" valueType="num">
                                      <p:cBhvr>
                                        <p:cTn id="8" dur="500" fill="hold"/>
                                        <p:tgtEl>
                                          <p:spTgt spid="21508"/>
                                        </p:tgtEl>
                                        <p:attrNameLst>
                                          <p:attrName>ppt_x</p:attrName>
                                        </p:attrNameLst>
                                      </p:cBhvr>
                                      <p:tavLst>
                                        <p:tav tm="0">
                                          <p:val>
                                            <p:strVal val="#ppt_x"/>
                                          </p:val>
                                        </p:tav>
                                        <p:tav tm="100000">
                                          <p:val>
                                            <p:strVal val="#ppt_x"/>
                                          </p:val>
                                        </p:tav>
                                      </p:tavLst>
                                    </p:anim>
                                    <p:anim calcmode="lin" valueType="num">
                                      <p:cBhvr>
                                        <p:cTn id="9" dur="500" fill="hold"/>
                                        <p:tgtEl>
                                          <p:spTgt spid="21508"/>
                                        </p:tgtEl>
                                        <p:attrNameLst>
                                          <p:attrName>ppt_y</p:attrName>
                                        </p:attrNameLst>
                                      </p:cBhvr>
                                      <p:tavLst>
                                        <p:tav tm="0">
                                          <p:val>
                                            <p:strVal val="#ppt_y-.1"/>
                                          </p:val>
                                        </p:tav>
                                        <p:tav tm="100000">
                                          <p:val>
                                            <p:strVal val="#ppt_y"/>
                                          </p:val>
                                        </p:tav>
                                      </p:tavLst>
                                    </p:anim>
                                  </p:childTnLst>
                                </p:cTn>
                              </p:par>
                            </p:childTnLst>
                          </p:cTn>
                        </p:par>
                        <p:par>
                          <p:cTn id="10" fill="hold">
                            <p:stCondLst>
                              <p:cond delay="2450"/>
                            </p:stCondLst>
                            <p:childTnLst>
                              <p:par>
                                <p:cTn id="11" presetID="3" presetClass="entr" presetSubtype="10" fill="hold" grpId="0" nodeType="afterEffect">
                                  <p:stCondLst>
                                    <p:cond delay="0"/>
                                  </p:stCondLst>
                                  <p:childTnLst>
                                    <p:set>
                                      <p:cBhvr>
                                        <p:cTn id="12" dur="1" fill="hold">
                                          <p:stCondLst>
                                            <p:cond delay="0"/>
                                          </p:stCondLst>
                                        </p:cTn>
                                        <p:tgtEl>
                                          <p:spTgt spid="21507"/>
                                        </p:tgtEl>
                                        <p:attrNameLst>
                                          <p:attrName>style.visibility</p:attrName>
                                        </p:attrNameLst>
                                      </p:cBhvr>
                                      <p:to>
                                        <p:strVal val="visible"/>
                                      </p:to>
                                    </p:set>
                                    <p:animEffect transition="in" filter="blinds(horizontal)">
                                      <p:cBhvr>
                                        <p:cTn id="13" dur="500"/>
                                        <p:tgtEl>
                                          <p:spTgt spid="2150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6"/>
                                        </p:tgtEl>
                                        <p:attrNameLst>
                                          <p:attrName>style.visibility</p:attrName>
                                        </p:attrNameLst>
                                      </p:cBhvr>
                                      <p:to>
                                        <p:strVal val="visible"/>
                                      </p:to>
                                    </p:set>
                                    <p:anim calcmode="lin" valueType="num">
                                      <p:cBhvr additive="base">
                                        <p:cTn id="18" dur="500" fill="hold"/>
                                        <p:tgtEl>
                                          <p:spTgt spid="21506"/>
                                        </p:tgtEl>
                                        <p:attrNameLst>
                                          <p:attrName>ppt_x</p:attrName>
                                        </p:attrNameLst>
                                      </p:cBhvr>
                                      <p:tavLst>
                                        <p:tav tm="0">
                                          <p:val>
                                            <p:strVal val="#ppt_x"/>
                                          </p:val>
                                        </p:tav>
                                        <p:tav tm="100000">
                                          <p:val>
                                            <p:strVal val="#ppt_x"/>
                                          </p:val>
                                        </p:tav>
                                      </p:tavLst>
                                    </p:anim>
                                    <p:anim calcmode="lin" valueType="num">
                                      <p:cBhvr additive="base">
                                        <p:cTn id="19" dur="500" fill="hold"/>
                                        <p:tgtEl>
                                          <p:spTgt spid="2150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506">
                                            <p:txEl>
                                              <p:charRg st="0" end="42"/>
                                            </p:txEl>
                                          </p:spTgt>
                                        </p:tgtEl>
                                        <p:attrNameLst>
                                          <p:attrName>style.visibility</p:attrName>
                                        </p:attrNameLst>
                                      </p:cBhvr>
                                      <p:to>
                                        <p:strVal val="visible"/>
                                      </p:to>
                                    </p:set>
                                    <p:anim calcmode="lin" valueType="num">
                                      <p:cBhvr additive="base">
                                        <p:cTn id="22" dur="500" fill="hold"/>
                                        <p:tgtEl>
                                          <p:spTgt spid="21506">
                                            <p:txEl>
                                              <p:charRg st="0" end="4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6">
                                            <p:txEl>
                                              <p:charRg st="0" end="4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build="p"/>
      <p:bldP spid="21507" grpId="0"/>
      <p:bldP spid="21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5122" name="Text Box 2"/>
          <p:cNvSpPr txBox="1"/>
          <p:nvPr/>
        </p:nvSpPr>
        <p:spPr>
          <a:xfrm>
            <a:off x="2019300" y="101600"/>
            <a:ext cx="5410200" cy="520700"/>
          </a:xfrm>
          <a:prstGeom prst="rect">
            <a:avLst/>
          </a:prstGeom>
          <a:noFill/>
          <a:ln w="9525">
            <a:noFill/>
          </a:ln>
        </p:spPr>
        <p:txBody>
          <a:bodyPr anchor="t">
            <a:spAutoFit/>
          </a:bodyPr>
          <a:p>
            <a:pPr>
              <a:spcBef>
                <a:spcPct val="50000"/>
              </a:spcBef>
            </a:pPr>
            <a:r>
              <a:rPr lang="en-US" altLang="en-US" sz="2400" b="1" dirty="0">
                <a:latin typeface="Times New Roman" panose="02020603050405020304" pitchFamily="18" charset="0"/>
              </a:rPr>
              <a:t>             </a:t>
            </a:r>
            <a:r>
              <a:rPr lang="en-US" altLang="en-US" sz="2800" b="1" dirty="0">
                <a:solidFill>
                  <a:srgbClr val="C00000"/>
                </a:solidFill>
                <a:latin typeface="Times New Roman" panose="02020603050405020304" pitchFamily="18" charset="0"/>
              </a:rPr>
              <a:t>KIỂM TRA BÀI CŨ:</a:t>
            </a:r>
            <a:endParaRPr lang="en-US" altLang="en-US" sz="2800" b="1" dirty="0">
              <a:solidFill>
                <a:srgbClr val="C00000"/>
              </a:solidFill>
              <a:latin typeface="Times New Roman" panose="02020603050405020304" pitchFamily="18" charset="0"/>
            </a:endParaRPr>
          </a:p>
        </p:txBody>
      </p:sp>
      <p:sp>
        <p:nvSpPr>
          <p:cNvPr id="29699" name="Text Box 3"/>
          <p:cNvSpPr txBox="1"/>
          <p:nvPr/>
        </p:nvSpPr>
        <p:spPr>
          <a:xfrm>
            <a:off x="806450" y="693738"/>
            <a:ext cx="8093075" cy="1506537"/>
          </a:xfrm>
          <a:prstGeom prst="rect">
            <a:avLst/>
          </a:prstGeom>
          <a:noFill/>
          <a:ln w="9525">
            <a:noFill/>
          </a:ln>
        </p:spPr>
        <p:txBody>
          <a:bodyPr wrap="square" anchor="t">
            <a:spAutoFit/>
          </a:bodyPr>
          <a:p>
            <a:pPr>
              <a:spcBef>
                <a:spcPct val="50000"/>
              </a:spcBef>
            </a:pPr>
            <a:r>
              <a:rPr lang="en-US" altLang="en-US" sz="2800" b="1" u="sng" dirty="0">
                <a:solidFill>
                  <a:srgbClr val="FF0066"/>
                </a:solidFill>
                <a:latin typeface="Times New Roman" panose="02020603050405020304" pitchFamily="18" charset="0"/>
              </a:rPr>
              <a:t>Câu 1:</a:t>
            </a:r>
            <a:r>
              <a:rPr lang="en-US" altLang="en-US" sz="2800" b="1" dirty="0">
                <a:solidFill>
                  <a:srgbClr val="FF0066"/>
                </a:solidFill>
                <a:latin typeface="Times New Roman" panose="02020603050405020304" pitchFamily="18" charset="0"/>
              </a:rPr>
              <a:t> Kể tên một số dụng cụ đo thể tích chất lỏng? Nêu cách đo thể tích chất lỏng bằng bình chia độ?</a:t>
            </a:r>
            <a:br>
              <a:rPr lang="en-US" altLang="en-US" sz="2400" b="1" dirty="0">
                <a:solidFill>
                  <a:srgbClr val="0070C0"/>
                </a:solidFill>
                <a:latin typeface="Times New Roman" panose="02020603050405020304" pitchFamily="18" charset="0"/>
              </a:rPr>
            </a:br>
            <a:br>
              <a:rPr lang="en-US" altLang="en-US" sz="1800" dirty="0">
                <a:latin typeface="Times New Roman" panose="02020603050405020304" pitchFamily="18" charset="0"/>
              </a:rPr>
            </a:br>
            <a:r>
              <a:rPr lang="en-US" altLang="en-US" sz="1800" dirty="0">
                <a:latin typeface="Times New Roman" panose="02020603050405020304" pitchFamily="18" charset="0"/>
              </a:rPr>
              <a:t>  </a:t>
            </a:r>
            <a:endParaRPr lang="en-US" altLang="en-US" sz="1800" dirty="0">
              <a:latin typeface="Times New Roman" panose="02020603050405020304" pitchFamily="18" charset="0"/>
            </a:endParaRPr>
          </a:p>
        </p:txBody>
      </p:sp>
      <p:sp>
        <p:nvSpPr>
          <p:cNvPr id="29700" name="Text Box 4"/>
          <p:cNvSpPr txBox="1">
            <a:spLocks noChangeArrowheads="1"/>
          </p:cNvSpPr>
          <p:nvPr/>
        </p:nvSpPr>
        <p:spPr bwMode="auto">
          <a:xfrm>
            <a:off x="914400" y="1752600"/>
            <a:ext cx="8077200" cy="4246563"/>
          </a:xfrm>
          <a:prstGeom prst="rect">
            <a:avLst/>
          </a:prstGeom>
          <a:noFill/>
          <a:ln>
            <a:noFill/>
          </a:ln>
          <a:effectLst/>
        </p:spPr>
        <p:txBody>
          <a:bodyPr>
            <a:spAutoFit/>
          </a:bodyPr>
          <a:lstStyle>
            <a:lvl1pPr>
              <a:defRPr sz="2000">
                <a:solidFill>
                  <a:srgbClr val="0000FF"/>
                </a:solidFill>
                <a:latin typeface="VNI-Helve" pitchFamily="2" charset="0"/>
              </a:defRPr>
            </a:lvl1pPr>
            <a:lvl2pPr marL="742950" indent="-285750">
              <a:defRPr sz="2000">
                <a:solidFill>
                  <a:srgbClr val="0000FF"/>
                </a:solidFill>
                <a:latin typeface="VNI-Helve" pitchFamily="2" charset="0"/>
              </a:defRPr>
            </a:lvl2pPr>
            <a:lvl3pPr marL="1143000" indent="-228600">
              <a:defRPr sz="2000">
                <a:solidFill>
                  <a:srgbClr val="0000FF"/>
                </a:solidFill>
                <a:latin typeface="VNI-Helve" pitchFamily="2" charset="0"/>
              </a:defRPr>
            </a:lvl3pPr>
            <a:lvl4pPr marL="1600200" indent="-228600">
              <a:defRPr sz="2000">
                <a:solidFill>
                  <a:srgbClr val="0000FF"/>
                </a:solidFill>
                <a:latin typeface="VNI-Helve" pitchFamily="2" charset="0"/>
              </a:defRPr>
            </a:lvl4pPr>
            <a:lvl5pPr marL="2057400" indent="-228600">
              <a:defRPr sz="2000">
                <a:solidFill>
                  <a:srgbClr val="0000FF"/>
                </a:solidFill>
                <a:latin typeface="VNI-Helve" pitchFamily="2" charset="0"/>
              </a:defRPr>
            </a:lvl5pPr>
            <a:lvl6pPr marL="2514600" indent="-228600" eaLnBrk="0" fontAlgn="base" hangingPunct="0">
              <a:spcBef>
                <a:spcPct val="0"/>
              </a:spcBef>
              <a:spcAft>
                <a:spcPct val="0"/>
              </a:spcAft>
              <a:defRPr sz="2000">
                <a:solidFill>
                  <a:srgbClr val="0000FF"/>
                </a:solidFill>
                <a:latin typeface="VNI-Helve" pitchFamily="2" charset="0"/>
              </a:defRPr>
            </a:lvl6pPr>
            <a:lvl7pPr marL="2971800" indent="-228600" eaLnBrk="0" fontAlgn="base" hangingPunct="0">
              <a:spcBef>
                <a:spcPct val="0"/>
              </a:spcBef>
              <a:spcAft>
                <a:spcPct val="0"/>
              </a:spcAft>
              <a:defRPr sz="2000">
                <a:solidFill>
                  <a:srgbClr val="0000FF"/>
                </a:solidFill>
                <a:latin typeface="VNI-Helve" pitchFamily="2" charset="0"/>
              </a:defRPr>
            </a:lvl7pPr>
            <a:lvl8pPr marL="3429000" indent="-228600" eaLnBrk="0" fontAlgn="base" hangingPunct="0">
              <a:spcBef>
                <a:spcPct val="0"/>
              </a:spcBef>
              <a:spcAft>
                <a:spcPct val="0"/>
              </a:spcAft>
              <a:defRPr sz="2000">
                <a:solidFill>
                  <a:srgbClr val="0000FF"/>
                </a:solidFill>
                <a:latin typeface="VNI-Helve" pitchFamily="2" charset="0"/>
              </a:defRPr>
            </a:lvl8pPr>
            <a:lvl9pPr marL="3886200" indent="-228600" eaLnBrk="0" fontAlgn="base" hangingPunct="0">
              <a:spcBef>
                <a:spcPct val="0"/>
              </a:spcBef>
              <a:spcAft>
                <a:spcPct val="0"/>
              </a:spcAft>
              <a:defRPr sz="2000">
                <a:solidFill>
                  <a:srgbClr val="0000FF"/>
                </a:solidFill>
                <a:latin typeface="VNI-Helve"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Một</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số</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dụng</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cụ</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đo</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thể</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tích</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chất</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lỏng</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Bình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chia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độ</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ca</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đong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ống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tiêm</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chai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lọ</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có</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ghi</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sẵn</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dung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tích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a:t>
            </a:r>
            <a:b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br>
            <a:endPar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Cách</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đo</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thể</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tích</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chất</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lỏng</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a:t>
            </a:r>
            <a:endPar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Ước</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lượng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thể</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tích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cần</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đo</a:t>
            </a:r>
            <a:endPar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Chọn</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bình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chia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độ</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có</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GHĐ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và</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có</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ĐCNN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thích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hợp</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endPar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Đặt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bình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chia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độ</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thẳng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đứng</a:t>
            </a:r>
            <a:endPar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Đặt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mắt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nhìn</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ngang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với</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độ</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cao</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mực</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chất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lỏng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trong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bình</a:t>
            </a:r>
            <a:endPar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Đọc</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và</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ghi</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kết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quả</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đo</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theo</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vạch</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chia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gần</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nhất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với</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mực</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chất</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mn-ea"/>
                <a:cs typeface="+mn-cs"/>
              </a:rPr>
              <a:t>lỏng</a:t>
            </a:r>
            <a:r>
              <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rPr>
              <a:t>.</a:t>
            </a:r>
            <a:endParaRPr kumimoji="0" lang="en-US" sz="2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0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699">
                                            <p:txEl>
                                              <p:charRg st="0" end="106"/>
                                            </p:txEl>
                                          </p:spTgt>
                                        </p:tgtEl>
                                        <p:attrNameLst>
                                          <p:attrName>style.visibility</p:attrName>
                                        </p:attrNameLst>
                                      </p:cBhvr>
                                      <p:to>
                                        <p:strVal val="visible"/>
                                      </p:to>
                                    </p:set>
                                    <p:anim calcmode="lin" valueType="num">
                                      <p:cBhvr>
                                        <p:cTn id="7" dur="500" fill="hold"/>
                                        <p:tgtEl>
                                          <p:spTgt spid="29699">
                                            <p:txEl>
                                              <p:charRg st="0" end="106"/>
                                            </p:txEl>
                                          </p:spTgt>
                                        </p:tgtEl>
                                        <p:attrNameLst>
                                          <p:attrName>ppt_w</p:attrName>
                                        </p:attrNameLst>
                                      </p:cBhvr>
                                      <p:tavLst>
                                        <p:tav tm="0">
                                          <p:val>
                                            <p:fltVal val="0.000000"/>
                                          </p:val>
                                        </p:tav>
                                        <p:tav tm="100000">
                                          <p:val>
                                            <p:strVal val="#ppt_w"/>
                                          </p:val>
                                        </p:tav>
                                      </p:tavLst>
                                    </p:anim>
                                    <p:anim calcmode="lin" valueType="num">
                                      <p:cBhvr>
                                        <p:cTn id="8" dur="500" fill="hold"/>
                                        <p:tgtEl>
                                          <p:spTgt spid="29699">
                                            <p:txEl>
                                              <p:charRg st="0" end="106"/>
                                            </p:txEl>
                                          </p:spTgt>
                                        </p:tgtEl>
                                        <p:attrNameLst>
                                          <p:attrName>ppt_h</p:attrName>
                                        </p:attrNameLst>
                                      </p:cBhvr>
                                      <p:tavLst>
                                        <p:tav tm="0">
                                          <p:val>
                                            <p:fltVal val="0.000000"/>
                                          </p:val>
                                        </p:tav>
                                        <p:tav tm="100000">
                                          <p:val>
                                            <p:strVal val="#ppt_h"/>
                                          </p:val>
                                        </p:tav>
                                      </p:tavLst>
                                    </p:anim>
                                    <p:animEffect transition="in" filter="fade">
                                      <p:cBhvr>
                                        <p:cTn id="9" dur="500"/>
                                        <p:tgtEl>
                                          <p:spTgt spid="29699">
                                            <p:txEl>
                                              <p:charRg st="0" end="10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700">
                                            <p:txEl>
                                              <p:charRg st="0" end="105"/>
                                            </p:txEl>
                                          </p:spTgt>
                                        </p:tgtEl>
                                        <p:attrNameLst>
                                          <p:attrName>style.visibility</p:attrName>
                                        </p:attrNameLst>
                                      </p:cBhvr>
                                      <p:to>
                                        <p:strVal val="visible"/>
                                      </p:to>
                                    </p:set>
                                    <p:anim calcmode="lin" valueType="num">
                                      <p:cBhvr>
                                        <p:cTn id="14" dur="500" fill="hold"/>
                                        <p:tgtEl>
                                          <p:spTgt spid="29700">
                                            <p:txEl>
                                              <p:charRg st="0" end="105"/>
                                            </p:txEl>
                                          </p:spTgt>
                                        </p:tgtEl>
                                        <p:attrNameLst>
                                          <p:attrName>ppt_w</p:attrName>
                                        </p:attrNameLst>
                                      </p:cBhvr>
                                      <p:tavLst>
                                        <p:tav tm="0">
                                          <p:val>
                                            <p:fltVal val="0.000000"/>
                                          </p:val>
                                        </p:tav>
                                        <p:tav tm="100000">
                                          <p:val>
                                            <p:strVal val="#ppt_w"/>
                                          </p:val>
                                        </p:tav>
                                      </p:tavLst>
                                    </p:anim>
                                    <p:anim calcmode="lin" valueType="num">
                                      <p:cBhvr>
                                        <p:cTn id="15" dur="500" fill="hold"/>
                                        <p:tgtEl>
                                          <p:spTgt spid="29700">
                                            <p:txEl>
                                              <p:charRg st="0" end="105"/>
                                            </p:txEl>
                                          </p:spTgt>
                                        </p:tgtEl>
                                        <p:attrNameLst>
                                          <p:attrName>ppt_h</p:attrName>
                                        </p:attrNameLst>
                                      </p:cBhvr>
                                      <p:tavLst>
                                        <p:tav tm="0">
                                          <p:val>
                                            <p:fltVal val="0.000000"/>
                                          </p:val>
                                        </p:tav>
                                        <p:tav tm="100000">
                                          <p:val>
                                            <p:strVal val="#ppt_h"/>
                                          </p:val>
                                        </p:tav>
                                      </p:tavLst>
                                    </p:anim>
                                    <p:animEffect transition="in" filter="fade">
                                      <p:cBhvr>
                                        <p:cTn id="16" dur="500"/>
                                        <p:tgtEl>
                                          <p:spTgt spid="29700">
                                            <p:txEl>
                                              <p:charRg st="0" end="10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29700">
                                            <p:txEl>
                                              <p:charRg st="105" end="135"/>
                                            </p:txEl>
                                          </p:spTgt>
                                        </p:tgtEl>
                                        <p:attrNameLst>
                                          <p:attrName>style.visibility</p:attrName>
                                        </p:attrNameLst>
                                      </p:cBhvr>
                                      <p:to>
                                        <p:strVal val="visible"/>
                                      </p:to>
                                    </p:set>
                                    <p:anim from="(-#ppt_w/2)" to="(#ppt_x)" calcmode="lin" valueType="num">
                                      <p:cBhvr>
                                        <p:cTn id="21" dur="600" fill="hold">
                                          <p:stCondLst>
                                            <p:cond delay="0"/>
                                          </p:stCondLst>
                                        </p:cTn>
                                        <p:tgtEl>
                                          <p:spTgt spid="29700">
                                            <p:txEl>
                                              <p:charRg st="105" end="135"/>
                                            </p:txEl>
                                          </p:spTgt>
                                        </p:tgtEl>
                                        <p:attrNameLst>
                                          <p:attrName>ppt_x</p:attrName>
                                        </p:attrNameLst>
                                      </p:cBhvr>
                                    </p:anim>
                                    <p:anim from="0" to="-1.0" calcmode="lin" valueType="num">
                                      <p:cBhvr>
                                        <p:cTn id="22" dur="200" decel="50000" autoRev="1" fill="hold">
                                          <p:stCondLst>
                                            <p:cond delay="600"/>
                                          </p:stCondLst>
                                        </p:cTn>
                                        <p:tgtEl>
                                          <p:spTgt spid="29700">
                                            <p:txEl>
                                              <p:charRg st="105" end="135"/>
                                            </p:txEl>
                                          </p:spTgt>
                                        </p:tgtEl>
                                        <p:attrNameLst>
                                          <p:attrName>xshear</p:attrName>
                                        </p:attrNameLst>
                                      </p:cBhvr>
                                    </p:anim>
                                    <p:animScale>
                                      <p:cBhvr>
                                        <p:cTn id="23" dur="200" decel="100000" autoRev="1" fill="hold">
                                          <p:stCondLst>
                                            <p:cond delay="600"/>
                                          </p:stCondLst>
                                        </p:cTn>
                                        <p:tgtEl>
                                          <p:spTgt spid="29700">
                                            <p:txEl>
                                              <p:charRg st="105" end="135"/>
                                            </p:txEl>
                                          </p:spTgt>
                                        </p:tgtEl>
                                      </p:cBhvr>
                                      <p:from x="100000" y="100000"/>
                                      <p:to x="80000" y="100000"/>
                                    </p:animScale>
                                    <p:anim by="(#ppt_h/3+#ppt_w*0.1)" calcmode="lin" valueType="num">
                                      <p:cBhvr additive="sum">
                                        <p:cTn id="24" dur="200" decel="100000" autoRev="1" fill="hold">
                                          <p:stCondLst>
                                            <p:cond delay="600"/>
                                          </p:stCondLst>
                                        </p:cTn>
                                        <p:tgtEl>
                                          <p:spTgt spid="29700">
                                            <p:txEl>
                                              <p:charRg st="105" end="135"/>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29700">
                                            <p:txEl>
                                              <p:charRg st="135" end="166"/>
                                            </p:txEl>
                                          </p:spTgt>
                                        </p:tgtEl>
                                        <p:attrNameLst>
                                          <p:attrName>style.visibility</p:attrName>
                                        </p:attrNameLst>
                                      </p:cBhvr>
                                      <p:to>
                                        <p:strVal val="visible"/>
                                      </p:to>
                                    </p:set>
                                    <p:anim from="(-#ppt_w/2)" to="(#ppt_x)" calcmode="lin" valueType="num">
                                      <p:cBhvr>
                                        <p:cTn id="27" dur="600" fill="hold">
                                          <p:stCondLst>
                                            <p:cond delay="0"/>
                                          </p:stCondLst>
                                        </p:cTn>
                                        <p:tgtEl>
                                          <p:spTgt spid="29700">
                                            <p:txEl>
                                              <p:charRg st="135" end="166"/>
                                            </p:txEl>
                                          </p:spTgt>
                                        </p:tgtEl>
                                        <p:attrNameLst>
                                          <p:attrName>ppt_x</p:attrName>
                                        </p:attrNameLst>
                                      </p:cBhvr>
                                    </p:anim>
                                    <p:anim from="0" to="-1.0" calcmode="lin" valueType="num">
                                      <p:cBhvr>
                                        <p:cTn id="28" dur="200" decel="50000" autoRev="1" fill="hold">
                                          <p:stCondLst>
                                            <p:cond delay="600"/>
                                          </p:stCondLst>
                                        </p:cTn>
                                        <p:tgtEl>
                                          <p:spTgt spid="29700">
                                            <p:txEl>
                                              <p:charRg st="135" end="166"/>
                                            </p:txEl>
                                          </p:spTgt>
                                        </p:tgtEl>
                                        <p:attrNameLst>
                                          <p:attrName>xshear</p:attrName>
                                        </p:attrNameLst>
                                      </p:cBhvr>
                                    </p:anim>
                                    <p:animScale>
                                      <p:cBhvr>
                                        <p:cTn id="29" dur="200" decel="100000" autoRev="1" fill="hold">
                                          <p:stCondLst>
                                            <p:cond delay="600"/>
                                          </p:stCondLst>
                                        </p:cTn>
                                        <p:tgtEl>
                                          <p:spTgt spid="29700">
                                            <p:txEl>
                                              <p:charRg st="135" end="166"/>
                                            </p:txEl>
                                          </p:spTgt>
                                        </p:tgtEl>
                                      </p:cBhvr>
                                      <p:from x="100000" y="100000"/>
                                      <p:to x="80000" y="100000"/>
                                    </p:animScale>
                                    <p:anim by="(#ppt_h/3+#ppt_w*0.1)" calcmode="lin" valueType="num">
                                      <p:cBhvr additive="sum">
                                        <p:cTn id="30" dur="200" decel="100000" autoRev="1" fill="hold">
                                          <p:stCondLst>
                                            <p:cond delay="600"/>
                                          </p:stCondLst>
                                        </p:cTn>
                                        <p:tgtEl>
                                          <p:spTgt spid="29700">
                                            <p:txEl>
                                              <p:charRg st="135" end="166"/>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29700">
                                            <p:txEl>
                                              <p:charRg st="166" end="218"/>
                                            </p:txEl>
                                          </p:spTgt>
                                        </p:tgtEl>
                                        <p:attrNameLst>
                                          <p:attrName>style.visibility</p:attrName>
                                        </p:attrNameLst>
                                      </p:cBhvr>
                                      <p:to>
                                        <p:strVal val="visible"/>
                                      </p:to>
                                    </p:set>
                                    <p:anim from="(-#ppt_w/2)" to="(#ppt_x)" calcmode="lin" valueType="num">
                                      <p:cBhvr>
                                        <p:cTn id="33" dur="600" fill="hold">
                                          <p:stCondLst>
                                            <p:cond delay="0"/>
                                          </p:stCondLst>
                                        </p:cTn>
                                        <p:tgtEl>
                                          <p:spTgt spid="29700">
                                            <p:txEl>
                                              <p:charRg st="166" end="218"/>
                                            </p:txEl>
                                          </p:spTgt>
                                        </p:tgtEl>
                                        <p:attrNameLst>
                                          <p:attrName>ppt_x</p:attrName>
                                        </p:attrNameLst>
                                      </p:cBhvr>
                                    </p:anim>
                                    <p:anim from="0" to="-1.0" calcmode="lin" valueType="num">
                                      <p:cBhvr>
                                        <p:cTn id="34" dur="200" decel="50000" autoRev="1" fill="hold">
                                          <p:stCondLst>
                                            <p:cond delay="600"/>
                                          </p:stCondLst>
                                        </p:cTn>
                                        <p:tgtEl>
                                          <p:spTgt spid="29700">
                                            <p:txEl>
                                              <p:charRg st="166" end="218"/>
                                            </p:txEl>
                                          </p:spTgt>
                                        </p:tgtEl>
                                        <p:attrNameLst>
                                          <p:attrName>xshear</p:attrName>
                                        </p:attrNameLst>
                                      </p:cBhvr>
                                    </p:anim>
                                    <p:animScale>
                                      <p:cBhvr>
                                        <p:cTn id="35" dur="200" decel="100000" autoRev="1" fill="hold">
                                          <p:stCondLst>
                                            <p:cond delay="600"/>
                                          </p:stCondLst>
                                        </p:cTn>
                                        <p:tgtEl>
                                          <p:spTgt spid="29700">
                                            <p:txEl>
                                              <p:charRg st="166" end="218"/>
                                            </p:txEl>
                                          </p:spTgt>
                                        </p:tgtEl>
                                      </p:cBhvr>
                                      <p:from x="100000" y="100000"/>
                                      <p:to x="80000" y="100000"/>
                                    </p:animScale>
                                    <p:anim by="(#ppt_h/3+#ppt_w*0.1)" calcmode="lin" valueType="num">
                                      <p:cBhvr additive="sum">
                                        <p:cTn id="36" dur="200" decel="100000" autoRev="1" fill="hold">
                                          <p:stCondLst>
                                            <p:cond delay="600"/>
                                          </p:stCondLst>
                                        </p:cTn>
                                        <p:tgtEl>
                                          <p:spTgt spid="29700">
                                            <p:txEl>
                                              <p:charRg st="166" end="218"/>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29700">
                                            <p:txEl>
                                              <p:charRg st="218" end="250"/>
                                            </p:txEl>
                                          </p:spTgt>
                                        </p:tgtEl>
                                        <p:attrNameLst>
                                          <p:attrName>style.visibility</p:attrName>
                                        </p:attrNameLst>
                                      </p:cBhvr>
                                      <p:to>
                                        <p:strVal val="visible"/>
                                      </p:to>
                                    </p:set>
                                    <p:anim from="(-#ppt_w/2)" to="(#ppt_x)" calcmode="lin" valueType="num">
                                      <p:cBhvr>
                                        <p:cTn id="39" dur="600" fill="hold">
                                          <p:stCondLst>
                                            <p:cond delay="0"/>
                                          </p:stCondLst>
                                        </p:cTn>
                                        <p:tgtEl>
                                          <p:spTgt spid="29700">
                                            <p:txEl>
                                              <p:charRg st="218" end="250"/>
                                            </p:txEl>
                                          </p:spTgt>
                                        </p:tgtEl>
                                        <p:attrNameLst>
                                          <p:attrName>ppt_x</p:attrName>
                                        </p:attrNameLst>
                                      </p:cBhvr>
                                    </p:anim>
                                    <p:anim from="0" to="-1.0" calcmode="lin" valueType="num">
                                      <p:cBhvr>
                                        <p:cTn id="40" dur="200" decel="50000" autoRev="1" fill="hold">
                                          <p:stCondLst>
                                            <p:cond delay="600"/>
                                          </p:stCondLst>
                                        </p:cTn>
                                        <p:tgtEl>
                                          <p:spTgt spid="29700">
                                            <p:txEl>
                                              <p:charRg st="218" end="250"/>
                                            </p:txEl>
                                          </p:spTgt>
                                        </p:tgtEl>
                                        <p:attrNameLst>
                                          <p:attrName>xshear</p:attrName>
                                        </p:attrNameLst>
                                      </p:cBhvr>
                                    </p:anim>
                                    <p:animScale>
                                      <p:cBhvr>
                                        <p:cTn id="41" dur="200" decel="100000" autoRev="1" fill="hold">
                                          <p:stCondLst>
                                            <p:cond delay="600"/>
                                          </p:stCondLst>
                                        </p:cTn>
                                        <p:tgtEl>
                                          <p:spTgt spid="29700">
                                            <p:txEl>
                                              <p:charRg st="218" end="250"/>
                                            </p:txEl>
                                          </p:spTgt>
                                        </p:tgtEl>
                                      </p:cBhvr>
                                      <p:from x="100000" y="100000"/>
                                      <p:to x="80000" y="100000"/>
                                    </p:animScale>
                                    <p:anim by="(#ppt_h/3+#ppt_w*0.1)" calcmode="lin" valueType="num">
                                      <p:cBhvr additive="sum">
                                        <p:cTn id="42" dur="200" decel="100000" autoRev="1" fill="hold">
                                          <p:stCondLst>
                                            <p:cond delay="600"/>
                                          </p:stCondLst>
                                        </p:cTn>
                                        <p:tgtEl>
                                          <p:spTgt spid="29700">
                                            <p:txEl>
                                              <p:charRg st="218" end="250"/>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29700">
                                            <p:txEl>
                                              <p:charRg st="250" end="309"/>
                                            </p:txEl>
                                          </p:spTgt>
                                        </p:tgtEl>
                                        <p:attrNameLst>
                                          <p:attrName>style.visibility</p:attrName>
                                        </p:attrNameLst>
                                      </p:cBhvr>
                                      <p:to>
                                        <p:strVal val="visible"/>
                                      </p:to>
                                    </p:set>
                                    <p:anim from="(-#ppt_w/2)" to="(#ppt_x)" calcmode="lin" valueType="num">
                                      <p:cBhvr>
                                        <p:cTn id="45" dur="600" fill="hold">
                                          <p:stCondLst>
                                            <p:cond delay="0"/>
                                          </p:stCondLst>
                                        </p:cTn>
                                        <p:tgtEl>
                                          <p:spTgt spid="29700">
                                            <p:txEl>
                                              <p:charRg st="250" end="309"/>
                                            </p:txEl>
                                          </p:spTgt>
                                        </p:tgtEl>
                                        <p:attrNameLst>
                                          <p:attrName>ppt_x</p:attrName>
                                        </p:attrNameLst>
                                      </p:cBhvr>
                                    </p:anim>
                                    <p:anim from="0" to="-1.0" calcmode="lin" valueType="num">
                                      <p:cBhvr>
                                        <p:cTn id="46" dur="200" decel="50000" autoRev="1" fill="hold">
                                          <p:stCondLst>
                                            <p:cond delay="600"/>
                                          </p:stCondLst>
                                        </p:cTn>
                                        <p:tgtEl>
                                          <p:spTgt spid="29700">
                                            <p:txEl>
                                              <p:charRg st="250" end="309"/>
                                            </p:txEl>
                                          </p:spTgt>
                                        </p:tgtEl>
                                        <p:attrNameLst>
                                          <p:attrName>xshear</p:attrName>
                                        </p:attrNameLst>
                                      </p:cBhvr>
                                    </p:anim>
                                    <p:animScale>
                                      <p:cBhvr>
                                        <p:cTn id="47" dur="200" decel="100000" autoRev="1" fill="hold">
                                          <p:stCondLst>
                                            <p:cond delay="600"/>
                                          </p:stCondLst>
                                        </p:cTn>
                                        <p:tgtEl>
                                          <p:spTgt spid="29700">
                                            <p:txEl>
                                              <p:charRg st="250" end="309"/>
                                            </p:txEl>
                                          </p:spTgt>
                                        </p:tgtEl>
                                      </p:cBhvr>
                                      <p:from x="100000" y="100000"/>
                                      <p:to x="80000" y="100000"/>
                                    </p:animScale>
                                    <p:anim by="(#ppt_h/3+#ppt_w*0.1)" calcmode="lin" valueType="num">
                                      <p:cBhvr additive="sum">
                                        <p:cTn id="48" dur="200" decel="100000" autoRev="1" fill="hold">
                                          <p:stCondLst>
                                            <p:cond delay="600"/>
                                          </p:stCondLst>
                                        </p:cTn>
                                        <p:tgtEl>
                                          <p:spTgt spid="29700">
                                            <p:txEl>
                                              <p:charRg st="250" end="309"/>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29700">
                                            <p:txEl>
                                              <p:charRg st="309" end="378"/>
                                            </p:txEl>
                                          </p:spTgt>
                                        </p:tgtEl>
                                        <p:attrNameLst>
                                          <p:attrName>style.visibility</p:attrName>
                                        </p:attrNameLst>
                                      </p:cBhvr>
                                      <p:to>
                                        <p:strVal val="visible"/>
                                      </p:to>
                                    </p:set>
                                    <p:anim from="(-#ppt_w/2)" to="(#ppt_x)" calcmode="lin" valueType="num">
                                      <p:cBhvr>
                                        <p:cTn id="51" dur="600" fill="hold">
                                          <p:stCondLst>
                                            <p:cond delay="0"/>
                                          </p:stCondLst>
                                        </p:cTn>
                                        <p:tgtEl>
                                          <p:spTgt spid="29700">
                                            <p:txEl>
                                              <p:charRg st="309" end="378"/>
                                            </p:txEl>
                                          </p:spTgt>
                                        </p:tgtEl>
                                        <p:attrNameLst>
                                          <p:attrName>ppt_x</p:attrName>
                                        </p:attrNameLst>
                                      </p:cBhvr>
                                    </p:anim>
                                    <p:anim from="0" to="-1.0" calcmode="lin" valueType="num">
                                      <p:cBhvr>
                                        <p:cTn id="52" dur="200" decel="50000" autoRev="1" fill="hold">
                                          <p:stCondLst>
                                            <p:cond delay="600"/>
                                          </p:stCondLst>
                                        </p:cTn>
                                        <p:tgtEl>
                                          <p:spTgt spid="29700">
                                            <p:txEl>
                                              <p:charRg st="309" end="378"/>
                                            </p:txEl>
                                          </p:spTgt>
                                        </p:tgtEl>
                                        <p:attrNameLst>
                                          <p:attrName>xshear</p:attrName>
                                        </p:attrNameLst>
                                      </p:cBhvr>
                                    </p:anim>
                                    <p:animScale>
                                      <p:cBhvr>
                                        <p:cTn id="53" dur="200" decel="100000" autoRev="1" fill="hold">
                                          <p:stCondLst>
                                            <p:cond delay="600"/>
                                          </p:stCondLst>
                                        </p:cTn>
                                        <p:tgtEl>
                                          <p:spTgt spid="29700">
                                            <p:txEl>
                                              <p:charRg st="309" end="378"/>
                                            </p:txEl>
                                          </p:spTgt>
                                        </p:tgtEl>
                                      </p:cBhvr>
                                      <p:from x="100000" y="100000"/>
                                      <p:to x="80000" y="100000"/>
                                    </p:animScale>
                                    <p:anim by="(#ppt_h/3+#ppt_w*0.1)" calcmode="lin" valueType="num">
                                      <p:cBhvr additive="sum">
                                        <p:cTn id="54" dur="200" decel="100000" autoRev="1" fill="hold">
                                          <p:stCondLst>
                                            <p:cond delay="600"/>
                                          </p:stCondLst>
                                        </p:cTn>
                                        <p:tgtEl>
                                          <p:spTgt spid="29700">
                                            <p:txEl>
                                              <p:charRg st="309" end="37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Group 2"/>
          <p:cNvGrpSpPr/>
          <p:nvPr/>
        </p:nvGrpSpPr>
        <p:grpSpPr>
          <a:xfrm>
            <a:off x="457200" y="14288"/>
            <a:ext cx="8458200" cy="6324600"/>
            <a:chOff x="288" y="9"/>
            <a:chExt cx="5328" cy="3984"/>
          </a:xfrm>
        </p:grpSpPr>
        <p:grpSp>
          <p:nvGrpSpPr>
            <p:cNvPr id="24578" name="Group 3"/>
            <p:cNvGrpSpPr/>
            <p:nvPr/>
          </p:nvGrpSpPr>
          <p:grpSpPr>
            <a:xfrm>
              <a:off x="3024" y="1641"/>
              <a:ext cx="720" cy="720"/>
              <a:chOff x="288" y="1968"/>
              <a:chExt cx="720" cy="720"/>
            </a:xfrm>
          </p:grpSpPr>
          <p:sp>
            <p:nvSpPr>
              <p:cNvPr id="24579" name="AutoShape 4"/>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4580" name="AutoShape 5"/>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4581" name="Group 6"/>
            <p:cNvGrpSpPr/>
            <p:nvPr/>
          </p:nvGrpSpPr>
          <p:grpSpPr>
            <a:xfrm>
              <a:off x="4896" y="633"/>
              <a:ext cx="720" cy="720"/>
              <a:chOff x="288" y="1968"/>
              <a:chExt cx="720" cy="720"/>
            </a:xfrm>
          </p:grpSpPr>
          <p:sp>
            <p:nvSpPr>
              <p:cNvPr id="24582" name="AutoShape 7"/>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4583" name="AutoShape 8"/>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4584" name="Group 9"/>
            <p:cNvGrpSpPr/>
            <p:nvPr/>
          </p:nvGrpSpPr>
          <p:grpSpPr>
            <a:xfrm>
              <a:off x="2256" y="9"/>
              <a:ext cx="720" cy="720"/>
              <a:chOff x="288" y="1968"/>
              <a:chExt cx="720" cy="720"/>
            </a:xfrm>
          </p:grpSpPr>
          <p:sp>
            <p:nvSpPr>
              <p:cNvPr id="24585" name="AutoShape 10"/>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4586" name="AutoShape 11"/>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4587" name="Group 12"/>
            <p:cNvGrpSpPr/>
            <p:nvPr/>
          </p:nvGrpSpPr>
          <p:grpSpPr>
            <a:xfrm>
              <a:off x="1488" y="3273"/>
              <a:ext cx="720" cy="720"/>
              <a:chOff x="288" y="1968"/>
              <a:chExt cx="720" cy="720"/>
            </a:xfrm>
          </p:grpSpPr>
          <p:sp>
            <p:nvSpPr>
              <p:cNvPr id="24588" name="AutoShape 13"/>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4589" name="AutoShape 14"/>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4590" name="Group 15"/>
            <p:cNvGrpSpPr/>
            <p:nvPr/>
          </p:nvGrpSpPr>
          <p:grpSpPr>
            <a:xfrm>
              <a:off x="288" y="1977"/>
              <a:ext cx="720" cy="720"/>
              <a:chOff x="288" y="1968"/>
              <a:chExt cx="720" cy="720"/>
            </a:xfrm>
          </p:grpSpPr>
          <p:sp>
            <p:nvSpPr>
              <p:cNvPr id="24591" name="AutoShape 16"/>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4592" name="AutoShape 17"/>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4593" name="Group 18"/>
            <p:cNvGrpSpPr/>
            <p:nvPr/>
          </p:nvGrpSpPr>
          <p:grpSpPr>
            <a:xfrm>
              <a:off x="4848" y="2937"/>
              <a:ext cx="720" cy="720"/>
              <a:chOff x="288" y="1968"/>
              <a:chExt cx="720" cy="720"/>
            </a:xfrm>
          </p:grpSpPr>
          <p:sp>
            <p:nvSpPr>
              <p:cNvPr id="24594" name="AutoShape 19"/>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4595" name="AutoShape 20"/>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pic>
        <p:nvPicPr>
          <p:cNvPr id="24596" name="Picture 21" descr="nhan">
            <a:hlinkClick r:id="rId1" action="ppaction://hlinksldjump">
              <a:snd r:embed="rId2" name="push.wav"/>
            </a:hlinkClick>
          </p:cNvPr>
          <p:cNvPicPr>
            <a:picLocks noChangeAspect="1"/>
          </p:cNvPicPr>
          <p:nvPr/>
        </p:nvPicPr>
        <p:blipFill>
          <a:blip r:embed="rId3"/>
          <a:stretch>
            <a:fillRect/>
          </a:stretch>
        </p:blipFill>
        <p:spPr>
          <a:xfrm>
            <a:off x="3733800" y="5867400"/>
            <a:ext cx="4848225" cy="777875"/>
          </a:xfrm>
          <a:prstGeom prst="rect">
            <a:avLst/>
          </a:prstGeom>
          <a:noFill/>
          <a:ln w="9525">
            <a:noFill/>
          </a:ln>
        </p:spPr>
      </p:pic>
      <p:grpSp>
        <p:nvGrpSpPr>
          <p:cNvPr id="22550" name="Group 22"/>
          <p:cNvGrpSpPr/>
          <p:nvPr/>
        </p:nvGrpSpPr>
        <p:grpSpPr>
          <a:xfrm>
            <a:off x="533400" y="0"/>
            <a:ext cx="8610600" cy="5791200"/>
            <a:chOff x="432" y="0"/>
            <a:chExt cx="5328" cy="3648"/>
          </a:xfrm>
        </p:grpSpPr>
        <p:sp>
          <p:nvSpPr>
            <p:cNvPr id="22551" name="AutoShape 23"/>
            <p:cNvSpPr>
              <a:spLocks noChangeArrowheads="1"/>
            </p:cNvSpPr>
            <p:nvPr/>
          </p:nvSpPr>
          <p:spPr bwMode="auto">
            <a:xfrm>
              <a:off x="432" y="0"/>
              <a:ext cx="5328" cy="2304"/>
            </a:xfrm>
            <a:prstGeom prst="irregularSeal1">
              <a:avLst/>
            </a:prstGeom>
            <a:gradFill rotWithShape="1">
              <a:gsLst>
                <a:gs pos="0">
                  <a:srgbClr val="FFFF66"/>
                </a:gs>
                <a:gs pos="100000">
                  <a:srgbClr val="B7DC5A"/>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rPr>
                <a:t>BẠN ĐÃ TRẢ LỜI ĐÚNG</a:t>
              </a:r>
              <a:endParaRPr kumimoji="0" lang="en-US" sz="48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22552" name="AutoShape 24"/>
            <p:cNvSpPr>
              <a:spLocks noChangeArrowheads="1"/>
            </p:cNvSpPr>
            <p:nvPr/>
          </p:nvSpPr>
          <p:spPr bwMode="auto">
            <a:xfrm>
              <a:off x="816" y="2400"/>
              <a:ext cx="3936" cy="1248"/>
            </a:xfrm>
            <a:prstGeom prst="star24">
              <a:avLst>
                <a:gd name="adj" fmla="val 37500"/>
              </a:avLst>
            </a:prstGeom>
            <a:gradFill rotWithShape="1">
              <a:gsLst>
                <a:gs pos="0">
                  <a:srgbClr val="33CC33"/>
                </a:gs>
                <a:gs pos="100000">
                  <a:srgbClr val="B7DC5A"/>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rPr>
                <a:t>+10 ĐIỂM</a:t>
              </a:r>
              <a:endParaRPr kumimoji="0" lang="en-US" sz="66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endParaRP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repeatCount="2000" fill="hold" nodeType="afterEffect">
                                  <p:stCondLst>
                                    <p:cond delay="0"/>
                                  </p:stCondLst>
                                  <p:childTnLst>
                                    <p:set>
                                      <p:cBhvr>
                                        <p:cTn id="6" dur="1" fill="hold">
                                          <p:stCondLst>
                                            <p:cond delay="0"/>
                                          </p:stCondLst>
                                        </p:cTn>
                                        <p:tgtEl>
                                          <p:spTgt spid="22550"/>
                                        </p:tgtEl>
                                        <p:attrNameLst>
                                          <p:attrName>style.visibility</p:attrName>
                                        </p:attrNameLst>
                                      </p:cBhvr>
                                      <p:to>
                                        <p:strVal val="visible"/>
                                      </p:to>
                                    </p:set>
                                    <p:animEffect transition="in" filter="box(out)">
                                      <p:cBhvr>
                                        <p:cTn id="7" dur="300"/>
                                        <p:tgtEl>
                                          <p:spTgt spid="22550"/>
                                        </p:tgtEl>
                                      </p:cBhvr>
                                    </p:animEffect>
                                  </p:childTnLst>
                                  <p:subTnLst>
                                    <p:audio>
                                      <p:cMediaNode vol="61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8" fill="hold">
                            <p:stCondLst>
                              <p:cond delay="500"/>
                            </p:stCondLst>
                            <p:childTnLst>
                              <p:par>
                                <p:cTn id="9" presetID="26" presetClass="emph" presetSubtype="0" repeatCount="indefinite" fill="hold" nodeType="afterEffect">
                                  <p:stCondLst>
                                    <p:cond delay="500"/>
                                  </p:stCondLst>
                                  <p:childTnLst>
                                    <p:animEffect transition="out" filter="fade">
                                      <p:cBhvr>
                                        <p:cTn id="10" dur="100" tmFilter="0, 0; .2, .5; .8, .5; 1, 0"/>
                                        <p:tgtEl>
                                          <p:spTgt spid="22550"/>
                                        </p:tgtEl>
                                      </p:cBhvr>
                                    </p:animEffect>
                                    <p:animScale>
                                      <p:cBhvr>
                                        <p:cTn id="11" dur="50" autoRev="1" fill="hold"/>
                                        <p:tgtEl>
                                          <p:spTgt spid="22550"/>
                                        </p:tgtEl>
                                      </p:cBhvr>
                                      <p:by x="105000" y="105000"/>
                                    </p:animScale>
                                  </p:childTnLst>
                                  <p:subTnLst>
                                    <p:audio>
                                      <p:cMediaNode vol="61000">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par>
                          <p:cTn id="12" fill="hold">
                            <p:stCondLst>
                              <p:cond delay="1500"/>
                            </p:stCondLst>
                            <p:childTnLst>
                              <p:par>
                                <p:cTn id="13" presetID="4" presetClass="entr" presetSubtype="32" repeatCount="indefinite" fill="hold" nodeType="after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box(out)">
                                      <p:cBhvr>
                                        <p:cTn id="15" dur="500"/>
                                        <p:tgtEl>
                                          <p:spTgt spid="22530"/>
                                        </p:tgtEl>
                                      </p:cBhvr>
                                    </p:animEffec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par>
                          <p:cTn id="16" fill="hold">
                            <p:stCondLst>
                              <p:cond delay="2000"/>
                            </p:stCondLst>
                            <p:childTnLst>
                              <p:par>
                                <p:cTn id="17" presetID="26" presetClass="emph" presetSubtype="0" repeatCount="indefinite" fill="hold" nodeType="afterEffect">
                                  <p:stCondLst>
                                    <p:cond delay="0"/>
                                  </p:stCondLst>
                                  <p:childTnLst>
                                    <p:animEffect transition="out" filter="fade">
                                      <p:cBhvr>
                                        <p:cTn id="18" dur="500" tmFilter="0, 0; .2, .5; .8, .5; 1, 0"/>
                                        <p:tgtEl>
                                          <p:spTgt spid="22530"/>
                                        </p:tgtEl>
                                      </p:cBhvr>
                                    </p:animEffect>
                                    <p:animScale>
                                      <p:cBhvr>
                                        <p:cTn id="19" dur="250" autoRev="1" fill="hold"/>
                                        <p:tgtEl>
                                          <p:spTgt spid="22530"/>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AutoShape 2"/>
          <p:cNvSpPr>
            <a:spLocks noChangeArrowheads="1"/>
          </p:cNvSpPr>
          <p:nvPr/>
        </p:nvSpPr>
        <p:spPr bwMode="auto">
          <a:xfrm>
            <a:off x="304800" y="1524000"/>
            <a:ext cx="8686800" cy="3657600"/>
          </a:xfrm>
          <a:prstGeom prst="irregularSeal1">
            <a:avLst/>
          </a:prstGeom>
          <a:gradFill rotWithShape="1">
            <a:gsLst>
              <a:gs pos="0">
                <a:srgbClr val="FFDBFF"/>
              </a:gs>
              <a:gs pos="100000">
                <a:srgbClr val="CC99FF"/>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a:ln>
                  <a:noFill/>
                </a:ln>
                <a:solidFill>
                  <a:srgbClr val="FFFF66"/>
                </a:solidFill>
                <a:effectLst>
                  <a:outerShdw blurRad="38100" dist="38100" dir="2700000" algn="tl">
                    <a:srgbClr val="000000"/>
                  </a:outerShdw>
                </a:effectLst>
                <a:uLnTx/>
                <a:uFillTx/>
                <a:latin typeface="Arial" panose="020B0604020202020204" pitchFamily="34" charset="0"/>
                <a:ea typeface="+mn-ea"/>
                <a:cs typeface="+mn-cs"/>
              </a:rPr>
              <a:t>BẠN TRẢ LỜI SAI RỒI</a:t>
            </a:r>
            <a:endParaRPr kumimoji="0" lang="en-US" sz="4800" b="1" i="0" u="none" strike="noStrike" kern="1200" cap="none" spc="0" normalizeH="0" baseline="0" noProof="0">
              <a:ln>
                <a:noFill/>
              </a:ln>
              <a:solidFill>
                <a:srgbClr val="FFFF66"/>
              </a:solidFill>
              <a:effectLst>
                <a:outerShdw blurRad="38100" dist="38100" dir="2700000" algn="tl">
                  <a:srgbClr val="000000"/>
                </a:outerShdw>
              </a:effectLst>
              <a:uLnTx/>
              <a:uFillTx/>
              <a:latin typeface="Arial" panose="020B0604020202020204" pitchFamily="34" charset="0"/>
              <a:ea typeface="+mn-ea"/>
              <a:cs typeface="+mn-cs"/>
            </a:endParaRPr>
          </a:p>
        </p:txBody>
      </p:sp>
      <p:pic>
        <p:nvPicPr>
          <p:cNvPr id="25602" name="Picture 3" descr="nhan">
            <a:hlinkClick r:id="rId1" action="ppaction://hlinksldjump">
              <a:snd r:embed="rId2" name="push.wav"/>
            </a:hlinkClick>
          </p:cNvPr>
          <p:cNvPicPr>
            <a:picLocks noChangeAspect="1"/>
          </p:cNvPicPr>
          <p:nvPr/>
        </p:nvPicPr>
        <p:blipFill>
          <a:blip r:embed="rId3"/>
          <a:stretch>
            <a:fillRect/>
          </a:stretch>
        </p:blipFill>
        <p:spPr>
          <a:xfrm>
            <a:off x="3733800" y="5867400"/>
            <a:ext cx="4848225" cy="777875"/>
          </a:xfrm>
          <a:prstGeom prst="rect">
            <a:avLst/>
          </a:prstGeom>
          <a:noFill/>
          <a:ln w="9525">
            <a:noFill/>
          </a:ln>
        </p:spPr>
      </p:pic>
      <p:sp>
        <p:nvSpPr>
          <p:cNvPr id="25603" name="Oval 4"/>
          <p:cNvSpPr/>
          <p:nvPr/>
        </p:nvSpPr>
        <p:spPr>
          <a:xfrm>
            <a:off x="2438400" y="304800"/>
            <a:ext cx="1219200" cy="1219200"/>
          </a:xfrm>
          <a:prstGeom prst="ellipse">
            <a:avLst/>
          </a:prstGeom>
          <a:gradFill rotWithShape="1">
            <a:gsLst>
              <a:gs pos="0">
                <a:srgbClr val="FFDBFF"/>
              </a:gs>
              <a:gs pos="100000">
                <a:srgbClr val="FCDDD2"/>
              </a:gs>
            </a:gsLst>
            <a:path path="shape">
              <a:fillToRect l="50000" t="50000" r="50000" b="50000"/>
            </a:path>
            <a:tileRect/>
          </a:gradFill>
          <a:ln w="9525">
            <a:noFill/>
          </a:ln>
          <a:effectLst>
            <a:prstShdw prst="shdw17" dist="17961" dir="2699999">
              <a:srgbClr val="97857E"/>
            </a:prstShdw>
          </a:effectLst>
        </p:spPr>
        <p:txBody>
          <a:bodyPr wrap="none" anchor="ctr"/>
          <a:p>
            <a:endParaRPr lang="en-US" altLang="en-US" dirty="0">
              <a:latin typeface="VNI-Helve" pitchFamily="2" charset="0"/>
            </a:endParaRPr>
          </a:p>
        </p:txBody>
      </p:sp>
      <p:sp>
        <p:nvSpPr>
          <p:cNvPr id="23557" name="Oval 5"/>
          <p:cNvSpPr>
            <a:spLocks noChangeArrowheads="1"/>
          </p:cNvSpPr>
          <p:nvPr/>
        </p:nvSpPr>
        <p:spPr bwMode="auto">
          <a:xfrm>
            <a:off x="3143250" y="6858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58" name="Oval 6"/>
          <p:cNvSpPr>
            <a:spLocks noChangeArrowheads="1"/>
          </p:cNvSpPr>
          <p:nvPr/>
        </p:nvSpPr>
        <p:spPr bwMode="auto">
          <a:xfrm>
            <a:off x="2724150" y="6858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59" name="Freeform 7"/>
          <p:cNvSpPr/>
          <p:nvPr/>
        </p:nvSpPr>
        <p:spPr>
          <a:xfrm>
            <a:off x="2743200" y="1066800"/>
            <a:ext cx="609600" cy="152400"/>
          </a:xfrm>
          <a:custGeom>
            <a:avLst/>
            <a:gdLst/>
            <a:ahLst/>
            <a:cxnLst>
              <a:cxn ang="0">
                <a:pos x="0" y="2147483646"/>
              </a:cxn>
              <a:cxn ang="0">
                <a:pos x="2147483646" y="0"/>
              </a:cxn>
              <a:cxn ang="0">
                <a:pos x="2147483646" y="2147483646"/>
              </a:cxn>
            </a:cxnLst>
            <a:pathLst>
              <a:path w="384" h="96">
                <a:moveTo>
                  <a:pt x="0" y="96"/>
                </a:moveTo>
                <a:cubicBezTo>
                  <a:pt x="64" y="48"/>
                  <a:pt x="128" y="0"/>
                  <a:pt x="192" y="0"/>
                </a:cubicBezTo>
                <a:cubicBezTo>
                  <a:pt x="256" y="0"/>
                  <a:pt x="352" y="80"/>
                  <a:pt x="384" y="96"/>
                </a:cubicBezTo>
              </a:path>
            </a:pathLst>
          </a:custGeom>
          <a:noFill/>
          <a:ln w="9525" cap="flat" cmpd="sng">
            <a:solidFill>
              <a:srgbClr val="FF3737"/>
            </a:solidFill>
            <a:prstDash val="solid"/>
            <a:round/>
            <a:headEnd type="none" w="med" len="med"/>
            <a:tailEnd type="none" w="med" len="med"/>
          </a:ln>
          <a:effectLst>
            <a:outerShdw sy="-50000" kx="2453608" rotWithShape="0">
              <a:srgbClr val="808080">
                <a:alpha val="50000"/>
              </a:srgbClr>
            </a:outerShdw>
          </a:effectLst>
        </p:spPr>
        <p:txBody>
          <a:bodyPr/>
          <a:p>
            <a:endParaRPr lang="en-US"/>
          </a:p>
        </p:txBody>
      </p:sp>
      <p:sp>
        <p:nvSpPr>
          <p:cNvPr id="23560" name="Rectangle 8"/>
          <p:cNvSpPr>
            <a:spLocks noChangeArrowheads="1"/>
          </p:cNvSpPr>
          <p:nvPr/>
        </p:nvSpPr>
        <p:spPr bwMode="auto">
          <a:xfrm>
            <a:off x="2971800" y="685800"/>
            <a:ext cx="76200" cy="304800"/>
          </a:xfrm>
          <a:prstGeom prst="rect">
            <a:avLst/>
          </a:prstGeom>
          <a:solidFill>
            <a:schemeClr val="hlink"/>
          </a:solidFill>
          <a:ln>
            <a:noFill/>
          </a:ln>
          <a:effectLst>
            <a:prstShdw prst="shdw17" dist="17961" dir="2700000">
              <a:schemeClr val="hlink">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5608" name="Oval 9"/>
          <p:cNvSpPr/>
          <p:nvPr/>
        </p:nvSpPr>
        <p:spPr>
          <a:xfrm>
            <a:off x="7924800" y="1066800"/>
            <a:ext cx="1219200" cy="1219200"/>
          </a:xfrm>
          <a:prstGeom prst="ellipse">
            <a:avLst/>
          </a:prstGeom>
          <a:gradFill rotWithShape="1">
            <a:gsLst>
              <a:gs pos="0">
                <a:srgbClr val="FFDBFF"/>
              </a:gs>
              <a:gs pos="100000">
                <a:srgbClr val="FCDDD2"/>
              </a:gs>
            </a:gsLst>
            <a:path path="shape">
              <a:fillToRect l="50000" t="50000" r="50000" b="50000"/>
            </a:path>
            <a:tileRect/>
          </a:gradFill>
          <a:ln w="9525">
            <a:noFill/>
          </a:ln>
          <a:effectLst>
            <a:prstShdw prst="shdw17" dist="17961" dir="2699999">
              <a:srgbClr val="97857E"/>
            </a:prstShdw>
          </a:effectLst>
        </p:spPr>
        <p:txBody>
          <a:bodyPr wrap="none" anchor="ctr"/>
          <a:p>
            <a:endParaRPr lang="en-US" altLang="en-US" dirty="0">
              <a:latin typeface="VNI-Helve" pitchFamily="2" charset="0"/>
            </a:endParaRPr>
          </a:p>
        </p:txBody>
      </p:sp>
      <p:sp>
        <p:nvSpPr>
          <p:cNvPr id="23562" name="Oval 10"/>
          <p:cNvSpPr>
            <a:spLocks noChangeArrowheads="1"/>
          </p:cNvSpPr>
          <p:nvPr/>
        </p:nvSpPr>
        <p:spPr bwMode="auto">
          <a:xfrm>
            <a:off x="8629650" y="14478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63" name="Oval 11"/>
          <p:cNvSpPr>
            <a:spLocks noChangeArrowheads="1"/>
          </p:cNvSpPr>
          <p:nvPr/>
        </p:nvSpPr>
        <p:spPr bwMode="auto">
          <a:xfrm>
            <a:off x="8210550" y="14478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64" name="Freeform 12"/>
          <p:cNvSpPr/>
          <p:nvPr/>
        </p:nvSpPr>
        <p:spPr>
          <a:xfrm>
            <a:off x="8229600" y="1828800"/>
            <a:ext cx="609600" cy="152400"/>
          </a:xfrm>
          <a:custGeom>
            <a:avLst/>
            <a:gdLst/>
            <a:ahLst/>
            <a:cxnLst>
              <a:cxn ang="0">
                <a:pos x="0" y="2147483646"/>
              </a:cxn>
              <a:cxn ang="0">
                <a:pos x="2147483646" y="0"/>
              </a:cxn>
              <a:cxn ang="0">
                <a:pos x="2147483646" y="2147483646"/>
              </a:cxn>
            </a:cxnLst>
            <a:pathLst>
              <a:path w="384" h="96">
                <a:moveTo>
                  <a:pt x="0" y="96"/>
                </a:moveTo>
                <a:cubicBezTo>
                  <a:pt x="64" y="48"/>
                  <a:pt x="128" y="0"/>
                  <a:pt x="192" y="0"/>
                </a:cubicBezTo>
                <a:cubicBezTo>
                  <a:pt x="256" y="0"/>
                  <a:pt x="352" y="80"/>
                  <a:pt x="384" y="96"/>
                </a:cubicBezTo>
              </a:path>
            </a:pathLst>
          </a:custGeom>
          <a:noFill/>
          <a:ln w="9525" cap="flat" cmpd="sng">
            <a:solidFill>
              <a:srgbClr val="FF3737"/>
            </a:solidFill>
            <a:prstDash val="solid"/>
            <a:round/>
            <a:headEnd type="none" w="med" len="med"/>
            <a:tailEnd type="none" w="med" len="med"/>
          </a:ln>
          <a:effectLst>
            <a:prstShdw prst="shdw12" dir="16200000">
              <a:srgbClr val="808080">
                <a:alpha val="50000"/>
              </a:srgbClr>
            </a:prstShdw>
          </a:effectLst>
        </p:spPr>
        <p:txBody>
          <a:bodyPr/>
          <a:p>
            <a:endParaRPr lang="en-US"/>
          </a:p>
        </p:txBody>
      </p:sp>
      <p:sp>
        <p:nvSpPr>
          <p:cNvPr id="23565" name="Rectangle 13"/>
          <p:cNvSpPr>
            <a:spLocks noChangeArrowheads="1"/>
          </p:cNvSpPr>
          <p:nvPr/>
        </p:nvSpPr>
        <p:spPr bwMode="auto">
          <a:xfrm>
            <a:off x="8458200" y="1447800"/>
            <a:ext cx="76200" cy="304800"/>
          </a:xfrm>
          <a:prstGeom prst="rect">
            <a:avLst/>
          </a:prstGeom>
          <a:solidFill>
            <a:schemeClr val="hlink"/>
          </a:solidFill>
          <a:ln>
            <a:noFill/>
          </a:ln>
          <a:effectLst>
            <a:prstShdw prst="shdw17" dist="17961" dir="2700000">
              <a:schemeClr val="hlink">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5613" name="Oval 14"/>
          <p:cNvSpPr/>
          <p:nvPr/>
        </p:nvSpPr>
        <p:spPr>
          <a:xfrm>
            <a:off x="7620000" y="4495800"/>
            <a:ext cx="1219200" cy="1219200"/>
          </a:xfrm>
          <a:prstGeom prst="ellipse">
            <a:avLst/>
          </a:prstGeom>
          <a:gradFill rotWithShape="1">
            <a:gsLst>
              <a:gs pos="0">
                <a:srgbClr val="FFDBFF"/>
              </a:gs>
              <a:gs pos="100000">
                <a:srgbClr val="FCDDD2"/>
              </a:gs>
            </a:gsLst>
            <a:path path="shape">
              <a:fillToRect l="50000" t="50000" r="50000" b="50000"/>
            </a:path>
            <a:tileRect/>
          </a:gradFill>
          <a:ln w="9525">
            <a:noFill/>
          </a:ln>
          <a:effectLst>
            <a:prstShdw prst="shdw17" dist="17961" dir="2699999">
              <a:srgbClr val="97857E"/>
            </a:prstShdw>
          </a:effectLst>
        </p:spPr>
        <p:txBody>
          <a:bodyPr wrap="none" anchor="ctr"/>
          <a:p>
            <a:endParaRPr lang="en-US" altLang="en-US" dirty="0">
              <a:latin typeface="VNI-Helve" pitchFamily="2" charset="0"/>
            </a:endParaRPr>
          </a:p>
        </p:txBody>
      </p:sp>
      <p:sp>
        <p:nvSpPr>
          <p:cNvPr id="23567" name="Oval 15"/>
          <p:cNvSpPr>
            <a:spLocks noChangeArrowheads="1"/>
          </p:cNvSpPr>
          <p:nvPr/>
        </p:nvSpPr>
        <p:spPr bwMode="auto">
          <a:xfrm>
            <a:off x="8324850" y="48768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68" name="Oval 16"/>
          <p:cNvSpPr>
            <a:spLocks noChangeArrowheads="1"/>
          </p:cNvSpPr>
          <p:nvPr/>
        </p:nvSpPr>
        <p:spPr bwMode="auto">
          <a:xfrm>
            <a:off x="7905750" y="48768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69" name="Freeform 17"/>
          <p:cNvSpPr/>
          <p:nvPr/>
        </p:nvSpPr>
        <p:spPr>
          <a:xfrm>
            <a:off x="7924800" y="5257800"/>
            <a:ext cx="609600" cy="152400"/>
          </a:xfrm>
          <a:custGeom>
            <a:avLst/>
            <a:gdLst/>
            <a:ahLst/>
            <a:cxnLst>
              <a:cxn ang="0">
                <a:pos x="0" y="2147483646"/>
              </a:cxn>
              <a:cxn ang="0">
                <a:pos x="2147483646" y="0"/>
              </a:cxn>
              <a:cxn ang="0">
                <a:pos x="2147483646" y="2147483646"/>
              </a:cxn>
            </a:cxnLst>
            <a:pathLst>
              <a:path w="384" h="96">
                <a:moveTo>
                  <a:pt x="0" y="96"/>
                </a:moveTo>
                <a:cubicBezTo>
                  <a:pt x="64" y="48"/>
                  <a:pt x="128" y="0"/>
                  <a:pt x="192" y="0"/>
                </a:cubicBezTo>
                <a:cubicBezTo>
                  <a:pt x="256" y="0"/>
                  <a:pt x="352" y="80"/>
                  <a:pt x="384" y="96"/>
                </a:cubicBezTo>
              </a:path>
            </a:pathLst>
          </a:custGeom>
          <a:noFill/>
          <a:ln w="9525" cap="flat" cmpd="sng">
            <a:solidFill>
              <a:srgbClr val="FF3737"/>
            </a:solidFill>
            <a:prstDash val="solid"/>
            <a:round/>
            <a:headEnd type="none" w="med" len="med"/>
            <a:tailEnd type="none" w="med" len="med"/>
          </a:ln>
          <a:scene3d>
            <a:camera prst="legacyPerspectiveFront">
              <a:rot lat="21000000" lon="840000" rev="0"/>
            </a:camera>
            <a:lightRig rig="legacyFlat2" dir="t"/>
          </a:scene3d>
          <a:sp3d extrusionH="430200" prstMaterial="legacyMatte">
            <a:bevelT w="13500" h="13500" prst="angle"/>
            <a:bevelB w="13500" h="13500" prst="angle"/>
            <a:extrusionClr>
              <a:srgbClr val="FF3737"/>
            </a:extrusionClr>
          </a:sp3d>
        </p:spPr>
        <p:txBody>
          <a:bodyPr/>
          <a:p>
            <a:endParaRPr lang="en-US"/>
          </a:p>
        </p:txBody>
      </p:sp>
      <p:sp>
        <p:nvSpPr>
          <p:cNvPr id="23570" name="Rectangle 18"/>
          <p:cNvSpPr>
            <a:spLocks noChangeArrowheads="1"/>
          </p:cNvSpPr>
          <p:nvPr/>
        </p:nvSpPr>
        <p:spPr bwMode="auto">
          <a:xfrm>
            <a:off x="8153400" y="4876800"/>
            <a:ext cx="76200" cy="304800"/>
          </a:xfrm>
          <a:prstGeom prst="rect">
            <a:avLst/>
          </a:prstGeom>
          <a:solidFill>
            <a:schemeClr val="hlink"/>
          </a:solidFill>
          <a:ln>
            <a:noFill/>
          </a:ln>
          <a:effectLst>
            <a:prstShdw prst="shdw17" dist="17961" dir="2700000">
              <a:schemeClr val="hlink">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5618" name="Oval 19"/>
          <p:cNvSpPr/>
          <p:nvPr/>
        </p:nvSpPr>
        <p:spPr>
          <a:xfrm>
            <a:off x="533400" y="4191000"/>
            <a:ext cx="1219200" cy="1219200"/>
          </a:xfrm>
          <a:prstGeom prst="ellipse">
            <a:avLst/>
          </a:prstGeom>
          <a:gradFill rotWithShape="1">
            <a:gsLst>
              <a:gs pos="0">
                <a:srgbClr val="FFDBFF"/>
              </a:gs>
              <a:gs pos="100000">
                <a:srgbClr val="FCDDD2"/>
              </a:gs>
            </a:gsLst>
            <a:path path="shape">
              <a:fillToRect l="50000" t="50000" r="50000" b="50000"/>
            </a:path>
            <a:tileRect/>
          </a:gradFill>
          <a:ln w="9525">
            <a:noFill/>
          </a:ln>
          <a:effectLst>
            <a:prstShdw prst="shdw17" dist="17961" dir="2699999">
              <a:srgbClr val="97857E"/>
            </a:prstShdw>
          </a:effectLst>
        </p:spPr>
        <p:txBody>
          <a:bodyPr wrap="none" anchor="ctr"/>
          <a:p>
            <a:endParaRPr lang="en-US" altLang="en-US" dirty="0">
              <a:latin typeface="VNI-Helve" pitchFamily="2" charset="0"/>
            </a:endParaRPr>
          </a:p>
        </p:txBody>
      </p:sp>
      <p:sp>
        <p:nvSpPr>
          <p:cNvPr id="23572" name="Oval 20"/>
          <p:cNvSpPr>
            <a:spLocks noChangeArrowheads="1"/>
          </p:cNvSpPr>
          <p:nvPr/>
        </p:nvSpPr>
        <p:spPr bwMode="auto">
          <a:xfrm>
            <a:off x="1238250" y="45720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73" name="Oval 21"/>
          <p:cNvSpPr>
            <a:spLocks noChangeArrowheads="1"/>
          </p:cNvSpPr>
          <p:nvPr/>
        </p:nvSpPr>
        <p:spPr bwMode="auto">
          <a:xfrm>
            <a:off x="819150" y="45720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74" name="Freeform 22"/>
          <p:cNvSpPr/>
          <p:nvPr/>
        </p:nvSpPr>
        <p:spPr>
          <a:xfrm>
            <a:off x="838200" y="4953000"/>
            <a:ext cx="609600" cy="152400"/>
          </a:xfrm>
          <a:custGeom>
            <a:avLst/>
            <a:gdLst/>
            <a:ahLst/>
            <a:cxnLst>
              <a:cxn ang="0">
                <a:pos x="0" y="2147483646"/>
              </a:cxn>
              <a:cxn ang="0">
                <a:pos x="2147483646" y="0"/>
              </a:cxn>
              <a:cxn ang="0">
                <a:pos x="2147483646" y="2147483646"/>
              </a:cxn>
            </a:cxnLst>
            <a:pathLst>
              <a:path w="384" h="96">
                <a:moveTo>
                  <a:pt x="0" y="96"/>
                </a:moveTo>
                <a:cubicBezTo>
                  <a:pt x="64" y="48"/>
                  <a:pt x="128" y="0"/>
                  <a:pt x="192" y="0"/>
                </a:cubicBezTo>
                <a:cubicBezTo>
                  <a:pt x="256" y="0"/>
                  <a:pt x="352" y="80"/>
                  <a:pt x="384" y="96"/>
                </a:cubicBezTo>
              </a:path>
            </a:pathLst>
          </a:custGeom>
          <a:noFill/>
          <a:ln w="9525" cap="flat" cmpd="sng">
            <a:solidFill>
              <a:srgbClr val="FF3737"/>
            </a:solidFill>
            <a:prstDash val="solid"/>
            <a:round/>
            <a:headEnd type="none" w="med" len="med"/>
            <a:tailEnd type="none" w="med" len="med"/>
          </a:ln>
          <a:effectLst>
            <a:prstShdw prst="shdw13" dist="53882" dir="13499999">
              <a:srgbClr val="808080">
                <a:alpha val="50000"/>
              </a:srgbClr>
            </a:prstShdw>
          </a:effectLst>
        </p:spPr>
        <p:txBody>
          <a:bodyPr/>
          <a:p>
            <a:endParaRPr lang="en-US"/>
          </a:p>
        </p:txBody>
      </p:sp>
      <p:sp>
        <p:nvSpPr>
          <p:cNvPr id="23575" name="Rectangle 23"/>
          <p:cNvSpPr>
            <a:spLocks noChangeArrowheads="1"/>
          </p:cNvSpPr>
          <p:nvPr/>
        </p:nvSpPr>
        <p:spPr bwMode="auto">
          <a:xfrm>
            <a:off x="1066800" y="4572000"/>
            <a:ext cx="76200" cy="304800"/>
          </a:xfrm>
          <a:prstGeom prst="rect">
            <a:avLst/>
          </a:prstGeom>
          <a:solidFill>
            <a:schemeClr val="hlink"/>
          </a:solidFill>
          <a:ln>
            <a:noFill/>
          </a:ln>
          <a:effectLst>
            <a:prstShdw prst="shdw17" dist="17961" dir="2700000">
              <a:schemeClr val="hlink">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5623" name="Oval 24"/>
          <p:cNvSpPr/>
          <p:nvPr/>
        </p:nvSpPr>
        <p:spPr>
          <a:xfrm>
            <a:off x="3886200" y="4724400"/>
            <a:ext cx="1219200" cy="1219200"/>
          </a:xfrm>
          <a:prstGeom prst="ellipse">
            <a:avLst/>
          </a:prstGeom>
          <a:gradFill rotWithShape="1">
            <a:gsLst>
              <a:gs pos="0">
                <a:srgbClr val="FFDBFF"/>
              </a:gs>
              <a:gs pos="100000">
                <a:srgbClr val="FCDDD2"/>
              </a:gs>
            </a:gsLst>
            <a:path path="shape">
              <a:fillToRect l="50000" t="50000" r="50000" b="50000"/>
            </a:path>
            <a:tileRect/>
          </a:gradFill>
          <a:ln w="9525">
            <a:noFill/>
          </a:ln>
          <a:effectLst>
            <a:prstShdw prst="shdw17" dist="17961" dir="2699999">
              <a:srgbClr val="97857E"/>
            </a:prstShdw>
          </a:effectLst>
        </p:spPr>
        <p:txBody>
          <a:bodyPr wrap="none" anchor="ctr"/>
          <a:p>
            <a:endParaRPr lang="en-US" altLang="en-US" dirty="0">
              <a:latin typeface="VNI-Helve" pitchFamily="2" charset="0"/>
            </a:endParaRPr>
          </a:p>
        </p:txBody>
      </p:sp>
      <p:sp>
        <p:nvSpPr>
          <p:cNvPr id="23577" name="Oval 25"/>
          <p:cNvSpPr>
            <a:spLocks noChangeArrowheads="1"/>
          </p:cNvSpPr>
          <p:nvPr/>
        </p:nvSpPr>
        <p:spPr bwMode="auto">
          <a:xfrm>
            <a:off x="4591050" y="51054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78" name="Oval 26"/>
          <p:cNvSpPr>
            <a:spLocks noChangeArrowheads="1"/>
          </p:cNvSpPr>
          <p:nvPr/>
        </p:nvSpPr>
        <p:spPr bwMode="auto">
          <a:xfrm>
            <a:off x="4171950" y="5105400"/>
            <a:ext cx="152400" cy="152400"/>
          </a:xfrm>
          <a:prstGeom prst="ellipse">
            <a:avLst/>
          </a:prstGeom>
          <a:solidFill>
            <a:schemeClr val="accent2"/>
          </a:solidFill>
          <a:ln>
            <a:noFill/>
          </a:ln>
          <a:effectLst>
            <a:prstShdw prst="shdw17" dist="17961" dir="2700000">
              <a:schemeClr val="accent2">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3579" name="Freeform 27"/>
          <p:cNvSpPr/>
          <p:nvPr/>
        </p:nvSpPr>
        <p:spPr>
          <a:xfrm>
            <a:off x="4191000" y="5486400"/>
            <a:ext cx="609600" cy="152400"/>
          </a:xfrm>
          <a:custGeom>
            <a:avLst/>
            <a:gdLst/>
            <a:ahLst/>
            <a:cxnLst>
              <a:cxn ang="0">
                <a:pos x="0" y="2147483646"/>
              </a:cxn>
              <a:cxn ang="0">
                <a:pos x="2147483646" y="0"/>
              </a:cxn>
              <a:cxn ang="0">
                <a:pos x="2147483646" y="2147483646"/>
              </a:cxn>
            </a:cxnLst>
            <a:pathLst>
              <a:path w="384" h="96">
                <a:moveTo>
                  <a:pt x="0" y="96"/>
                </a:moveTo>
                <a:cubicBezTo>
                  <a:pt x="64" y="48"/>
                  <a:pt x="128" y="0"/>
                  <a:pt x="192" y="0"/>
                </a:cubicBezTo>
                <a:cubicBezTo>
                  <a:pt x="256" y="0"/>
                  <a:pt x="352" y="80"/>
                  <a:pt x="384" y="96"/>
                </a:cubicBezTo>
              </a:path>
            </a:pathLst>
          </a:custGeom>
          <a:noFill/>
          <a:ln w="9525" cap="flat" cmpd="sng">
            <a:solidFill>
              <a:srgbClr val="FF3737"/>
            </a:solidFill>
            <a:prstDash val="solid"/>
            <a:round/>
            <a:headEnd type="none" w="med" len="med"/>
            <a:tailEnd type="none" w="med" len="med"/>
          </a:ln>
          <a:effectLst>
            <a:outerShdw sy="50000" rotWithShape="0">
              <a:srgbClr val="808080">
                <a:alpha val="50000"/>
              </a:srgbClr>
            </a:outerShdw>
          </a:effectLst>
        </p:spPr>
        <p:txBody>
          <a:bodyPr/>
          <a:p>
            <a:endParaRPr lang="en-US"/>
          </a:p>
        </p:txBody>
      </p:sp>
      <p:sp>
        <p:nvSpPr>
          <p:cNvPr id="23580" name="Rectangle 28"/>
          <p:cNvSpPr>
            <a:spLocks noChangeArrowheads="1"/>
          </p:cNvSpPr>
          <p:nvPr/>
        </p:nvSpPr>
        <p:spPr bwMode="auto">
          <a:xfrm>
            <a:off x="4419600" y="5105400"/>
            <a:ext cx="76200" cy="304800"/>
          </a:xfrm>
          <a:prstGeom prst="rect">
            <a:avLst/>
          </a:prstGeom>
          <a:solidFill>
            <a:schemeClr val="hlink"/>
          </a:solidFill>
          <a:ln>
            <a:noFill/>
          </a:ln>
          <a:effectLst>
            <a:prstShdw prst="shdw17" dist="17961" dir="2700000">
              <a:schemeClr val="hlink">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afterEffect">
                                  <p:stCondLst>
                                    <p:cond delay="0"/>
                                  </p:stCondLst>
                                  <p:iterate type="lt">
                                    <p:tmPct val="10000"/>
                                  </p:iterate>
                                  <p:childTnLst>
                                    <p:animClr clrSpc="hsl" dir="cw">
                                      <p:cBhvr override="childStyle">
                                        <p:cTn id="6" dur="500" fill="hold"/>
                                        <p:tgtEl>
                                          <p:spTgt spid="23554"/>
                                        </p:tgtEl>
                                        <p:attrNameLst>
                                          <p:attrName>style.color</p:attrName>
                                        </p:attrNameLst>
                                      </p:cBhvr>
                                      <p:by>
                                        <p:hsl h="10842240" s="0" l="0"/>
                                      </p:by>
                                    </p:animClr>
                                    <p:animClr clrSpc="hsl" dir="cw">
                                      <p:cBhvr>
                                        <p:cTn id="7" dur="500" fill="hold"/>
                                        <p:tgtEl>
                                          <p:spTgt spid="23554"/>
                                        </p:tgtEl>
                                        <p:attrNameLst>
                                          <p:attrName>fillcolor</p:attrName>
                                        </p:attrNameLst>
                                      </p:cBhvr>
                                      <p:by>
                                        <p:hsl h="10842240" s="0" l="0"/>
                                      </p:by>
                                    </p:animClr>
                                    <p:animClr clrSpc="hsl" dir="cw">
                                      <p:cBhvr>
                                        <p:cTn id="8" dur="500" fill="hold"/>
                                        <p:tgtEl>
                                          <p:spTgt spid="23554"/>
                                        </p:tgtEl>
                                        <p:attrNameLst>
                                          <p:attrName>stroke.color</p:attrName>
                                        </p:attrNameLst>
                                      </p:cBhvr>
                                      <p:by>
                                        <p:hsl h="10842240" s="0" l="0"/>
                                      </p:by>
                                    </p:animClr>
                                    <p:set>
                                      <p:cBhvr>
                                        <p:cTn id="9" dur="500" fill="hold"/>
                                        <p:tgtEl>
                                          <p:spTgt spid="23554"/>
                                        </p:tgtEl>
                                        <p:attrNameLst>
                                          <p:attrName>fill.type</p:attrName>
                                        </p:attrNameLst>
                                      </p:cBhvr>
                                      <p:to>
                                        <p:strVal val="solid"/>
                                      </p:to>
                                    </p:set>
                                  </p:childTnLst>
                                  <p:subTnLst>
                                    <p:audio>
                                      <p:cMediaNode vol="100000">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10" fill="hold">
                            <p:stCondLst>
                              <p:cond delay="1399"/>
                            </p:stCondLst>
                            <p:childTnLst>
                              <p:par>
                                <p:cTn id="11" presetID="32" presetClass="emph" presetSubtype="0" repeatCount="indefinite" fill="hold" grpId="0" nodeType="afterEffect">
                                  <p:stCondLst>
                                    <p:cond delay="0"/>
                                  </p:stCondLst>
                                  <p:childTnLst>
                                    <p:animClr clrSpc="rgb" dir="cw">
                                      <p:cBhvr override="childStyle">
                                        <p:cTn id="12" dur="100" fill="hold"/>
                                        <p:tgtEl>
                                          <p:spTgt spid="23574"/>
                                        </p:tgtEl>
                                        <p:attrNameLst>
                                          <p:attrName>style.color</p:attrName>
                                        </p:attrNameLst>
                                      </p:cBhvr>
                                      <p:to>
                                        <a:schemeClr val="accent2"/>
                                      </p:to>
                                    </p:animClr>
                                    <p:animClr clrSpc="rgb" dir="cw">
                                      <p:cBhvr>
                                        <p:cTn id="13" dur="100" fill="hold"/>
                                        <p:tgtEl>
                                          <p:spTgt spid="23574"/>
                                        </p:tgtEl>
                                        <p:attrNameLst>
                                          <p:attrName>fillcolor</p:attrName>
                                        </p:attrNameLst>
                                      </p:cBhvr>
                                      <p:to>
                                        <a:schemeClr val="accent2"/>
                                      </p:to>
                                    </p:animClr>
                                    <p:set>
                                      <p:cBhvr>
                                        <p:cTn id="14" dur="100" fill="hold"/>
                                        <p:tgtEl>
                                          <p:spTgt spid="23574"/>
                                        </p:tgtEl>
                                        <p:attrNameLst>
                                          <p:attrName>fill.type</p:attrName>
                                        </p:attrNameLst>
                                      </p:cBhvr>
                                      <p:to>
                                        <p:strVal val="solid"/>
                                      </p:to>
                                    </p:set>
                                    <p:set>
                                      <p:cBhvr>
                                        <p:cTn id="15" dur="100" fill="hold"/>
                                        <p:tgtEl>
                                          <p:spTgt spid="23574"/>
                                        </p:tgtEl>
                                        <p:attrNameLst>
                                          <p:attrName>fill.on</p:attrName>
                                        </p:attrNameLst>
                                      </p:cBhvr>
                                      <p:to>
                                        <p:strVal val="true"/>
                                      </p:to>
                                    </p:set>
                                    <p:animRot by="120000">
                                      <p:cBhvr>
                                        <p:cTn id="16" dur="100" fill="hold">
                                          <p:stCondLst>
                                            <p:cond delay="0"/>
                                          </p:stCondLst>
                                        </p:cTn>
                                        <p:tgtEl>
                                          <p:spTgt spid="23574"/>
                                        </p:tgtEl>
                                        <p:attrNameLst>
                                          <p:attrName>r</p:attrName>
                                        </p:attrNameLst>
                                      </p:cBhvr>
                                    </p:animRot>
                                    <p:animRot by="-240000">
                                      <p:cBhvr>
                                        <p:cTn id="17" dur="200" fill="hold">
                                          <p:stCondLst>
                                            <p:cond delay="200"/>
                                          </p:stCondLst>
                                        </p:cTn>
                                        <p:tgtEl>
                                          <p:spTgt spid="23574"/>
                                        </p:tgtEl>
                                        <p:attrNameLst>
                                          <p:attrName>r</p:attrName>
                                        </p:attrNameLst>
                                      </p:cBhvr>
                                    </p:animRot>
                                    <p:animRot by="240000">
                                      <p:cBhvr>
                                        <p:cTn id="18" dur="200" fill="hold">
                                          <p:stCondLst>
                                            <p:cond delay="400"/>
                                          </p:stCondLst>
                                        </p:cTn>
                                        <p:tgtEl>
                                          <p:spTgt spid="23574"/>
                                        </p:tgtEl>
                                        <p:attrNameLst>
                                          <p:attrName>r</p:attrName>
                                        </p:attrNameLst>
                                      </p:cBhvr>
                                    </p:animRot>
                                    <p:animRot by="-240000">
                                      <p:cBhvr>
                                        <p:cTn id="19" dur="200" fill="hold">
                                          <p:stCondLst>
                                            <p:cond delay="600"/>
                                          </p:stCondLst>
                                        </p:cTn>
                                        <p:tgtEl>
                                          <p:spTgt spid="23574"/>
                                        </p:tgtEl>
                                        <p:attrNameLst>
                                          <p:attrName>r</p:attrName>
                                        </p:attrNameLst>
                                      </p:cBhvr>
                                    </p:animRot>
                                    <p:animRot by="120000">
                                      <p:cBhvr>
                                        <p:cTn id="20" dur="200" fill="hold">
                                          <p:stCondLst>
                                            <p:cond delay="800"/>
                                          </p:stCondLst>
                                        </p:cTn>
                                        <p:tgtEl>
                                          <p:spTgt spid="23574"/>
                                        </p:tgtEl>
                                        <p:attrNameLst>
                                          <p:attrName>r</p:attrName>
                                        </p:attrNameLst>
                                      </p:cBhvr>
                                    </p:animRot>
                                  </p:childTnLst>
                                </p:cTn>
                              </p:par>
                            </p:childTnLst>
                          </p:cTn>
                        </p:par>
                        <p:par>
                          <p:cTn id="21" fill="hold">
                            <p:stCondLst>
                              <p:cond delay="2399"/>
                            </p:stCondLst>
                            <p:childTnLst>
                              <p:par>
                                <p:cTn id="22" presetID="32" presetClass="emph" presetSubtype="0" repeatCount="indefinite" fill="hold" grpId="0" nodeType="afterEffect">
                                  <p:stCondLst>
                                    <p:cond delay="0"/>
                                  </p:stCondLst>
                                  <p:childTnLst>
                                    <p:animClr clrSpc="rgb" dir="cw">
                                      <p:cBhvr override="childStyle">
                                        <p:cTn id="23" dur="100" fill="hold"/>
                                        <p:tgtEl>
                                          <p:spTgt spid="23579"/>
                                        </p:tgtEl>
                                        <p:attrNameLst>
                                          <p:attrName>style.color</p:attrName>
                                        </p:attrNameLst>
                                      </p:cBhvr>
                                      <p:to>
                                        <a:schemeClr val="accent2"/>
                                      </p:to>
                                    </p:animClr>
                                    <p:animClr clrSpc="rgb" dir="cw">
                                      <p:cBhvr>
                                        <p:cTn id="24" dur="100" fill="hold"/>
                                        <p:tgtEl>
                                          <p:spTgt spid="23579"/>
                                        </p:tgtEl>
                                        <p:attrNameLst>
                                          <p:attrName>fillcolor</p:attrName>
                                        </p:attrNameLst>
                                      </p:cBhvr>
                                      <p:to>
                                        <a:schemeClr val="accent2"/>
                                      </p:to>
                                    </p:animClr>
                                    <p:set>
                                      <p:cBhvr>
                                        <p:cTn id="25" dur="100" fill="hold"/>
                                        <p:tgtEl>
                                          <p:spTgt spid="23579"/>
                                        </p:tgtEl>
                                        <p:attrNameLst>
                                          <p:attrName>fill.type</p:attrName>
                                        </p:attrNameLst>
                                      </p:cBhvr>
                                      <p:to>
                                        <p:strVal val="solid"/>
                                      </p:to>
                                    </p:set>
                                    <p:set>
                                      <p:cBhvr>
                                        <p:cTn id="26" dur="100" fill="hold"/>
                                        <p:tgtEl>
                                          <p:spTgt spid="23579"/>
                                        </p:tgtEl>
                                        <p:attrNameLst>
                                          <p:attrName>fill.on</p:attrName>
                                        </p:attrNameLst>
                                      </p:cBhvr>
                                      <p:to>
                                        <p:strVal val="true"/>
                                      </p:to>
                                    </p:set>
                                    <p:animRot by="120000">
                                      <p:cBhvr>
                                        <p:cTn id="27" dur="100" fill="hold">
                                          <p:stCondLst>
                                            <p:cond delay="0"/>
                                          </p:stCondLst>
                                        </p:cTn>
                                        <p:tgtEl>
                                          <p:spTgt spid="23579"/>
                                        </p:tgtEl>
                                        <p:attrNameLst>
                                          <p:attrName>r</p:attrName>
                                        </p:attrNameLst>
                                      </p:cBhvr>
                                    </p:animRot>
                                    <p:animRot by="-240000">
                                      <p:cBhvr>
                                        <p:cTn id="28" dur="200" fill="hold">
                                          <p:stCondLst>
                                            <p:cond delay="200"/>
                                          </p:stCondLst>
                                        </p:cTn>
                                        <p:tgtEl>
                                          <p:spTgt spid="23579"/>
                                        </p:tgtEl>
                                        <p:attrNameLst>
                                          <p:attrName>r</p:attrName>
                                        </p:attrNameLst>
                                      </p:cBhvr>
                                    </p:animRot>
                                    <p:animRot by="240000">
                                      <p:cBhvr>
                                        <p:cTn id="29" dur="200" fill="hold">
                                          <p:stCondLst>
                                            <p:cond delay="400"/>
                                          </p:stCondLst>
                                        </p:cTn>
                                        <p:tgtEl>
                                          <p:spTgt spid="23579"/>
                                        </p:tgtEl>
                                        <p:attrNameLst>
                                          <p:attrName>r</p:attrName>
                                        </p:attrNameLst>
                                      </p:cBhvr>
                                    </p:animRot>
                                    <p:animRot by="-240000">
                                      <p:cBhvr>
                                        <p:cTn id="30" dur="200" fill="hold">
                                          <p:stCondLst>
                                            <p:cond delay="600"/>
                                          </p:stCondLst>
                                        </p:cTn>
                                        <p:tgtEl>
                                          <p:spTgt spid="23579"/>
                                        </p:tgtEl>
                                        <p:attrNameLst>
                                          <p:attrName>r</p:attrName>
                                        </p:attrNameLst>
                                      </p:cBhvr>
                                    </p:animRot>
                                    <p:animRot by="120000">
                                      <p:cBhvr>
                                        <p:cTn id="31" dur="200" fill="hold">
                                          <p:stCondLst>
                                            <p:cond delay="800"/>
                                          </p:stCondLst>
                                        </p:cTn>
                                        <p:tgtEl>
                                          <p:spTgt spid="23579"/>
                                        </p:tgtEl>
                                        <p:attrNameLst>
                                          <p:attrName>r</p:attrName>
                                        </p:attrNameLst>
                                      </p:cBhvr>
                                    </p:animRot>
                                  </p:childTnLst>
                                </p:cTn>
                              </p:par>
                            </p:childTnLst>
                          </p:cTn>
                        </p:par>
                        <p:par>
                          <p:cTn id="32" fill="hold">
                            <p:stCondLst>
                              <p:cond delay="3399"/>
                            </p:stCondLst>
                            <p:childTnLst>
                              <p:par>
                                <p:cTn id="33" presetID="32" presetClass="emph" presetSubtype="0" repeatCount="indefinite" fill="hold" grpId="0" nodeType="afterEffect">
                                  <p:stCondLst>
                                    <p:cond delay="0"/>
                                  </p:stCondLst>
                                  <p:childTnLst>
                                    <p:animClr clrSpc="rgb" dir="cw">
                                      <p:cBhvr override="childStyle">
                                        <p:cTn id="34" dur="100" fill="hold"/>
                                        <p:tgtEl>
                                          <p:spTgt spid="23559"/>
                                        </p:tgtEl>
                                        <p:attrNameLst>
                                          <p:attrName>style.color</p:attrName>
                                        </p:attrNameLst>
                                      </p:cBhvr>
                                      <p:to>
                                        <a:schemeClr val="accent2"/>
                                      </p:to>
                                    </p:animClr>
                                    <p:animClr clrSpc="rgb" dir="cw">
                                      <p:cBhvr>
                                        <p:cTn id="35" dur="100" fill="hold"/>
                                        <p:tgtEl>
                                          <p:spTgt spid="23559"/>
                                        </p:tgtEl>
                                        <p:attrNameLst>
                                          <p:attrName>fillcolor</p:attrName>
                                        </p:attrNameLst>
                                      </p:cBhvr>
                                      <p:to>
                                        <a:schemeClr val="accent2"/>
                                      </p:to>
                                    </p:animClr>
                                    <p:set>
                                      <p:cBhvr>
                                        <p:cTn id="36" dur="100" fill="hold"/>
                                        <p:tgtEl>
                                          <p:spTgt spid="23559"/>
                                        </p:tgtEl>
                                        <p:attrNameLst>
                                          <p:attrName>fill.type</p:attrName>
                                        </p:attrNameLst>
                                      </p:cBhvr>
                                      <p:to>
                                        <p:strVal val="solid"/>
                                      </p:to>
                                    </p:set>
                                    <p:set>
                                      <p:cBhvr>
                                        <p:cTn id="37" dur="100" fill="hold"/>
                                        <p:tgtEl>
                                          <p:spTgt spid="23559"/>
                                        </p:tgtEl>
                                        <p:attrNameLst>
                                          <p:attrName>fill.on</p:attrName>
                                        </p:attrNameLst>
                                      </p:cBhvr>
                                      <p:to>
                                        <p:strVal val="true"/>
                                      </p:to>
                                    </p:set>
                                    <p:animRot by="120000">
                                      <p:cBhvr>
                                        <p:cTn id="38" dur="100" fill="hold">
                                          <p:stCondLst>
                                            <p:cond delay="0"/>
                                          </p:stCondLst>
                                        </p:cTn>
                                        <p:tgtEl>
                                          <p:spTgt spid="23559"/>
                                        </p:tgtEl>
                                        <p:attrNameLst>
                                          <p:attrName>r</p:attrName>
                                        </p:attrNameLst>
                                      </p:cBhvr>
                                    </p:animRot>
                                    <p:animRot by="-240000">
                                      <p:cBhvr>
                                        <p:cTn id="39" dur="200" fill="hold">
                                          <p:stCondLst>
                                            <p:cond delay="200"/>
                                          </p:stCondLst>
                                        </p:cTn>
                                        <p:tgtEl>
                                          <p:spTgt spid="23559"/>
                                        </p:tgtEl>
                                        <p:attrNameLst>
                                          <p:attrName>r</p:attrName>
                                        </p:attrNameLst>
                                      </p:cBhvr>
                                    </p:animRot>
                                    <p:animRot by="240000">
                                      <p:cBhvr>
                                        <p:cTn id="40" dur="200" fill="hold">
                                          <p:stCondLst>
                                            <p:cond delay="400"/>
                                          </p:stCondLst>
                                        </p:cTn>
                                        <p:tgtEl>
                                          <p:spTgt spid="23559"/>
                                        </p:tgtEl>
                                        <p:attrNameLst>
                                          <p:attrName>r</p:attrName>
                                        </p:attrNameLst>
                                      </p:cBhvr>
                                    </p:animRot>
                                    <p:animRot by="-240000">
                                      <p:cBhvr>
                                        <p:cTn id="41" dur="200" fill="hold">
                                          <p:stCondLst>
                                            <p:cond delay="600"/>
                                          </p:stCondLst>
                                        </p:cTn>
                                        <p:tgtEl>
                                          <p:spTgt spid="23559"/>
                                        </p:tgtEl>
                                        <p:attrNameLst>
                                          <p:attrName>r</p:attrName>
                                        </p:attrNameLst>
                                      </p:cBhvr>
                                    </p:animRot>
                                    <p:animRot by="120000">
                                      <p:cBhvr>
                                        <p:cTn id="42" dur="200" fill="hold">
                                          <p:stCondLst>
                                            <p:cond delay="800"/>
                                          </p:stCondLst>
                                        </p:cTn>
                                        <p:tgtEl>
                                          <p:spTgt spid="23559"/>
                                        </p:tgtEl>
                                        <p:attrNameLst>
                                          <p:attrName>r</p:attrName>
                                        </p:attrNameLst>
                                      </p:cBhvr>
                                    </p:animRot>
                                  </p:childTnLst>
                                </p:cTn>
                              </p:par>
                            </p:childTnLst>
                          </p:cTn>
                        </p:par>
                        <p:par>
                          <p:cTn id="43" fill="hold">
                            <p:stCondLst>
                              <p:cond delay="4399"/>
                            </p:stCondLst>
                            <p:childTnLst>
                              <p:par>
                                <p:cTn id="44" presetID="32" presetClass="emph" presetSubtype="0" repeatCount="indefinite" fill="hold" grpId="0" nodeType="afterEffect">
                                  <p:stCondLst>
                                    <p:cond delay="0"/>
                                  </p:stCondLst>
                                  <p:childTnLst>
                                    <p:animClr clrSpc="rgb" dir="cw">
                                      <p:cBhvr override="childStyle">
                                        <p:cTn id="45" dur="100" fill="hold"/>
                                        <p:tgtEl>
                                          <p:spTgt spid="23564"/>
                                        </p:tgtEl>
                                        <p:attrNameLst>
                                          <p:attrName>style.color</p:attrName>
                                        </p:attrNameLst>
                                      </p:cBhvr>
                                      <p:to>
                                        <a:schemeClr val="accent2"/>
                                      </p:to>
                                    </p:animClr>
                                    <p:animClr clrSpc="rgb" dir="cw">
                                      <p:cBhvr>
                                        <p:cTn id="46" dur="100" fill="hold"/>
                                        <p:tgtEl>
                                          <p:spTgt spid="23564"/>
                                        </p:tgtEl>
                                        <p:attrNameLst>
                                          <p:attrName>fillcolor</p:attrName>
                                        </p:attrNameLst>
                                      </p:cBhvr>
                                      <p:to>
                                        <a:schemeClr val="accent2"/>
                                      </p:to>
                                    </p:animClr>
                                    <p:set>
                                      <p:cBhvr>
                                        <p:cTn id="47" dur="100" fill="hold"/>
                                        <p:tgtEl>
                                          <p:spTgt spid="23564"/>
                                        </p:tgtEl>
                                        <p:attrNameLst>
                                          <p:attrName>fill.type</p:attrName>
                                        </p:attrNameLst>
                                      </p:cBhvr>
                                      <p:to>
                                        <p:strVal val="solid"/>
                                      </p:to>
                                    </p:set>
                                    <p:set>
                                      <p:cBhvr>
                                        <p:cTn id="48" dur="100" fill="hold"/>
                                        <p:tgtEl>
                                          <p:spTgt spid="23564"/>
                                        </p:tgtEl>
                                        <p:attrNameLst>
                                          <p:attrName>fill.on</p:attrName>
                                        </p:attrNameLst>
                                      </p:cBhvr>
                                      <p:to>
                                        <p:strVal val="true"/>
                                      </p:to>
                                    </p:set>
                                    <p:animRot by="120000">
                                      <p:cBhvr>
                                        <p:cTn id="49" dur="100" fill="hold">
                                          <p:stCondLst>
                                            <p:cond delay="0"/>
                                          </p:stCondLst>
                                        </p:cTn>
                                        <p:tgtEl>
                                          <p:spTgt spid="23564"/>
                                        </p:tgtEl>
                                        <p:attrNameLst>
                                          <p:attrName>r</p:attrName>
                                        </p:attrNameLst>
                                      </p:cBhvr>
                                    </p:animRot>
                                    <p:animRot by="-240000">
                                      <p:cBhvr>
                                        <p:cTn id="50" dur="200" fill="hold">
                                          <p:stCondLst>
                                            <p:cond delay="200"/>
                                          </p:stCondLst>
                                        </p:cTn>
                                        <p:tgtEl>
                                          <p:spTgt spid="23564"/>
                                        </p:tgtEl>
                                        <p:attrNameLst>
                                          <p:attrName>r</p:attrName>
                                        </p:attrNameLst>
                                      </p:cBhvr>
                                    </p:animRot>
                                    <p:animRot by="240000">
                                      <p:cBhvr>
                                        <p:cTn id="51" dur="200" fill="hold">
                                          <p:stCondLst>
                                            <p:cond delay="400"/>
                                          </p:stCondLst>
                                        </p:cTn>
                                        <p:tgtEl>
                                          <p:spTgt spid="23564"/>
                                        </p:tgtEl>
                                        <p:attrNameLst>
                                          <p:attrName>r</p:attrName>
                                        </p:attrNameLst>
                                      </p:cBhvr>
                                    </p:animRot>
                                    <p:animRot by="-240000">
                                      <p:cBhvr>
                                        <p:cTn id="52" dur="200" fill="hold">
                                          <p:stCondLst>
                                            <p:cond delay="600"/>
                                          </p:stCondLst>
                                        </p:cTn>
                                        <p:tgtEl>
                                          <p:spTgt spid="23564"/>
                                        </p:tgtEl>
                                        <p:attrNameLst>
                                          <p:attrName>r</p:attrName>
                                        </p:attrNameLst>
                                      </p:cBhvr>
                                    </p:animRot>
                                    <p:animRot by="120000">
                                      <p:cBhvr>
                                        <p:cTn id="53" dur="200" fill="hold">
                                          <p:stCondLst>
                                            <p:cond delay="800"/>
                                          </p:stCondLst>
                                        </p:cTn>
                                        <p:tgtEl>
                                          <p:spTgt spid="23564"/>
                                        </p:tgtEl>
                                        <p:attrNameLst>
                                          <p:attrName>r</p:attrName>
                                        </p:attrNameLst>
                                      </p:cBhvr>
                                    </p:animRot>
                                  </p:childTnLst>
                                </p:cTn>
                              </p:par>
                            </p:childTnLst>
                          </p:cTn>
                        </p:par>
                        <p:par>
                          <p:cTn id="54" fill="hold">
                            <p:stCondLst>
                              <p:cond delay="5399"/>
                            </p:stCondLst>
                            <p:childTnLst>
                              <p:par>
                                <p:cTn id="55" presetID="32" presetClass="emph" presetSubtype="0" repeatCount="indefinite" fill="hold" grpId="0" nodeType="afterEffect">
                                  <p:stCondLst>
                                    <p:cond delay="0"/>
                                  </p:stCondLst>
                                  <p:childTnLst>
                                    <p:animClr clrSpc="rgb" dir="cw">
                                      <p:cBhvr override="childStyle">
                                        <p:cTn id="56" dur="100" fill="hold"/>
                                        <p:tgtEl>
                                          <p:spTgt spid="23569"/>
                                        </p:tgtEl>
                                        <p:attrNameLst>
                                          <p:attrName>style.color</p:attrName>
                                        </p:attrNameLst>
                                      </p:cBhvr>
                                      <p:to>
                                        <a:schemeClr val="accent2"/>
                                      </p:to>
                                    </p:animClr>
                                    <p:animClr clrSpc="rgb" dir="cw">
                                      <p:cBhvr>
                                        <p:cTn id="57" dur="100" fill="hold"/>
                                        <p:tgtEl>
                                          <p:spTgt spid="23569"/>
                                        </p:tgtEl>
                                        <p:attrNameLst>
                                          <p:attrName>fillcolor</p:attrName>
                                        </p:attrNameLst>
                                      </p:cBhvr>
                                      <p:to>
                                        <a:schemeClr val="accent2"/>
                                      </p:to>
                                    </p:animClr>
                                    <p:set>
                                      <p:cBhvr>
                                        <p:cTn id="58" dur="100" fill="hold"/>
                                        <p:tgtEl>
                                          <p:spTgt spid="23569"/>
                                        </p:tgtEl>
                                        <p:attrNameLst>
                                          <p:attrName>fill.type</p:attrName>
                                        </p:attrNameLst>
                                      </p:cBhvr>
                                      <p:to>
                                        <p:strVal val="solid"/>
                                      </p:to>
                                    </p:set>
                                    <p:set>
                                      <p:cBhvr>
                                        <p:cTn id="59" dur="100" fill="hold"/>
                                        <p:tgtEl>
                                          <p:spTgt spid="23569"/>
                                        </p:tgtEl>
                                        <p:attrNameLst>
                                          <p:attrName>fill.on</p:attrName>
                                        </p:attrNameLst>
                                      </p:cBhvr>
                                      <p:to>
                                        <p:strVal val="true"/>
                                      </p:to>
                                    </p:set>
                                    <p:animRot by="120000">
                                      <p:cBhvr>
                                        <p:cTn id="60" dur="100" fill="hold">
                                          <p:stCondLst>
                                            <p:cond delay="0"/>
                                          </p:stCondLst>
                                        </p:cTn>
                                        <p:tgtEl>
                                          <p:spTgt spid="23569"/>
                                        </p:tgtEl>
                                        <p:attrNameLst>
                                          <p:attrName>r</p:attrName>
                                        </p:attrNameLst>
                                      </p:cBhvr>
                                    </p:animRot>
                                    <p:animRot by="-240000">
                                      <p:cBhvr>
                                        <p:cTn id="61" dur="200" fill="hold">
                                          <p:stCondLst>
                                            <p:cond delay="200"/>
                                          </p:stCondLst>
                                        </p:cTn>
                                        <p:tgtEl>
                                          <p:spTgt spid="23569"/>
                                        </p:tgtEl>
                                        <p:attrNameLst>
                                          <p:attrName>r</p:attrName>
                                        </p:attrNameLst>
                                      </p:cBhvr>
                                    </p:animRot>
                                    <p:animRot by="240000">
                                      <p:cBhvr>
                                        <p:cTn id="62" dur="200" fill="hold">
                                          <p:stCondLst>
                                            <p:cond delay="400"/>
                                          </p:stCondLst>
                                        </p:cTn>
                                        <p:tgtEl>
                                          <p:spTgt spid="23569"/>
                                        </p:tgtEl>
                                        <p:attrNameLst>
                                          <p:attrName>r</p:attrName>
                                        </p:attrNameLst>
                                      </p:cBhvr>
                                    </p:animRot>
                                    <p:animRot by="-240000">
                                      <p:cBhvr>
                                        <p:cTn id="63" dur="200" fill="hold">
                                          <p:stCondLst>
                                            <p:cond delay="600"/>
                                          </p:stCondLst>
                                        </p:cTn>
                                        <p:tgtEl>
                                          <p:spTgt spid="23569"/>
                                        </p:tgtEl>
                                        <p:attrNameLst>
                                          <p:attrName>r</p:attrName>
                                        </p:attrNameLst>
                                      </p:cBhvr>
                                    </p:animRot>
                                    <p:animRot by="120000">
                                      <p:cBhvr>
                                        <p:cTn id="64" dur="200" fill="hold">
                                          <p:stCondLst>
                                            <p:cond delay="800"/>
                                          </p:stCondLst>
                                        </p:cTn>
                                        <p:tgtEl>
                                          <p:spTgt spid="235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9" grpId="0" animBg="1"/>
      <p:bldP spid="23564" grpId="0" animBg="1"/>
      <p:bldP spid="23569" grpId="0" animBg="1"/>
      <p:bldP spid="23574" grpId="0" animBg="1"/>
      <p:bldP spid="235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idx="1"/>
          </p:nvPr>
        </p:nvSpPr>
        <p:spPr>
          <a:xfrm>
            <a:off x="381000" y="3581400"/>
            <a:ext cx="8229600" cy="914400"/>
          </a:xfrm>
          <a:solidFill>
            <a:srgbClr val="00FFFF"/>
          </a:solidFill>
          <a:ln/>
        </p:spPr>
        <p:txBody>
          <a:bodyPr vert="horz" wrap="square" lIns="91440" tIns="45720" rIns="91440" bIns="45720" anchor="t"/>
          <a:p>
            <a:pPr algn="ctr">
              <a:spcBef>
                <a:spcPct val="0"/>
              </a:spcBef>
              <a:buNone/>
            </a:pPr>
            <a:r>
              <a:rPr lang="en-US" altLang="en-US" sz="4000" b="1" dirty="0">
                <a:solidFill>
                  <a:srgbClr val="FF0000"/>
                </a:solidFill>
              </a:rPr>
              <a:t>D</a:t>
            </a:r>
            <a:r>
              <a:rPr lang="en-US" altLang="en-US" b="1" dirty="0">
                <a:solidFill>
                  <a:srgbClr val="FF0000"/>
                </a:solidFill>
              </a:rPr>
              <a:t>ùng thêm bình tràn và bình chứa.</a:t>
            </a:r>
            <a:endParaRPr lang="en-US" altLang="en-US" sz="4000" b="1" dirty="0">
              <a:solidFill>
                <a:srgbClr val="FF0000"/>
              </a:solidFill>
            </a:endParaRPr>
          </a:p>
          <a:p>
            <a:pPr algn="ctr">
              <a:buNone/>
            </a:pPr>
            <a:endParaRPr lang="en-US" altLang="en-US" sz="4000" dirty="0">
              <a:solidFill>
                <a:srgbClr val="FF0000"/>
              </a:solidFill>
            </a:endParaRPr>
          </a:p>
        </p:txBody>
      </p:sp>
      <p:sp>
        <p:nvSpPr>
          <p:cNvPr id="24579" name="Rectangle 3"/>
          <p:cNvSpPr/>
          <p:nvPr/>
        </p:nvSpPr>
        <p:spPr>
          <a:xfrm>
            <a:off x="0" y="762000"/>
            <a:ext cx="8915400" cy="2209800"/>
          </a:xfrm>
          <a:prstGeom prst="rect">
            <a:avLst/>
          </a:prstGeom>
          <a:solidFill>
            <a:srgbClr val="FFFF00"/>
          </a:solidFill>
          <a:ln w="57150" cap="flat" cmpd="thinThick">
            <a:solidFill>
              <a:schemeClr val="tx1"/>
            </a:solidFill>
            <a:prstDash val="solid"/>
            <a:miter/>
            <a:headEnd type="none" w="med" len="med"/>
            <a:tailEnd type="none" w="med" len="med"/>
          </a:ln>
          <a:effectLst>
            <a:outerShdw dist="107763" dir="2699999" algn="ctr" rotWithShape="0">
              <a:schemeClr val="tx1">
                <a:alpha val="50000"/>
              </a:schemeClr>
            </a:outerShdw>
          </a:effectLst>
        </p:spPr>
        <p:txBody>
          <a:bodyPr anchor="ctr"/>
          <a:p>
            <a:pPr algn="ctr"/>
            <a:r>
              <a:rPr lang="en-US" altLang="en-US" sz="4000" b="1" dirty="0">
                <a:latin typeface="Times New Roman" panose="02020603050405020304" pitchFamily="18" charset="0"/>
              </a:rPr>
              <a:t>Nếu vật rắn không bỏ lọt bình chia độ thì người ta phải dùng thêm dụng cụ gì?</a:t>
            </a:r>
            <a:endParaRPr lang="en-US" altLang="en-US" sz="4000" b="1" dirty="0">
              <a:latin typeface="Times New Roman" panose="02020603050405020304" pitchFamily="18" charset="0"/>
            </a:endParaRPr>
          </a:p>
        </p:txBody>
      </p:sp>
      <p:sp>
        <p:nvSpPr>
          <p:cNvPr id="24580" name="AutoShape 4">
            <a:hlinkClick r:id="rId1" action="ppaction://hlinksldjump"/>
          </p:cNvPr>
          <p:cNvSpPr>
            <a:spLocks noChangeArrowheads="1"/>
          </p:cNvSpPr>
          <p:nvPr/>
        </p:nvSpPr>
        <p:spPr bwMode="auto">
          <a:xfrm>
            <a:off x="7696200" y="5943600"/>
            <a:ext cx="762000" cy="663575"/>
          </a:xfrm>
          <a:prstGeom prst="star5">
            <a:avLst/>
          </a:prstGeom>
          <a:solidFill>
            <a:srgbClr val="0000FF"/>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4581" name="AutoShape 5">
            <a:hlinkClick r:id="rId2" action="ppaction://hlinksldjump"/>
          </p:cNvPr>
          <p:cNvSpPr>
            <a:spLocks noChangeArrowheads="1"/>
          </p:cNvSpPr>
          <p:nvPr/>
        </p:nvSpPr>
        <p:spPr bwMode="auto">
          <a:xfrm>
            <a:off x="6781800" y="5943600"/>
            <a:ext cx="762000" cy="663575"/>
          </a:xfrm>
          <a:prstGeom prst="star5">
            <a:avLst/>
          </a:prstGeom>
          <a:solidFill>
            <a:srgbClr val="FF3737"/>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anim calcmode="lin" valueType="num">
                                      <p:cBhvr>
                                        <p:cTn id="8" dur="500" fill="hold"/>
                                        <p:tgtEl>
                                          <p:spTgt spid="24579"/>
                                        </p:tgtEl>
                                        <p:attrNameLst>
                                          <p:attrName>ppt_x</p:attrName>
                                        </p:attrNameLst>
                                      </p:cBhvr>
                                      <p:tavLst>
                                        <p:tav tm="0">
                                          <p:val>
                                            <p:strVal val="#ppt_x"/>
                                          </p:val>
                                        </p:tav>
                                        <p:tav tm="100000">
                                          <p:val>
                                            <p:strVal val="#ppt_x"/>
                                          </p:val>
                                        </p:tav>
                                      </p:tavLst>
                                    </p:anim>
                                    <p:anim calcmode="lin" valueType="num">
                                      <p:cBhvr>
                                        <p:cTn id="9" dur="500" fill="hold"/>
                                        <p:tgtEl>
                                          <p:spTgt spid="245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578"/>
                                        </p:tgtEl>
                                        <p:attrNameLst>
                                          <p:attrName>style.visibility</p:attrName>
                                        </p:attrNameLst>
                                      </p:cBhvr>
                                      <p:to>
                                        <p:strVal val="visible"/>
                                      </p:to>
                                    </p:set>
                                    <p:anim calcmode="lin" valueType="num">
                                      <p:cBhvr additive="base">
                                        <p:cTn id="14" dur="500" fill="hold"/>
                                        <p:tgtEl>
                                          <p:spTgt spid="24578"/>
                                        </p:tgtEl>
                                        <p:attrNameLst>
                                          <p:attrName>ppt_x</p:attrName>
                                        </p:attrNameLst>
                                      </p:cBhvr>
                                      <p:tavLst>
                                        <p:tav tm="0">
                                          <p:val>
                                            <p:strVal val="#ppt_x"/>
                                          </p:val>
                                        </p:tav>
                                        <p:tav tm="100000">
                                          <p:val>
                                            <p:strVal val="#ppt_x"/>
                                          </p:val>
                                        </p:tav>
                                      </p:tavLst>
                                    </p:anim>
                                    <p:anim calcmode="lin" valueType="num">
                                      <p:cBhvr additive="base">
                                        <p:cTn id="15" dur="500" fill="hold"/>
                                        <p:tgtEl>
                                          <p:spTgt spid="2457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578">
                                            <p:txEl>
                                              <p:charRg st="0" end="34"/>
                                            </p:txEl>
                                          </p:spTgt>
                                        </p:tgtEl>
                                        <p:attrNameLst>
                                          <p:attrName>style.visibility</p:attrName>
                                        </p:attrNameLst>
                                      </p:cBhvr>
                                      <p:to>
                                        <p:strVal val="visible"/>
                                      </p:to>
                                    </p:set>
                                    <p:anim calcmode="lin" valueType="num">
                                      <p:cBhvr additive="base">
                                        <p:cTn id="18" dur="500" fill="hold"/>
                                        <p:tgtEl>
                                          <p:spTgt spid="24578">
                                            <p:txEl>
                                              <p:charRg st="0" end="3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8">
                                            <p:txEl>
                                              <p:charRg st="0" end="3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build="p"/>
      <p:bldP spid="245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nvSpPr>
        <p:spPr>
          <a:xfrm>
            <a:off x="628650" y="554038"/>
            <a:ext cx="8331200" cy="4648200"/>
          </a:xfrm>
          <a:prstGeom prst="rect">
            <a:avLst/>
          </a:prstGeom>
          <a:noFill/>
          <a:ln w="57150">
            <a:noFill/>
          </a:ln>
        </p:spPr>
        <p:txBody>
          <a:bodyPr anchor="ctr"/>
          <a:p>
            <a:pPr marL="342900" indent="-342900"/>
            <a:endParaRPr lang="nl-NL" altLang="en-US" sz="3600" dirty="0">
              <a:latin typeface="Times New Roman" panose="02020603050405020304" pitchFamily="18" charset="0"/>
            </a:endParaRPr>
          </a:p>
          <a:p>
            <a:pPr marL="342900" indent="-342900"/>
            <a:r>
              <a:rPr lang="nl-NL" altLang="en-US" sz="3600" dirty="0">
                <a:latin typeface="Times New Roman" panose="02020603050405020304" pitchFamily="18" charset="0"/>
              </a:rPr>
              <a:t>	</a:t>
            </a:r>
            <a:r>
              <a:rPr lang="nl-NL" altLang="en-US" sz="3200" dirty="0">
                <a:latin typeface="Times New Roman" panose="02020603050405020304" pitchFamily="18" charset="0"/>
              </a:rPr>
              <a:t>Người ta dùng 1 bình chia độ ghi tới cm</a:t>
            </a:r>
            <a:r>
              <a:rPr lang="nl-NL" altLang="en-US" sz="3200" baseline="30000" dirty="0">
                <a:latin typeface="Times New Roman" panose="02020603050405020304" pitchFamily="18" charset="0"/>
              </a:rPr>
              <a:t>3</a:t>
            </a:r>
            <a:r>
              <a:rPr lang="nl-NL" altLang="en-US" sz="3200" dirty="0">
                <a:latin typeface="Times New Roman" panose="02020603050405020304" pitchFamily="18" charset="0"/>
              </a:rPr>
              <a:t> chứa 20 cm</a:t>
            </a:r>
            <a:r>
              <a:rPr lang="nl-NL" altLang="en-US" sz="3200" baseline="30000" dirty="0">
                <a:latin typeface="Times New Roman" panose="02020603050405020304" pitchFamily="18" charset="0"/>
              </a:rPr>
              <a:t>3</a:t>
            </a:r>
            <a:r>
              <a:rPr lang="nl-NL" altLang="en-US" sz="3200" dirty="0">
                <a:latin typeface="Times New Roman" panose="02020603050405020304" pitchFamily="18" charset="0"/>
              </a:rPr>
              <a:t> nước để đo thể tích của 1 hòn đá. Khi thả hòn đá vào bình, mực nước trong bình dâng lên tới vạch 55cm</a:t>
            </a:r>
            <a:r>
              <a:rPr lang="nl-NL" altLang="en-US" sz="3200" baseline="30000" dirty="0">
                <a:latin typeface="Times New Roman" panose="02020603050405020304" pitchFamily="18" charset="0"/>
              </a:rPr>
              <a:t>3</a:t>
            </a:r>
            <a:r>
              <a:rPr lang="nl-NL" altLang="en-US" sz="3200" dirty="0">
                <a:latin typeface="Times New Roman" panose="02020603050405020304" pitchFamily="18" charset="0"/>
              </a:rPr>
              <a:t>. Thể tích của hòn đá là</a:t>
            </a:r>
            <a:r>
              <a:rPr lang="en-US" altLang="en-US" sz="3200" dirty="0">
                <a:solidFill>
                  <a:srgbClr val="FF00FF"/>
                </a:solidFill>
                <a:latin typeface="Times New Roman" panose="02020603050405020304" pitchFamily="18" charset="0"/>
              </a:rPr>
              <a:t>        </a:t>
            </a:r>
            <a:endParaRPr lang="en-US" altLang="en-US" sz="3200" dirty="0">
              <a:solidFill>
                <a:srgbClr val="FF00FF"/>
              </a:solidFill>
              <a:latin typeface="Times New Roman" panose="02020603050405020304" pitchFamily="18" charset="0"/>
            </a:endParaRPr>
          </a:p>
          <a:p>
            <a:pPr marL="342900" indent="-342900"/>
            <a:r>
              <a:rPr lang="en-US" altLang="en-US" sz="3600" b="1" dirty="0">
                <a:latin typeface="Times New Roman" panose="02020603050405020304" pitchFamily="18" charset="0"/>
              </a:rPr>
              <a:t>                A. 86cm</a:t>
            </a:r>
            <a:r>
              <a:rPr lang="en-US" altLang="en-US" sz="3600" b="1" baseline="30000" dirty="0">
                <a:latin typeface="Times New Roman" panose="02020603050405020304" pitchFamily="18" charset="0"/>
              </a:rPr>
              <a:t>3</a:t>
            </a:r>
            <a:endParaRPr lang="en-US" altLang="en-US" sz="3600" b="1" baseline="30000" dirty="0">
              <a:latin typeface="Times New Roman" panose="02020603050405020304" pitchFamily="18" charset="0"/>
            </a:endParaRPr>
          </a:p>
          <a:p>
            <a:pPr marL="2171700" lvl="4" indent="-342900" algn="l" rtl="0" eaLnBrk="1" fontAlgn="base" hangingPunct="1">
              <a:lnSpc>
                <a:spcPct val="120000"/>
              </a:lnSpc>
              <a:spcBef>
                <a:spcPct val="0"/>
              </a:spcBef>
              <a:spcAft>
                <a:spcPct val="0"/>
              </a:spcAft>
              <a:buNone/>
            </a:pPr>
            <a:r>
              <a:rPr lang="en-US" altLang="en-US" sz="3600" b="1" dirty="0">
                <a:solidFill>
                  <a:srgbClr val="0000FF"/>
                </a:solidFill>
                <a:latin typeface="Times New Roman" panose="02020603050405020304" pitchFamily="18" charset="0"/>
              </a:rPr>
              <a:t>B. 31cm</a:t>
            </a:r>
            <a:r>
              <a:rPr lang="en-US" altLang="en-US" sz="3600" b="1" baseline="30000" dirty="0">
                <a:solidFill>
                  <a:srgbClr val="0000FF"/>
                </a:solidFill>
                <a:latin typeface="Times New Roman" panose="02020603050405020304" pitchFamily="18" charset="0"/>
              </a:rPr>
              <a:t>3</a:t>
            </a:r>
            <a:endParaRPr lang="en-US" altLang="en-US" sz="3600" b="1" baseline="30000" dirty="0">
              <a:solidFill>
                <a:srgbClr val="0000FF"/>
              </a:solidFill>
              <a:latin typeface="Times New Roman" panose="02020603050405020304" pitchFamily="18" charset="0"/>
            </a:endParaRPr>
          </a:p>
          <a:p>
            <a:pPr marL="2171700" lvl="4" indent="-342900" algn="l" rtl="0" eaLnBrk="1" fontAlgn="base" hangingPunct="1">
              <a:lnSpc>
                <a:spcPct val="120000"/>
              </a:lnSpc>
              <a:spcBef>
                <a:spcPct val="0"/>
              </a:spcBef>
              <a:spcAft>
                <a:spcPct val="0"/>
              </a:spcAft>
              <a:buNone/>
            </a:pPr>
            <a:r>
              <a:rPr lang="en-US" altLang="en-US" sz="3600" b="1" dirty="0">
                <a:solidFill>
                  <a:srgbClr val="0000FF"/>
                </a:solidFill>
                <a:latin typeface="Times New Roman" panose="02020603050405020304" pitchFamily="18" charset="0"/>
              </a:rPr>
              <a:t>C. 35cm</a:t>
            </a:r>
            <a:r>
              <a:rPr lang="en-US" altLang="en-US" sz="3600" b="1" baseline="30000" dirty="0">
                <a:solidFill>
                  <a:srgbClr val="0000FF"/>
                </a:solidFill>
                <a:latin typeface="Times New Roman" panose="02020603050405020304" pitchFamily="18" charset="0"/>
              </a:rPr>
              <a:t>3</a:t>
            </a:r>
            <a:endParaRPr lang="en-US" altLang="en-US" sz="3600" b="1" baseline="30000" dirty="0">
              <a:solidFill>
                <a:srgbClr val="0000FF"/>
              </a:solidFill>
              <a:latin typeface="Times New Roman" panose="02020603050405020304" pitchFamily="18" charset="0"/>
            </a:endParaRPr>
          </a:p>
          <a:p>
            <a:pPr marL="2171700" lvl="4" indent="-342900" algn="l" rtl="0" eaLnBrk="1" fontAlgn="base" hangingPunct="1">
              <a:lnSpc>
                <a:spcPct val="120000"/>
              </a:lnSpc>
              <a:spcBef>
                <a:spcPct val="0"/>
              </a:spcBef>
              <a:spcAft>
                <a:spcPct val="0"/>
              </a:spcAft>
              <a:buNone/>
            </a:pPr>
            <a:r>
              <a:rPr lang="en-US" altLang="en-US" sz="3600" b="1" dirty="0">
                <a:solidFill>
                  <a:srgbClr val="0000FF"/>
                </a:solidFill>
                <a:latin typeface="Times New Roman" panose="02020603050405020304" pitchFamily="18" charset="0"/>
              </a:rPr>
              <a:t>D. 75cm</a:t>
            </a:r>
            <a:r>
              <a:rPr lang="en-US" altLang="en-US" sz="3600" b="1" baseline="30000" dirty="0">
                <a:solidFill>
                  <a:srgbClr val="0000FF"/>
                </a:solidFill>
                <a:latin typeface="Times New Roman" panose="02020603050405020304" pitchFamily="18" charset="0"/>
              </a:rPr>
              <a:t>3</a:t>
            </a:r>
            <a:endParaRPr lang="en-US" altLang="en-US" sz="3600" b="1" baseline="30000" dirty="0">
              <a:solidFill>
                <a:srgbClr val="0000FF"/>
              </a:solidFill>
              <a:latin typeface="Times New Roman" panose="02020603050405020304" pitchFamily="18" charset="0"/>
            </a:endParaRPr>
          </a:p>
          <a:p>
            <a:pPr marL="342900" indent="-342900">
              <a:spcBef>
                <a:spcPct val="20000"/>
              </a:spcBef>
            </a:pPr>
            <a:endParaRPr lang="en-US" altLang="en-US" sz="3600" b="1" dirty="0">
              <a:solidFill>
                <a:srgbClr val="FF0066"/>
              </a:solidFill>
              <a:latin typeface="Times New Roman" panose="02020603050405020304" pitchFamily="18" charset="0"/>
            </a:endParaRPr>
          </a:p>
        </p:txBody>
      </p:sp>
      <p:sp>
        <p:nvSpPr>
          <p:cNvPr id="25603" name="AutoShape 3">
            <a:hlinkClick r:id="rId1" action="ppaction://hlinksldjump"/>
          </p:cNvPr>
          <p:cNvSpPr>
            <a:spLocks noChangeArrowheads="1"/>
          </p:cNvSpPr>
          <p:nvPr/>
        </p:nvSpPr>
        <p:spPr bwMode="auto">
          <a:xfrm>
            <a:off x="7696200" y="5943600"/>
            <a:ext cx="762000" cy="663575"/>
          </a:xfrm>
          <a:prstGeom prst="star5">
            <a:avLst/>
          </a:prstGeom>
          <a:solidFill>
            <a:srgbClr val="0000FF"/>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5604" name="AutoShape 4">
            <a:hlinkClick r:id="rId2" action="ppaction://hlinksldjump"/>
          </p:cNvPr>
          <p:cNvSpPr>
            <a:spLocks noChangeArrowheads="1"/>
          </p:cNvSpPr>
          <p:nvPr/>
        </p:nvSpPr>
        <p:spPr bwMode="auto">
          <a:xfrm>
            <a:off x="6781800" y="5943600"/>
            <a:ext cx="762000" cy="663575"/>
          </a:xfrm>
          <a:prstGeom prst="star5">
            <a:avLst/>
          </a:prstGeom>
          <a:solidFill>
            <a:srgbClr val="FF3737"/>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5605" name="Oval 5"/>
          <p:cNvSpPr/>
          <p:nvPr/>
        </p:nvSpPr>
        <p:spPr>
          <a:xfrm>
            <a:off x="2417763" y="3878263"/>
            <a:ext cx="609600" cy="609600"/>
          </a:xfrm>
          <a:prstGeom prst="ellipse">
            <a:avLst/>
          </a:prstGeom>
          <a:noFill/>
          <a:ln w="28575" cap="flat" cmpd="sng">
            <a:solidFill>
              <a:srgbClr val="FF0066"/>
            </a:solidFill>
            <a:prstDash val="solid"/>
            <a:round/>
            <a:headEnd type="none" w="med" len="med"/>
            <a:tailEnd type="none" w="med" len="med"/>
          </a:ln>
        </p:spPr>
        <p:txBody>
          <a:bodyPr wrap="none" anchor="ctr"/>
          <a:p>
            <a:endParaRPr lang="en-US" altLang="en-US" dirty="0">
              <a:latin typeface="VNI-Helve" pitchFamily="2"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anim calcmode="lin" valueType="num">
                                      <p:cBhvr>
                                        <p:cTn id="8" dur="500" fill="hold"/>
                                        <p:tgtEl>
                                          <p:spTgt spid="25602"/>
                                        </p:tgtEl>
                                        <p:attrNameLst>
                                          <p:attrName>ppt_x</p:attrName>
                                        </p:attrNameLst>
                                      </p:cBhvr>
                                      <p:tavLst>
                                        <p:tav tm="0">
                                          <p:val>
                                            <p:strVal val="#ppt_x"/>
                                          </p:val>
                                        </p:tav>
                                        <p:tav tm="100000">
                                          <p:val>
                                            <p:strVal val="#ppt_x"/>
                                          </p:val>
                                        </p:tav>
                                      </p:tavLst>
                                    </p:anim>
                                    <p:anim calcmode="lin" valueType="num">
                                      <p:cBhvr>
                                        <p:cTn id="9" dur="500" fill="hold"/>
                                        <p:tgtEl>
                                          <p:spTgt spid="25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5605"/>
                                        </p:tgtEl>
                                        <p:attrNameLst>
                                          <p:attrName>style.visibility</p:attrName>
                                        </p:attrNameLst>
                                      </p:cBhvr>
                                      <p:to>
                                        <p:strVal val="visible"/>
                                      </p:to>
                                    </p:set>
                                    <p:animEffect transition="in" filter="diamond(in)">
                                      <p:cBhvr>
                                        <p:cTn id="14"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p:nvPr/>
        </p:nvSpPr>
        <p:spPr>
          <a:xfrm>
            <a:off x="838200" y="430213"/>
            <a:ext cx="8432800" cy="4648200"/>
          </a:xfrm>
          <a:prstGeom prst="rect">
            <a:avLst/>
          </a:prstGeom>
          <a:noFill/>
          <a:ln w="57150">
            <a:noFill/>
          </a:ln>
        </p:spPr>
        <p:txBody>
          <a:bodyPr anchor="ctr"/>
          <a:p>
            <a:pPr marL="342900" indent="-342900">
              <a:spcBef>
                <a:spcPct val="20000"/>
              </a:spcBef>
            </a:pPr>
            <a:r>
              <a:rPr lang="en-US" altLang="en-US" sz="3200" b="1" dirty="0">
                <a:latin typeface="Times New Roman" panose="02020603050405020304" pitchFamily="18" charset="0"/>
              </a:rPr>
              <a:t>	Khi sử dụng bình tràn và bình chứa để đo thể tích vật rắn không thấm nước thì người ta xác định thể tích của vật bằng cách</a:t>
            </a:r>
            <a:r>
              <a:rPr lang="en-US" altLang="en-US" sz="3200" dirty="0">
                <a:latin typeface="Times New Roman" panose="02020603050405020304" pitchFamily="18" charset="0"/>
              </a:rPr>
              <a:t> </a:t>
            </a:r>
            <a:r>
              <a:rPr lang="en-US" altLang="en-US" sz="3200" b="1" dirty="0">
                <a:latin typeface="Times New Roman" panose="02020603050405020304" pitchFamily="18" charset="0"/>
              </a:rPr>
              <a:t>:</a:t>
            </a:r>
            <a:endParaRPr lang="en-US" altLang="en-US" sz="3200" b="1" dirty="0">
              <a:latin typeface="Times New Roman" panose="02020603050405020304" pitchFamily="18" charset="0"/>
            </a:endParaRPr>
          </a:p>
          <a:p>
            <a:pPr marL="342900" indent="-342900">
              <a:spcBef>
                <a:spcPct val="20000"/>
              </a:spcBef>
              <a:buAutoNum type="alphaUcPeriod"/>
            </a:pPr>
            <a:r>
              <a:rPr lang="en-US" altLang="en-US" sz="3200" b="1" dirty="0">
                <a:solidFill>
                  <a:srgbClr val="FF00FF"/>
                </a:solidFill>
                <a:latin typeface="Times New Roman" panose="02020603050405020304" pitchFamily="18" charset="0"/>
              </a:rPr>
              <a:t>Đo thể tích bình tràn</a:t>
            </a:r>
            <a:r>
              <a:rPr lang="en-US" altLang="en-US" sz="3200" dirty="0">
                <a:solidFill>
                  <a:srgbClr val="FF00FF"/>
                </a:solidFill>
                <a:latin typeface="Times New Roman" panose="02020603050405020304" pitchFamily="18" charset="0"/>
              </a:rPr>
              <a:t> </a:t>
            </a:r>
            <a:endParaRPr lang="en-US" altLang="en-US" sz="3200" b="1" dirty="0">
              <a:latin typeface="Times New Roman" panose="02020603050405020304" pitchFamily="18" charset="0"/>
            </a:endParaRPr>
          </a:p>
          <a:p>
            <a:pPr marL="342900" indent="-342900">
              <a:spcBef>
                <a:spcPct val="20000"/>
              </a:spcBef>
            </a:pPr>
            <a:r>
              <a:rPr lang="en-US" altLang="en-US" sz="3200" b="1" dirty="0">
                <a:solidFill>
                  <a:srgbClr val="FF00FF"/>
                </a:solidFill>
                <a:latin typeface="Times New Roman" panose="02020603050405020304" pitchFamily="18" charset="0"/>
              </a:rPr>
              <a:t>B. Đo thể tích bình chứa</a:t>
            </a:r>
            <a:r>
              <a:rPr lang="en-US" altLang="en-US" sz="3200" dirty="0">
                <a:solidFill>
                  <a:srgbClr val="FF00FF"/>
                </a:solidFill>
                <a:latin typeface="Times New Roman" panose="02020603050405020304" pitchFamily="18" charset="0"/>
              </a:rPr>
              <a:t> </a:t>
            </a:r>
            <a:endParaRPr lang="en-US" altLang="en-US" sz="3200" b="1" dirty="0">
              <a:solidFill>
                <a:srgbClr val="FF00FF"/>
              </a:solidFill>
              <a:latin typeface="Times New Roman" panose="02020603050405020304" pitchFamily="18" charset="0"/>
            </a:endParaRPr>
          </a:p>
          <a:p>
            <a:pPr marL="342900" indent="-342900">
              <a:spcBef>
                <a:spcPct val="20000"/>
              </a:spcBef>
            </a:pPr>
            <a:r>
              <a:rPr lang="en-US" altLang="en-US" sz="3200" b="1" dirty="0">
                <a:solidFill>
                  <a:srgbClr val="FF00FF"/>
                </a:solidFill>
                <a:latin typeface="Times New Roman" panose="02020603050405020304" pitchFamily="18" charset="0"/>
              </a:rPr>
              <a:t>C. Đo thể tích phần nước tràn ra từ  bình tràn sang bình chứa</a:t>
            </a:r>
            <a:r>
              <a:rPr lang="en-US" altLang="en-US" sz="3200" dirty="0">
                <a:solidFill>
                  <a:srgbClr val="FF00FF"/>
                </a:solidFill>
                <a:latin typeface="Times New Roman" panose="02020603050405020304" pitchFamily="18" charset="0"/>
              </a:rPr>
              <a:t> </a:t>
            </a:r>
            <a:endParaRPr lang="en-US" altLang="en-US" sz="3200" dirty="0">
              <a:solidFill>
                <a:srgbClr val="FF00FF"/>
              </a:solidFill>
              <a:latin typeface="Times New Roman" panose="02020603050405020304" pitchFamily="18" charset="0"/>
            </a:endParaRPr>
          </a:p>
          <a:p>
            <a:pPr marL="342900" indent="-342900">
              <a:spcBef>
                <a:spcPct val="20000"/>
              </a:spcBef>
            </a:pPr>
            <a:r>
              <a:rPr lang="en-US" altLang="en-US" sz="3200" b="1" dirty="0">
                <a:solidFill>
                  <a:srgbClr val="FF00FF"/>
                </a:solidFill>
                <a:latin typeface="Times New Roman" panose="02020603050405020304" pitchFamily="18" charset="0"/>
              </a:rPr>
              <a:t>D. Đo thể tích nước còn lại trong bình.</a:t>
            </a:r>
            <a:endParaRPr lang="en-US" altLang="en-US" sz="3200" b="1" dirty="0">
              <a:solidFill>
                <a:srgbClr val="FF00FF"/>
              </a:solidFill>
              <a:latin typeface="Times New Roman" panose="02020603050405020304" pitchFamily="18" charset="0"/>
            </a:endParaRPr>
          </a:p>
          <a:p>
            <a:pPr marL="342900" indent="-342900">
              <a:spcBef>
                <a:spcPct val="20000"/>
              </a:spcBef>
            </a:pPr>
            <a:endParaRPr lang="en-US" altLang="en-US" sz="3200" b="1" dirty="0">
              <a:solidFill>
                <a:srgbClr val="FF00FF"/>
              </a:solidFill>
              <a:latin typeface="Times New Roman" panose="02020603050405020304" pitchFamily="18" charset="0"/>
            </a:endParaRPr>
          </a:p>
        </p:txBody>
      </p:sp>
      <p:sp>
        <p:nvSpPr>
          <p:cNvPr id="26627" name="AutoShape 3">
            <a:hlinkClick r:id="rId1" action="ppaction://hlinksldjump"/>
          </p:cNvPr>
          <p:cNvSpPr>
            <a:spLocks noChangeArrowheads="1"/>
          </p:cNvSpPr>
          <p:nvPr/>
        </p:nvSpPr>
        <p:spPr bwMode="auto">
          <a:xfrm>
            <a:off x="7696200" y="5943600"/>
            <a:ext cx="762000" cy="663575"/>
          </a:xfrm>
          <a:prstGeom prst="star5">
            <a:avLst/>
          </a:prstGeom>
          <a:solidFill>
            <a:srgbClr val="0000FF"/>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6628" name="AutoShape 4">
            <a:hlinkClick r:id="rId2" action="ppaction://hlinksldjump"/>
          </p:cNvPr>
          <p:cNvSpPr>
            <a:spLocks noChangeArrowheads="1"/>
          </p:cNvSpPr>
          <p:nvPr/>
        </p:nvSpPr>
        <p:spPr bwMode="auto">
          <a:xfrm>
            <a:off x="6781800" y="5943600"/>
            <a:ext cx="762000" cy="663575"/>
          </a:xfrm>
          <a:prstGeom prst="star5">
            <a:avLst/>
          </a:prstGeom>
          <a:solidFill>
            <a:srgbClr val="FF3737"/>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6629" name="Oval 5"/>
          <p:cNvSpPr/>
          <p:nvPr/>
        </p:nvSpPr>
        <p:spPr>
          <a:xfrm>
            <a:off x="773113" y="3019425"/>
            <a:ext cx="609600" cy="609600"/>
          </a:xfrm>
          <a:prstGeom prst="ellipse">
            <a:avLst/>
          </a:prstGeom>
          <a:noFill/>
          <a:ln>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fontAlgn="base" hangingPunct="1">
              <a:spcBef>
                <a:spcPct val="0"/>
              </a:spcBef>
              <a:buNone/>
            </a:pPr>
            <a:endParaRPr lang="en-US" altLang="en-US" sz="2000" strike="noStrike" noProof="1" dirty="0">
              <a:solidFill>
                <a:schemeClr val="tx1"/>
              </a:solidFill>
              <a:latin typeface="VNI-Helve" pitchFamily="2"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anim calcmode="lin" valueType="num">
                                      <p:cBhvr>
                                        <p:cTn id="8" dur="500" fill="hold"/>
                                        <p:tgtEl>
                                          <p:spTgt spid="26626"/>
                                        </p:tgtEl>
                                        <p:attrNameLst>
                                          <p:attrName>ppt_x</p:attrName>
                                        </p:attrNameLst>
                                      </p:cBhvr>
                                      <p:tavLst>
                                        <p:tav tm="0">
                                          <p:val>
                                            <p:strVal val="#ppt_x"/>
                                          </p:val>
                                        </p:tav>
                                        <p:tav tm="100000">
                                          <p:val>
                                            <p:strVal val="#ppt_x"/>
                                          </p:val>
                                        </p:tav>
                                      </p:tavLst>
                                    </p:anim>
                                    <p:anim calcmode="lin" valueType="num">
                                      <p:cBhvr>
                                        <p:cTn id="9" dur="5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6629"/>
                                        </p:tgtEl>
                                        <p:attrNameLst>
                                          <p:attrName>style.visibility</p:attrName>
                                        </p:attrNameLst>
                                      </p:cBhvr>
                                      <p:to>
                                        <p:strVal val="visible"/>
                                      </p:to>
                                    </p:set>
                                    <p:animEffect transition="in" filter="diamond(in)">
                                      <p:cBhvr>
                                        <p:cTn id="14"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Group 2"/>
          <p:cNvGrpSpPr/>
          <p:nvPr/>
        </p:nvGrpSpPr>
        <p:grpSpPr>
          <a:xfrm>
            <a:off x="457200" y="14288"/>
            <a:ext cx="8458200" cy="6324600"/>
            <a:chOff x="288" y="9"/>
            <a:chExt cx="5328" cy="3984"/>
          </a:xfrm>
        </p:grpSpPr>
        <p:grpSp>
          <p:nvGrpSpPr>
            <p:cNvPr id="29698" name="Group 3"/>
            <p:cNvGrpSpPr/>
            <p:nvPr/>
          </p:nvGrpSpPr>
          <p:grpSpPr>
            <a:xfrm>
              <a:off x="3024" y="1641"/>
              <a:ext cx="720" cy="720"/>
              <a:chOff x="288" y="1968"/>
              <a:chExt cx="720" cy="720"/>
            </a:xfrm>
          </p:grpSpPr>
          <p:sp>
            <p:nvSpPr>
              <p:cNvPr id="29699" name="AutoShape 4"/>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9700" name="AutoShape 5"/>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9701" name="Group 6"/>
            <p:cNvGrpSpPr/>
            <p:nvPr/>
          </p:nvGrpSpPr>
          <p:grpSpPr>
            <a:xfrm>
              <a:off x="4896" y="633"/>
              <a:ext cx="720" cy="720"/>
              <a:chOff x="288" y="1968"/>
              <a:chExt cx="720" cy="720"/>
            </a:xfrm>
          </p:grpSpPr>
          <p:sp>
            <p:nvSpPr>
              <p:cNvPr id="29702" name="AutoShape 7"/>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9703" name="AutoShape 8"/>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9704" name="Group 9"/>
            <p:cNvGrpSpPr/>
            <p:nvPr/>
          </p:nvGrpSpPr>
          <p:grpSpPr>
            <a:xfrm>
              <a:off x="2256" y="9"/>
              <a:ext cx="720" cy="720"/>
              <a:chOff x="288" y="1968"/>
              <a:chExt cx="720" cy="720"/>
            </a:xfrm>
          </p:grpSpPr>
          <p:sp>
            <p:nvSpPr>
              <p:cNvPr id="29705" name="AutoShape 10"/>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9706" name="AutoShape 11"/>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9707" name="Group 12"/>
            <p:cNvGrpSpPr/>
            <p:nvPr/>
          </p:nvGrpSpPr>
          <p:grpSpPr>
            <a:xfrm>
              <a:off x="1488" y="3273"/>
              <a:ext cx="720" cy="720"/>
              <a:chOff x="288" y="1968"/>
              <a:chExt cx="720" cy="720"/>
            </a:xfrm>
          </p:grpSpPr>
          <p:sp>
            <p:nvSpPr>
              <p:cNvPr id="29708" name="AutoShape 13"/>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9709" name="AutoShape 14"/>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9710" name="Group 15"/>
            <p:cNvGrpSpPr/>
            <p:nvPr/>
          </p:nvGrpSpPr>
          <p:grpSpPr>
            <a:xfrm>
              <a:off x="288" y="1977"/>
              <a:ext cx="720" cy="720"/>
              <a:chOff x="288" y="1968"/>
              <a:chExt cx="720" cy="720"/>
            </a:xfrm>
          </p:grpSpPr>
          <p:sp>
            <p:nvSpPr>
              <p:cNvPr id="29711" name="AutoShape 16"/>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9712" name="AutoShape 17"/>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nvGrpSpPr>
            <p:cNvPr id="29713" name="Group 18"/>
            <p:cNvGrpSpPr/>
            <p:nvPr/>
          </p:nvGrpSpPr>
          <p:grpSpPr>
            <a:xfrm>
              <a:off x="4848" y="2937"/>
              <a:ext cx="720" cy="720"/>
              <a:chOff x="288" y="1968"/>
              <a:chExt cx="720" cy="720"/>
            </a:xfrm>
          </p:grpSpPr>
          <p:sp>
            <p:nvSpPr>
              <p:cNvPr id="29714" name="AutoShape 19"/>
              <p:cNvSpPr/>
              <p:nvPr/>
            </p:nvSpPr>
            <p:spPr>
              <a:xfrm>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sp>
            <p:nvSpPr>
              <p:cNvPr id="29715" name="AutoShape 20"/>
              <p:cNvSpPr/>
              <p:nvPr/>
            </p:nvSpPr>
            <p:spPr>
              <a:xfrm rot="2902781">
                <a:off x="288" y="1968"/>
                <a:ext cx="720" cy="720"/>
              </a:xfrm>
              <a:prstGeom prst="star8">
                <a:avLst>
                  <a:gd name="adj" fmla="val 38250"/>
                </a:avLst>
              </a:prstGeom>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path path="shape">
                  <a:fillToRect l="50000" t="50000" r="50000" b="50000"/>
                </a:path>
                <a:tileRect/>
              </a:gradFill>
              <a:ln w="9525">
                <a:noFill/>
              </a:ln>
              <a:effectLst>
                <a:prstShdw prst="shdw17" dist="17961" dir="2699999">
                  <a:srgbClr val="991F5C"/>
                </a:prstShdw>
              </a:effectLst>
            </p:spPr>
            <p:txBody>
              <a:bodyPr wrap="none" anchor="ctr"/>
              <a:p>
                <a:endParaRPr lang="en-US" altLang="en-US" dirty="0">
                  <a:latin typeface="VNI-Helve" pitchFamily="2" charset="0"/>
                </a:endParaRPr>
              </a:p>
            </p:txBody>
          </p:sp>
        </p:grpSp>
      </p:grpSp>
      <p:pic>
        <p:nvPicPr>
          <p:cNvPr id="29716" name="Picture 21" descr="nhan">
            <a:hlinkClick r:id="rId1" action="ppaction://hlinksldjump">
              <a:snd r:embed="rId2" name="push.wav"/>
            </a:hlinkClick>
          </p:cNvPr>
          <p:cNvPicPr>
            <a:picLocks noChangeAspect="1"/>
          </p:cNvPicPr>
          <p:nvPr/>
        </p:nvPicPr>
        <p:blipFill>
          <a:blip r:embed="rId3"/>
          <a:stretch>
            <a:fillRect/>
          </a:stretch>
        </p:blipFill>
        <p:spPr>
          <a:xfrm>
            <a:off x="3733800" y="5867400"/>
            <a:ext cx="4848225" cy="777875"/>
          </a:xfrm>
          <a:prstGeom prst="rect">
            <a:avLst/>
          </a:prstGeom>
          <a:noFill/>
          <a:ln w="9525">
            <a:noFill/>
          </a:ln>
        </p:spPr>
      </p:pic>
      <p:grpSp>
        <p:nvGrpSpPr>
          <p:cNvPr id="27670" name="Group 22"/>
          <p:cNvGrpSpPr/>
          <p:nvPr/>
        </p:nvGrpSpPr>
        <p:grpSpPr>
          <a:xfrm>
            <a:off x="533400" y="0"/>
            <a:ext cx="8610600" cy="5791200"/>
            <a:chOff x="432" y="0"/>
            <a:chExt cx="5328" cy="3648"/>
          </a:xfrm>
        </p:grpSpPr>
        <p:sp>
          <p:nvSpPr>
            <p:cNvPr id="27671" name="AutoShape 23"/>
            <p:cNvSpPr>
              <a:spLocks noChangeArrowheads="1"/>
            </p:cNvSpPr>
            <p:nvPr/>
          </p:nvSpPr>
          <p:spPr bwMode="auto">
            <a:xfrm>
              <a:off x="432" y="0"/>
              <a:ext cx="5328" cy="2304"/>
            </a:xfrm>
            <a:prstGeom prst="irregularSeal1">
              <a:avLst/>
            </a:prstGeom>
            <a:gradFill rotWithShape="1">
              <a:gsLst>
                <a:gs pos="0">
                  <a:srgbClr val="FFFF66"/>
                </a:gs>
                <a:gs pos="100000">
                  <a:srgbClr val="B7DC5A"/>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rPr>
                <a:t>Chúc mừng bạn</a:t>
              </a:r>
              <a:endParaRPr kumimoji="0" lang="en-US" sz="48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27672" name="AutoShape 24"/>
            <p:cNvSpPr>
              <a:spLocks noChangeArrowheads="1"/>
            </p:cNvSpPr>
            <p:nvPr/>
          </p:nvSpPr>
          <p:spPr bwMode="auto">
            <a:xfrm>
              <a:off x="816" y="2400"/>
              <a:ext cx="3936" cy="1248"/>
            </a:xfrm>
            <a:prstGeom prst="star24">
              <a:avLst>
                <a:gd name="adj" fmla="val 37500"/>
              </a:avLst>
            </a:prstGeom>
            <a:gradFill rotWithShape="1">
              <a:gsLst>
                <a:gs pos="0">
                  <a:srgbClr val="33CC33"/>
                </a:gs>
                <a:gs pos="100000">
                  <a:srgbClr val="B7DC5A"/>
                </a:gs>
              </a:gsLst>
              <a:path path="shape">
                <a:fillToRect l="50000" t="50000" r="50000" b="50000"/>
              </a:path>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6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rPr>
                <a:t>+10 ĐIỂM</a:t>
              </a:r>
              <a:endParaRPr kumimoji="0" lang="en-US" sz="6600" b="1" i="0" u="none" strike="noStrike" kern="1200" cap="none" spc="0" normalizeH="0" baseline="0" noProof="0">
                <a:ln>
                  <a:noFill/>
                </a:ln>
                <a:solidFill>
                  <a:srgbClr val="FF3737"/>
                </a:solidFill>
                <a:effectLst>
                  <a:outerShdw blurRad="38100" dist="38100" dir="2700000" algn="tl">
                    <a:srgbClr val="000000"/>
                  </a:outerShdw>
                </a:effectLst>
                <a:uLnTx/>
                <a:uFillTx/>
                <a:latin typeface="Arial" panose="020B0604020202020204" pitchFamily="34" charset="0"/>
                <a:ea typeface="+mn-ea"/>
                <a:cs typeface="+mn-cs"/>
              </a:endParaRP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repeatCount="2000" fill="hold" nodeType="afterEffect">
                                  <p:stCondLst>
                                    <p:cond delay="0"/>
                                  </p:stCondLst>
                                  <p:childTnLst>
                                    <p:set>
                                      <p:cBhvr>
                                        <p:cTn id="6" dur="1" fill="hold">
                                          <p:stCondLst>
                                            <p:cond delay="0"/>
                                          </p:stCondLst>
                                        </p:cTn>
                                        <p:tgtEl>
                                          <p:spTgt spid="27670"/>
                                        </p:tgtEl>
                                        <p:attrNameLst>
                                          <p:attrName>style.visibility</p:attrName>
                                        </p:attrNameLst>
                                      </p:cBhvr>
                                      <p:to>
                                        <p:strVal val="visible"/>
                                      </p:to>
                                    </p:set>
                                    <p:animEffect transition="in" filter="box(out)">
                                      <p:cBhvr>
                                        <p:cTn id="7" dur="300"/>
                                        <p:tgtEl>
                                          <p:spTgt spid="27670"/>
                                        </p:tgtEl>
                                      </p:cBhvr>
                                    </p:animEffect>
                                  </p:childTnLst>
                                  <p:subTnLst>
                                    <p:audio>
                                      <p:cMediaNode vol="61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8" fill="hold">
                            <p:stCondLst>
                              <p:cond delay="500"/>
                            </p:stCondLst>
                            <p:childTnLst>
                              <p:par>
                                <p:cTn id="9" presetID="26" presetClass="emph" presetSubtype="0" repeatCount="indefinite" fill="hold" nodeType="afterEffect">
                                  <p:stCondLst>
                                    <p:cond delay="500"/>
                                  </p:stCondLst>
                                  <p:childTnLst>
                                    <p:animEffect transition="out" filter="fade">
                                      <p:cBhvr>
                                        <p:cTn id="10" dur="100" tmFilter="0, 0; .2, .5; .8, .5; 1, 0"/>
                                        <p:tgtEl>
                                          <p:spTgt spid="27670"/>
                                        </p:tgtEl>
                                      </p:cBhvr>
                                    </p:animEffect>
                                    <p:animScale>
                                      <p:cBhvr>
                                        <p:cTn id="11" dur="50" autoRev="1" fill="hold"/>
                                        <p:tgtEl>
                                          <p:spTgt spid="27670"/>
                                        </p:tgtEl>
                                      </p:cBhvr>
                                      <p:by x="105000" y="105000"/>
                                    </p:animScale>
                                  </p:childTnLst>
                                  <p:subTnLst>
                                    <p:audio>
                                      <p:cMediaNode vol="61000">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par>
                          <p:cTn id="12" fill="hold">
                            <p:stCondLst>
                              <p:cond delay="1500"/>
                            </p:stCondLst>
                            <p:childTnLst>
                              <p:par>
                                <p:cTn id="13" presetID="4" presetClass="entr" presetSubtype="32" repeatCount="indefinite" fill="hold" nodeType="after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box(out)">
                                      <p:cBhvr>
                                        <p:cTn id="15" dur="500"/>
                                        <p:tgtEl>
                                          <p:spTgt spid="27650"/>
                                        </p:tgtEl>
                                      </p:cBhvr>
                                    </p:animEffec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childTnLst>
                          </p:cTn>
                        </p:par>
                        <p:par>
                          <p:cTn id="16" fill="hold">
                            <p:stCondLst>
                              <p:cond delay="2000"/>
                            </p:stCondLst>
                            <p:childTnLst>
                              <p:par>
                                <p:cTn id="17" presetID="26" presetClass="emph" presetSubtype="0" repeatCount="indefinite" fill="hold" nodeType="afterEffect">
                                  <p:stCondLst>
                                    <p:cond delay="0"/>
                                  </p:stCondLst>
                                  <p:childTnLst>
                                    <p:animEffect transition="out" filter="fade">
                                      <p:cBhvr>
                                        <p:cTn id="18" dur="500" tmFilter="0, 0; .2, .5; .8, .5; 1, 0"/>
                                        <p:tgtEl>
                                          <p:spTgt spid="27650"/>
                                        </p:tgtEl>
                                      </p:cBhvr>
                                    </p:animEffect>
                                    <p:animScale>
                                      <p:cBhvr>
                                        <p:cTn id="19" dur="250" autoRev="1" fill="hold"/>
                                        <p:tgtEl>
                                          <p:spTgt spid="27650"/>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p:nvPr/>
        </p:nvSpPr>
        <p:spPr>
          <a:xfrm>
            <a:off x="1044575" y="457200"/>
            <a:ext cx="8099425" cy="4648200"/>
          </a:xfrm>
          <a:prstGeom prst="rect">
            <a:avLst/>
          </a:prstGeom>
          <a:noFill/>
          <a:ln w="57150">
            <a:noFill/>
          </a:ln>
        </p:spPr>
        <p:txBody>
          <a:bodyPr anchor="ctr"/>
          <a:p>
            <a:pPr marL="342900" indent="-342900">
              <a:spcBef>
                <a:spcPct val="20000"/>
              </a:spcBef>
            </a:pPr>
            <a:r>
              <a:rPr lang="en-US" altLang="en-US" sz="3200" b="1" dirty="0">
                <a:latin typeface="Times New Roman" panose="02020603050405020304" pitchFamily="18" charset="0"/>
              </a:rPr>
              <a:t>Để đo thể tích của hòn sỏi cỡ 15cm</a:t>
            </a:r>
            <a:r>
              <a:rPr lang="en-US" altLang="en-US" sz="3200" b="1" baseline="30000" dirty="0">
                <a:latin typeface="Times New Roman" panose="02020603050405020304" pitchFamily="18" charset="0"/>
              </a:rPr>
              <a:t>3</a:t>
            </a:r>
            <a:r>
              <a:rPr lang="en-US" altLang="en-US" sz="3200" b="1" dirty="0">
                <a:latin typeface="Times New Roman" panose="02020603050405020304" pitchFamily="18" charset="0"/>
              </a:rPr>
              <a:t>. Bình chia độ nào sau đây thích hợp nhất:</a:t>
            </a:r>
            <a:endParaRPr lang="en-US" altLang="en-US" sz="3200" b="1" dirty="0">
              <a:latin typeface="Times New Roman" panose="02020603050405020304" pitchFamily="18" charset="0"/>
            </a:endParaRPr>
          </a:p>
          <a:p>
            <a:pPr marL="342900" indent="-342900">
              <a:spcBef>
                <a:spcPct val="20000"/>
              </a:spcBef>
              <a:buAutoNum type="alphaUcPeriod"/>
            </a:pPr>
            <a:r>
              <a:rPr lang="en-US" altLang="en-US" sz="3200" b="1" dirty="0">
                <a:solidFill>
                  <a:srgbClr val="FF00FF"/>
                </a:solidFill>
                <a:latin typeface="Times New Roman" panose="02020603050405020304" pitchFamily="18" charset="0"/>
              </a:rPr>
              <a:t>Bình có GHĐ 250ml và ĐCNN 10ml</a:t>
            </a:r>
            <a:r>
              <a:rPr lang="en-US" altLang="en-US" sz="3200" dirty="0">
                <a:solidFill>
                  <a:srgbClr val="FF00FF"/>
                </a:solidFill>
                <a:latin typeface="Times New Roman" panose="02020603050405020304" pitchFamily="18" charset="0"/>
              </a:rPr>
              <a:t> </a:t>
            </a:r>
            <a:endParaRPr lang="en-US" altLang="en-US" sz="3200" b="1" dirty="0">
              <a:latin typeface="Times New Roman" panose="02020603050405020304" pitchFamily="18" charset="0"/>
            </a:endParaRPr>
          </a:p>
          <a:p>
            <a:pPr marL="342900" indent="-342900">
              <a:spcBef>
                <a:spcPct val="20000"/>
              </a:spcBef>
            </a:pPr>
            <a:r>
              <a:rPr lang="en-US" altLang="en-US" sz="3200" b="1" dirty="0">
                <a:solidFill>
                  <a:srgbClr val="FF00FF"/>
                </a:solidFill>
                <a:latin typeface="Times New Roman" panose="02020603050405020304" pitchFamily="18" charset="0"/>
              </a:rPr>
              <a:t>B. Bình có GHĐ 100ml và ĐCNN 2ml</a:t>
            </a:r>
            <a:r>
              <a:rPr lang="en-US" altLang="en-US" sz="3200" dirty="0">
                <a:solidFill>
                  <a:srgbClr val="FF00FF"/>
                </a:solidFill>
                <a:latin typeface="Times New Roman" panose="02020603050405020304" pitchFamily="18" charset="0"/>
              </a:rPr>
              <a:t> </a:t>
            </a:r>
            <a:endParaRPr lang="en-US" altLang="en-US" sz="3200" b="1" dirty="0">
              <a:solidFill>
                <a:srgbClr val="FF00FF"/>
              </a:solidFill>
              <a:latin typeface="Times New Roman" panose="02020603050405020304" pitchFamily="18" charset="0"/>
            </a:endParaRPr>
          </a:p>
          <a:p>
            <a:pPr marL="342900" indent="-342900">
              <a:spcBef>
                <a:spcPct val="20000"/>
              </a:spcBef>
            </a:pPr>
            <a:r>
              <a:rPr lang="en-US" altLang="en-US" sz="3200" b="1" dirty="0">
                <a:solidFill>
                  <a:srgbClr val="FF00FF"/>
                </a:solidFill>
                <a:latin typeface="Times New Roman" panose="02020603050405020304" pitchFamily="18" charset="0"/>
              </a:rPr>
              <a:t>C. Bình có GHĐ 250ml và ĐCNN 5ml</a:t>
            </a:r>
            <a:r>
              <a:rPr lang="en-US" altLang="en-US" sz="3200" dirty="0">
                <a:solidFill>
                  <a:srgbClr val="FF00FF"/>
                </a:solidFill>
                <a:latin typeface="Times New Roman" panose="02020603050405020304" pitchFamily="18" charset="0"/>
              </a:rPr>
              <a:t> </a:t>
            </a:r>
            <a:endParaRPr lang="en-US" altLang="en-US" sz="3200" dirty="0">
              <a:solidFill>
                <a:srgbClr val="FF00FF"/>
              </a:solidFill>
              <a:latin typeface="Times New Roman" panose="02020603050405020304" pitchFamily="18" charset="0"/>
            </a:endParaRPr>
          </a:p>
          <a:p>
            <a:pPr marL="342900" indent="-342900">
              <a:spcBef>
                <a:spcPct val="20000"/>
              </a:spcBef>
            </a:pPr>
            <a:r>
              <a:rPr lang="en-US" altLang="en-US" sz="3200" b="1" dirty="0">
                <a:solidFill>
                  <a:srgbClr val="FF00FF"/>
                </a:solidFill>
                <a:latin typeface="Times New Roman" panose="02020603050405020304" pitchFamily="18" charset="0"/>
              </a:rPr>
              <a:t>D. Bình có GHĐ 100ml và ĐCNN 1ml</a:t>
            </a:r>
            <a:r>
              <a:rPr lang="en-US" altLang="en-US" sz="3200" dirty="0">
                <a:solidFill>
                  <a:srgbClr val="FF00FF"/>
                </a:solidFill>
                <a:latin typeface="Times New Roman" panose="02020603050405020304" pitchFamily="18" charset="0"/>
              </a:rPr>
              <a:t> </a:t>
            </a:r>
            <a:r>
              <a:rPr lang="en-US" altLang="en-US" sz="3200" b="1" dirty="0">
                <a:solidFill>
                  <a:srgbClr val="FF00FF"/>
                </a:solidFill>
                <a:latin typeface="Times New Roman" panose="02020603050405020304" pitchFamily="18" charset="0"/>
              </a:rPr>
              <a:t>.</a:t>
            </a:r>
            <a:endParaRPr lang="en-US" altLang="en-US" sz="3200" b="1" dirty="0">
              <a:solidFill>
                <a:srgbClr val="FF00FF"/>
              </a:solidFill>
              <a:latin typeface="Times New Roman" panose="02020603050405020304" pitchFamily="18" charset="0"/>
            </a:endParaRPr>
          </a:p>
          <a:p>
            <a:pPr marL="342900" indent="-342900">
              <a:spcBef>
                <a:spcPct val="20000"/>
              </a:spcBef>
            </a:pPr>
            <a:endParaRPr lang="en-US" altLang="en-US" sz="3200" b="1" dirty="0">
              <a:solidFill>
                <a:srgbClr val="FF00FF"/>
              </a:solidFill>
              <a:latin typeface="Times New Roman" panose="02020603050405020304" pitchFamily="18" charset="0"/>
            </a:endParaRPr>
          </a:p>
        </p:txBody>
      </p:sp>
      <p:sp>
        <p:nvSpPr>
          <p:cNvPr id="28675" name="AutoShape 3">
            <a:hlinkClick r:id="rId1" action="ppaction://hlinksldjump"/>
          </p:cNvPr>
          <p:cNvSpPr>
            <a:spLocks noChangeArrowheads="1"/>
          </p:cNvSpPr>
          <p:nvPr/>
        </p:nvSpPr>
        <p:spPr bwMode="auto">
          <a:xfrm>
            <a:off x="7696200" y="5943600"/>
            <a:ext cx="762000" cy="663575"/>
          </a:xfrm>
          <a:prstGeom prst="star5">
            <a:avLst/>
          </a:prstGeom>
          <a:solidFill>
            <a:srgbClr val="0000FF"/>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8676" name="AutoShape 4">
            <a:hlinkClick r:id="rId2" action="ppaction://hlinksldjump"/>
          </p:cNvPr>
          <p:cNvSpPr>
            <a:spLocks noChangeArrowheads="1"/>
          </p:cNvSpPr>
          <p:nvPr/>
        </p:nvSpPr>
        <p:spPr bwMode="auto">
          <a:xfrm>
            <a:off x="6781800" y="5943600"/>
            <a:ext cx="762000" cy="663575"/>
          </a:xfrm>
          <a:prstGeom prst="star5">
            <a:avLst/>
          </a:prstGeom>
          <a:solidFill>
            <a:srgbClr val="FF3737"/>
          </a:solidFill>
          <a:ln w="9525">
            <a:solidFill>
              <a:schemeClr val="tx1"/>
            </a:solidFill>
            <a:miter lim="800000"/>
          </a:ln>
          <a:effectLst>
            <a:outerShdw dist="107763" dir="81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0000FF"/>
              </a:solidFill>
              <a:effectLst/>
              <a:uLnTx/>
              <a:uFillTx/>
              <a:latin typeface="VNI-Helve" pitchFamily="2" charset="0"/>
              <a:ea typeface="+mn-ea"/>
              <a:cs typeface="+mn-cs"/>
            </a:endParaRPr>
          </a:p>
        </p:txBody>
      </p:sp>
      <p:sp>
        <p:nvSpPr>
          <p:cNvPr id="28677" name="Oval 5"/>
          <p:cNvSpPr/>
          <p:nvPr/>
        </p:nvSpPr>
        <p:spPr>
          <a:xfrm>
            <a:off x="1044575" y="3028950"/>
            <a:ext cx="609600" cy="609600"/>
          </a:xfrm>
          <a:prstGeom prst="ellipse">
            <a:avLst/>
          </a:prstGeom>
          <a:noFill/>
          <a:ln w="28575" cap="flat" cmpd="sng">
            <a:solidFill>
              <a:schemeClr val="hlink"/>
            </a:solidFill>
            <a:prstDash val="solid"/>
            <a:round/>
            <a:headEnd type="none" w="med" len="med"/>
            <a:tailEnd type="none" w="med" len="med"/>
          </a:ln>
        </p:spPr>
        <p:txBody>
          <a:bodyPr wrap="none" anchor="ctr"/>
          <a:p>
            <a:endParaRPr lang="en-US" altLang="en-US" dirty="0">
              <a:latin typeface="VNI-Helve" pitchFamily="2"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anim calcmode="lin" valueType="num">
                                      <p:cBhvr>
                                        <p:cTn id="8" dur="500" fill="hold"/>
                                        <p:tgtEl>
                                          <p:spTgt spid="28674"/>
                                        </p:tgtEl>
                                        <p:attrNameLst>
                                          <p:attrName>ppt_x</p:attrName>
                                        </p:attrNameLst>
                                      </p:cBhvr>
                                      <p:tavLst>
                                        <p:tav tm="0">
                                          <p:val>
                                            <p:strVal val="#ppt_x"/>
                                          </p:val>
                                        </p:tav>
                                        <p:tav tm="100000">
                                          <p:val>
                                            <p:strVal val="#ppt_x"/>
                                          </p:val>
                                        </p:tav>
                                      </p:tavLst>
                                    </p:anim>
                                    <p:anim calcmode="lin" valueType="num">
                                      <p:cBhvr>
                                        <p:cTn id="9" dur="5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7"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ext Box 2"/>
          <p:cNvSpPr txBox="1"/>
          <p:nvPr/>
        </p:nvSpPr>
        <p:spPr>
          <a:xfrm>
            <a:off x="2857500" y="554038"/>
            <a:ext cx="3429000" cy="1006475"/>
          </a:xfrm>
          <a:prstGeom prst="rect">
            <a:avLst/>
          </a:prstGeom>
          <a:noFill/>
          <a:ln w="9525">
            <a:noFill/>
          </a:ln>
        </p:spPr>
        <p:txBody>
          <a:bodyPr anchor="t">
            <a:spAutoFit/>
          </a:bodyPr>
          <a:p>
            <a:pPr eaLnBrk="0" hangingPunct="0">
              <a:spcBef>
                <a:spcPct val="50000"/>
              </a:spcBef>
            </a:pPr>
            <a:r>
              <a:rPr lang="en-US" altLang="en-US" sz="6000" i="1" dirty="0">
                <a:solidFill>
                  <a:srgbClr val="FF66CC"/>
                </a:solidFill>
                <a:latin typeface="Tahoma" panose="020B0604030504040204" pitchFamily="34" charset="0"/>
              </a:rPr>
              <a:t>DẶN DÒ</a:t>
            </a:r>
            <a:endParaRPr lang="en-US" altLang="en-US" sz="6000" i="1" dirty="0">
              <a:solidFill>
                <a:srgbClr val="FF66CC"/>
              </a:solidFill>
              <a:latin typeface="Tahoma" panose="020B0604030504040204" pitchFamily="34" charset="0"/>
              <a:ea typeface="Arial" panose="020B0604020202020204" pitchFamily="34" charset="0"/>
            </a:endParaRPr>
          </a:p>
        </p:txBody>
      </p:sp>
      <p:sp>
        <p:nvSpPr>
          <p:cNvPr id="82947" name="Rectangle 3"/>
          <p:cNvSpPr/>
          <p:nvPr/>
        </p:nvSpPr>
        <p:spPr>
          <a:xfrm>
            <a:off x="1219200" y="1981200"/>
            <a:ext cx="7467600" cy="1814513"/>
          </a:xfrm>
          <a:prstGeom prst="rect">
            <a:avLst/>
          </a:prstGeom>
          <a:noFill/>
          <a:ln w="9525">
            <a:noFill/>
          </a:ln>
        </p:spPr>
        <p:txBody>
          <a:bodyPr anchor="t">
            <a:spAutoFit/>
          </a:bodyPr>
          <a:p>
            <a:pPr marL="342900" indent="-342900" eaLnBrk="0" hangingPunct="0">
              <a:spcBef>
                <a:spcPct val="50000"/>
              </a:spcBef>
              <a:buFont typeface="Wingdings" panose="05000000000000000000" charset="0"/>
              <a:buChar char="Ø"/>
            </a:pPr>
            <a:r>
              <a:rPr lang="en-US" altLang="en-US" sz="2800" b="1" dirty="0">
                <a:solidFill>
                  <a:srgbClr val="FF0000"/>
                </a:solidFill>
                <a:latin typeface="Times New Roman" panose="02020603050405020304" pitchFamily="18" charset="0"/>
              </a:rPr>
              <a:t>Học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rPr>
              <a:t>i  “ghi nhớ”</a:t>
            </a:r>
            <a:endParaRPr lang="en-US" altLang="en-US" sz="2800" b="1" dirty="0">
              <a:solidFill>
                <a:srgbClr val="FF0000"/>
              </a:solidFill>
              <a:latin typeface="Times New Roman" panose="02020603050405020304" pitchFamily="18" charset="0"/>
            </a:endParaRPr>
          </a:p>
          <a:p>
            <a:pPr marL="342900" indent="-342900" eaLnBrk="0" hangingPunct="0">
              <a:spcBef>
                <a:spcPct val="50000"/>
              </a:spcBef>
              <a:buFont typeface="Wingdings" panose="05000000000000000000" charset="0"/>
              <a:buChar char="Ø"/>
            </a:pPr>
            <a:r>
              <a:rPr lang="en-US" altLang="en-US" sz="2800" b="1" dirty="0">
                <a:solidFill>
                  <a:srgbClr val="FF0000"/>
                </a:solidFill>
                <a:latin typeface="Times New Roman" panose="02020603050405020304" pitchFamily="18" charset="0"/>
              </a:rPr>
              <a:t>L</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rPr>
              <a:t>m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rPr>
              <a:t>i tập: 4.1 – 4.5 / SBT</a:t>
            </a:r>
            <a:endParaRPr lang="en-US" altLang="en-US" sz="2800" b="1" dirty="0">
              <a:solidFill>
                <a:srgbClr val="FF0000"/>
              </a:solidFill>
              <a:latin typeface="Times New Roman" panose="02020603050405020304" pitchFamily="18" charset="0"/>
            </a:endParaRPr>
          </a:p>
          <a:p>
            <a:pPr marL="342900" indent="-342900" eaLnBrk="0" hangingPunct="0">
              <a:spcBef>
                <a:spcPct val="50000"/>
              </a:spcBef>
              <a:buFont typeface="Wingdings" panose="05000000000000000000" charset="0"/>
              <a:buChar char="Ø"/>
            </a:pPr>
            <a:r>
              <a:rPr lang="en-US" altLang="en-US" sz="2800" b="1" dirty="0">
                <a:solidFill>
                  <a:srgbClr val="FF0000"/>
                </a:solidFill>
                <a:latin typeface="Times New Roman" panose="02020603050405020304" pitchFamily="18" charset="0"/>
              </a:rPr>
              <a:t>Chuẩn bị §5. Khối lượng – Đo khối lượng</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31747" name="Picture 5" descr="Lisa-01"/>
          <p:cNvPicPr>
            <a:picLocks noChangeAspect="1"/>
          </p:cNvPicPr>
          <p:nvPr/>
        </p:nvPicPr>
        <p:blipFill>
          <a:blip r:embed="rId1"/>
          <a:stretch>
            <a:fillRect/>
          </a:stretch>
        </p:blipFill>
        <p:spPr>
          <a:xfrm>
            <a:off x="2057400" y="4572000"/>
            <a:ext cx="6248400" cy="2133600"/>
          </a:xfrm>
          <a:prstGeom prst="rect">
            <a:avLst/>
          </a:prstGeom>
          <a:noFill/>
          <a:ln w="9525">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2946"/>
                                        </p:tgtEl>
                                        <p:attrNameLst>
                                          <p:attrName>style.visibility</p:attrName>
                                        </p:attrNameLst>
                                      </p:cBhvr>
                                      <p:to>
                                        <p:strVal val="visible"/>
                                      </p:to>
                                    </p:set>
                                    <p:set>
                                      <p:cBhvr>
                                        <p:cTn id="7" dur="455" fill="hold">
                                          <p:stCondLst>
                                            <p:cond delay="0"/>
                                          </p:stCondLst>
                                        </p:cTn>
                                        <p:tgtEl>
                                          <p:spTgt spid="82946"/>
                                        </p:tgtEl>
                                        <p:attrNameLst>
                                          <p:attrName>style.rotation</p:attrName>
                                        </p:attrNameLst>
                                      </p:cBhvr>
                                      <p:to>
                                        <p:strVal val="-45.0"/>
                                      </p:to>
                                    </p:set>
                                    <p:anim calcmode="lin" valueType="num">
                                      <p:cBhvr>
                                        <p:cTn id="8" dur="455" fill="hold">
                                          <p:stCondLst>
                                            <p:cond delay="455"/>
                                          </p:stCondLst>
                                        </p:cTn>
                                        <p:tgtEl>
                                          <p:spTgt spid="82946"/>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455" fill="hold">
                                          <p:stCondLst>
                                            <p:cond delay="0"/>
                                          </p:stCondLst>
                                        </p:cTn>
                                        <p:tgtEl>
                                          <p:spTgt spid="8294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294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294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82947"/>
                                        </p:tgtEl>
                                        <p:attrNameLst>
                                          <p:attrName>style.visibility</p:attrName>
                                        </p:attrNameLst>
                                      </p:cBhvr>
                                      <p:to>
                                        <p:strVal val="visible"/>
                                      </p:to>
                                    </p:set>
                                    <p:animEffect transition="in" filter="wheel(4)">
                                      <p:cBhvr>
                                        <p:cTn id="16" dur="20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76000">
              <a:srgbClr val="14CD68"/>
            </a:gs>
            <a:gs pos="100000">
              <a:srgbClr val="035C7D"/>
            </a:gs>
          </a:gsLst>
          <a:path path="circle">
            <a:fillToRect l="50000" t="50000" r="50000" b="50000"/>
          </a:path>
          <a:tileRect/>
        </a:gradFill>
        <a:effectLst/>
      </p:bgPr>
    </p:bg>
    <p:spTree>
      <p:nvGrpSpPr>
        <p:cNvPr id="1" name=""/>
        <p:cNvGrpSpPr/>
        <p:nvPr/>
      </p:nvGrpSpPr>
      <p:grpSpPr/>
      <p:sp>
        <p:nvSpPr>
          <p:cNvPr id="13316" name="Rectangle 4"/>
          <p:cNvSpPr>
            <a:spLocks noChangeArrowheads="1"/>
          </p:cNvSpPr>
          <p:nvPr/>
        </p:nvSpPr>
        <p:spPr bwMode="auto">
          <a:xfrm>
            <a:off x="944563" y="228600"/>
            <a:ext cx="8199438" cy="3073400"/>
          </a:xfrm>
          <a:prstGeom prst="rect">
            <a:avLst/>
          </a:prstGeom>
          <a:noFill/>
          <a:ln>
            <a:noFill/>
          </a:ln>
          <a:effectLst/>
        </p:spPr>
        <p:txBody>
          <a:bodyPr/>
          <a:lstStyle>
            <a:lvl1pPr marL="609600" indent="-427355" algn="l">
              <a:spcBef>
                <a:spcPct val="20000"/>
              </a:spcBef>
              <a:buChar char="•"/>
              <a:defRPr sz="3200">
                <a:solidFill>
                  <a:schemeClr val="tx1"/>
                </a:solidFill>
                <a:latin typeface="Arial" panose="020B0604020202020204" pitchFamily="34" charset="0"/>
              </a:defRPr>
            </a:lvl1pPr>
            <a:lvl2pPr marL="1322705" indent="-533400" algn="l">
              <a:spcBef>
                <a:spcPct val="20000"/>
              </a:spcBef>
              <a:buChar char="–"/>
              <a:defRPr sz="2800">
                <a:solidFill>
                  <a:schemeClr val="tx1"/>
                </a:solidFill>
                <a:latin typeface="Arial" panose="020B0604020202020204" pitchFamily="34" charset="0"/>
              </a:defRPr>
            </a:lvl2pPr>
            <a:lvl3pPr marL="1958975" indent="-457200" algn="l">
              <a:spcBef>
                <a:spcPct val="20000"/>
              </a:spcBef>
              <a:buChar char="•"/>
              <a:defRPr sz="2400">
                <a:solidFill>
                  <a:schemeClr val="tx1"/>
                </a:solidFill>
                <a:latin typeface="Arial" panose="020B0604020202020204" pitchFamily="34" charset="0"/>
              </a:defRPr>
            </a:lvl3pPr>
            <a:lvl4pPr marL="2519680" indent="-381000" algn="l">
              <a:spcBef>
                <a:spcPct val="20000"/>
              </a:spcBef>
              <a:buChar char="–"/>
              <a:defRPr sz="2000">
                <a:solidFill>
                  <a:schemeClr val="tx1"/>
                </a:solidFill>
                <a:latin typeface="Arial" panose="020B0604020202020204" pitchFamily="34" charset="0"/>
              </a:defRPr>
            </a:lvl4pPr>
            <a:lvl5pPr marL="3079750" indent="-381000" algn="l">
              <a:spcBef>
                <a:spcPct val="20000"/>
              </a:spcBef>
              <a:buChar char="»"/>
              <a:defRPr sz="2000">
                <a:solidFill>
                  <a:schemeClr val="tx1"/>
                </a:solidFill>
                <a:latin typeface="Arial" panose="020B0604020202020204" pitchFamily="34" charset="0"/>
              </a:defRPr>
            </a:lvl5pPr>
            <a:lvl6pPr marL="3536950" indent="-381000" fontAlgn="base">
              <a:spcBef>
                <a:spcPct val="20000"/>
              </a:spcBef>
              <a:spcAft>
                <a:spcPct val="0"/>
              </a:spcAft>
              <a:buChar char="»"/>
              <a:defRPr sz="2000">
                <a:solidFill>
                  <a:schemeClr val="tx1"/>
                </a:solidFill>
                <a:latin typeface="Arial" panose="020B0604020202020204" pitchFamily="34" charset="0"/>
              </a:defRPr>
            </a:lvl6pPr>
            <a:lvl7pPr marL="3994150" indent="-381000" fontAlgn="base">
              <a:spcBef>
                <a:spcPct val="20000"/>
              </a:spcBef>
              <a:spcAft>
                <a:spcPct val="0"/>
              </a:spcAft>
              <a:buChar char="»"/>
              <a:defRPr sz="2000">
                <a:solidFill>
                  <a:schemeClr val="tx1"/>
                </a:solidFill>
                <a:latin typeface="Arial" panose="020B0604020202020204" pitchFamily="34" charset="0"/>
              </a:defRPr>
            </a:lvl7pPr>
            <a:lvl8pPr marL="4451350" indent="-381000" fontAlgn="base">
              <a:spcBef>
                <a:spcPct val="20000"/>
              </a:spcBef>
              <a:spcAft>
                <a:spcPct val="0"/>
              </a:spcAft>
              <a:buChar char="»"/>
              <a:defRPr sz="2000">
                <a:solidFill>
                  <a:schemeClr val="tx1"/>
                </a:solidFill>
                <a:latin typeface="Arial" panose="020B0604020202020204" pitchFamily="34" charset="0"/>
              </a:defRPr>
            </a:lvl8pPr>
            <a:lvl9pPr marL="4908550" indent="-381000" fontAlgn="base">
              <a:spcBef>
                <a:spcPct val="20000"/>
              </a:spcBef>
              <a:spcAft>
                <a:spcPct val="0"/>
              </a:spcAft>
              <a:buChar char="»"/>
              <a:defRPr sz="2000">
                <a:solidFill>
                  <a:schemeClr val="tx1"/>
                </a:solidFill>
                <a:latin typeface="Arial" panose="020B0604020202020204" pitchFamily="34" charset="0"/>
              </a:defRPr>
            </a:lvl9pPr>
          </a:lstStyle>
          <a:p>
            <a:pPr marL="609600" marR="0" lvl="0" indent="-427355" algn="l" defTabSz="914400" rtl="0" eaLnBrk="1" fontAlgn="base" latinLnBrk="0" hangingPunct="1">
              <a:lnSpc>
                <a:spcPct val="100000"/>
              </a:lnSpc>
              <a:spcBef>
                <a:spcPct val="20000"/>
              </a:spcBef>
              <a:spcAft>
                <a:spcPct val="0"/>
              </a:spcAft>
              <a:buClrTx/>
              <a:buSzTx/>
              <a:buFontTx/>
              <a:buNone/>
              <a:defRPr/>
            </a:pPr>
            <a:r>
              <a:rPr kumimoji="0" lang="en-US" sz="2845"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Câu</a:t>
            </a:r>
            <a:r>
              <a:rPr kumimoji="0" lang="en-US" sz="2845"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2:</a:t>
            </a:r>
            <a:r>
              <a:rPr kumimoji="0" lang="en-US" sz="2845"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pl-PL" sz="2845"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Người ta đổ một lượng nước vào một bình chia độ như hình vẽ. Thể tích của nước trong bình là</a:t>
            </a:r>
            <a:endParaRPr kumimoji="0" lang="vi-VN" sz="2845"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609600" marR="0" lvl="0" indent="-427355" algn="l" defTabSz="914400" rtl="0" eaLnBrk="1" fontAlgn="base" latinLnBrk="0" hangingPunct="1">
              <a:lnSpc>
                <a:spcPct val="100000"/>
              </a:lnSpc>
              <a:spcBef>
                <a:spcPct val="20000"/>
              </a:spcBef>
              <a:spcAft>
                <a:spcPct val="0"/>
              </a:spcAft>
              <a:buClrTx/>
              <a:buSzTx/>
              <a:buFontTx/>
              <a:buNone/>
              <a:defRPr/>
            </a:pPr>
            <a:r>
              <a:rPr kumimoji="0" lang="en-US"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23</a:t>
            </a:r>
            <a:r>
              <a:rPr kumimoji="0" lang="pl-PL"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m</a:t>
            </a:r>
            <a:r>
              <a:rPr kumimoji="0" lang="vi-VN"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
            </a:r>
            <a:r>
              <a:rPr kumimoji="0" lang="pl-PL"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endParaRPr kumimoji="0" lang="vi-VN"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609600" marR="0" lvl="0" indent="-427355" algn="l" defTabSz="914400" rtl="0" eaLnBrk="1" fontAlgn="base" latinLnBrk="0" hangingPunct="1">
              <a:lnSpc>
                <a:spcPct val="100000"/>
              </a:lnSpc>
              <a:spcBef>
                <a:spcPct val="20000"/>
              </a:spcBef>
              <a:spcAft>
                <a:spcPct val="0"/>
              </a:spcAft>
              <a:buClrTx/>
              <a:buSzTx/>
              <a:buFontTx/>
              <a:buNone/>
              <a:defRPr/>
            </a:pPr>
            <a:r>
              <a:rPr kumimoji="0" lang="en-US"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pl-PL"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24 ml</a:t>
            </a:r>
            <a:r>
              <a:rPr kumimoji="0" lang="vi-VN"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609600" marR="0" lvl="0" indent="-427355" algn="l" defTabSz="914400" rtl="0" eaLnBrk="1" fontAlgn="base" latinLnBrk="0" hangingPunct="1">
              <a:lnSpc>
                <a:spcPct val="100000"/>
              </a:lnSpc>
              <a:spcBef>
                <a:spcPct val="20000"/>
              </a:spcBef>
              <a:spcAft>
                <a:spcPct val="0"/>
              </a:spcAft>
              <a:buClrTx/>
              <a:buSzTx/>
              <a:buFontTx/>
              <a:buNone/>
              <a:defRPr/>
            </a:pPr>
            <a:r>
              <a:rPr kumimoji="0" lang="en-US"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25</a:t>
            </a:r>
            <a:r>
              <a:rPr kumimoji="0" lang="pl-PL"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m</a:t>
            </a:r>
            <a:r>
              <a:rPr kumimoji="0" lang="vi-VN"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
            </a:r>
            <a:r>
              <a:rPr kumimoji="0" lang="pl-PL"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endParaRPr kumimoji="0" lang="vi-VN"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609600" marR="0" lvl="0" indent="-427355" algn="l" defTabSz="914400" rtl="0" eaLnBrk="1" fontAlgn="base" latinLnBrk="0" hangingPunct="1">
              <a:lnSpc>
                <a:spcPct val="100000"/>
              </a:lnSpc>
              <a:spcBef>
                <a:spcPct val="20000"/>
              </a:spcBef>
              <a:spcAft>
                <a:spcPct val="0"/>
              </a:spcAft>
              <a:buClrTx/>
              <a:buSzTx/>
              <a:buFontTx/>
              <a:buNone/>
              <a:defRPr/>
            </a:pPr>
            <a:r>
              <a:rPr kumimoji="0" lang="vi-VN"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2845"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vi-VN"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26</a:t>
            </a:r>
            <a:r>
              <a:rPr kumimoji="0" lang="pl-PL"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m</a:t>
            </a:r>
            <a:r>
              <a:rPr kumimoji="0" lang="vi-VN"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
            </a:r>
            <a:r>
              <a:rPr kumimoji="0" lang="de-DE"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845"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13317" name="Picture 5" descr="b_md_wht"/>
          <p:cNvPicPr>
            <a:picLocks noChangeAspect="1"/>
          </p:cNvPicPr>
          <p:nvPr/>
        </p:nvPicPr>
        <p:blipFill>
          <a:blip r:embed="rId1"/>
          <a:stretch>
            <a:fillRect/>
          </a:stretch>
        </p:blipFill>
        <p:spPr>
          <a:xfrm>
            <a:off x="1100138" y="2103438"/>
            <a:ext cx="523875" cy="492125"/>
          </a:xfrm>
          <a:prstGeom prst="rect">
            <a:avLst/>
          </a:prstGeom>
          <a:noFill/>
          <a:ln w="9525">
            <a:noFill/>
          </a:ln>
        </p:spPr>
      </p:pic>
      <p:pic>
        <p:nvPicPr>
          <p:cNvPr id="13318" name="Picture 6" descr="c_md_wht"/>
          <p:cNvPicPr>
            <a:picLocks noChangeAspect="1"/>
          </p:cNvPicPr>
          <p:nvPr/>
        </p:nvPicPr>
        <p:blipFill>
          <a:blip r:embed="rId2"/>
          <a:stretch>
            <a:fillRect/>
          </a:stretch>
        </p:blipFill>
        <p:spPr>
          <a:xfrm>
            <a:off x="1071563" y="2663825"/>
            <a:ext cx="525462" cy="490538"/>
          </a:xfrm>
          <a:prstGeom prst="rect">
            <a:avLst/>
          </a:prstGeom>
          <a:noFill/>
          <a:ln w="9525">
            <a:noFill/>
          </a:ln>
        </p:spPr>
      </p:pic>
      <p:pic>
        <p:nvPicPr>
          <p:cNvPr id="13319" name="Picture 7" descr="d_md_wht"/>
          <p:cNvPicPr>
            <a:picLocks noChangeAspect="1"/>
          </p:cNvPicPr>
          <p:nvPr/>
        </p:nvPicPr>
        <p:blipFill>
          <a:blip r:embed="rId3"/>
          <a:stretch>
            <a:fillRect/>
          </a:stretch>
        </p:blipFill>
        <p:spPr>
          <a:xfrm>
            <a:off x="1089025" y="3194050"/>
            <a:ext cx="527050" cy="493713"/>
          </a:xfrm>
          <a:prstGeom prst="rect">
            <a:avLst/>
          </a:prstGeom>
          <a:noFill/>
          <a:ln w="9525">
            <a:noFill/>
          </a:ln>
        </p:spPr>
      </p:pic>
      <p:pic>
        <p:nvPicPr>
          <p:cNvPr id="13320" name="Picture 8" descr="a_md_wht"/>
          <p:cNvPicPr>
            <a:picLocks noChangeAspect="1"/>
          </p:cNvPicPr>
          <p:nvPr/>
        </p:nvPicPr>
        <p:blipFill>
          <a:blip r:embed="rId4"/>
          <a:stretch>
            <a:fillRect/>
          </a:stretch>
        </p:blipFill>
        <p:spPr>
          <a:xfrm>
            <a:off x="1093788" y="1635125"/>
            <a:ext cx="523875" cy="490538"/>
          </a:xfrm>
          <a:prstGeom prst="rect">
            <a:avLst/>
          </a:prstGeom>
          <a:noFill/>
          <a:ln w="9525">
            <a:noFill/>
          </a:ln>
        </p:spPr>
      </p:pic>
      <p:grpSp>
        <p:nvGrpSpPr>
          <p:cNvPr id="13321" name="Group 9"/>
          <p:cNvGrpSpPr/>
          <p:nvPr/>
        </p:nvGrpSpPr>
        <p:grpSpPr>
          <a:xfrm>
            <a:off x="5724525" y="2638425"/>
            <a:ext cx="2994025" cy="3114675"/>
            <a:chOff x="-2809" y="1872"/>
            <a:chExt cx="1958" cy="1866"/>
          </a:xfrm>
        </p:grpSpPr>
        <p:pic>
          <p:nvPicPr>
            <p:cNvPr id="6152" name="Picture 10" descr="animated_crocodile_2[1]"/>
            <p:cNvPicPr>
              <a:picLocks noChangeAspect="1"/>
            </p:cNvPicPr>
            <p:nvPr/>
          </p:nvPicPr>
          <p:blipFill>
            <a:blip r:embed="rId5"/>
            <a:stretch>
              <a:fillRect/>
            </a:stretch>
          </p:blipFill>
          <p:spPr>
            <a:xfrm>
              <a:off x="-2809" y="2874"/>
              <a:ext cx="864" cy="864"/>
            </a:xfrm>
            <a:prstGeom prst="rect">
              <a:avLst/>
            </a:prstGeom>
            <a:noFill/>
            <a:ln w="9525">
              <a:noFill/>
            </a:ln>
          </p:spPr>
        </p:pic>
        <p:sp>
          <p:nvSpPr>
            <p:cNvPr id="6153" name="Text Box 11"/>
            <p:cNvSpPr txBox="1"/>
            <p:nvPr/>
          </p:nvSpPr>
          <p:spPr>
            <a:xfrm>
              <a:off x="-2160" y="1872"/>
              <a:ext cx="1309" cy="313"/>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en-US" sz="2800" dirty="0">
                  <a:latin typeface="Times New Roman" panose="02020603050405020304" pitchFamily="18" charset="0"/>
                </a:rPr>
                <a:t>Ồ! Sai rồi.</a:t>
              </a:r>
              <a:endParaRPr lang="en-US" sz="2800" dirty="0">
                <a:latin typeface="Times New Roman" panose="02020603050405020304" pitchFamily="18" charset="0"/>
                <a:ea typeface="Arial" panose="020B0604020202020204" pitchFamily="34" charset="0"/>
              </a:endParaRPr>
            </a:p>
          </p:txBody>
        </p:sp>
      </p:grpSp>
      <p:grpSp>
        <p:nvGrpSpPr>
          <p:cNvPr id="13324" name="Group 12"/>
          <p:cNvGrpSpPr/>
          <p:nvPr/>
        </p:nvGrpSpPr>
        <p:grpSpPr>
          <a:xfrm>
            <a:off x="5330825" y="2259013"/>
            <a:ext cx="4083050" cy="1914525"/>
            <a:chOff x="755" y="2312"/>
            <a:chExt cx="2894" cy="1357"/>
          </a:xfrm>
        </p:grpSpPr>
        <p:sp>
          <p:nvSpPr>
            <p:cNvPr id="6155" name="AutoShape 13"/>
            <p:cNvSpPr/>
            <p:nvPr/>
          </p:nvSpPr>
          <p:spPr>
            <a:xfrm>
              <a:off x="1468" y="2312"/>
              <a:ext cx="2181" cy="988"/>
            </a:xfrm>
            <a:prstGeom prst="star24">
              <a:avLst>
                <a:gd name="adj" fmla="val 37500"/>
              </a:avLst>
            </a:prstGeom>
            <a:solidFill>
              <a:schemeClr val="bg1"/>
            </a:solidFill>
            <a:ln w="28575" cap="flat" cmpd="sng">
              <a:solidFill>
                <a:schemeClr val="tx1"/>
              </a:solidFill>
              <a:prstDash val="solid"/>
              <a:miter/>
              <a:headEnd type="none" w="med" len="med"/>
              <a:tailEnd type="none" w="med" len="med"/>
            </a:ln>
          </p:spPr>
          <p:txBody>
            <a:bodyPr wrap="none" anchor="ctr"/>
            <a:p>
              <a:r>
                <a:rPr lang="en-US" altLang="en-US" sz="3200" b="1" dirty="0">
                  <a:solidFill>
                    <a:srgbClr val="FF0000"/>
                  </a:solidFill>
                  <a:latin typeface="Times New Roman" panose="02020603050405020304" pitchFamily="18" charset="0"/>
                </a:rPr>
                <a:t>Đúng rồi</a:t>
              </a:r>
              <a:endParaRPr lang="en-US" altLang="en-US" sz="3200" b="1" dirty="0">
                <a:solidFill>
                  <a:srgbClr val="FF0000"/>
                </a:solidFill>
                <a:latin typeface="Times New Roman" panose="02020603050405020304" pitchFamily="18" charset="0"/>
                <a:ea typeface="Arial" panose="020B0604020202020204" pitchFamily="34" charset="0"/>
              </a:endParaRPr>
            </a:p>
          </p:txBody>
        </p:sp>
        <p:pic>
          <p:nvPicPr>
            <p:cNvPr id="6156" name="Picture 14" descr="19"/>
            <p:cNvPicPr>
              <a:picLocks noChangeAspect="1"/>
            </p:cNvPicPr>
            <p:nvPr/>
          </p:nvPicPr>
          <p:blipFill>
            <a:blip r:embed="rId6"/>
            <a:stretch>
              <a:fillRect/>
            </a:stretch>
          </p:blipFill>
          <p:spPr>
            <a:xfrm>
              <a:off x="755" y="2829"/>
              <a:ext cx="864" cy="840"/>
            </a:xfrm>
            <a:prstGeom prst="rect">
              <a:avLst/>
            </a:prstGeom>
            <a:noFill/>
            <a:ln w="9525">
              <a:noFill/>
            </a:ln>
          </p:spPr>
        </p:pic>
      </p:grpSp>
      <p:pic>
        <p:nvPicPr>
          <p:cNvPr id="13328" name="Picture 16"/>
          <p:cNvPicPr>
            <a:picLocks noChangeAspect="1"/>
          </p:cNvPicPr>
          <p:nvPr/>
        </p:nvPicPr>
        <p:blipFill>
          <a:blip r:embed="rId7"/>
          <a:stretch>
            <a:fillRect/>
          </a:stretch>
        </p:blipFill>
        <p:spPr>
          <a:xfrm>
            <a:off x="2924175" y="1576388"/>
            <a:ext cx="3295650" cy="2760662"/>
          </a:xfrm>
          <a:prstGeom prst="rect">
            <a:avLst/>
          </a:prstGeom>
          <a:noFill/>
          <a:ln w="9525">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316">
                                            <p:txEl>
                                              <p:charRg st="0" end="100"/>
                                            </p:txEl>
                                          </p:spTgt>
                                        </p:tgtEl>
                                        <p:attrNameLst>
                                          <p:attrName>style.visibility</p:attrName>
                                        </p:attrNameLst>
                                      </p:cBhvr>
                                      <p:to>
                                        <p:strVal val="visible"/>
                                      </p:to>
                                    </p:set>
                                    <p:anim calcmode="lin" valueType="num">
                                      <p:cBhvr additive="base">
                                        <p:cTn id="7" dur="500" fill="hold"/>
                                        <p:tgtEl>
                                          <p:spTgt spid="13316">
                                            <p:txEl>
                                              <p:charRg st="0" end="10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6">
                                            <p:txEl>
                                              <p:charRg st="0" end="10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anim calcmode="lin" valueType="num">
                                      <p:cBhvr additive="base">
                                        <p:cTn id="13" dur="10" fill="hold"/>
                                        <p:tgtEl>
                                          <p:spTgt spid="13320"/>
                                        </p:tgtEl>
                                        <p:attrNameLst>
                                          <p:attrName>ppt_x</p:attrName>
                                        </p:attrNameLst>
                                      </p:cBhvr>
                                      <p:tavLst>
                                        <p:tav tm="0">
                                          <p:val>
                                            <p:strVal val="0-#ppt_w/2"/>
                                          </p:val>
                                        </p:tav>
                                        <p:tav tm="100000">
                                          <p:val>
                                            <p:strVal val="#ppt_x"/>
                                          </p:val>
                                        </p:tav>
                                      </p:tavLst>
                                    </p:anim>
                                    <p:anim calcmode="lin" valueType="num">
                                      <p:cBhvr additive="base">
                                        <p:cTn id="14" dur="10" fill="hold"/>
                                        <p:tgtEl>
                                          <p:spTgt spid="1332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3316">
                                            <p:txEl>
                                              <p:charRg st="100" end="110"/>
                                            </p:txEl>
                                          </p:spTgt>
                                        </p:tgtEl>
                                        <p:attrNameLst>
                                          <p:attrName>style.visibility</p:attrName>
                                        </p:attrNameLst>
                                      </p:cBhvr>
                                      <p:to>
                                        <p:strVal val="visible"/>
                                      </p:to>
                                    </p:set>
                                    <p:anim calcmode="lin" valueType="num">
                                      <p:cBhvr additive="base">
                                        <p:cTn id="18" dur="500" fill="hold"/>
                                        <p:tgtEl>
                                          <p:spTgt spid="13316">
                                            <p:txEl>
                                              <p:charRg st="100" end="11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316">
                                            <p:txEl>
                                              <p:charRg st="100" end="110"/>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3317"/>
                                        </p:tgtEl>
                                        <p:attrNameLst>
                                          <p:attrName>style.visibility</p:attrName>
                                        </p:attrNameLst>
                                      </p:cBhvr>
                                      <p:to>
                                        <p:strVal val="visible"/>
                                      </p:to>
                                    </p:set>
                                    <p:anim calcmode="lin" valueType="num">
                                      <p:cBhvr additive="base">
                                        <p:cTn id="23" dur="10" fill="hold"/>
                                        <p:tgtEl>
                                          <p:spTgt spid="13317"/>
                                        </p:tgtEl>
                                        <p:attrNameLst>
                                          <p:attrName>ppt_x</p:attrName>
                                        </p:attrNameLst>
                                      </p:cBhvr>
                                      <p:tavLst>
                                        <p:tav tm="0">
                                          <p:val>
                                            <p:strVal val="0-#ppt_w/2"/>
                                          </p:val>
                                        </p:tav>
                                        <p:tav tm="100000">
                                          <p:val>
                                            <p:strVal val="#ppt_x"/>
                                          </p:val>
                                        </p:tav>
                                      </p:tavLst>
                                    </p:anim>
                                    <p:anim calcmode="lin" valueType="num">
                                      <p:cBhvr additive="base">
                                        <p:cTn id="24" dur="10" fill="hold"/>
                                        <p:tgtEl>
                                          <p:spTgt spid="1331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3316">
                                            <p:txEl>
                                              <p:charRg st="110" end="119"/>
                                            </p:txEl>
                                          </p:spTgt>
                                        </p:tgtEl>
                                        <p:attrNameLst>
                                          <p:attrName>style.visibility</p:attrName>
                                        </p:attrNameLst>
                                      </p:cBhvr>
                                      <p:to>
                                        <p:strVal val="visible"/>
                                      </p:to>
                                    </p:set>
                                    <p:anim calcmode="lin" valueType="num">
                                      <p:cBhvr additive="base">
                                        <p:cTn id="28" dur="500" fill="hold"/>
                                        <p:tgtEl>
                                          <p:spTgt spid="13316">
                                            <p:txEl>
                                              <p:charRg st="110" end="119"/>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316">
                                            <p:txEl>
                                              <p:charRg st="110" end="119"/>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3318"/>
                                        </p:tgtEl>
                                        <p:attrNameLst>
                                          <p:attrName>style.visibility</p:attrName>
                                        </p:attrNameLst>
                                      </p:cBhvr>
                                      <p:to>
                                        <p:strVal val="visible"/>
                                      </p:to>
                                    </p:set>
                                    <p:anim calcmode="lin" valueType="num">
                                      <p:cBhvr additive="base">
                                        <p:cTn id="33" dur="10" fill="hold"/>
                                        <p:tgtEl>
                                          <p:spTgt spid="13318"/>
                                        </p:tgtEl>
                                        <p:attrNameLst>
                                          <p:attrName>ppt_x</p:attrName>
                                        </p:attrNameLst>
                                      </p:cBhvr>
                                      <p:tavLst>
                                        <p:tav tm="0">
                                          <p:val>
                                            <p:strVal val="0-#ppt_w/2"/>
                                          </p:val>
                                        </p:tav>
                                        <p:tav tm="100000">
                                          <p:val>
                                            <p:strVal val="#ppt_x"/>
                                          </p:val>
                                        </p:tav>
                                      </p:tavLst>
                                    </p:anim>
                                    <p:anim calcmode="lin" valueType="num">
                                      <p:cBhvr additive="base">
                                        <p:cTn id="34" dur="10" fill="hold"/>
                                        <p:tgtEl>
                                          <p:spTgt spid="13318"/>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3" presetClass="entr" presetSubtype="10" fill="hold" nodeType="afterEffect">
                                  <p:stCondLst>
                                    <p:cond delay="0"/>
                                  </p:stCondLst>
                                  <p:childTnLst>
                                    <p:set>
                                      <p:cBhvr>
                                        <p:cTn id="37" dur="1" fill="hold">
                                          <p:stCondLst>
                                            <p:cond delay="0"/>
                                          </p:stCondLst>
                                        </p:cTn>
                                        <p:tgtEl>
                                          <p:spTgt spid="13316">
                                            <p:txEl>
                                              <p:charRg st="119" end="131"/>
                                            </p:txEl>
                                          </p:spTgt>
                                        </p:tgtEl>
                                        <p:attrNameLst>
                                          <p:attrName>style.visibility</p:attrName>
                                        </p:attrNameLst>
                                      </p:cBhvr>
                                      <p:to>
                                        <p:strVal val="visible"/>
                                      </p:to>
                                    </p:set>
                                    <p:animEffect transition="in" filter="blinds(horizontal)">
                                      <p:cBhvr>
                                        <p:cTn id="38" dur="500"/>
                                        <p:tgtEl>
                                          <p:spTgt spid="13316">
                                            <p:txEl>
                                              <p:charRg st="119" end="131"/>
                                            </p:txEl>
                                          </p:spTgt>
                                        </p:tgtEl>
                                      </p:cBhvr>
                                    </p:animEffect>
                                  </p:childTnLst>
                                </p:cTn>
                              </p:par>
                            </p:childTnLst>
                          </p:cTn>
                        </p:par>
                        <p:par>
                          <p:cTn id="39" fill="hold">
                            <p:stCondLst>
                              <p:cond delay="3000"/>
                            </p:stCondLst>
                            <p:childTnLst>
                              <p:par>
                                <p:cTn id="40" presetID="2" presetClass="entr" presetSubtype="8" fill="hold" nodeType="afterEffect">
                                  <p:stCondLst>
                                    <p:cond delay="0"/>
                                  </p:stCondLst>
                                  <p:childTnLst>
                                    <p:set>
                                      <p:cBhvr>
                                        <p:cTn id="41" dur="1" fill="hold">
                                          <p:stCondLst>
                                            <p:cond delay="0"/>
                                          </p:stCondLst>
                                        </p:cTn>
                                        <p:tgtEl>
                                          <p:spTgt spid="13319"/>
                                        </p:tgtEl>
                                        <p:attrNameLst>
                                          <p:attrName>style.visibility</p:attrName>
                                        </p:attrNameLst>
                                      </p:cBhvr>
                                      <p:to>
                                        <p:strVal val="visible"/>
                                      </p:to>
                                    </p:set>
                                    <p:anim calcmode="lin" valueType="num">
                                      <p:cBhvr additive="base">
                                        <p:cTn id="42" dur="10" fill="hold"/>
                                        <p:tgtEl>
                                          <p:spTgt spid="13319"/>
                                        </p:tgtEl>
                                        <p:attrNameLst>
                                          <p:attrName>ppt_x</p:attrName>
                                        </p:attrNameLst>
                                      </p:cBhvr>
                                      <p:tavLst>
                                        <p:tav tm="0">
                                          <p:val>
                                            <p:strVal val="0-#ppt_w/2"/>
                                          </p:val>
                                        </p:tav>
                                        <p:tav tm="100000">
                                          <p:val>
                                            <p:strVal val="#ppt_x"/>
                                          </p:val>
                                        </p:tav>
                                      </p:tavLst>
                                    </p:anim>
                                    <p:anim calcmode="lin" valueType="num">
                                      <p:cBhvr additive="base">
                                        <p:cTn id="43" dur="10" fill="hold"/>
                                        <p:tgtEl>
                                          <p:spTgt spid="13319"/>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3" presetClass="entr" presetSubtype="10" fill="hold" nodeType="afterEffect">
                                  <p:stCondLst>
                                    <p:cond delay="0"/>
                                  </p:stCondLst>
                                  <p:childTnLst>
                                    <p:set>
                                      <p:cBhvr>
                                        <p:cTn id="46" dur="1" fill="hold">
                                          <p:stCondLst>
                                            <p:cond delay="0"/>
                                          </p:stCondLst>
                                        </p:cTn>
                                        <p:tgtEl>
                                          <p:spTgt spid="13316">
                                            <p:txEl>
                                              <p:charRg st="131" end="144"/>
                                            </p:txEl>
                                          </p:spTgt>
                                        </p:tgtEl>
                                        <p:attrNameLst>
                                          <p:attrName>style.visibility</p:attrName>
                                        </p:attrNameLst>
                                      </p:cBhvr>
                                      <p:to>
                                        <p:strVal val="visible"/>
                                      </p:to>
                                    </p:set>
                                    <p:animEffect transition="in" filter="blinds(horizontal)">
                                      <p:cBhvr>
                                        <p:cTn id="47" dur="500"/>
                                        <p:tgtEl>
                                          <p:spTgt spid="13316">
                                            <p:txEl>
                                              <p:charRg st="131" end="144"/>
                                            </p:txEl>
                                          </p:spTgt>
                                        </p:tgtEl>
                                      </p:cBhvr>
                                    </p:animEffect>
                                  </p:childTnLst>
                                </p:cTn>
                              </p:par>
                            </p:childTnLst>
                          </p:cTn>
                        </p:par>
                        <p:par>
                          <p:cTn id="48" fill="hold">
                            <p:stCondLst>
                              <p:cond delay="4000"/>
                            </p:stCondLst>
                            <p:childTnLst>
                              <p:par>
                                <p:cTn id="49" presetID="8" presetClass="entr" presetSubtype="16" fill="hold" nodeType="afterEffect">
                                  <p:stCondLst>
                                    <p:cond delay="0"/>
                                  </p:stCondLst>
                                  <p:childTnLst>
                                    <p:set>
                                      <p:cBhvr>
                                        <p:cTn id="50" dur="1" fill="hold">
                                          <p:stCondLst>
                                            <p:cond delay="0"/>
                                          </p:stCondLst>
                                        </p:cTn>
                                        <p:tgtEl>
                                          <p:spTgt spid="13328"/>
                                        </p:tgtEl>
                                        <p:attrNameLst>
                                          <p:attrName>style.visibility</p:attrName>
                                        </p:attrNameLst>
                                      </p:cBhvr>
                                      <p:to>
                                        <p:strVal val="visible"/>
                                      </p:to>
                                    </p:set>
                                    <p:animEffect transition="in" filter="diamond(in)">
                                      <p:cBhvr>
                                        <p:cTn id="51" dur="5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3320"/>
                    </p:tgtEl>
                  </p:cond>
                </p:stCondLst>
                <p:endSync evt="end" delay="0">
                  <p:rtn val="all"/>
                </p:endSync>
                <p:childTnLst>
                  <p:par>
                    <p:cTn id="53" fill="hold">
                      <p:stCondLst>
                        <p:cond delay="0"/>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3321"/>
                                        </p:tgtEl>
                                        <p:attrNameLst>
                                          <p:attrName>style.visibility</p:attrName>
                                        </p:attrNameLst>
                                      </p:cBhvr>
                                      <p:to>
                                        <p:strVal val="visible"/>
                                      </p:to>
                                    </p:set>
                                    <p:animEffect transition="in" filter="diamond(in)">
                                      <p:cBhvr>
                                        <p:cTn id="57" dur="500"/>
                                        <p:tgtEl>
                                          <p:spTgt spid="13321"/>
                                        </p:tgtEl>
                                      </p:cBhvr>
                                    </p:animEffect>
                                  </p:childTnLst>
                                </p:cTn>
                              </p:par>
                              <p:par>
                                <p:cTn id="58" presetID="8" presetClass="entr" presetSubtype="16" fill="hold" nodeType="withEffect">
                                  <p:stCondLst>
                                    <p:cond delay="0"/>
                                  </p:stCondLst>
                                  <p:childTnLst>
                                    <p:set>
                                      <p:cBhvr>
                                        <p:cTn id="59" dur="1" fill="hold">
                                          <p:stCondLst>
                                            <p:cond delay="0"/>
                                          </p:stCondLst>
                                        </p:cTn>
                                        <p:tgtEl>
                                          <p:spTgt spid="13317"/>
                                        </p:tgtEl>
                                        <p:attrNameLst>
                                          <p:attrName>style.visibility</p:attrName>
                                        </p:attrNameLst>
                                      </p:cBhvr>
                                      <p:to>
                                        <p:strVal val="visible"/>
                                      </p:to>
                                    </p:set>
                                    <p:animEffect transition="in" filter="diamond(in)">
                                      <p:cBhvr>
                                        <p:cTn id="60" dur="10"/>
                                        <p:tgtEl>
                                          <p:spTgt spid="13317"/>
                                        </p:tgtEl>
                                      </p:cBhvr>
                                    </p:animEffect>
                                  </p:childTnLst>
                                </p:cTn>
                              </p:par>
                              <p:par>
                                <p:cTn id="61" presetID="8" presetClass="entr" presetSubtype="16" fill="hold" nodeType="withEffect">
                                  <p:stCondLst>
                                    <p:cond delay="0"/>
                                  </p:stCondLst>
                                  <p:childTnLst>
                                    <p:set>
                                      <p:cBhvr>
                                        <p:cTn id="62" dur="1" fill="hold">
                                          <p:stCondLst>
                                            <p:cond delay="0"/>
                                          </p:stCondLst>
                                        </p:cTn>
                                        <p:tgtEl>
                                          <p:spTgt spid="13316">
                                            <p:txEl>
                                              <p:charRg st="110" end="119"/>
                                            </p:txEl>
                                          </p:spTgt>
                                        </p:tgtEl>
                                        <p:attrNameLst>
                                          <p:attrName>style.visibility</p:attrName>
                                        </p:attrNameLst>
                                      </p:cBhvr>
                                      <p:to>
                                        <p:strVal val="visible"/>
                                      </p:to>
                                    </p:set>
                                    <p:animEffect transition="in" filter="diamond(in)">
                                      <p:cBhvr>
                                        <p:cTn id="63" dur="500"/>
                                        <p:tgtEl>
                                          <p:spTgt spid="13316">
                                            <p:txEl>
                                              <p:charRg st="110" end="11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xit" presetSubtype="16" fill="hold" nodeType="clickEffect">
                                  <p:stCondLst>
                                    <p:cond delay="0"/>
                                  </p:stCondLst>
                                  <p:childTnLst>
                                    <p:animEffect transition="out" filter="diamond(in)">
                                      <p:cBhvr>
                                        <p:cTn id="67" dur="10"/>
                                        <p:tgtEl>
                                          <p:spTgt spid="13320"/>
                                        </p:tgtEl>
                                      </p:cBhvr>
                                    </p:animEffect>
                                    <p:set>
                                      <p:cBhvr>
                                        <p:cTn id="68" dur="1" fill="hold">
                                          <p:stCondLst>
                                            <p:cond delay="9"/>
                                          </p:stCondLst>
                                        </p:cTn>
                                        <p:tgtEl>
                                          <p:spTgt spid="13320"/>
                                        </p:tgtEl>
                                        <p:attrNameLst>
                                          <p:attrName>style.visibility</p:attrName>
                                        </p:attrNameLst>
                                      </p:cBhvr>
                                      <p:to>
                                        <p:strVal val="hidden"/>
                                      </p:to>
                                    </p:set>
                                  </p:childTnLst>
                                </p:cTn>
                              </p:par>
                              <p:par>
                                <p:cTn id="69" presetID="8" presetClass="exit" presetSubtype="16" fill="hold" nodeType="withEffect">
                                  <p:stCondLst>
                                    <p:cond delay="0"/>
                                  </p:stCondLst>
                                  <p:childTnLst>
                                    <p:animEffect transition="out" filter="diamond(in)">
                                      <p:cBhvr>
                                        <p:cTn id="70" dur="500"/>
                                        <p:tgtEl>
                                          <p:spTgt spid="13316">
                                            <p:txEl>
                                              <p:charRg st="100" end="110"/>
                                            </p:txEl>
                                          </p:spTgt>
                                        </p:tgtEl>
                                      </p:cBhvr>
                                    </p:animEffect>
                                    <p:set>
                                      <p:cBhvr>
                                        <p:cTn id="71" dur="1" fill="hold">
                                          <p:stCondLst>
                                            <p:cond delay="499"/>
                                          </p:stCondLst>
                                        </p:cTn>
                                        <p:tgtEl>
                                          <p:spTgt spid="13316">
                                            <p:txEl>
                                              <p:charRg st="100" end="110"/>
                                            </p:txEl>
                                          </p:spTgt>
                                        </p:tgtEl>
                                        <p:attrNameLst>
                                          <p:attrName>style.visibility</p:attrName>
                                        </p:attrNameLst>
                                      </p:cBhvr>
                                      <p:to>
                                        <p:strVal val="hidden"/>
                                      </p:to>
                                    </p:set>
                                  </p:childTnLst>
                                </p:cTn>
                              </p:par>
                              <p:par>
                                <p:cTn id="72" presetID="8" presetClass="exit" presetSubtype="16" fill="hold" nodeType="withEffect">
                                  <p:stCondLst>
                                    <p:cond delay="0"/>
                                  </p:stCondLst>
                                  <p:childTnLst>
                                    <p:animEffect transition="out" filter="diamond(in)">
                                      <p:cBhvr>
                                        <p:cTn id="73" dur="10"/>
                                        <p:tgtEl>
                                          <p:spTgt spid="13318"/>
                                        </p:tgtEl>
                                      </p:cBhvr>
                                    </p:animEffect>
                                    <p:set>
                                      <p:cBhvr>
                                        <p:cTn id="74" dur="1" fill="hold">
                                          <p:stCondLst>
                                            <p:cond delay="9"/>
                                          </p:stCondLst>
                                        </p:cTn>
                                        <p:tgtEl>
                                          <p:spTgt spid="13318"/>
                                        </p:tgtEl>
                                        <p:attrNameLst>
                                          <p:attrName>style.visibility</p:attrName>
                                        </p:attrNameLst>
                                      </p:cBhvr>
                                      <p:to>
                                        <p:strVal val="hidden"/>
                                      </p:to>
                                    </p:set>
                                  </p:childTnLst>
                                </p:cTn>
                              </p:par>
                              <p:par>
                                <p:cTn id="75" presetID="8" presetClass="exit" presetSubtype="16" fill="hold" nodeType="withEffect">
                                  <p:stCondLst>
                                    <p:cond delay="0"/>
                                  </p:stCondLst>
                                  <p:childTnLst>
                                    <p:animEffect transition="out" filter="diamond(in)">
                                      <p:cBhvr>
                                        <p:cTn id="76" dur="500"/>
                                        <p:tgtEl>
                                          <p:spTgt spid="13316">
                                            <p:txEl>
                                              <p:charRg st="119" end="131"/>
                                            </p:txEl>
                                          </p:spTgt>
                                        </p:tgtEl>
                                      </p:cBhvr>
                                    </p:animEffect>
                                    <p:set>
                                      <p:cBhvr>
                                        <p:cTn id="77" dur="1" fill="hold">
                                          <p:stCondLst>
                                            <p:cond delay="499"/>
                                          </p:stCondLst>
                                        </p:cTn>
                                        <p:tgtEl>
                                          <p:spTgt spid="13316">
                                            <p:txEl>
                                              <p:charRg st="119" end="131"/>
                                            </p:txEl>
                                          </p:spTgt>
                                        </p:tgtEl>
                                        <p:attrNameLst>
                                          <p:attrName>style.visibility</p:attrName>
                                        </p:attrNameLst>
                                      </p:cBhvr>
                                      <p:to>
                                        <p:strVal val="hidden"/>
                                      </p:to>
                                    </p:set>
                                  </p:childTnLst>
                                </p:cTn>
                              </p:par>
                              <p:par>
                                <p:cTn id="78" presetID="8" presetClass="exit" presetSubtype="16" fill="hold" nodeType="withEffect">
                                  <p:stCondLst>
                                    <p:cond delay="0"/>
                                  </p:stCondLst>
                                  <p:childTnLst>
                                    <p:animEffect transition="out" filter="diamond(in)">
                                      <p:cBhvr>
                                        <p:cTn id="79" dur="10"/>
                                        <p:tgtEl>
                                          <p:spTgt spid="13319"/>
                                        </p:tgtEl>
                                      </p:cBhvr>
                                    </p:animEffect>
                                    <p:set>
                                      <p:cBhvr>
                                        <p:cTn id="80" dur="1" fill="hold">
                                          <p:stCondLst>
                                            <p:cond delay="9"/>
                                          </p:stCondLst>
                                        </p:cTn>
                                        <p:tgtEl>
                                          <p:spTgt spid="13319"/>
                                        </p:tgtEl>
                                        <p:attrNameLst>
                                          <p:attrName>style.visibility</p:attrName>
                                        </p:attrNameLst>
                                      </p:cBhvr>
                                      <p:to>
                                        <p:strVal val="hidden"/>
                                      </p:to>
                                    </p:set>
                                  </p:childTnLst>
                                </p:cTn>
                              </p:par>
                              <p:par>
                                <p:cTn id="81" presetID="8" presetClass="exit" presetSubtype="16" fill="hold" nodeType="withEffect">
                                  <p:stCondLst>
                                    <p:cond delay="0"/>
                                  </p:stCondLst>
                                  <p:childTnLst>
                                    <p:animEffect transition="out" filter="diamond(in)">
                                      <p:cBhvr>
                                        <p:cTn id="82" dur="500"/>
                                        <p:tgtEl>
                                          <p:spTgt spid="13316">
                                            <p:txEl>
                                              <p:charRg st="131" end="144"/>
                                            </p:txEl>
                                          </p:spTgt>
                                        </p:tgtEl>
                                      </p:cBhvr>
                                    </p:animEffect>
                                    <p:set>
                                      <p:cBhvr>
                                        <p:cTn id="83" dur="1" fill="hold">
                                          <p:stCondLst>
                                            <p:cond delay="499"/>
                                          </p:stCondLst>
                                        </p:cTn>
                                        <p:tgtEl>
                                          <p:spTgt spid="13316">
                                            <p:txEl>
                                              <p:charRg st="131" end="144"/>
                                            </p:txEl>
                                          </p:spTgt>
                                        </p:tgtEl>
                                        <p:attrNameLst>
                                          <p:attrName>style.visibility</p:attrName>
                                        </p:attrNameLst>
                                      </p:cBhvr>
                                      <p:to>
                                        <p:strVal val="hidden"/>
                                      </p:to>
                                    </p:set>
                                  </p:childTnLst>
                                </p:cTn>
                              </p:par>
                            </p:childTnLst>
                          </p:cTn>
                        </p:par>
                      </p:childTnLst>
                    </p:cTn>
                  </p:par>
                </p:childTnLst>
              </p:cTn>
              <p:nextCondLst>
                <p:cond evt="onClick" delay="0">
                  <p:tgtEl>
                    <p:spTgt spid="13320"/>
                  </p:tgtEl>
                </p:cond>
              </p:nextCondLst>
            </p:seq>
            <p:seq concurrent="1" nextAc="seek">
              <p:cTn id="84" restart="whenNotActive" fill="hold" evtFilter="cancelBubble" nodeType="interactiveSeq">
                <p:stCondLst>
                  <p:cond evt="onClick" delay="0">
                    <p:tgtEl>
                      <p:spTgt spid="13317"/>
                    </p:tgtEl>
                  </p:cond>
                </p:stCondLst>
                <p:endSync evt="end" delay="0">
                  <p:rtn val="all"/>
                </p:endSync>
                <p:childTnLst>
                  <p:par>
                    <p:cTn id="85" fill="hold">
                      <p:stCondLst>
                        <p:cond delay="0"/>
                      </p:stCondLst>
                      <p:childTnLst>
                        <p:par>
                          <p:cTn id="86" fill="hold">
                            <p:stCondLst>
                              <p:cond delay="0"/>
                            </p:stCondLst>
                            <p:childTnLst>
                              <p:par>
                                <p:cTn id="87" presetID="24" presetClass="entr" presetSubtype="0" fill="hold" nodeType="withEffect">
                                  <p:stCondLst>
                                    <p:cond delay="0"/>
                                  </p:stCondLst>
                                  <p:childTnLst>
                                    <p:set>
                                      <p:cBhvr>
                                        <p:cTn id="88" dur="1" fill="hold">
                                          <p:stCondLst>
                                            <p:cond delay="0"/>
                                          </p:stCondLst>
                                        </p:cTn>
                                        <p:tgtEl>
                                          <p:spTgt spid="13324"/>
                                        </p:tgtEl>
                                        <p:attrNameLst>
                                          <p:attrName>style.visibility</p:attrName>
                                        </p:attrNameLst>
                                      </p:cBhvr>
                                      <p:to>
                                        <p:strVal val="visible"/>
                                      </p:to>
                                    </p:set>
                                    <p:anim to="" calcmode="lin" valueType="num">
                                      <p:cBhvr>
                                        <p:cTn id="89" dur="1" fill="hold"/>
                                        <p:tgtEl>
                                          <p:spTgt spid="13324"/>
                                        </p:tgtEl>
                                        <p:attrNameLst>
                                          <p:attrName>style.visibility</p:attrName>
                                        </p:attrNameLst>
                                      </p:cBhvr>
                                    </p:anim>
                                  </p:childTnLst>
                                  <p:subTnLst>
                                    <p:audio>
                                      <p:cMediaNode>
                                        <p:cTn display="0" masterRel="sameClick">
                                          <p:stCondLst>
                                            <p:cond evt="begin" delay="0">
                                              <p:tn val="87"/>
                                            </p:cond>
                                          </p:stCondLst>
                                          <p:endCondLst>
                                            <p:cond evt="onStopAudio" delay="0">
                                              <p:tgtEl>
                                                <p:sldTgt/>
                                              </p:tgtEl>
                                            </p:cond>
                                          </p:endCondLst>
                                        </p:cTn>
                                        <p:tgtEl>
                                          <p:sndTgt r:embed="rId8" name="applause.wav"/>
                                        </p:tgtEl>
                                      </p:cMediaNode>
                                    </p:audio>
                                  </p:subTnLst>
                                </p:cTn>
                              </p:par>
                            </p:childTnLst>
                          </p:cTn>
                        </p:par>
                      </p:childTnLst>
                    </p:cTn>
                  </p:par>
                  <p:par>
                    <p:cTn id="90" fill="hold">
                      <p:stCondLst>
                        <p:cond delay="indefinite"/>
                      </p:stCondLst>
                      <p:childTnLst>
                        <p:par>
                          <p:cTn id="91" fill="hold">
                            <p:stCondLst>
                              <p:cond delay="0"/>
                            </p:stCondLst>
                            <p:childTnLst>
                              <p:par>
                                <p:cTn id="92" presetID="8" presetClass="exit" presetSubtype="16" fill="hold" nodeType="clickEffect">
                                  <p:stCondLst>
                                    <p:cond delay="0"/>
                                  </p:stCondLst>
                                  <p:childTnLst>
                                    <p:animEffect transition="out" filter="diamond(in)">
                                      <p:cBhvr>
                                        <p:cTn id="93" dur="10"/>
                                        <p:tgtEl>
                                          <p:spTgt spid="13320"/>
                                        </p:tgtEl>
                                      </p:cBhvr>
                                    </p:animEffect>
                                    <p:set>
                                      <p:cBhvr>
                                        <p:cTn id="94" dur="1" fill="hold">
                                          <p:stCondLst>
                                            <p:cond delay="9"/>
                                          </p:stCondLst>
                                        </p:cTn>
                                        <p:tgtEl>
                                          <p:spTgt spid="13320"/>
                                        </p:tgtEl>
                                        <p:attrNameLst>
                                          <p:attrName>style.visibility</p:attrName>
                                        </p:attrNameLst>
                                      </p:cBhvr>
                                      <p:to>
                                        <p:strVal val="hidden"/>
                                      </p:to>
                                    </p:set>
                                  </p:childTnLst>
                                </p:cTn>
                              </p:par>
                              <p:par>
                                <p:cTn id="95" presetID="8" presetClass="exit" presetSubtype="16" fill="hold" nodeType="withEffect">
                                  <p:stCondLst>
                                    <p:cond delay="0"/>
                                  </p:stCondLst>
                                  <p:childTnLst>
                                    <p:animEffect transition="out" filter="diamond(in)">
                                      <p:cBhvr>
                                        <p:cTn id="96" dur="500"/>
                                        <p:tgtEl>
                                          <p:spTgt spid="13316">
                                            <p:txEl>
                                              <p:charRg st="100" end="110"/>
                                            </p:txEl>
                                          </p:spTgt>
                                        </p:tgtEl>
                                      </p:cBhvr>
                                    </p:animEffect>
                                    <p:set>
                                      <p:cBhvr>
                                        <p:cTn id="97" dur="1" fill="hold">
                                          <p:stCondLst>
                                            <p:cond delay="499"/>
                                          </p:stCondLst>
                                        </p:cTn>
                                        <p:tgtEl>
                                          <p:spTgt spid="13316">
                                            <p:txEl>
                                              <p:charRg st="100" end="110"/>
                                            </p:txEl>
                                          </p:spTgt>
                                        </p:tgtEl>
                                        <p:attrNameLst>
                                          <p:attrName>style.visibility</p:attrName>
                                        </p:attrNameLst>
                                      </p:cBhvr>
                                      <p:to>
                                        <p:strVal val="hidden"/>
                                      </p:to>
                                    </p:set>
                                  </p:childTnLst>
                                </p:cTn>
                              </p:par>
                              <p:par>
                                <p:cTn id="98" presetID="8" presetClass="exit" presetSubtype="16" fill="hold" nodeType="withEffect">
                                  <p:stCondLst>
                                    <p:cond delay="0"/>
                                  </p:stCondLst>
                                  <p:childTnLst>
                                    <p:animEffect transition="out" filter="diamond(in)">
                                      <p:cBhvr>
                                        <p:cTn id="99" dur="10"/>
                                        <p:tgtEl>
                                          <p:spTgt spid="13318"/>
                                        </p:tgtEl>
                                      </p:cBhvr>
                                    </p:animEffect>
                                    <p:set>
                                      <p:cBhvr>
                                        <p:cTn id="100" dur="1" fill="hold">
                                          <p:stCondLst>
                                            <p:cond delay="9"/>
                                          </p:stCondLst>
                                        </p:cTn>
                                        <p:tgtEl>
                                          <p:spTgt spid="13318"/>
                                        </p:tgtEl>
                                        <p:attrNameLst>
                                          <p:attrName>style.visibility</p:attrName>
                                        </p:attrNameLst>
                                      </p:cBhvr>
                                      <p:to>
                                        <p:strVal val="hidden"/>
                                      </p:to>
                                    </p:set>
                                  </p:childTnLst>
                                </p:cTn>
                              </p:par>
                              <p:par>
                                <p:cTn id="101" presetID="8" presetClass="exit" presetSubtype="16" fill="hold" nodeType="withEffect">
                                  <p:stCondLst>
                                    <p:cond delay="0"/>
                                  </p:stCondLst>
                                  <p:childTnLst>
                                    <p:animEffect transition="out" filter="diamond(in)">
                                      <p:cBhvr>
                                        <p:cTn id="102" dur="2000"/>
                                        <p:tgtEl>
                                          <p:spTgt spid="13316">
                                            <p:txEl>
                                              <p:charRg st="119" end="131"/>
                                            </p:txEl>
                                          </p:spTgt>
                                        </p:tgtEl>
                                      </p:cBhvr>
                                    </p:animEffect>
                                    <p:set>
                                      <p:cBhvr>
                                        <p:cTn id="103" dur="1" fill="hold">
                                          <p:stCondLst>
                                            <p:cond delay="1999"/>
                                          </p:stCondLst>
                                        </p:cTn>
                                        <p:tgtEl>
                                          <p:spTgt spid="13316">
                                            <p:txEl>
                                              <p:charRg st="119" end="131"/>
                                            </p:txEl>
                                          </p:spTgt>
                                        </p:tgtEl>
                                        <p:attrNameLst>
                                          <p:attrName>style.visibility</p:attrName>
                                        </p:attrNameLst>
                                      </p:cBhvr>
                                      <p:to>
                                        <p:strVal val="hidden"/>
                                      </p:to>
                                    </p:set>
                                  </p:childTnLst>
                                </p:cTn>
                              </p:par>
                              <p:par>
                                <p:cTn id="104" presetID="4" presetClass="exit" presetSubtype="16" fill="hold" nodeType="withEffect">
                                  <p:stCondLst>
                                    <p:cond delay="0"/>
                                  </p:stCondLst>
                                  <p:childTnLst>
                                    <p:animEffect transition="out" filter="box(in)">
                                      <p:cBhvr>
                                        <p:cTn id="105" dur="10"/>
                                        <p:tgtEl>
                                          <p:spTgt spid="13319"/>
                                        </p:tgtEl>
                                      </p:cBhvr>
                                    </p:animEffect>
                                    <p:set>
                                      <p:cBhvr>
                                        <p:cTn id="106" dur="1" fill="hold">
                                          <p:stCondLst>
                                            <p:cond delay="9"/>
                                          </p:stCondLst>
                                        </p:cTn>
                                        <p:tgtEl>
                                          <p:spTgt spid="13319"/>
                                        </p:tgtEl>
                                        <p:attrNameLst>
                                          <p:attrName>style.visibility</p:attrName>
                                        </p:attrNameLst>
                                      </p:cBhvr>
                                      <p:to>
                                        <p:strVal val="hidden"/>
                                      </p:to>
                                    </p:set>
                                  </p:childTnLst>
                                </p:cTn>
                              </p:par>
                              <p:par>
                                <p:cTn id="107" presetID="8" presetClass="exit" presetSubtype="16" fill="hold" nodeType="withEffect">
                                  <p:stCondLst>
                                    <p:cond delay="0"/>
                                  </p:stCondLst>
                                  <p:childTnLst>
                                    <p:animEffect transition="out" filter="diamond(in)">
                                      <p:cBhvr>
                                        <p:cTn id="108" dur="2000"/>
                                        <p:tgtEl>
                                          <p:spTgt spid="13316">
                                            <p:txEl>
                                              <p:charRg st="131" end="144"/>
                                            </p:txEl>
                                          </p:spTgt>
                                        </p:tgtEl>
                                      </p:cBhvr>
                                    </p:animEffect>
                                    <p:set>
                                      <p:cBhvr>
                                        <p:cTn id="109" dur="1" fill="hold">
                                          <p:stCondLst>
                                            <p:cond delay="1999"/>
                                          </p:stCondLst>
                                        </p:cTn>
                                        <p:tgtEl>
                                          <p:spTgt spid="13316">
                                            <p:txEl>
                                              <p:charRg st="131" end="144"/>
                                            </p:txEl>
                                          </p:spTgt>
                                        </p:tgtEl>
                                        <p:attrNameLst>
                                          <p:attrName>style.visibility</p:attrName>
                                        </p:attrNameLst>
                                      </p:cBhvr>
                                      <p:to>
                                        <p:strVal val="hidden"/>
                                      </p:to>
                                    </p:set>
                                  </p:childTnLst>
                                </p:cTn>
                              </p:par>
                            </p:childTnLst>
                          </p:cTn>
                        </p:par>
                      </p:childTnLst>
                    </p:cTn>
                  </p:par>
                </p:childTnLst>
              </p:cTn>
              <p:nextCondLst>
                <p:cond evt="onClick" delay="0">
                  <p:tgtEl>
                    <p:spTgt spid="13317"/>
                  </p:tgtEl>
                </p:cond>
              </p:nextCondLst>
            </p:seq>
            <p:seq concurrent="1" nextAc="seek">
              <p:cTn id="110" restart="whenNotActive" fill="hold" evtFilter="cancelBubble" nodeType="interactiveSeq">
                <p:stCondLst>
                  <p:cond evt="onClick" delay="0">
                    <p:tgtEl>
                      <p:spTgt spid="13318"/>
                    </p:tgtEl>
                  </p:cond>
                </p:stCondLst>
                <p:endSync evt="end" delay="0">
                  <p:rtn val="all"/>
                </p:endSync>
                <p:childTnLst>
                  <p:par>
                    <p:cTn id="111" fill="hold">
                      <p:stCondLst>
                        <p:cond delay="0"/>
                      </p:stCondLst>
                      <p:childTnLst>
                        <p:par>
                          <p:cTn id="112" fill="hold">
                            <p:stCondLst>
                              <p:cond delay="0"/>
                            </p:stCondLst>
                            <p:childTnLst>
                              <p:par>
                                <p:cTn id="113" presetID="8" presetClass="entr" presetSubtype="16" fill="hold" nodeType="withEffect">
                                  <p:stCondLst>
                                    <p:cond delay="0"/>
                                  </p:stCondLst>
                                  <p:childTnLst>
                                    <p:set>
                                      <p:cBhvr>
                                        <p:cTn id="114" dur="1" fill="hold">
                                          <p:stCondLst>
                                            <p:cond delay="0"/>
                                          </p:stCondLst>
                                        </p:cTn>
                                        <p:tgtEl>
                                          <p:spTgt spid="13317"/>
                                        </p:tgtEl>
                                        <p:attrNameLst>
                                          <p:attrName>style.visibility</p:attrName>
                                        </p:attrNameLst>
                                      </p:cBhvr>
                                      <p:to>
                                        <p:strVal val="visible"/>
                                      </p:to>
                                    </p:set>
                                    <p:animEffect transition="in" filter="diamond(in)">
                                      <p:cBhvr>
                                        <p:cTn id="115" dur="10"/>
                                        <p:tgtEl>
                                          <p:spTgt spid="13317"/>
                                        </p:tgtEl>
                                      </p:cBhvr>
                                    </p:animEffect>
                                  </p:childTnLst>
                                </p:cTn>
                              </p:par>
                              <p:par>
                                <p:cTn id="116" presetID="8" presetClass="entr" presetSubtype="16" fill="hold" nodeType="withEffect">
                                  <p:stCondLst>
                                    <p:cond delay="0"/>
                                  </p:stCondLst>
                                  <p:childTnLst>
                                    <p:set>
                                      <p:cBhvr>
                                        <p:cTn id="117" dur="1" fill="hold">
                                          <p:stCondLst>
                                            <p:cond delay="0"/>
                                          </p:stCondLst>
                                        </p:cTn>
                                        <p:tgtEl>
                                          <p:spTgt spid="13316">
                                            <p:txEl>
                                              <p:charRg st="110" end="119"/>
                                            </p:txEl>
                                          </p:spTgt>
                                        </p:tgtEl>
                                        <p:attrNameLst>
                                          <p:attrName>style.visibility</p:attrName>
                                        </p:attrNameLst>
                                      </p:cBhvr>
                                      <p:to>
                                        <p:strVal val="visible"/>
                                      </p:to>
                                    </p:set>
                                    <p:animEffect transition="in" filter="diamond(in)">
                                      <p:cBhvr>
                                        <p:cTn id="118" dur="2000"/>
                                        <p:tgtEl>
                                          <p:spTgt spid="13316">
                                            <p:txEl>
                                              <p:charRg st="110" end="119"/>
                                            </p:txEl>
                                          </p:spTgt>
                                        </p:tgtEl>
                                      </p:cBhvr>
                                    </p:animEffect>
                                  </p:childTnLst>
                                </p:cTn>
                              </p:par>
                              <p:par>
                                <p:cTn id="119" presetID="8" presetClass="entr" presetSubtype="16" fill="hold" nodeType="withEffect">
                                  <p:stCondLst>
                                    <p:cond delay="0"/>
                                  </p:stCondLst>
                                  <p:childTnLst>
                                    <p:set>
                                      <p:cBhvr>
                                        <p:cTn id="120" dur="1" fill="hold">
                                          <p:stCondLst>
                                            <p:cond delay="0"/>
                                          </p:stCondLst>
                                        </p:cTn>
                                        <p:tgtEl>
                                          <p:spTgt spid="13321"/>
                                        </p:tgtEl>
                                        <p:attrNameLst>
                                          <p:attrName>style.visibility</p:attrName>
                                        </p:attrNameLst>
                                      </p:cBhvr>
                                      <p:to>
                                        <p:strVal val="visible"/>
                                      </p:to>
                                    </p:set>
                                    <p:animEffect transition="in" filter="diamond(in)">
                                      <p:cBhvr>
                                        <p:cTn id="121" dur="2000"/>
                                        <p:tgtEl>
                                          <p:spTgt spid="13321"/>
                                        </p:tgtEl>
                                      </p:cBhvr>
                                    </p:animEffect>
                                  </p:childTnLst>
                                </p:cTn>
                              </p:par>
                              <p:par>
                                <p:cTn id="122" presetID="8" presetClass="exit" presetSubtype="16" fill="hold" nodeType="withEffect">
                                  <p:stCondLst>
                                    <p:cond delay="0"/>
                                  </p:stCondLst>
                                  <p:childTnLst>
                                    <p:animEffect transition="out" filter="diamond(in)">
                                      <p:cBhvr>
                                        <p:cTn id="123" dur="10"/>
                                        <p:tgtEl>
                                          <p:spTgt spid="13318"/>
                                        </p:tgtEl>
                                      </p:cBhvr>
                                    </p:animEffect>
                                    <p:set>
                                      <p:cBhvr>
                                        <p:cTn id="124" dur="1" fill="hold">
                                          <p:stCondLst>
                                            <p:cond delay="9"/>
                                          </p:stCondLst>
                                        </p:cTn>
                                        <p:tgtEl>
                                          <p:spTgt spid="13318"/>
                                        </p:tgtEl>
                                        <p:attrNameLst>
                                          <p:attrName>style.visibility</p:attrName>
                                        </p:attrNameLst>
                                      </p:cBhvr>
                                      <p:to>
                                        <p:strVal val="hidden"/>
                                      </p:to>
                                    </p:set>
                                  </p:childTnLst>
                                </p:cTn>
                              </p:par>
                              <p:par>
                                <p:cTn id="125" presetID="8" presetClass="exit" presetSubtype="16" fill="hold" nodeType="withEffect">
                                  <p:stCondLst>
                                    <p:cond delay="0"/>
                                  </p:stCondLst>
                                  <p:childTnLst>
                                    <p:animEffect transition="out" filter="diamond(in)">
                                      <p:cBhvr>
                                        <p:cTn id="126" dur="2000"/>
                                        <p:tgtEl>
                                          <p:spTgt spid="13316">
                                            <p:txEl>
                                              <p:charRg st="119" end="131"/>
                                            </p:txEl>
                                          </p:spTgt>
                                        </p:tgtEl>
                                      </p:cBhvr>
                                    </p:animEffect>
                                    <p:set>
                                      <p:cBhvr>
                                        <p:cTn id="127" dur="1" fill="hold">
                                          <p:stCondLst>
                                            <p:cond delay="1999"/>
                                          </p:stCondLst>
                                        </p:cTn>
                                        <p:tgtEl>
                                          <p:spTgt spid="13316">
                                            <p:txEl>
                                              <p:charRg st="119" end="131"/>
                                            </p:txEl>
                                          </p:spTgt>
                                        </p:tgtEl>
                                        <p:attrNameLst>
                                          <p:attrName>style.visibility</p:attrName>
                                        </p:attrNameLst>
                                      </p:cBhvr>
                                      <p:to>
                                        <p:strVal val="hidden"/>
                                      </p:to>
                                    </p:set>
                                  </p:childTnLst>
                                </p:cTn>
                              </p:par>
                              <p:par>
                                <p:cTn id="128" presetID="8" presetClass="exit" presetSubtype="16" fill="hold" nodeType="withEffect">
                                  <p:stCondLst>
                                    <p:cond delay="0"/>
                                  </p:stCondLst>
                                  <p:childTnLst>
                                    <p:animEffect transition="out" filter="diamond(in)">
                                      <p:cBhvr>
                                        <p:cTn id="129" dur="2000"/>
                                        <p:tgtEl>
                                          <p:spTgt spid="13316">
                                            <p:txEl>
                                              <p:charRg st="131" end="144"/>
                                            </p:txEl>
                                          </p:spTgt>
                                        </p:tgtEl>
                                      </p:cBhvr>
                                    </p:animEffect>
                                    <p:set>
                                      <p:cBhvr>
                                        <p:cTn id="130" dur="1" fill="hold">
                                          <p:stCondLst>
                                            <p:cond delay="1999"/>
                                          </p:stCondLst>
                                        </p:cTn>
                                        <p:tgtEl>
                                          <p:spTgt spid="13316">
                                            <p:txEl>
                                              <p:charRg st="131" end="144"/>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8" presetClass="exit" presetSubtype="16" fill="hold" nodeType="clickEffect">
                                  <p:stCondLst>
                                    <p:cond delay="0"/>
                                  </p:stCondLst>
                                  <p:childTnLst>
                                    <p:animEffect transition="out" filter="diamond(in)">
                                      <p:cBhvr>
                                        <p:cTn id="134" dur="10"/>
                                        <p:tgtEl>
                                          <p:spTgt spid="13320"/>
                                        </p:tgtEl>
                                      </p:cBhvr>
                                    </p:animEffect>
                                    <p:set>
                                      <p:cBhvr>
                                        <p:cTn id="135" dur="1" fill="hold">
                                          <p:stCondLst>
                                            <p:cond delay="9"/>
                                          </p:stCondLst>
                                        </p:cTn>
                                        <p:tgtEl>
                                          <p:spTgt spid="13320"/>
                                        </p:tgtEl>
                                        <p:attrNameLst>
                                          <p:attrName>style.visibility</p:attrName>
                                        </p:attrNameLst>
                                      </p:cBhvr>
                                      <p:to>
                                        <p:strVal val="hidden"/>
                                      </p:to>
                                    </p:set>
                                  </p:childTnLst>
                                </p:cTn>
                              </p:par>
                              <p:par>
                                <p:cTn id="136" presetID="8" presetClass="exit" presetSubtype="16" fill="hold" nodeType="withEffect">
                                  <p:stCondLst>
                                    <p:cond delay="0"/>
                                  </p:stCondLst>
                                  <p:childTnLst>
                                    <p:animEffect transition="out" filter="diamond(in)">
                                      <p:cBhvr>
                                        <p:cTn id="137" dur="500"/>
                                        <p:tgtEl>
                                          <p:spTgt spid="13316">
                                            <p:txEl>
                                              <p:charRg st="100" end="110"/>
                                            </p:txEl>
                                          </p:spTgt>
                                        </p:tgtEl>
                                      </p:cBhvr>
                                    </p:animEffect>
                                    <p:set>
                                      <p:cBhvr>
                                        <p:cTn id="138" dur="1" fill="hold">
                                          <p:stCondLst>
                                            <p:cond delay="499"/>
                                          </p:stCondLst>
                                        </p:cTn>
                                        <p:tgtEl>
                                          <p:spTgt spid="13316">
                                            <p:txEl>
                                              <p:charRg st="100" end="110"/>
                                            </p:txEl>
                                          </p:spTgt>
                                        </p:tgtEl>
                                        <p:attrNameLst>
                                          <p:attrName>style.visibility</p:attrName>
                                        </p:attrNameLst>
                                      </p:cBhvr>
                                      <p:to>
                                        <p:strVal val="hidden"/>
                                      </p:to>
                                    </p:set>
                                  </p:childTnLst>
                                </p:cTn>
                              </p:par>
                              <p:par>
                                <p:cTn id="139" presetID="5" presetClass="exit" presetSubtype="10" fill="hold" nodeType="withEffect">
                                  <p:stCondLst>
                                    <p:cond delay="0"/>
                                  </p:stCondLst>
                                  <p:childTnLst>
                                    <p:animEffect transition="out" filter="checkerboard(across)">
                                      <p:cBhvr>
                                        <p:cTn id="140" dur="10"/>
                                        <p:tgtEl>
                                          <p:spTgt spid="13319"/>
                                        </p:tgtEl>
                                      </p:cBhvr>
                                    </p:animEffect>
                                    <p:set>
                                      <p:cBhvr>
                                        <p:cTn id="141" dur="1" fill="hold">
                                          <p:stCondLst>
                                            <p:cond delay="9"/>
                                          </p:stCondLst>
                                        </p:cTn>
                                        <p:tgtEl>
                                          <p:spTgt spid="13319"/>
                                        </p:tgtEl>
                                        <p:attrNameLst>
                                          <p:attrName>style.visibility</p:attrName>
                                        </p:attrNameLst>
                                      </p:cBhvr>
                                      <p:to>
                                        <p:strVal val="hidden"/>
                                      </p:to>
                                    </p:set>
                                  </p:childTnLst>
                                </p:cTn>
                              </p:par>
                            </p:childTnLst>
                          </p:cTn>
                        </p:par>
                      </p:childTnLst>
                    </p:cTn>
                  </p:par>
                </p:childTnLst>
              </p:cTn>
              <p:nextCondLst>
                <p:cond evt="onClick" delay="0">
                  <p:tgtEl>
                    <p:spTgt spid="13318"/>
                  </p:tgtEl>
                </p:cond>
              </p:nextCondLst>
            </p:seq>
            <p:seq concurrent="1" nextAc="seek">
              <p:cTn id="142" restart="whenNotActive" fill="hold" evtFilter="cancelBubble" nodeType="interactiveSeq">
                <p:stCondLst>
                  <p:cond evt="onClick" delay="0">
                    <p:tgtEl>
                      <p:spTgt spid="13319"/>
                    </p:tgtEl>
                  </p:cond>
                </p:stCondLst>
                <p:endSync evt="end" delay="0">
                  <p:rtn val="all"/>
                </p:endSync>
                <p:childTnLst>
                  <p:par>
                    <p:cTn id="143" fill="hold">
                      <p:stCondLst>
                        <p:cond delay="0"/>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13321"/>
                                        </p:tgtEl>
                                        <p:attrNameLst>
                                          <p:attrName>style.visibility</p:attrName>
                                        </p:attrNameLst>
                                      </p:cBhvr>
                                      <p:to>
                                        <p:strVal val="visible"/>
                                      </p:to>
                                    </p:set>
                                    <p:anim calcmode="lin" valueType="num">
                                      <p:cBhvr additive="base">
                                        <p:cTn id="147" dur="500" fill="hold"/>
                                        <p:tgtEl>
                                          <p:spTgt spid="13321"/>
                                        </p:tgtEl>
                                        <p:attrNameLst>
                                          <p:attrName>ppt_x</p:attrName>
                                        </p:attrNameLst>
                                      </p:cBhvr>
                                      <p:tavLst>
                                        <p:tav tm="0">
                                          <p:val>
                                            <p:strVal val="#ppt_x"/>
                                          </p:val>
                                        </p:tav>
                                        <p:tav tm="100000">
                                          <p:val>
                                            <p:strVal val="#ppt_x"/>
                                          </p:val>
                                        </p:tav>
                                      </p:tavLst>
                                    </p:anim>
                                    <p:anim calcmode="lin" valueType="num">
                                      <p:cBhvr additive="base">
                                        <p:cTn id="148" dur="500" fill="hold"/>
                                        <p:tgtEl>
                                          <p:spTgt spid="13321"/>
                                        </p:tgtEl>
                                        <p:attrNameLst>
                                          <p:attrName>ppt_y</p:attrName>
                                        </p:attrNameLst>
                                      </p:cBhvr>
                                      <p:tavLst>
                                        <p:tav tm="0">
                                          <p:val>
                                            <p:strVal val="1+#ppt_h/2"/>
                                          </p:val>
                                        </p:tav>
                                        <p:tav tm="100000">
                                          <p:val>
                                            <p:strVal val="#ppt_y"/>
                                          </p:val>
                                        </p:tav>
                                      </p:tavLst>
                                    </p:anim>
                                  </p:childTnLst>
                                </p:cTn>
                              </p:par>
                              <p:par>
                                <p:cTn id="149" presetID="8" presetClass="entr" presetSubtype="16" fill="hold" nodeType="withEffect">
                                  <p:stCondLst>
                                    <p:cond delay="0"/>
                                  </p:stCondLst>
                                  <p:childTnLst>
                                    <p:set>
                                      <p:cBhvr>
                                        <p:cTn id="150" dur="1" fill="hold">
                                          <p:stCondLst>
                                            <p:cond delay="0"/>
                                          </p:stCondLst>
                                        </p:cTn>
                                        <p:tgtEl>
                                          <p:spTgt spid="13317"/>
                                        </p:tgtEl>
                                        <p:attrNameLst>
                                          <p:attrName>style.visibility</p:attrName>
                                        </p:attrNameLst>
                                      </p:cBhvr>
                                      <p:to>
                                        <p:strVal val="visible"/>
                                      </p:to>
                                    </p:set>
                                    <p:animEffect transition="in" filter="diamond(in)">
                                      <p:cBhvr>
                                        <p:cTn id="151" dur="10"/>
                                        <p:tgtEl>
                                          <p:spTgt spid="13317"/>
                                        </p:tgtEl>
                                      </p:cBhvr>
                                    </p:animEffect>
                                  </p:childTnLst>
                                </p:cTn>
                              </p:par>
                              <p:par>
                                <p:cTn id="152" presetID="8" presetClass="entr" presetSubtype="16" fill="hold" nodeType="withEffect">
                                  <p:stCondLst>
                                    <p:cond delay="0"/>
                                  </p:stCondLst>
                                  <p:childTnLst>
                                    <p:set>
                                      <p:cBhvr>
                                        <p:cTn id="153" dur="1" fill="hold">
                                          <p:stCondLst>
                                            <p:cond delay="0"/>
                                          </p:stCondLst>
                                        </p:cTn>
                                        <p:tgtEl>
                                          <p:spTgt spid="13316">
                                            <p:txEl>
                                              <p:charRg st="110" end="119"/>
                                            </p:txEl>
                                          </p:spTgt>
                                        </p:tgtEl>
                                        <p:attrNameLst>
                                          <p:attrName>style.visibility</p:attrName>
                                        </p:attrNameLst>
                                      </p:cBhvr>
                                      <p:to>
                                        <p:strVal val="visible"/>
                                      </p:to>
                                    </p:set>
                                    <p:animEffect transition="in" filter="diamond(in)">
                                      <p:cBhvr>
                                        <p:cTn id="154" dur="2000"/>
                                        <p:tgtEl>
                                          <p:spTgt spid="13316">
                                            <p:txEl>
                                              <p:charRg st="110" end="119"/>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8" presetClass="exit" presetSubtype="16" fill="hold" nodeType="clickEffect">
                                  <p:stCondLst>
                                    <p:cond delay="0"/>
                                  </p:stCondLst>
                                  <p:childTnLst>
                                    <p:animEffect transition="out" filter="diamond(in)">
                                      <p:cBhvr>
                                        <p:cTn id="158" dur="10"/>
                                        <p:tgtEl>
                                          <p:spTgt spid="13320"/>
                                        </p:tgtEl>
                                      </p:cBhvr>
                                    </p:animEffect>
                                    <p:set>
                                      <p:cBhvr>
                                        <p:cTn id="159" dur="1" fill="hold">
                                          <p:stCondLst>
                                            <p:cond delay="9"/>
                                          </p:stCondLst>
                                        </p:cTn>
                                        <p:tgtEl>
                                          <p:spTgt spid="13320"/>
                                        </p:tgtEl>
                                        <p:attrNameLst>
                                          <p:attrName>style.visibility</p:attrName>
                                        </p:attrNameLst>
                                      </p:cBhvr>
                                      <p:to>
                                        <p:strVal val="hidden"/>
                                      </p:to>
                                    </p:set>
                                  </p:childTnLst>
                                </p:cTn>
                              </p:par>
                              <p:par>
                                <p:cTn id="160" presetID="8" presetClass="exit" presetSubtype="16" fill="hold" nodeType="withEffect">
                                  <p:stCondLst>
                                    <p:cond delay="0"/>
                                  </p:stCondLst>
                                  <p:childTnLst>
                                    <p:animEffect transition="out" filter="diamond(in)">
                                      <p:cBhvr>
                                        <p:cTn id="161" dur="500"/>
                                        <p:tgtEl>
                                          <p:spTgt spid="13316">
                                            <p:txEl>
                                              <p:charRg st="100" end="110"/>
                                            </p:txEl>
                                          </p:spTgt>
                                        </p:tgtEl>
                                      </p:cBhvr>
                                    </p:animEffect>
                                    <p:set>
                                      <p:cBhvr>
                                        <p:cTn id="162" dur="1" fill="hold">
                                          <p:stCondLst>
                                            <p:cond delay="499"/>
                                          </p:stCondLst>
                                        </p:cTn>
                                        <p:tgtEl>
                                          <p:spTgt spid="13316">
                                            <p:txEl>
                                              <p:charRg st="100" end="110"/>
                                            </p:txEl>
                                          </p:spTgt>
                                        </p:tgtEl>
                                        <p:attrNameLst>
                                          <p:attrName>style.visibility</p:attrName>
                                        </p:attrNameLst>
                                      </p:cBhvr>
                                      <p:to>
                                        <p:strVal val="hidden"/>
                                      </p:to>
                                    </p:set>
                                  </p:childTnLst>
                                </p:cTn>
                              </p:par>
                              <p:par>
                                <p:cTn id="163" presetID="8" presetClass="exit" presetSubtype="16" fill="hold" nodeType="withEffect">
                                  <p:stCondLst>
                                    <p:cond delay="0"/>
                                  </p:stCondLst>
                                  <p:childTnLst>
                                    <p:animEffect transition="out" filter="diamond(in)">
                                      <p:cBhvr>
                                        <p:cTn id="164" dur="10"/>
                                        <p:tgtEl>
                                          <p:spTgt spid="13318"/>
                                        </p:tgtEl>
                                      </p:cBhvr>
                                    </p:animEffect>
                                    <p:set>
                                      <p:cBhvr>
                                        <p:cTn id="165" dur="1" fill="hold">
                                          <p:stCondLst>
                                            <p:cond delay="9"/>
                                          </p:stCondLst>
                                        </p:cTn>
                                        <p:tgtEl>
                                          <p:spTgt spid="13318"/>
                                        </p:tgtEl>
                                        <p:attrNameLst>
                                          <p:attrName>style.visibility</p:attrName>
                                        </p:attrNameLst>
                                      </p:cBhvr>
                                      <p:to>
                                        <p:strVal val="hidden"/>
                                      </p:to>
                                    </p:set>
                                  </p:childTnLst>
                                </p:cTn>
                              </p:par>
                              <p:par>
                                <p:cTn id="166" presetID="8" presetClass="exit" presetSubtype="16" fill="hold" nodeType="withEffect">
                                  <p:stCondLst>
                                    <p:cond delay="0"/>
                                  </p:stCondLst>
                                  <p:childTnLst>
                                    <p:animEffect transition="out" filter="diamond(in)">
                                      <p:cBhvr>
                                        <p:cTn id="167" dur="500"/>
                                        <p:tgtEl>
                                          <p:spTgt spid="13316">
                                            <p:txEl>
                                              <p:charRg st="119" end="131"/>
                                            </p:txEl>
                                          </p:spTgt>
                                        </p:tgtEl>
                                      </p:cBhvr>
                                    </p:animEffect>
                                    <p:set>
                                      <p:cBhvr>
                                        <p:cTn id="168" dur="1" fill="hold">
                                          <p:stCondLst>
                                            <p:cond delay="499"/>
                                          </p:stCondLst>
                                        </p:cTn>
                                        <p:tgtEl>
                                          <p:spTgt spid="13316">
                                            <p:txEl>
                                              <p:charRg st="119" end="131"/>
                                            </p:txEl>
                                          </p:spTgt>
                                        </p:tgtEl>
                                        <p:attrNameLst>
                                          <p:attrName>style.visibility</p:attrName>
                                        </p:attrNameLst>
                                      </p:cBhvr>
                                      <p:to>
                                        <p:strVal val="hidden"/>
                                      </p:to>
                                    </p:set>
                                  </p:childTnLst>
                                </p:cTn>
                              </p:par>
                              <p:par>
                                <p:cTn id="169" presetID="2" presetClass="exit" presetSubtype="4" fill="hold" nodeType="withEffect">
                                  <p:stCondLst>
                                    <p:cond delay="0"/>
                                  </p:stCondLst>
                                  <p:childTnLst>
                                    <p:anim calcmode="lin" valueType="num">
                                      <p:cBhvr additive="base">
                                        <p:cTn id="170" dur="10"/>
                                        <p:tgtEl>
                                          <p:spTgt spid="13319"/>
                                        </p:tgtEl>
                                        <p:attrNameLst>
                                          <p:attrName>ppt_x</p:attrName>
                                        </p:attrNameLst>
                                      </p:cBhvr>
                                      <p:tavLst>
                                        <p:tav tm="0">
                                          <p:val>
                                            <p:strVal val="ppt_x"/>
                                          </p:val>
                                        </p:tav>
                                        <p:tav tm="100000">
                                          <p:val>
                                            <p:strVal val="ppt_x"/>
                                          </p:val>
                                        </p:tav>
                                      </p:tavLst>
                                    </p:anim>
                                    <p:anim calcmode="lin" valueType="num">
                                      <p:cBhvr additive="base">
                                        <p:cTn id="171" dur="10"/>
                                        <p:tgtEl>
                                          <p:spTgt spid="13319"/>
                                        </p:tgtEl>
                                        <p:attrNameLst>
                                          <p:attrName>ppt_y</p:attrName>
                                        </p:attrNameLst>
                                      </p:cBhvr>
                                      <p:tavLst>
                                        <p:tav tm="0">
                                          <p:val>
                                            <p:strVal val="ppt_y"/>
                                          </p:val>
                                        </p:tav>
                                        <p:tav tm="100000">
                                          <p:val>
                                            <p:strVal val="1+ppt_h/2"/>
                                          </p:val>
                                        </p:tav>
                                      </p:tavLst>
                                    </p:anim>
                                    <p:set>
                                      <p:cBhvr>
                                        <p:cTn id="172" dur="1" fill="hold">
                                          <p:stCondLst>
                                            <p:cond delay="9"/>
                                          </p:stCondLst>
                                        </p:cTn>
                                        <p:tgtEl>
                                          <p:spTgt spid="13319"/>
                                        </p:tgtEl>
                                        <p:attrNameLst>
                                          <p:attrName>style.visibility</p:attrName>
                                        </p:attrNameLst>
                                      </p:cBhvr>
                                      <p:to>
                                        <p:strVal val="hidden"/>
                                      </p:to>
                                    </p:set>
                                  </p:childTnLst>
                                </p:cTn>
                              </p:par>
                              <p:par>
                                <p:cTn id="173" presetID="8" presetClass="exit" presetSubtype="16" fill="hold" nodeType="withEffect">
                                  <p:stCondLst>
                                    <p:cond delay="0"/>
                                  </p:stCondLst>
                                  <p:childTnLst>
                                    <p:animEffect transition="out" filter="diamond(in)">
                                      <p:cBhvr>
                                        <p:cTn id="174" dur="500"/>
                                        <p:tgtEl>
                                          <p:spTgt spid="13316">
                                            <p:txEl>
                                              <p:charRg st="131" end="144"/>
                                            </p:txEl>
                                          </p:spTgt>
                                        </p:tgtEl>
                                      </p:cBhvr>
                                    </p:animEffect>
                                    <p:set>
                                      <p:cBhvr>
                                        <p:cTn id="175" dur="1" fill="hold">
                                          <p:stCondLst>
                                            <p:cond delay="499"/>
                                          </p:stCondLst>
                                        </p:cTn>
                                        <p:tgtEl>
                                          <p:spTgt spid="13316">
                                            <p:txEl>
                                              <p:charRg st="131" end="144"/>
                                            </p:txEl>
                                          </p:spTgt>
                                        </p:tgtEl>
                                        <p:attrNameLst>
                                          <p:attrName>style.visibility</p:attrName>
                                        </p:attrNameLst>
                                      </p:cBhvr>
                                      <p:to>
                                        <p:strVal val="hidden"/>
                                      </p:to>
                                    </p:set>
                                  </p:childTnLst>
                                </p:cTn>
                              </p:par>
                            </p:childTnLst>
                          </p:cTn>
                        </p:par>
                      </p:childTnLst>
                    </p:cTn>
                  </p:par>
                </p:childTnLst>
              </p:cTn>
              <p:nextCondLst>
                <p:cond evt="onClick" delay="0">
                  <p:tgtEl>
                    <p:spTgt spid="133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2286000" y="4418013"/>
            <a:ext cx="6324600" cy="1552575"/>
          </a:xfrm>
          <a:prstGeom prst="rect">
            <a:avLst/>
          </a:prstGeom>
          <a:noFill/>
          <a:ln w="9525">
            <a:noFill/>
          </a:ln>
        </p:spPr>
        <p:txBody>
          <a:bodyPr anchor="t">
            <a:spAutoFit/>
          </a:bodyPr>
          <a:p>
            <a:pPr algn="ctr"/>
            <a:r>
              <a:rPr lang="en-US" altLang="en-US" sz="2400" b="1" i="1" dirty="0">
                <a:latin typeface="Times New Roman" panose="02020603050405020304" pitchFamily="18" charset="0"/>
              </a:rPr>
              <a:t>Dùng bình chia độ có thể đo được thể tích của chất lỏng, còn những vật như ổ khóa, đinh ốc, hòn đá thì đo thể tích của chúng bằng cách nào? </a:t>
            </a:r>
            <a:endParaRPr lang="en-US" altLang="en-US" sz="2400" b="1" i="1" dirty="0">
              <a:latin typeface="Times New Roman" panose="02020603050405020304" pitchFamily="18" charset="0"/>
            </a:endParaRPr>
          </a:p>
        </p:txBody>
      </p:sp>
      <p:pic>
        <p:nvPicPr>
          <p:cNvPr id="8194" name="Picture 3" descr="L6_B4_H4-1"/>
          <p:cNvPicPr>
            <a:picLocks noChangeAspect="1"/>
          </p:cNvPicPr>
          <p:nvPr/>
        </p:nvPicPr>
        <p:blipFill>
          <a:blip r:embed="rId1"/>
          <a:stretch>
            <a:fillRect/>
          </a:stretch>
        </p:blipFill>
        <p:spPr>
          <a:xfrm>
            <a:off x="2514600" y="381000"/>
            <a:ext cx="6172200" cy="2819400"/>
          </a:xfrm>
          <a:prstGeom prst="rect">
            <a:avLst/>
          </a:prstGeom>
          <a:noFill/>
          <a:ln w="9525">
            <a:noFill/>
          </a:ln>
        </p:spPr>
      </p:pic>
      <p:sp>
        <p:nvSpPr>
          <p:cNvPr id="8195" name="Text Box 4"/>
          <p:cNvSpPr txBox="1"/>
          <p:nvPr/>
        </p:nvSpPr>
        <p:spPr>
          <a:xfrm>
            <a:off x="1371600" y="533400"/>
            <a:ext cx="1676400" cy="366713"/>
          </a:xfrm>
          <a:prstGeom prst="rect">
            <a:avLst/>
          </a:prstGeom>
          <a:noFill/>
          <a:ln w="9525">
            <a:noFill/>
          </a:ln>
        </p:spPr>
        <p:txBody>
          <a:bodyPr anchor="t">
            <a:spAutoFit/>
          </a:bodyPr>
          <a:p>
            <a:pPr>
              <a:spcBef>
                <a:spcPct val="50000"/>
              </a:spcBef>
            </a:pPr>
            <a:endParaRPr lang="en-US" altLang="en-US" sz="1800" dirty="0">
              <a:solidFill>
                <a:schemeClr val="tx1"/>
              </a:solidFill>
              <a:latin typeface="Times New Roman" panose="02020603050405020304" pitchFamily="18" charset="0"/>
            </a:endParaRPr>
          </a:p>
        </p:txBody>
      </p:sp>
      <p:pic>
        <p:nvPicPr>
          <p:cNvPr id="8196" name="Picture 5" descr="bulon"/>
          <p:cNvPicPr>
            <a:picLocks noChangeAspect="1"/>
          </p:cNvPicPr>
          <p:nvPr/>
        </p:nvPicPr>
        <p:blipFill>
          <a:blip r:embed="rId2"/>
          <a:stretch>
            <a:fillRect/>
          </a:stretch>
        </p:blipFill>
        <p:spPr>
          <a:xfrm>
            <a:off x="5029200" y="381000"/>
            <a:ext cx="1600200" cy="2819400"/>
          </a:xfrm>
          <a:prstGeom prst="rect">
            <a:avLst/>
          </a:prstGeom>
          <a:noFill/>
          <a:ln w="9525">
            <a:noFill/>
          </a:ln>
        </p:spPr>
      </p:pic>
      <p:sp>
        <p:nvSpPr>
          <p:cNvPr id="8197" name="Text Box 6"/>
          <p:cNvSpPr txBox="1"/>
          <p:nvPr/>
        </p:nvSpPr>
        <p:spPr>
          <a:xfrm>
            <a:off x="1676400" y="838200"/>
            <a:ext cx="1676400" cy="366713"/>
          </a:xfrm>
          <a:prstGeom prst="rect">
            <a:avLst/>
          </a:prstGeom>
          <a:noFill/>
          <a:ln w="9525">
            <a:noFill/>
          </a:ln>
        </p:spPr>
        <p:txBody>
          <a:bodyPr anchor="t">
            <a:spAutoFit/>
          </a:bodyPr>
          <a:p>
            <a:pPr>
              <a:spcBef>
                <a:spcPct val="50000"/>
              </a:spcBef>
            </a:pPr>
            <a:endParaRPr lang="en-US" altLang="en-US" sz="1800" dirty="0">
              <a:solidFill>
                <a:schemeClr val="tx1"/>
              </a:solidFill>
              <a:latin typeface="Times New Roman" panose="02020603050405020304" pitchFamily="18" charset="0"/>
            </a:endParaRPr>
          </a:p>
        </p:txBody>
      </p:sp>
      <p:pic>
        <p:nvPicPr>
          <p:cNvPr id="8198" name="Picture 7" descr="chìa khoá"/>
          <p:cNvPicPr>
            <a:picLocks noChangeAspect="1"/>
          </p:cNvPicPr>
          <p:nvPr/>
        </p:nvPicPr>
        <p:blipFill>
          <a:blip r:embed="rId3"/>
          <a:stretch>
            <a:fillRect/>
          </a:stretch>
        </p:blipFill>
        <p:spPr>
          <a:xfrm>
            <a:off x="2590800" y="381000"/>
            <a:ext cx="2438400" cy="2819400"/>
          </a:xfrm>
          <a:prstGeom prst="rect">
            <a:avLst/>
          </a:prstGeom>
          <a:noFill/>
          <a:ln w="9525">
            <a:noFill/>
          </a:ln>
        </p:spPr>
      </p:pic>
      <p:sp>
        <p:nvSpPr>
          <p:cNvPr id="8199" name="Text Box 8"/>
          <p:cNvSpPr txBox="1"/>
          <p:nvPr/>
        </p:nvSpPr>
        <p:spPr>
          <a:xfrm>
            <a:off x="7239000" y="4495800"/>
            <a:ext cx="1524000" cy="366713"/>
          </a:xfrm>
          <a:prstGeom prst="rect">
            <a:avLst/>
          </a:prstGeom>
          <a:noFill/>
          <a:ln w="9525">
            <a:noFill/>
          </a:ln>
        </p:spPr>
        <p:txBody>
          <a:bodyPr anchor="t">
            <a:spAutoFit/>
          </a:bodyPr>
          <a:p>
            <a:pPr>
              <a:spcBef>
                <a:spcPct val="50000"/>
              </a:spcBef>
            </a:pPr>
            <a:endParaRPr lang="en-US" altLang="en-US" sz="1800" dirty="0">
              <a:solidFill>
                <a:schemeClr val="tx1"/>
              </a:solidFill>
              <a:latin typeface="Times New Roman" panose="02020603050405020304" pitchFamily="18" charset="0"/>
            </a:endParaRPr>
          </a:p>
        </p:txBody>
      </p:sp>
      <p:pic>
        <p:nvPicPr>
          <p:cNvPr id="31753" name="Picture 9" descr="AG00317_"/>
          <p:cNvPicPr>
            <a:picLocks noChangeAspect="1"/>
          </p:cNvPicPr>
          <p:nvPr/>
        </p:nvPicPr>
        <p:blipFill>
          <a:blip r:embed="rId4"/>
          <a:stretch>
            <a:fillRect/>
          </a:stretch>
        </p:blipFill>
        <p:spPr>
          <a:xfrm>
            <a:off x="152400" y="3429000"/>
            <a:ext cx="2076450" cy="2667000"/>
          </a:xfrm>
          <a:prstGeom prst="rect">
            <a:avLst/>
          </a:prstGeom>
          <a:noFill/>
          <a:ln w="9525">
            <a:noFill/>
          </a:ln>
        </p:spPr>
      </p:pic>
      <p:sp>
        <p:nvSpPr>
          <p:cNvPr id="8201" name="Text Box 10"/>
          <p:cNvSpPr txBox="1"/>
          <p:nvPr/>
        </p:nvSpPr>
        <p:spPr>
          <a:xfrm>
            <a:off x="1905000" y="3276600"/>
            <a:ext cx="990600" cy="366713"/>
          </a:xfrm>
          <a:prstGeom prst="rect">
            <a:avLst/>
          </a:prstGeom>
          <a:noFill/>
          <a:ln w="9525">
            <a:noFill/>
          </a:ln>
        </p:spPr>
        <p:txBody>
          <a:bodyPr anchor="t">
            <a:spAutoFit/>
          </a:bodyPr>
          <a:p>
            <a:pPr>
              <a:spcBef>
                <a:spcPct val="50000"/>
              </a:spcBef>
            </a:pPr>
            <a:endParaRPr lang="en-US" altLang="en-US" sz="1800" dirty="0">
              <a:solidFill>
                <a:schemeClr val="tx1"/>
              </a:solidFill>
              <a:latin typeface="Times New Roman" panose="02020603050405020304" pitchFamily="18" charset="0"/>
            </a:endParaRPr>
          </a:p>
        </p:txBody>
      </p:sp>
      <p:sp>
        <p:nvSpPr>
          <p:cNvPr id="31755" name="AutoShape 11"/>
          <p:cNvSpPr/>
          <p:nvPr/>
        </p:nvSpPr>
        <p:spPr>
          <a:xfrm>
            <a:off x="914400" y="1066800"/>
            <a:ext cx="1524000" cy="1905000"/>
          </a:xfrm>
          <a:prstGeom prst="cloudCallout">
            <a:avLst>
              <a:gd name="adj1" fmla="val -46250"/>
              <a:gd name="adj2" fmla="val 94000"/>
            </a:avLst>
          </a:prstGeom>
          <a:solidFill>
            <a:schemeClr val="accent1"/>
          </a:solidFill>
          <a:ln w="9525" cap="flat" cmpd="sng">
            <a:solidFill>
              <a:schemeClr val="tx1"/>
            </a:solidFill>
            <a:prstDash val="solid"/>
            <a:round/>
            <a:headEnd type="none" w="med" len="med"/>
            <a:tailEnd type="none" w="med" len="med"/>
          </a:ln>
        </p:spPr>
        <p:txBody>
          <a:bodyPr anchor="t"/>
          <a:p>
            <a:pPr algn="ctr"/>
            <a:r>
              <a:rPr lang="en-US" altLang="en-US" sz="3200" b="1" dirty="0">
                <a:solidFill>
                  <a:srgbClr val="FF3300"/>
                </a:solidFill>
                <a:latin typeface="Times New Roman" panose="02020603050405020304" pitchFamily="18" charset="0"/>
              </a:rPr>
              <a:t>Thể tích </a:t>
            </a:r>
            <a:r>
              <a:rPr lang="en-US" altLang="en-US" sz="4000" b="1" dirty="0">
                <a:solidFill>
                  <a:srgbClr val="FF3300"/>
                </a:solidFill>
                <a:latin typeface="Times New Roman" panose="02020603050405020304" pitchFamily="18" charset="0"/>
              </a:rPr>
              <a:t>?</a:t>
            </a:r>
            <a:endParaRPr lang="en-US" altLang="en-US" sz="4000" b="1" dirty="0">
              <a:solidFill>
                <a:srgbClr val="FF3300"/>
              </a:solidFill>
              <a:latin typeface="Times New Roman" panose="02020603050405020304" pitchFamily="18" charset="0"/>
            </a:endParaRPr>
          </a:p>
        </p:txBody>
      </p:sp>
      <p:sp>
        <p:nvSpPr>
          <p:cNvPr id="8203" name="Text Box 12"/>
          <p:cNvSpPr txBox="1"/>
          <p:nvPr/>
        </p:nvSpPr>
        <p:spPr>
          <a:xfrm>
            <a:off x="2667000" y="3581400"/>
            <a:ext cx="5257800" cy="822325"/>
          </a:xfrm>
          <a:prstGeom prst="rect">
            <a:avLst/>
          </a:prstGeom>
          <a:noFill/>
          <a:ln w="9525">
            <a:noFill/>
          </a:ln>
        </p:spPr>
        <p:txBody>
          <a:bodyPr anchor="t">
            <a:spAutoFit/>
          </a:bodyPr>
          <a:p>
            <a:pPr algn="ctr">
              <a:spcBef>
                <a:spcPct val="50000"/>
              </a:spcBef>
            </a:pPr>
            <a:r>
              <a:rPr lang="en-US" altLang="en-US" sz="2400" b="1" i="1" dirty="0">
                <a:solidFill>
                  <a:srgbClr val="FF0000"/>
                </a:solidFill>
                <a:latin typeface="Times New Roman" panose="02020603050405020304" pitchFamily="18" charset="0"/>
              </a:rPr>
              <a:t>Đây là những vật rắn không thấm nước có hình dạng bất kì</a:t>
            </a:r>
            <a:endParaRPr lang="en-US" altLang="en-US" sz="2400" b="1" i="1" dirty="0">
              <a:solidFill>
                <a:srgbClr val="FF0000"/>
              </a:solidFill>
              <a:latin typeface="Times New Roman" panose="02020603050405020304" pitchFamily="18" charset="0"/>
            </a:endParaRPr>
          </a:p>
        </p:txBody>
      </p:sp>
    </p:spTree>
  </p:cSld>
  <p:clrMapOvr>
    <a:masterClrMapping/>
  </p:clrMapOvr>
  <p:transition spd="slow">
    <p:split orient="vert"/>
    <p:sndAc>
      <p:stSnd>
        <p:snd r:embed="rId5"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1000"/>
                                        <p:tgtEl>
                                          <p:spTgt spid="3174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blinds(horizontal)">
                                      <p:cBhvr>
                                        <p:cTn id="11" dur="500"/>
                                        <p:tgtEl>
                                          <p:spTgt spid="31753"/>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1755"/>
                                        </p:tgtEl>
                                        <p:attrNameLst>
                                          <p:attrName>style.visibility</p:attrName>
                                        </p:attrNameLst>
                                      </p:cBhvr>
                                      <p:to>
                                        <p:strVal val="visible"/>
                                      </p:to>
                                    </p:set>
                                    <p:animEffect transition="in" filter="blinds(horizontal)">
                                      <p:cBhvr>
                                        <p:cTn id="14"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a:ln/>
        </p:spPr>
        <p:txBody>
          <a:bodyPr vert="horz" wrap="square" lIns="91440" tIns="45720" rIns="91440" bIns="45720" anchor="ctr"/>
          <a:p>
            <a:pPr eaLnBrk="1" hangingPunct="1"/>
            <a:endParaRPr lang="vi-VN" altLang="en-US" dirty="0"/>
          </a:p>
        </p:txBody>
      </p:sp>
      <p:pic>
        <p:nvPicPr>
          <p:cNvPr id="9218" name="Picture 4" descr="EJ145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1924" name="Text Box 4"/>
          <p:cNvSpPr txBox="1"/>
          <p:nvPr/>
        </p:nvSpPr>
        <p:spPr>
          <a:xfrm>
            <a:off x="2971800" y="1828800"/>
            <a:ext cx="3352800" cy="643890"/>
          </a:xfrm>
          <a:prstGeom prst="rect">
            <a:avLst/>
          </a:prstGeom>
          <a:noFill/>
          <a:ln w="9525">
            <a:noFill/>
          </a:ln>
        </p:spPr>
        <p:txBody>
          <a:bodyPr lIns="91407" tIns="45704" rIns="91407" bIns="45704" anchor="t">
            <a:spAutoFit/>
          </a:bodyPr>
          <a:p>
            <a:pPr eaLnBrk="0" hangingPunct="0">
              <a:spcBef>
                <a:spcPct val="50000"/>
              </a:spcBef>
            </a:pPr>
            <a:r>
              <a:rPr lang="en-US" altLang="en-US" sz="3600" b="1" dirty="0">
                <a:solidFill>
                  <a:srgbClr val="FF0000"/>
                </a:solidFill>
                <a:latin typeface="Times New Roman" panose="02020603050405020304" pitchFamily="18" charset="0"/>
              </a:rPr>
              <a:t>Tiết 4 –B</a:t>
            </a:r>
            <a:r>
              <a:rPr lang="en-US" altLang="en-US" sz="3600" b="1" dirty="0">
                <a:solidFill>
                  <a:srgbClr val="FF0000"/>
                </a:solidFill>
                <a:latin typeface="Arial" panose="020B0604020202020204" pitchFamily="34" charset="0"/>
              </a:rPr>
              <a:t>ài 4</a:t>
            </a:r>
            <a:endParaRPr lang="en-US" altLang="en-US" sz="3600" b="1" dirty="0">
              <a:solidFill>
                <a:srgbClr val="FF0000"/>
              </a:solidFill>
              <a:latin typeface="Arial" panose="020B0604020202020204" pitchFamily="34" charset="0"/>
              <a:ea typeface="Arial" panose="020B0604020202020204" pitchFamily="34" charset="0"/>
            </a:endParaRPr>
          </a:p>
        </p:txBody>
      </p:sp>
      <p:pic>
        <p:nvPicPr>
          <p:cNvPr id="81925" name="12 Romantic guitar.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407988" y="6324600"/>
            <a:ext cx="250825" cy="304800"/>
          </a:xfrm>
          <a:prstGeom prst="rect">
            <a:avLst/>
          </a:prstGeom>
          <a:noFill/>
          <a:ln w="9525">
            <a:noFill/>
          </a:ln>
        </p:spPr>
      </p:pic>
      <p:sp>
        <p:nvSpPr>
          <p:cNvPr id="8198" name="WordArt 7"/>
          <p:cNvSpPr>
            <a:spLocks noTextEdit="1"/>
          </p:cNvSpPr>
          <p:nvPr/>
        </p:nvSpPr>
        <p:spPr>
          <a:xfrm>
            <a:off x="407988" y="2743200"/>
            <a:ext cx="8431212" cy="1295400"/>
          </a:xfrm>
          <a:prstGeom prst="rect">
            <a:avLst/>
          </a:prstGeom>
        </p:spPr>
        <p:txBody>
          <a:bodyPr wrap="none" fromWordArt="1">
            <a:prstTxWarp prst="textDoubleWave1">
              <a:avLst>
                <a:gd name="adj1" fmla="val 6500"/>
                <a:gd name="adj2" fmla="val 0"/>
              </a:avLst>
            </a:prstTxWarp>
            <a:normAutofit/>
          </a:bodyPr>
          <a:p>
            <a:pPr algn="ctr" eaLnBrk="0" hangingPunct="0"/>
            <a:r>
              <a:rPr lang="en-US" sz="2800" b="1" spc="-28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rPr>
              <a:t>ĐO THỂ TÍCH VẬT RẮN KHÔNG THẤM NƯỚC</a:t>
            </a:r>
            <a:endParaRPr lang="en-US" sz="2800" b="1" spc="-28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1925"/>
                                        </p:tgtEl>
                                      </p:cBhvr>
                                    </p:cmd>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81924"/>
                                        </p:tgtEl>
                                        <p:attrNameLst>
                                          <p:attrName>style.visibility</p:attrName>
                                        </p:attrNameLst>
                                      </p:cBhvr>
                                      <p:to>
                                        <p:strVal val="visible"/>
                                      </p:to>
                                    </p:set>
                                    <p:anim calcmode="lin" valueType="num">
                                      <p:cBhvr>
                                        <p:cTn id="11" dur="500" decel="50000" fill="hold">
                                          <p:stCondLst>
                                            <p:cond delay="0"/>
                                          </p:stCondLst>
                                        </p:cTn>
                                        <p:tgtEl>
                                          <p:spTgt spid="81924"/>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8192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1924"/>
                                        </p:tgtEl>
                                        <p:attrNameLst>
                                          <p:attrName>ppt_w</p:attrName>
                                        </p:attrNameLst>
                                      </p:cBhvr>
                                      <p:tavLst>
                                        <p:tav tm="0">
                                          <p:val>
                                            <p:strVal val="#ppt_w*.05"/>
                                          </p:val>
                                        </p:tav>
                                        <p:tav tm="100000">
                                          <p:val>
                                            <p:strVal val="#ppt_w"/>
                                          </p:val>
                                        </p:tav>
                                      </p:tavLst>
                                    </p:anim>
                                    <p:anim calcmode="lin" valueType="num">
                                      <p:cBhvr>
                                        <p:cTn id="14" dur="1000" fill="hold"/>
                                        <p:tgtEl>
                                          <p:spTgt spid="8192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192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192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192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192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additive="base">
                                        <p:cTn id="23" dur="5000" fill="hold"/>
                                        <p:tgtEl>
                                          <p:spTgt spid="8198"/>
                                        </p:tgtEl>
                                        <p:attrNameLst>
                                          <p:attrName>ppt_x</p:attrName>
                                        </p:attrNameLst>
                                      </p:cBhvr>
                                      <p:tavLst>
                                        <p:tav tm="0">
                                          <p:val>
                                            <p:strVal val="#ppt_x"/>
                                          </p:val>
                                        </p:tav>
                                        <p:tav tm="100000">
                                          <p:val>
                                            <p:strVal val="#ppt_x"/>
                                          </p:val>
                                        </p:tav>
                                      </p:tavLst>
                                    </p:anim>
                                    <p:anim calcmode="lin" valueType="num">
                                      <p:cBhvr additive="base">
                                        <p:cTn id="24" dur="50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5" repeatCount="indefinite" fill="hold" display="0">
                  <p:stCondLst>
                    <p:cond delay="indefinite"/>
                  </p:stCondLst>
                  <p:endCondLst>
                    <p:cond evt="onPrev" delay="0">
                      <p:tgtEl>
                        <p:sldTgt/>
                      </p:tgtEl>
                    </p:cond>
                    <p:cond evt="onStopAudio" delay="0">
                      <p:tgtEl>
                        <p:sldTgt/>
                      </p:tgtEl>
                    </p:cond>
                  </p:endCondLst>
                </p:cTn>
                <p:tgtEl>
                  <p:spTgt spid="81925"/>
                </p:tgtEl>
              </p:cMediaNode>
            </p:audio>
          </p:childTnLst>
        </p:cTn>
      </p:par>
    </p:tnLst>
    <p:bldLst>
      <p:bldP spid="819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5"/>
          <p:cNvSpPr/>
          <p:nvPr/>
        </p:nvSpPr>
        <p:spPr>
          <a:xfrm>
            <a:off x="1241425" y="5719763"/>
            <a:ext cx="2365375" cy="522287"/>
          </a:xfrm>
          <a:prstGeom prst="rect">
            <a:avLst/>
          </a:prstGeom>
          <a:noFill/>
          <a:ln w="9525">
            <a:noFill/>
          </a:ln>
        </p:spPr>
        <p:txBody>
          <a:bodyPr wrap="square" anchor="t">
            <a:spAutoFit/>
          </a:bodyPr>
          <a:p>
            <a:pPr algn="ctr"/>
            <a:r>
              <a:rPr lang="en-US" altLang="en-US" sz="2800" b="1" dirty="0">
                <a:solidFill>
                  <a:srgbClr val="FF0066"/>
                </a:solidFill>
                <a:latin typeface="Times New Roman" panose="02020603050405020304" pitchFamily="18" charset="0"/>
              </a:rPr>
              <a:t>Hình 4.2</a:t>
            </a:r>
            <a:endParaRPr lang="en-US" altLang="en-US" sz="2800" b="1" dirty="0">
              <a:solidFill>
                <a:srgbClr val="FF0066"/>
              </a:solidFill>
              <a:latin typeface="Times New Roman" panose="02020603050405020304" pitchFamily="18" charset="0"/>
            </a:endParaRPr>
          </a:p>
        </p:txBody>
      </p:sp>
      <p:pic>
        <p:nvPicPr>
          <p:cNvPr id="10242" name="Picture 8" descr="L6_B4_H4-2"/>
          <p:cNvPicPr>
            <a:picLocks noGrp="1" noChangeAspect="1"/>
          </p:cNvPicPr>
          <p:nvPr>
            <p:ph/>
          </p:nvPr>
        </p:nvPicPr>
        <p:blipFill>
          <a:blip r:embed="rId1"/>
          <a:stretch>
            <a:fillRect/>
          </a:stretch>
        </p:blipFill>
        <p:spPr>
          <a:xfrm>
            <a:off x="3886200" y="1673225"/>
            <a:ext cx="4800600" cy="4568825"/>
          </a:xfrm>
          <a:ln/>
        </p:spPr>
      </p:pic>
      <p:sp>
        <p:nvSpPr>
          <p:cNvPr id="10243" name="Text Box 1"/>
          <p:cNvSpPr txBox="1"/>
          <p:nvPr/>
        </p:nvSpPr>
        <p:spPr>
          <a:xfrm>
            <a:off x="1027113" y="268288"/>
            <a:ext cx="7569200" cy="952500"/>
          </a:xfrm>
          <a:prstGeom prst="rect">
            <a:avLst/>
          </a:prstGeom>
          <a:noFill/>
          <a:ln w="9525">
            <a:noFill/>
          </a:ln>
        </p:spPr>
        <p:txBody>
          <a:bodyPr wrap="square" anchor="t">
            <a:spAutoFit/>
          </a:bodyPr>
          <a:p>
            <a:pPr eaLnBrk="0" hangingPunct="0"/>
            <a:r>
              <a:rPr lang="en-US" altLang="zh-CN" sz="2800" b="1">
                <a:solidFill>
                  <a:srgbClr val="FF0000"/>
                </a:solidFill>
                <a:latin typeface="Times New Roman" panose="02020603050405020304" pitchFamily="18" charset="0"/>
              </a:rPr>
              <a:t>I. Cách đo thể tích vật rắn không thấm nước và chìm trong nước.</a:t>
            </a:r>
            <a:endParaRPr lang="en-US" altLang="zh-CN" sz="2800" b="1">
              <a:solidFill>
                <a:srgbClr val="FF0000"/>
              </a:solidFill>
              <a:latin typeface="Times New Roman" panose="02020603050405020304" pitchFamily="18" charset="0"/>
            </a:endParaRPr>
          </a:p>
        </p:txBody>
      </p:sp>
      <p:sp>
        <p:nvSpPr>
          <p:cNvPr id="10244" name="Text Box 2"/>
          <p:cNvSpPr txBox="1"/>
          <p:nvPr/>
        </p:nvSpPr>
        <p:spPr>
          <a:xfrm>
            <a:off x="1241425" y="1212850"/>
            <a:ext cx="3135313" cy="460375"/>
          </a:xfrm>
          <a:prstGeom prst="rect">
            <a:avLst/>
          </a:prstGeom>
          <a:noFill/>
          <a:ln w="9525">
            <a:noFill/>
          </a:ln>
        </p:spPr>
        <p:txBody>
          <a:bodyPr wrap="square" anchor="t">
            <a:spAutoFit/>
          </a:bodyPr>
          <a:p>
            <a:pPr eaLnBrk="0" hangingPunct="0"/>
            <a:r>
              <a:rPr lang="en-US" altLang="zh-CN" sz="2400" b="1" i="1">
                <a:latin typeface="Times New Roman" panose="02020603050405020304" pitchFamily="18" charset="0"/>
              </a:rPr>
              <a:t>1. Dùng bình chia độ</a:t>
            </a:r>
            <a:endParaRPr lang="en-US" altLang="zh-CN" sz="2400" b="1" i="1">
              <a:latin typeface="Times New Roman" panose="02020603050405020304" pitchFamily="18" charset="0"/>
            </a:endParaRPr>
          </a:p>
        </p:txBody>
      </p:sp>
      <p:sp>
        <p:nvSpPr>
          <p:cNvPr id="10245" name="Text Box 3"/>
          <p:cNvSpPr txBox="1"/>
          <p:nvPr/>
        </p:nvSpPr>
        <p:spPr>
          <a:xfrm>
            <a:off x="1143000" y="2184400"/>
            <a:ext cx="2711450" cy="2244725"/>
          </a:xfrm>
          <a:prstGeom prst="rect">
            <a:avLst/>
          </a:prstGeom>
          <a:noFill/>
          <a:ln w="9525">
            <a:noFill/>
          </a:ln>
        </p:spPr>
        <p:txBody>
          <a:bodyPr wrap="square" anchor="t">
            <a:spAutoFit/>
          </a:bodyPr>
          <a:p>
            <a:pPr eaLnBrk="0" hangingPunct="0"/>
            <a:r>
              <a:rPr lang="en-US" altLang="en-GB" sz="2800" b="1" dirty="0">
                <a:solidFill>
                  <a:schemeClr val="tx1"/>
                </a:solidFill>
                <a:latin typeface="Times New Roman" panose="02020603050405020304" pitchFamily="18" charset="0"/>
              </a:rPr>
              <a:t>*</a:t>
            </a:r>
            <a:r>
              <a:rPr lang="en-GB" altLang="x-none" sz="2800" b="1" dirty="0">
                <a:solidFill>
                  <a:schemeClr val="tx1"/>
                </a:solidFill>
                <a:latin typeface="Times New Roman" panose="02020603050405020304" pitchFamily="18" charset="0"/>
              </a:rPr>
              <a:t>Quan sát hình vẽ v</a:t>
            </a:r>
            <a:r>
              <a:rPr lang="en-GB" altLang="x-none" sz="2800" b="1" dirty="0">
                <a:solidFill>
                  <a:schemeClr val="tx1"/>
                </a:solidFill>
                <a:latin typeface="Times New Roman" panose="02020603050405020304" pitchFamily="18" charset="0"/>
                <a:ea typeface="Times New Roman" panose="02020603050405020304" pitchFamily="18" charset="0"/>
              </a:rPr>
              <a:t>à</a:t>
            </a:r>
            <a:r>
              <a:rPr lang="en-GB" altLang="x-none" sz="2800" b="1" dirty="0">
                <a:solidFill>
                  <a:schemeClr val="tx1"/>
                </a:solidFill>
                <a:latin typeface="Times New Roman" panose="02020603050405020304" pitchFamily="18" charset="0"/>
              </a:rPr>
              <a:t> mô tả cách đo thể tích </a:t>
            </a:r>
            <a:r>
              <a:rPr lang="en-US" altLang="en-GB" sz="2800" b="1" dirty="0">
                <a:solidFill>
                  <a:schemeClr val="tx1"/>
                </a:solidFill>
                <a:latin typeface="Times New Roman" panose="02020603050405020304" pitchFamily="18" charset="0"/>
              </a:rPr>
              <a:t>hòn đá</a:t>
            </a:r>
            <a:r>
              <a:rPr lang="en-GB" altLang="x-none" sz="2800" b="1" dirty="0">
                <a:solidFill>
                  <a:schemeClr val="tx1"/>
                </a:solidFill>
                <a:latin typeface="Times New Roman" panose="02020603050405020304" pitchFamily="18" charset="0"/>
              </a:rPr>
              <a:t> </a:t>
            </a:r>
            <a:r>
              <a:rPr lang="en-US" altLang="en-GB" sz="2800" b="1" dirty="0">
                <a:solidFill>
                  <a:schemeClr val="tx1"/>
                </a:solidFill>
                <a:latin typeface="Times New Roman" panose="02020603050405020304" pitchFamily="18" charset="0"/>
              </a:rPr>
              <a:t>bằng bình chia độ</a:t>
            </a:r>
            <a:r>
              <a:rPr lang="en-GB" altLang="x-none" sz="2800" b="1" dirty="0">
                <a:solidFill>
                  <a:schemeClr val="tx1"/>
                </a:solidFill>
                <a:latin typeface="Times New Roman" panose="02020603050405020304" pitchFamily="18" charset="0"/>
              </a:rPr>
              <a:t> ?</a:t>
            </a:r>
            <a:endParaRPr lang="en-GB" altLang="x-none" sz="2800" b="1" dirty="0">
              <a:solidFill>
                <a:schemeClr val="tx1"/>
              </a:solidFill>
              <a:latin typeface="Times New Roman" panose="02020603050405020304" pitchFamily="18" charset="0"/>
            </a:endParaRP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3" name="Picture 3" descr="L6_B4_H4-2"/>
          <p:cNvPicPr>
            <a:picLocks noGrp="1" noChangeAspect="1"/>
          </p:cNvPicPr>
          <p:nvPr>
            <p:ph idx="1"/>
          </p:nvPr>
        </p:nvPicPr>
        <p:blipFill>
          <a:blip r:embed="rId1"/>
          <a:stretch>
            <a:fillRect/>
          </a:stretch>
        </p:blipFill>
        <p:spPr>
          <a:xfrm>
            <a:off x="3733800" y="609600"/>
            <a:ext cx="4876800" cy="5343525"/>
          </a:xfrm>
          <a:ln/>
        </p:spPr>
      </p:pic>
      <p:sp>
        <p:nvSpPr>
          <p:cNvPr id="76804" name="AutoShape 4"/>
          <p:cNvSpPr/>
          <p:nvPr/>
        </p:nvSpPr>
        <p:spPr>
          <a:xfrm>
            <a:off x="1401763" y="3511550"/>
            <a:ext cx="1295400" cy="609600"/>
          </a:xfrm>
          <a:prstGeom prst="wedgeEllipseCallout">
            <a:avLst>
              <a:gd name="adj1" fmla="val 166176"/>
              <a:gd name="adj2" fmla="val 67449"/>
            </a:avLst>
          </a:prstGeom>
          <a:solidFill>
            <a:schemeClr val="accent1"/>
          </a:solidFill>
          <a:ln w="9525" cap="flat" cmpd="sng">
            <a:solidFill>
              <a:schemeClr val="tx1"/>
            </a:solidFill>
            <a:prstDash val="solid"/>
            <a:miter/>
            <a:headEnd type="none" w="med" len="med"/>
            <a:tailEnd type="none" w="med" len="med"/>
          </a:ln>
        </p:spPr>
        <p:txBody>
          <a:bodyPr anchor="t"/>
          <a:p>
            <a:pPr algn="ctr"/>
            <a:r>
              <a:rPr lang="en-US" altLang="en-US" sz="2800" b="1" dirty="0">
                <a:solidFill>
                  <a:srgbClr val="FF0066"/>
                </a:solidFill>
                <a:latin typeface="Times New Roman" panose="02020603050405020304" pitchFamily="18" charset="0"/>
              </a:rPr>
              <a:t>V</a:t>
            </a:r>
            <a:r>
              <a:rPr lang="en-US" altLang="en-US" sz="1800" b="1" dirty="0">
                <a:solidFill>
                  <a:srgbClr val="FF0066"/>
                </a:solidFill>
                <a:latin typeface="Times New Roman" panose="02020603050405020304" pitchFamily="18" charset="0"/>
              </a:rPr>
              <a:t>1</a:t>
            </a:r>
            <a:endParaRPr lang="en-US" altLang="en-US" sz="1800" b="1" dirty="0">
              <a:solidFill>
                <a:srgbClr val="FF0066"/>
              </a:solidFill>
              <a:latin typeface="Times New Roman" panose="02020603050405020304" pitchFamily="18" charset="0"/>
            </a:endParaRPr>
          </a:p>
        </p:txBody>
      </p:sp>
      <p:sp>
        <p:nvSpPr>
          <p:cNvPr id="76805" name="AutoShape 5"/>
          <p:cNvSpPr/>
          <p:nvPr/>
        </p:nvSpPr>
        <p:spPr>
          <a:xfrm>
            <a:off x="7839075" y="1058863"/>
            <a:ext cx="1295400" cy="533400"/>
          </a:xfrm>
          <a:prstGeom prst="wedgeEllipseCallout">
            <a:avLst>
              <a:gd name="adj1" fmla="val -52940"/>
              <a:gd name="adj2" fmla="val 443153"/>
            </a:avLst>
          </a:prstGeom>
          <a:solidFill>
            <a:schemeClr val="accent1"/>
          </a:solidFill>
          <a:ln w="9525" cap="flat" cmpd="sng">
            <a:solidFill>
              <a:schemeClr val="tx1"/>
            </a:solidFill>
            <a:prstDash val="solid"/>
            <a:miter/>
            <a:headEnd type="none" w="med" len="med"/>
            <a:tailEnd type="none" w="med" len="med"/>
          </a:ln>
        </p:spPr>
        <p:txBody>
          <a:bodyPr anchor="t"/>
          <a:p>
            <a:pPr algn="ctr"/>
            <a:r>
              <a:rPr lang="en-US" altLang="en-US" sz="2800" b="1" dirty="0">
                <a:solidFill>
                  <a:srgbClr val="FF0066"/>
                </a:solidFill>
                <a:latin typeface="Times New Roman" panose="02020603050405020304" pitchFamily="18" charset="0"/>
              </a:rPr>
              <a:t>V</a:t>
            </a:r>
            <a:r>
              <a:rPr lang="en-US" altLang="en-US" sz="1800" b="1" dirty="0">
                <a:solidFill>
                  <a:srgbClr val="FF0066"/>
                </a:solidFill>
                <a:latin typeface="Times New Roman" panose="02020603050405020304" pitchFamily="18" charset="0"/>
              </a:rPr>
              <a:t>2</a:t>
            </a:r>
            <a:endParaRPr lang="en-US" altLang="en-US" sz="1800" b="1" dirty="0">
              <a:solidFill>
                <a:srgbClr val="FF0066"/>
              </a:solidFill>
              <a:latin typeface="Times New Roman" panose="02020603050405020304" pitchFamily="18" charset="0"/>
            </a:endParaRPr>
          </a:p>
        </p:txBody>
      </p:sp>
      <p:sp>
        <p:nvSpPr>
          <p:cNvPr id="76806" name="AutoShape 6"/>
          <p:cNvSpPr/>
          <p:nvPr/>
        </p:nvSpPr>
        <p:spPr>
          <a:xfrm>
            <a:off x="777875" y="1236663"/>
            <a:ext cx="2955925" cy="874712"/>
          </a:xfrm>
          <a:prstGeom prst="wedgeEllipseCallout">
            <a:avLst>
              <a:gd name="adj1" fmla="val 79949"/>
              <a:gd name="adj2" fmla="val 169699"/>
            </a:avLst>
          </a:prstGeom>
          <a:solidFill>
            <a:schemeClr val="accent1"/>
          </a:solidFill>
          <a:ln w="9525" cap="flat" cmpd="sng">
            <a:solidFill>
              <a:schemeClr val="tx1"/>
            </a:solidFill>
            <a:prstDash val="solid"/>
            <a:miter/>
            <a:headEnd type="none" w="med" len="med"/>
            <a:tailEnd type="none" w="med" len="med"/>
          </a:ln>
        </p:spPr>
        <p:txBody>
          <a:bodyPr anchor="t"/>
          <a:p>
            <a:pPr algn="ctr"/>
            <a:r>
              <a:rPr lang="en-US" altLang="en-US" sz="2800" b="1" dirty="0">
                <a:solidFill>
                  <a:srgbClr val="FF0066"/>
                </a:solidFill>
                <a:latin typeface="Times New Roman" panose="02020603050405020304" pitchFamily="18" charset="0"/>
              </a:rPr>
              <a:t>V</a:t>
            </a:r>
            <a:r>
              <a:rPr lang="en-US" altLang="en-US" sz="2800" b="1" baseline="-25000" dirty="0">
                <a:solidFill>
                  <a:srgbClr val="FF0066"/>
                </a:solidFill>
                <a:latin typeface="Times New Roman" panose="02020603050405020304" pitchFamily="18" charset="0"/>
              </a:rPr>
              <a:t>đá</a:t>
            </a:r>
            <a:r>
              <a:rPr lang="en-US" altLang="en-US" sz="2800" b="1" dirty="0">
                <a:solidFill>
                  <a:srgbClr val="FF0066"/>
                </a:solidFill>
                <a:latin typeface="Times New Roman" panose="02020603050405020304" pitchFamily="18" charset="0"/>
              </a:rPr>
              <a:t>= V</a:t>
            </a:r>
            <a:r>
              <a:rPr lang="en-US" altLang="en-US" sz="1600" b="1" dirty="0">
                <a:solidFill>
                  <a:srgbClr val="FF0066"/>
                </a:solidFill>
                <a:latin typeface="Times New Roman" panose="02020603050405020304" pitchFamily="18" charset="0"/>
              </a:rPr>
              <a:t>2</a:t>
            </a:r>
            <a:r>
              <a:rPr lang="en-US" altLang="en-US" sz="2800" b="1" dirty="0">
                <a:solidFill>
                  <a:srgbClr val="FF0066"/>
                </a:solidFill>
                <a:latin typeface="Times New Roman" panose="02020603050405020304" pitchFamily="18" charset="0"/>
              </a:rPr>
              <a:t>- V</a:t>
            </a:r>
            <a:r>
              <a:rPr lang="en-US" altLang="en-US" sz="1600" b="1" dirty="0">
                <a:solidFill>
                  <a:srgbClr val="FF0066"/>
                </a:solidFill>
                <a:latin typeface="Times New Roman" panose="02020603050405020304" pitchFamily="18" charset="0"/>
              </a:rPr>
              <a:t>1</a:t>
            </a:r>
            <a:endParaRPr lang="en-US" altLang="en-US" sz="1600" b="1" dirty="0">
              <a:solidFill>
                <a:srgbClr val="FF0066"/>
              </a:solidFill>
              <a:latin typeface="Times New Roman" panose="02020603050405020304" pitchFamily="18" charset="0"/>
            </a:endParaRPr>
          </a:p>
          <a:p>
            <a:pPr algn="ctr"/>
            <a:endParaRPr lang="en-US" altLang="en-US" sz="1600" b="1" dirty="0">
              <a:solidFill>
                <a:srgbClr val="FF0066"/>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ox(in)">
                                      <p:cBhvr>
                                        <p:cTn id="7" dur="5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Effect transition="in" filter="box(in)">
                                      <p:cBhvr>
                                        <p:cTn id="12" dur="500"/>
                                        <p:tgtEl>
                                          <p:spTgt spid="768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6805"/>
                                        </p:tgtEl>
                                        <p:attrNameLst>
                                          <p:attrName>style.visibility</p:attrName>
                                        </p:attrNameLst>
                                      </p:cBhvr>
                                      <p:to>
                                        <p:strVal val="visible"/>
                                      </p:to>
                                    </p:set>
                                    <p:animEffect transition="in" filter="box(in)">
                                      <p:cBhvr>
                                        <p:cTn id="17" dur="500"/>
                                        <p:tgtEl>
                                          <p:spTgt spid="7680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6806"/>
                                        </p:tgtEl>
                                        <p:attrNameLst>
                                          <p:attrName>style.visibility</p:attrName>
                                        </p:attrNameLst>
                                      </p:cBhvr>
                                      <p:to>
                                        <p:strVal val="visible"/>
                                      </p:to>
                                    </p:set>
                                    <p:animEffect transition="in" filter="box(in)">
                                      <p:cBhvr>
                                        <p:cTn id="22"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ldLvl="0" animBg="1"/>
      <p:bldP spid="76805" grpId="0" bldLvl="0" animBg="1"/>
      <p:bldP spid="7680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8" name="Text Box 4"/>
          <p:cNvSpPr txBox="1"/>
          <p:nvPr/>
        </p:nvSpPr>
        <p:spPr>
          <a:xfrm>
            <a:off x="1466850" y="658813"/>
            <a:ext cx="5662613" cy="644525"/>
          </a:xfrm>
          <a:prstGeom prst="rect">
            <a:avLst/>
          </a:prstGeom>
          <a:noFill/>
          <a:ln w="9525">
            <a:noFill/>
          </a:ln>
        </p:spPr>
        <p:txBody>
          <a:bodyPr anchor="t">
            <a:spAutoFit/>
          </a:bodyPr>
          <a:p>
            <a:pPr algn="just"/>
            <a:r>
              <a:rPr lang="en-US" altLang="en-US" sz="3600" b="1" dirty="0">
                <a:solidFill>
                  <a:srgbClr val="FF0000"/>
                </a:solidFill>
                <a:latin typeface="Times New Roman" panose="02020603050405020304" pitchFamily="18" charset="0"/>
              </a:rPr>
              <a:t>1. Dùng bình chia độ.</a:t>
            </a:r>
            <a:endParaRPr lang="en-US" altLang="en-US" sz="3600" b="1" dirty="0">
              <a:solidFill>
                <a:srgbClr val="FF0000"/>
              </a:solidFill>
              <a:latin typeface="Times New Roman" panose="02020603050405020304" pitchFamily="18" charset="0"/>
            </a:endParaRPr>
          </a:p>
        </p:txBody>
      </p:sp>
      <p:sp>
        <p:nvSpPr>
          <p:cNvPr id="67589" name="Text Box 5"/>
          <p:cNvSpPr txBox="1"/>
          <p:nvPr/>
        </p:nvSpPr>
        <p:spPr>
          <a:xfrm>
            <a:off x="1995488" y="1981200"/>
            <a:ext cx="6538912" cy="1014413"/>
          </a:xfrm>
          <a:prstGeom prst="rect">
            <a:avLst/>
          </a:prstGeom>
          <a:noFill/>
          <a:ln w="9525">
            <a:noFill/>
          </a:ln>
        </p:spPr>
        <p:txBody>
          <a:bodyPr anchor="t">
            <a:spAutoFit/>
          </a:bodyPr>
          <a:p>
            <a:r>
              <a:rPr lang="en-US" altLang="en-US" sz="3000" b="1" i="1" dirty="0">
                <a:solidFill>
                  <a:srgbClr val="009900"/>
                </a:solidFill>
                <a:latin typeface="Times New Roman" panose="02020603050405020304" pitchFamily="18" charset="0"/>
              </a:rPr>
              <a:t>Đổ nước v</a:t>
            </a:r>
            <a:r>
              <a:rPr lang="en-US" altLang="en-US" sz="3000" b="1" i="1" dirty="0">
                <a:solidFill>
                  <a:srgbClr val="009900"/>
                </a:solidFill>
                <a:latin typeface="Times New Roman" panose="02020603050405020304" pitchFamily="18" charset="0"/>
                <a:ea typeface="Times New Roman" panose="02020603050405020304" pitchFamily="18" charset="0"/>
              </a:rPr>
              <a:t>à</a:t>
            </a:r>
            <a:r>
              <a:rPr lang="en-US" altLang="en-US" sz="3000" b="1" i="1" dirty="0">
                <a:solidFill>
                  <a:srgbClr val="009900"/>
                </a:solidFill>
                <a:latin typeface="Times New Roman" panose="02020603050405020304" pitchFamily="18" charset="0"/>
              </a:rPr>
              <a:t>o trong bình chia độ tới thể tích </a:t>
            </a:r>
            <a:r>
              <a:rPr lang="en-US" altLang="en-US" sz="3000" b="1" i="1" dirty="0">
                <a:solidFill>
                  <a:srgbClr val="FF0066"/>
                </a:solidFill>
                <a:latin typeface="Times New Roman" panose="02020603050405020304" pitchFamily="18" charset="0"/>
              </a:rPr>
              <a:t>V</a:t>
            </a:r>
            <a:r>
              <a:rPr lang="en-US" altLang="en-US" sz="3000" b="1" i="1" baseline="-25000" dirty="0">
                <a:solidFill>
                  <a:srgbClr val="FF0066"/>
                </a:solidFill>
                <a:latin typeface="Times New Roman" panose="02020603050405020304" pitchFamily="18" charset="0"/>
              </a:rPr>
              <a:t>1</a:t>
            </a:r>
            <a:endParaRPr lang="en-US" altLang="en-US" sz="3000" b="1" i="1" dirty="0">
              <a:solidFill>
                <a:srgbClr val="FF0066"/>
              </a:solidFill>
              <a:latin typeface="Times New Roman" panose="02020603050405020304" pitchFamily="18" charset="0"/>
              <a:ea typeface="Times New Roman" panose="02020603050405020304" pitchFamily="18" charset="0"/>
            </a:endParaRPr>
          </a:p>
        </p:txBody>
      </p:sp>
      <p:sp>
        <p:nvSpPr>
          <p:cNvPr id="67590" name="Text Box 6"/>
          <p:cNvSpPr txBox="1"/>
          <p:nvPr/>
        </p:nvSpPr>
        <p:spPr>
          <a:xfrm>
            <a:off x="1862138" y="2895600"/>
            <a:ext cx="6877050" cy="1476375"/>
          </a:xfrm>
          <a:prstGeom prst="rect">
            <a:avLst/>
          </a:prstGeom>
          <a:noFill/>
          <a:ln w="9525">
            <a:noFill/>
          </a:ln>
        </p:spPr>
        <p:txBody>
          <a:bodyPr anchor="t">
            <a:spAutoFit/>
          </a:bodyPr>
          <a:p>
            <a:r>
              <a:rPr lang="en-US" altLang="en-US" sz="3000" b="1" i="1" dirty="0">
                <a:solidFill>
                  <a:srgbClr val="009900"/>
                </a:solidFill>
                <a:latin typeface="Times New Roman" panose="02020603050405020304" pitchFamily="18" charset="0"/>
              </a:rPr>
              <a:t>Thả vật chìm v</a:t>
            </a:r>
            <a:r>
              <a:rPr lang="en-US" altLang="en-US" sz="3000" b="1" i="1" dirty="0">
                <a:solidFill>
                  <a:srgbClr val="009900"/>
                </a:solidFill>
                <a:latin typeface="Times New Roman" panose="02020603050405020304" pitchFamily="18" charset="0"/>
                <a:ea typeface="Times New Roman" panose="02020603050405020304" pitchFamily="18" charset="0"/>
              </a:rPr>
              <a:t>à</a:t>
            </a:r>
            <a:r>
              <a:rPr lang="en-US" altLang="en-US" sz="3000" b="1" i="1" dirty="0">
                <a:solidFill>
                  <a:srgbClr val="009900"/>
                </a:solidFill>
                <a:latin typeface="Times New Roman" panose="02020603050405020304" pitchFamily="18" charset="0"/>
              </a:rPr>
              <a:t>o chất lỏng đựng bình chia độ. Mực chất lỏng trong bình dâng lên đến</a:t>
            </a:r>
            <a:r>
              <a:rPr lang="en-US" altLang="en-US" sz="3000" b="1" i="1" dirty="0">
                <a:solidFill>
                  <a:srgbClr val="FF0066"/>
                </a:solidFill>
                <a:latin typeface="Times New Roman" panose="02020603050405020304" pitchFamily="18" charset="0"/>
              </a:rPr>
              <a:t> V</a:t>
            </a:r>
            <a:r>
              <a:rPr lang="en-US" altLang="en-US" sz="3000" b="1" i="1" baseline="-25000" dirty="0">
                <a:solidFill>
                  <a:srgbClr val="FF0066"/>
                </a:solidFill>
                <a:latin typeface="Times New Roman" panose="02020603050405020304" pitchFamily="18" charset="0"/>
              </a:rPr>
              <a:t>2</a:t>
            </a:r>
            <a:endParaRPr lang="en-US" altLang="en-US" sz="3000" b="1" i="1" dirty="0">
              <a:solidFill>
                <a:srgbClr val="FF0066"/>
              </a:solidFill>
              <a:latin typeface="Times New Roman" panose="02020603050405020304" pitchFamily="18" charset="0"/>
              <a:ea typeface="Times New Roman" panose="02020603050405020304" pitchFamily="18" charset="0"/>
            </a:endParaRPr>
          </a:p>
        </p:txBody>
      </p:sp>
      <p:sp>
        <p:nvSpPr>
          <p:cNvPr id="67592" name="Text Box 8"/>
          <p:cNvSpPr txBox="1"/>
          <p:nvPr/>
        </p:nvSpPr>
        <p:spPr>
          <a:xfrm>
            <a:off x="1831975" y="4486275"/>
            <a:ext cx="6511925" cy="552450"/>
          </a:xfrm>
          <a:prstGeom prst="rect">
            <a:avLst/>
          </a:prstGeom>
          <a:noFill/>
          <a:ln w="9525">
            <a:noFill/>
          </a:ln>
        </p:spPr>
        <p:txBody>
          <a:bodyPr wrap="square" anchor="t">
            <a:spAutoFit/>
          </a:bodyPr>
          <a:p>
            <a:r>
              <a:rPr lang="en-US" altLang="en-US" sz="3000" b="1" i="1" dirty="0">
                <a:solidFill>
                  <a:srgbClr val="009900"/>
                </a:solidFill>
                <a:latin typeface="Times New Roman" panose="02020603050405020304" pitchFamily="18" charset="0"/>
              </a:rPr>
              <a:t>Vậy thể tích vật rắn l</a:t>
            </a:r>
            <a:r>
              <a:rPr lang="en-US" altLang="en-US" sz="3000" b="1" i="1" dirty="0">
                <a:solidFill>
                  <a:srgbClr val="009900"/>
                </a:solidFill>
                <a:latin typeface="Times New Roman" panose="02020603050405020304" pitchFamily="18" charset="0"/>
                <a:ea typeface="Times New Roman" panose="02020603050405020304" pitchFamily="18" charset="0"/>
              </a:rPr>
              <a:t>à</a:t>
            </a:r>
            <a:r>
              <a:rPr lang="en-US" altLang="en-US" sz="3000" b="1" i="1" dirty="0">
                <a:solidFill>
                  <a:srgbClr val="009900"/>
                </a:solidFill>
                <a:latin typeface="Times New Roman" panose="02020603050405020304" pitchFamily="18" charset="0"/>
              </a:rPr>
              <a:t> </a:t>
            </a:r>
            <a:r>
              <a:rPr lang="en-US" altLang="en-US" sz="3000" b="1" i="1" dirty="0">
                <a:solidFill>
                  <a:srgbClr val="FF0000"/>
                </a:solidFill>
                <a:latin typeface="Times New Roman" panose="02020603050405020304" pitchFamily="18" charset="0"/>
              </a:rPr>
              <a:t>V</a:t>
            </a:r>
            <a:r>
              <a:rPr lang="en-US" altLang="en-US" sz="3000" b="1" i="1" baseline="-25000" dirty="0">
                <a:solidFill>
                  <a:srgbClr val="FF0000"/>
                </a:solidFill>
                <a:latin typeface="Times New Roman" panose="02020603050405020304" pitchFamily="18" charset="0"/>
              </a:rPr>
              <a:t>vật rắn </a:t>
            </a:r>
            <a:r>
              <a:rPr lang="en-US" altLang="en-US" sz="3000" b="1" i="1" dirty="0">
                <a:solidFill>
                  <a:srgbClr val="FF0000"/>
                </a:solidFill>
                <a:latin typeface="Times New Roman" panose="02020603050405020304" pitchFamily="18" charset="0"/>
              </a:rPr>
              <a:t>= V</a:t>
            </a:r>
            <a:r>
              <a:rPr lang="en-US" altLang="en-US" sz="3000" b="1" i="1" baseline="-25000" dirty="0">
                <a:solidFill>
                  <a:srgbClr val="FF0000"/>
                </a:solidFill>
                <a:latin typeface="Times New Roman" panose="02020603050405020304" pitchFamily="18" charset="0"/>
              </a:rPr>
              <a:t>2 </a:t>
            </a:r>
            <a:r>
              <a:rPr lang="en-US" altLang="en-US" sz="3000" b="1" i="1" dirty="0">
                <a:solidFill>
                  <a:srgbClr val="FF0000"/>
                </a:solidFill>
                <a:latin typeface="Times New Roman" panose="02020603050405020304" pitchFamily="18" charset="0"/>
              </a:rPr>
              <a:t>–V</a:t>
            </a:r>
            <a:r>
              <a:rPr lang="en-US" altLang="en-US" sz="3000" b="1" i="1" baseline="-25000" dirty="0">
                <a:solidFill>
                  <a:srgbClr val="FF0000"/>
                </a:solidFill>
                <a:latin typeface="Times New Roman" panose="02020603050405020304" pitchFamily="18" charset="0"/>
              </a:rPr>
              <a:t>1</a:t>
            </a:r>
            <a:endParaRPr lang="en-US" altLang="en-US" sz="3000" b="1" i="1" baseline="-25000" dirty="0">
              <a:solidFill>
                <a:srgbClr val="FF0000"/>
              </a:solidFill>
              <a:latin typeface="Times New Roman" panose="02020603050405020304" pitchFamily="18" charset="0"/>
              <a:ea typeface="Times New Roman" panose="02020603050405020304" pitchFamily="18" charset="0"/>
            </a:endParaRPr>
          </a:p>
        </p:txBody>
      </p:sp>
      <p:pic>
        <p:nvPicPr>
          <p:cNvPr id="67595" name="Picture 11" descr="nut1"/>
          <p:cNvPicPr>
            <a:picLocks noChangeAspect="1"/>
          </p:cNvPicPr>
          <p:nvPr/>
        </p:nvPicPr>
        <p:blipFill>
          <a:blip r:embed="rId1"/>
          <a:stretch>
            <a:fillRect/>
          </a:stretch>
        </p:blipFill>
        <p:spPr>
          <a:xfrm>
            <a:off x="1466850" y="2209800"/>
            <a:ext cx="209550" cy="209550"/>
          </a:xfrm>
          <a:prstGeom prst="rect">
            <a:avLst/>
          </a:prstGeom>
          <a:noFill/>
          <a:ln w="9525">
            <a:noFill/>
          </a:ln>
        </p:spPr>
      </p:pic>
      <p:pic>
        <p:nvPicPr>
          <p:cNvPr id="67596" name="Picture 12" descr="nut1"/>
          <p:cNvPicPr>
            <a:picLocks noChangeAspect="1"/>
          </p:cNvPicPr>
          <p:nvPr/>
        </p:nvPicPr>
        <p:blipFill>
          <a:blip r:embed="rId1"/>
          <a:stretch>
            <a:fillRect/>
          </a:stretch>
        </p:blipFill>
        <p:spPr>
          <a:xfrm>
            <a:off x="1466850" y="3124200"/>
            <a:ext cx="209550" cy="209550"/>
          </a:xfrm>
          <a:prstGeom prst="rect">
            <a:avLst/>
          </a:prstGeom>
          <a:noFill/>
          <a:ln w="9525">
            <a:noFill/>
          </a:ln>
        </p:spPr>
      </p:pic>
      <p:pic>
        <p:nvPicPr>
          <p:cNvPr id="67597" name="Picture 13" descr="nut1"/>
          <p:cNvPicPr>
            <a:picLocks noChangeAspect="1"/>
          </p:cNvPicPr>
          <p:nvPr/>
        </p:nvPicPr>
        <p:blipFill>
          <a:blip r:embed="rId1"/>
          <a:stretch>
            <a:fillRect/>
          </a:stretch>
        </p:blipFill>
        <p:spPr>
          <a:xfrm>
            <a:off x="1466850" y="4659313"/>
            <a:ext cx="209550" cy="209550"/>
          </a:xfrm>
          <a:prstGeom prst="rect">
            <a:avLst/>
          </a:prstGeom>
          <a:noFill/>
          <a:ln w="9525">
            <a:noFill/>
          </a:ln>
        </p:spPr>
      </p:pic>
    </p:spTree>
  </p:cSld>
  <p:clrMapOvr>
    <a:masterClrMapping/>
  </p:clrMapOvr>
  <p:transition spd="slow">
    <p:wipe dir="d"/>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randombar(horizontal)">
                                      <p:cBhvr>
                                        <p:cTn id="7" dur="10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7595"/>
                                        </p:tgtEl>
                                        <p:attrNameLst>
                                          <p:attrName>style.visibility</p:attrName>
                                        </p:attrNameLst>
                                      </p:cBhvr>
                                      <p:to>
                                        <p:strVal val="visible"/>
                                      </p:to>
                                    </p:set>
                                    <p:anim calcmode="lin" valueType="num">
                                      <p:cBhvr>
                                        <p:cTn id="12" dur="500" fill="hold"/>
                                        <p:tgtEl>
                                          <p:spTgt spid="67595"/>
                                        </p:tgtEl>
                                        <p:attrNameLst>
                                          <p:attrName>ppt_w</p:attrName>
                                        </p:attrNameLst>
                                      </p:cBhvr>
                                      <p:tavLst>
                                        <p:tav tm="0">
                                          <p:val>
                                            <p:fltVal val="0.000000"/>
                                          </p:val>
                                        </p:tav>
                                        <p:tav tm="100000">
                                          <p:val>
                                            <p:strVal val="#ppt_w"/>
                                          </p:val>
                                        </p:tav>
                                      </p:tavLst>
                                    </p:anim>
                                    <p:anim calcmode="lin" valueType="num">
                                      <p:cBhvr>
                                        <p:cTn id="13" dur="500" fill="hold"/>
                                        <p:tgtEl>
                                          <p:spTgt spid="67595"/>
                                        </p:tgtEl>
                                        <p:attrNameLst>
                                          <p:attrName>ppt_h</p:attrName>
                                        </p:attrNameLst>
                                      </p:cBhvr>
                                      <p:tavLst>
                                        <p:tav tm="0">
                                          <p:val>
                                            <p:fltVal val="0.000000"/>
                                          </p:val>
                                        </p:tav>
                                        <p:tav tm="100000">
                                          <p:val>
                                            <p:strVal val="#ppt_h"/>
                                          </p:val>
                                        </p:tav>
                                      </p:tavLst>
                                    </p:anim>
                                    <p:anim calcmode="lin" valueType="num">
                                      <p:cBhvr>
                                        <p:cTn id="14" dur="500" fill="hold"/>
                                        <p:tgtEl>
                                          <p:spTgt spid="67595"/>
                                        </p:tgtEl>
                                        <p:attrNameLst>
                                          <p:attrName>style.rotation</p:attrName>
                                        </p:attrNameLst>
                                      </p:cBhvr>
                                      <p:tavLst>
                                        <p:tav tm="0">
                                          <p:val>
                                            <p:fltVal val="360.000000"/>
                                          </p:val>
                                        </p:tav>
                                        <p:tav tm="100000">
                                          <p:val>
                                            <p:fltVal val="0.000000"/>
                                          </p:val>
                                        </p:tav>
                                      </p:tavLst>
                                    </p:anim>
                                    <p:animEffect transition="in" filter="fade">
                                      <p:cBhvr>
                                        <p:cTn id="15" dur="500"/>
                                        <p:tgtEl>
                                          <p:spTgt spid="67595"/>
                                        </p:tgtEl>
                                      </p:cBhvr>
                                    </p:animEffect>
                                  </p:childTnLst>
                                </p:cTn>
                              </p:par>
                            </p:childTnLst>
                          </p:cTn>
                        </p:par>
                        <p:par>
                          <p:cTn id="16" fill="hold">
                            <p:stCondLst>
                              <p:cond delay="500"/>
                            </p:stCondLst>
                            <p:childTnLst>
                              <p:par>
                                <p:cTn id="17" presetID="55" presetClass="entr" presetSubtype="0" fill="hold" grpId="0" nodeType="afterEffect">
                                  <p:stCondLst>
                                    <p:cond delay="0"/>
                                  </p:stCondLst>
                                  <p:childTnLst>
                                    <p:set>
                                      <p:cBhvr>
                                        <p:cTn id="18" dur="1" fill="hold">
                                          <p:stCondLst>
                                            <p:cond delay="0"/>
                                          </p:stCondLst>
                                        </p:cTn>
                                        <p:tgtEl>
                                          <p:spTgt spid="67589"/>
                                        </p:tgtEl>
                                        <p:attrNameLst>
                                          <p:attrName>style.visibility</p:attrName>
                                        </p:attrNameLst>
                                      </p:cBhvr>
                                      <p:to>
                                        <p:strVal val="visible"/>
                                      </p:to>
                                    </p:set>
                                    <p:anim calcmode="lin" valueType="num">
                                      <p:cBhvr>
                                        <p:cTn id="19" dur="1000" fill="hold"/>
                                        <p:tgtEl>
                                          <p:spTgt spid="67589"/>
                                        </p:tgtEl>
                                        <p:attrNameLst>
                                          <p:attrName>ppt_w</p:attrName>
                                        </p:attrNameLst>
                                      </p:cBhvr>
                                      <p:tavLst>
                                        <p:tav tm="0">
                                          <p:val>
                                            <p:strVal val="#ppt_w*0.70"/>
                                          </p:val>
                                        </p:tav>
                                        <p:tav tm="100000">
                                          <p:val>
                                            <p:strVal val="#ppt_w"/>
                                          </p:val>
                                        </p:tav>
                                      </p:tavLst>
                                    </p:anim>
                                    <p:anim calcmode="lin" valueType="num">
                                      <p:cBhvr>
                                        <p:cTn id="20" dur="1000" fill="hold"/>
                                        <p:tgtEl>
                                          <p:spTgt spid="67589"/>
                                        </p:tgtEl>
                                        <p:attrNameLst>
                                          <p:attrName>ppt_h</p:attrName>
                                        </p:attrNameLst>
                                      </p:cBhvr>
                                      <p:tavLst>
                                        <p:tav tm="0">
                                          <p:val>
                                            <p:strVal val="#ppt_h"/>
                                          </p:val>
                                        </p:tav>
                                        <p:tav tm="100000">
                                          <p:val>
                                            <p:strVal val="#ppt_h"/>
                                          </p:val>
                                        </p:tav>
                                      </p:tavLst>
                                    </p:anim>
                                    <p:animEffect transition="in" filter="fade">
                                      <p:cBhvr>
                                        <p:cTn id="21" dur="1000"/>
                                        <p:tgtEl>
                                          <p:spTgt spid="67589"/>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7596"/>
                                        </p:tgtEl>
                                        <p:attrNameLst>
                                          <p:attrName>style.visibility</p:attrName>
                                        </p:attrNameLst>
                                      </p:cBhvr>
                                      <p:to>
                                        <p:strVal val="visible"/>
                                      </p:to>
                                    </p:set>
                                    <p:anim calcmode="lin" valueType="num">
                                      <p:cBhvr>
                                        <p:cTn id="26" dur="500" fill="hold"/>
                                        <p:tgtEl>
                                          <p:spTgt spid="67596"/>
                                        </p:tgtEl>
                                        <p:attrNameLst>
                                          <p:attrName>ppt_w</p:attrName>
                                        </p:attrNameLst>
                                      </p:cBhvr>
                                      <p:tavLst>
                                        <p:tav tm="0">
                                          <p:val>
                                            <p:fltVal val="0.000000"/>
                                          </p:val>
                                        </p:tav>
                                        <p:tav tm="100000">
                                          <p:val>
                                            <p:strVal val="#ppt_w"/>
                                          </p:val>
                                        </p:tav>
                                      </p:tavLst>
                                    </p:anim>
                                    <p:anim calcmode="lin" valueType="num">
                                      <p:cBhvr>
                                        <p:cTn id="27" dur="500" fill="hold"/>
                                        <p:tgtEl>
                                          <p:spTgt spid="67596"/>
                                        </p:tgtEl>
                                        <p:attrNameLst>
                                          <p:attrName>ppt_h</p:attrName>
                                        </p:attrNameLst>
                                      </p:cBhvr>
                                      <p:tavLst>
                                        <p:tav tm="0">
                                          <p:val>
                                            <p:fltVal val="0.000000"/>
                                          </p:val>
                                        </p:tav>
                                        <p:tav tm="100000">
                                          <p:val>
                                            <p:strVal val="#ppt_h"/>
                                          </p:val>
                                        </p:tav>
                                      </p:tavLst>
                                    </p:anim>
                                    <p:anim calcmode="lin" valueType="num">
                                      <p:cBhvr>
                                        <p:cTn id="28" dur="500" fill="hold"/>
                                        <p:tgtEl>
                                          <p:spTgt spid="67596"/>
                                        </p:tgtEl>
                                        <p:attrNameLst>
                                          <p:attrName>style.rotation</p:attrName>
                                        </p:attrNameLst>
                                      </p:cBhvr>
                                      <p:tavLst>
                                        <p:tav tm="0">
                                          <p:val>
                                            <p:fltVal val="360.000000"/>
                                          </p:val>
                                        </p:tav>
                                        <p:tav tm="100000">
                                          <p:val>
                                            <p:fltVal val="0.000000"/>
                                          </p:val>
                                        </p:tav>
                                      </p:tavLst>
                                    </p:anim>
                                    <p:animEffect transition="in" filter="fade">
                                      <p:cBhvr>
                                        <p:cTn id="29" dur="500"/>
                                        <p:tgtEl>
                                          <p:spTgt spid="67596"/>
                                        </p:tgtEl>
                                      </p:cBhvr>
                                    </p:animEffect>
                                  </p:childTnLst>
                                </p:cTn>
                              </p:par>
                            </p:childTnLst>
                          </p:cTn>
                        </p:par>
                        <p:par>
                          <p:cTn id="30" fill="hold">
                            <p:stCondLst>
                              <p:cond delay="500"/>
                            </p:stCondLst>
                            <p:childTnLst>
                              <p:par>
                                <p:cTn id="31" presetID="55" presetClass="entr" presetSubtype="0" fill="hold" grpId="0" nodeType="afterEffect">
                                  <p:stCondLst>
                                    <p:cond delay="0"/>
                                  </p:stCondLst>
                                  <p:childTnLst>
                                    <p:set>
                                      <p:cBhvr>
                                        <p:cTn id="32" dur="1" fill="hold">
                                          <p:stCondLst>
                                            <p:cond delay="0"/>
                                          </p:stCondLst>
                                        </p:cTn>
                                        <p:tgtEl>
                                          <p:spTgt spid="67590"/>
                                        </p:tgtEl>
                                        <p:attrNameLst>
                                          <p:attrName>style.visibility</p:attrName>
                                        </p:attrNameLst>
                                      </p:cBhvr>
                                      <p:to>
                                        <p:strVal val="visible"/>
                                      </p:to>
                                    </p:set>
                                    <p:anim calcmode="lin" valueType="num">
                                      <p:cBhvr>
                                        <p:cTn id="33" dur="1000" fill="hold"/>
                                        <p:tgtEl>
                                          <p:spTgt spid="67590"/>
                                        </p:tgtEl>
                                        <p:attrNameLst>
                                          <p:attrName>ppt_w</p:attrName>
                                        </p:attrNameLst>
                                      </p:cBhvr>
                                      <p:tavLst>
                                        <p:tav tm="0">
                                          <p:val>
                                            <p:strVal val="#ppt_w*0.70"/>
                                          </p:val>
                                        </p:tav>
                                        <p:tav tm="100000">
                                          <p:val>
                                            <p:strVal val="#ppt_w"/>
                                          </p:val>
                                        </p:tav>
                                      </p:tavLst>
                                    </p:anim>
                                    <p:anim calcmode="lin" valueType="num">
                                      <p:cBhvr>
                                        <p:cTn id="34" dur="1000" fill="hold"/>
                                        <p:tgtEl>
                                          <p:spTgt spid="67590"/>
                                        </p:tgtEl>
                                        <p:attrNameLst>
                                          <p:attrName>ppt_h</p:attrName>
                                        </p:attrNameLst>
                                      </p:cBhvr>
                                      <p:tavLst>
                                        <p:tav tm="0">
                                          <p:val>
                                            <p:strVal val="#ppt_h"/>
                                          </p:val>
                                        </p:tav>
                                        <p:tav tm="100000">
                                          <p:val>
                                            <p:strVal val="#ppt_h"/>
                                          </p:val>
                                        </p:tav>
                                      </p:tavLst>
                                    </p:anim>
                                    <p:animEffect transition="in" filter="fade">
                                      <p:cBhvr>
                                        <p:cTn id="35" dur="1000"/>
                                        <p:tgtEl>
                                          <p:spTgt spid="6759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67597"/>
                                        </p:tgtEl>
                                        <p:attrNameLst>
                                          <p:attrName>style.visibility</p:attrName>
                                        </p:attrNameLst>
                                      </p:cBhvr>
                                      <p:to>
                                        <p:strVal val="visible"/>
                                      </p:to>
                                    </p:set>
                                    <p:anim calcmode="lin" valueType="num">
                                      <p:cBhvr>
                                        <p:cTn id="40" dur="500" fill="hold"/>
                                        <p:tgtEl>
                                          <p:spTgt spid="67597"/>
                                        </p:tgtEl>
                                        <p:attrNameLst>
                                          <p:attrName>ppt_w</p:attrName>
                                        </p:attrNameLst>
                                      </p:cBhvr>
                                      <p:tavLst>
                                        <p:tav tm="0">
                                          <p:val>
                                            <p:fltVal val="0.000000"/>
                                          </p:val>
                                        </p:tav>
                                        <p:tav tm="100000">
                                          <p:val>
                                            <p:strVal val="#ppt_w"/>
                                          </p:val>
                                        </p:tav>
                                      </p:tavLst>
                                    </p:anim>
                                    <p:anim calcmode="lin" valueType="num">
                                      <p:cBhvr>
                                        <p:cTn id="41" dur="500" fill="hold"/>
                                        <p:tgtEl>
                                          <p:spTgt spid="67597"/>
                                        </p:tgtEl>
                                        <p:attrNameLst>
                                          <p:attrName>ppt_h</p:attrName>
                                        </p:attrNameLst>
                                      </p:cBhvr>
                                      <p:tavLst>
                                        <p:tav tm="0">
                                          <p:val>
                                            <p:fltVal val="0.000000"/>
                                          </p:val>
                                        </p:tav>
                                        <p:tav tm="100000">
                                          <p:val>
                                            <p:strVal val="#ppt_h"/>
                                          </p:val>
                                        </p:tav>
                                      </p:tavLst>
                                    </p:anim>
                                    <p:anim calcmode="lin" valueType="num">
                                      <p:cBhvr>
                                        <p:cTn id="42" dur="500" fill="hold"/>
                                        <p:tgtEl>
                                          <p:spTgt spid="67597"/>
                                        </p:tgtEl>
                                        <p:attrNameLst>
                                          <p:attrName>style.rotation</p:attrName>
                                        </p:attrNameLst>
                                      </p:cBhvr>
                                      <p:tavLst>
                                        <p:tav tm="0">
                                          <p:val>
                                            <p:fltVal val="360.000000"/>
                                          </p:val>
                                        </p:tav>
                                        <p:tav tm="100000">
                                          <p:val>
                                            <p:fltVal val="0.000000"/>
                                          </p:val>
                                        </p:tav>
                                      </p:tavLst>
                                    </p:anim>
                                    <p:animEffect transition="in" filter="fade">
                                      <p:cBhvr>
                                        <p:cTn id="43" dur="500"/>
                                        <p:tgtEl>
                                          <p:spTgt spid="67597"/>
                                        </p:tgtEl>
                                      </p:cBhvr>
                                    </p:animEffect>
                                  </p:childTnLst>
                                </p:cTn>
                              </p:par>
                            </p:childTnLst>
                          </p:cTn>
                        </p:par>
                        <p:par>
                          <p:cTn id="44" fill="hold">
                            <p:stCondLst>
                              <p:cond delay="500"/>
                            </p:stCondLst>
                            <p:childTnLst>
                              <p:par>
                                <p:cTn id="45" presetID="55" presetClass="entr" presetSubtype="0" fill="hold" grpId="0" nodeType="afterEffect">
                                  <p:stCondLst>
                                    <p:cond delay="0"/>
                                  </p:stCondLst>
                                  <p:childTnLst>
                                    <p:set>
                                      <p:cBhvr>
                                        <p:cTn id="46" dur="1" fill="hold">
                                          <p:stCondLst>
                                            <p:cond delay="0"/>
                                          </p:stCondLst>
                                        </p:cTn>
                                        <p:tgtEl>
                                          <p:spTgt spid="67592"/>
                                        </p:tgtEl>
                                        <p:attrNameLst>
                                          <p:attrName>style.visibility</p:attrName>
                                        </p:attrNameLst>
                                      </p:cBhvr>
                                      <p:to>
                                        <p:strVal val="visible"/>
                                      </p:to>
                                    </p:set>
                                    <p:anim calcmode="lin" valueType="num">
                                      <p:cBhvr>
                                        <p:cTn id="47" dur="1000" fill="hold"/>
                                        <p:tgtEl>
                                          <p:spTgt spid="67592"/>
                                        </p:tgtEl>
                                        <p:attrNameLst>
                                          <p:attrName>ppt_w</p:attrName>
                                        </p:attrNameLst>
                                      </p:cBhvr>
                                      <p:tavLst>
                                        <p:tav tm="0">
                                          <p:val>
                                            <p:strVal val="#ppt_w*0.70"/>
                                          </p:val>
                                        </p:tav>
                                        <p:tav tm="100000">
                                          <p:val>
                                            <p:strVal val="#ppt_w"/>
                                          </p:val>
                                        </p:tav>
                                      </p:tavLst>
                                    </p:anim>
                                    <p:anim calcmode="lin" valueType="num">
                                      <p:cBhvr>
                                        <p:cTn id="48" dur="1000" fill="hold"/>
                                        <p:tgtEl>
                                          <p:spTgt spid="67592"/>
                                        </p:tgtEl>
                                        <p:attrNameLst>
                                          <p:attrName>ppt_h</p:attrName>
                                        </p:attrNameLst>
                                      </p:cBhvr>
                                      <p:tavLst>
                                        <p:tav tm="0">
                                          <p:val>
                                            <p:strVal val="#ppt_h"/>
                                          </p:val>
                                        </p:tav>
                                        <p:tav tm="100000">
                                          <p:val>
                                            <p:strVal val="#ppt_h"/>
                                          </p:val>
                                        </p:tav>
                                      </p:tavLst>
                                    </p:anim>
                                    <p:animEffect transition="in" filter="fade">
                                      <p:cBhvr>
                                        <p:cTn id="49" dur="10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9" grpId="0"/>
      <p:bldP spid="67590" grpId="0"/>
      <p:bldP spid="675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10"/>
          <p:cNvSpPr/>
          <p:nvPr/>
        </p:nvSpPr>
        <p:spPr>
          <a:xfrm>
            <a:off x="3962400" y="5867400"/>
            <a:ext cx="1300163" cy="460375"/>
          </a:xfrm>
          <a:prstGeom prst="rect">
            <a:avLst/>
          </a:prstGeom>
          <a:noFill/>
          <a:ln w="9525">
            <a:noFill/>
          </a:ln>
        </p:spPr>
        <p:txBody>
          <a:bodyPr wrap="none" anchor="t">
            <a:spAutoFit/>
          </a:bodyPr>
          <a:p>
            <a:r>
              <a:rPr lang="en-US" altLang="en-US" sz="2400" b="1" dirty="0">
                <a:latin typeface="Times New Roman" panose="02020603050405020304" pitchFamily="18" charset="0"/>
              </a:rPr>
              <a:t>Hình 4.3</a:t>
            </a:r>
            <a:endParaRPr lang="en-US" altLang="en-US" sz="2400" b="1" dirty="0">
              <a:latin typeface="Times New Roman" panose="02020603050405020304" pitchFamily="18" charset="0"/>
            </a:endParaRPr>
          </a:p>
        </p:txBody>
      </p:sp>
      <p:pic>
        <p:nvPicPr>
          <p:cNvPr id="13314" name="Picture 11" descr="L6_B4_H4-3"/>
          <p:cNvPicPr>
            <a:picLocks noChangeAspect="1"/>
          </p:cNvPicPr>
          <p:nvPr/>
        </p:nvPicPr>
        <p:blipFill>
          <a:blip r:embed="rId1"/>
          <a:stretch>
            <a:fillRect/>
          </a:stretch>
        </p:blipFill>
        <p:spPr>
          <a:xfrm>
            <a:off x="1052513" y="1562100"/>
            <a:ext cx="7810500" cy="3735388"/>
          </a:xfrm>
          <a:prstGeom prst="rect">
            <a:avLst/>
          </a:prstGeom>
          <a:noFill/>
          <a:ln w="9525">
            <a:noFill/>
          </a:ln>
        </p:spPr>
      </p:pic>
      <p:sp>
        <p:nvSpPr>
          <p:cNvPr id="13315" name="Text Box 1"/>
          <p:cNvSpPr txBox="1"/>
          <p:nvPr/>
        </p:nvSpPr>
        <p:spPr>
          <a:xfrm>
            <a:off x="1238250" y="508000"/>
            <a:ext cx="4144963" cy="646113"/>
          </a:xfrm>
          <a:prstGeom prst="rect">
            <a:avLst/>
          </a:prstGeom>
          <a:noFill/>
          <a:ln w="9525">
            <a:noFill/>
          </a:ln>
        </p:spPr>
        <p:txBody>
          <a:bodyPr wrap="square" anchor="t">
            <a:spAutoFit/>
          </a:bodyPr>
          <a:p>
            <a:pPr eaLnBrk="0" hangingPunct="0"/>
            <a:r>
              <a:rPr lang="en-US" altLang="zh-CN" sz="3600" b="1">
                <a:solidFill>
                  <a:srgbClr val="FF0000"/>
                </a:solidFill>
                <a:latin typeface="Times New Roman" panose="02020603050405020304" pitchFamily="18" charset="0"/>
              </a:rPr>
              <a:t>2. Dùng bình tràn</a:t>
            </a:r>
            <a:endParaRPr lang="en-US" altLang="zh-CN" sz="3600" b="1">
              <a:solidFill>
                <a:srgbClr val="FF0000"/>
              </a:solidFill>
              <a:latin typeface="Times New Roman" panose="02020603050405020304" pitchFamily="18" charset="0"/>
            </a:endParaRPr>
          </a:p>
        </p:txBody>
      </p:sp>
    </p:spTree>
  </p:cSld>
  <p:clrMapOvr>
    <a:masterClrMapping/>
  </p:clrMapOvr>
  <p:transition spd="slow">
    <p:cover/>
    <p:sndAc>
      <p:stSnd>
        <p:snd r:embed="rId2" name="click.wav"/>
      </p:stSnd>
    </p:sndAc>
  </p:transition>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7&quot;/&gt;&lt;/object&gt;&lt;object type=&quot;3&quot; unique_id=&quot;10008&quot;&gt;&lt;property id=&quot;20148&quot; value=&quot;5&quot;/&gt;&lt;property id=&quot;20300&quot; value=&quot;Slide 6&quot;/&gt;&lt;property id=&quot;20307&quot; value=&quot;291&quot;/&gt;&lt;/object&gt;&lt;object type=&quot;3&quot; unique_id=&quot;10009&quot;&gt;&lt;property id=&quot;20148&quot; value=&quot;5&quot;/&gt;&lt;property id=&quot;20300&quot; value=&quot;Slide 8&quot;/&gt;&lt;property id=&quot;20307&quot; value=&quot;292&quot;/&gt;&lt;/object&gt;&lt;object type=&quot;3&quot; unique_id=&quot;10011&quot;&gt;&lt;property id=&quot;20148&quot; value=&quot;5&quot;/&gt;&lt;property id=&quot;20300&quot; value=&quot;Slide 9&quot;/&gt;&lt;property id=&quot;20307&quot; value=&quot;295&quot;/&gt;&lt;/object&gt;&lt;object type=&quot;3&quot; unique_id=&quot;10012&quot;&gt;&lt;property id=&quot;20148&quot; value=&quot;5&quot;/&gt;&lt;property id=&quot;20300&quot; value=&quot;Slide 12&quot;/&gt;&lt;property id=&quot;20307&quot; value=&quot;286&quot;/&gt;&lt;/object&gt;&lt;object type=&quot;3&quot; unique_id=&quot;10013&quot;&gt;&lt;property id=&quot;20148&quot; value=&quot;5&quot;/&gt;&lt;property id=&quot;20300&quot; value=&quot;Slide 13&quot;/&gt;&lt;property id=&quot;20307&quot; value=&quot;276&quot;/&gt;&lt;/object&gt;&lt;object type=&quot;3&quot; unique_id=&quot;10017&quot;&gt;&lt;property id=&quot;20148&quot; value=&quot;5&quot;/&gt;&lt;property id=&quot;20300&quot; value=&quot;Slide 15&quot;/&gt;&lt;property id=&quot;20307&quot; value=&quot;288&quot;/&gt;&lt;/object&gt;&lt;object type=&quot;3&quot; unique_id=&quot;10018&quot;&gt;&lt;property id=&quot;20148&quot; value=&quot;5&quot;/&gt;&lt;property id=&quot;20300&quot; value=&quot;Slide 16&quot;/&gt;&lt;property id=&quot;20307&quot; value=&quot;289&quot;/&gt;&lt;/object&gt;&lt;object type=&quot;3&quot; unique_id=&quot;10097&quot;&gt;&lt;property id=&quot;20148&quot; value=&quot;5&quot;/&gt;&lt;property id=&quot;20300&quot; value=&quot;Slide 7&quot;/&gt;&lt;property id=&quot;20307&quot; value=&quot;299&quot;/&gt;&lt;/object&gt;&lt;object type=&quot;3&quot; unique_id=&quot;10188&quot;&gt;&lt;property id=&quot;20148&quot; value=&quot;5&quot;/&gt;&lt;property id=&quot;20300&quot; value=&quot;Slide 10&quot;/&gt;&lt;property id=&quot;20307&quot; value=&quot;300&quot;/&gt;&lt;/object&gt;&lt;object type=&quot;3&quot; unique_id=&quot;10189&quot;&gt;&lt;property id=&quot;20148&quot; value=&quot;5&quot;/&gt;&lt;property id=&quot;20300&quot; value=&quot;Slide 11&quot;/&gt;&lt;property id=&quot;20307&quot; value=&quot;301&quot;/&gt;&lt;/object&gt;&lt;object type=&quot;3&quot; unique_id=&quot;10412&quot;&gt;&lt;property id=&quot;20148&quot; value=&quot;5&quot;/&gt;&lt;property id=&quot;20300&quot; value=&quot;Slide 14&quot;/&gt;&lt;property id=&quot;20307&quot; value=&quot;302&quot;/&gt;&lt;/object&gt;&lt;object type=&quot;3&quot; unique_id=&quot;10525&quot;&gt;&lt;property id=&quot;20148&quot; value=&quot;5&quot;/&gt;&lt;property id=&quot;20300&quot; value=&quot;Slide 5&quot;/&gt;&lt;property id=&quot;20307&quot; value=&quot;303&quot;/&gt;&lt;/object&gt;&lt;object type=&quot;3&quot; unique_id=&quot;10934&quot;&gt;&lt;property id=&quot;20148&quot; value=&quot;5&quot;/&gt;&lt;property id=&quot;20300&quot; value=&quot;Slide 26&quot;/&gt;&lt;property id=&quot;20307&quot; value=&quot;304&quot;/&gt;&lt;/object&gt;&lt;object type=&quot;3&quot; unique_id=&quot;11187&quot;&gt;&lt;property id=&quot;20148&quot; value=&quot;5&quot;/&gt;&lt;property id=&quot;20300&quot; value=&quot;Slide 27&quot;/&gt;&lt;property id=&quot;20307&quot; value=&quot;305&quot;/&gt;&lt;/object&gt;&lt;object type=&quot;3&quot; unique_id=&quot;11404&quot;&gt;&lt;property id=&quot;20148&quot; value=&quot;5&quot;/&gt;&lt;property id=&quot;20300&quot; value=&quot;Slide 2&quot;/&gt;&lt;property id=&quot;20307&quot; value=&quot;315&quot;/&gt;&lt;/object&gt;&lt;object type=&quot;3&quot; unique_id=&quot;11405&quot;&gt;&lt;property id=&quot;20148&quot; value=&quot;5&quot;/&gt;&lt;property id=&quot;20300&quot; value=&quot;Slide 3&quot;/&gt;&lt;property id=&quot;20307&quot; value=&quot;316&quot;/&gt;&lt;/object&gt;&lt;object type=&quot;3&quot; unique_id=&quot;11406&quot;&gt;&lt;property id=&quot;20148&quot; value=&quot;5&quot;/&gt;&lt;property id=&quot;20300&quot; value=&quot;Slide 4&quot;/&gt;&lt;property id=&quot;20307&quot; value=&quot;317&quot;/&gt;&lt;/object&gt;&lt;object type=&quot;3&quot; unique_id=&quot;11407&quot;&gt;&lt;property id=&quot;20148&quot; value=&quot;5&quot;/&gt;&lt;property id=&quot;20300&quot; value=&quot;Slide 17 - &amp;quot;TRÒ CHƠI Ô CHỮ&amp;quot;&quot;/&gt;&lt;property id=&quot;20307&quot; value=&quot;306&quot;/&gt;&lt;/object&gt;&lt;object type=&quot;3&quot; unique_id=&quot;11408&quot;&gt;&lt;property id=&quot;20148&quot; value=&quot;5&quot;/&gt;&lt;property id=&quot;20300&quot; value=&quot;Slide 18&quot;/&gt;&lt;property id=&quot;20307&quot; value=&quot;307&quot;/&gt;&lt;/object&gt;&lt;object type=&quot;3&quot; unique_id=&quot;11409&quot;&gt;&lt;property id=&quot;20148&quot; value=&quot;5&quot;/&gt;&lt;property id=&quot;20300&quot; value=&quot;Slide 19&quot;/&gt;&lt;property id=&quot;20307&quot; value=&quot;308&quot;/&gt;&lt;/object&gt;&lt;object type=&quot;3&quot; unique_id=&quot;11410&quot;&gt;&lt;property id=&quot;20148&quot; value=&quot;5&quot;/&gt;&lt;property id=&quot;20300&quot; value=&quot;Slide 20&quot;/&gt;&lt;property id=&quot;20307&quot; value=&quot;309&quot;/&gt;&lt;/object&gt;&lt;object type=&quot;3&quot; unique_id=&quot;11411&quot;&gt;&lt;property id=&quot;20148&quot; value=&quot;5&quot;/&gt;&lt;property id=&quot;20300&quot; value=&quot;Slide 21&quot;/&gt;&lt;property id=&quot;20307&quot; value=&quot;310&quot;/&gt;&lt;/object&gt;&lt;object type=&quot;3&quot; unique_id=&quot;11412&quot;&gt;&lt;property id=&quot;20148&quot; value=&quot;5&quot;/&gt;&lt;property id=&quot;20300&quot; value=&quot;Slide 22&quot;/&gt;&lt;property id=&quot;20307&quot; value=&quot;311&quot;/&gt;&lt;/object&gt;&lt;object type=&quot;3&quot; unique_id=&quot;11413&quot;&gt;&lt;property id=&quot;20148&quot; value=&quot;5&quot;/&gt;&lt;property id=&quot;20300&quot; value=&quot;Slide 23&quot;/&gt;&lt;property id=&quot;20307&quot; value=&quot;312&quot;/&gt;&lt;/object&gt;&lt;object type=&quot;3&quot; unique_id=&quot;11414&quot;&gt;&lt;property id=&quot;20148&quot; value=&quot;5&quot;/&gt;&lt;property id=&quot;20300&quot; value=&quot;Slide 24&quot;/&gt;&lt;property id=&quot;20307&quot; value=&quot;313&quot;/&gt;&lt;/object&gt;&lt;object type=&quot;3&quot; unique_id=&quot;11415&quot;&gt;&lt;property id=&quot;20148&quot; value=&quot;5&quot;/&gt;&lt;property id=&quot;20300&quot; value=&quot;Slide 25&quot;/&gt;&lt;property id=&quot;20307&quot; value=&quot;31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rgbClr val="0000FF"/>
            </a:solidFill>
            <a:effectLst/>
            <a:latin typeface="VNI-Helve"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rgbClr val="0000FF"/>
            </a:solidFill>
            <a:effectLst/>
            <a:latin typeface="VNI-Helve"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rgbClr val="0000FF"/>
            </a:solidFill>
            <a:effectLst/>
            <a:latin typeface="VNI-Helve"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rgbClr val="0000FF"/>
            </a:solidFill>
            <a:effectLst/>
            <a:latin typeface="VNI-Helve"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4006</Words>
  <Application>WPS Presentation</Application>
  <PresentationFormat/>
  <Paragraphs>198</Paragraphs>
  <Slides>27</Slides>
  <Notes>1</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27</vt:i4>
      </vt:variant>
    </vt:vector>
  </HeadingPairs>
  <TitlesOfParts>
    <vt:vector size="40" baseType="lpstr">
      <vt:lpstr>Arial</vt:lpstr>
      <vt:lpstr>SimSun</vt:lpstr>
      <vt:lpstr>Wingdings</vt:lpstr>
      <vt:lpstr>VNI-Helve</vt:lpstr>
      <vt:lpstr>Segoe Print</vt:lpstr>
      <vt:lpstr>Times New Roman</vt:lpstr>
      <vt:lpstr>VNI-Times</vt:lpstr>
      <vt:lpstr>Tahoma</vt:lpstr>
      <vt:lpstr>Microsoft YaHei</vt:lpstr>
      <vt:lpstr>Arial Unicode MS</vt:lpstr>
      <vt:lpstr>Wingdings</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LeLam</dc:creator>
  <cp:lastModifiedBy>anhpham</cp:lastModifiedBy>
  <cp:revision>334</cp:revision>
  <dcterms:created xsi:type="dcterms:W3CDTF">2003-11-04T09:54:34Z</dcterms:created>
  <dcterms:modified xsi:type="dcterms:W3CDTF">2020-09-14T14:10:29Z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