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59" r:id="rId5"/>
    <p:sldId id="260" r:id="rId6"/>
    <p:sldId id="261" r:id="rId7"/>
    <p:sldId id="264" r:id="rId8"/>
    <p:sldId id="262" r:id="rId9"/>
    <p:sldId id="266" r:id="rId10"/>
    <p:sldId id="263" r:id="rId11"/>
    <p:sldId id="265" r:id="rId12"/>
    <p:sldId id="267" r:id="rId13"/>
    <p:sldId id="268" r:id="rId14"/>
    <p:sldId id="270" r:id="rId15"/>
    <p:sldId id="272" r:id="rId16"/>
    <p:sldId id="273" r:id="rId17"/>
    <p:sldId id="274" r:id="rId18"/>
    <p:sldId id="276" r:id="rId19"/>
    <p:sldId id="277" r:id="rId20"/>
    <p:sldId id="275"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8FE5D-5F27-4B93-B359-6674B14931C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EC2644A-3E53-4036-BFBD-217E4D49BC0A}">
      <dgm:prSet phldrT="[Text]" custT="1"/>
      <dgm:spPr>
        <a:solidFill>
          <a:schemeClr val="accent6">
            <a:lumMod val="75000"/>
          </a:schemeClr>
        </a:solidFill>
      </dgm:spPr>
      <dgm:t>
        <a:bodyPr/>
        <a:lstStyle/>
        <a:p>
          <a:r>
            <a:rPr lang="en-US" sz="3600" dirty="0" err="1" smtClean="0">
              <a:solidFill>
                <a:schemeClr val="tx1"/>
              </a:solidFill>
            </a:rPr>
            <a:t>Nội</a:t>
          </a:r>
          <a:r>
            <a:rPr lang="en-US" sz="3600" dirty="0" smtClean="0">
              <a:solidFill>
                <a:schemeClr val="tx1"/>
              </a:solidFill>
            </a:rPr>
            <a:t> DUNG CHÍNH</a:t>
          </a:r>
          <a:endParaRPr lang="en-US" sz="3600" dirty="0">
            <a:solidFill>
              <a:schemeClr val="tx1"/>
            </a:solidFill>
          </a:endParaRPr>
        </a:p>
      </dgm:t>
    </dgm:pt>
    <dgm:pt modelId="{A40B6D57-C294-4CF0-8512-38DA9DC14B75}" type="parTrans" cxnId="{BCEDF2FD-0A2B-415F-8C19-44357266EE5C}">
      <dgm:prSet/>
      <dgm:spPr/>
      <dgm:t>
        <a:bodyPr/>
        <a:lstStyle/>
        <a:p>
          <a:endParaRPr lang="en-US"/>
        </a:p>
      </dgm:t>
    </dgm:pt>
    <dgm:pt modelId="{8472090C-183F-4AF7-85A5-E578720597FB}" type="sibTrans" cxnId="{BCEDF2FD-0A2B-415F-8C19-44357266EE5C}">
      <dgm:prSet/>
      <dgm:spPr/>
      <dgm:t>
        <a:bodyPr/>
        <a:lstStyle/>
        <a:p>
          <a:endParaRPr lang="en-US"/>
        </a:p>
      </dgm:t>
    </dgm:pt>
    <dgm:pt modelId="{4C3B0B8D-86C7-4D9E-A4A9-2A157ABFE808}">
      <dgm:prSet phldrT="[Text]" custT="1"/>
      <dgm:spPr>
        <a:solidFill>
          <a:schemeClr val="accent4">
            <a:lumMod val="60000"/>
            <a:lumOff val="40000"/>
          </a:schemeClr>
        </a:solidFill>
      </dgm:spPr>
      <dgm:t>
        <a:bodyPr/>
        <a:lstStyle/>
        <a:p>
          <a:r>
            <a:rPr lang="en-US" sz="3600" dirty="0" smtClean="0">
              <a:solidFill>
                <a:schemeClr val="tx1"/>
              </a:solidFill>
            </a:rPr>
            <a:t>II. </a:t>
          </a:r>
          <a:r>
            <a:rPr lang="en-US" sz="3600" dirty="0" err="1" smtClean="0">
              <a:solidFill>
                <a:schemeClr val="tx1"/>
              </a:solidFill>
            </a:rPr>
            <a:t>Loại</a:t>
          </a:r>
          <a:r>
            <a:rPr lang="en-US" sz="3600" dirty="0" smtClean="0">
              <a:solidFill>
                <a:schemeClr val="tx1"/>
              </a:solidFill>
            </a:rPr>
            <a:t> </a:t>
          </a:r>
          <a:r>
            <a:rPr lang="en-US" sz="3600" dirty="0" err="1" smtClean="0">
              <a:solidFill>
                <a:schemeClr val="tx1"/>
              </a:solidFill>
            </a:rPr>
            <a:t>hình</a:t>
          </a:r>
          <a:r>
            <a:rPr lang="en-US" sz="3600" dirty="0" smtClean="0">
              <a:solidFill>
                <a:schemeClr val="tx1"/>
              </a:solidFill>
            </a:rPr>
            <a:t> </a:t>
          </a:r>
          <a:r>
            <a:rPr lang="en-US" sz="3600" dirty="0" err="1" smtClean="0">
              <a:solidFill>
                <a:schemeClr val="tx1"/>
              </a:solidFill>
            </a:rPr>
            <a:t>quần</a:t>
          </a:r>
          <a:r>
            <a:rPr lang="en-US" sz="3600" dirty="0" smtClean="0">
              <a:solidFill>
                <a:schemeClr val="tx1"/>
              </a:solidFill>
            </a:rPr>
            <a:t> </a:t>
          </a:r>
          <a:r>
            <a:rPr lang="en-US" sz="3600" dirty="0" err="1" smtClean="0">
              <a:solidFill>
                <a:schemeClr val="tx1"/>
              </a:solidFill>
            </a:rPr>
            <a:t>cư</a:t>
          </a:r>
          <a:endParaRPr lang="en-US" sz="3600" dirty="0">
            <a:solidFill>
              <a:schemeClr val="tx1"/>
            </a:solidFill>
          </a:endParaRPr>
        </a:p>
      </dgm:t>
    </dgm:pt>
    <dgm:pt modelId="{41A896F0-E35D-4DC3-A982-BDF12C9CF470}" type="parTrans" cxnId="{74CE2792-BDA5-4D2D-9F60-5A14048D91FF}">
      <dgm:prSet custT="1"/>
      <dgm:spPr/>
      <dgm:t>
        <a:bodyPr/>
        <a:lstStyle/>
        <a:p>
          <a:endParaRPr lang="en-US" sz="3600"/>
        </a:p>
      </dgm:t>
    </dgm:pt>
    <dgm:pt modelId="{65E0B5B7-AEA6-4EF7-B55C-4D942824EF13}" type="sibTrans" cxnId="{74CE2792-BDA5-4D2D-9F60-5A14048D91FF}">
      <dgm:prSet/>
      <dgm:spPr/>
      <dgm:t>
        <a:bodyPr/>
        <a:lstStyle/>
        <a:p>
          <a:endParaRPr lang="en-US"/>
        </a:p>
      </dgm:t>
    </dgm:pt>
    <dgm:pt modelId="{65669007-116D-453D-B996-0BB76982033B}">
      <dgm:prSet phldrT="[Text]" custT="1"/>
      <dgm:spPr>
        <a:solidFill>
          <a:schemeClr val="accent5">
            <a:lumMod val="60000"/>
            <a:lumOff val="40000"/>
          </a:schemeClr>
        </a:solidFill>
      </dgm:spPr>
      <dgm:t>
        <a:bodyPr/>
        <a:lstStyle/>
        <a:p>
          <a:r>
            <a:rPr lang="en-US" sz="3600" dirty="0" smtClean="0">
              <a:solidFill>
                <a:schemeClr val="tx1"/>
              </a:solidFill>
            </a:rPr>
            <a:t>1. </a:t>
          </a:r>
          <a:r>
            <a:rPr lang="en-US" sz="3600" dirty="0" err="1" smtClean="0">
              <a:solidFill>
                <a:schemeClr val="tx1"/>
              </a:solidFill>
            </a:rPr>
            <a:t>Quần</a:t>
          </a:r>
          <a:r>
            <a:rPr lang="en-US" sz="3600" dirty="0" smtClean="0">
              <a:solidFill>
                <a:schemeClr val="tx1"/>
              </a:solidFill>
            </a:rPr>
            <a:t> </a:t>
          </a:r>
          <a:r>
            <a:rPr lang="en-US" sz="3600" dirty="0" err="1" smtClean="0">
              <a:solidFill>
                <a:schemeClr val="tx1"/>
              </a:solidFill>
            </a:rPr>
            <a:t>cư</a:t>
          </a:r>
          <a:r>
            <a:rPr lang="en-US" sz="3600" dirty="0" smtClean="0">
              <a:solidFill>
                <a:schemeClr val="tx1"/>
              </a:solidFill>
            </a:rPr>
            <a:t> </a:t>
          </a:r>
          <a:r>
            <a:rPr lang="en-US" sz="3600" dirty="0" err="1" smtClean="0">
              <a:solidFill>
                <a:schemeClr val="tx1"/>
              </a:solidFill>
            </a:rPr>
            <a:t>nông</a:t>
          </a:r>
          <a:r>
            <a:rPr lang="en-US" sz="3600" dirty="0" smtClean="0">
              <a:solidFill>
                <a:schemeClr val="tx1"/>
              </a:solidFill>
            </a:rPr>
            <a:t> </a:t>
          </a:r>
          <a:r>
            <a:rPr lang="en-US" sz="3600" dirty="0" err="1" smtClean="0">
              <a:solidFill>
                <a:schemeClr val="tx1"/>
              </a:solidFill>
            </a:rPr>
            <a:t>thôn</a:t>
          </a:r>
          <a:endParaRPr lang="en-US" sz="3600" dirty="0">
            <a:solidFill>
              <a:schemeClr val="tx1"/>
            </a:solidFill>
          </a:endParaRPr>
        </a:p>
      </dgm:t>
    </dgm:pt>
    <dgm:pt modelId="{0CE66D88-7EC0-4834-ADCB-374AE8A88F95}" type="parTrans" cxnId="{97B57DEC-EEAB-435C-AD42-6B4EA1FB68EA}">
      <dgm:prSet custT="1"/>
      <dgm:spPr/>
      <dgm:t>
        <a:bodyPr/>
        <a:lstStyle/>
        <a:p>
          <a:endParaRPr lang="en-US" sz="3600"/>
        </a:p>
      </dgm:t>
    </dgm:pt>
    <dgm:pt modelId="{8D92EEC0-B146-48F7-9D1A-6DB48043D063}" type="sibTrans" cxnId="{97B57DEC-EEAB-435C-AD42-6B4EA1FB68EA}">
      <dgm:prSet/>
      <dgm:spPr/>
      <dgm:t>
        <a:bodyPr/>
        <a:lstStyle/>
        <a:p>
          <a:endParaRPr lang="en-US"/>
        </a:p>
      </dgm:t>
    </dgm:pt>
    <dgm:pt modelId="{B3B5919E-CE5E-4D09-9FF7-58ECEEEE4619}">
      <dgm:prSet phldrT="[Text]" custT="1"/>
      <dgm:spPr>
        <a:solidFill>
          <a:schemeClr val="accent5">
            <a:lumMod val="60000"/>
            <a:lumOff val="40000"/>
          </a:schemeClr>
        </a:solidFill>
      </dgm:spPr>
      <dgm:t>
        <a:bodyPr/>
        <a:lstStyle/>
        <a:p>
          <a:r>
            <a:rPr lang="en-US" sz="3600" dirty="0" smtClean="0">
              <a:solidFill>
                <a:schemeClr val="tx1"/>
              </a:solidFill>
            </a:rPr>
            <a:t>2. </a:t>
          </a:r>
          <a:r>
            <a:rPr lang="en-US" sz="3600" dirty="0" err="1" smtClean="0">
              <a:solidFill>
                <a:schemeClr val="tx1"/>
              </a:solidFill>
            </a:rPr>
            <a:t>Quần</a:t>
          </a:r>
          <a:r>
            <a:rPr lang="en-US" sz="3600" dirty="0" smtClean="0">
              <a:solidFill>
                <a:schemeClr val="tx1"/>
              </a:solidFill>
            </a:rPr>
            <a:t> </a:t>
          </a:r>
          <a:r>
            <a:rPr lang="en-US" sz="3600" dirty="0" err="1" smtClean="0">
              <a:solidFill>
                <a:schemeClr val="tx1"/>
              </a:solidFill>
            </a:rPr>
            <a:t>cư</a:t>
          </a:r>
          <a:r>
            <a:rPr lang="en-US" sz="3600" dirty="0" smtClean="0">
              <a:solidFill>
                <a:schemeClr val="tx1"/>
              </a:solidFill>
            </a:rPr>
            <a:t> </a:t>
          </a:r>
          <a:r>
            <a:rPr lang="en-US" sz="3600" dirty="0" err="1" smtClean="0">
              <a:solidFill>
                <a:schemeClr val="tx1"/>
              </a:solidFill>
            </a:rPr>
            <a:t>thành</a:t>
          </a:r>
          <a:r>
            <a:rPr lang="en-US" sz="3600" dirty="0" smtClean="0">
              <a:solidFill>
                <a:schemeClr val="tx1"/>
              </a:solidFill>
            </a:rPr>
            <a:t> </a:t>
          </a:r>
          <a:r>
            <a:rPr lang="en-US" sz="3600" dirty="0" err="1" smtClean="0">
              <a:solidFill>
                <a:schemeClr val="tx1"/>
              </a:solidFill>
            </a:rPr>
            <a:t>thị</a:t>
          </a:r>
          <a:endParaRPr lang="en-US" sz="3600" dirty="0">
            <a:solidFill>
              <a:schemeClr val="tx1"/>
            </a:solidFill>
          </a:endParaRPr>
        </a:p>
      </dgm:t>
    </dgm:pt>
    <dgm:pt modelId="{A5BA0715-814E-42FF-A806-326EF3A0972D}" type="parTrans" cxnId="{FC25E839-3175-4414-867B-3410E2D8787F}">
      <dgm:prSet custT="1"/>
      <dgm:spPr/>
      <dgm:t>
        <a:bodyPr/>
        <a:lstStyle/>
        <a:p>
          <a:endParaRPr lang="en-US" sz="3600"/>
        </a:p>
      </dgm:t>
    </dgm:pt>
    <dgm:pt modelId="{31D79F08-2CF4-4A63-B9D1-626A57861B0C}" type="sibTrans" cxnId="{FC25E839-3175-4414-867B-3410E2D8787F}">
      <dgm:prSet/>
      <dgm:spPr/>
      <dgm:t>
        <a:bodyPr/>
        <a:lstStyle/>
        <a:p>
          <a:endParaRPr lang="en-US"/>
        </a:p>
      </dgm:t>
    </dgm:pt>
    <dgm:pt modelId="{3E696649-BF41-4BF3-A552-4964C462CD71}">
      <dgm:prSet phldrT="[Text]" custT="1"/>
      <dgm:spPr>
        <a:solidFill>
          <a:schemeClr val="accent4">
            <a:lumMod val="60000"/>
            <a:lumOff val="40000"/>
          </a:schemeClr>
        </a:solidFill>
      </dgm:spPr>
      <dgm:t>
        <a:bodyPr/>
        <a:lstStyle/>
        <a:p>
          <a:r>
            <a:rPr lang="en-US" sz="3600" dirty="0" smtClean="0">
              <a:solidFill>
                <a:schemeClr val="tx1"/>
              </a:solidFill>
            </a:rPr>
            <a:t>III. </a:t>
          </a:r>
          <a:r>
            <a:rPr lang="en-US" sz="3600" dirty="0" err="1" smtClean="0">
              <a:solidFill>
                <a:schemeClr val="tx1"/>
              </a:solidFill>
            </a:rPr>
            <a:t>Đô</a:t>
          </a:r>
          <a:r>
            <a:rPr lang="en-US" sz="3600" dirty="0" smtClean="0">
              <a:solidFill>
                <a:schemeClr val="tx1"/>
              </a:solidFill>
            </a:rPr>
            <a:t> </a:t>
          </a:r>
          <a:r>
            <a:rPr lang="en-US" sz="3600" dirty="0" err="1" smtClean="0">
              <a:solidFill>
                <a:schemeClr val="tx1"/>
              </a:solidFill>
            </a:rPr>
            <a:t>thị</a:t>
          </a:r>
          <a:r>
            <a:rPr lang="en-US" sz="3600" dirty="0" smtClean="0">
              <a:solidFill>
                <a:schemeClr val="tx1"/>
              </a:solidFill>
            </a:rPr>
            <a:t> </a:t>
          </a:r>
          <a:r>
            <a:rPr lang="en-US" sz="3600" dirty="0" err="1" smtClean="0">
              <a:solidFill>
                <a:schemeClr val="tx1"/>
              </a:solidFill>
            </a:rPr>
            <a:t>hóa</a:t>
          </a:r>
          <a:r>
            <a:rPr lang="en-US" sz="3600" dirty="0" smtClean="0">
              <a:solidFill>
                <a:schemeClr val="tx1"/>
              </a:solidFill>
            </a:rPr>
            <a:t> </a:t>
          </a:r>
          <a:endParaRPr lang="en-US" sz="3600" dirty="0">
            <a:solidFill>
              <a:schemeClr val="tx1"/>
            </a:solidFill>
          </a:endParaRPr>
        </a:p>
      </dgm:t>
    </dgm:pt>
    <dgm:pt modelId="{4C808F45-30B5-45EB-B13A-1FD50C994958}" type="parTrans" cxnId="{53B5B99A-B2A6-41A6-AD61-77DE4D341F97}">
      <dgm:prSet custT="1"/>
      <dgm:spPr/>
      <dgm:t>
        <a:bodyPr/>
        <a:lstStyle/>
        <a:p>
          <a:endParaRPr lang="en-US" sz="3600"/>
        </a:p>
      </dgm:t>
    </dgm:pt>
    <dgm:pt modelId="{3F629AD0-52B0-4366-82A4-E8D0194026BF}" type="sibTrans" cxnId="{53B5B99A-B2A6-41A6-AD61-77DE4D341F97}">
      <dgm:prSet/>
      <dgm:spPr/>
      <dgm:t>
        <a:bodyPr/>
        <a:lstStyle/>
        <a:p>
          <a:endParaRPr lang="en-US"/>
        </a:p>
      </dgm:t>
    </dgm:pt>
    <dgm:pt modelId="{70FB4F80-AD8A-4ACF-BA1B-B4E435FEB8F8}">
      <dgm:prSet phldrT="[Text]" custT="1"/>
      <dgm:spPr>
        <a:solidFill>
          <a:schemeClr val="accent4">
            <a:lumMod val="60000"/>
            <a:lumOff val="40000"/>
          </a:schemeClr>
        </a:solidFill>
      </dgm:spPr>
      <dgm:t>
        <a:bodyPr/>
        <a:lstStyle/>
        <a:p>
          <a:r>
            <a:rPr lang="en-US" sz="3600" dirty="0" smtClean="0">
              <a:solidFill>
                <a:schemeClr val="tx1"/>
              </a:solidFill>
            </a:rPr>
            <a:t>I. </a:t>
          </a:r>
          <a:r>
            <a:rPr lang="en-US" sz="3600" dirty="0" err="1" smtClean="0">
              <a:solidFill>
                <a:schemeClr val="tx1"/>
              </a:solidFill>
            </a:rPr>
            <a:t>Mật</a:t>
          </a:r>
          <a:r>
            <a:rPr lang="en-US" sz="3600" dirty="0" smtClean="0">
              <a:solidFill>
                <a:schemeClr val="tx1"/>
              </a:solidFill>
            </a:rPr>
            <a:t> </a:t>
          </a:r>
          <a:r>
            <a:rPr lang="en-US" sz="3600" dirty="0" err="1" smtClean="0">
              <a:solidFill>
                <a:schemeClr val="tx1"/>
              </a:solidFill>
            </a:rPr>
            <a:t>độ</a:t>
          </a:r>
          <a:r>
            <a:rPr lang="en-US" sz="3600" dirty="0" smtClean="0">
              <a:solidFill>
                <a:schemeClr val="tx1"/>
              </a:solidFill>
            </a:rPr>
            <a:t> </a:t>
          </a:r>
          <a:r>
            <a:rPr lang="en-US" sz="3600" dirty="0" err="1" smtClean="0">
              <a:solidFill>
                <a:schemeClr val="tx1"/>
              </a:solidFill>
            </a:rPr>
            <a:t>dân</a:t>
          </a:r>
          <a:r>
            <a:rPr lang="en-US" sz="3600" dirty="0" smtClean="0">
              <a:solidFill>
                <a:schemeClr val="tx1"/>
              </a:solidFill>
            </a:rPr>
            <a:t> </a:t>
          </a:r>
          <a:r>
            <a:rPr lang="en-US" sz="3600" dirty="0" err="1" smtClean="0">
              <a:solidFill>
                <a:schemeClr val="tx1"/>
              </a:solidFill>
            </a:rPr>
            <a:t>số</a:t>
          </a:r>
          <a:r>
            <a:rPr lang="en-US" sz="3600" dirty="0" smtClean="0">
              <a:solidFill>
                <a:schemeClr val="tx1"/>
              </a:solidFill>
            </a:rPr>
            <a:t> </a:t>
          </a:r>
          <a:r>
            <a:rPr lang="en-US" sz="3600" dirty="0" err="1" smtClean="0">
              <a:solidFill>
                <a:schemeClr val="tx1"/>
              </a:solidFill>
            </a:rPr>
            <a:t>và</a:t>
          </a:r>
          <a:r>
            <a:rPr lang="en-US" sz="3600" dirty="0" smtClean="0">
              <a:solidFill>
                <a:schemeClr val="tx1"/>
              </a:solidFill>
            </a:rPr>
            <a:t> </a:t>
          </a:r>
          <a:r>
            <a:rPr lang="en-US" sz="3600" dirty="0" err="1" smtClean="0">
              <a:solidFill>
                <a:schemeClr val="tx1"/>
              </a:solidFill>
            </a:rPr>
            <a:t>phân</a:t>
          </a:r>
          <a:r>
            <a:rPr lang="en-US" sz="3600" dirty="0" smtClean="0">
              <a:solidFill>
                <a:schemeClr val="tx1"/>
              </a:solidFill>
            </a:rPr>
            <a:t> </a:t>
          </a:r>
          <a:r>
            <a:rPr lang="en-US" sz="3600" dirty="0" err="1" smtClean="0">
              <a:solidFill>
                <a:schemeClr val="tx1"/>
              </a:solidFill>
            </a:rPr>
            <a:t>bố</a:t>
          </a:r>
          <a:r>
            <a:rPr lang="en-US" sz="3600" dirty="0" smtClean="0">
              <a:solidFill>
                <a:schemeClr val="tx1"/>
              </a:solidFill>
            </a:rPr>
            <a:t> </a:t>
          </a:r>
          <a:r>
            <a:rPr lang="en-US" sz="3600" dirty="0" err="1" smtClean="0">
              <a:solidFill>
                <a:schemeClr val="tx1"/>
              </a:solidFill>
            </a:rPr>
            <a:t>dân</a:t>
          </a:r>
          <a:r>
            <a:rPr lang="en-US" sz="3600" dirty="0" smtClean="0">
              <a:solidFill>
                <a:schemeClr val="tx1"/>
              </a:solidFill>
            </a:rPr>
            <a:t> </a:t>
          </a:r>
          <a:r>
            <a:rPr lang="en-US" sz="3600" dirty="0" err="1" smtClean="0">
              <a:solidFill>
                <a:schemeClr val="tx1"/>
              </a:solidFill>
            </a:rPr>
            <a:t>cư</a:t>
          </a:r>
          <a:endParaRPr lang="en-US" sz="3600" dirty="0">
            <a:solidFill>
              <a:schemeClr val="tx1"/>
            </a:solidFill>
          </a:endParaRPr>
        </a:p>
      </dgm:t>
    </dgm:pt>
    <dgm:pt modelId="{97156354-234F-4B37-8030-77AB7A2D6E65}" type="parTrans" cxnId="{4D0B1FE4-6975-43DE-AE16-97F969B31117}">
      <dgm:prSet custT="1"/>
      <dgm:spPr/>
      <dgm:t>
        <a:bodyPr/>
        <a:lstStyle/>
        <a:p>
          <a:endParaRPr lang="en-US" sz="3600"/>
        </a:p>
      </dgm:t>
    </dgm:pt>
    <dgm:pt modelId="{E28EF3C2-6F12-46C9-996D-1B390FDC4E8E}" type="sibTrans" cxnId="{4D0B1FE4-6975-43DE-AE16-97F969B31117}">
      <dgm:prSet/>
      <dgm:spPr/>
      <dgm:t>
        <a:bodyPr/>
        <a:lstStyle/>
        <a:p>
          <a:endParaRPr lang="en-US"/>
        </a:p>
      </dgm:t>
    </dgm:pt>
    <dgm:pt modelId="{5E7FE8D2-42BC-4CFA-9F9C-6A8C5BE6CACC}" type="pres">
      <dgm:prSet presAssocID="{C688FE5D-5F27-4B93-B359-6674B14931C3}" presName="diagram" presStyleCnt="0">
        <dgm:presLayoutVars>
          <dgm:chPref val="1"/>
          <dgm:dir/>
          <dgm:animOne val="branch"/>
          <dgm:animLvl val="lvl"/>
          <dgm:resizeHandles val="exact"/>
        </dgm:presLayoutVars>
      </dgm:prSet>
      <dgm:spPr/>
      <dgm:t>
        <a:bodyPr/>
        <a:lstStyle/>
        <a:p>
          <a:endParaRPr lang="en-US"/>
        </a:p>
      </dgm:t>
    </dgm:pt>
    <dgm:pt modelId="{2246BF7F-3558-4284-8E02-1D8EEF280CEF}" type="pres">
      <dgm:prSet presAssocID="{FEC2644A-3E53-4036-BFBD-217E4D49BC0A}" presName="root1" presStyleCnt="0"/>
      <dgm:spPr/>
    </dgm:pt>
    <dgm:pt modelId="{1CDCDA6D-A94A-4452-A804-3F2BFD3EF071}" type="pres">
      <dgm:prSet presAssocID="{FEC2644A-3E53-4036-BFBD-217E4D49BC0A}" presName="LevelOneTextNode" presStyleLbl="node0" presStyleIdx="0" presStyleCnt="1">
        <dgm:presLayoutVars>
          <dgm:chPref val="3"/>
        </dgm:presLayoutVars>
      </dgm:prSet>
      <dgm:spPr/>
      <dgm:t>
        <a:bodyPr/>
        <a:lstStyle/>
        <a:p>
          <a:endParaRPr lang="en-US"/>
        </a:p>
      </dgm:t>
    </dgm:pt>
    <dgm:pt modelId="{FE1AA4F5-AC43-4375-A7E5-6F8294BA8C71}" type="pres">
      <dgm:prSet presAssocID="{FEC2644A-3E53-4036-BFBD-217E4D49BC0A}" presName="level2hierChild" presStyleCnt="0"/>
      <dgm:spPr/>
    </dgm:pt>
    <dgm:pt modelId="{CC756A55-4AC3-4647-97AD-7ED4C39F51E9}" type="pres">
      <dgm:prSet presAssocID="{41A896F0-E35D-4DC3-A982-BDF12C9CF470}" presName="conn2-1" presStyleLbl="parChTrans1D2" presStyleIdx="0" presStyleCnt="3"/>
      <dgm:spPr/>
      <dgm:t>
        <a:bodyPr/>
        <a:lstStyle/>
        <a:p>
          <a:endParaRPr lang="en-US"/>
        </a:p>
      </dgm:t>
    </dgm:pt>
    <dgm:pt modelId="{A6F773DF-BACF-4142-8FFE-F2E4FE88E935}" type="pres">
      <dgm:prSet presAssocID="{41A896F0-E35D-4DC3-A982-BDF12C9CF470}" presName="connTx" presStyleLbl="parChTrans1D2" presStyleIdx="0" presStyleCnt="3"/>
      <dgm:spPr/>
      <dgm:t>
        <a:bodyPr/>
        <a:lstStyle/>
        <a:p>
          <a:endParaRPr lang="en-US"/>
        </a:p>
      </dgm:t>
    </dgm:pt>
    <dgm:pt modelId="{D0A1979C-6200-47BF-B5FC-6BB262988FF1}" type="pres">
      <dgm:prSet presAssocID="{4C3B0B8D-86C7-4D9E-A4A9-2A157ABFE808}" presName="root2" presStyleCnt="0"/>
      <dgm:spPr/>
    </dgm:pt>
    <dgm:pt modelId="{1D825C4D-7937-47E2-A18D-FF15777974A4}" type="pres">
      <dgm:prSet presAssocID="{4C3B0B8D-86C7-4D9E-A4A9-2A157ABFE808}" presName="LevelTwoTextNode" presStyleLbl="node2" presStyleIdx="0" presStyleCnt="3" custLinFactY="32939" custLinFactNeighborX="-10275" custLinFactNeighborY="100000">
        <dgm:presLayoutVars>
          <dgm:chPref val="3"/>
        </dgm:presLayoutVars>
      </dgm:prSet>
      <dgm:spPr/>
      <dgm:t>
        <a:bodyPr/>
        <a:lstStyle/>
        <a:p>
          <a:endParaRPr lang="en-US"/>
        </a:p>
      </dgm:t>
    </dgm:pt>
    <dgm:pt modelId="{02AA60D7-336B-4B32-B435-7CA299008E7A}" type="pres">
      <dgm:prSet presAssocID="{4C3B0B8D-86C7-4D9E-A4A9-2A157ABFE808}" presName="level3hierChild" presStyleCnt="0"/>
      <dgm:spPr/>
    </dgm:pt>
    <dgm:pt modelId="{5E6B636F-7E44-4C64-912C-0B4A66B2B144}" type="pres">
      <dgm:prSet presAssocID="{0CE66D88-7EC0-4834-ADCB-374AE8A88F95}" presName="conn2-1" presStyleLbl="parChTrans1D3" presStyleIdx="0" presStyleCnt="2"/>
      <dgm:spPr/>
      <dgm:t>
        <a:bodyPr/>
        <a:lstStyle/>
        <a:p>
          <a:endParaRPr lang="en-US"/>
        </a:p>
      </dgm:t>
    </dgm:pt>
    <dgm:pt modelId="{75F1271D-6F9F-49CD-92A9-1CDF80E639BD}" type="pres">
      <dgm:prSet presAssocID="{0CE66D88-7EC0-4834-ADCB-374AE8A88F95}" presName="connTx" presStyleLbl="parChTrans1D3" presStyleIdx="0" presStyleCnt="2"/>
      <dgm:spPr/>
      <dgm:t>
        <a:bodyPr/>
        <a:lstStyle/>
        <a:p>
          <a:endParaRPr lang="en-US"/>
        </a:p>
      </dgm:t>
    </dgm:pt>
    <dgm:pt modelId="{30F28734-24EC-402A-AF68-37FD7A42F0B2}" type="pres">
      <dgm:prSet presAssocID="{65669007-116D-453D-B996-0BB76982033B}" presName="root2" presStyleCnt="0"/>
      <dgm:spPr/>
    </dgm:pt>
    <dgm:pt modelId="{02EA68E8-954D-4189-85D8-469237F31636}" type="pres">
      <dgm:prSet presAssocID="{65669007-116D-453D-B996-0BB76982033B}" presName="LevelTwoTextNode" presStyleLbl="node3" presStyleIdx="0" presStyleCnt="2" custLinFactY="100000" custLinFactNeighborX="-10690" custLinFactNeighborY="109473">
        <dgm:presLayoutVars>
          <dgm:chPref val="3"/>
        </dgm:presLayoutVars>
      </dgm:prSet>
      <dgm:spPr/>
      <dgm:t>
        <a:bodyPr/>
        <a:lstStyle/>
        <a:p>
          <a:endParaRPr lang="en-US"/>
        </a:p>
      </dgm:t>
    </dgm:pt>
    <dgm:pt modelId="{1A5BDAE0-12E1-488F-AB32-568A51E70017}" type="pres">
      <dgm:prSet presAssocID="{65669007-116D-453D-B996-0BB76982033B}" presName="level3hierChild" presStyleCnt="0"/>
      <dgm:spPr/>
    </dgm:pt>
    <dgm:pt modelId="{BC5382BE-B6FE-436E-B329-D80CB7F16463}" type="pres">
      <dgm:prSet presAssocID="{A5BA0715-814E-42FF-A806-326EF3A0972D}" presName="conn2-1" presStyleLbl="parChTrans1D3" presStyleIdx="1" presStyleCnt="2"/>
      <dgm:spPr/>
      <dgm:t>
        <a:bodyPr/>
        <a:lstStyle/>
        <a:p>
          <a:endParaRPr lang="en-US"/>
        </a:p>
      </dgm:t>
    </dgm:pt>
    <dgm:pt modelId="{FBB223FB-BCD8-40DD-B1F3-8FB96B5564A2}" type="pres">
      <dgm:prSet presAssocID="{A5BA0715-814E-42FF-A806-326EF3A0972D}" presName="connTx" presStyleLbl="parChTrans1D3" presStyleIdx="1" presStyleCnt="2"/>
      <dgm:spPr/>
      <dgm:t>
        <a:bodyPr/>
        <a:lstStyle/>
        <a:p>
          <a:endParaRPr lang="en-US"/>
        </a:p>
      </dgm:t>
    </dgm:pt>
    <dgm:pt modelId="{15803C66-4136-48D5-994C-A6E48A34F6BE}" type="pres">
      <dgm:prSet presAssocID="{B3B5919E-CE5E-4D09-9FF7-58ECEEEE4619}" presName="root2" presStyleCnt="0"/>
      <dgm:spPr/>
    </dgm:pt>
    <dgm:pt modelId="{99D948DC-B6FB-4BDB-9235-73D859F6B094}" type="pres">
      <dgm:prSet presAssocID="{B3B5919E-CE5E-4D09-9FF7-58ECEEEE4619}" presName="LevelTwoTextNode" presStyleLbl="node3" presStyleIdx="1" presStyleCnt="2" custLinFactY="100000" custLinFactNeighborX="-9173" custLinFactNeighborY="134058">
        <dgm:presLayoutVars>
          <dgm:chPref val="3"/>
        </dgm:presLayoutVars>
      </dgm:prSet>
      <dgm:spPr/>
      <dgm:t>
        <a:bodyPr/>
        <a:lstStyle/>
        <a:p>
          <a:endParaRPr lang="en-US"/>
        </a:p>
      </dgm:t>
    </dgm:pt>
    <dgm:pt modelId="{F65D76C8-683E-4BDB-86DA-32F6FC09C8FE}" type="pres">
      <dgm:prSet presAssocID="{B3B5919E-CE5E-4D09-9FF7-58ECEEEE4619}" presName="level3hierChild" presStyleCnt="0"/>
      <dgm:spPr/>
    </dgm:pt>
    <dgm:pt modelId="{0B0D8301-A701-4C6F-B5DB-CF4A8FBB5A56}" type="pres">
      <dgm:prSet presAssocID="{97156354-234F-4B37-8030-77AB7A2D6E65}" presName="conn2-1" presStyleLbl="parChTrans1D2" presStyleIdx="1" presStyleCnt="3"/>
      <dgm:spPr/>
      <dgm:t>
        <a:bodyPr/>
        <a:lstStyle/>
        <a:p>
          <a:endParaRPr lang="en-US"/>
        </a:p>
      </dgm:t>
    </dgm:pt>
    <dgm:pt modelId="{AC30833A-89B9-4AE2-93BC-2554BD1FF562}" type="pres">
      <dgm:prSet presAssocID="{97156354-234F-4B37-8030-77AB7A2D6E65}" presName="connTx" presStyleLbl="parChTrans1D2" presStyleIdx="1" presStyleCnt="3"/>
      <dgm:spPr/>
      <dgm:t>
        <a:bodyPr/>
        <a:lstStyle/>
        <a:p>
          <a:endParaRPr lang="en-US"/>
        </a:p>
      </dgm:t>
    </dgm:pt>
    <dgm:pt modelId="{B702A27E-07FD-416F-A8C7-6862426870E6}" type="pres">
      <dgm:prSet presAssocID="{70FB4F80-AD8A-4ACF-BA1B-B4E435FEB8F8}" presName="root2" presStyleCnt="0"/>
      <dgm:spPr/>
    </dgm:pt>
    <dgm:pt modelId="{09094E87-198C-4A97-9597-4E231EC7BE16}" type="pres">
      <dgm:prSet presAssocID="{70FB4F80-AD8A-4ACF-BA1B-B4E435FEB8F8}" presName="LevelTwoTextNode" presStyleLbl="node2" presStyleIdx="1" presStyleCnt="3" custScaleX="119034" custScaleY="141102" custLinFactY="-100000" custLinFactNeighborX="-22965" custLinFactNeighborY="-132542">
        <dgm:presLayoutVars>
          <dgm:chPref val="3"/>
        </dgm:presLayoutVars>
      </dgm:prSet>
      <dgm:spPr/>
      <dgm:t>
        <a:bodyPr/>
        <a:lstStyle/>
        <a:p>
          <a:endParaRPr lang="en-US"/>
        </a:p>
      </dgm:t>
    </dgm:pt>
    <dgm:pt modelId="{F65F8632-28CC-4BF2-A2DD-C6407EC1A307}" type="pres">
      <dgm:prSet presAssocID="{70FB4F80-AD8A-4ACF-BA1B-B4E435FEB8F8}" presName="level3hierChild" presStyleCnt="0"/>
      <dgm:spPr/>
    </dgm:pt>
    <dgm:pt modelId="{C266D7F7-4773-4E2B-B247-8E06A86D31C1}" type="pres">
      <dgm:prSet presAssocID="{4C808F45-30B5-45EB-B13A-1FD50C994958}" presName="conn2-1" presStyleLbl="parChTrans1D2" presStyleIdx="2" presStyleCnt="3"/>
      <dgm:spPr/>
      <dgm:t>
        <a:bodyPr/>
        <a:lstStyle/>
        <a:p>
          <a:endParaRPr lang="en-US"/>
        </a:p>
      </dgm:t>
    </dgm:pt>
    <dgm:pt modelId="{C2E393CC-0C59-4B46-963C-52E8D61DB3DD}" type="pres">
      <dgm:prSet presAssocID="{4C808F45-30B5-45EB-B13A-1FD50C994958}" presName="connTx" presStyleLbl="parChTrans1D2" presStyleIdx="2" presStyleCnt="3"/>
      <dgm:spPr/>
      <dgm:t>
        <a:bodyPr/>
        <a:lstStyle/>
        <a:p>
          <a:endParaRPr lang="en-US"/>
        </a:p>
      </dgm:t>
    </dgm:pt>
    <dgm:pt modelId="{91DD1556-E92C-4EF8-BD9B-619880B62B96}" type="pres">
      <dgm:prSet presAssocID="{3E696649-BF41-4BF3-A552-4964C462CD71}" presName="root2" presStyleCnt="0"/>
      <dgm:spPr/>
    </dgm:pt>
    <dgm:pt modelId="{7258325B-A0A4-4E55-B42B-DB87A307BDC0}" type="pres">
      <dgm:prSet presAssocID="{3E696649-BF41-4BF3-A552-4964C462CD71}" presName="LevelTwoTextNode" presStyleLbl="node2" presStyleIdx="2" presStyleCnt="3" custLinFactNeighborX="-10275" custLinFactNeighborY="59794">
        <dgm:presLayoutVars>
          <dgm:chPref val="3"/>
        </dgm:presLayoutVars>
      </dgm:prSet>
      <dgm:spPr/>
      <dgm:t>
        <a:bodyPr/>
        <a:lstStyle/>
        <a:p>
          <a:endParaRPr lang="en-US"/>
        </a:p>
      </dgm:t>
    </dgm:pt>
    <dgm:pt modelId="{5DDF21F4-F919-4BCB-ABE6-BB48B7E27907}" type="pres">
      <dgm:prSet presAssocID="{3E696649-BF41-4BF3-A552-4964C462CD71}" presName="level3hierChild" presStyleCnt="0"/>
      <dgm:spPr/>
    </dgm:pt>
  </dgm:ptLst>
  <dgm:cxnLst>
    <dgm:cxn modelId="{850D0BE0-4541-4947-B480-D849DBB7E3AC}" type="presOf" srcId="{97156354-234F-4B37-8030-77AB7A2D6E65}" destId="{AC30833A-89B9-4AE2-93BC-2554BD1FF562}" srcOrd="1" destOrd="0" presId="urn:microsoft.com/office/officeart/2005/8/layout/hierarchy2"/>
    <dgm:cxn modelId="{97B57DEC-EEAB-435C-AD42-6B4EA1FB68EA}" srcId="{4C3B0B8D-86C7-4D9E-A4A9-2A157ABFE808}" destId="{65669007-116D-453D-B996-0BB76982033B}" srcOrd="0" destOrd="0" parTransId="{0CE66D88-7EC0-4834-ADCB-374AE8A88F95}" sibTransId="{8D92EEC0-B146-48F7-9D1A-6DB48043D063}"/>
    <dgm:cxn modelId="{8430F8D7-3E84-45BD-ACC0-86E17E7C3E8C}" type="presOf" srcId="{B3B5919E-CE5E-4D09-9FF7-58ECEEEE4619}" destId="{99D948DC-B6FB-4BDB-9235-73D859F6B094}" srcOrd="0" destOrd="0" presId="urn:microsoft.com/office/officeart/2005/8/layout/hierarchy2"/>
    <dgm:cxn modelId="{8D005212-A273-4A84-BA90-4575805C7F84}" type="presOf" srcId="{0CE66D88-7EC0-4834-ADCB-374AE8A88F95}" destId="{5E6B636F-7E44-4C64-912C-0B4A66B2B144}" srcOrd="0" destOrd="0" presId="urn:microsoft.com/office/officeart/2005/8/layout/hierarchy2"/>
    <dgm:cxn modelId="{326D4C75-18CA-4640-9310-A5FD0CB9E7EB}" type="presOf" srcId="{41A896F0-E35D-4DC3-A982-BDF12C9CF470}" destId="{CC756A55-4AC3-4647-97AD-7ED4C39F51E9}" srcOrd="0" destOrd="0" presId="urn:microsoft.com/office/officeart/2005/8/layout/hierarchy2"/>
    <dgm:cxn modelId="{74CE2792-BDA5-4D2D-9F60-5A14048D91FF}" srcId="{FEC2644A-3E53-4036-BFBD-217E4D49BC0A}" destId="{4C3B0B8D-86C7-4D9E-A4A9-2A157ABFE808}" srcOrd="0" destOrd="0" parTransId="{41A896F0-E35D-4DC3-A982-BDF12C9CF470}" sibTransId="{65E0B5B7-AEA6-4EF7-B55C-4D942824EF13}"/>
    <dgm:cxn modelId="{97FB9123-AE9A-4FAE-BAA7-9BDCC32D6E0B}" type="presOf" srcId="{97156354-234F-4B37-8030-77AB7A2D6E65}" destId="{0B0D8301-A701-4C6F-B5DB-CF4A8FBB5A56}" srcOrd="0" destOrd="0" presId="urn:microsoft.com/office/officeart/2005/8/layout/hierarchy2"/>
    <dgm:cxn modelId="{9642C52F-6C0E-4AF7-94A2-CD2520E49682}" type="presOf" srcId="{0CE66D88-7EC0-4834-ADCB-374AE8A88F95}" destId="{75F1271D-6F9F-49CD-92A9-1CDF80E639BD}" srcOrd="1" destOrd="0" presId="urn:microsoft.com/office/officeart/2005/8/layout/hierarchy2"/>
    <dgm:cxn modelId="{4D0B1FE4-6975-43DE-AE16-97F969B31117}" srcId="{FEC2644A-3E53-4036-BFBD-217E4D49BC0A}" destId="{70FB4F80-AD8A-4ACF-BA1B-B4E435FEB8F8}" srcOrd="1" destOrd="0" parTransId="{97156354-234F-4B37-8030-77AB7A2D6E65}" sibTransId="{E28EF3C2-6F12-46C9-996D-1B390FDC4E8E}"/>
    <dgm:cxn modelId="{5F56B9E4-7B27-4259-A564-FC1E41948F48}" type="presOf" srcId="{A5BA0715-814E-42FF-A806-326EF3A0972D}" destId="{BC5382BE-B6FE-436E-B329-D80CB7F16463}" srcOrd="0" destOrd="0" presId="urn:microsoft.com/office/officeart/2005/8/layout/hierarchy2"/>
    <dgm:cxn modelId="{BF550353-C6D4-46B6-BDDA-F01469DC07DD}" type="presOf" srcId="{4C808F45-30B5-45EB-B13A-1FD50C994958}" destId="{C2E393CC-0C59-4B46-963C-52E8D61DB3DD}" srcOrd="1" destOrd="0" presId="urn:microsoft.com/office/officeart/2005/8/layout/hierarchy2"/>
    <dgm:cxn modelId="{2B6AEC4D-45BC-4FF6-BA2C-F681FDB061CA}" type="presOf" srcId="{FEC2644A-3E53-4036-BFBD-217E4D49BC0A}" destId="{1CDCDA6D-A94A-4452-A804-3F2BFD3EF071}" srcOrd="0" destOrd="0" presId="urn:microsoft.com/office/officeart/2005/8/layout/hierarchy2"/>
    <dgm:cxn modelId="{7F399559-A0D3-4CBB-81DD-5C9DAD2CE033}" type="presOf" srcId="{3E696649-BF41-4BF3-A552-4964C462CD71}" destId="{7258325B-A0A4-4E55-B42B-DB87A307BDC0}" srcOrd="0" destOrd="0" presId="urn:microsoft.com/office/officeart/2005/8/layout/hierarchy2"/>
    <dgm:cxn modelId="{53B5B99A-B2A6-41A6-AD61-77DE4D341F97}" srcId="{FEC2644A-3E53-4036-BFBD-217E4D49BC0A}" destId="{3E696649-BF41-4BF3-A552-4964C462CD71}" srcOrd="2" destOrd="0" parTransId="{4C808F45-30B5-45EB-B13A-1FD50C994958}" sibTransId="{3F629AD0-52B0-4366-82A4-E8D0194026BF}"/>
    <dgm:cxn modelId="{F231C71E-5D3B-4A2B-9CA8-B347D92710BF}" type="presOf" srcId="{4C808F45-30B5-45EB-B13A-1FD50C994958}" destId="{C266D7F7-4773-4E2B-B247-8E06A86D31C1}" srcOrd="0" destOrd="0" presId="urn:microsoft.com/office/officeart/2005/8/layout/hierarchy2"/>
    <dgm:cxn modelId="{BCEDF2FD-0A2B-415F-8C19-44357266EE5C}" srcId="{C688FE5D-5F27-4B93-B359-6674B14931C3}" destId="{FEC2644A-3E53-4036-BFBD-217E4D49BC0A}" srcOrd="0" destOrd="0" parTransId="{A40B6D57-C294-4CF0-8512-38DA9DC14B75}" sibTransId="{8472090C-183F-4AF7-85A5-E578720597FB}"/>
    <dgm:cxn modelId="{FC25E839-3175-4414-867B-3410E2D8787F}" srcId="{4C3B0B8D-86C7-4D9E-A4A9-2A157ABFE808}" destId="{B3B5919E-CE5E-4D09-9FF7-58ECEEEE4619}" srcOrd="1" destOrd="0" parTransId="{A5BA0715-814E-42FF-A806-326EF3A0972D}" sibTransId="{31D79F08-2CF4-4A63-B9D1-626A57861B0C}"/>
    <dgm:cxn modelId="{6DF8EB40-D57C-4A42-AFCF-A1D2ABD4C3EC}" type="presOf" srcId="{41A896F0-E35D-4DC3-A982-BDF12C9CF470}" destId="{A6F773DF-BACF-4142-8FFE-F2E4FE88E935}" srcOrd="1" destOrd="0" presId="urn:microsoft.com/office/officeart/2005/8/layout/hierarchy2"/>
    <dgm:cxn modelId="{7C2871EC-EDC4-4862-8744-7BE3C382543B}" type="presOf" srcId="{4C3B0B8D-86C7-4D9E-A4A9-2A157ABFE808}" destId="{1D825C4D-7937-47E2-A18D-FF15777974A4}" srcOrd="0" destOrd="0" presId="urn:microsoft.com/office/officeart/2005/8/layout/hierarchy2"/>
    <dgm:cxn modelId="{A8017076-10BF-4158-B547-E3A439CF0BA1}" type="presOf" srcId="{A5BA0715-814E-42FF-A806-326EF3A0972D}" destId="{FBB223FB-BCD8-40DD-B1F3-8FB96B5564A2}" srcOrd="1" destOrd="0" presId="urn:microsoft.com/office/officeart/2005/8/layout/hierarchy2"/>
    <dgm:cxn modelId="{F63BA376-5224-4A87-87C0-E7448045A781}" type="presOf" srcId="{65669007-116D-453D-B996-0BB76982033B}" destId="{02EA68E8-954D-4189-85D8-469237F31636}" srcOrd="0" destOrd="0" presId="urn:microsoft.com/office/officeart/2005/8/layout/hierarchy2"/>
    <dgm:cxn modelId="{ADDC9AD3-D37D-4A0C-84F6-BBEAC457F6D3}" type="presOf" srcId="{70FB4F80-AD8A-4ACF-BA1B-B4E435FEB8F8}" destId="{09094E87-198C-4A97-9597-4E231EC7BE16}" srcOrd="0" destOrd="0" presId="urn:microsoft.com/office/officeart/2005/8/layout/hierarchy2"/>
    <dgm:cxn modelId="{7B809659-38FE-411B-828C-59009D50A45D}" type="presOf" srcId="{C688FE5D-5F27-4B93-B359-6674B14931C3}" destId="{5E7FE8D2-42BC-4CFA-9F9C-6A8C5BE6CACC}" srcOrd="0" destOrd="0" presId="urn:microsoft.com/office/officeart/2005/8/layout/hierarchy2"/>
    <dgm:cxn modelId="{8C53E460-C9B2-4DA9-B9F1-EB7C1D0715B2}" type="presParOf" srcId="{5E7FE8D2-42BC-4CFA-9F9C-6A8C5BE6CACC}" destId="{2246BF7F-3558-4284-8E02-1D8EEF280CEF}" srcOrd="0" destOrd="0" presId="urn:microsoft.com/office/officeart/2005/8/layout/hierarchy2"/>
    <dgm:cxn modelId="{0E2CFE14-28AD-40D2-8209-08B0920CD3AB}" type="presParOf" srcId="{2246BF7F-3558-4284-8E02-1D8EEF280CEF}" destId="{1CDCDA6D-A94A-4452-A804-3F2BFD3EF071}" srcOrd="0" destOrd="0" presId="urn:microsoft.com/office/officeart/2005/8/layout/hierarchy2"/>
    <dgm:cxn modelId="{105BEBCB-CF06-465D-A8DB-44788E1BD1AE}" type="presParOf" srcId="{2246BF7F-3558-4284-8E02-1D8EEF280CEF}" destId="{FE1AA4F5-AC43-4375-A7E5-6F8294BA8C71}" srcOrd="1" destOrd="0" presId="urn:microsoft.com/office/officeart/2005/8/layout/hierarchy2"/>
    <dgm:cxn modelId="{4E232A8E-50D3-4009-B5B3-4E24AF0EE854}" type="presParOf" srcId="{FE1AA4F5-AC43-4375-A7E5-6F8294BA8C71}" destId="{CC756A55-4AC3-4647-97AD-7ED4C39F51E9}" srcOrd="0" destOrd="0" presId="urn:microsoft.com/office/officeart/2005/8/layout/hierarchy2"/>
    <dgm:cxn modelId="{768CC003-DF48-40B1-9D6D-FCD94879D844}" type="presParOf" srcId="{CC756A55-4AC3-4647-97AD-7ED4C39F51E9}" destId="{A6F773DF-BACF-4142-8FFE-F2E4FE88E935}" srcOrd="0" destOrd="0" presId="urn:microsoft.com/office/officeart/2005/8/layout/hierarchy2"/>
    <dgm:cxn modelId="{E0F4EC1C-1B9C-4965-B7A6-6B82059380D6}" type="presParOf" srcId="{FE1AA4F5-AC43-4375-A7E5-6F8294BA8C71}" destId="{D0A1979C-6200-47BF-B5FC-6BB262988FF1}" srcOrd="1" destOrd="0" presId="urn:microsoft.com/office/officeart/2005/8/layout/hierarchy2"/>
    <dgm:cxn modelId="{C5E5D546-FA50-4A38-A44B-9AE6FDD21F1E}" type="presParOf" srcId="{D0A1979C-6200-47BF-B5FC-6BB262988FF1}" destId="{1D825C4D-7937-47E2-A18D-FF15777974A4}" srcOrd="0" destOrd="0" presId="urn:microsoft.com/office/officeart/2005/8/layout/hierarchy2"/>
    <dgm:cxn modelId="{14F1F0F8-76CD-4F33-90D6-669F7D4553CA}" type="presParOf" srcId="{D0A1979C-6200-47BF-B5FC-6BB262988FF1}" destId="{02AA60D7-336B-4B32-B435-7CA299008E7A}" srcOrd="1" destOrd="0" presId="urn:microsoft.com/office/officeart/2005/8/layout/hierarchy2"/>
    <dgm:cxn modelId="{7AEDABCA-B472-4F70-99B9-6A4E4BA600C7}" type="presParOf" srcId="{02AA60D7-336B-4B32-B435-7CA299008E7A}" destId="{5E6B636F-7E44-4C64-912C-0B4A66B2B144}" srcOrd="0" destOrd="0" presId="urn:microsoft.com/office/officeart/2005/8/layout/hierarchy2"/>
    <dgm:cxn modelId="{686E3787-385C-4128-B9B0-20054879CB2A}" type="presParOf" srcId="{5E6B636F-7E44-4C64-912C-0B4A66B2B144}" destId="{75F1271D-6F9F-49CD-92A9-1CDF80E639BD}" srcOrd="0" destOrd="0" presId="urn:microsoft.com/office/officeart/2005/8/layout/hierarchy2"/>
    <dgm:cxn modelId="{3EEFA944-ACEF-4C45-BF15-A159FFB75724}" type="presParOf" srcId="{02AA60D7-336B-4B32-B435-7CA299008E7A}" destId="{30F28734-24EC-402A-AF68-37FD7A42F0B2}" srcOrd="1" destOrd="0" presId="urn:microsoft.com/office/officeart/2005/8/layout/hierarchy2"/>
    <dgm:cxn modelId="{BAF909BD-9A84-410A-93EE-1349C540CC57}" type="presParOf" srcId="{30F28734-24EC-402A-AF68-37FD7A42F0B2}" destId="{02EA68E8-954D-4189-85D8-469237F31636}" srcOrd="0" destOrd="0" presId="urn:microsoft.com/office/officeart/2005/8/layout/hierarchy2"/>
    <dgm:cxn modelId="{A2BC1666-9A64-4923-8F28-CDCAE5FEB8C1}" type="presParOf" srcId="{30F28734-24EC-402A-AF68-37FD7A42F0B2}" destId="{1A5BDAE0-12E1-488F-AB32-568A51E70017}" srcOrd="1" destOrd="0" presId="urn:microsoft.com/office/officeart/2005/8/layout/hierarchy2"/>
    <dgm:cxn modelId="{AEF5DCA9-53B2-42D0-AACD-604B4727F0B0}" type="presParOf" srcId="{02AA60D7-336B-4B32-B435-7CA299008E7A}" destId="{BC5382BE-B6FE-436E-B329-D80CB7F16463}" srcOrd="2" destOrd="0" presId="urn:microsoft.com/office/officeart/2005/8/layout/hierarchy2"/>
    <dgm:cxn modelId="{7A653B74-D06F-4E7D-B94E-9BA2CB60900A}" type="presParOf" srcId="{BC5382BE-B6FE-436E-B329-D80CB7F16463}" destId="{FBB223FB-BCD8-40DD-B1F3-8FB96B5564A2}" srcOrd="0" destOrd="0" presId="urn:microsoft.com/office/officeart/2005/8/layout/hierarchy2"/>
    <dgm:cxn modelId="{AE079073-E038-4EB4-B4BF-833F2CB6B8F0}" type="presParOf" srcId="{02AA60D7-336B-4B32-B435-7CA299008E7A}" destId="{15803C66-4136-48D5-994C-A6E48A34F6BE}" srcOrd="3" destOrd="0" presId="urn:microsoft.com/office/officeart/2005/8/layout/hierarchy2"/>
    <dgm:cxn modelId="{2D1EEB49-9AD1-4302-B781-1093DF2C8F1D}" type="presParOf" srcId="{15803C66-4136-48D5-994C-A6E48A34F6BE}" destId="{99D948DC-B6FB-4BDB-9235-73D859F6B094}" srcOrd="0" destOrd="0" presId="urn:microsoft.com/office/officeart/2005/8/layout/hierarchy2"/>
    <dgm:cxn modelId="{643069EB-7126-4655-A197-B5B91567D815}" type="presParOf" srcId="{15803C66-4136-48D5-994C-A6E48A34F6BE}" destId="{F65D76C8-683E-4BDB-86DA-32F6FC09C8FE}" srcOrd="1" destOrd="0" presId="urn:microsoft.com/office/officeart/2005/8/layout/hierarchy2"/>
    <dgm:cxn modelId="{C0D8727C-DE6E-4B5B-9717-F19D19E693E2}" type="presParOf" srcId="{FE1AA4F5-AC43-4375-A7E5-6F8294BA8C71}" destId="{0B0D8301-A701-4C6F-B5DB-CF4A8FBB5A56}" srcOrd="2" destOrd="0" presId="urn:microsoft.com/office/officeart/2005/8/layout/hierarchy2"/>
    <dgm:cxn modelId="{C2EE07EE-3FF1-4D14-BC2F-A41EFF6A1FED}" type="presParOf" srcId="{0B0D8301-A701-4C6F-B5DB-CF4A8FBB5A56}" destId="{AC30833A-89B9-4AE2-93BC-2554BD1FF562}" srcOrd="0" destOrd="0" presId="urn:microsoft.com/office/officeart/2005/8/layout/hierarchy2"/>
    <dgm:cxn modelId="{D0EB01B0-92E4-4F46-B8FD-3E607866B253}" type="presParOf" srcId="{FE1AA4F5-AC43-4375-A7E5-6F8294BA8C71}" destId="{B702A27E-07FD-416F-A8C7-6862426870E6}" srcOrd="3" destOrd="0" presId="urn:microsoft.com/office/officeart/2005/8/layout/hierarchy2"/>
    <dgm:cxn modelId="{08ED5265-022E-4457-BB7F-746F777264CA}" type="presParOf" srcId="{B702A27E-07FD-416F-A8C7-6862426870E6}" destId="{09094E87-198C-4A97-9597-4E231EC7BE16}" srcOrd="0" destOrd="0" presId="urn:microsoft.com/office/officeart/2005/8/layout/hierarchy2"/>
    <dgm:cxn modelId="{1696B890-8E54-44CB-B8FF-BE2710A0C217}" type="presParOf" srcId="{B702A27E-07FD-416F-A8C7-6862426870E6}" destId="{F65F8632-28CC-4BF2-A2DD-C6407EC1A307}" srcOrd="1" destOrd="0" presId="urn:microsoft.com/office/officeart/2005/8/layout/hierarchy2"/>
    <dgm:cxn modelId="{F443A53E-5919-49E2-A52E-3EC527894F2F}" type="presParOf" srcId="{FE1AA4F5-AC43-4375-A7E5-6F8294BA8C71}" destId="{C266D7F7-4773-4E2B-B247-8E06A86D31C1}" srcOrd="4" destOrd="0" presId="urn:microsoft.com/office/officeart/2005/8/layout/hierarchy2"/>
    <dgm:cxn modelId="{8D26064A-A838-44AB-9952-2143BC6E8456}" type="presParOf" srcId="{C266D7F7-4773-4E2B-B247-8E06A86D31C1}" destId="{C2E393CC-0C59-4B46-963C-52E8D61DB3DD}" srcOrd="0" destOrd="0" presId="urn:microsoft.com/office/officeart/2005/8/layout/hierarchy2"/>
    <dgm:cxn modelId="{A510EDE8-94AE-4CDF-8182-5279DDA1792F}" type="presParOf" srcId="{FE1AA4F5-AC43-4375-A7E5-6F8294BA8C71}" destId="{91DD1556-E92C-4EF8-BD9B-619880B62B96}" srcOrd="5" destOrd="0" presId="urn:microsoft.com/office/officeart/2005/8/layout/hierarchy2"/>
    <dgm:cxn modelId="{6422D6E4-4E93-42D5-A8F7-B8D9E9F96E40}" type="presParOf" srcId="{91DD1556-E92C-4EF8-BD9B-619880B62B96}" destId="{7258325B-A0A4-4E55-B42B-DB87A307BDC0}" srcOrd="0" destOrd="0" presId="urn:microsoft.com/office/officeart/2005/8/layout/hierarchy2"/>
    <dgm:cxn modelId="{D9AFA3C8-1DA4-4706-B080-DEB58EA1D97A}" type="presParOf" srcId="{91DD1556-E92C-4EF8-BD9B-619880B62B96}" destId="{5DDF21F4-F919-4BCB-ABE6-BB48B7E2790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à nội.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914400" y="533400"/>
            <a:ext cx="7086600" cy="1938992"/>
          </a:xfrm>
          <a:prstGeom prst="rect">
            <a:avLst/>
          </a:prstGeom>
        </p:spPr>
        <p:txBody>
          <a:bodyPr wrap="square">
            <a:spAutoFit/>
          </a:bodyPr>
          <a:lstStyle/>
          <a:p>
            <a:pPr algn="ctr"/>
            <a:r>
              <a:rPr lang="en-US" sz="4000" b="1" dirty="0" smtClean="0">
                <a:solidFill>
                  <a:schemeClr val="bg1"/>
                </a:solidFill>
              </a:rPr>
              <a:t>BÀI 3:</a:t>
            </a:r>
            <a:r>
              <a:rPr lang="en-US" b="1" dirty="0" smtClean="0">
                <a:solidFill>
                  <a:srgbClr val="002060"/>
                </a:solidFill>
              </a:rPr>
              <a:t/>
            </a:r>
            <a:br>
              <a:rPr lang="en-US" b="1" dirty="0" smtClean="0">
                <a:solidFill>
                  <a:srgbClr val="002060"/>
                </a:solidFill>
              </a:rPr>
            </a:br>
            <a:r>
              <a:rPr lang="en-US" sz="4000" b="1" dirty="0" smtClean="0">
                <a:solidFill>
                  <a:schemeClr val="bg1"/>
                </a:solidFill>
              </a:rPr>
              <a:t>PHÂN BỐ DÂN CƯ VÀ CÁC LOẠI HÌNH QUẦN CƯ</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447800" y="457200"/>
            <a:ext cx="6477000" cy="5638800"/>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smtClean="0">
                <a:solidFill>
                  <a:schemeClr val="tx1"/>
                </a:solidFill>
              </a:rPr>
              <a:t>Dân thành thị còn ít chứng tỏ điều gì</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 nen Powerepoint.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5" name="TextBox 4"/>
          <p:cNvSpPr txBox="1"/>
          <p:nvPr/>
        </p:nvSpPr>
        <p:spPr>
          <a:xfrm>
            <a:off x="0" y="1284982"/>
            <a:ext cx="6343211" cy="1077218"/>
          </a:xfrm>
          <a:prstGeom prst="rect">
            <a:avLst/>
          </a:prstGeom>
          <a:noFill/>
        </p:spPr>
        <p:txBody>
          <a:bodyPr wrap="none" rtlCol="0">
            <a:spAutoFit/>
          </a:bodyPr>
          <a:lstStyle/>
          <a:p>
            <a:pPr marL="571500" indent="-571500">
              <a:buAutoNum type="romanUcPeriod"/>
            </a:pP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r>
              <a:rPr lang="en-US" sz="3200" dirty="0" smtClean="0"/>
              <a:t> </a:t>
            </a:r>
            <a:r>
              <a:rPr lang="en-US" sz="3200" dirty="0" err="1" smtClean="0"/>
              <a:t>và</a:t>
            </a:r>
            <a:r>
              <a:rPr lang="en-US" sz="3200" dirty="0" smtClean="0"/>
              <a:t> </a:t>
            </a:r>
            <a:r>
              <a:rPr lang="en-US" sz="3200" dirty="0" err="1" smtClean="0"/>
              <a:t>phân</a:t>
            </a:r>
            <a:r>
              <a:rPr lang="en-US" sz="3200" dirty="0" smtClean="0"/>
              <a:t> </a:t>
            </a:r>
            <a:r>
              <a:rPr lang="en-US" sz="3200" dirty="0" err="1" smtClean="0"/>
              <a:t>bố</a:t>
            </a:r>
            <a:r>
              <a:rPr lang="en-US" sz="3200" dirty="0" smtClean="0"/>
              <a:t> </a:t>
            </a:r>
            <a:r>
              <a:rPr lang="en-US" sz="3200" dirty="0" err="1" smtClean="0"/>
              <a:t>dân</a:t>
            </a:r>
            <a:r>
              <a:rPr lang="en-US" sz="3200" dirty="0" smtClean="0"/>
              <a:t> </a:t>
            </a:r>
            <a:r>
              <a:rPr lang="en-US" sz="3200" dirty="0" err="1" smtClean="0"/>
              <a:t>cư</a:t>
            </a:r>
            <a:endParaRPr lang="en-US" sz="3200" dirty="0" smtClean="0"/>
          </a:p>
          <a:p>
            <a:pPr marL="571500" indent="-571500"/>
            <a:r>
              <a:rPr lang="en-US" sz="3200" dirty="0" smtClean="0"/>
              <a:t>2. </a:t>
            </a: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endParaRPr lang="en-US" sz="3200" dirty="0"/>
          </a:p>
        </p:txBody>
      </p:sp>
      <p:sp>
        <p:nvSpPr>
          <p:cNvPr id="21505" name="Rectangle 1"/>
          <p:cNvSpPr>
            <a:spLocks noChangeArrowheads="1"/>
          </p:cNvSpPr>
          <p:nvPr/>
        </p:nvSpPr>
        <p:spPr bwMode="auto">
          <a:xfrm>
            <a:off x="1447800" y="2514600"/>
            <a:ext cx="5486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ea typeface="SimSun" pitchFamily="2" charset="-122"/>
                <a:cs typeface="Times New Roman" pitchFamily="18" charset="0"/>
              </a:rPr>
              <a:t>- Phân bố dân cư không đều, tập trung đông ở đồng bằng, ven biển và các đô thị. Thưa thớt ở miền núi, cao nguyên.</a:t>
            </a: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ea typeface="SimSun" pitchFamily="2" charset="-122"/>
                <a:cs typeface="Times New Roman" pitchFamily="18" charset="0"/>
              </a:rPr>
              <a:t>- Khoảng 76% dân số sống ở nông thôn 24% ở thành thị (2003)</a:t>
            </a:r>
            <a:endParaRPr kumimoji="0" lang="nl-NL"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My Documents\Downloads\kế hoạch hóa gia đình 2.jpg"/>
          <p:cNvPicPr>
            <a:picLocks noChangeAspect="1" noChangeArrowheads="1"/>
          </p:cNvPicPr>
          <p:nvPr/>
        </p:nvPicPr>
        <p:blipFill>
          <a:blip r:embed="rId2"/>
          <a:srcRect/>
          <a:stretch>
            <a:fillRect/>
          </a:stretch>
        </p:blipFill>
        <p:spPr bwMode="auto">
          <a:xfrm>
            <a:off x="4800600" y="0"/>
            <a:ext cx="4343400" cy="3200400"/>
          </a:xfrm>
          <a:prstGeom prst="rect">
            <a:avLst/>
          </a:prstGeom>
          <a:noFill/>
          <a:ln w="9525">
            <a:noFill/>
            <a:miter lim="800000"/>
            <a:headEnd/>
            <a:tailEnd/>
          </a:ln>
        </p:spPr>
      </p:pic>
      <p:pic>
        <p:nvPicPr>
          <p:cNvPr id="3" name="Picture 5" descr="C:\Documents and Settings\Admin\My Documents\Downloads\Dan so.jpg"/>
          <p:cNvPicPr>
            <a:picLocks noChangeAspect="1" noChangeArrowheads="1"/>
          </p:cNvPicPr>
          <p:nvPr/>
        </p:nvPicPr>
        <p:blipFill>
          <a:blip r:embed="rId3"/>
          <a:srcRect/>
          <a:stretch>
            <a:fillRect/>
          </a:stretch>
        </p:blipFill>
        <p:spPr bwMode="auto">
          <a:xfrm>
            <a:off x="-1" y="0"/>
            <a:ext cx="4800601" cy="3276600"/>
          </a:xfrm>
          <a:prstGeom prst="rect">
            <a:avLst/>
          </a:prstGeom>
          <a:noFill/>
          <a:ln w="9525">
            <a:noFill/>
            <a:miter lim="800000"/>
            <a:headEnd/>
            <a:tailEnd/>
          </a:ln>
        </p:spPr>
      </p:pic>
      <p:pic>
        <p:nvPicPr>
          <p:cNvPr id="6" name="Picture 5" descr="ntm-144300-030117-24.jpg"/>
          <p:cNvPicPr>
            <a:picLocks noChangeAspect="1"/>
          </p:cNvPicPr>
          <p:nvPr/>
        </p:nvPicPr>
        <p:blipFill>
          <a:blip r:embed="rId4"/>
          <a:stretch>
            <a:fillRect/>
          </a:stretch>
        </p:blipFill>
        <p:spPr>
          <a:xfrm>
            <a:off x="0" y="3352800"/>
            <a:ext cx="9144000" cy="3505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284982"/>
            <a:ext cx="4164923" cy="1077218"/>
          </a:xfrm>
          <a:prstGeom prst="rect">
            <a:avLst/>
          </a:prstGeom>
          <a:noFill/>
        </p:spPr>
        <p:txBody>
          <a:bodyPr wrap="none" rtlCol="0">
            <a:spAutoFit/>
          </a:bodyPr>
          <a:lstStyle/>
          <a:p>
            <a:pPr marL="571500" indent="-571500"/>
            <a:r>
              <a:rPr lang="en-US" sz="3200" dirty="0" smtClean="0"/>
              <a:t>II. </a:t>
            </a:r>
            <a:r>
              <a:rPr lang="en-US" sz="3200" dirty="0" err="1" smtClean="0"/>
              <a:t>Các</a:t>
            </a:r>
            <a:r>
              <a:rPr lang="en-US" sz="3200" dirty="0" smtClean="0"/>
              <a:t> </a:t>
            </a:r>
            <a:r>
              <a:rPr lang="en-US" sz="3200" dirty="0" err="1" smtClean="0"/>
              <a:t>loại</a:t>
            </a:r>
            <a:r>
              <a:rPr lang="en-US" sz="3200" dirty="0" smtClean="0"/>
              <a:t> </a:t>
            </a:r>
            <a:r>
              <a:rPr lang="en-US" sz="3200" dirty="0" err="1" smtClean="0"/>
              <a:t>hình</a:t>
            </a:r>
            <a:r>
              <a:rPr lang="en-US" sz="3200" dirty="0" smtClean="0"/>
              <a:t> </a:t>
            </a:r>
            <a:r>
              <a:rPr lang="en-US" sz="3200" dirty="0" err="1" smtClean="0"/>
              <a:t>quần</a:t>
            </a:r>
            <a:r>
              <a:rPr lang="en-US" sz="3200" dirty="0" smtClean="0"/>
              <a:t> </a:t>
            </a:r>
            <a:r>
              <a:rPr lang="en-US" sz="3200" dirty="0" err="1" smtClean="0"/>
              <a:t>cư</a:t>
            </a:r>
            <a:endParaRPr lang="en-US" sz="3200" dirty="0" smtClean="0"/>
          </a:p>
          <a:p>
            <a:pPr marL="571500" indent="-571500">
              <a:buAutoNum type="arabicPeriod"/>
            </a:pPr>
            <a:r>
              <a:rPr lang="en-US" sz="3200" dirty="0" err="1" smtClean="0"/>
              <a:t>Quần</a:t>
            </a:r>
            <a:r>
              <a:rPr lang="en-US" sz="3200" dirty="0" smtClean="0"/>
              <a:t> </a:t>
            </a:r>
            <a:r>
              <a:rPr lang="en-US" sz="3200" dirty="0" err="1" smtClean="0"/>
              <a:t>cư</a:t>
            </a:r>
            <a:r>
              <a:rPr lang="en-US" sz="3200" dirty="0" smtClean="0"/>
              <a:t> </a:t>
            </a:r>
            <a:r>
              <a:rPr lang="en-US" sz="3200" dirty="0" err="1" smtClean="0"/>
              <a:t>nông</a:t>
            </a:r>
            <a:r>
              <a:rPr lang="en-US" sz="3200" dirty="0" smtClean="0"/>
              <a:t> </a:t>
            </a:r>
            <a:r>
              <a:rPr lang="en-US" sz="3200" dirty="0" err="1" smtClean="0"/>
              <a:t>thôn</a:t>
            </a:r>
            <a:endParaRPr lang="en-US" sz="3200" dirty="0" smtClean="0"/>
          </a:p>
        </p:txBody>
      </p:sp>
      <p:sp>
        <p:nvSpPr>
          <p:cNvPr id="7" name="TextBox 6"/>
          <p:cNvSpPr txBox="1"/>
          <p:nvPr/>
        </p:nvSpPr>
        <p:spPr>
          <a:xfrm>
            <a:off x="1676400" y="6396335"/>
            <a:ext cx="6096000" cy="461665"/>
          </a:xfrm>
          <a:prstGeom prst="rect">
            <a:avLst/>
          </a:prstGeom>
          <a:noFill/>
        </p:spPr>
        <p:txBody>
          <a:bodyPr wrap="square" rtlCol="0">
            <a:spAutoFit/>
          </a:bodyPr>
          <a:lstStyle/>
          <a:p>
            <a:r>
              <a:rPr lang="en-US" sz="2400" i="1" dirty="0" err="1" smtClean="0"/>
              <a:t>Đặc</a:t>
            </a:r>
            <a:r>
              <a:rPr lang="en-US" sz="2400" i="1" dirty="0" smtClean="0"/>
              <a:t> </a:t>
            </a:r>
            <a:r>
              <a:rPr lang="en-US" sz="2400" i="1" dirty="0" err="1" smtClean="0"/>
              <a:t>điểm</a:t>
            </a:r>
            <a:r>
              <a:rPr lang="en-US" sz="2400" i="1" dirty="0" smtClean="0"/>
              <a:t> </a:t>
            </a:r>
            <a:r>
              <a:rPr lang="en-US" sz="2400" i="1" dirty="0" err="1" smtClean="0"/>
              <a:t>chung</a:t>
            </a:r>
            <a:r>
              <a:rPr lang="en-US" sz="2400" i="1" dirty="0" smtClean="0"/>
              <a:t> </a:t>
            </a:r>
            <a:r>
              <a:rPr lang="en-US" sz="2400" i="1" dirty="0" err="1" smtClean="0"/>
              <a:t>của</a:t>
            </a:r>
            <a:r>
              <a:rPr lang="en-US" sz="2400" i="1" dirty="0" smtClean="0"/>
              <a:t> </a:t>
            </a:r>
            <a:r>
              <a:rPr lang="en-US" sz="2400" i="1" dirty="0" err="1" smtClean="0"/>
              <a:t>quần</a:t>
            </a:r>
            <a:r>
              <a:rPr lang="en-US" sz="2400" i="1" dirty="0" smtClean="0"/>
              <a:t> </a:t>
            </a:r>
            <a:r>
              <a:rPr lang="en-US" sz="2400" i="1" dirty="0" err="1" smtClean="0"/>
              <a:t>cư</a:t>
            </a:r>
            <a:r>
              <a:rPr lang="en-US" sz="2400" i="1" dirty="0" smtClean="0"/>
              <a:t> </a:t>
            </a:r>
            <a:r>
              <a:rPr lang="en-US" sz="2400" i="1" dirty="0" err="1" smtClean="0"/>
              <a:t>nông</a:t>
            </a:r>
            <a:r>
              <a:rPr lang="en-US" sz="2400" i="1" dirty="0" smtClean="0"/>
              <a:t> </a:t>
            </a:r>
            <a:r>
              <a:rPr lang="en-US" sz="2400" i="1" dirty="0" err="1" smtClean="0"/>
              <a:t>thôn</a:t>
            </a:r>
            <a:r>
              <a:rPr lang="en-US" sz="2400" i="1" dirty="0" smtClean="0"/>
              <a:t>?</a:t>
            </a:r>
          </a:p>
        </p:txBody>
      </p:sp>
      <p:pic>
        <p:nvPicPr>
          <p:cNvPr id="9" name="Picture 16" descr="2012"/>
          <p:cNvPicPr>
            <a:picLocks noChangeAspect="1" noChangeArrowheads="1"/>
          </p:cNvPicPr>
          <p:nvPr/>
        </p:nvPicPr>
        <p:blipFill>
          <a:blip r:embed="rId2"/>
          <a:srcRect/>
          <a:stretch>
            <a:fillRect/>
          </a:stretch>
        </p:blipFill>
        <p:spPr bwMode="auto">
          <a:xfrm>
            <a:off x="0" y="2362200"/>
            <a:ext cx="4572000" cy="2209800"/>
          </a:xfrm>
          <a:prstGeom prst="rect">
            <a:avLst/>
          </a:prstGeom>
          <a:noFill/>
          <a:ln w="9525">
            <a:noFill/>
            <a:miter lim="800000"/>
            <a:headEnd/>
            <a:tailEnd/>
          </a:ln>
        </p:spPr>
      </p:pic>
      <p:pic>
        <p:nvPicPr>
          <p:cNvPr id="10" name="Picture 10" descr="images755982_thai_son_1"/>
          <p:cNvPicPr>
            <a:picLocks noChangeAspect="1" noChangeArrowheads="1"/>
          </p:cNvPicPr>
          <p:nvPr/>
        </p:nvPicPr>
        <p:blipFill>
          <a:blip r:embed="rId3"/>
          <a:srcRect/>
          <a:stretch>
            <a:fillRect/>
          </a:stretch>
        </p:blipFill>
        <p:spPr bwMode="auto">
          <a:xfrm>
            <a:off x="4572000" y="2362200"/>
            <a:ext cx="4572000" cy="2209800"/>
          </a:xfrm>
          <a:prstGeom prst="rect">
            <a:avLst/>
          </a:prstGeom>
          <a:noFill/>
          <a:ln w="9525">
            <a:noFill/>
            <a:miter lim="800000"/>
            <a:headEnd/>
            <a:tailEnd/>
          </a:ln>
        </p:spPr>
      </p:pic>
      <p:pic>
        <p:nvPicPr>
          <p:cNvPr id="11" name="Picture 19" descr="635030845565993122-thumb-1367664468_500x0"/>
          <p:cNvPicPr>
            <a:picLocks noChangeAspect="1" noChangeArrowheads="1"/>
          </p:cNvPicPr>
          <p:nvPr/>
        </p:nvPicPr>
        <p:blipFill>
          <a:blip r:embed="rId4"/>
          <a:srcRect/>
          <a:stretch>
            <a:fillRect/>
          </a:stretch>
        </p:blipFill>
        <p:spPr bwMode="auto">
          <a:xfrm>
            <a:off x="4572000" y="4572000"/>
            <a:ext cx="4572000" cy="1905000"/>
          </a:xfrm>
          <a:prstGeom prst="rect">
            <a:avLst/>
          </a:prstGeom>
          <a:noFill/>
          <a:ln w="9525">
            <a:noFill/>
            <a:miter lim="800000"/>
            <a:headEnd/>
            <a:tailEnd/>
          </a:ln>
        </p:spPr>
      </p:pic>
      <p:pic>
        <p:nvPicPr>
          <p:cNvPr id="12" name="Picture 24" descr="ImageHandler"/>
          <p:cNvPicPr>
            <a:picLocks noChangeAspect="1" noChangeArrowheads="1"/>
          </p:cNvPicPr>
          <p:nvPr/>
        </p:nvPicPr>
        <p:blipFill>
          <a:blip r:embed="rId5"/>
          <a:srcRect/>
          <a:stretch>
            <a:fillRect/>
          </a:stretch>
        </p:blipFill>
        <p:spPr bwMode="auto">
          <a:xfrm>
            <a:off x="0" y="4495800"/>
            <a:ext cx="4572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24600"/>
            <a:ext cx="9144000" cy="461665"/>
          </a:xfrm>
          <a:prstGeom prst="rect">
            <a:avLst/>
          </a:prstGeom>
        </p:spPr>
        <p:txBody>
          <a:bodyPr wrap="square">
            <a:spAutoFit/>
          </a:bodyPr>
          <a:lstStyle/>
          <a:p>
            <a:r>
              <a:rPr lang="nl-NL" sz="2400" i="1" dirty="0" smtClean="0"/>
              <a:t>Sự khác nhau về quần cư nông thôn ở các vùng khác nhau và giải thích?</a:t>
            </a:r>
            <a:endParaRPr lang="en-US" sz="2400" i="1" dirty="0"/>
          </a:p>
        </p:txBody>
      </p:sp>
      <p:pic>
        <p:nvPicPr>
          <p:cNvPr id="7" name="Picture 6" descr="0ced72e67e0596cbd3d8867008c7aeee_XL.jpg"/>
          <p:cNvPicPr>
            <a:picLocks noChangeAspect="1"/>
          </p:cNvPicPr>
          <p:nvPr/>
        </p:nvPicPr>
        <p:blipFill>
          <a:blip r:embed="rId2"/>
          <a:stretch>
            <a:fillRect/>
          </a:stretch>
        </p:blipFill>
        <p:spPr>
          <a:xfrm>
            <a:off x="4152900" y="3124200"/>
            <a:ext cx="4991100" cy="3124200"/>
          </a:xfrm>
          <a:prstGeom prst="rect">
            <a:avLst/>
          </a:prstGeom>
        </p:spPr>
      </p:pic>
      <p:pic>
        <p:nvPicPr>
          <p:cNvPr id="8" name="Picture 7" descr="1_432328.jpg"/>
          <p:cNvPicPr>
            <a:picLocks noChangeAspect="1"/>
          </p:cNvPicPr>
          <p:nvPr/>
        </p:nvPicPr>
        <p:blipFill>
          <a:blip r:embed="rId3"/>
          <a:stretch>
            <a:fillRect/>
          </a:stretch>
        </p:blipFill>
        <p:spPr>
          <a:xfrm>
            <a:off x="0" y="0"/>
            <a:ext cx="4572000" cy="3200400"/>
          </a:xfrm>
          <a:prstGeom prst="rect">
            <a:avLst/>
          </a:prstGeom>
        </p:spPr>
      </p:pic>
      <p:pic>
        <p:nvPicPr>
          <p:cNvPr id="9" name="Picture 8" descr="7c29f585c14e040283f142faff70c179.jpg"/>
          <p:cNvPicPr>
            <a:picLocks noChangeAspect="1"/>
          </p:cNvPicPr>
          <p:nvPr/>
        </p:nvPicPr>
        <p:blipFill>
          <a:blip r:embed="rId4"/>
          <a:stretch>
            <a:fillRect/>
          </a:stretch>
        </p:blipFill>
        <p:spPr>
          <a:xfrm>
            <a:off x="4572000" y="0"/>
            <a:ext cx="4572000" cy="3124200"/>
          </a:xfrm>
          <a:prstGeom prst="rect">
            <a:avLst/>
          </a:prstGeom>
        </p:spPr>
      </p:pic>
      <p:pic>
        <p:nvPicPr>
          <p:cNvPr id="10" name="Picture 9" descr="suc-bat-moi-cho-dbscl-2_SXSU.jpg"/>
          <p:cNvPicPr>
            <a:picLocks noChangeAspect="1"/>
          </p:cNvPicPr>
          <p:nvPr/>
        </p:nvPicPr>
        <p:blipFill>
          <a:blip r:embed="rId5"/>
          <a:stretch>
            <a:fillRect/>
          </a:stretch>
        </p:blipFill>
        <p:spPr>
          <a:xfrm>
            <a:off x="0" y="3124200"/>
            <a:ext cx="4343400" cy="3124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2000" y="5703888"/>
            <a:ext cx="7859713" cy="366712"/>
          </a:xfrm>
          <a:prstGeom prst="rect">
            <a:avLst/>
          </a:prstGeom>
          <a:noFill/>
          <a:ln w="9525">
            <a:noFill/>
            <a:miter lim="800000"/>
            <a:headEnd/>
            <a:tailEnd/>
          </a:ln>
        </p:spPr>
        <p:txBody>
          <a:bodyPr>
            <a:spAutoFit/>
          </a:bodyPr>
          <a:lstStyle/>
          <a:p>
            <a:pPr algn="ctr"/>
            <a:endParaRPr lang="vi-VN">
              <a:latin typeface="VNI-Times" pitchFamily="2" charset="0"/>
            </a:endParaRPr>
          </a:p>
        </p:txBody>
      </p:sp>
      <p:pic>
        <p:nvPicPr>
          <p:cNvPr id="4" name="Picture 4" descr="nongthonnnay"/>
          <p:cNvPicPr>
            <a:picLocks noChangeAspect="1" noChangeArrowheads="1"/>
          </p:cNvPicPr>
          <p:nvPr/>
        </p:nvPicPr>
        <p:blipFill>
          <a:blip r:embed="rId2"/>
          <a:srcRect/>
          <a:stretch>
            <a:fillRect/>
          </a:stretch>
        </p:blipFill>
        <p:spPr bwMode="auto">
          <a:xfrm>
            <a:off x="0" y="990600"/>
            <a:ext cx="4648200" cy="3276600"/>
          </a:xfrm>
          <a:prstGeom prst="rect">
            <a:avLst/>
          </a:prstGeom>
          <a:noFill/>
          <a:ln w="9525">
            <a:noFill/>
            <a:miter lim="800000"/>
            <a:headEnd/>
            <a:tailEnd/>
          </a:ln>
        </p:spPr>
      </p:pic>
      <p:pic>
        <p:nvPicPr>
          <p:cNvPr id="5" name="Picture 5" descr="duong_giao_thong_ninh_son_den_ma_noi_"/>
          <p:cNvPicPr>
            <a:picLocks noChangeAspect="1" noChangeArrowheads="1"/>
          </p:cNvPicPr>
          <p:nvPr/>
        </p:nvPicPr>
        <p:blipFill>
          <a:blip r:embed="rId3"/>
          <a:srcRect/>
          <a:stretch>
            <a:fillRect/>
          </a:stretch>
        </p:blipFill>
        <p:spPr bwMode="auto">
          <a:xfrm>
            <a:off x="4648200" y="990600"/>
            <a:ext cx="4495800" cy="3200400"/>
          </a:xfrm>
          <a:prstGeom prst="rect">
            <a:avLst/>
          </a:prstGeom>
          <a:noFill/>
          <a:ln w="9525">
            <a:noFill/>
            <a:miter lim="800000"/>
            <a:headEnd/>
            <a:tailEnd/>
          </a:ln>
        </p:spPr>
      </p:pic>
      <p:pic>
        <p:nvPicPr>
          <p:cNvPr id="6" name="Picture 7" descr="images690057_image001"/>
          <p:cNvPicPr>
            <a:picLocks noChangeAspect="1" noChangeArrowheads="1"/>
          </p:cNvPicPr>
          <p:nvPr/>
        </p:nvPicPr>
        <p:blipFill>
          <a:blip r:embed="rId4"/>
          <a:srcRect/>
          <a:stretch>
            <a:fillRect/>
          </a:stretch>
        </p:blipFill>
        <p:spPr bwMode="auto">
          <a:xfrm>
            <a:off x="4648200" y="4185424"/>
            <a:ext cx="4495800" cy="2667000"/>
          </a:xfrm>
          <a:prstGeom prst="rect">
            <a:avLst/>
          </a:prstGeom>
          <a:noFill/>
          <a:ln w="9525">
            <a:noFill/>
            <a:miter lim="800000"/>
            <a:headEnd/>
            <a:tailEnd/>
          </a:ln>
        </p:spPr>
      </p:pic>
      <p:pic>
        <p:nvPicPr>
          <p:cNvPr id="7" name="Picture 11" descr="24613duainternetvenongthon"/>
          <p:cNvPicPr>
            <a:picLocks noChangeAspect="1" noChangeArrowheads="1"/>
          </p:cNvPicPr>
          <p:nvPr/>
        </p:nvPicPr>
        <p:blipFill>
          <a:blip r:embed="rId5"/>
          <a:srcRect/>
          <a:stretch>
            <a:fillRect/>
          </a:stretch>
        </p:blipFill>
        <p:spPr bwMode="auto">
          <a:xfrm>
            <a:off x="0" y="4256048"/>
            <a:ext cx="4648200" cy="2601952"/>
          </a:xfrm>
          <a:prstGeom prst="rect">
            <a:avLst/>
          </a:prstGeom>
          <a:noFill/>
          <a:ln w="9525">
            <a:noFill/>
            <a:miter lim="800000"/>
            <a:headEnd/>
            <a:tailEnd/>
          </a:ln>
        </p:spPr>
      </p:pic>
      <p:sp>
        <p:nvSpPr>
          <p:cNvPr id="8" name="Text Box 13"/>
          <p:cNvSpPr txBox="1">
            <a:spLocks noChangeArrowheads="1"/>
          </p:cNvSpPr>
          <p:nvPr/>
        </p:nvSpPr>
        <p:spPr bwMode="auto">
          <a:xfrm>
            <a:off x="2895600" y="3352800"/>
            <a:ext cx="3581400" cy="461963"/>
          </a:xfrm>
          <a:prstGeom prst="rect">
            <a:avLst/>
          </a:prstGeom>
          <a:solidFill>
            <a:schemeClr val="bg1"/>
          </a:solid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cs typeface="Times New Roman" pitchFamily="18" charset="0"/>
              </a:rPr>
              <a:t>NÔNG THÔN ĐỔI MỚI</a:t>
            </a:r>
          </a:p>
        </p:txBody>
      </p:sp>
      <p:sp>
        <p:nvSpPr>
          <p:cNvPr id="9" name="Rectangle 9"/>
          <p:cNvSpPr>
            <a:spLocks noChangeArrowheads="1"/>
          </p:cNvSpPr>
          <p:nvPr/>
        </p:nvSpPr>
        <p:spPr bwMode="auto">
          <a:xfrm>
            <a:off x="0" y="0"/>
            <a:ext cx="9144000" cy="954107"/>
          </a:xfrm>
          <a:prstGeom prst="rect">
            <a:avLst/>
          </a:prstGeom>
          <a:noFill/>
          <a:ln w="9525">
            <a:noFill/>
            <a:miter lim="800000"/>
            <a:headEnd/>
            <a:tailEnd/>
          </a:ln>
        </p:spPr>
        <p:txBody>
          <a:bodyPr>
            <a:spAutoFit/>
          </a:bodyPr>
          <a:lstStyle/>
          <a:p>
            <a:pPr algn="ctr"/>
            <a:r>
              <a:rPr lang="en-US" sz="2800" i="1" dirty="0" err="1">
                <a:cs typeface="Times New Roman" pitchFamily="18" charset="0"/>
              </a:rPr>
              <a:t>Quan</a:t>
            </a:r>
            <a:r>
              <a:rPr lang="en-US" sz="2800" i="1" dirty="0">
                <a:cs typeface="Times New Roman" pitchFamily="18" charset="0"/>
              </a:rPr>
              <a:t> </a:t>
            </a:r>
            <a:r>
              <a:rPr lang="en-US" sz="2800" i="1" dirty="0" err="1">
                <a:cs typeface="Times New Roman" pitchFamily="18" charset="0"/>
              </a:rPr>
              <a:t>sát</a:t>
            </a:r>
            <a:r>
              <a:rPr lang="en-US" sz="2800" i="1" dirty="0">
                <a:cs typeface="Times New Roman" pitchFamily="18" charset="0"/>
              </a:rPr>
              <a:t> </a:t>
            </a:r>
            <a:r>
              <a:rPr lang="en-US" sz="2800" i="1" dirty="0" err="1">
                <a:cs typeface="Times New Roman" pitchFamily="18" charset="0"/>
              </a:rPr>
              <a:t>những</a:t>
            </a:r>
            <a:r>
              <a:rPr lang="en-US" sz="2800" i="1" dirty="0">
                <a:cs typeface="Times New Roman" pitchFamily="18" charset="0"/>
              </a:rPr>
              <a:t> </a:t>
            </a:r>
            <a:r>
              <a:rPr lang="en-US" sz="2800" i="1" dirty="0" err="1">
                <a:cs typeface="Times New Roman" pitchFamily="18" charset="0"/>
              </a:rPr>
              <a:t>hình</a:t>
            </a:r>
            <a:r>
              <a:rPr lang="en-US" sz="2800" i="1" dirty="0">
                <a:cs typeface="Times New Roman" pitchFamily="18" charset="0"/>
              </a:rPr>
              <a:t> </a:t>
            </a:r>
            <a:r>
              <a:rPr lang="en-US" sz="2800" i="1" dirty="0" err="1">
                <a:cs typeface="Times New Roman" pitchFamily="18" charset="0"/>
              </a:rPr>
              <a:t>ảnh</a:t>
            </a:r>
            <a:r>
              <a:rPr lang="en-US" sz="2800" i="1" dirty="0">
                <a:cs typeface="Times New Roman" pitchFamily="18" charset="0"/>
              </a:rPr>
              <a:t> </a:t>
            </a:r>
            <a:r>
              <a:rPr lang="en-US" sz="2800" i="1" dirty="0" err="1">
                <a:cs typeface="Times New Roman" pitchFamily="18" charset="0"/>
              </a:rPr>
              <a:t>sau</a:t>
            </a:r>
            <a:r>
              <a:rPr lang="en-US" sz="2800" i="1" dirty="0">
                <a:cs typeface="Times New Roman" pitchFamily="18" charset="0"/>
              </a:rPr>
              <a:t> </a:t>
            </a:r>
            <a:r>
              <a:rPr lang="en-US" sz="2800" i="1" dirty="0" err="1">
                <a:cs typeface="Times New Roman" pitchFamily="18" charset="0"/>
              </a:rPr>
              <a:t>và</a:t>
            </a:r>
            <a:r>
              <a:rPr lang="en-US" sz="2800" i="1" dirty="0">
                <a:cs typeface="Times New Roman" pitchFamily="18" charset="0"/>
              </a:rPr>
              <a:t> </a:t>
            </a:r>
            <a:r>
              <a:rPr lang="en-US" sz="2800" i="1" dirty="0" err="1">
                <a:cs typeface="Times New Roman" pitchFamily="18" charset="0"/>
              </a:rPr>
              <a:t>nêu</a:t>
            </a:r>
            <a:r>
              <a:rPr lang="en-US" sz="2800" i="1" dirty="0">
                <a:cs typeface="Times New Roman" pitchFamily="18" charset="0"/>
              </a:rPr>
              <a:t> </a:t>
            </a:r>
            <a:r>
              <a:rPr lang="en-US" sz="2800" i="1" dirty="0" err="1">
                <a:cs typeface="Times New Roman" pitchFamily="18" charset="0"/>
              </a:rPr>
              <a:t>những</a:t>
            </a:r>
            <a:r>
              <a:rPr lang="en-US" sz="2800" i="1" dirty="0">
                <a:cs typeface="Times New Roman" pitchFamily="18" charset="0"/>
              </a:rPr>
              <a:t> </a:t>
            </a:r>
            <a:r>
              <a:rPr lang="en-US" sz="2800" i="1" dirty="0" err="1">
                <a:cs typeface="Times New Roman" pitchFamily="18" charset="0"/>
              </a:rPr>
              <a:t>biến</a:t>
            </a:r>
            <a:r>
              <a:rPr lang="en-US" sz="2800" i="1" dirty="0">
                <a:cs typeface="Times New Roman" pitchFamily="18" charset="0"/>
              </a:rPr>
              <a:t> </a:t>
            </a:r>
            <a:r>
              <a:rPr lang="en-US" sz="2800" i="1" dirty="0" err="1">
                <a:cs typeface="Times New Roman" pitchFamily="18" charset="0"/>
              </a:rPr>
              <a:t>đổi</a:t>
            </a:r>
            <a:r>
              <a:rPr lang="en-US" sz="2800" i="1" dirty="0">
                <a:cs typeface="Times New Roman" pitchFamily="18" charset="0"/>
              </a:rPr>
              <a:t> </a:t>
            </a:r>
            <a:r>
              <a:rPr lang="en-US" sz="2800" i="1" dirty="0" err="1">
                <a:cs typeface="Times New Roman" pitchFamily="18" charset="0"/>
              </a:rPr>
              <a:t>của</a:t>
            </a:r>
            <a:r>
              <a:rPr lang="en-US" sz="2800" i="1" dirty="0">
                <a:cs typeface="Times New Roman" pitchFamily="18" charset="0"/>
              </a:rPr>
              <a:t> </a:t>
            </a:r>
            <a:r>
              <a:rPr lang="en-US" sz="2800" i="1" dirty="0" err="1">
                <a:cs typeface="Times New Roman" pitchFamily="18" charset="0"/>
              </a:rPr>
              <a:t>nông</a:t>
            </a:r>
            <a:r>
              <a:rPr lang="en-US" sz="2800" i="1" dirty="0">
                <a:cs typeface="Times New Roman" pitchFamily="18" charset="0"/>
              </a:rPr>
              <a:t> </a:t>
            </a:r>
            <a:r>
              <a:rPr lang="en-US" sz="2800" i="1" dirty="0" err="1">
                <a:cs typeface="Times New Roman" pitchFamily="18" charset="0"/>
              </a:rPr>
              <a:t>thôn</a:t>
            </a:r>
            <a:r>
              <a:rPr lang="en-US" sz="2800" i="1" dirty="0">
                <a:cs typeface="Times New Roman" pitchFamily="18" charset="0"/>
              </a:rPr>
              <a:t> </a:t>
            </a:r>
            <a:r>
              <a:rPr lang="en-US" sz="2800" i="1" dirty="0" err="1">
                <a:cs typeface="Times New Roman" pitchFamily="18" charset="0"/>
              </a:rPr>
              <a:t>hiện</a:t>
            </a:r>
            <a:r>
              <a:rPr lang="en-US" sz="2800" i="1" dirty="0">
                <a:cs typeface="Times New Roman" pitchFamily="18" charset="0"/>
              </a:rPr>
              <a:t> nay?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 nen Powerepoint.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284982"/>
            <a:ext cx="4164923" cy="1077218"/>
          </a:xfrm>
          <a:prstGeom prst="rect">
            <a:avLst/>
          </a:prstGeom>
          <a:noFill/>
        </p:spPr>
        <p:txBody>
          <a:bodyPr wrap="none" rtlCol="0">
            <a:spAutoFit/>
          </a:bodyPr>
          <a:lstStyle/>
          <a:p>
            <a:pPr marL="571500" indent="-571500"/>
            <a:r>
              <a:rPr lang="en-US" sz="3200" dirty="0" smtClean="0"/>
              <a:t>II. </a:t>
            </a:r>
            <a:r>
              <a:rPr lang="en-US" sz="3200" dirty="0" err="1" smtClean="0"/>
              <a:t>Các</a:t>
            </a:r>
            <a:r>
              <a:rPr lang="en-US" sz="3200" dirty="0" smtClean="0"/>
              <a:t> </a:t>
            </a:r>
            <a:r>
              <a:rPr lang="en-US" sz="3200" dirty="0" err="1" smtClean="0"/>
              <a:t>loại</a:t>
            </a:r>
            <a:r>
              <a:rPr lang="en-US" sz="3200" dirty="0" smtClean="0"/>
              <a:t> </a:t>
            </a:r>
            <a:r>
              <a:rPr lang="en-US" sz="3200" dirty="0" err="1" smtClean="0"/>
              <a:t>hình</a:t>
            </a:r>
            <a:r>
              <a:rPr lang="en-US" sz="3200" dirty="0" smtClean="0"/>
              <a:t> </a:t>
            </a:r>
            <a:r>
              <a:rPr lang="en-US" sz="3200" dirty="0" err="1" smtClean="0"/>
              <a:t>quần</a:t>
            </a:r>
            <a:r>
              <a:rPr lang="en-US" sz="3200" dirty="0" smtClean="0"/>
              <a:t> </a:t>
            </a:r>
            <a:r>
              <a:rPr lang="en-US" sz="3200" dirty="0" err="1" smtClean="0"/>
              <a:t>cư</a:t>
            </a:r>
            <a:endParaRPr lang="en-US" sz="3200" dirty="0" smtClean="0"/>
          </a:p>
          <a:p>
            <a:pPr marL="571500" indent="-571500">
              <a:buAutoNum type="arabicPeriod"/>
            </a:pPr>
            <a:r>
              <a:rPr lang="en-US" sz="3200" dirty="0" err="1" smtClean="0"/>
              <a:t>Quần</a:t>
            </a:r>
            <a:r>
              <a:rPr lang="en-US" sz="3200" dirty="0" smtClean="0"/>
              <a:t> </a:t>
            </a:r>
            <a:r>
              <a:rPr lang="en-US" sz="3200" dirty="0" err="1" smtClean="0"/>
              <a:t>cư</a:t>
            </a:r>
            <a:r>
              <a:rPr lang="en-US" sz="3200" dirty="0" smtClean="0"/>
              <a:t> </a:t>
            </a:r>
            <a:r>
              <a:rPr lang="en-US" sz="3200" dirty="0" err="1" smtClean="0"/>
              <a:t>nông</a:t>
            </a:r>
            <a:r>
              <a:rPr lang="en-US" sz="3200" dirty="0" smtClean="0"/>
              <a:t> </a:t>
            </a:r>
            <a:r>
              <a:rPr lang="en-US" sz="3200" dirty="0" err="1" smtClean="0"/>
              <a:t>thôn</a:t>
            </a:r>
            <a:endParaRPr lang="en-US" sz="3200" dirty="0" smtClean="0"/>
          </a:p>
        </p:txBody>
      </p:sp>
      <p:sp>
        <p:nvSpPr>
          <p:cNvPr id="24577" name="Rectangle 1"/>
          <p:cNvSpPr>
            <a:spLocks noChangeArrowheads="1"/>
          </p:cNvSpPr>
          <p:nvPr/>
        </p:nvSpPr>
        <p:spPr bwMode="auto">
          <a:xfrm>
            <a:off x="1676400" y="2590800"/>
            <a:ext cx="5867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chemeClr val="tx1"/>
                </a:solidFill>
                <a:effectLst/>
                <a:ea typeface="SimSun" pitchFamily="2" charset="-122"/>
                <a:cs typeface="Times New Roman" pitchFamily="18" charset="0"/>
              </a:rPr>
              <a:t>- Là điểm dân cư nông thôn với quy mô dân số, tên gọi khác nhau. Hoạt động kinh tế chủ yếu là nông nghiệp</a:t>
            </a:r>
            <a:endParaRPr kumimoji="0" lang="nl-NL"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284982"/>
            <a:ext cx="4164923" cy="1077218"/>
          </a:xfrm>
          <a:prstGeom prst="rect">
            <a:avLst/>
          </a:prstGeom>
          <a:noFill/>
        </p:spPr>
        <p:txBody>
          <a:bodyPr wrap="none" rtlCol="0">
            <a:spAutoFit/>
          </a:bodyPr>
          <a:lstStyle/>
          <a:p>
            <a:pPr marL="571500" indent="-571500"/>
            <a:r>
              <a:rPr lang="en-US" sz="3200" dirty="0" smtClean="0"/>
              <a:t>II. </a:t>
            </a:r>
            <a:r>
              <a:rPr lang="en-US" sz="3200" dirty="0" err="1" smtClean="0"/>
              <a:t>Các</a:t>
            </a:r>
            <a:r>
              <a:rPr lang="en-US" sz="3200" dirty="0" smtClean="0"/>
              <a:t> </a:t>
            </a:r>
            <a:r>
              <a:rPr lang="en-US" sz="3200" dirty="0" err="1" smtClean="0"/>
              <a:t>loại</a:t>
            </a:r>
            <a:r>
              <a:rPr lang="en-US" sz="3200" dirty="0" smtClean="0"/>
              <a:t> </a:t>
            </a:r>
            <a:r>
              <a:rPr lang="en-US" sz="3200" dirty="0" err="1" smtClean="0"/>
              <a:t>hình</a:t>
            </a:r>
            <a:r>
              <a:rPr lang="en-US" sz="3200" dirty="0" smtClean="0"/>
              <a:t> </a:t>
            </a:r>
            <a:r>
              <a:rPr lang="en-US" sz="3200" dirty="0" err="1" smtClean="0"/>
              <a:t>quần</a:t>
            </a:r>
            <a:r>
              <a:rPr lang="en-US" sz="3200" dirty="0" smtClean="0"/>
              <a:t> </a:t>
            </a:r>
            <a:r>
              <a:rPr lang="en-US" sz="3200" dirty="0" err="1" smtClean="0"/>
              <a:t>cư</a:t>
            </a:r>
            <a:endParaRPr lang="en-US" sz="3200" dirty="0" smtClean="0"/>
          </a:p>
          <a:p>
            <a:pPr marL="571500" indent="-571500"/>
            <a:r>
              <a:rPr lang="en-US" sz="3200" dirty="0" smtClean="0"/>
              <a:t>2. </a:t>
            </a:r>
            <a:r>
              <a:rPr lang="en-US" sz="3200" dirty="0" err="1" smtClean="0"/>
              <a:t>Quần</a:t>
            </a:r>
            <a:r>
              <a:rPr lang="en-US" sz="3200" dirty="0" smtClean="0"/>
              <a:t> </a:t>
            </a:r>
            <a:r>
              <a:rPr lang="en-US" sz="3200" dirty="0" err="1" smtClean="0"/>
              <a:t>cư</a:t>
            </a:r>
            <a:r>
              <a:rPr lang="en-US" sz="3200" dirty="0" smtClean="0"/>
              <a:t> </a:t>
            </a:r>
            <a:r>
              <a:rPr lang="en-US" sz="3200" dirty="0" err="1" smtClean="0"/>
              <a:t>thành</a:t>
            </a:r>
            <a:r>
              <a:rPr lang="en-US" sz="3200" dirty="0" smtClean="0"/>
              <a:t> </a:t>
            </a:r>
            <a:r>
              <a:rPr lang="en-US" sz="3200" dirty="0" err="1" smtClean="0"/>
              <a:t>thị</a:t>
            </a:r>
            <a:endParaRPr lang="en-US" sz="3200" dirty="0" smtClean="0"/>
          </a:p>
        </p:txBody>
      </p:sp>
      <p:sp>
        <p:nvSpPr>
          <p:cNvPr id="4" name="Rectangle 3"/>
          <p:cNvSpPr txBox="1">
            <a:spLocks noChangeArrowheads="1"/>
          </p:cNvSpPr>
          <p:nvPr/>
        </p:nvSpPr>
        <p:spPr>
          <a:xfrm>
            <a:off x="0" y="2667000"/>
            <a:ext cx="3810000" cy="153585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i="0" u="none" strike="noStrike" kern="1200" cap="none" spc="0" normalizeH="0" baseline="0" noProof="0" dirty="0" smtClean="0">
                <a:ln>
                  <a:noFill/>
                </a:ln>
                <a:solidFill>
                  <a:srgbClr val="FF0000"/>
                </a:solidFill>
                <a:effectLst/>
                <a:uLnTx/>
                <a:uFillTx/>
                <a:ea typeface="+mn-ea"/>
                <a:cs typeface="+mn-cs"/>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Quan</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sát</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hình</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3.1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hãy</a:t>
            </a:r>
            <a:r>
              <a:rPr lang="en-US" sz="2400" i="1" dirty="0" smtClean="0">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nhận</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xét</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về</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sự</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phân</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bố</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các</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đô</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thị</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của</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nước</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ta</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a:t>
            </a:r>
            <a:b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b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Giải</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r>
              <a:rPr kumimoji="0" lang="en-US" sz="2400" i="1" u="none" strike="noStrike" kern="1200" cap="none" spc="0" normalizeH="0" baseline="0" noProof="0" dirty="0" err="1" smtClean="0">
                <a:ln>
                  <a:noFill/>
                </a:ln>
                <a:solidFill>
                  <a:schemeClr val="tx1"/>
                </a:solidFill>
                <a:effectLst/>
                <a:uLnTx/>
                <a:uFillTx/>
                <a:ea typeface="+mn-ea"/>
                <a:cs typeface="Times New Roman" pitchFamily="18" charset="0"/>
              </a:rPr>
              <a:t>thích</a:t>
            </a:r>
            <a:r>
              <a:rPr lang="en-US" sz="2400" i="1" dirty="0" smtClean="0">
                <a:cs typeface="Times New Roman" pitchFamily="18" charset="0"/>
              </a:rPr>
              <a:t>?</a:t>
            </a:r>
            <a:r>
              <a:rPr kumimoji="0" lang="en-US" sz="2400" i="1" u="none" strike="noStrike" kern="1200" cap="none" spc="0" normalizeH="0" baseline="0" noProof="0" dirty="0" smtClean="0">
                <a:ln>
                  <a:noFill/>
                </a:ln>
                <a:solidFill>
                  <a:schemeClr val="tx1"/>
                </a:solidFill>
                <a:effectLst/>
                <a:uLnTx/>
                <a:uFillTx/>
                <a:ea typeface="+mn-ea"/>
                <a:cs typeface="Times New Roman" pitchFamily="18" charset="0"/>
              </a:rPr>
              <a:t> </a:t>
            </a:r>
          </a:p>
        </p:txBody>
      </p:sp>
      <p:pic>
        <p:nvPicPr>
          <p:cNvPr id="5" name="Picture 4" descr="Luoc do phan bo dan cu va do thi Viet Nam nam 1999 "/>
          <p:cNvPicPr>
            <a:picLocks noChangeAspect="1" noChangeArrowheads="1"/>
          </p:cNvPicPr>
          <p:nvPr/>
        </p:nvPicPr>
        <p:blipFill>
          <a:blip r:embed="rId2"/>
          <a:srcRect/>
          <a:stretch>
            <a:fillRect/>
          </a:stretch>
        </p:blipFill>
        <p:spPr bwMode="auto">
          <a:xfrm>
            <a:off x="3905250" y="1905000"/>
            <a:ext cx="5238750" cy="4953000"/>
          </a:xfrm>
          <a:prstGeom prst="rect">
            <a:avLst/>
          </a:prstGeom>
          <a:noFill/>
          <a:ln w="9525">
            <a:noFill/>
            <a:miter lim="800000"/>
            <a:headEnd/>
            <a:tailEnd/>
          </a:ln>
        </p:spPr>
      </p:pic>
      <p:sp>
        <p:nvSpPr>
          <p:cNvPr id="6" name="Freeform 5"/>
          <p:cNvSpPr>
            <a:spLocks/>
          </p:cNvSpPr>
          <p:nvPr/>
        </p:nvSpPr>
        <p:spPr bwMode="auto">
          <a:xfrm>
            <a:off x="5791200" y="2585720"/>
            <a:ext cx="381000" cy="157480"/>
          </a:xfrm>
          <a:custGeom>
            <a:avLst/>
            <a:gdLst>
              <a:gd name="T0" fmla="*/ 603163020 w 152"/>
              <a:gd name="T1" fmla="*/ 29032200 h 120"/>
              <a:gd name="T2" fmla="*/ 904742101 w 152"/>
              <a:gd name="T3" fmla="*/ 377418623 h 120"/>
              <a:gd name="T4" fmla="*/ 301581510 w 152"/>
              <a:gd name="T5" fmla="*/ 377418623 h 120"/>
              <a:gd name="T6" fmla="*/ 0 w 152"/>
              <a:gd name="T7" fmla="*/ 203225408 h 120"/>
              <a:gd name="T8" fmla="*/ 603163020 w 152"/>
              <a:gd name="T9" fmla="*/ 29032200 h 120"/>
              <a:gd name="T10" fmla="*/ 0 60000 65536"/>
              <a:gd name="T11" fmla="*/ 0 60000 65536"/>
              <a:gd name="T12" fmla="*/ 0 60000 65536"/>
              <a:gd name="T13" fmla="*/ 0 60000 65536"/>
              <a:gd name="T14" fmla="*/ 0 60000 65536"/>
              <a:gd name="T15" fmla="*/ 0 w 152"/>
              <a:gd name="T16" fmla="*/ 0 h 120"/>
              <a:gd name="T17" fmla="*/ 152 w 152"/>
              <a:gd name="T18" fmla="*/ 120 h 120"/>
            </a:gdLst>
            <a:ahLst/>
            <a:cxnLst>
              <a:cxn ang="T10">
                <a:pos x="T0" y="T1"/>
              </a:cxn>
              <a:cxn ang="T11">
                <a:pos x="T2" y="T3"/>
              </a:cxn>
              <a:cxn ang="T12">
                <a:pos x="T4" y="T5"/>
              </a:cxn>
              <a:cxn ang="T13">
                <a:pos x="T6" y="T7"/>
              </a:cxn>
              <a:cxn ang="T14">
                <a:pos x="T8" y="T9"/>
              </a:cxn>
            </a:cxnLst>
            <a:rect l="T15" t="T16" r="T17" b="T18"/>
            <a:pathLst>
              <a:path w="152" h="120">
                <a:moveTo>
                  <a:pt x="96" y="8"/>
                </a:moveTo>
                <a:cubicBezTo>
                  <a:pt x="120" y="16"/>
                  <a:pt x="152" y="88"/>
                  <a:pt x="144" y="104"/>
                </a:cubicBezTo>
                <a:cubicBezTo>
                  <a:pt x="136" y="120"/>
                  <a:pt x="72" y="112"/>
                  <a:pt x="48" y="104"/>
                </a:cubicBezTo>
                <a:cubicBezTo>
                  <a:pt x="24" y="96"/>
                  <a:pt x="0" y="72"/>
                  <a:pt x="0" y="56"/>
                </a:cubicBezTo>
                <a:cubicBezTo>
                  <a:pt x="0" y="40"/>
                  <a:pt x="72" y="0"/>
                  <a:pt x="96" y="8"/>
                </a:cubicBezTo>
                <a:close/>
              </a:path>
            </a:pathLst>
          </a:custGeom>
          <a:noFill/>
          <a:ln w="38100">
            <a:solidFill>
              <a:schemeClr val="tx1"/>
            </a:solidFill>
            <a:round/>
            <a:headEnd/>
            <a:tailEnd/>
          </a:ln>
        </p:spPr>
        <p:txBody>
          <a:bodyPr/>
          <a:lstStyle/>
          <a:p>
            <a:endParaRPr lang="vi-VN">
              <a:latin typeface="Calibri" pitchFamily="34" charset="0"/>
            </a:endParaRPr>
          </a:p>
        </p:txBody>
      </p:sp>
      <p:sp>
        <p:nvSpPr>
          <p:cNvPr id="7" name="Freeform 6"/>
          <p:cNvSpPr>
            <a:spLocks/>
          </p:cNvSpPr>
          <p:nvPr/>
        </p:nvSpPr>
        <p:spPr bwMode="auto">
          <a:xfrm>
            <a:off x="6248400" y="5867400"/>
            <a:ext cx="381000" cy="262467"/>
          </a:xfrm>
          <a:custGeom>
            <a:avLst/>
            <a:gdLst>
              <a:gd name="T0" fmla="*/ 603163020 w 152"/>
              <a:gd name="T1" fmla="*/ 80645004 h 120"/>
              <a:gd name="T2" fmla="*/ 904742101 w 152"/>
              <a:gd name="T3" fmla="*/ 1048385130 h 120"/>
              <a:gd name="T4" fmla="*/ 301581510 w 152"/>
              <a:gd name="T5" fmla="*/ 1048385130 h 120"/>
              <a:gd name="T6" fmla="*/ 0 w 152"/>
              <a:gd name="T7" fmla="*/ 564515055 h 120"/>
              <a:gd name="T8" fmla="*/ 603163020 w 152"/>
              <a:gd name="T9" fmla="*/ 80645004 h 120"/>
              <a:gd name="T10" fmla="*/ 0 60000 65536"/>
              <a:gd name="T11" fmla="*/ 0 60000 65536"/>
              <a:gd name="T12" fmla="*/ 0 60000 65536"/>
              <a:gd name="T13" fmla="*/ 0 60000 65536"/>
              <a:gd name="T14" fmla="*/ 0 60000 65536"/>
              <a:gd name="T15" fmla="*/ 0 w 152"/>
              <a:gd name="T16" fmla="*/ 0 h 120"/>
              <a:gd name="T17" fmla="*/ 152 w 152"/>
              <a:gd name="T18" fmla="*/ 120 h 120"/>
            </a:gdLst>
            <a:ahLst/>
            <a:cxnLst>
              <a:cxn ang="T10">
                <a:pos x="T0" y="T1"/>
              </a:cxn>
              <a:cxn ang="T11">
                <a:pos x="T2" y="T3"/>
              </a:cxn>
              <a:cxn ang="T12">
                <a:pos x="T4" y="T5"/>
              </a:cxn>
              <a:cxn ang="T13">
                <a:pos x="T6" y="T7"/>
              </a:cxn>
              <a:cxn ang="T14">
                <a:pos x="T8" y="T9"/>
              </a:cxn>
            </a:cxnLst>
            <a:rect l="T15" t="T16" r="T17" b="T18"/>
            <a:pathLst>
              <a:path w="152" h="120">
                <a:moveTo>
                  <a:pt x="96" y="8"/>
                </a:moveTo>
                <a:cubicBezTo>
                  <a:pt x="120" y="16"/>
                  <a:pt x="152" y="88"/>
                  <a:pt x="144" y="104"/>
                </a:cubicBezTo>
                <a:cubicBezTo>
                  <a:pt x="136" y="120"/>
                  <a:pt x="72" y="112"/>
                  <a:pt x="48" y="104"/>
                </a:cubicBezTo>
                <a:cubicBezTo>
                  <a:pt x="24" y="96"/>
                  <a:pt x="0" y="72"/>
                  <a:pt x="0" y="56"/>
                </a:cubicBezTo>
                <a:cubicBezTo>
                  <a:pt x="0" y="40"/>
                  <a:pt x="72" y="0"/>
                  <a:pt x="96" y="8"/>
                </a:cubicBezTo>
                <a:close/>
              </a:path>
            </a:pathLst>
          </a:custGeom>
          <a:noFill/>
          <a:ln w="38100">
            <a:solidFill>
              <a:schemeClr val="tx1"/>
            </a:solidFill>
            <a:round/>
            <a:headEnd/>
            <a:tailEnd/>
          </a:ln>
        </p:spPr>
        <p:txBody>
          <a:bodyPr/>
          <a:lstStyle/>
          <a:p>
            <a:endParaRPr lang="vi-VN">
              <a:latin typeface="Calibri" pitchFamily="34" charset="0"/>
            </a:endParaRPr>
          </a:p>
        </p:txBody>
      </p:sp>
      <p:sp>
        <p:nvSpPr>
          <p:cNvPr id="8" name="Freeform 7"/>
          <p:cNvSpPr>
            <a:spLocks/>
          </p:cNvSpPr>
          <p:nvPr/>
        </p:nvSpPr>
        <p:spPr bwMode="auto">
          <a:xfrm flipV="1">
            <a:off x="7086600" y="4191001"/>
            <a:ext cx="381000" cy="228599"/>
          </a:xfrm>
          <a:custGeom>
            <a:avLst/>
            <a:gdLst>
              <a:gd name="T0" fmla="*/ 603163020 w 152"/>
              <a:gd name="T1" fmla="*/ 80645004 h 120"/>
              <a:gd name="T2" fmla="*/ 904742101 w 152"/>
              <a:gd name="T3" fmla="*/ 1048385130 h 120"/>
              <a:gd name="T4" fmla="*/ 301581510 w 152"/>
              <a:gd name="T5" fmla="*/ 1048385130 h 120"/>
              <a:gd name="T6" fmla="*/ 0 w 152"/>
              <a:gd name="T7" fmla="*/ 564515055 h 120"/>
              <a:gd name="T8" fmla="*/ 603163020 w 152"/>
              <a:gd name="T9" fmla="*/ 80645004 h 120"/>
              <a:gd name="T10" fmla="*/ 0 60000 65536"/>
              <a:gd name="T11" fmla="*/ 0 60000 65536"/>
              <a:gd name="T12" fmla="*/ 0 60000 65536"/>
              <a:gd name="T13" fmla="*/ 0 60000 65536"/>
              <a:gd name="T14" fmla="*/ 0 60000 65536"/>
              <a:gd name="T15" fmla="*/ 0 w 152"/>
              <a:gd name="T16" fmla="*/ 0 h 120"/>
              <a:gd name="T17" fmla="*/ 152 w 152"/>
              <a:gd name="T18" fmla="*/ 120 h 120"/>
            </a:gdLst>
            <a:ahLst/>
            <a:cxnLst>
              <a:cxn ang="T10">
                <a:pos x="T0" y="T1"/>
              </a:cxn>
              <a:cxn ang="T11">
                <a:pos x="T2" y="T3"/>
              </a:cxn>
              <a:cxn ang="T12">
                <a:pos x="T4" y="T5"/>
              </a:cxn>
              <a:cxn ang="T13">
                <a:pos x="T6" y="T7"/>
              </a:cxn>
              <a:cxn ang="T14">
                <a:pos x="T8" y="T9"/>
              </a:cxn>
            </a:cxnLst>
            <a:rect l="T15" t="T16" r="T17" b="T18"/>
            <a:pathLst>
              <a:path w="152" h="120">
                <a:moveTo>
                  <a:pt x="96" y="8"/>
                </a:moveTo>
                <a:cubicBezTo>
                  <a:pt x="120" y="16"/>
                  <a:pt x="152" y="88"/>
                  <a:pt x="144" y="104"/>
                </a:cubicBezTo>
                <a:cubicBezTo>
                  <a:pt x="136" y="120"/>
                  <a:pt x="72" y="112"/>
                  <a:pt x="48" y="104"/>
                </a:cubicBezTo>
                <a:cubicBezTo>
                  <a:pt x="24" y="96"/>
                  <a:pt x="0" y="72"/>
                  <a:pt x="0" y="56"/>
                </a:cubicBezTo>
                <a:cubicBezTo>
                  <a:pt x="0" y="40"/>
                  <a:pt x="72" y="0"/>
                  <a:pt x="96" y="8"/>
                </a:cubicBezTo>
                <a:close/>
              </a:path>
            </a:pathLst>
          </a:custGeom>
          <a:noFill/>
          <a:ln w="38100">
            <a:solidFill>
              <a:schemeClr val="tx1"/>
            </a:solidFill>
            <a:round/>
            <a:headEnd/>
            <a:tailEnd/>
          </a:ln>
        </p:spPr>
        <p:txBody>
          <a:bodyPr/>
          <a:lstStyle/>
          <a:p>
            <a:endParaRPr lang="vi-VN">
              <a:latin typeface="Calibri" pitchFamily="34" charset="0"/>
            </a:endParaRPr>
          </a:p>
        </p:txBody>
      </p:sp>
      <p:sp>
        <p:nvSpPr>
          <p:cNvPr id="9" name="Text Box 8"/>
          <p:cNvSpPr txBox="1">
            <a:spLocks noChangeArrowheads="1"/>
          </p:cNvSpPr>
          <p:nvPr/>
        </p:nvSpPr>
        <p:spPr bwMode="auto">
          <a:xfrm>
            <a:off x="152400" y="4461808"/>
            <a:ext cx="3581400" cy="1938992"/>
          </a:xfrm>
          <a:prstGeom prst="rect">
            <a:avLst/>
          </a:prstGeom>
          <a:noFill/>
          <a:ln w="9525">
            <a:noFill/>
            <a:miter lim="800000"/>
            <a:headEnd/>
            <a:tailEnd/>
          </a:ln>
        </p:spPr>
        <p:txBody>
          <a:bodyPr wrap="square">
            <a:spAutoFit/>
          </a:bodyPr>
          <a:lstStyle/>
          <a:p>
            <a:pPr>
              <a:spcBef>
                <a:spcPct val="50000"/>
              </a:spcBef>
            </a:pPr>
            <a:r>
              <a:rPr lang="en-US" sz="2400" i="1" dirty="0" err="1">
                <a:cs typeface="Times New Roman" pitchFamily="18" charset="0"/>
              </a:rPr>
              <a:t>Các</a:t>
            </a:r>
            <a:r>
              <a:rPr lang="en-US" sz="2400" i="1" dirty="0">
                <a:cs typeface="Times New Roman" pitchFamily="18" charset="0"/>
              </a:rPr>
              <a:t> </a:t>
            </a:r>
            <a:r>
              <a:rPr lang="en-US" sz="2400" i="1" dirty="0" err="1">
                <a:cs typeface="Times New Roman" pitchFamily="18" charset="0"/>
              </a:rPr>
              <a:t>đô</a:t>
            </a:r>
            <a:r>
              <a:rPr lang="en-US" sz="2400" i="1" dirty="0">
                <a:cs typeface="Times New Roman" pitchFamily="18" charset="0"/>
              </a:rPr>
              <a:t> </a:t>
            </a:r>
            <a:r>
              <a:rPr lang="en-US" sz="2400" i="1" dirty="0" err="1">
                <a:cs typeface="Times New Roman" pitchFamily="18" charset="0"/>
              </a:rPr>
              <a:t>thị</a:t>
            </a:r>
            <a:r>
              <a:rPr lang="en-US" sz="2400" i="1" dirty="0">
                <a:cs typeface="Times New Roman" pitchFamily="18" charset="0"/>
              </a:rPr>
              <a:t> </a:t>
            </a:r>
            <a:r>
              <a:rPr lang="en-US" sz="2400" i="1" dirty="0" err="1">
                <a:cs typeface="Times New Roman" pitchFamily="18" charset="0"/>
              </a:rPr>
              <a:t>của</a:t>
            </a:r>
            <a:r>
              <a:rPr lang="en-US" sz="2400" i="1" dirty="0">
                <a:cs typeface="Times New Roman" pitchFamily="18" charset="0"/>
              </a:rPr>
              <a:t> </a:t>
            </a:r>
            <a:r>
              <a:rPr lang="en-US" sz="2400" i="1" dirty="0" err="1">
                <a:cs typeface="Times New Roman" pitchFamily="18" charset="0"/>
              </a:rPr>
              <a:t>nước</a:t>
            </a:r>
            <a:r>
              <a:rPr lang="en-US" sz="2400" i="1" dirty="0">
                <a:cs typeface="Times New Roman" pitchFamily="18" charset="0"/>
              </a:rPr>
              <a:t> </a:t>
            </a:r>
            <a:r>
              <a:rPr lang="en-US" sz="2400" i="1" dirty="0" err="1">
                <a:cs typeface="Times New Roman" pitchFamily="18" charset="0"/>
              </a:rPr>
              <a:t>ta</a:t>
            </a:r>
            <a:r>
              <a:rPr lang="en-US" sz="2400" i="1" dirty="0">
                <a:cs typeface="Times New Roman" pitchFamily="18" charset="0"/>
              </a:rPr>
              <a:t> </a:t>
            </a:r>
            <a:r>
              <a:rPr lang="en-US" sz="2400" i="1" dirty="0" err="1">
                <a:cs typeface="Times New Roman" pitchFamily="18" charset="0"/>
              </a:rPr>
              <a:t>Phân</a:t>
            </a:r>
            <a:r>
              <a:rPr lang="en-US" sz="2400" i="1" dirty="0">
                <a:cs typeface="Times New Roman" pitchFamily="18" charset="0"/>
              </a:rPr>
              <a:t> </a:t>
            </a:r>
            <a:r>
              <a:rPr lang="en-US" sz="2400" i="1" dirty="0" err="1">
                <a:cs typeface="Times New Roman" pitchFamily="18" charset="0"/>
              </a:rPr>
              <a:t>bố</a:t>
            </a:r>
            <a:r>
              <a:rPr lang="en-US" sz="2400" i="1" dirty="0">
                <a:cs typeface="Times New Roman" pitchFamily="18" charset="0"/>
              </a:rPr>
              <a:t> </a:t>
            </a:r>
            <a:r>
              <a:rPr lang="en-US" sz="2400" i="1" dirty="0" err="1">
                <a:cs typeface="Times New Roman" pitchFamily="18" charset="0"/>
              </a:rPr>
              <a:t>không</a:t>
            </a:r>
            <a:r>
              <a:rPr lang="en-US" sz="2400" i="1" dirty="0">
                <a:cs typeface="Times New Roman" pitchFamily="18" charset="0"/>
              </a:rPr>
              <a:t> </a:t>
            </a:r>
            <a:r>
              <a:rPr lang="en-US" sz="2400" i="1" dirty="0" err="1">
                <a:cs typeface="Times New Roman" pitchFamily="18" charset="0"/>
              </a:rPr>
              <a:t>đều</a:t>
            </a:r>
            <a:r>
              <a:rPr lang="en-US" sz="2400" i="1" dirty="0">
                <a:cs typeface="Times New Roman" pitchFamily="18" charset="0"/>
              </a:rPr>
              <a:t>, </a:t>
            </a:r>
            <a:r>
              <a:rPr lang="en-US" sz="2400" i="1" dirty="0" err="1">
                <a:cs typeface="Times New Roman" pitchFamily="18" charset="0"/>
              </a:rPr>
              <a:t>chủ</a:t>
            </a:r>
            <a:r>
              <a:rPr lang="en-US" sz="2400" i="1" dirty="0">
                <a:cs typeface="Times New Roman" pitchFamily="18" charset="0"/>
              </a:rPr>
              <a:t> </a:t>
            </a:r>
            <a:r>
              <a:rPr lang="en-US" sz="2400" i="1" dirty="0" err="1">
                <a:cs typeface="Times New Roman" pitchFamily="18" charset="0"/>
              </a:rPr>
              <a:t>yếu</a:t>
            </a:r>
            <a:r>
              <a:rPr lang="en-US" sz="2400" i="1" dirty="0">
                <a:cs typeface="Times New Roman" pitchFamily="18" charset="0"/>
              </a:rPr>
              <a:t> </a:t>
            </a:r>
            <a:r>
              <a:rPr lang="en-US" sz="2400" i="1" dirty="0" err="1">
                <a:cs typeface="Times New Roman" pitchFamily="18" charset="0"/>
              </a:rPr>
              <a:t>tập</a:t>
            </a:r>
            <a:r>
              <a:rPr lang="en-US" sz="2400" i="1" dirty="0">
                <a:cs typeface="Times New Roman" pitchFamily="18" charset="0"/>
              </a:rPr>
              <a:t> </a:t>
            </a:r>
            <a:r>
              <a:rPr lang="en-US" sz="2400" i="1" dirty="0" err="1">
                <a:cs typeface="Times New Roman" pitchFamily="18" charset="0"/>
              </a:rPr>
              <a:t>trung</a:t>
            </a:r>
            <a:r>
              <a:rPr lang="en-US" sz="2400" i="1" dirty="0">
                <a:cs typeface="Times New Roman" pitchFamily="18" charset="0"/>
              </a:rPr>
              <a:t> 2 </a:t>
            </a:r>
            <a:r>
              <a:rPr lang="en-US" sz="2400" i="1" dirty="0" err="1">
                <a:cs typeface="Times New Roman" pitchFamily="18" charset="0"/>
              </a:rPr>
              <a:t>đồng</a:t>
            </a:r>
            <a:r>
              <a:rPr lang="en-US" sz="2400" i="1" dirty="0">
                <a:cs typeface="Times New Roman" pitchFamily="18" charset="0"/>
              </a:rPr>
              <a:t> </a:t>
            </a:r>
            <a:r>
              <a:rPr lang="en-US" sz="2400" i="1" dirty="0" err="1">
                <a:cs typeface="Times New Roman" pitchFamily="18" charset="0"/>
              </a:rPr>
              <a:t>bằng</a:t>
            </a:r>
            <a:r>
              <a:rPr lang="en-US" sz="2400" i="1" dirty="0">
                <a:cs typeface="Times New Roman" pitchFamily="18" charset="0"/>
              </a:rPr>
              <a:t> </a:t>
            </a:r>
            <a:r>
              <a:rPr lang="en-US" sz="2400" i="1" dirty="0" err="1">
                <a:cs typeface="Times New Roman" pitchFamily="18" charset="0"/>
              </a:rPr>
              <a:t>lớn</a:t>
            </a:r>
            <a:r>
              <a:rPr lang="en-US" sz="2400" i="1" dirty="0">
                <a:cs typeface="Times New Roman" pitchFamily="18" charset="0"/>
              </a:rPr>
              <a:t> </a:t>
            </a:r>
            <a:r>
              <a:rPr lang="en-US" sz="2400" i="1" dirty="0" err="1">
                <a:cs typeface="Times New Roman" pitchFamily="18" charset="0"/>
              </a:rPr>
              <a:t>và</a:t>
            </a:r>
            <a:r>
              <a:rPr lang="en-US" sz="2400" i="1" dirty="0">
                <a:cs typeface="Times New Roman" pitchFamily="18" charset="0"/>
              </a:rPr>
              <a:t> </a:t>
            </a:r>
            <a:r>
              <a:rPr lang="en-US" sz="2400" i="1" dirty="0" err="1">
                <a:cs typeface="Times New Roman" pitchFamily="18" charset="0"/>
              </a:rPr>
              <a:t>ven</a:t>
            </a:r>
            <a:r>
              <a:rPr lang="en-US" sz="2400" i="1" dirty="0">
                <a:cs typeface="Times New Roman" pitchFamily="18" charset="0"/>
              </a:rPr>
              <a:t> </a:t>
            </a:r>
            <a:r>
              <a:rPr lang="en-US" sz="2400" i="1" dirty="0" err="1">
                <a:cs typeface="Times New Roman" pitchFamily="18" charset="0"/>
              </a:rPr>
              <a:t>biển</a:t>
            </a:r>
            <a:r>
              <a:rPr lang="en-US" sz="2400" i="1" dirty="0">
                <a:cs typeface="Times New Roman" pitchFamily="18" charset="0"/>
              </a:rPr>
              <a:t> ; </a:t>
            </a:r>
            <a:r>
              <a:rPr lang="en-US" sz="2400" i="1" dirty="0" err="1">
                <a:cs typeface="Times New Roman" pitchFamily="18" charset="0"/>
              </a:rPr>
              <a:t>lợi</a:t>
            </a:r>
            <a:r>
              <a:rPr lang="en-US" sz="2400" i="1" dirty="0">
                <a:cs typeface="Times New Roman" pitchFamily="18" charset="0"/>
              </a:rPr>
              <a:t> </a:t>
            </a:r>
            <a:r>
              <a:rPr lang="en-US" sz="2400" i="1" dirty="0" err="1">
                <a:cs typeface="Times New Roman" pitchFamily="18" charset="0"/>
              </a:rPr>
              <a:t>thế</a:t>
            </a:r>
            <a:r>
              <a:rPr lang="en-US" sz="2400" i="1" dirty="0">
                <a:cs typeface="Times New Roman" pitchFamily="18" charset="0"/>
              </a:rPr>
              <a:t> </a:t>
            </a:r>
            <a:r>
              <a:rPr lang="en-US" sz="2400" i="1" dirty="0" err="1">
                <a:cs typeface="Times New Roman" pitchFamily="18" charset="0"/>
              </a:rPr>
              <a:t>về</a:t>
            </a:r>
            <a:r>
              <a:rPr lang="en-US" sz="2400" i="1" dirty="0">
                <a:cs typeface="Times New Roman" pitchFamily="18" charset="0"/>
              </a:rPr>
              <a:t> </a:t>
            </a:r>
            <a:r>
              <a:rPr lang="en-US" sz="2400" i="1" dirty="0" err="1">
                <a:cs typeface="Times New Roman" pitchFamily="18" charset="0"/>
              </a:rPr>
              <a:t>vị</a:t>
            </a:r>
            <a:r>
              <a:rPr lang="en-US" sz="2400" i="1" dirty="0">
                <a:cs typeface="Times New Roman" pitchFamily="18" charset="0"/>
              </a:rPr>
              <a:t> </a:t>
            </a:r>
            <a:r>
              <a:rPr lang="en-US" sz="2400" i="1" dirty="0" err="1">
                <a:cs typeface="Times New Roman" pitchFamily="18" charset="0"/>
              </a:rPr>
              <a:t>trí</a:t>
            </a:r>
            <a:r>
              <a:rPr lang="en-US" sz="2400" i="1" dirty="0">
                <a:cs typeface="Times New Roman" pitchFamily="18" charset="0"/>
              </a:rPr>
              <a:t>, ĐKTN, KT-XH </a:t>
            </a:r>
          </a:p>
        </p:txBody>
      </p:sp>
      <p:sp>
        <p:nvSpPr>
          <p:cNvPr id="10" name="Freeform 9"/>
          <p:cNvSpPr>
            <a:spLocks/>
          </p:cNvSpPr>
          <p:nvPr/>
        </p:nvSpPr>
        <p:spPr bwMode="auto">
          <a:xfrm>
            <a:off x="6248400" y="2590800"/>
            <a:ext cx="381000" cy="262467"/>
          </a:xfrm>
          <a:custGeom>
            <a:avLst/>
            <a:gdLst>
              <a:gd name="T0" fmla="*/ 603163020 w 152"/>
              <a:gd name="T1" fmla="*/ 80645004 h 120"/>
              <a:gd name="T2" fmla="*/ 904742101 w 152"/>
              <a:gd name="T3" fmla="*/ 1048385130 h 120"/>
              <a:gd name="T4" fmla="*/ 301581510 w 152"/>
              <a:gd name="T5" fmla="*/ 1048385130 h 120"/>
              <a:gd name="T6" fmla="*/ 0 w 152"/>
              <a:gd name="T7" fmla="*/ 564515055 h 120"/>
              <a:gd name="T8" fmla="*/ 603163020 w 152"/>
              <a:gd name="T9" fmla="*/ 80645004 h 120"/>
              <a:gd name="T10" fmla="*/ 0 60000 65536"/>
              <a:gd name="T11" fmla="*/ 0 60000 65536"/>
              <a:gd name="T12" fmla="*/ 0 60000 65536"/>
              <a:gd name="T13" fmla="*/ 0 60000 65536"/>
              <a:gd name="T14" fmla="*/ 0 60000 65536"/>
              <a:gd name="T15" fmla="*/ 0 w 152"/>
              <a:gd name="T16" fmla="*/ 0 h 120"/>
              <a:gd name="T17" fmla="*/ 152 w 152"/>
              <a:gd name="T18" fmla="*/ 120 h 120"/>
            </a:gdLst>
            <a:ahLst/>
            <a:cxnLst>
              <a:cxn ang="T10">
                <a:pos x="T0" y="T1"/>
              </a:cxn>
              <a:cxn ang="T11">
                <a:pos x="T2" y="T3"/>
              </a:cxn>
              <a:cxn ang="T12">
                <a:pos x="T4" y="T5"/>
              </a:cxn>
              <a:cxn ang="T13">
                <a:pos x="T6" y="T7"/>
              </a:cxn>
              <a:cxn ang="T14">
                <a:pos x="T8" y="T9"/>
              </a:cxn>
            </a:cxnLst>
            <a:rect l="T15" t="T16" r="T17" b="T18"/>
            <a:pathLst>
              <a:path w="152" h="120">
                <a:moveTo>
                  <a:pt x="96" y="8"/>
                </a:moveTo>
                <a:cubicBezTo>
                  <a:pt x="120" y="16"/>
                  <a:pt x="152" y="88"/>
                  <a:pt x="144" y="104"/>
                </a:cubicBezTo>
                <a:cubicBezTo>
                  <a:pt x="136" y="120"/>
                  <a:pt x="72" y="112"/>
                  <a:pt x="48" y="104"/>
                </a:cubicBezTo>
                <a:cubicBezTo>
                  <a:pt x="24" y="96"/>
                  <a:pt x="0" y="72"/>
                  <a:pt x="0" y="56"/>
                </a:cubicBezTo>
                <a:cubicBezTo>
                  <a:pt x="0" y="40"/>
                  <a:pt x="72" y="0"/>
                  <a:pt x="96" y="8"/>
                </a:cubicBezTo>
                <a:close/>
              </a:path>
            </a:pathLst>
          </a:custGeom>
          <a:noFill/>
          <a:ln w="38100">
            <a:solidFill>
              <a:schemeClr val="tx1"/>
            </a:solidFill>
            <a:round/>
            <a:headEnd/>
            <a:tailEnd/>
          </a:ln>
        </p:spPr>
        <p:txBody>
          <a:bodyPr/>
          <a:lstStyle/>
          <a:p>
            <a:endParaRPr lang="vi-V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repeatCount="indefinite"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par>
                                <p:cTn id="8" presetID="16" presetClass="entr" presetSubtype="26"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par>
                                <p:cTn id="11" presetID="16" presetClass="entr" presetSubtype="26"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repeatCount="indefinite"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 nen Powerepoint.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284982"/>
            <a:ext cx="4164923" cy="1077218"/>
          </a:xfrm>
          <a:prstGeom prst="rect">
            <a:avLst/>
          </a:prstGeom>
          <a:noFill/>
        </p:spPr>
        <p:txBody>
          <a:bodyPr wrap="none" rtlCol="0">
            <a:spAutoFit/>
          </a:bodyPr>
          <a:lstStyle/>
          <a:p>
            <a:pPr marL="571500" indent="-571500"/>
            <a:r>
              <a:rPr lang="en-US" sz="3200" dirty="0" smtClean="0"/>
              <a:t>II. </a:t>
            </a:r>
            <a:r>
              <a:rPr lang="en-US" sz="3200" dirty="0" err="1" smtClean="0"/>
              <a:t>Các</a:t>
            </a:r>
            <a:r>
              <a:rPr lang="en-US" sz="3200" dirty="0" smtClean="0"/>
              <a:t> </a:t>
            </a:r>
            <a:r>
              <a:rPr lang="en-US" sz="3200" dirty="0" err="1" smtClean="0"/>
              <a:t>loại</a:t>
            </a:r>
            <a:r>
              <a:rPr lang="en-US" sz="3200" dirty="0" smtClean="0"/>
              <a:t> </a:t>
            </a:r>
            <a:r>
              <a:rPr lang="en-US" sz="3200" dirty="0" err="1" smtClean="0"/>
              <a:t>hình</a:t>
            </a:r>
            <a:r>
              <a:rPr lang="en-US" sz="3200" dirty="0" smtClean="0"/>
              <a:t> </a:t>
            </a:r>
            <a:r>
              <a:rPr lang="en-US" sz="3200" dirty="0" err="1" smtClean="0"/>
              <a:t>quần</a:t>
            </a:r>
            <a:r>
              <a:rPr lang="en-US" sz="3200" dirty="0" smtClean="0"/>
              <a:t> </a:t>
            </a:r>
            <a:r>
              <a:rPr lang="en-US" sz="3200" dirty="0" err="1" smtClean="0"/>
              <a:t>cư</a:t>
            </a:r>
            <a:endParaRPr lang="en-US" sz="3200" dirty="0" smtClean="0"/>
          </a:p>
          <a:p>
            <a:pPr marL="571500" indent="-571500"/>
            <a:r>
              <a:rPr lang="en-US" sz="3200" dirty="0" smtClean="0"/>
              <a:t>2. </a:t>
            </a:r>
            <a:r>
              <a:rPr lang="en-US" sz="3200" dirty="0" err="1" smtClean="0"/>
              <a:t>Quần</a:t>
            </a:r>
            <a:r>
              <a:rPr lang="en-US" sz="3200" dirty="0" smtClean="0"/>
              <a:t> </a:t>
            </a:r>
            <a:r>
              <a:rPr lang="en-US" sz="3200" dirty="0" err="1" smtClean="0"/>
              <a:t>cư</a:t>
            </a:r>
            <a:r>
              <a:rPr lang="en-US" sz="3200" dirty="0" smtClean="0"/>
              <a:t> </a:t>
            </a:r>
            <a:r>
              <a:rPr lang="en-US" sz="3200" dirty="0" err="1" smtClean="0"/>
              <a:t>thành</a:t>
            </a:r>
            <a:r>
              <a:rPr lang="en-US" sz="3200" dirty="0" smtClean="0"/>
              <a:t> </a:t>
            </a:r>
            <a:r>
              <a:rPr lang="en-US" sz="3200" dirty="0" err="1" smtClean="0"/>
              <a:t>thị</a:t>
            </a:r>
            <a:endParaRPr lang="en-US" sz="3200" dirty="0" smtClean="0"/>
          </a:p>
        </p:txBody>
      </p:sp>
      <p:sp>
        <p:nvSpPr>
          <p:cNvPr id="30721" name="Rectangle 1"/>
          <p:cNvSpPr>
            <a:spLocks noChangeArrowheads="1"/>
          </p:cNvSpPr>
          <p:nvPr/>
        </p:nvSpPr>
        <p:spPr bwMode="auto">
          <a:xfrm>
            <a:off x="1371600" y="2503944"/>
            <a:ext cx="6248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ea typeface="SimSun" pitchFamily="2" charset="-122"/>
                <a:cs typeface="Times New Roman" pitchFamily="18" charset="0"/>
              </a:rPr>
              <a:t>- Các đô thị nước ta phần lớn có quy mô vừa và nhỏ, có chức năng chính là hoạt động công nghiệp, dịch vụ, là trung tâm kinh tế chính trị, văn hoá khoa học kĩ thuật</a:t>
            </a:r>
            <a:endParaRPr kumimoji="0" 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ea typeface="SimSun" pitchFamily="2" charset="-122"/>
                <a:cs typeface="Times New Roman" pitchFamily="18" charset="0"/>
              </a:rPr>
              <a:t>- Phân bố tập trung ở đồng bằng ven biển</a:t>
            </a:r>
            <a:endParaRPr kumimoji="0" lang="nl-NL" sz="2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457200"/>
          <a:ext cx="8229600" cy="6015038"/>
        </p:xfrm>
        <a:graphic>
          <a:graphicData uri="http://schemas.openxmlformats.org/drawingml/2006/table">
            <a:tbl>
              <a:tblPr/>
              <a:tblGrid>
                <a:gridCol w="2765425"/>
                <a:gridCol w="2532063"/>
                <a:gridCol w="2932112"/>
              </a:tblGrid>
              <a:tr h="858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tố</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Quần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cư</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nông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thôn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Quần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cư</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đô</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thị</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tổ</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chức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sống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Nhà cửa xen lẫn ruộng đồng, tập hợp thành làng ,xóm, bản, mường..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Nhà cửa, đường xá đông đúc, xây thành phố phường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Thưa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dân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tế</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SX nông, lâm, ngư nghiệp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SX công nghiệp, dịch vụ</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5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Lối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sống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Truyền thống, các phong tục tập quán cổ truyền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Lối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sống,tác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CN,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đại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minh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5715000" y="152400"/>
            <a:ext cx="3352800" cy="2743200"/>
            <a:chOff x="5715000" y="152400"/>
            <a:chExt cx="3352800" cy="2743200"/>
          </a:xfrm>
        </p:grpSpPr>
        <p:cxnSp>
          <p:nvCxnSpPr>
            <p:cNvPr id="5" name="Straight Connector 4"/>
            <p:cNvCxnSpPr>
              <a:endCxn id="12" idx="1"/>
            </p:cNvCxnSpPr>
            <p:nvPr/>
          </p:nvCxnSpPr>
          <p:spPr>
            <a:xfrm flipV="1">
              <a:off x="5715000" y="752565"/>
              <a:ext cx="990601" cy="16183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endCxn id="14" idx="1"/>
            </p:cNvCxnSpPr>
            <p:nvPr/>
          </p:nvCxnSpPr>
          <p:spPr>
            <a:xfrm rot="16200000" flipH="1">
              <a:off x="5443582" y="1185818"/>
              <a:ext cx="1381036" cy="83820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05601" y="152400"/>
              <a:ext cx="2133599" cy="1200329"/>
            </a:xfrm>
            <a:prstGeom prst="rect">
              <a:avLst/>
            </a:prstGeom>
            <a:solidFill>
              <a:schemeClr val="accent5">
                <a:lumMod val="60000"/>
                <a:lumOff val="40000"/>
              </a:schemeClr>
            </a:solidFill>
          </p:spPr>
          <p:txBody>
            <a:bodyPr wrap="square" rtlCol="0">
              <a:spAutoFit/>
            </a:bodyPr>
            <a:lstStyle/>
            <a:p>
              <a:r>
                <a:rPr lang="en-US" sz="3600" dirty="0" smtClean="0"/>
                <a:t>1. </a:t>
              </a:r>
              <a:r>
                <a:rPr lang="en-US" sz="3600" dirty="0" err="1" smtClean="0"/>
                <a:t>Mật</a:t>
              </a:r>
              <a:r>
                <a:rPr lang="en-US" sz="3600" dirty="0" smtClean="0"/>
                <a:t> </a:t>
              </a:r>
              <a:r>
                <a:rPr lang="en-US" sz="3600" dirty="0" err="1" smtClean="0"/>
                <a:t>độ</a:t>
              </a:r>
              <a:r>
                <a:rPr lang="en-US" sz="3600" dirty="0" smtClean="0"/>
                <a:t> </a:t>
              </a:r>
              <a:r>
                <a:rPr lang="en-US" sz="3600" dirty="0" err="1" smtClean="0"/>
                <a:t>dân</a:t>
              </a:r>
              <a:r>
                <a:rPr lang="en-US" sz="3600" dirty="0" smtClean="0"/>
                <a:t> </a:t>
              </a:r>
              <a:r>
                <a:rPr lang="en-US" sz="3600" dirty="0" err="1" smtClean="0"/>
                <a:t>số</a:t>
              </a:r>
              <a:endParaRPr lang="en-US" sz="3600" dirty="0"/>
            </a:p>
          </p:txBody>
        </p:sp>
        <p:sp>
          <p:nvSpPr>
            <p:cNvPr id="14" name="TextBox 13"/>
            <p:cNvSpPr txBox="1"/>
            <p:nvPr/>
          </p:nvSpPr>
          <p:spPr>
            <a:xfrm>
              <a:off x="6553200" y="1695271"/>
              <a:ext cx="2514600" cy="1200329"/>
            </a:xfrm>
            <a:prstGeom prst="rect">
              <a:avLst/>
            </a:prstGeom>
            <a:solidFill>
              <a:schemeClr val="accent5">
                <a:lumMod val="60000"/>
                <a:lumOff val="40000"/>
              </a:schemeClr>
            </a:solidFill>
          </p:spPr>
          <p:txBody>
            <a:bodyPr wrap="square" rtlCol="0">
              <a:spAutoFit/>
            </a:bodyPr>
            <a:lstStyle/>
            <a:p>
              <a:r>
                <a:rPr lang="en-US" sz="3600" dirty="0" smtClean="0"/>
                <a:t>2. </a:t>
              </a:r>
              <a:r>
                <a:rPr lang="en-US" sz="3600" dirty="0" err="1" smtClean="0"/>
                <a:t>Phân</a:t>
              </a:r>
              <a:r>
                <a:rPr lang="en-US" sz="3600" dirty="0" smtClean="0"/>
                <a:t> </a:t>
              </a:r>
              <a:r>
                <a:rPr lang="en-US" sz="3600" dirty="0" err="1" smtClean="0"/>
                <a:t>bố</a:t>
              </a:r>
              <a:r>
                <a:rPr lang="en-US" sz="3600" dirty="0" smtClean="0"/>
                <a:t> </a:t>
              </a:r>
              <a:r>
                <a:rPr lang="en-US" sz="3600" dirty="0" err="1" smtClean="0"/>
                <a:t>dân</a:t>
              </a:r>
              <a:r>
                <a:rPr lang="en-US" sz="3600" dirty="0" smtClean="0"/>
                <a:t> </a:t>
              </a:r>
              <a:r>
                <a:rPr lang="en-US" sz="3600" dirty="0" err="1" smtClean="0"/>
                <a:t>cư</a:t>
              </a:r>
              <a:endParaRPr lang="en-US" sz="36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3"/>
          <p:cNvGraphicFramePr>
            <a:graphicFrameLocks noGrp="1"/>
          </p:cNvGraphicFramePr>
          <p:nvPr/>
        </p:nvGraphicFramePr>
        <p:xfrm>
          <a:off x="152400" y="1143000"/>
          <a:ext cx="8839200" cy="4499224"/>
        </p:xfrm>
        <a:graphic>
          <a:graphicData uri="http://schemas.openxmlformats.org/drawingml/2006/table">
            <a:tbl>
              <a:tblPr/>
              <a:tblGrid>
                <a:gridCol w="1795866"/>
                <a:gridCol w="1099734"/>
                <a:gridCol w="1143000"/>
                <a:gridCol w="1295400"/>
                <a:gridCol w="1143000"/>
                <a:gridCol w="1143000"/>
                <a:gridCol w="1219200"/>
              </a:tblGrid>
              <a:tr h="147598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Năm</a:t>
                      </a: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n-lt"/>
                          <a:cs typeface="Times New Roman" pitchFamily="18" charset="0"/>
                        </a:rPr>
                        <a:t>Tiêu</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chí</a:t>
                      </a:r>
                      <a:endParaRPr kumimoji="0" lang="en-US" sz="2400" b="0" i="0" u="none" strike="noStrike" cap="none" normalizeH="0" baseline="0" dirty="0" smtClean="0">
                        <a:ln>
                          <a:noFill/>
                        </a:ln>
                        <a:solidFill>
                          <a:schemeClr val="tx1"/>
                        </a:solidFill>
                        <a:effectLst/>
                        <a:latin typeface="+mn-lt"/>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1990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5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n-lt"/>
                          <a:cs typeface="Times New Roman" pitchFamily="18" charset="0"/>
                        </a:rPr>
                        <a:t>Số</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dân</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thành</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thị</a:t>
                      </a:r>
                      <a:endParaRPr kumimoji="0" lang="en-US" sz="24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a:t>
                      </a:r>
                      <a:r>
                        <a:rPr kumimoji="0" lang="en-US" sz="2400" b="0" i="0" u="none" strike="noStrike" cap="none" normalizeH="0" baseline="0" dirty="0" err="1" smtClean="0">
                          <a:ln>
                            <a:noFill/>
                          </a:ln>
                          <a:solidFill>
                            <a:schemeClr val="tx1"/>
                          </a:solidFill>
                          <a:effectLst/>
                          <a:latin typeface="+mn-lt"/>
                          <a:cs typeface="Times New Roman" pitchFamily="18" charset="0"/>
                        </a:rPr>
                        <a:t>nghìn</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người</a:t>
                      </a:r>
                      <a:r>
                        <a:rPr kumimoji="0" lang="en-US" sz="2400" b="0" i="0" u="none" strike="noStrike" cap="none" normalizeH="0" baseline="0" dirty="0" smtClean="0">
                          <a:ln>
                            <a:noFill/>
                          </a:ln>
                          <a:solidFill>
                            <a:schemeClr val="tx1"/>
                          </a:solidFill>
                          <a:effectLst/>
                          <a:latin typeface="+mn-lt"/>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cs typeface="Times New Roman" pitchFamily="18" charset="0"/>
                        </a:rPr>
                        <a:t>11360,0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cs typeface="Times New Roman" pitchFamily="18" charset="0"/>
                        </a:rPr>
                        <a:t>12880,0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14938,1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18771,9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20869,5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0" i="0" kern="1200" dirty="0" smtClean="0">
                          <a:solidFill>
                            <a:schemeClr val="tx1"/>
                          </a:solidFill>
                          <a:latin typeface="Calibri" pitchFamily="34" charset="0"/>
                          <a:ea typeface="+mn-ea"/>
                          <a:cs typeface="Calibri" pitchFamily="34" charset="0"/>
                        </a:rPr>
                        <a:t>30.035,40</a:t>
                      </a:r>
                      <a:endParaRPr kumimoji="0" lang="en-US" sz="24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5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mn-lt"/>
                          <a:cs typeface="Times New Roman" pitchFamily="18" charset="0"/>
                        </a:rPr>
                        <a:t>Tỉ</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lệ</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dân</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thành</a:t>
                      </a:r>
                      <a:r>
                        <a:rPr kumimoji="0" lang="en-US" sz="2400" b="0" i="0" u="none" strike="noStrike" cap="none" normalizeH="0" baseline="0" dirty="0" smtClean="0">
                          <a:ln>
                            <a:noFill/>
                          </a:ln>
                          <a:solidFill>
                            <a:schemeClr val="tx1"/>
                          </a:solidFill>
                          <a:effectLst/>
                          <a:latin typeface="+mn-lt"/>
                          <a:cs typeface="Times New Roman" pitchFamily="18" charset="0"/>
                        </a:rPr>
                        <a:t> </a:t>
                      </a:r>
                      <a:r>
                        <a:rPr kumimoji="0" lang="en-US" sz="2400" b="0" i="0" u="none" strike="noStrike" cap="none" normalizeH="0" baseline="0" dirty="0" err="1" smtClean="0">
                          <a:ln>
                            <a:noFill/>
                          </a:ln>
                          <a:solidFill>
                            <a:schemeClr val="tx1"/>
                          </a:solidFill>
                          <a:effectLst/>
                          <a:latin typeface="+mn-lt"/>
                          <a:cs typeface="Times New Roman" pitchFamily="18" charset="0"/>
                        </a:rPr>
                        <a:t>thị</a:t>
                      </a:r>
                      <a:r>
                        <a:rPr kumimoji="0" lang="en-US" sz="2400" b="0" i="0" u="none" strike="noStrike" cap="none" normalizeH="0" baseline="0" dirty="0" smtClean="0">
                          <a:ln>
                            <a:noFill/>
                          </a:ln>
                          <a:solidFill>
                            <a:schemeClr val="tx1"/>
                          </a:solidFill>
                          <a:effectLst/>
                          <a:latin typeface="+mn-lt"/>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cs typeface="Times New Roman" pitchFamily="18" charset="0"/>
                        </a:rPr>
                        <a:t>18,97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19,51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cs typeface="Times New Roman" pitchFamily="18" charset="0"/>
                        </a:rPr>
                        <a:t>20,75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cs typeface="Times New Roman" pitchFamily="18" charset="0"/>
                        </a:rPr>
                        <a:t>24,18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Times New Roman" pitchFamily="18" charset="0"/>
                        </a:rPr>
                        <a:t>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66"/>
          <p:cNvSpPr>
            <a:spLocks noChangeArrowheads="1"/>
          </p:cNvSpPr>
          <p:nvPr/>
        </p:nvSpPr>
        <p:spPr bwMode="auto">
          <a:xfrm>
            <a:off x="0" y="76200"/>
            <a:ext cx="8991600" cy="700088"/>
          </a:xfrm>
          <a:prstGeom prst="rect">
            <a:avLst/>
          </a:prstGeom>
          <a:noFill/>
          <a:ln w="9525">
            <a:noFill/>
            <a:miter lim="800000"/>
            <a:headEnd/>
            <a:tailEnd/>
          </a:ln>
        </p:spPr>
        <p:txBody>
          <a:bodyPr/>
          <a:lstStyle/>
          <a:p>
            <a:pPr algn="ctr">
              <a:spcBef>
                <a:spcPct val="20000"/>
              </a:spcBef>
            </a:pPr>
            <a:r>
              <a:rPr lang="en-US" sz="2800" dirty="0" smtClean="0"/>
              <a:t> </a:t>
            </a:r>
            <a:r>
              <a:rPr lang="en-US" sz="2800" dirty="0" err="1" smtClean="0">
                <a:cs typeface="Times New Roman" pitchFamily="18" charset="0"/>
              </a:rPr>
              <a:t>Bảng</a:t>
            </a:r>
            <a:r>
              <a:rPr lang="en-US" sz="2800" dirty="0" smtClean="0">
                <a:cs typeface="Times New Roman" pitchFamily="18" charset="0"/>
              </a:rPr>
              <a:t> 3.1. </a:t>
            </a:r>
            <a:r>
              <a:rPr lang="en-US" sz="2800" dirty="0" err="1" smtClean="0">
                <a:cs typeface="Times New Roman" pitchFamily="18" charset="0"/>
              </a:rPr>
              <a:t>Số</a:t>
            </a:r>
            <a:r>
              <a:rPr lang="en-US" sz="2800" dirty="0" smtClean="0">
                <a:cs typeface="Times New Roman" pitchFamily="18" charset="0"/>
              </a:rPr>
              <a:t> </a:t>
            </a:r>
            <a:r>
              <a:rPr lang="en-US" sz="2800" dirty="0" err="1" smtClean="0">
                <a:cs typeface="Times New Roman" pitchFamily="18" charset="0"/>
              </a:rPr>
              <a:t>dân</a:t>
            </a:r>
            <a:r>
              <a:rPr lang="en-US" sz="2800" dirty="0" smtClean="0">
                <a:cs typeface="Times New Roman" pitchFamily="18" charset="0"/>
              </a:rPr>
              <a:t> </a:t>
            </a:r>
            <a:r>
              <a:rPr lang="en-US" sz="2800" dirty="0" err="1" smtClean="0">
                <a:cs typeface="Times New Roman" pitchFamily="18" charset="0"/>
              </a:rPr>
              <a:t>thành</a:t>
            </a:r>
            <a:r>
              <a:rPr lang="en-US" sz="2800" dirty="0" smtClean="0">
                <a:cs typeface="Times New Roman" pitchFamily="18" charset="0"/>
              </a:rPr>
              <a:t> </a:t>
            </a:r>
            <a:r>
              <a:rPr lang="en-US" sz="2800" dirty="0" err="1" smtClean="0">
                <a:cs typeface="Times New Roman" pitchFamily="18" charset="0"/>
              </a:rPr>
              <a:t>thị</a:t>
            </a:r>
            <a:r>
              <a:rPr lang="en-US" sz="2800" dirty="0" smtClean="0">
                <a:cs typeface="Times New Roman" pitchFamily="18" charset="0"/>
              </a:rPr>
              <a:t> </a:t>
            </a:r>
            <a:r>
              <a:rPr lang="en-US" sz="2800" dirty="0" err="1" smtClean="0">
                <a:cs typeface="Times New Roman" pitchFamily="18" charset="0"/>
              </a:rPr>
              <a:t>và</a:t>
            </a:r>
            <a:r>
              <a:rPr lang="en-US" sz="2800" dirty="0" smtClean="0">
                <a:cs typeface="Times New Roman" pitchFamily="18" charset="0"/>
              </a:rPr>
              <a:t> </a:t>
            </a:r>
            <a:r>
              <a:rPr lang="en-US" sz="2800" dirty="0" err="1" smtClean="0">
                <a:cs typeface="Times New Roman" pitchFamily="18" charset="0"/>
              </a:rPr>
              <a:t>tỉ</a:t>
            </a:r>
            <a:r>
              <a:rPr lang="en-US" sz="2800" dirty="0" smtClean="0">
                <a:cs typeface="Times New Roman" pitchFamily="18" charset="0"/>
              </a:rPr>
              <a:t> </a:t>
            </a:r>
            <a:r>
              <a:rPr lang="en-US" sz="2800" dirty="0" err="1" smtClean="0">
                <a:cs typeface="Times New Roman" pitchFamily="18" charset="0"/>
              </a:rPr>
              <a:t>lệ</a:t>
            </a:r>
            <a:r>
              <a:rPr lang="en-US" sz="2800" dirty="0" smtClean="0">
                <a:cs typeface="Times New Roman" pitchFamily="18" charset="0"/>
              </a:rPr>
              <a:t> </a:t>
            </a:r>
            <a:r>
              <a:rPr lang="en-US" sz="2800" dirty="0" err="1" smtClean="0">
                <a:cs typeface="Times New Roman" pitchFamily="18" charset="0"/>
              </a:rPr>
              <a:t>dân</a:t>
            </a:r>
            <a:r>
              <a:rPr lang="en-US" sz="2800" dirty="0" smtClean="0">
                <a:cs typeface="Times New Roman" pitchFamily="18" charset="0"/>
              </a:rPr>
              <a:t> </a:t>
            </a:r>
            <a:r>
              <a:rPr lang="en-US" sz="2800" dirty="0" err="1" smtClean="0">
                <a:cs typeface="Times New Roman" pitchFamily="18" charset="0"/>
              </a:rPr>
              <a:t>thành</a:t>
            </a:r>
            <a:r>
              <a:rPr lang="en-US" sz="2800" dirty="0" smtClean="0">
                <a:cs typeface="Times New Roman" pitchFamily="18" charset="0"/>
              </a:rPr>
              <a:t> </a:t>
            </a:r>
            <a:r>
              <a:rPr lang="en-US" sz="2800" dirty="0" err="1" smtClean="0">
                <a:cs typeface="Times New Roman" pitchFamily="18" charset="0"/>
              </a:rPr>
              <a:t>thị</a:t>
            </a:r>
            <a:r>
              <a:rPr lang="en-US" sz="2800" dirty="0" smtClean="0">
                <a:cs typeface="Times New Roman" pitchFamily="18" charset="0"/>
              </a:rPr>
              <a:t> </a:t>
            </a:r>
            <a:r>
              <a:rPr lang="en-US" sz="2800" dirty="0" err="1" smtClean="0">
                <a:cs typeface="Times New Roman" pitchFamily="18" charset="0"/>
              </a:rPr>
              <a:t>nước</a:t>
            </a:r>
            <a:r>
              <a:rPr lang="en-US" sz="2800" dirty="0" smtClean="0">
                <a:cs typeface="Times New Roman" pitchFamily="18" charset="0"/>
              </a:rPr>
              <a:t> </a:t>
            </a:r>
            <a:r>
              <a:rPr lang="en-US" sz="2800" dirty="0" err="1" smtClean="0">
                <a:cs typeface="Times New Roman" pitchFamily="18" charset="0"/>
              </a:rPr>
              <a:t>ta</a:t>
            </a:r>
            <a:r>
              <a:rPr lang="en-US" sz="2800" dirty="0" smtClean="0">
                <a:cs typeface="Times New Roman" pitchFamily="18" charset="0"/>
              </a:rPr>
              <a:t> </a:t>
            </a:r>
            <a:r>
              <a:rPr lang="en-US" sz="2800" dirty="0" err="1" smtClean="0">
                <a:cs typeface="Times New Roman" pitchFamily="18" charset="0"/>
              </a:rPr>
              <a:t>thời</a:t>
            </a:r>
            <a:r>
              <a:rPr lang="en-US" sz="2800" dirty="0" smtClean="0">
                <a:cs typeface="Times New Roman" pitchFamily="18" charset="0"/>
              </a:rPr>
              <a:t> </a:t>
            </a:r>
            <a:r>
              <a:rPr lang="en-US" sz="2800" dirty="0" err="1" smtClean="0">
                <a:cs typeface="Times New Roman" pitchFamily="18" charset="0"/>
              </a:rPr>
              <a:t>kỳ</a:t>
            </a:r>
            <a:r>
              <a:rPr lang="en-US" sz="2800" dirty="0" smtClean="0">
                <a:cs typeface="Times New Roman" pitchFamily="18" charset="0"/>
              </a:rPr>
              <a:t> 1985-2014</a:t>
            </a:r>
            <a:endParaRPr lang="en-US" sz="2800" dirty="0">
              <a:cs typeface="Times New Roman" pitchFamily="18" charset="0"/>
            </a:endParaRPr>
          </a:p>
        </p:txBody>
      </p:sp>
      <p:sp>
        <p:nvSpPr>
          <p:cNvPr id="4" name="TextBox 3"/>
          <p:cNvSpPr txBox="1">
            <a:spLocks noChangeArrowheads="1"/>
          </p:cNvSpPr>
          <p:nvPr/>
        </p:nvSpPr>
        <p:spPr bwMode="auto">
          <a:xfrm>
            <a:off x="0" y="5657671"/>
            <a:ext cx="9144000" cy="1200329"/>
          </a:xfrm>
          <a:prstGeom prst="rect">
            <a:avLst/>
          </a:prstGeom>
          <a:noFill/>
          <a:ln w="9525">
            <a:noFill/>
            <a:miter lim="800000"/>
            <a:headEnd/>
            <a:tailEnd/>
          </a:ln>
        </p:spPr>
        <p:txBody>
          <a:bodyPr wrap="square">
            <a:spAutoFit/>
          </a:bodyPr>
          <a:lstStyle/>
          <a:p>
            <a:pPr algn="ctr">
              <a:buFontTx/>
              <a:buChar char="-"/>
            </a:pPr>
            <a:r>
              <a:rPr lang="en-US" sz="2400" i="1" dirty="0" err="1">
                <a:cs typeface="Times New Roman" pitchFamily="18" charset="0"/>
              </a:rPr>
              <a:t>Nhận</a:t>
            </a:r>
            <a:r>
              <a:rPr lang="en-US" sz="2400" i="1" dirty="0">
                <a:cs typeface="Times New Roman" pitchFamily="18" charset="0"/>
              </a:rPr>
              <a:t> </a:t>
            </a:r>
            <a:r>
              <a:rPr lang="en-US" sz="2400" i="1" dirty="0" err="1">
                <a:cs typeface="Times New Roman" pitchFamily="18" charset="0"/>
              </a:rPr>
              <a:t>xét</a:t>
            </a:r>
            <a:r>
              <a:rPr lang="en-US" sz="2400" i="1" dirty="0">
                <a:cs typeface="Times New Roman" pitchFamily="18" charset="0"/>
              </a:rPr>
              <a:t> </a:t>
            </a:r>
            <a:r>
              <a:rPr lang="en-US" sz="2400" i="1" dirty="0" err="1">
                <a:cs typeface="Times New Roman" pitchFamily="18" charset="0"/>
              </a:rPr>
              <a:t>về</a:t>
            </a:r>
            <a:r>
              <a:rPr lang="en-US" sz="2400" i="1" dirty="0">
                <a:cs typeface="Times New Roman" pitchFamily="18" charset="0"/>
              </a:rPr>
              <a:t> </a:t>
            </a:r>
            <a:r>
              <a:rPr lang="en-US" sz="2400" i="1" dirty="0" err="1">
                <a:cs typeface="Times New Roman" pitchFamily="18" charset="0"/>
              </a:rPr>
              <a:t>số</a:t>
            </a:r>
            <a:r>
              <a:rPr lang="en-US" sz="2400" i="1" dirty="0">
                <a:cs typeface="Times New Roman" pitchFamily="18" charset="0"/>
              </a:rPr>
              <a:t> </a:t>
            </a:r>
            <a:r>
              <a:rPr lang="en-US" sz="2400" i="1" dirty="0" err="1">
                <a:cs typeface="Times New Roman" pitchFamily="18" charset="0"/>
              </a:rPr>
              <a:t>dân</a:t>
            </a:r>
            <a:r>
              <a:rPr lang="en-US" sz="2400" i="1" dirty="0">
                <a:cs typeface="Times New Roman" pitchFamily="18" charset="0"/>
              </a:rPr>
              <a:t> </a:t>
            </a:r>
            <a:r>
              <a:rPr lang="en-US" sz="2400" i="1" dirty="0" err="1">
                <a:cs typeface="Times New Roman" pitchFamily="18" charset="0"/>
              </a:rPr>
              <a:t>thành</a:t>
            </a:r>
            <a:r>
              <a:rPr lang="en-US" sz="2400" i="1" dirty="0">
                <a:cs typeface="Times New Roman" pitchFamily="18" charset="0"/>
              </a:rPr>
              <a:t> </a:t>
            </a:r>
            <a:r>
              <a:rPr lang="en-US" sz="2400" i="1" dirty="0" err="1">
                <a:cs typeface="Times New Roman" pitchFamily="18" charset="0"/>
              </a:rPr>
              <a:t>thị</a:t>
            </a:r>
            <a:r>
              <a:rPr lang="en-US" sz="2400" i="1" dirty="0">
                <a:cs typeface="Times New Roman" pitchFamily="18" charset="0"/>
              </a:rPr>
              <a:t> </a:t>
            </a:r>
            <a:r>
              <a:rPr lang="en-US" sz="2400" i="1" dirty="0" err="1">
                <a:cs typeface="Times New Roman" pitchFamily="18" charset="0"/>
              </a:rPr>
              <a:t>và</a:t>
            </a:r>
            <a:r>
              <a:rPr lang="en-US" sz="2400" i="1" dirty="0">
                <a:cs typeface="Times New Roman" pitchFamily="18" charset="0"/>
              </a:rPr>
              <a:t> </a:t>
            </a:r>
            <a:r>
              <a:rPr lang="en-US" sz="2400" i="1" dirty="0" err="1">
                <a:cs typeface="Times New Roman" pitchFamily="18" charset="0"/>
              </a:rPr>
              <a:t>tỉ</a:t>
            </a:r>
            <a:r>
              <a:rPr lang="en-US" sz="2400" i="1" dirty="0">
                <a:cs typeface="Times New Roman" pitchFamily="18" charset="0"/>
              </a:rPr>
              <a:t> </a:t>
            </a:r>
            <a:r>
              <a:rPr lang="en-US" sz="2400" i="1" dirty="0" err="1">
                <a:cs typeface="Times New Roman" pitchFamily="18" charset="0"/>
              </a:rPr>
              <a:t>lệ</a:t>
            </a:r>
            <a:r>
              <a:rPr lang="en-US" sz="2400" i="1" dirty="0">
                <a:cs typeface="Times New Roman" pitchFamily="18" charset="0"/>
              </a:rPr>
              <a:t> </a:t>
            </a:r>
            <a:r>
              <a:rPr lang="en-US" sz="2400" i="1" dirty="0" err="1">
                <a:cs typeface="Times New Roman" pitchFamily="18" charset="0"/>
              </a:rPr>
              <a:t>dân</a:t>
            </a:r>
            <a:r>
              <a:rPr lang="en-US" sz="2400" i="1" dirty="0">
                <a:cs typeface="Times New Roman" pitchFamily="18" charset="0"/>
              </a:rPr>
              <a:t> </a:t>
            </a:r>
            <a:r>
              <a:rPr lang="en-US" sz="2400" i="1" dirty="0" err="1">
                <a:cs typeface="Times New Roman" pitchFamily="18" charset="0"/>
              </a:rPr>
              <a:t>thành</a:t>
            </a:r>
            <a:r>
              <a:rPr lang="en-US" sz="2400" i="1" dirty="0">
                <a:cs typeface="Times New Roman" pitchFamily="18" charset="0"/>
              </a:rPr>
              <a:t> </a:t>
            </a:r>
            <a:r>
              <a:rPr lang="en-US" sz="2400" i="1" dirty="0" err="1">
                <a:cs typeface="Times New Roman" pitchFamily="18" charset="0"/>
              </a:rPr>
              <a:t>thị</a:t>
            </a:r>
            <a:r>
              <a:rPr lang="en-US" sz="2400" i="1" dirty="0">
                <a:cs typeface="Times New Roman" pitchFamily="18" charset="0"/>
              </a:rPr>
              <a:t> </a:t>
            </a:r>
            <a:r>
              <a:rPr lang="en-US" sz="2400" i="1" dirty="0" err="1">
                <a:cs typeface="Times New Roman" pitchFamily="18" charset="0"/>
              </a:rPr>
              <a:t>của</a:t>
            </a:r>
            <a:r>
              <a:rPr lang="en-US" sz="2400" i="1" dirty="0">
                <a:cs typeface="Times New Roman" pitchFamily="18" charset="0"/>
              </a:rPr>
              <a:t> </a:t>
            </a:r>
            <a:r>
              <a:rPr lang="en-US" sz="2400" i="1" dirty="0" err="1">
                <a:cs typeface="Times New Roman" pitchFamily="18" charset="0"/>
              </a:rPr>
              <a:t>nước</a:t>
            </a:r>
            <a:r>
              <a:rPr lang="en-US" sz="2400" i="1" dirty="0">
                <a:cs typeface="Times New Roman" pitchFamily="18" charset="0"/>
              </a:rPr>
              <a:t> </a:t>
            </a:r>
            <a:r>
              <a:rPr lang="en-US" sz="2400" i="1" dirty="0" err="1">
                <a:cs typeface="Times New Roman" pitchFamily="18" charset="0"/>
              </a:rPr>
              <a:t>ta</a:t>
            </a:r>
            <a:r>
              <a:rPr lang="en-US" sz="2400" i="1" dirty="0">
                <a:cs typeface="Times New Roman" pitchFamily="18" charset="0"/>
              </a:rPr>
              <a:t>?</a:t>
            </a:r>
          </a:p>
          <a:p>
            <a:pPr algn="ctr">
              <a:buFontTx/>
              <a:buChar char="-"/>
            </a:pPr>
            <a:r>
              <a:rPr lang="en-US" sz="2400" i="1" dirty="0">
                <a:cs typeface="Times New Roman" pitchFamily="18" charset="0"/>
              </a:rPr>
              <a:t> Cho </a:t>
            </a:r>
            <a:r>
              <a:rPr lang="en-US" sz="2400" i="1" dirty="0" err="1">
                <a:cs typeface="Times New Roman" pitchFamily="18" charset="0"/>
              </a:rPr>
              <a:t>biết</a:t>
            </a:r>
            <a:r>
              <a:rPr lang="en-US" sz="2400" i="1" dirty="0">
                <a:cs typeface="Times New Roman" pitchFamily="18" charset="0"/>
              </a:rPr>
              <a:t> </a:t>
            </a:r>
            <a:r>
              <a:rPr lang="en-US" sz="2400" i="1" dirty="0" err="1">
                <a:cs typeface="Times New Roman" pitchFamily="18" charset="0"/>
              </a:rPr>
              <a:t>sự</a:t>
            </a:r>
            <a:r>
              <a:rPr lang="en-US" sz="2400" i="1" dirty="0">
                <a:cs typeface="Times New Roman" pitchFamily="18" charset="0"/>
              </a:rPr>
              <a:t> </a:t>
            </a:r>
            <a:r>
              <a:rPr lang="en-US" sz="2400" i="1" dirty="0" err="1">
                <a:cs typeface="Times New Roman" pitchFamily="18" charset="0"/>
              </a:rPr>
              <a:t>thay</a:t>
            </a:r>
            <a:r>
              <a:rPr lang="en-US" sz="2400" i="1" dirty="0">
                <a:cs typeface="Times New Roman" pitchFamily="18" charset="0"/>
              </a:rPr>
              <a:t> </a:t>
            </a:r>
            <a:r>
              <a:rPr lang="en-US" sz="2400" i="1" dirty="0" err="1">
                <a:cs typeface="Times New Roman" pitchFamily="18" charset="0"/>
              </a:rPr>
              <a:t>đổi</a:t>
            </a:r>
            <a:r>
              <a:rPr lang="en-US" sz="2400" i="1" dirty="0">
                <a:cs typeface="Times New Roman" pitchFamily="18" charset="0"/>
              </a:rPr>
              <a:t> </a:t>
            </a:r>
            <a:r>
              <a:rPr lang="en-US" sz="2400" i="1" dirty="0" err="1">
                <a:cs typeface="Times New Roman" pitchFamily="18" charset="0"/>
              </a:rPr>
              <a:t>tỉ</a:t>
            </a:r>
            <a:r>
              <a:rPr lang="en-US" sz="2400" i="1" dirty="0">
                <a:cs typeface="Times New Roman" pitchFamily="18" charset="0"/>
              </a:rPr>
              <a:t> </a:t>
            </a:r>
            <a:r>
              <a:rPr lang="en-US" sz="2400" i="1" dirty="0" err="1">
                <a:cs typeface="Times New Roman" pitchFamily="18" charset="0"/>
              </a:rPr>
              <a:t>lệ</a:t>
            </a:r>
            <a:r>
              <a:rPr lang="en-US" sz="2400" i="1" dirty="0">
                <a:cs typeface="Times New Roman" pitchFamily="18" charset="0"/>
              </a:rPr>
              <a:t> </a:t>
            </a:r>
            <a:r>
              <a:rPr lang="en-US" sz="2400" i="1" dirty="0" err="1">
                <a:cs typeface="Times New Roman" pitchFamily="18" charset="0"/>
              </a:rPr>
              <a:t>dân</a:t>
            </a:r>
            <a:r>
              <a:rPr lang="en-US" sz="2400" i="1" dirty="0">
                <a:cs typeface="Times New Roman" pitchFamily="18" charset="0"/>
              </a:rPr>
              <a:t> </a:t>
            </a:r>
            <a:r>
              <a:rPr lang="en-US" sz="2400" i="1" dirty="0" err="1">
                <a:cs typeface="Times New Roman" pitchFamily="18" charset="0"/>
              </a:rPr>
              <a:t>thành</a:t>
            </a:r>
            <a:r>
              <a:rPr lang="en-US" sz="2400" i="1" dirty="0">
                <a:cs typeface="Times New Roman" pitchFamily="18" charset="0"/>
              </a:rPr>
              <a:t> </a:t>
            </a:r>
            <a:r>
              <a:rPr lang="en-US" sz="2400" i="1" dirty="0" err="1">
                <a:cs typeface="Times New Roman" pitchFamily="18" charset="0"/>
              </a:rPr>
              <a:t>thị</a:t>
            </a:r>
            <a:r>
              <a:rPr lang="en-US" sz="2400" i="1" dirty="0">
                <a:cs typeface="Times New Roman" pitchFamily="18" charset="0"/>
              </a:rPr>
              <a:t> </a:t>
            </a:r>
            <a:r>
              <a:rPr lang="en-US" sz="2400" i="1" dirty="0" err="1">
                <a:cs typeface="Times New Roman" pitchFamily="18" charset="0"/>
              </a:rPr>
              <a:t>đã</a:t>
            </a:r>
            <a:r>
              <a:rPr lang="en-US" sz="2400" i="1" dirty="0">
                <a:cs typeface="Times New Roman" pitchFamily="18" charset="0"/>
              </a:rPr>
              <a:t> </a:t>
            </a:r>
            <a:r>
              <a:rPr lang="en-US" sz="2400" i="1" dirty="0" err="1">
                <a:cs typeface="Times New Roman" pitchFamily="18" charset="0"/>
              </a:rPr>
              <a:t>phản</a:t>
            </a:r>
            <a:r>
              <a:rPr lang="en-US" sz="2400" i="1" dirty="0">
                <a:cs typeface="Times New Roman" pitchFamily="18" charset="0"/>
              </a:rPr>
              <a:t> </a:t>
            </a:r>
            <a:r>
              <a:rPr lang="en-US" sz="2400" i="1" dirty="0" err="1">
                <a:cs typeface="Times New Roman" pitchFamily="18" charset="0"/>
              </a:rPr>
              <a:t>ánh</a:t>
            </a:r>
            <a:r>
              <a:rPr lang="en-US" sz="2400" i="1" dirty="0">
                <a:cs typeface="Times New Roman" pitchFamily="18" charset="0"/>
              </a:rPr>
              <a:t> </a:t>
            </a:r>
            <a:r>
              <a:rPr lang="en-US" sz="2400" i="1" dirty="0" err="1">
                <a:cs typeface="Times New Roman" pitchFamily="18" charset="0"/>
              </a:rPr>
              <a:t>quá</a:t>
            </a:r>
            <a:r>
              <a:rPr lang="en-US" sz="2400" i="1" dirty="0">
                <a:cs typeface="Times New Roman" pitchFamily="18" charset="0"/>
              </a:rPr>
              <a:t> </a:t>
            </a:r>
            <a:r>
              <a:rPr lang="en-US" sz="2400" i="1" dirty="0" err="1">
                <a:cs typeface="Times New Roman" pitchFamily="18" charset="0"/>
              </a:rPr>
              <a:t>trình</a:t>
            </a:r>
            <a:r>
              <a:rPr lang="en-US" sz="2400" i="1" dirty="0">
                <a:cs typeface="Times New Roman" pitchFamily="18" charset="0"/>
              </a:rPr>
              <a:t> </a:t>
            </a:r>
            <a:r>
              <a:rPr lang="en-US" sz="2400" i="1" dirty="0" err="1">
                <a:cs typeface="Times New Roman" pitchFamily="18" charset="0"/>
              </a:rPr>
              <a:t>đô</a:t>
            </a:r>
            <a:r>
              <a:rPr lang="en-US" sz="2400" i="1" dirty="0">
                <a:cs typeface="Times New Roman" pitchFamily="18" charset="0"/>
              </a:rPr>
              <a:t> </a:t>
            </a:r>
            <a:r>
              <a:rPr lang="en-US" sz="2400" i="1" dirty="0" err="1">
                <a:cs typeface="Times New Roman" pitchFamily="18" charset="0"/>
              </a:rPr>
              <a:t>thị</a:t>
            </a:r>
            <a:r>
              <a:rPr lang="en-US" sz="2400" i="1" dirty="0">
                <a:cs typeface="Times New Roman" pitchFamily="18" charset="0"/>
              </a:rPr>
              <a:t> </a:t>
            </a:r>
            <a:r>
              <a:rPr lang="en-US" sz="2400" i="1" dirty="0" err="1">
                <a:cs typeface="Times New Roman" pitchFamily="18" charset="0"/>
              </a:rPr>
              <a:t>hóa</a:t>
            </a:r>
            <a:r>
              <a:rPr lang="en-US" sz="2400" i="1" dirty="0">
                <a:cs typeface="Times New Roman" pitchFamily="18" charset="0"/>
              </a:rPr>
              <a:t> ở </a:t>
            </a:r>
            <a:r>
              <a:rPr lang="en-US" sz="2400" i="1" dirty="0" err="1">
                <a:cs typeface="Times New Roman" pitchFamily="18" charset="0"/>
              </a:rPr>
              <a:t>nước</a:t>
            </a:r>
            <a:r>
              <a:rPr lang="en-US" sz="2400" i="1" dirty="0">
                <a:cs typeface="Times New Roman" pitchFamily="18" charset="0"/>
              </a:rPr>
              <a:t> </a:t>
            </a:r>
            <a:r>
              <a:rPr lang="en-US" sz="2400" i="1" dirty="0" err="1">
                <a:cs typeface="Times New Roman" pitchFamily="18" charset="0"/>
              </a:rPr>
              <a:t>ta</a:t>
            </a:r>
            <a:r>
              <a:rPr lang="en-US" sz="2400" i="1" dirty="0">
                <a:cs typeface="Times New Roman" pitchFamily="18" charset="0"/>
              </a:rPr>
              <a:t> </a:t>
            </a:r>
            <a:r>
              <a:rPr lang="en-US" sz="2400" i="1" dirty="0" err="1">
                <a:cs typeface="Times New Roman" pitchFamily="18" charset="0"/>
              </a:rPr>
              <a:t>như</a:t>
            </a:r>
            <a:r>
              <a:rPr lang="en-US" sz="2400" i="1" dirty="0">
                <a:cs typeface="Times New Roman" pitchFamily="18" charset="0"/>
              </a:rPr>
              <a:t> </a:t>
            </a:r>
            <a:r>
              <a:rPr lang="en-US" sz="2400" i="1" dirty="0" err="1">
                <a:cs typeface="Times New Roman" pitchFamily="18" charset="0"/>
              </a:rPr>
              <a:t>thế</a:t>
            </a:r>
            <a:r>
              <a:rPr lang="en-US" sz="2400" i="1" dirty="0">
                <a:cs typeface="Times New Roman" pitchFamily="18" charset="0"/>
              </a:rPr>
              <a:t> </a:t>
            </a:r>
            <a:r>
              <a:rPr lang="en-US" sz="2400" i="1" dirty="0" err="1">
                <a:cs typeface="Times New Roman" pitchFamily="18" charset="0"/>
              </a:rPr>
              <a:t>nào</a:t>
            </a:r>
            <a:r>
              <a:rPr lang="en-US" sz="2400" i="1" dirty="0">
                <a:cs typeface="Times New Roman"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 nen Powerepoint.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284982"/>
            <a:ext cx="2432076" cy="584775"/>
          </a:xfrm>
          <a:prstGeom prst="rect">
            <a:avLst/>
          </a:prstGeom>
          <a:noFill/>
        </p:spPr>
        <p:txBody>
          <a:bodyPr wrap="none" rtlCol="0">
            <a:spAutoFit/>
          </a:bodyPr>
          <a:lstStyle/>
          <a:p>
            <a:pPr marL="571500" indent="-571500"/>
            <a:r>
              <a:rPr lang="en-US" sz="3200" dirty="0" smtClean="0"/>
              <a:t>III. </a:t>
            </a:r>
            <a:r>
              <a:rPr lang="en-US" sz="3200" dirty="0" err="1" smtClean="0"/>
              <a:t>Đô</a:t>
            </a:r>
            <a:r>
              <a:rPr lang="en-US" sz="3200" dirty="0" smtClean="0"/>
              <a:t> </a:t>
            </a:r>
            <a:r>
              <a:rPr lang="en-US" sz="3200" dirty="0" err="1" smtClean="0"/>
              <a:t>thị</a:t>
            </a:r>
            <a:r>
              <a:rPr lang="en-US" sz="3200" dirty="0" smtClean="0"/>
              <a:t> </a:t>
            </a:r>
            <a:r>
              <a:rPr lang="en-US" sz="3200" dirty="0" err="1" smtClean="0"/>
              <a:t>hóa</a:t>
            </a:r>
            <a:endParaRPr lang="en-US" sz="3200" dirty="0" smtClean="0"/>
          </a:p>
        </p:txBody>
      </p:sp>
      <p:sp>
        <p:nvSpPr>
          <p:cNvPr id="33793" name="Rectangle 1"/>
          <p:cNvSpPr>
            <a:spLocks noChangeArrowheads="1"/>
          </p:cNvSpPr>
          <p:nvPr/>
        </p:nvSpPr>
        <p:spPr bwMode="auto">
          <a:xfrm>
            <a:off x="1447800" y="2621340"/>
            <a:ext cx="6019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chemeClr val="tx1"/>
                </a:solidFill>
                <a:effectLst/>
                <a:ea typeface="SimSun" pitchFamily="2" charset="-122"/>
                <a:cs typeface="Times New Roman" pitchFamily="18" charset="0"/>
              </a:rPr>
              <a:t>-  Số dân thành thị và tỉ lệ dân thành thị của nước ta tăng liên tục</a:t>
            </a:r>
            <a:endParaRPr kumimoji="0" lang="en-US" sz="3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3200" b="0" i="0" u="none" strike="noStrike" cap="none" normalizeH="0" baseline="0" dirty="0" smtClean="0">
                <a:ln>
                  <a:noFill/>
                </a:ln>
                <a:solidFill>
                  <a:schemeClr val="tx1"/>
                </a:solidFill>
                <a:effectLst/>
                <a:ea typeface="SimSun" pitchFamily="2" charset="-122"/>
                <a:cs typeface="Times New Roman" pitchFamily="18" charset="0"/>
              </a:rPr>
              <a:t>-  Trình độ đô thị hoá còn thấp.</a:t>
            </a:r>
            <a:endParaRPr kumimoji="0" lang="nl-NL"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i-cham-6.jpg"/>
          <p:cNvPicPr>
            <a:picLocks noChangeAspect="1"/>
          </p:cNvPicPr>
          <p:nvPr/>
        </p:nvPicPr>
        <p:blipFill>
          <a:blip r:embed="rId2"/>
          <a:stretch>
            <a:fillRect/>
          </a:stretch>
        </p:blipFill>
        <p:spPr>
          <a:xfrm>
            <a:off x="2286000" y="1600200"/>
            <a:ext cx="6858000" cy="5257800"/>
          </a:xfrm>
          <a:prstGeom prst="rect">
            <a:avLst/>
          </a:prstGeom>
        </p:spPr>
      </p:pic>
      <p:sp>
        <p:nvSpPr>
          <p:cNvPr id="4" name="Cloud Callout 3"/>
          <p:cNvSpPr/>
          <p:nvPr/>
        </p:nvSpPr>
        <p:spPr>
          <a:xfrm>
            <a:off x="0" y="457200"/>
            <a:ext cx="3657600" cy="1828800"/>
          </a:xfrm>
          <a:prstGeom prst="cloudCallout">
            <a:avLst>
              <a:gd name="adj1" fmla="val 61954"/>
              <a:gd name="adj2" fmla="val 103484"/>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152400" y="685800"/>
            <a:ext cx="3124200" cy="1569660"/>
          </a:xfrm>
          <a:prstGeom prst="rect">
            <a:avLst/>
          </a:prstGeom>
          <a:noFill/>
        </p:spPr>
        <p:txBody>
          <a:bodyPr wrap="square" rtlCol="0">
            <a:spAutoFit/>
          </a:bodyPr>
          <a:lstStyle/>
          <a:p>
            <a:pPr algn="ctr"/>
            <a:r>
              <a:rPr lang="en-US" sz="3200" dirty="0" err="1" smtClean="0"/>
              <a:t>Đô</a:t>
            </a:r>
            <a:r>
              <a:rPr lang="en-US" sz="3200" dirty="0" smtClean="0"/>
              <a:t> </a:t>
            </a:r>
            <a:r>
              <a:rPr lang="en-US" sz="3200" dirty="0" err="1" smtClean="0"/>
              <a:t>thị</a:t>
            </a:r>
            <a:r>
              <a:rPr lang="en-US" sz="3200" dirty="0" smtClean="0"/>
              <a:t> </a:t>
            </a:r>
            <a:r>
              <a:rPr lang="en-US" sz="3200" dirty="0" err="1" smtClean="0"/>
              <a:t>hóa</a:t>
            </a:r>
            <a:r>
              <a:rPr lang="en-US" sz="3200" dirty="0" smtClean="0"/>
              <a:t> </a:t>
            </a:r>
            <a:r>
              <a:rPr lang="en-US" sz="3200" dirty="0" err="1" smtClean="0"/>
              <a:t>đã</a:t>
            </a:r>
            <a:r>
              <a:rPr lang="en-US" sz="3200" dirty="0" smtClean="0"/>
              <a:t> </a:t>
            </a:r>
            <a:r>
              <a:rPr lang="en-US" sz="3200" dirty="0" err="1" smtClean="0"/>
              <a:t>đem</a:t>
            </a:r>
            <a:r>
              <a:rPr lang="en-US" sz="3200" dirty="0" smtClean="0"/>
              <a:t> </a:t>
            </a:r>
            <a:r>
              <a:rPr lang="en-US" sz="3200" dirty="0" err="1" smtClean="0"/>
              <a:t>lại</a:t>
            </a:r>
            <a:r>
              <a:rPr lang="en-US" sz="3200" dirty="0" smtClean="0"/>
              <a:t> </a:t>
            </a:r>
            <a:r>
              <a:rPr lang="en-US" sz="3200" dirty="0" err="1" smtClean="0"/>
              <a:t>những</a:t>
            </a:r>
            <a:r>
              <a:rPr lang="en-US" sz="3200" dirty="0" smtClean="0"/>
              <a:t> </a:t>
            </a:r>
            <a:r>
              <a:rPr lang="en-US" sz="3200" dirty="0" err="1" smtClean="0"/>
              <a:t>hệ</a:t>
            </a:r>
            <a:r>
              <a:rPr lang="en-US" sz="3200" dirty="0" smtClean="0"/>
              <a:t> </a:t>
            </a:r>
            <a:r>
              <a:rPr lang="en-US" sz="3200" dirty="0" err="1" smtClean="0"/>
              <a:t>quả</a:t>
            </a:r>
            <a:r>
              <a:rPr lang="en-US" sz="3200" dirty="0" smtClean="0"/>
              <a:t> </a:t>
            </a:r>
            <a:r>
              <a:rPr lang="en-US" sz="3200" dirty="0" err="1" smtClean="0"/>
              <a:t>gì</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_165010.jpg"/>
          <p:cNvPicPr>
            <a:picLocks noChangeAspect="1"/>
          </p:cNvPicPr>
          <p:nvPr/>
        </p:nvPicPr>
        <p:blipFill>
          <a:blip r:embed="rId2"/>
          <a:stretch>
            <a:fillRect/>
          </a:stretch>
        </p:blipFill>
        <p:spPr>
          <a:xfrm>
            <a:off x="0" y="0"/>
            <a:ext cx="4572000" cy="3505200"/>
          </a:xfrm>
          <a:prstGeom prst="rect">
            <a:avLst/>
          </a:prstGeom>
        </p:spPr>
      </p:pic>
      <p:pic>
        <p:nvPicPr>
          <p:cNvPr id="9" name="Picture 8" descr="download (1).jpg"/>
          <p:cNvPicPr>
            <a:picLocks noChangeAspect="1"/>
          </p:cNvPicPr>
          <p:nvPr/>
        </p:nvPicPr>
        <p:blipFill>
          <a:blip r:embed="rId3"/>
          <a:stretch>
            <a:fillRect/>
          </a:stretch>
        </p:blipFill>
        <p:spPr>
          <a:xfrm>
            <a:off x="4572001" y="3352800"/>
            <a:ext cx="4572000" cy="3505200"/>
          </a:xfrm>
          <a:prstGeom prst="rect">
            <a:avLst/>
          </a:prstGeom>
        </p:spPr>
      </p:pic>
      <p:pic>
        <p:nvPicPr>
          <p:cNvPr id="2" name="Picture 19" descr="tp-hcm_17"/>
          <p:cNvPicPr>
            <a:picLocks noChangeAspect="1" noChangeArrowheads="1"/>
          </p:cNvPicPr>
          <p:nvPr/>
        </p:nvPicPr>
        <p:blipFill>
          <a:blip r:embed="rId4"/>
          <a:srcRect/>
          <a:stretch>
            <a:fillRect/>
          </a:stretch>
        </p:blipFill>
        <p:spPr bwMode="auto">
          <a:xfrm>
            <a:off x="4572000" y="0"/>
            <a:ext cx="4572000" cy="3352800"/>
          </a:xfrm>
          <a:prstGeom prst="rect">
            <a:avLst/>
          </a:prstGeom>
          <a:noFill/>
          <a:ln w="9525">
            <a:noFill/>
            <a:miter lim="800000"/>
            <a:headEnd/>
            <a:tailEnd/>
          </a:ln>
        </p:spPr>
      </p:pic>
      <p:pic>
        <p:nvPicPr>
          <p:cNvPr id="4" name="Picture 29" descr="14"/>
          <p:cNvPicPr>
            <a:picLocks noChangeAspect="1" noChangeArrowheads="1"/>
          </p:cNvPicPr>
          <p:nvPr/>
        </p:nvPicPr>
        <p:blipFill>
          <a:blip r:embed="rId5"/>
          <a:srcRect/>
          <a:stretch>
            <a:fillRect/>
          </a:stretch>
        </p:blipFill>
        <p:spPr bwMode="auto">
          <a:xfrm>
            <a:off x="0" y="3429000"/>
            <a:ext cx="4572000" cy="3429000"/>
          </a:xfrm>
          <a:prstGeom prst="rect">
            <a:avLst/>
          </a:prstGeom>
          <a:noFill/>
          <a:ln w="9525">
            <a:noFill/>
            <a:miter lim="800000"/>
            <a:headEnd/>
            <a:tailEnd/>
          </a:ln>
        </p:spPr>
      </p:pic>
      <p:sp>
        <p:nvSpPr>
          <p:cNvPr id="7" name="TextBox 6"/>
          <p:cNvSpPr txBox="1"/>
          <p:nvPr/>
        </p:nvSpPr>
        <p:spPr>
          <a:xfrm>
            <a:off x="3526839" y="2971800"/>
            <a:ext cx="1807161" cy="646331"/>
          </a:xfrm>
          <a:prstGeom prst="rect">
            <a:avLst/>
          </a:prstGeom>
          <a:solidFill>
            <a:schemeClr val="accent2">
              <a:lumMod val="40000"/>
              <a:lumOff val="60000"/>
            </a:schemeClr>
          </a:solidFill>
        </p:spPr>
        <p:txBody>
          <a:bodyPr wrap="none" rtlCol="0">
            <a:spAutoFit/>
          </a:bodyPr>
          <a:lstStyle/>
          <a:p>
            <a:r>
              <a:rPr lang="en-US" sz="3600" dirty="0" err="1" smtClean="0"/>
              <a:t>Ưu</a:t>
            </a:r>
            <a:r>
              <a:rPr lang="en-US" sz="3600" dirty="0" smtClean="0"/>
              <a:t> </a:t>
            </a:r>
            <a:r>
              <a:rPr lang="en-US" sz="3600" dirty="0" err="1" smtClean="0"/>
              <a:t>điểm</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anoi"/>
          <p:cNvPicPr>
            <a:picLocks noChangeAspect="1" noChangeArrowheads="1"/>
          </p:cNvPicPr>
          <p:nvPr/>
        </p:nvPicPr>
        <p:blipFill>
          <a:blip r:embed="rId2"/>
          <a:srcRect/>
          <a:stretch>
            <a:fillRect/>
          </a:stretch>
        </p:blipFill>
        <p:spPr bwMode="auto">
          <a:xfrm>
            <a:off x="4572000" y="0"/>
            <a:ext cx="4572000" cy="3429000"/>
          </a:xfrm>
          <a:prstGeom prst="rect">
            <a:avLst/>
          </a:prstGeom>
          <a:noFill/>
          <a:ln w="9525">
            <a:noFill/>
            <a:miter lim="800000"/>
            <a:headEnd/>
            <a:tailEnd/>
          </a:ln>
        </p:spPr>
      </p:pic>
      <p:pic>
        <p:nvPicPr>
          <p:cNvPr id="4" name="Picture 35" descr="tải xuống"/>
          <p:cNvPicPr>
            <a:picLocks noChangeAspect="1" noChangeArrowheads="1"/>
          </p:cNvPicPr>
          <p:nvPr/>
        </p:nvPicPr>
        <p:blipFill>
          <a:blip r:embed="rId3"/>
          <a:srcRect/>
          <a:stretch>
            <a:fillRect/>
          </a:stretch>
        </p:blipFill>
        <p:spPr bwMode="auto">
          <a:xfrm>
            <a:off x="4495800" y="3429000"/>
            <a:ext cx="4648200" cy="3429000"/>
          </a:xfrm>
          <a:prstGeom prst="rect">
            <a:avLst/>
          </a:prstGeom>
          <a:noFill/>
          <a:ln w="9525">
            <a:noFill/>
            <a:miter lim="800000"/>
            <a:headEnd/>
            <a:tailEnd/>
          </a:ln>
        </p:spPr>
      </p:pic>
      <p:pic>
        <p:nvPicPr>
          <p:cNvPr id="5" name="Picture 5" descr="images21759_images822058_images789888_1"/>
          <p:cNvPicPr>
            <a:picLocks noChangeAspect="1" noChangeArrowheads="1"/>
          </p:cNvPicPr>
          <p:nvPr/>
        </p:nvPicPr>
        <p:blipFill>
          <a:blip r:embed="rId4"/>
          <a:srcRect/>
          <a:stretch>
            <a:fillRect/>
          </a:stretch>
        </p:blipFill>
        <p:spPr bwMode="auto">
          <a:xfrm>
            <a:off x="0" y="0"/>
            <a:ext cx="4572000" cy="3429000"/>
          </a:xfrm>
          <a:prstGeom prst="rect">
            <a:avLst/>
          </a:prstGeom>
          <a:noFill/>
          <a:ln w="9525">
            <a:noFill/>
            <a:miter lim="800000"/>
            <a:headEnd/>
            <a:tailEnd/>
          </a:ln>
        </p:spPr>
      </p:pic>
      <p:pic>
        <p:nvPicPr>
          <p:cNvPr id="6" name="Picture 5" descr="nuoc(9).jpg"/>
          <p:cNvPicPr>
            <a:picLocks noChangeAspect="1"/>
          </p:cNvPicPr>
          <p:nvPr/>
        </p:nvPicPr>
        <p:blipFill>
          <a:blip r:embed="rId5"/>
          <a:stretch>
            <a:fillRect/>
          </a:stretch>
        </p:blipFill>
        <p:spPr>
          <a:xfrm>
            <a:off x="0" y="3429000"/>
            <a:ext cx="4495800" cy="3505200"/>
          </a:xfrm>
          <a:prstGeom prst="rect">
            <a:avLst/>
          </a:prstGeom>
        </p:spPr>
      </p:pic>
      <p:sp>
        <p:nvSpPr>
          <p:cNvPr id="7" name="TextBox 6"/>
          <p:cNvSpPr txBox="1"/>
          <p:nvPr/>
        </p:nvSpPr>
        <p:spPr>
          <a:xfrm>
            <a:off x="3581400" y="3087469"/>
            <a:ext cx="1705916" cy="646331"/>
          </a:xfrm>
          <a:prstGeom prst="rect">
            <a:avLst/>
          </a:prstGeom>
          <a:solidFill>
            <a:schemeClr val="accent2">
              <a:lumMod val="40000"/>
              <a:lumOff val="60000"/>
            </a:schemeClr>
          </a:solidFill>
        </p:spPr>
        <p:txBody>
          <a:bodyPr wrap="none" rtlCol="0">
            <a:spAutoFit/>
          </a:bodyPr>
          <a:lstStyle/>
          <a:p>
            <a:r>
              <a:rPr lang="en-US" sz="3600" dirty="0" err="1" smtClean="0"/>
              <a:t>Hạn</a:t>
            </a:r>
            <a:r>
              <a:rPr lang="en-US" sz="3600" dirty="0" smtClean="0"/>
              <a:t> </a:t>
            </a:r>
            <a:r>
              <a:rPr lang="en-US" sz="3600" dirty="0" err="1" smtClean="0"/>
              <a:t>chế</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3" name="TextBox 2"/>
          <p:cNvSpPr txBox="1"/>
          <p:nvPr/>
        </p:nvSpPr>
        <p:spPr>
          <a:xfrm>
            <a:off x="0" y="1066800"/>
            <a:ext cx="6343211" cy="1077218"/>
          </a:xfrm>
          <a:prstGeom prst="rect">
            <a:avLst/>
          </a:prstGeom>
          <a:noFill/>
        </p:spPr>
        <p:txBody>
          <a:bodyPr wrap="none" rtlCol="0">
            <a:spAutoFit/>
          </a:bodyPr>
          <a:lstStyle/>
          <a:p>
            <a:pPr marL="571500" indent="-571500">
              <a:buAutoNum type="romanUcPeriod"/>
            </a:pP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r>
              <a:rPr lang="en-US" sz="3200" dirty="0" smtClean="0"/>
              <a:t> </a:t>
            </a:r>
            <a:r>
              <a:rPr lang="en-US" sz="3200" dirty="0" err="1" smtClean="0"/>
              <a:t>và</a:t>
            </a:r>
            <a:r>
              <a:rPr lang="en-US" sz="3200" dirty="0" smtClean="0"/>
              <a:t> </a:t>
            </a:r>
            <a:r>
              <a:rPr lang="en-US" sz="3200" dirty="0" err="1" smtClean="0"/>
              <a:t>phân</a:t>
            </a:r>
            <a:r>
              <a:rPr lang="en-US" sz="3200" dirty="0" smtClean="0"/>
              <a:t> </a:t>
            </a:r>
            <a:r>
              <a:rPr lang="en-US" sz="3200" dirty="0" err="1" smtClean="0"/>
              <a:t>bố</a:t>
            </a:r>
            <a:r>
              <a:rPr lang="en-US" sz="3200" dirty="0" smtClean="0"/>
              <a:t> </a:t>
            </a:r>
            <a:r>
              <a:rPr lang="en-US" sz="3200" dirty="0" err="1" smtClean="0"/>
              <a:t>dân</a:t>
            </a:r>
            <a:r>
              <a:rPr lang="en-US" sz="3200" dirty="0" smtClean="0"/>
              <a:t> </a:t>
            </a:r>
            <a:r>
              <a:rPr lang="en-US" sz="3200" dirty="0" err="1" smtClean="0"/>
              <a:t>cư</a:t>
            </a:r>
            <a:endParaRPr lang="en-US" sz="3200" dirty="0" smtClean="0"/>
          </a:p>
          <a:p>
            <a:pPr marL="571500" indent="-571500"/>
            <a:r>
              <a:rPr lang="en-US" sz="3200" dirty="0" smtClean="0"/>
              <a:t>1. </a:t>
            </a: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endParaRPr lang="en-US" sz="3200" dirty="0"/>
          </a:p>
        </p:txBody>
      </p:sp>
      <p:graphicFrame>
        <p:nvGraphicFramePr>
          <p:cNvPr id="5" name="Table 4"/>
          <p:cNvGraphicFramePr>
            <a:graphicFrameLocks noGrp="1"/>
          </p:cNvGraphicFramePr>
          <p:nvPr/>
        </p:nvGraphicFramePr>
        <p:xfrm>
          <a:off x="76200" y="2057400"/>
          <a:ext cx="9067800" cy="3810000"/>
        </p:xfrm>
        <a:graphic>
          <a:graphicData uri="http://schemas.openxmlformats.org/drawingml/2006/table">
            <a:tbl>
              <a:tblPr firstRow="1" bandRow="1">
                <a:tableStyleId>{5940675A-B579-460E-94D1-54222C63F5DA}</a:tableStyleId>
              </a:tblPr>
              <a:tblGrid>
                <a:gridCol w="2895600"/>
                <a:gridCol w="2438400"/>
                <a:gridCol w="2057400"/>
                <a:gridCol w="1676400"/>
              </a:tblGrid>
              <a:tr h="763707">
                <a:tc>
                  <a:txBody>
                    <a:bodyPr/>
                    <a:lstStyle/>
                    <a:p>
                      <a:r>
                        <a:rPr lang="en-US" sz="2600" dirty="0" err="1" smtClean="0"/>
                        <a:t>Quốc</a:t>
                      </a:r>
                      <a:r>
                        <a:rPr lang="en-US" sz="2600" dirty="0" smtClean="0"/>
                        <a:t> </a:t>
                      </a:r>
                      <a:r>
                        <a:rPr lang="en-US" sz="2600" dirty="0" err="1" smtClean="0"/>
                        <a:t>gia</a:t>
                      </a:r>
                      <a:endParaRPr lang="en-US" sz="2600" dirty="0"/>
                    </a:p>
                  </a:txBody>
                  <a:tcPr/>
                </a:tc>
                <a:tc>
                  <a:txBody>
                    <a:bodyPr/>
                    <a:lstStyle/>
                    <a:p>
                      <a:r>
                        <a:rPr lang="en-US" sz="2600" dirty="0" err="1" smtClean="0"/>
                        <a:t>Dân</a:t>
                      </a:r>
                      <a:r>
                        <a:rPr lang="en-US" sz="2600" baseline="0" dirty="0" smtClean="0"/>
                        <a:t> </a:t>
                      </a:r>
                      <a:r>
                        <a:rPr lang="en-US" sz="2600" baseline="0" dirty="0" err="1" smtClean="0"/>
                        <a:t>số</a:t>
                      </a:r>
                      <a:r>
                        <a:rPr lang="en-US" sz="2600" baseline="0" dirty="0" smtClean="0"/>
                        <a:t> (</a:t>
                      </a:r>
                      <a:r>
                        <a:rPr lang="en-US" sz="2600" baseline="0" dirty="0" err="1" smtClean="0"/>
                        <a:t>triệu</a:t>
                      </a:r>
                      <a:r>
                        <a:rPr lang="en-US" sz="2600" baseline="0" dirty="0" smtClean="0"/>
                        <a:t> </a:t>
                      </a:r>
                      <a:r>
                        <a:rPr lang="en-US" sz="2600" baseline="0" dirty="0" err="1" smtClean="0"/>
                        <a:t>người</a:t>
                      </a:r>
                      <a:r>
                        <a:rPr lang="en-US" sz="2600" baseline="0" dirty="0" smtClean="0"/>
                        <a:t>)</a:t>
                      </a:r>
                      <a:endParaRPr lang="en-US" sz="2600" dirty="0"/>
                    </a:p>
                  </a:txBody>
                  <a:tcPr/>
                </a:tc>
                <a:tc>
                  <a:txBody>
                    <a:bodyPr/>
                    <a:lstStyle/>
                    <a:p>
                      <a:r>
                        <a:rPr lang="en-US" sz="2600" dirty="0" err="1" smtClean="0"/>
                        <a:t>Diện</a:t>
                      </a:r>
                      <a:r>
                        <a:rPr lang="en-US" sz="2600" dirty="0" smtClean="0"/>
                        <a:t> </a:t>
                      </a:r>
                      <a:r>
                        <a:rPr lang="en-US" sz="2600" dirty="0" err="1" smtClean="0"/>
                        <a:t>tích</a:t>
                      </a:r>
                      <a:r>
                        <a:rPr lang="en-US" sz="2600" baseline="0" dirty="0" smtClean="0"/>
                        <a:t> (km</a:t>
                      </a:r>
                      <a:r>
                        <a:rPr lang="en-US" sz="2600" baseline="30000" dirty="0" smtClean="0"/>
                        <a:t>2</a:t>
                      </a:r>
                      <a:r>
                        <a:rPr lang="en-US" sz="2600" baseline="0" dirty="0" smtClean="0"/>
                        <a:t>)</a:t>
                      </a:r>
                      <a:endParaRPr lang="en-US" sz="2600" dirty="0"/>
                    </a:p>
                  </a:txBody>
                  <a:tcPr/>
                </a:tc>
                <a:tc>
                  <a:txBody>
                    <a:bodyPr/>
                    <a:lstStyle/>
                    <a:p>
                      <a:r>
                        <a:rPr lang="en-US" sz="2600" dirty="0" err="1" smtClean="0"/>
                        <a:t>Mật</a:t>
                      </a:r>
                      <a:r>
                        <a:rPr lang="en-US" sz="2600" dirty="0" smtClean="0"/>
                        <a:t> </a:t>
                      </a:r>
                      <a:r>
                        <a:rPr lang="en-US" sz="2600" dirty="0" err="1" smtClean="0"/>
                        <a:t>độ</a:t>
                      </a:r>
                      <a:r>
                        <a:rPr lang="en-US" sz="2600" baseline="0" dirty="0" smtClean="0"/>
                        <a:t> </a:t>
                      </a:r>
                      <a:r>
                        <a:rPr lang="en-US" sz="2600" baseline="0" dirty="0" err="1" smtClean="0"/>
                        <a:t>người</a:t>
                      </a:r>
                      <a:r>
                        <a:rPr lang="en-US" sz="2600" baseline="0" dirty="0" smtClean="0"/>
                        <a:t>/km</a:t>
                      </a:r>
                      <a:r>
                        <a:rPr lang="en-US" sz="2600" baseline="30000" dirty="0" smtClean="0"/>
                        <a:t>2</a:t>
                      </a:r>
                      <a:endParaRPr lang="en-US" sz="2600" dirty="0"/>
                    </a:p>
                  </a:txBody>
                  <a:tcPr/>
                </a:tc>
              </a:tr>
              <a:tr h="421356">
                <a:tc>
                  <a:txBody>
                    <a:bodyPr/>
                    <a:lstStyle/>
                    <a:p>
                      <a:r>
                        <a:rPr lang="en-US" sz="2600" dirty="0" err="1" smtClean="0"/>
                        <a:t>Thế</a:t>
                      </a:r>
                      <a:r>
                        <a:rPr lang="en-US" sz="2600" dirty="0" smtClean="0"/>
                        <a:t> </a:t>
                      </a:r>
                      <a:r>
                        <a:rPr lang="en-US" sz="2600" dirty="0" err="1" smtClean="0"/>
                        <a:t>giới</a:t>
                      </a:r>
                      <a:r>
                        <a:rPr lang="en-US" sz="2600" dirty="0" smtClean="0"/>
                        <a:t>(</a:t>
                      </a:r>
                      <a:r>
                        <a:rPr lang="en-US" sz="2600" dirty="0" err="1" smtClean="0"/>
                        <a:t>đất</a:t>
                      </a:r>
                      <a:r>
                        <a:rPr lang="en-US" sz="2600" baseline="0" dirty="0" smtClean="0"/>
                        <a:t> </a:t>
                      </a:r>
                      <a:r>
                        <a:rPr lang="en-US" sz="2600" baseline="0" dirty="0" err="1" smtClean="0"/>
                        <a:t>liền</a:t>
                      </a:r>
                      <a:r>
                        <a:rPr lang="en-US" sz="2600" baseline="0" dirty="0" smtClean="0"/>
                        <a:t>)</a:t>
                      </a:r>
                      <a:endParaRPr lang="en-US" sz="2600" dirty="0"/>
                    </a:p>
                  </a:txBody>
                  <a:tcPr/>
                </a:tc>
                <a:tc>
                  <a:txBody>
                    <a:bodyPr/>
                    <a:lstStyle/>
                    <a:p>
                      <a:pPr algn="ctr"/>
                      <a:r>
                        <a:rPr lang="en-US" sz="2600" dirty="0" smtClean="0"/>
                        <a:t>7584</a:t>
                      </a:r>
                      <a:endParaRPr lang="en-US" sz="2600" dirty="0"/>
                    </a:p>
                  </a:txBody>
                  <a:tcPr/>
                </a:tc>
                <a:tc>
                  <a:txBody>
                    <a:bodyPr/>
                    <a:lstStyle/>
                    <a:p>
                      <a:pPr algn="ctr"/>
                      <a:r>
                        <a:rPr lang="en-US" sz="2600" dirty="0" smtClean="0"/>
                        <a:t>134682000</a:t>
                      </a:r>
                      <a:endParaRPr lang="en-US" sz="2600" dirty="0"/>
                    </a:p>
                  </a:txBody>
                  <a:tcPr/>
                </a:tc>
                <a:tc>
                  <a:txBody>
                    <a:bodyPr/>
                    <a:lstStyle/>
                    <a:p>
                      <a:pPr algn="ctr"/>
                      <a:r>
                        <a:rPr lang="en-US" sz="2600" dirty="0" smtClean="0"/>
                        <a:t>58</a:t>
                      </a:r>
                      <a:endParaRPr lang="en-US" sz="2600" dirty="0"/>
                    </a:p>
                  </a:txBody>
                  <a:tcPr/>
                </a:tc>
              </a:tr>
              <a:tr h="421356">
                <a:tc>
                  <a:txBody>
                    <a:bodyPr/>
                    <a:lstStyle/>
                    <a:p>
                      <a:r>
                        <a:rPr lang="en-US" sz="2600" dirty="0" err="1" smtClean="0"/>
                        <a:t>Thái</a:t>
                      </a:r>
                      <a:r>
                        <a:rPr lang="en-US" sz="2600" baseline="0" dirty="0" smtClean="0"/>
                        <a:t> </a:t>
                      </a:r>
                      <a:r>
                        <a:rPr lang="en-US" sz="2600" baseline="0" dirty="0" err="1" smtClean="0"/>
                        <a:t>lan</a:t>
                      </a:r>
                      <a:endParaRPr lang="en-US" sz="2600" dirty="0"/>
                    </a:p>
                  </a:txBody>
                  <a:tcPr/>
                </a:tc>
                <a:tc>
                  <a:txBody>
                    <a:bodyPr/>
                    <a:lstStyle/>
                    <a:p>
                      <a:pPr algn="ctr"/>
                      <a:r>
                        <a:rPr lang="en-US" sz="2600" dirty="0" smtClean="0"/>
                        <a:t>69,2</a:t>
                      </a:r>
                      <a:endParaRPr lang="en-US" sz="2600" dirty="0"/>
                    </a:p>
                  </a:txBody>
                  <a:tcPr/>
                </a:tc>
                <a:tc>
                  <a:txBody>
                    <a:bodyPr/>
                    <a:lstStyle/>
                    <a:p>
                      <a:pPr algn="ctr"/>
                      <a:r>
                        <a:rPr lang="en-US" sz="2600" dirty="0" smtClean="0"/>
                        <a:t>510844</a:t>
                      </a:r>
                      <a:endParaRPr lang="en-US" sz="2600" dirty="0"/>
                    </a:p>
                  </a:txBody>
                  <a:tcPr/>
                </a:tc>
                <a:tc>
                  <a:txBody>
                    <a:bodyPr/>
                    <a:lstStyle/>
                    <a:p>
                      <a:pPr algn="ctr"/>
                      <a:r>
                        <a:rPr lang="en-US" sz="2600" dirty="0" smtClean="0"/>
                        <a:t>135</a:t>
                      </a:r>
                      <a:endParaRPr lang="en-US" sz="2600" dirty="0"/>
                    </a:p>
                  </a:txBody>
                  <a:tcPr/>
                </a:tc>
              </a:tr>
              <a:tr h="421356">
                <a:tc>
                  <a:txBody>
                    <a:bodyPr/>
                    <a:lstStyle/>
                    <a:p>
                      <a:r>
                        <a:rPr lang="en-US" sz="2600" dirty="0" err="1" smtClean="0"/>
                        <a:t>Trung</a:t>
                      </a:r>
                      <a:r>
                        <a:rPr lang="en-US" sz="2600" dirty="0" smtClean="0"/>
                        <a:t> </a:t>
                      </a:r>
                      <a:r>
                        <a:rPr lang="en-US" sz="2600" dirty="0" err="1" smtClean="0"/>
                        <a:t>quốc</a:t>
                      </a:r>
                      <a:endParaRPr lang="en-US" sz="2600" dirty="0"/>
                    </a:p>
                  </a:txBody>
                  <a:tcPr/>
                </a:tc>
                <a:tc>
                  <a:txBody>
                    <a:bodyPr/>
                    <a:lstStyle/>
                    <a:p>
                      <a:pPr algn="ctr"/>
                      <a:r>
                        <a:rPr lang="en-US" sz="2600" dirty="0" smtClean="0"/>
                        <a:t>1415</a:t>
                      </a:r>
                      <a:endParaRPr lang="en-US" sz="2600" dirty="0"/>
                    </a:p>
                  </a:txBody>
                  <a:tcPr/>
                </a:tc>
                <a:tc>
                  <a:txBody>
                    <a:bodyPr/>
                    <a:lstStyle/>
                    <a:p>
                      <a:pPr algn="ctr"/>
                      <a:r>
                        <a:rPr lang="en-US" sz="2600" dirty="0" smtClean="0"/>
                        <a:t>9390784</a:t>
                      </a:r>
                      <a:endParaRPr lang="en-US" sz="2600" dirty="0"/>
                    </a:p>
                  </a:txBody>
                  <a:tcPr/>
                </a:tc>
                <a:tc>
                  <a:txBody>
                    <a:bodyPr/>
                    <a:lstStyle/>
                    <a:p>
                      <a:pPr algn="ctr"/>
                      <a:r>
                        <a:rPr lang="en-US" sz="2600" dirty="0" smtClean="0"/>
                        <a:t>151</a:t>
                      </a:r>
                      <a:endParaRPr lang="en-US" sz="2600" dirty="0"/>
                    </a:p>
                  </a:txBody>
                  <a:tcPr/>
                </a:tc>
              </a:tr>
              <a:tr h="421356">
                <a:tc>
                  <a:txBody>
                    <a:bodyPr/>
                    <a:lstStyle/>
                    <a:p>
                      <a:r>
                        <a:rPr lang="en-US" sz="2600" dirty="0" err="1" smtClean="0"/>
                        <a:t>Lào</a:t>
                      </a:r>
                      <a:endParaRPr lang="en-US" sz="2600" dirty="0"/>
                    </a:p>
                  </a:txBody>
                  <a:tcPr/>
                </a:tc>
                <a:tc>
                  <a:txBody>
                    <a:bodyPr/>
                    <a:lstStyle/>
                    <a:p>
                      <a:pPr algn="ctr"/>
                      <a:r>
                        <a:rPr lang="en-US" sz="2600" dirty="0" smtClean="0"/>
                        <a:t>6,97</a:t>
                      </a:r>
                      <a:endParaRPr lang="en-US" sz="2600" dirty="0"/>
                    </a:p>
                  </a:txBody>
                  <a:tcPr/>
                </a:tc>
                <a:tc>
                  <a:txBody>
                    <a:bodyPr/>
                    <a:lstStyle/>
                    <a:p>
                      <a:pPr algn="ctr"/>
                      <a:r>
                        <a:rPr lang="en-US" sz="2600" dirty="0" smtClean="0"/>
                        <a:t>230612</a:t>
                      </a:r>
                      <a:endParaRPr lang="en-US" sz="2600" dirty="0"/>
                    </a:p>
                  </a:txBody>
                  <a:tcPr/>
                </a:tc>
                <a:tc>
                  <a:txBody>
                    <a:bodyPr/>
                    <a:lstStyle/>
                    <a:p>
                      <a:pPr algn="ctr"/>
                      <a:r>
                        <a:rPr lang="en-US" sz="2600" dirty="0" smtClean="0"/>
                        <a:t>30</a:t>
                      </a:r>
                      <a:endParaRPr lang="en-US" sz="2600" dirty="0"/>
                    </a:p>
                  </a:txBody>
                  <a:tcPr/>
                </a:tc>
              </a:tr>
              <a:tr h="421356">
                <a:tc>
                  <a:txBody>
                    <a:bodyPr/>
                    <a:lstStyle/>
                    <a:p>
                      <a:r>
                        <a:rPr lang="en-US" sz="2600" dirty="0" smtClean="0"/>
                        <a:t>In-</a:t>
                      </a:r>
                      <a:r>
                        <a:rPr lang="en-US" sz="2600" dirty="0" err="1" smtClean="0"/>
                        <a:t>đô</a:t>
                      </a:r>
                      <a:r>
                        <a:rPr lang="en-US" sz="2600" dirty="0" smtClean="0"/>
                        <a:t>-</a:t>
                      </a:r>
                      <a:r>
                        <a:rPr lang="en-US" sz="2600" dirty="0" err="1" smtClean="0"/>
                        <a:t>nê-xia</a:t>
                      </a:r>
                      <a:endParaRPr lang="en-US" sz="2600" dirty="0"/>
                    </a:p>
                  </a:txBody>
                  <a:tcPr/>
                </a:tc>
                <a:tc>
                  <a:txBody>
                    <a:bodyPr/>
                    <a:lstStyle/>
                    <a:p>
                      <a:pPr algn="ctr"/>
                      <a:r>
                        <a:rPr lang="en-US" sz="2600" dirty="0" smtClean="0"/>
                        <a:t>260</a:t>
                      </a:r>
                      <a:endParaRPr lang="en-US" sz="2600" dirty="0"/>
                    </a:p>
                  </a:txBody>
                  <a:tcPr/>
                </a:tc>
                <a:tc>
                  <a:txBody>
                    <a:bodyPr/>
                    <a:lstStyle/>
                    <a:p>
                      <a:pPr algn="ctr"/>
                      <a:r>
                        <a:rPr lang="en-US" sz="2600" dirty="0" smtClean="0"/>
                        <a:t>1812108</a:t>
                      </a:r>
                      <a:endParaRPr lang="en-US" sz="2600" dirty="0"/>
                    </a:p>
                  </a:txBody>
                  <a:tcPr/>
                </a:tc>
                <a:tc>
                  <a:txBody>
                    <a:bodyPr/>
                    <a:lstStyle/>
                    <a:p>
                      <a:pPr algn="ctr"/>
                      <a:r>
                        <a:rPr lang="en-US" sz="2600" dirty="0" smtClean="0"/>
                        <a:t>147</a:t>
                      </a:r>
                      <a:endParaRPr lang="en-US" sz="2600" dirty="0"/>
                    </a:p>
                  </a:txBody>
                  <a:tcPr/>
                </a:tc>
              </a:tr>
              <a:tr h="421356">
                <a:tc>
                  <a:txBody>
                    <a:bodyPr/>
                    <a:lstStyle/>
                    <a:p>
                      <a:r>
                        <a:rPr lang="en-US" sz="2600" dirty="0" err="1" smtClean="0"/>
                        <a:t>Việt</a:t>
                      </a:r>
                      <a:r>
                        <a:rPr lang="en-US" sz="2600" dirty="0" smtClean="0"/>
                        <a:t> Nam</a:t>
                      </a:r>
                      <a:endParaRPr lang="en-US" sz="2600" dirty="0"/>
                    </a:p>
                  </a:txBody>
                  <a:tcPr/>
                </a:tc>
                <a:tc>
                  <a:txBody>
                    <a:bodyPr/>
                    <a:lstStyle/>
                    <a:p>
                      <a:pPr algn="ctr"/>
                      <a:r>
                        <a:rPr lang="en-US" sz="2600" dirty="0" smtClean="0"/>
                        <a:t>96,6</a:t>
                      </a:r>
                      <a:endParaRPr lang="en-US" sz="2600" dirty="0"/>
                    </a:p>
                  </a:txBody>
                  <a:tcPr/>
                </a:tc>
                <a:tc>
                  <a:txBody>
                    <a:bodyPr/>
                    <a:lstStyle/>
                    <a:p>
                      <a:pPr algn="ctr"/>
                      <a:r>
                        <a:rPr lang="en-US" sz="2600" dirty="0" smtClean="0"/>
                        <a:t>310060</a:t>
                      </a:r>
                      <a:endParaRPr lang="en-US" sz="2600" dirty="0"/>
                    </a:p>
                  </a:txBody>
                  <a:tcPr/>
                </a:tc>
                <a:tc>
                  <a:txBody>
                    <a:bodyPr/>
                    <a:lstStyle/>
                    <a:p>
                      <a:pPr algn="ctr"/>
                      <a:r>
                        <a:rPr lang="en-US" sz="2600" dirty="0" smtClean="0"/>
                        <a:t>311</a:t>
                      </a:r>
                      <a:endParaRPr lang="en-US" sz="2600" dirty="0"/>
                    </a:p>
                  </a:txBody>
                  <a:tcPr/>
                </a:tc>
              </a:tr>
            </a:tbl>
          </a:graphicData>
        </a:graphic>
      </p:graphicFrame>
      <p:sp>
        <p:nvSpPr>
          <p:cNvPr id="6" name="TextBox 5"/>
          <p:cNvSpPr txBox="1"/>
          <p:nvPr/>
        </p:nvSpPr>
        <p:spPr>
          <a:xfrm>
            <a:off x="0" y="5903893"/>
            <a:ext cx="9144000" cy="954107"/>
          </a:xfrm>
          <a:prstGeom prst="rect">
            <a:avLst/>
          </a:prstGeom>
          <a:noFill/>
        </p:spPr>
        <p:txBody>
          <a:bodyPr wrap="square" rtlCol="0">
            <a:spAutoFit/>
          </a:bodyPr>
          <a:lstStyle/>
          <a:p>
            <a:pPr algn="ctr"/>
            <a:r>
              <a:rPr lang="en-US" sz="2800" i="1" dirty="0" err="1" smtClean="0"/>
              <a:t>Quan</a:t>
            </a:r>
            <a:r>
              <a:rPr lang="en-US" sz="2800" i="1" dirty="0" smtClean="0"/>
              <a:t> </a:t>
            </a:r>
            <a:r>
              <a:rPr lang="en-US" sz="2800" i="1" dirty="0" err="1" smtClean="0"/>
              <a:t>sát</a:t>
            </a:r>
            <a:r>
              <a:rPr lang="en-US" sz="2800" i="1" dirty="0" smtClean="0"/>
              <a:t> </a:t>
            </a:r>
            <a:r>
              <a:rPr lang="en-US" sz="2800" i="1" dirty="0" err="1" smtClean="0"/>
              <a:t>bảng</a:t>
            </a:r>
            <a:r>
              <a:rPr lang="en-US" sz="2800" i="1" dirty="0" smtClean="0"/>
              <a:t> </a:t>
            </a:r>
            <a:r>
              <a:rPr lang="en-US" sz="2800" i="1" dirty="0" err="1" smtClean="0"/>
              <a:t>trên</a:t>
            </a:r>
            <a:r>
              <a:rPr lang="en-US" sz="2800" i="1" dirty="0" smtClean="0"/>
              <a:t> , </a:t>
            </a:r>
            <a:r>
              <a:rPr lang="en-US" sz="2800" i="1" dirty="0" err="1" smtClean="0"/>
              <a:t>em</a:t>
            </a:r>
            <a:r>
              <a:rPr lang="en-US" sz="2800" i="1" dirty="0" smtClean="0"/>
              <a:t> </a:t>
            </a:r>
            <a:r>
              <a:rPr lang="en-US" sz="2800" i="1" dirty="0" err="1" smtClean="0"/>
              <a:t>có</a:t>
            </a:r>
            <a:r>
              <a:rPr lang="en-US" sz="2800" i="1" dirty="0" smtClean="0"/>
              <a:t> </a:t>
            </a:r>
            <a:r>
              <a:rPr lang="en-US" sz="2800" i="1" dirty="0" err="1" smtClean="0"/>
              <a:t>nhận</a:t>
            </a:r>
            <a:r>
              <a:rPr lang="en-US" sz="2800" i="1" dirty="0" smtClean="0"/>
              <a:t> </a:t>
            </a:r>
            <a:r>
              <a:rPr lang="en-US" sz="2800" i="1" dirty="0" err="1" smtClean="0"/>
              <a:t>xét</a:t>
            </a:r>
            <a:r>
              <a:rPr lang="en-US" sz="2800" i="1" dirty="0" smtClean="0"/>
              <a:t> </a:t>
            </a:r>
            <a:r>
              <a:rPr lang="en-US" sz="2800" i="1" dirty="0" err="1" smtClean="0"/>
              <a:t>mật</a:t>
            </a:r>
            <a:r>
              <a:rPr lang="en-US" sz="2800" i="1" dirty="0" smtClean="0"/>
              <a:t> </a:t>
            </a:r>
            <a:r>
              <a:rPr lang="en-US" sz="2800" i="1" dirty="0" err="1" smtClean="0"/>
              <a:t>độ</a:t>
            </a:r>
            <a:r>
              <a:rPr lang="en-US" sz="2800" i="1" dirty="0" smtClean="0"/>
              <a:t> </a:t>
            </a:r>
            <a:r>
              <a:rPr lang="en-US" sz="2800" i="1" dirty="0" err="1" smtClean="0"/>
              <a:t>dân</a:t>
            </a:r>
            <a:r>
              <a:rPr lang="en-US" sz="2800" i="1" dirty="0" smtClean="0"/>
              <a:t> </a:t>
            </a:r>
            <a:r>
              <a:rPr lang="en-US" sz="2800" i="1" dirty="0" err="1" smtClean="0"/>
              <a:t>số</a:t>
            </a:r>
            <a:r>
              <a:rPr lang="en-US" sz="2800" i="1" dirty="0" smtClean="0"/>
              <a:t> </a:t>
            </a:r>
            <a:r>
              <a:rPr lang="en-US" sz="2800" i="1" dirty="0" err="1" smtClean="0"/>
              <a:t>nước</a:t>
            </a:r>
            <a:r>
              <a:rPr lang="en-US" sz="2800" i="1" dirty="0" smtClean="0"/>
              <a:t> </a:t>
            </a:r>
            <a:r>
              <a:rPr lang="en-US" sz="2800" i="1" dirty="0" err="1" smtClean="0"/>
              <a:t>ta</a:t>
            </a:r>
            <a:r>
              <a:rPr lang="en-US" sz="2800" i="1" dirty="0" smtClean="0"/>
              <a:t> so </a:t>
            </a:r>
            <a:r>
              <a:rPr lang="en-US" sz="2800" i="1" dirty="0" err="1" smtClean="0"/>
              <a:t>với</a:t>
            </a:r>
            <a:r>
              <a:rPr lang="en-US" sz="2800" i="1" dirty="0" smtClean="0"/>
              <a:t> </a:t>
            </a:r>
            <a:r>
              <a:rPr lang="en-US" sz="2800" i="1" dirty="0" err="1" smtClean="0"/>
              <a:t>các</a:t>
            </a:r>
            <a:r>
              <a:rPr lang="en-US" sz="2800" i="1" dirty="0" smtClean="0"/>
              <a:t> </a:t>
            </a:r>
            <a:r>
              <a:rPr lang="en-US" sz="2800" i="1" dirty="0" err="1" smtClean="0"/>
              <a:t>nước</a:t>
            </a:r>
            <a:r>
              <a:rPr lang="en-US" sz="2800" i="1" dirty="0" smtClean="0"/>
              <a:t> </a:t>
            </a:r>
            <a:r>
              <a:rPr lang="en-US" sz="2800" i="1" dirty="0" err="1" smtClean="0"/>
              <a:t>khác</a:t>
            </a:r>
            <a:r>
              <a:rPr lang="en-US" sz="2800" i="1" dirty="0" smtClean="0"/>
              <a:t> </a:t>
            </a:r>
            <a:r>
              <a:rPr lang="en-US" sz="2800" i="1" dirty="0" err="1" smtClean="0"/>
              <a:t>và</a:t>
            </a:r>
            <a:r>
              <a:rPr lang="en-US" sz="2800" i="1" dirty="0" smtClean="0"/>
              <a:t> </a:t>
            </a:r>
            <a:r>
              <a:rPr lang="en-US" sz="2800" i="1" dirty="0" err="1" smtClean="0"/>
              <a:t>thế</a:t>
            </a:r>
            <a:r>
              <a:rPr lang="en-US" sz="2800" i="1" dirty="0" smtClean="0"/>
              <a:t> </a:t>
            </a:r>
            <a:r>
              <a:rPr lang="en-US" sz="2800" i="1" dirty="0" err="1" smtClean="0"/>
              <a:t>giới</a:t>
            </a:r>
            <a:r>
              <a:rPr lang="en-US" sz="2800" i="1" dirty="0" smtClean="0"/>
              <a:t> (7/2018) ?</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19980"/>
            <a:ext cx="8991600" cy="523220"/>
          </a:xfrm>
          <a:prstGeom prst="rect">
            <a:avLst/>
          </a:prstGeom>
        </p:spPr>
        <p:txBody>
          <a:bodyPr wrap="square">
            <a:spAutoFit/>
          </a:bodyPr>
          <a:lstStyle/>
          <a:p>
            <a:pPr algn="ctr"/>
            <a:r>
              <a:rPr lang="nl-NL" sz="2800" dirty="0" smtClean="0"/>
              <a:t>Bảng mật độ dân số Việt Nam giai đoạn 1989-2018</a:t>
            </a:r>
            <a:endParaRPr lang="en-US" sz="2800" dirty="0"/>
          </a:p>
        </p:txBody>
      </p:sp>
      <p:graphicFrame>
        <p:nvGraphicFramePr>
          <p:cNvPr id="3" name="Table 2"/>
          <p:cNvGraphicFramePr>
            <a:graphicFrameLocks noGrp="1"/>
          </p:cNvGraphicFramePr>
          <p:nvPr/>
        </p:nvGraphicFramePr>
        <p:xfrm>
          <a:off x="1219200" y="2971800"/>
          <a:ext cx="6400800" cy="2590800"/>
        </p:xfrm>
        <a:graphic>
          <a:graphicData uri="http://schemas.openxmlformats.org/drawingml/2006/table">
            <a:tbl>
              <a:tblPr firstRow="1" bandRow="1">
                <a:tableStyleId>{5940675A-B579-460E-94D1-54222C63F5DA}</a:tableStyleId>
              </a:tblPr>
              <a:tblGrid>
                <a:gridCol w="2514600"/>
                <a:gridCol w="3886200"/>
              </a:tblGrid>
              <a:tr h="406400">
                <a:tc>
                  <a:txBody>
                    <a:bodyPr/>
                    <a:lstStyle/>
                    <a:p>
                      <a:pPr algn="ctr"/>
                      <a:r>
                        <a:rPr lang="en-US" sz="2800" dirty="0" err="1" smtClean="0"/>
                        <a:t>Năm</a:t>
                      </a:r>
                      <a:r>
                        <a:rPr lang="en-US" sz="2800" dirty="0" smtClean="0"/>
                        <a:t> </a:t>
                      </a:r>
                      <a:endParaRPr lang="en-US" sz="2800" dirty="0"/>
                    </a:p>
                  </a:txBody>
                  <a:tcPr/>
                </a:tc>
                <a:tc>
                  <a:txBody>
                    <a:bodyPr/>
                    <a:lstStyle/>
                    <a:p>
                      <a:pPr algn="ctr"/>
                      <a:r>
                        <a:rPr lang="en-US" sz="2800" dirty="0" err="1" smtClean="0"/>
                        <a:t>Mật</a:t>
                      </a:r>
                      <a:r>
                        <a:rPr lang="en-US" sz="2800" dirty="0" smtClean="0"/>
                        <a:t> </a:t>
                      </a:r>
                      <a:r>
                        <a:rPr lang="en-US" sz="2800" dirty="0" err="1" smtClean="0"/>
                        <a:t>độ</a:t>
                      </a:r>
                      <a:r>
                        <a:rPr lang="en-US" sz="2800" baseline="0" dirty="0" smtClean="0"/>
                        <a:t> (</a:t>
                      </a:r>
                      <a:r>
                        <a:rPr lang="en-US" sz="2800" baseline="0" dirty="0" err="1" smtClean="0"/>
                        <a:t>người</a:t>
                      </a:r>
                      <a:r>
                        <a:rPr lang="en-US" sz="2800" baseline="0" dirty="0" smtClean="0"/>
                        <a:t>/km</a:t>
                      </a:r>
                      <a:r>
                        <a:rPr lang="en-US" sz="2800" baseline="30000" dirty="0" smtClean="0"/>
                        <a:t>2</a:t>
                      </a:r>
                      <a:r>
                        <a:rPr lang="en-US" sz="2800" baseline="0" dirty="0" smtClean="0"/>
                        <a:t>) </a:t>
                      </a:r>
                      <a:endParaRPr lang="en-US" sz="2800" dirty="0"/>
                    </a:p>
                  </a:txBody>
                  <a:tcPr/>
                </a:tc>
              </a:tr>
              <a:tr h="406400">
                <a:tc>
                  <a:txBody>
                    <a:bodyPr/>
                    <a:lstStyle/>
                    <a:p>
                      <a:pPr algn="ctr"/>
                      <a:r>
                        <a:rPr lang="en-US" sz="2800" dirty="0" smtClean="0"/>
                        <a:t>1989</a:t>
                      </a:r>
                      <a:endParaRPr lang="en-US" sz="2800" dirty="0"/>
                    </a:p>
                  </a:txBody>
                  <a:tcPr/>
                </a:tc>
                <a:tc>
                  <a:txBody>
                    <a:bodyPr/>
                    <a:lstStyle/>
                    <a:p>
                      <a:pPr algn="ctr"/>
                      <a:r>
                        <a:rPr lang="en-US" sz="2800" dirty="0" smtClean="0"/>
                        <a:t>195</a:t>
                      </a:r>
                      <a:endParaRPr lang="en-US" sz="2800" dirty="0"/>
                    </a:p>
                  </a:txBody>
                  <a:tcPr/>
                </a:tc>
              </a:tr>
              <a:tr h="406400">
                <a:tc>
                  <a:txBody>
                    <a:bodyPr/>
                    <a:lstStyle/>
                    <a:p>
                      <a:pPr algn="ctr"/>
                      <a:r>
                        <a:rPr lang="en-US" sz="2800" dirty="0" smtClean="0"/>
                        <a:t>2003</a:t>
                      </a:r>
                      <a:endParaRPr lang="en-US" sz="2800" dirty="0"/>
                    </a:p>
                  </a:txBody>
                  <a:tcPr/>
                </a:tc>
                <a:tc>
                  <a:txBody>
                    <a:bodyPr/>
                    <a:lstStyle/>
                    <a:p>
                      <a:pPr algn="ctr"/>
                      <a:r>
                        <a:rPr lang="en-US" sz="2800" dirty="0" smtClean="0"/>
                        <a:t>246</a:t>
                      </a:r>
                      <a:endParaRPr lang="en-US" sz="2800" dirty="0"/>
                    </a:p>
                  </a:txBody>
                  <a:tcPr/>
                </a:tc>
              </a:tr>
              <a:tr h="406400">
                <a:tc>
                  <a:txBody>
                    <a:bodyPr/>
                    <a:lstStyle/>
                    <a:p>
                      <a:pPr algn="ctr"/>
                      <a:r>
                        <a:rPr lang="en-US" sz="2800" dirty="0" smtClean="0"/>
                        <a:t>2010</a:t>
                      </a:r>
                      <a:endParaRPr lang="en-US" sz="2800" dirty="0"/>
                    </a:p>
                  </a:txBody>
                  <a:tcPr/>
                </a:tc>
                <a:tc>
                  <a:txBody>
                    <a:bodyPr/>
                    <a:lstStyle/>
                    <a:p>
                      <a:pPr algn="ctr"/>
                      <a:r>
                        <a:rPr lang="en-US" sz="2800" dirty="0" smtClean="0"/>
                        <a:t>285</a:t>
                      </a:r>
                      <a:endParaRPr lang="en-US" sz="2800" dirty="0"/>
                    </a:p>
                  </a:txBody>
                  <a:tcPr/>
                </a:tc>
              </a:tr>
              <a:tr h="406400">
                <a:tc>
                  <a:txBody>
                    <a:bodyPr/>
                    <a:lstStyle/>
                    <a:p>
                      <a:pPr algn="ctr"/>
                      <a:r>
                        <a:rPr lang="en-US" sz="2800" dirty="0" smtClean="0"/>
                        <a:t>2018</a:t>
                      </a:r>
                      <a:endParaRPr lang="en-US" sz="2800" dirty="0"/>
                    </a:p>
                  </a:txBody>
                  <a:tcPr/>
                </a:tc>
                <a:tc>
                  <a:txBody>
                    <a:bodyPr/>
                    <a:lstStyle/>
                    <a:p>
                      <a:pPr algn="ctr"/>
                      <a:r>
                        <a:rPr lang="en-US" sz="2800" dirty="0" smtClean="0"/>
                        <a:t>311</a:t>
                      </a:r>
                      <a:endParaRPr lang="en-US" sz="2800" dirty="0"/>
                    </a:p>
                  </a:txBody>
                  <a:tcPr/>
                </a:tc>
              </a:tr>
            </a:tbl>
          </a:graphicData>
        </a:graphic>
      </p:graphicFrame>
      <p:sp>
        <p:nvSpPr>
          <p:cNvPr id="4" name="TextBox 3"/>
          <p:cNvSpPr txBox="1"/>
          <p:nvPr/>
        </p:nvSpPr>
        <p:spPr>
          <a:xfrm>
            <a:off x="0" y="0"/>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5" name="TextBox 4"/>
          <p:cNvSpPr txBox="1"/>
          <p:nvPr/>
        </p:nvSpPr>
        <p:spPr>
          <a:xfrm>
            <a:off x="0" y="1066800"/>
            <a:ext cx="6343211" cy="1077218"/>
          </a:xfrm>
          <a:prstGeom prst="rect">
            <a:avLst/>
          </a:prstGeom>
          <a:noFill/>
        </p:spPr>
        <p:txBody>
          <a:bodyPr wrap="none" rtlCol="0">
            <a:spAutoFit/>
          </a:bodyPr>
          <a:lstStyle/>
          <a:p>
            <a:pPr marL="571500" indent="-571500">
              <a:buAutoNum type="romanUcPeriod"/>
            </a:pP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r>
              <a:rPr lang="en-US" sz="3200" dirty="0" smtClean="0"/>
              <a:t> </a:t>
            </a:r>
            <a:r>
              <a:rPr lang="en-US" sz="3200" dirty="0" err="1" smtClean="0"/>
              <a:t>và</a:t>
            </a:r>
            <a:r>
              <a:rPr lang="en-US" sz="3200" dirty="0" smtClean="0"/>
              <a:t> </a:t>
            </a:r>
            <a:r>
              <a:rPr lang="en-US" sz="3200" dirty="0" err="1" smtClean="0"/>
              <a:t>phân</a:t>
            </a:r>
            <a:r>
              <a:rPr lang="en-US" sz="3200" dirty="0" smtClean="0"/>
              <a:t> </a:t>
            </a:r>
            <a:r>
              <a:rPr lang="en-US" sz="3200" dirty="0" err="1" smtClean="0"/>
              <a:t>bố</a:t>
            </a:r>
            <a:r>
              <a:rPr lang="en-US" sz="3200" dirty="0" smtClean="0"/>
              <a:t> </a:t>
            </a:r>
            <a:r>
              <a:rPr lang="en-US" sz="3200" dirty="0" err="1" smtClean="0"/>
              <a:t>dân</a:t>
            </a:r>
            <a:r>
              <a:rPr lang="en-US" sz="3200" dirty="0" smtClean="0"/>
              <a:t> </a:t>
            </a:r>
            <a:r>
              <a:rPr lang="en-US" sz="3200" dirty="0" err="1" smtClean="0"/>
              <a:t>cư</a:t>
            </a:r>
            <a:endParaRPr lang="en-US" sz="3200" dirty="0" smtClean="0"/>
          </a:p>
          <a:p>
            <a:pPr marL="571500" indent="-571500"/>
            <a:r>
              <a:rPr lang="en-US" sz="3200" dirty="0" smtClean="0"/>
              <a:t>1. </a:t>
            </a: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endParaRPr lang="en-US" sz="3200" dirty="0"/>
          </a:p>
        </p:txBody>
      </p:sp>
      <p:sp>
        <p:nvSpPr>
          <p:cNvPr id="6" name="TextBox 5"/>
          <p:cNvSpPr txBox="1"/>
          <p:nvPr/>
        </p:nvSpPr>
        <p:spPr>
          <a:xfrm>
            <a:off x="685800" y="5867400"/>
            <a:ext cx="8001000" cy="523220"/>
          </a:xfrm>
          <a:prstGeom prst="rect">
            <a:avLst/>
          </a:prstGeom>
          <a:noFill/>
        </p:spPr>
        <p:txBody>
          <a:bodyPr wrap="square" rtlCol="0">
            <a:spAutoFit/>
          </a:bodyPr>
          <a:lstStyle/>
          <a:p>
            <a:r>
              <a:rPr lang="en-US" sz="2800" i="1" dirty="0" err="1" smtClean="0"/>
              <a:t>Nhận</a:t>
            </a:r>
            <a:r>
              <a:rPr lang="en-US" sz="2800" i="1" dirty="0" smtClean="0"/>
              <a:t> </a:t>
            </a:r>
            <a:r>
              <a:rPr lang="en-US" sz="2800" i="1" dirty="0" err="1" smtClean="0"/>
              <a:t>xét</a:t>
            </a:r>
            <a:r>
              <a:rPr lang="en-US" sz="2800" i="1" dirty="0" smtClean="0"/>
              <a:t> </a:t>
            </a:r>
            <a:r>
              <a:rPr lang="en-US" sz="2800" i="1" dirty="0" err="1" smtClean="0"/>
              <a:t>mật</a:t>
            </a:r>
            <a:r>
              <a:rPr lang="en-US" sz="2800" i="1" dirty="0" smtClean="0"/>
              <a:t> </a:t>
            </a:r>
            <a:r>
              <a:rPr lang="en-US" sz="2800" i="1" dirty="0" err="1" smtClean="0"/>
              <a:t>độ</a:t>
            </a:r>
            <a:r>
              <a:rPr lang="en-US" sz="2800" i="1" dirty="0" smtClean="0"/>
              <a:t> </a:t>
            </a:r>
            <a:r>
              <a:rPr lang="en-US" sz="2800" i="1" dirty="0" err="1" smtClean="0"/>
              <a:t>dân</a:t>
            </a:r>
            <a:r>
              <a:rPr lang="en-US" sz="2800" i="1" dirty="0" smtClean="0"/>
              <a:t> </a:t>
            </a:r>
            <a:r>
              <a:rPr lang="en-US" sz="2800" i="1" dirty="0" err="1" smtClean="0"/>
              <a:t>số</a:t>
            </a:r>
            <a:r>
              <a:rPr lang="en-US" sz="2800" i="1" dirty="0" smtClean="0"/>
              <a:t> </a:t>
            </a:r>
            <a:r>
              <a:rPr lang="en-US" sz="2800" i="1" dirty="0" err="1" smtClean="0"/>
              <a:t>nước</a:t>
            </a:r>
            <a:r>
              <a:rPr lang="en-US" sz="2800" i="1" dirty="0" smtClean="0"/>
              <a:t> qua </a:t>
            </a:r>
            <a:r>
              <a:rPr lang="en-US" sz="2800" i="1" dirty="0" err="1" smtClean="0"/>
              <a:t>các</a:t>
            </a:r>
            <a:r>
              <a:rPr lang="en-US" sz="2800" i="1" dirty="0" smtClean="0"/>
              <a:t> </a:t>
            </a:r>
            <a:r>
              <a:rPr lang="en-US" sz="2800" i="1" dirty="0" err="1" smtClean="0"/>
              <a:t>năm</a:t>
            </a:r>
            <a:r>
              <a:rPr lang="en-US" sz="2800" i="1" dirty="0" smtClean="0"/>
              <a:t> ?</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nen Powerepoint.jpg"/>
          <p:cNvPicPr>
            <a:picLocks noChangeAspect="1"/>
          </p:cNvPicPr>
          <p:nvPr/>
        </p:nvPicPr>
        <p:blipFill>
          <a:blip r:embed="rId2"/>
          <a:stretch>
            <a:fillRect/>
          </a:stretch>
        </p:blipFill>
        <p:spPr>
          <a:xfrm>
            <a:off x="0" y="0"/>
            <a:ext cx="9144000" cy="6858000"/>
          </a:xfrm>
          <a:prstGeom prst="rect">
            <a:avLst/>
          </a:prstGeom>
        </p:spPr>
      </p:pic>
      <p:sp>
        <p:nvSpPr>
          <p:cNvPr id="1025" name="Rectangle 1"/>
          <p:cNvSpPr>
            <a:spLocks noChangeArrowheads="1"/>
          </p:cNvSpPr>
          <p:nvPr/>
        </p:nvSpPr>
        <p:spPr bwMode="auto">
          <a:xfrm>
            <a:off x="1143000" y="2832318"/>
            <a:ext cx="6400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latin typeface="+mj-lt"/>
                <a:ea typeface="SimSun" pitchFamily="2" charset="-122"/>
                <a:cs typeface="Times New Roman" pitchFamily="18" charset="0"/>
              </a:rPr>
              <a:t>- Mật độ dân số nước ta thuộc loại cao trên thế giới. Năm 2003 là 246 người/km</a:t>
            </a:r>
            <a:r>
              <a:rPr kumimoji="0" lang="nl-NL" sz="2800" b="0" i="0" u="none" strike="noStrike" cap="none" normalizeH="0" baseline="30000" dirty="0" smtClean="0">
                <a:ln>
                  <a:noFill/>
                </a:ln>
                <a:solidFill>
                  <a:schemeClr val="tx1"/>
                </a:solidFill>
                <a:effectLst/>
                <a:latin typeface="+mj-lt"/>
                <a:ea typeface="SimSun" pitchFamily="2" charset="-122"/>
                <a:cs typeface="Times New Roman" pitchFamily="18" charset="0"/>
              </a:rPr>
              <a:t>2</a:t>
            </a:r>
            <a:r>
              <a:rPr kumimoji="0" lang="nl-NL" sz="2800" b="0" i="0" u="none" strike="noStrike" cap="none" normalizeH="0" dirty="0" smtClean="0">
                <a:ln>
                  <a:noFill/>
                </a:ln>
                <a:solidFill>
                  <a:schemeClr val="tx1"/>
                </a:solidFill>
                <a:effectLst/>
                <a:latin typeface="+mj-lt"/>
                <a:ea typeface="SimSun" pitchFamily="2" charset="-122"/>
                <a:cs typeface="Times New Roman" pitchFamily="18" charset="0"/>
              </a:rPr>
              <a:t> , năm 2018 311 người/km</a:t>
            </a:r>
            <a:r>
              <a:rPr kumimoji="0" lang="nl-NL" sz="2800" b="0" i="0" u="none" strike="noStrike" cap="none" normalizeH="0" baseline="30000" dirty="0" smtClean="0">
                <a:ln>
                  <a:noFill/>
                </a:ln>
                <a:solidFill>
                  <a:schemeClr val="tx1"/>
                </a:solidFill>
                <a:effectLst/>
                <a:latin typeface="+mj-lt"/>
                <a:ea typeface="SimSun" pitchFamily="2" charset="-122"/>
                <a:cs typeface="Times New Roman" pitchFamily="18" charset="0"/>
              </a:rPr>
              <a:t>2 </a:t>
            </a:r>
            <a:endParaRPr kumimoji="0" lang="en-US"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solidFill>
                  <a:schemeClr val="tx1"/>
                </a:solidFill>
                <a:effectLst/>
                <a:latin typeface="+mj-lt"/>
                <a:ea typeface="SimSun" pitchFamily="2" charset="-122"/>
                <a:cs typeface="Times New Roman" pitchFamily="18" charset="0"/>
              </a:rPr>
              <a:t>- Mật độ dân số nước ta ngày càng tăng</a:t>
            </a:r>
            <a:endParaRPr kumimoji="0" lang="nl-NL" sz="2800" b="0" i="0" u="none" strike="noStrike" cap="none" normalizeH="0" baseline="0" dirty="0" smtClean="0">
              <a:ln>
                <a:noFill/>
              </a:ln>
              <a:solidFill>
                <a:schemeClr val="tx1"/>
              </a:solidFill>
              <a:effectLst/>
              <a:latin typeface="+mj-lt"/>
              <a:cs typeface="Arial" pitchFamily="34" charset="0"/>
            </a:endParaRPr>
          </a:p>
        </p:txBody>
      </p:sp>
      <p:sp>
        <p:nvSpPr>
          <p:cNvPr id="4" name="TextBox 3"/>
          <p:cNvSpPr txBox="1"/>
          <p:nvPr/>
        </p:nvSpPr>
        <p:spPr>
          <a:xfrm>
            <a:off x="0" y="95071"/>
            <a:ext cx="9144000" cy="1200329"/>
          </a:xfrm>
          <a:prstGeom prst="rect">
            <a:avLst/>
          </a:prstGeom>
          <a:noFill/>
        </p:spPr>
        <p:txBody>
          <a:bodyPr wrap="square" rtlCol="0">
            <a:spAutoFit/>
          </a:bodyPr>
          <a:lstStyle/>
          <a:p>
            <a:pPr algn="ctr"/>
            <a:r>
              <a:rPr lang="en-US" sz="3600" b="1" dirty="0" smtClean="0">
                <a:solidFill>
                  <a:srgbClr val="FF0000"/>
                </a:solidFill>
              </a:rPr>
              <a:t>BÀI 3: PHÂN BỐ DÂN CƯ VÀ CÁC LOẠI HÌNH QUẦN CƯ</a:t>
            </a:r>
            <a:endParaRPr lang="en-US" sz="3600" b="1" dirty="0">
              <a:solidFill>
                <a:srgbClr val="FF0000"/>
              </a:solidFill>
            </a:endParaRPr>
          </a:p>
        </p:txBody>
      </p:sp>
      <p:sp>
        <p:nvSpPr>
          <p:cNvPr id="5" name="TextBox 4"/>
          <p:cNvSpPr txBox="1"/>
          <p:nvPr/>
        </p:nvSpPr>
        <p:spPr>
          <a:xfrm>
            <a:off x="0" y="1284982"/>
            <a:ext cx="6343211" cy="1077218"/>
          </a:xfrm>
          <a:prstGeom prst="rect">
            <a:avLst/>
          </a:prstGeom>
          <a:noFill/>
        </p:spPr>
        <p:txBody>
          <a:bodyPr wrap="none" rtlCol="0">
            <a:spAutoFit/>
          </a:bodyPr>
          <a:lstStyle/>
          <a:p>
            <a:pPr marL="571500" indent="-571500">
              <a:buAutoNum type="romanUcPeriod"/>
            </a:pP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r>
              <a:rPr lang="en-US" sz="3200" dirty="0" smtClean="0"/>
              <a:t> </a:t>
            </a:r>
            <a:r>
              <a:rPr lang="en-US" sz="3200" dirty="0" err="1" smtClean="0"/>
              <a:t>và</a:t>
            </a:r>
            <a:r>
              <a:rPr lang="en-US" sz="3200" dirty="0" smtClean="0"/>
              <a:t> </a:t>
            </a:r>
            <a:r>
              <a:rPr lang="en-US" sz="3200" dirty="0" err="1" smtClean="0"/>
              <a:t>phân</a:t>
            </a:r>
            <a:r>
              <a:rPr lang="en-US" sz="3200" dirty="0" smtClean="0"/>
              <a:t> </a:t>
            </a:r>
            <a:r>
              <a:rPr lang="en-US" sz="3200" dirty="0" err="1" smtClean="0"/>
              <a:t>bố</a:t>
            </a:r>
            <a:r>
              <a:rPr lang="en-US" sz="3200" dirty="0" smtClean="0"/>
              <a:t> </a:t>
            </a:r>
            <a:r>
              <a:rPr lang="en-US" sz="3200" dirty="0" err="1" smtClean="0"/>
              <a:t>dân</a:t>
            </a:r>
            <a:r>
              <a:rPr lang="en-US" sz="3200" dirty="0" smtClean="0"/>
              <a:t> </a:t>
            </a:r>
            <a:r>
              <a:rPr lang="en-US" sz="3200" dirty="0" err="1" smtClean="0"/>
              <a:t>cư</a:t>
            </a:r>
            <a:endParaRPr lang="en-US" sz="3200" dirty="0" smtClean="0"/>
          </a:p>
          <a:p>
            <a:pPr marL="571500" indent="-571500"/>
            <a:r>
              <a:rPr lang="en-US" sz="3200" dirty="0" smtClean="0"/>
              <a:t>1. </a:t>
            </a:r>
            <a:r>
              <a:rPr lang="en-US" sz="3200" dirty="0" err="1" smtClean="0"/>
              <a:t>Mật</a:t>
            </a:r>
            <a:r>
              <a:rPr lang="en-US" sz="3200" dirty="0" smtClean="0"/>
              <a:t> </a:t>
            </a:r>
            <a:r>
              <a:rPr lang="en-US" sz="3200" dirty="0" err="1" smtClean="0"/>
              <a:t>độ</a:t>
            </a:r>
            <a:r>
              <a:rPr lang="en-US" sz="3200" dirty="0" smtClean="0"/>
              <a:t> </a:t>
            </a:r>
            <a:r>
              <a:rPr lang="en-US" sz="3200" dirty="0" err="1" smtClean="0"/>
              <a:t>dân</a:t>
            </a:r>
            <a:r>
              <a:rPr lang="en-US" sz="3200" dirty="0" smtClean="0"/>
              <a:t> </a:t>
            </a:r>
            <a:r>
              <a:rPr lang="en-US" sz="3200" dirty="0" err="1" smtClean="0"/>
              <a:t>số</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uoc do phan bo dan cu va do thi Viet Nam nam 1999 "/>
          <p:cNvPicPr>
            <a:picLocks noChangeAspect="1" noChangeArrowheads="1"/>
          </p:cNvPicPr>
          <p:nvPr/>
        </p:nvPicPr>
        <p:blipFill>
          <a:blip r:embed="rId2"/>
          <a:srcRect/>
          <a:stretch>
            <a:fillRect/>
          </a:stretch>
        </p:blipFill>
        <p:spPr bwMode="auto">
          <a:xfrm>
            <a:off x="0" y="0"/>
            <a:ext cx="5238750" cy="6858000"/>
          </a:xfrm>
          <a:prstGeom prst="rect">
            <a:avLst/>
          </a:prstGeom>
          <a:noFill/>
          <a:ln w="9525">
            <a:noFill/>
            <a:miter lim="800000"/>
            <a:headEnd/>
            <a:tailEnd/>
          </a:ln>
        </p:spPr>
      </p:pic>
      <p:sp>
        <p:nvSpPr>
          <p:cNvPr id="5" name="Text Box 5"/>
          <p:cNvSpPr txBox="1">
            <a:spLocks noChangeArrowheads="1"/>
          </p:cNvSpPr>
          <p:nvPr/>
        </p:nvSpPr>
        <p:spPr bwMode="auto">
          <a:xfrm>
            <a:off x="5486400" y="1062097"/>
            <a:ext cx="3581400" cy="2062103"/>
          </a:xfrm>
          <a:prstGeom prst="rect">
            <a:avLst/>
          </a:prstGeom>
          <a:noFill/>
          <a:ln w="9525">
            <a:noFill/>
            <a:miter lim="800000"/>
            <a:headEnd/>
            <a:tailEnd/>
          </a:ln>
        </p:spPr>
        <p:txBody>
          <a:bodyPr>
            <a:spAutoFit/>
          </a:bodyPr>
          <a:lstStyle/>
          <a:p>
            <a:pPr>
              <a:spcBef>
                <a:spcPct val="50000"/>
              </a:spcBef>
            </a:pPr>
            <a:r>
              <a:rPr lang="en-US" sz="3200" dirty="0" err="1">
                <a:cs typeface="Times New Roman" pitchFamily="18" charset="0"/>
              </a:rPr>
              <a:t>Quan</a:t>
            </a:r>
            <a:r>
              <a:rPr lang="en-US" sz="3200" dirty="0">
                <a:cs typeface="Times New Roman" pitchFamily="18" charset="0"/>
              </a:rPr>
              <a:t> </a:t>
            </a:r>
            <a:r>
              <a:rPr lang="en-US" sz="3200" dirty="0" err="1">
                <a:cs typeface="Times New Roman" pitchFamily="18" charset="0"/>
              </a:rPr>
              <a:t>sát</a:t>
            </a:r>
            <a:r>
              <a:rPr lang="en-US" sz="3200" dirty="0">
                <a:cs typeface="Times New Roman" pitchFamily="18" charset="0"/>
              </a:rPr>
              <a:t> </a:t>
            </a:r>
            <a:r>
              <a:rPr lang="en-US" sz="3200" dirty="0" err="1">
                <a:cs typeface="Times New Roman" pitchFamily="18" charset="0"/>
              </a:rPr>
              <a:t>hình</a:t>
            </a:r>
            <a:r>
              <a:rPr lang="en-US" sz="3200" dirty="0">
                <a:cs typeface="Times New Roman" pitchFamily="18" charset="0"/>
              </a:rPr>
              <a:t> 3.1, </a:t>
            </a:r>
            <a:r>
              <a:rPr lang="en-US" sz="3200" dirty="0" err="1">
                <a:cs typeface="Times New Roman" pitchFamily="18" charset="0"/>
              </a:rPr>
              <a:t>hãy</a:t>
            </a:r>
            <a:r>
              <a:rPr lang="en-US" sz="3200" dirty="0">
                <a:cs typeface="Times New Roman" pitchFamily="18" charset="0"/>
              </a:rPr>
              <a:t> </a:t>
            </a:r>
            <a:r>
              <a:rPr lang="en-US" sz="3200" dirty="0" err="1">
                <a:cs typeface="Times New Roman" pitchFamily="18" charset="0"/>
              </a:rPr>
              <a:t>nhận</a:t>
            </a:r>
            <a:r>
              <a:rPr lang="en-US" sz="3200" dirty="0">
                <a:cs typeface="Times New Roman" pitchFamily="18" charset="0"/>
              </a:rPr>
              <a:t> </a:t>
            </a:r>
            <a:r>
              <a:rPr lang="en-US" sz="3200" dirty="0" err="1">
                <a:cs typeface="Times New Roman" pitchFamily="18" charset="0"/>
              </a:rPr>
              <a:t>xét</a:t>
            </a:r>
            <a:r>
              <a:rPr lang="en-US" sz="3200" dirty="0">
                <a:cs typeface="Times New Roman" pitchFamily="18" charset="0"/>
              </a:rPr>
              <a:t> </a:t>
            </a:r>
            <a:r>
              <a:rPr lang="en-US" sz="3200" dirty="0" err="1">
                <a:cs typeface="Times New Roman" pitchFamily="18" charset="0"/>
              </a:rPr>
              <a:t>sự</a:t>
            </a:r>
            <a:r>
              <a:rPr lang="en-US" sz="3200" dirty="0">
                <a:cs typeface="Times New Roman" pitchFamily="18" charset="0"/>
              </a:rPr>
              <a:t> </a:t>
            </a:r>
            <a:r>
              <a:rPr lang="en-US" sz="3200" dirty="0" err="1" smtClean="0">
                <a:cs typeface="Times New Roman" pitchFamily="18" charset="0"/>
              </a:rPr>
              <a:t>phân</a:t>
            </a:r>
            <a:r>
              <a:rPr lang="en-US" sz="3200" dirty="0" smtClean="0">
                <a:cs typeface="Times New Roman" pitchFamily="18" charset="0"/>
              </a:rPr>
              <a:t> </a:t>
            </a:r>
            <a:r>
              <a:rPr lang="en-US" sz="3200" dirty="0" err="1">
                <a:cs typeface="Times New Roman" pitchFamily="18" charset="0"/>
              </a:rPr>
              <a:t>bố</a:t>
            </a:r>
            <a:r>
              <a:rPr lang="en-US" sz="3200" dirty="0">
                <a:cs typeface="Times New Roman" pitchFamily="18" charset="0"/>
              </a:rPr>
              <a:t> </a:t>
            </a:r>
            <a:r>
              <a:rPr lang="en-US" sz="3200" dirty="0" err="1">
                <a:cs typeface="Times New Roman" pitchFamily="18" charset="0"/>
              </a:rPr>
              <a:t>dân</a:t>
            </a:r>
            <a:r>
              <a:rPr lang="en-US" sz="3200" dirty="0">
                <a:cs typeface="Times New Roman" pitchFamily="18" charset="0"/>
              </a:rPr>
              <a:t> </a:t>
            </a:r>
            <a:r>
              <a:rPr lang="en-US" sz="3200" dirty="0" err="1">
                <a:cs typeface="Times New Roman" pitchFamily="18" charset="0"/>
              </a:rPr>
              <a:t>cư</a:t>
            </a:r>
            <a:r>
              <a:rPr lang="en-US" sz="3200" dirty="0">
                <a:cs typeface="Times New Roman" pitchFamily="18" charset="0"/>
              </a:rPr>
              <a:t> ở </a:t>
            </a:r>
            <a:r>
              <a:rPr lang="en-US" sz="3200" dirty="0" err="1">
                <a:cs typeface="Times New Roman" pitchFamily="18" charset="0"/>
              </a:rPr>
              <a:t>nước</a:t>
            </a:r>
            <a:r>
              <a:rPr lang="en-US" sz="3200" dirty="0">
                <a:cs typeface="Times New Roman" pitchFamily="18" charset="0"/>
              </a:rPr>
              <a:t> </a:t>
            </a:r>
            <a:r>
              <a:rPr lang="en-US" sz="3200" dirty="0" err="1">
                <a:cs typeface="Times New Roman" pitchFamily="18" charset="0"/>
              </a:rPr>
              <a:t>ta</a:t>
            </a:r>
            <a:r>
              <a:rPr lang="en-US" sz="3200" dirty="0">
                <a:cs typeface="Times New Roman" pitchFamily="18" charset="0"/>
              </a:rPr>
              <a:t> ?</a:t>
            </a:r>
          </a:p>
        </p:txBody>
      </p:sp>
      <p:sp>
        <p:nvSpPr>
          <p:cNvPr id="6" name="Text Box 6"/>
          <p:cNvSpPr txBox="1">
            <a:spLocks noChangeArrowheads="1"/>
          </p:cNvSpPr>
          <p:nvPr/>
        </p:nvSpPr>
        <p:spPr bwMode="auto">
          <a:xfrm>
            <a:off x="5410200" y="3389055"/>
            <a:ext cx="3733800" cy="2554545"/>
          </a:xfrm>
          <a:prstGeom prst="rect">
            <a:avLst/>
          </a:prstGeom>
          <a:noFill/>
          <a:ln w="9525">
            <a:noFill/>
            <a:miter lim="800000"/>
            <a:headEnd/>
            <a:tailEnd/>
          </a:ln>
        </p:spPr>
        <p:txBody>
          <a:bodyPr wrap="square">
            <a:spAutoFit/>
          </a:bodyPr>
          <a:lstStyle/>
          <a:p>
            <a:pPr>
              <a:spcBef>
                <a:spcPct val="50000"/>
              </a:spcBef>
            </a:pPr>
            <a:r>
              <a:rPr lang="en-US" sz="3200" dirty="0" err="1">
                <a:cs typeface="Times New Roman" pitchFamily="18" charset="0"/>
              </a:rPr>
              <a:t>Dân</a:t>
            </a:r>
            <a:r>
              <a:rPr lang="en-US" sz="3200" dirty="0">
                <a:cs typeface="Times New Roman" pitchFamily="18" charset="0"/>
              </a:rPr>
              <a:t> </a:t>
            </a:r>
            <a:r>
              <a:rPr lang="en-US" sz="3200" dirty="0" err="1">
                <a:cs typeface="Times New Roman" pitchFamily="18" charset="0"/>
              </a:rPr>
              <a:t>cư</a:t>
            </a:r>
            <a:r>
              <a:rPr lang="en-US" sz="3200" dirty="0">
                <a:cs typeface="Times New Roman" pitchFamily="18" charset="0"/>
              </a:rPr>
              <a:t> ở </a:t>
            </a:r>
            <a:r>
              <a:rPr lang="en-US" sz="3200" dirty="0" err="1">
                <a:cs typeface="Times New Roman" pitchFamily="18" charset="0"/>
              </a:rPr>
              <a:t>nước</a:t>
            </a:r>
            <a:r>
              <a:rPr lang="en-US" sz="3200" dirty="0">
                <a:cs typeface="Times New Roman" pitchFamily="18" charset="0"/>
              </a:rPr>
              <a:t> </a:t>
            </a:r>
            <a:r>
              <a:rPr lang="en-US" sz="3200" dirty="0" err="1">
                <a:cs typeface="Times New Roman" pitchFamily="18" charset="0"/>
              </a:rPr>
              <a:t>ta</a:t>
            </a:r>
            <a:r>
              <a:rPr lang="en-US" sz="3200" dirty="0">
                <a:cs typeface="Times New Roman" pitchFamily="18" charset="0"/>
              </a:rPr>
              <a:t> </a:t>
            </a:r>
            <a:r>
              <a:rPr lang="en-US" sz="3200" dirty="0" err="1">
                <a:cs typeface="Times New Roman" pitchFamily="18" charset="0"/>
              </a:rPr>
              <a:t>tập</a:t>
            </a:r>
            <a:r>
              <a:rPr lang="en-US" sz="3200" dirty="0">
                <a:cs typeface="Times New Roman" pitchFamily="18" charset="0"/>
              </a:rPr>
              <a:t> </a:t>
            </a:r>
            <a:r>
              <a:rPr lang="en-US" sz="3200" dirty="0" err="1">
                <a:cs typeface="Times New Roman" pitchFamily="18" charset="0"/>
              </a:rPr>
              <a:t>trung</a:t>
            </a:r>
            <a:r>
              <a:rPr lang="en-US" sz="3200" dirty="0">
                <a:cs typeface="Times New Roman" pitchFamily="18" charset="0"/>
              </a:rPr>
              <a:t> </a:t>
            </a:r>
            <a:r>
              <a:rPr lang="en-US" sz="3200" dirty="0" err="1">
                <a:cs typeface="Times New Roman" pitchFamily="18" charset="0"/>
              </a:rPr>
              <a:t>đông</a:t>
            </a:r>
            <a:r>
              <a:rPr lang="en-US" sz="3200" dirty="0">
                <a:cs typeface="Times New Roman" pitchFamily="18" charset="0"/>
              </a:rPr>
              <a:t> </a:t>
            </a:r>
            <a:r>
              <a:rPr lang="en-US" sz="3200" dirty="0" err="1">
                <a:cs typeface="Times New Roman" pitchFamily="18" charset="0"/>
              </a:rPr>
              <a:t>đúc</a:t>
            </a:r>
            <a:r>
              <a:rPr lang="en-US" sz="3200" dirty="0">
                <a:cs typeface="Times New Roman" pitchFamily="18" charset="0"/>
              </a:rPr>
              <a:t> ở </a:t>
            </a:r>
            <a:r>
              <a:rPr lang="en-US" sz="3200" dirty="0" err="1">
                <a:cs typeface="Times New Roman" pitchFamily="18" charset="0"/>
              </a:rPr>
              <a:t>những</a:t>
            </a:r>
            <a:r>
              <a:rPr lang="en-US" sz="3200" dirty="0">
                <a:cs typeface="Times New Roman" pitchFamily="18" charset="0"/>
              </a:rPr>
              <a:t> </a:t>
            </a:r>
            <a:r>
              <a:rPr lang="en-US" sz="3200" dirty="0" err="1">
                <a:cs typeface="Times New Roman" pitchFamily="18" charset="0"/>
              </a:rPr>
              <a:t>vùng</a:t>
            </a:r>
            <a:r>
              <a:rPr lang="en-US" sz="3200" dirty="0">
                <a:cs typeface="Times New Roman" pitchFamily="18" charset="0"/>
              </a:rPr>
              <a:t> </a:t>
            </a:r>
            <a:r>
              <a:rPr lang="en-US" sz="3200" dirty="0" err="1">
                <a:cs typeface="Times New Roman" pitchFamily="18" charset="0"/>
              </a:rPr>
              <a:t>nào</a:t>
            </a:r>
            <a:r>
              <a:rPr lang="en-US" sz="3200" dirty="0">
                <a:cs typeface="Times New Roman" pitchFamily="18" charset="0"/>
              </a:rPr>
              <a:t> </a:t>
            </a:r>
            <a:r>
              <a:rPr lang="en-US" sz="3200" dirty="0" err="1">
                <a:cs typeface="Times New Roman" pitchFamily="18" charset="0"/>
              </a:rPr>
              <a:t>và</a:t>
            </a:r>
            <a:r>
              <a:rPr lang="en-US" sz="3200" dirty="0">
                <a:cs typeface="Times New Roman" pitchFamily="18" charset="0"/>
              </a:rPr>
              <a:t> </a:t>
            </a:r>
            <a:r>
              <a:rPr lang="en-US" sz="3200" dirty="0" err="1">
                <a:cs typeface="Times New Roman" pitchFamily="18" charset="0"/>
              </a:rPr>
              <a:t>thưa</a:t>
            </a:r>
            <a:r>
              <a:rPr lang="en-US" sz="3200" dirty="0">
                <a:cs typeface="Times New Roman" pitchFamily="18" charset="0"/>
              </a:rPr>
              <a:t> </a:t>
            </a:r>
            <a:r>
              <a:rPr lang="en-US" sz="3200" dirty="0" err="1">
                <a:cs typeface="Times New Roman" pitchFamily="18" charset="0"/>
              </a:rPr>
              <a:t>thớt</a:t>
            </a:r>
            <a:r>
              <a:rPr lang="en-US" sz="3200" dirty="0">
                <a:cs typeface="Times New Roman" pitchFamily="18" charset="0"/>
              </a:rPr>
              <a:t> ở </a:t>
            </a:r>
            <a:r>
              <a:rPr lang="en-US" sz="3200" dirty="0" err="1">
                <a:cs typeface="Times New Roman" pitchFamily="18" charset="0"/>
              </a:rPr>
              <a:t>những</a:t>
            </a:r>
            <a:r>
              <a:rPr lang="en-US" sz="3200" dirty="0">
                <a:cs typeface="Times New Roman" pitchFamily="18" charset="0"/>
              </a:rPr>
              <a:t> </a:t>
            </a:r>
            <a:r>
              <a:rPr lang="en-US" sz="3200" dirty="0" err="1">
                <a:cs typeface="Times New Roman" pitchFamily="18" charset="0"/>
              </a:rPr>
              <a:t>vùng</a:t>
            </a:r>
            <a:r>
              <a:rPr lang="en-US" sz="3200" dirty="0">
                <a:cs typeface="Times New Roman" pitchFamily="18" charset="0"/>
              </a:rPr>
              <a:t> </a:t>
            </a:r>
            <a:r>
              <a:rPr lang="en-US" sz="3200" dirty="0" err="1">
                <a:cs typeface="Times New Roman" pitchFamily="18" charset="0"/>
              </a:rPr>
              <a:t>nào</a:t>
            </a:r>
            <a:r>
              <a:rPr lang="en-US" sz="3200" dirty="0">
                <a:cs typeface="Times New Roman" pitchFamily="18" charset="0"/>
              </a:rPr>
              <a:t> ? </a:t>
            </a:r>
            <a:r>
              <a:rPr lang="en-US" sz="3200" dirty="0" err="1">
                <a:cs typeface="Times New Roman" pitchFamily="18" charset="0"/>
              </a:rPr>
              <a:t>vì</a:t>
            </a:r>
            <a:r>
              <a:rPr lang="en-US" sz="3200" dirty="0">
                <a:cs typeface="Times New Roman" pitchFamily="18" charset="0"/>
              </a:rPr>
              <a:t> </a:t>
            </a:r>
            <a:r>
              <a:rPr lang="en-US" sz="3200" dirty="0" err="1">
                <a:cs typeface="Times New Roman" pitchFamily="18" charset="0"/>
              </a:rPr>
              <a:t>sao</a:t>
            </a:r>
            <a:r>
              <a:rPr lang="en-US" sz="3200"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76200"/>
            <a:ext cx="8964612" cy="523220"/>
          </a:xfrm>
          <a:prstGeom prst="rect">
            <a:avLst/>
          </a:prstGeom>
          <a:noFill/>
          <a:ln w="76200">
            <a:noFill/>
            <a:miter lim="800000"/>
            <a:headEnd/>
            <a:tailEnd/>
          </a:ln>
        </p:spPr>
        <p:txBody>
          <a:bodyPr wrap="square">
            <a:spAutoFit/>
          </a:bodyPr>
          <a:lstStyle/>
          <a:p>
            <a:pPr>
              <a:spcBef>
                <a:spcPct val="50000"/>
              </a:spcBef>
            </a:pPr>
            <a:r>
              <a:rPr lang="en-US" sz="2800" b="1" dirty="0">
                <a:cs typeface="Times New Roman" pitchFamily="18" charset="0"/>
              </a:rPr>
              <a:t>  </a:t>
            </a:r>
            <a:r>
              <a:rPr lang="en-US" sz="2800" b="1" dirty="0" err="1">
                <a:cs typeface="Times New Roman" pitchFamily="18" charset="0"/>
              </a:rPr>
              <a:t>Bảng</a:t>
            </a:r>
            <a:r>
              <a:rPr lang="en-US" sz="2800" b="1" dirty="0">
                <a:cs typeface="Times New Roman" pitchFamily="18" charset="0"/>
              </a:rPr>
              <a:t> 3.2.</a:t>
            </a:r>
            <a:r>
              <a:rPr lang="en-US" sz="2800" dirty="0">
                <a:cs typeface="Times New Roman" pitchFamily="18" charset="0"/>
              </a:rPr>
              <a:t> </a:t>
            </a:r>
            <a:r>
              <a:rPr lang="en-US" sz="2800" dirty="0" err="1">
                <a:cs typeface="Times New Roman" pitchFamily="18" charset="0"/>
              </a:rPr>
              <a:t>Mật</a:t>
            </a:r>
            <a:r>
              <a:rPr lang="en-US" sz="2800" dirty="0">
                <a:cs typeface="Times New Roman" pitchFamily="18" charset="0"/>
              </a:rPr>
              <a:t> </a:t>
            </a:r>
            <a:r>
              <a:rPr lang="en-US" sz="2800" dirty="0" err="1">
                <a:cs typeface="Times New Roman" pitchFamily="18" charset="0"/>
              </a:rPr>
              <a:t>độ</a:t>
            </a:r>
            <a:r>
              <a:rPr lang="en-US" sz="2800" dirty="0">
                <a:cs typeface="Times New Roman" pitchFamily="18" charset="0"/>
              </a:rPr>
              <a:t> </a:t>
            </a:r>
            <a:r>
              <a:rPr lang="en-US" sz="2800" dirty="0" err="1">
                <a:cs typeface="Times New Roman" pitchFamily="18" charset="0"/>
              </a:rPr>
              <a:t>dân</a:t>
            </a:r>
            <a:r>
              <a:rPr lang="en-US" sz="2800" dirty="0">
                <a:cs typeface="Times New Roman" pitchFamily="18" charset="0"/>
              </a:rPr>
              <a:t> </a:t>
            </a:r>
            <a:r>
              <a:rPr lang="en-US" sz="2800" dirty="0" err="1">
                <a:cs typeface="Times New Roman" pitchFamily="18" charset="0"/>
              </a:rPr>
              <a:t>số</a:t>
            </a:r>
            <a:r>
              <a:rPr lang="en-US" sz="2800" dirty="0">
                <a:cs typeface="Times New Roman" pitchFamily="18" charset="0"/>
              </a:rPr>
              <a:t> </a:t>
            </a:r>
            <a:r>
              <a:rPr lang="en-US" sz="2800" dirty="0" err="1">
                <a:cs typeface="Times New Roman" pitchFamily="18" charset="0"/>
              </a:rPr>
              <a:t>của</a:t>
            </a:r>
            <a:r>
              <a:rPr lang="en-US" sz="2800" dirty="0">
                <a:cs typeface="Times New Roman" pitchFamily="18" charset="0"/>
              </a:rPr>
              <a:t> </a:t>
            </a:r>
            <a:r>
              <a:rPr lang="en-US" sz="2800" dirty="0" err="1">
                <a:cs typeface="Times New Roman" pitchFamily="18" charset="0"/>
              </a:rPr>
              <a:t>các</a:t>
            </a:r>
            <a:r>
              <a:rPr lang="en-US" sz="2800" dirty="0">
                <a:cs typeface="Times New Roman" pitchFamily="18" charset="0"/>
              </a:rPr>
              <a:t> </a:t>
            </a:r>
            <a:r>
              <a:rPr lang="en-US" sz="2800" dirty="0" err="1">
                <a:cs typeface="Times New Roman" pitchFamily="18" charset="0"/>
              </a:rPr>
              <a:t>vùng</a:t>
            </a:r>
            <a:r>
              <a:rPr lang="en-US" sz="2800" dirty="0">
                <a:cs typeface="Times New Roman" pitchFamily="18" charset="0"/>
              </a:rPr>
              <a:t> </a:t>
            </a:r>
            <a:r>
              <a:rPr lang="en-US" sz="2800" dirty="0" err="1">
                <a:cs typeface="Times New Roman" pitchFamily="18" charset="0"/>
              </a:rPr>
              <a:t>lãnh</a:t>
            </a:r>
            <a:r>
              <a:rPr lang="en-US" sz="2800" dirty="0">
                <a:cs typeface="Times New Roman" pitchFamily="18" charset="0"/>
              </a:rPr>
              <a:t> </a:t>
            </a:r>
            <a:r>
              <a:rPr lang="en-US" sz="2800" dirty="0" err="1">
                <a:cs typeface="Times New Roman" pitchFamily="18" charset="0"/>
              </a:rPr>
              <a:t>thổ</a:t>
            </a:r>
            <a:r>
              <a:rPr lang="en-US" sz="2800" dirty="0">
                <a:cs typeface="Times New Roman" pitchFamily="18" charset="0"/>
              </a:rPr>
              <a:t> (</a:t>
            </a:r>
            <a:r>
              <a:rPr lang="en-US" sz="2800" dirty="0" err="1">
                <a:cs typeface="Times New Roman" pitchFamily="18" charset="0"/>
              </a:rPr>
              <a:t>người</a:t>
            </a:r>
            <a:r>
              <a:rPr lang="en-US" sz="2800" dirty="0">
                <a:cs typeface="Times New Roman" pitchFamily="18" charset="0"/>
              </a:rPr>
              <a:t>/km</a:t>
            </a:r>
            <a:r>
              <a:rPr lang="en-US" sz="2800" baseline="30000" dirty="0">
                <a:cs typeface="Times New Roman" pitchFamily="18" charset="0"/>
              </a:rPr>
              <a:t>2</a:t>
            </a:r>
            <a:r>
              <a:rPr lang="en-US" sz="2800" dirty="0">
                <a:cs typeface="Times New Roman" pitchFamily="18" charset="0"/>
              </a:rPr>
              <a:t>)</a:t>
            </a:r>
          </a:p>
        </p:txBody>
      </p:sp>
      <p:graphicFrame>
        <p:nvGraphicFramePr>
          <p:cNvPr id="3" name="Group 110"/>
          <p:cNvGraphicFramePr>
            <a:graphicFrameLocks noGrp="1"/>
          </p:cNvGraphicFramePr>
          <p:nvPr/>
        </p:nvGraphicFramePr>
        <p:xfrm>
          <a:off x="152400" y="838200"/>
          <a:ext cx="8763000" cy="5029200"/>
        </p:xfrm>
        <a:graphic>
          <a:graphicData uri="http://schemas.openxmlformats.org/drawingml/2006/table">
            <a:tbl>
              <a:tblPr/>
              <a:tblGrid>
                <a:gridCol w="4256315"/>
                <a:gridCol w="1182789"/>
                <a:gridCol w="1661948"/>
                <a:gridCol w="1661948"/>
              </a:tblGrid>
              <a:tr h="7957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Năm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vùng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34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Cả</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nước</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miền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núi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Bắc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Bộ</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Bắc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Bắc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Hồng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Bắc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Bộ</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Duyên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Bộ</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Nguyên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Nam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Bộ</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Long</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195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103</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784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167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148</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333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359</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246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115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67</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141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1192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202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194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84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476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274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122</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983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204</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669</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90"/>
          <p:cNvSpPr>
            <a:spLocks noChangeShapeType="1"/>
          </p:cNvSpPr>
          <p:nvPr/>
        </p:nvSpPr>
        <p:spPr bwMode="auto">
          <a:xfrm>
            <a:off x="0" y="838200"/>
            <a:ext cx="4419600" cy="762000"/>
          </a:xfrm>
          <a:prstGeom prst="line">
            <a:avLst/>
          </a:prstGeom>
          <a:noFill/>
          <a:ln w="9525">
            <a:solidFill>
              <a:schemeClr val="tx1"/>
            </a:solidFill>
            <a:round/>
            <a:headEnd/>
            <a:tailEnd/>
          </a:ln>
        </p:spPr>
        <p:txBody>
          <a:bodyPr/>
          <a:lstStyle/>
          <a:p>
            <a:endParaRPr lang="en-US"/>
          </a:p>
        </p:txBody>
      </p:sp>
      <p:sp>
        <p:nvSpPr>
          <p:cNvPr id="5" name="Rectangle 4"/>
          <p:cNvSpPr>
            <a:spLocks noChangeArrowheads="1"/>
          </p:cNvSpPr>
          <p:nvPr/>
        </p:nvSpPr>
        <p:spPr bwMode="auto">
          <a:xfrm>
            <a:off x="0" y="5867400"/>
            <a:ext cx="8915400" cy="954107"/>
          </a:xfrm>
          <a:prstGeom prst="rect">
            <a:avLst/>
          </a:prstGeom>
          <a:noFill/>
          <a:ln w="9525">
            <a:noFill/>
            <a:miter lim="800000"/>
            <a:headEnd/>
            <a:tailEnd/>
          </a:ln>
        </p:spPr>
        <p:txBody>
          <a:bodyPr>
            <a:spAutoFit/>
          </a:bodyPr>
          <a:lstStyle/>
          <a:p>
            <a:pPr algn="ctr"/>
            <a:r>
              <a:rPr lang="en-US" sz="2800" i="1" dirty="0" err="1">
                <a:cs typeface="Times New Roman" pitchFamily="18" charset="0"/>
              </a:rPr>
              <a:t>Quan</a:t>
            </a:r>
            <a:r>
              <a:rPr lang="en-US" sz="2800" i="1" dirty="0">
                <a:cs typeface="Times New Roman" pitchFamily="18" charset="0"/>
              </a:rPr>
              <a:t> </a:t>
            </a:r>
            <a:r>
              <a:rPr lang="en-US" sz="2800" i="1" dirty="0" err="1">
                <a:cs typeface="Times New Roman" pitchFamily="18" charset="0"/>
              </a:rPr>
              <a:t>sát</a:t>
            </a:r>
            <a:r>
              <a:rPr lang="en-US" sz="2800" i="1" dirty="0">
                <a:cs typeface="Times New Roman" pitchFamily="18" charset="0"/>
              </a:rPr>
              <a:t> </a:t>
            </a:r>
            <a:r>
              <a:rPr lang="en-US" sz="2800" i="1" dirty="0" err="1">
                <a:cs typeface="Times New Roman" pitchFamily="18" charset="0"/>
              </a:rPr>
              <a:t>bảng</a:t>
            </a:r>
            <a:r>
              <a:rPr lang="en-US" sz="2800" i="1" dirty="0">
                <a:cs typeface="Times New Roman" pitchFamily="18" charset="0"/>
              </a:rPr>
              <a:t> 3.2 </a:t>
            </a:r>
            <a:r>
              <a:rPr lang="en-US" sz="2800" i="1" dirty="0" err="1">
                <a:cs typeface="Times New Roman" pitchFamily="18" charset="0"/>
              </a:rPr>
              <a:t>hãy</a:t>
            </a:r>
            <a:r>
              <a:rPr lang="en-US" sz="2800" i="1" dirty="0">
                <a:cs typeface="Times New Roman" pitchFamily="18" charset="0"/>
              </a:rPr>
              <a:t> </a:t>
            </a:r>
            <a:r>
              <a:rPr lang="en-US" sz="2800" i="1" dirty="0" err="1">
                <a:cs typeface="Times New Roman" pitchFamily="18" charset="0"/>
              </a:rPr>
              <a:t>nhận</a:t>
            </a:r>
            <a:r>
              <a:rPr lang="en-US" sz="2800" i="1" dirty="0">
                <a:cs typeface="Times New Roman" pitchFamily="18" charset="0"/>
              </a:rPr>
              <a:t> </a:t>
            </a:r>
            <a:r>
              <a:rPr lang="en-US" sz="2800" i="1" dirty="0" err="1">
                <a:cs typeface="Times New Roman" pitchFamily="18" charset="0"/>
              </a:rPr>
              <a:t>xét</a:t>
            </a:r>
            <a:r>
              <a:rPr lang="en-US" sz="2800" i="1" dirty="0">
                <a:cs typeface="Times New Roman" pitchFamily="18" charset="0"/>
              </a:rPr>
              <a:t> </a:t>
            </a:r>
            <a:r>
              <a:rPr lang="en-US" sz="2800" i="1" dirty="0" err="1">
                <a:cs typeface="Times New Roman" pitchFamily="18" charset="0"/>
              </a:rPr>
              <a:t>về</a:t>
            </a:r>
            <a:r>
              <a:rPr lang="en-US" sz="2800" i="1" dirty="0">
                <a:cs typeface="Times New Roman" pitchFamily="18" charset="0"/>
              </a:rPr>
              <a:t> </a:t>
            </a:r>
            <a:r>
              <a:rPr lang="en-US" sz="2800" i="1" dirty="0" err="1">
                <a:cs typeface="Times New Roman" pitchFamily="18" charset="0"/>
              </a:rPr>
              <a:t>sự</a:t>
            </a:r>
            <a:r>
              <a:rPr lang="en-US" sz="2800" i="1" dirty="0">
                <a:cs typeface="Times New Roman" pitchFamily="18" charset="0"/>
              </a:rPr>
              <a:t> </a:t>
            </a:r>
            <a:r>
              <a:rPr lang="en-US" sz="2800" i="1" dirty="0" err="1">
                <a:cs typeface="Times New Roman" pitchFamily="18" charset="0"/>
              </a:rPr>
              <a:t>phân</a:t>
            </a:r>
            <a:r>
              <a:rPr lang="en-US" sz="2800" i="1" dirty="0">
                <a:cs typeface="Times New Roman" pitchFamily="18" charset="0"/>
              </a:rPr>
              <a:t> </a:t>
            </a:r>
            <a:r>
              <a:rPr lang="en-US" sz="2800" i="1" dirty="0" err="1">
                <a:cs typeface="Times New Roman" pitchFamily="18" charset="0"/>
              </a:rPr>
              <a:t>bố</a:t>
            </a:r>
            <a:r>
              <a:rPr lang="en-US" sz="2800" i="1" dirty="0">
                <a:cs typeface="Times New Roman" pitchFamily="18" charset="0"/>
              </a:rPr>
              <a:t> </a:t>
            </a:r>
            <a:r>
              <a:rPr lang="en-US" sz="2800" i="1" dirty="0" err="1">
                <a:cs typeface="Times New Roman" pitchFamily="18" charset="0"/>
              </a:rPr>
              <a:t>dân</a:t>
            </a:r>
            <a:r>
              <a:rPr lang="en-US" sz="2800" i="1" dirty="0">
                <a:cs typeface="Times New Roman" pitchFamily="18" charset="0"/>
              </a:rPr>
              <a:t> </a:t>
            </a:r>
            <a:r>
              <a:rPr lang="en-US" sz="2800" i="1" dirty="0" err="1">
                <a:cs typeface="Times New Roman" pitchFamily="18" charset="0"/>
              </a:rPr>
              <a:t>cư</a:t>
            </a:r>
            <a:r>
              <a:rPr lang="en-US" sz="2800" i="1" dirty="0">
                <a:cs typeface="Times New Roman" pitchFamily="18" charset="0"/>
              </a:rPr>
              <a:t> </a:t>
            </a:r>
          </a:p>
          <a:p>
            <a:pPr algn="ctr"/>
            <a:r>
              <a:rPr lang="en-US" sz="2800" i="1" dirty="0" err="1">
                <a:cs typeface="Times New Roman" pitchFamily="18" charset="0"/>
              </a:rPr>
              <a:t>giữa</a:t>
            </a:r>
            <a:r>
              <a:rPr lang="en-US" sz="2800" i="1" dirty="0">
                <a:cs typeface="Times New Roman" pitchFamily="18" charset="0"/>
              </a:rPr>
              <a:t> </a:t>
            </a:r>
            <a:r>
              <a:rPr lang="en-US" sz="2800" i="1" dirty="0" err="1">
                <a:cs typeface="Times New Roman" pitchFamily="18" charset="0"/>
              </a:rPr>
              <a:t>các</a:t>
            </a:r>
            <a:r>
              <a:rPr lang="en-US" sz="2800" i="1" dirty="0">
                <a:cs typeface="Times New Roman" pitchFamily="18" charset="0"/>
              </a:rPr>
              <a:t> </a:t>
            </a:r>
            <a:r>
              <a:rPr lang="en-US" sz="2800" i="1" dirty="0" err="1">
                <a:cs typeface="Times New Roman" pitchFamily="18" charset="0"/>
              </a:rPr>
              <a:t>vùng</a:t>
            </a:r>
            <a:r>
              <a:rPr lang="en-US" sz="2800" i="1" dirty="0">
                <a:cs typeface="Times New Roman" pitchFamily="18" charset="0"/>
              </a:rPr>
              <a:t> </a:t>
            </a:r>
            <a:r>
              <a:rPr lang="en-US" sz="2800" i="1" dirty="0" err="1">
                <a:cs typeface="Times New Roman" pitchFamily="18" charset="0"/>
              </a:rPr>
              <a:t>của</a:t>
            </a:r>
            <a:r>
              <a:rPr lang="en-US" sz="2800" i="1" dirty="0">
                <a:cs typeface="Times New Roman" pitchFamily="18" charset="0"/>
              </a:rPr>
              <a:t> </a:t>
            </a:r>
            <a:r>
              <a:rPr lang="en-US" sz="2800" i="1" dirty="0" err="1">
                <a:cs typeface="Times New Roman" pitchFamily="18" charset="0"/>
              </a:rPr>
              <a:t>nước</a:t>
            </a:r>
            <a:r>
              <a:rPr lang="en-US" sz="2800" i="1" dirty="0">
                <a:cs typeface="Times New Roman" pitchFamily="18" charset="0"/>
              </a:rPr>
              <a:t> </a:t>
            </a:r>
            <a:r>
              <a:rPr lang="en-US" sz="2800" i="1" dirty="0" err="1" smtClean="0">
                <a:cs typeface="Times New Roman" pitchFamily="18" charset="0"/>
              </a:rPr>
              <a:t>ta</a:t>
            </a:r>
            <a:r>
              <a:rPr lang="en-US" sz="2800" i="1" dirty="0" smtClean="0">
                <a:cs typeface="Times New Roman" pitchFamily="18" charset="0"/>
              </a:rPr>
              <a:t>?</a:t>
            </a:r>
            <a:endParaRPr lang="en-US" sz="2800" i="1" dirty="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 (2).jpg"/>
          <p:cNvPicPr>
            <a:picLocks noChangeAspect="1"/>
          </p:cNvPicPr>
          <p:nvPr/>
        </p:nvPicPr>
        <p:blipFill>
          <a:blip r:embed="rId2"/>
          <a:stretch>
            <a:fillRect/>
          </a:stretch>
        </p:blipFill>
        <p:spPr>
          <a:xfrm>
            <a:off x="228600" y="2438400"/>
            <a:ext cx="8153400" cy="4419600"/>
          </a:xfrm>
          <a:prstGeom prst="rect">
            <a:avLst/>
          </a:prstGeom>
        </p:spPr>
      </p:pic>
      <p:sp>
        <p:nvSpPr>
          <p:cNvPr id="2" name="Cloud Callout 1"/>
          <p:cNvSpPr/>
          <p:nvPr/>
        </p:nvSpPr>
        <p:spPr>
          <a:xfrm>
            <a:off x="4038600" y="0"/>
            <a:ext cx="5105400" cy="2667000"/>
          </a:xfrm>
          <a:prstGeom prst="cloudCallout">
            <a:avLst>
              <a:gd name="adj1" fmla="val -24102"/>
              <a:gd name="adj2" fmla="val 73248"/>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Rectangle 1"/>
          <p:cNvSpPr>
            <a:spLocks noChangeArrowheads="1"/>
          </p:cNvSpPr>
          <p:nvPr/>
        </p:nvSpPr>
        <p:spPr bwMode="auto">
          <a:xfrm>
            <a:off x="5014633" y="592666"/>
            <a:ext cx="3086057" cy="15260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chemeClr val="tx1"/>
                </a:solidFill>
                <a:effectLst/>
                <a:ea typeface="SimSun" pitchFamily="2" charset="-122"/>
                <a:cs typeface="Times New Roman" pitchFamily="18" charset="0"/>
              </a:rPr>
              <a:t>Nguyên nhân của sự phân bố dân cư không đều?</a:t>
            </a:r>
            <a:endParaRPr kumimoji="0" lang="nl-NL"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4"/>
          <p:cNvGraphicFramePr>
            <a:graphicFrameLocks/>
          </p:cNvGraphicFramePr>
          <p:nvPr/>
        </p:nvGraphicFramePr>
        <p:xfrm>
          <a:off x="381000" y="2082798"/>
          <a:ext cx="8229600" cy="4165602"/>
        </p:xfrm>
        <a:graphic>
          <a:graphicData uri="http://schemas.openxmlformats.org/drawingml/2006/table">
            <a:tbl>
              <a:tblPr/>
              <a:tblGrid>
                <a:gridCol w="1981200"/>
                <a:gridCol w="3124200"/>
                <a:gridCol w="3124200"/>
              </a:tblGrid>
              <a:tr h="693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Năm</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thị</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Nông</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thôn</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26,9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73,1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66,9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105"/>
          <p:cNvSpPr>
            <a:spLocks noChangeArrowheads="1"/>
          </p:cNvSpPr>
          <p:nvPr/>
        </p:nvSpPr>
        <p:spPr bwMode="auto">
          <a:xfrm>
            <a:off x="76200" y="609600"/>
            <a:ext cx="8839200" cy="1066800"/>
          </a:xfrm>
          <a:prstGeom prst="rect">
            <a:avLst/>
          </a:prstGeom>
          <a:noFill/>
          <a:ln w="9525">
            <a:noFill/>
            <a:miter lim="800000"/>
            <a:headEnd/>
            <a:tailEnd/>
          </a:ln>
        </p:spPr>
        <p:txBody>
          <a:bodyPr/>
          <a:lstStyle/>
          <a:p>
            <a:pPr marL="342900" indent="-342900" algn="ctr">
              <a:spcBef>
                <a:spcPct val="20000"/>
              </a:spcBef>
            </a:pPr>
            <a:r>
              <a:rPr lang="en-US" sz="2800" i="1" dirty="0" err="1">
                <a:cs typeface="Times New Roman" pitchFamily="18" charset="0"/>
              </a:rPr>
              <a:t>Quan</a:t>
            </a:r>
            <a:r>
              <a:rPr lang="en-US" sz="2800" i="1" dirty="0">
                <a:cs typeface="Times New Roman" pitchFamily="18" charset="0"/>
              </a:rPr>
              <a:t> </a:t>
            </a:r>
            <a:r>
              <a:rPr lang="en-US" sz="2800" i="1" dirty="0" err="1">
                <a:cs typeface="Times New Roman" pitchFamily="18" charset="0"/>
              </a:rPr>
              <a:t>sát</a:t>
            </a:r>
            <a:r>
              <a:rPr lang="en-US" sz="2800" i="1" dirty="0">
                <a:cs typeface="Times New Roman" pitchFamily="18" charset="0"/>
              </a:rPr>
              <a:t> </a:t>
            </a:r>
            <a:r>
              <a:rPr lang="en-US" sz="2800" i="1" dirty="0" err="1">
                <a:cs typeface="Times New Roman" pitchFamily="18" charset="0"/>
              </a:rPr>
              <a:t>bảng</a:t>
            </a:r>
            <a:r>
              <a:rPr lang="en-US" sz="2800" i="1" dirty="0">
                <a:cs typeface="Times New Roman" pitchFamily="18" charset="0"/>
              </a:rPr>
              <a:t> </a:t>
            </a:r>
            <a:r>
              <a:rPr lang="en-US" sz="2800" i="1" dirty="0" err="1">
                <a:cs typeface="Times New Roman" pitchFamily="18" charset="0"/>
              </a:rPr>
              <a:t>dưới</a:t>
            </a:r>
            <a:r>
              <a:rPr lang="en-US" sz="2800" i="1" dirty="0">
                <a:cs typeface="Times New Roman" pitchFamily="18" charset="0"/>
              </a:rPr>
              <a:t> </a:t>
            </a:r>
            <a:r>
              <a:rPr lang="en-US" sz="2800" i="1" dirty="0" err="1">
                <a:cs typeface="Times New Roman" pitchFamily="18" charset="0"/>
              </a:rPr>
              <a:t>đây</a:t>
            </a:r>
            <a:r>
              <a:rPr lang="en-US" sz="2800" i="1" dirty="0">
                <a:cs typeface="Times New Roman" pitchFamily="18" charset="0"/>
              </a:rPr>
              <a:t> </a:t>
            </a:r>
            <a:r>
              <a:rPr lang="en-US" sz="2800" i="1" dirty="0" err="1">
                <a:cs typeface="Times New Roman" pitchFamily="18" charset="0"/>
              </a:rPr>
              <a:t>hãy</a:t>
            </a:r>
            <a:r>
              <a:rPr lang="en-US" sz="2800" i="1" dirty="0">
                <a:cs typeface="Times New Roman" pitchFamily="18" charset="0"/>
              </a:rPr>
              <a:t> </a:t>
            </a:r>
            <a:r>
              <a:rPr lang="en-US" sz="2800" i="1" dirty="0" err="1">
                <a:cs typeface="Times New Roman" pitchFamily="18" charset="0"/>
              </a:rPr>
              <a:t>nhận</a:t>
            </a:r>
            <a:r>
              <a:rPr lang="en-US" sz="2800" i="1" dirty="0">
                <a:cs typeface="Times New Roman" pitchFamily="18" charset="0"/>
              </a:rPr>
              <a:t> </a:t>
            </a:r>
            <a:r>
              <a:rPr lang="en-US" sz="2800" i="1" dirty="0" err="1">
                <a:cs typeface="Times New Roman" pitchFamily="18" charset="0"/>
              </a:rPr>
              <a:t>xét</a:t>
            </a:r>
            <a:r>
              <a:rPr lang="en-US" sz="2800" i="1" dirty="0">
                <a:cs typeface="Times New Roman" pitchFamily="18" charset="0"/>
              </a:rPr>
              <a:t> </a:t>
            </a:r>
            <a:r>
              <a:rPr lang="en-US" sz="2800" i="1" dirty="0" err="1">
                <a:cs typeface="Times New Roman" pitchFamily="18" charset="0"/>
              </a:rPr>
              <a:t>về</a:t>
            </a:r>
            <a:r>
              <a:rPr lang="en-US" sz="2800" i="1" dirty="0">
                <a:cs typeface="Times New Roman" pitchFamily="18" charset="0"/>
              </a:rPr>
              <a:t> </a:t>
            </a:r>
            <a:r>
              <a:rPr lang="en-US" sz="2800" i="1" dirty="0" err="1">
                <a:cs typeface="Times New Roman" pitchFamily="18" charset="0"/>
              </a:rPr>
              <a:t>sự</a:t>
            </a:r>
            <a:r>
              <a:rPr lang="en-US" sz="2800" i="1" dirty="0">
                <a:cs typeface="Times New Roman" pitchFamily="18" charset="0"/>
              </a:rPr>
              <a:t> </a:t>
            </a:r>
            <a:r>
              <a:rPr lang="en-US" sz="2800" i="1" dirty="0" err="1">
                <a:cs typeface="Times New Roman" pitchFamily="18" charset="0"/>
              </a:rPr>
              <a:t>phân</a:t>
            </a:r>
            <a:r>
              <a:rPr lang="en-US" sz="2800" i="1" dirty="0">
                <a:cs typeface="Times New Roman" pitchFamily="18" charset="0"/>
              </a:rPr>
              <a:t> </a:t>
            </a:r>
            <a:r>
              <a:rPr lang="en-US" sz="2800" i="1" dirty="0" err="1">
                <a:cs typeface="Times New Roman" pitchFamily="18" charset="0"/>
              </a:rPr>
              <a:t>bố</a:t>
            </a:r>
            <a:r>
              <a:rPr lang="en-US" sz="2800" i="1" dirty="0">
                <a:cs typeface="Times New Roman" pitchFamily="18" charset="0"/>
              </a:rPr>
              <a:t> </a:t>
            </a:r>
            <a:r>
              <a:rPr lang="en-US" sz="2800" i="1" dirty="0" err="1">
                <a:cs typeface="Times New Roman" pitchFamily="18" charset="0"/>
              </a:rPr>
              <a:t>dân</a:t>
            </a:r>
            <a:r>
              <a:rPr lang="en-US" sz="2800" i="1" dirty="0">
                <a:cs typeface="Times New Roman" pitchFamily="18" charset="0"/>
              </a:rPr>
              <a:t> </a:t>
            </a:r>
            <a:r>
              <a:rPr lang="en-US" sz="2800" i="1" dirty="0" err="1">
                <a:cs typeface="Times New Roman" pitchFamily="18" charset="0"/>
              </a:rPr>
              <a:t>cư</a:t>
            </a:r>
            <a:r>
              <a:rPr lang="en-US" sz="2800" i="1" dirty="0">
                <a:cs typeface="Times New Roman" pitchFamily="18" charset="0"/>
              </a:rPr>
              <a:t> </a:t>
            </a:r>
            <a:r>
              <a:rPr lang="en-US" sz="2800" i="1" dirty="0" err="1">
                <a:cs typeface="Times New Roman" pitchFamily="18" charset="0"/>
              </a:rPr>
              <a:t>giữa</a:t>
            </a:r>
            <a:r>
              <a:rPr lang="en-US" sz="2800" i="1" dirty="0">
                <a:cs typeface="Times New Roman" pitchFamily="18" charset="0"/>
              </a:rPr>
              <a:t> </a:t>
            </a:r>
            <a:r>
              <a:rPr lang="en-US" sz="2800" i="1" dirty="0" err="1">
                <a:cs typeface="Times New Roman" pitchFamily="18" charset="0"/>
              </a:rPr>
              <a:t>thành</a:t>
            </a:r>
            <a:r>
              <a:rPr lang="en-US" sz="2800" i="1" dirty="0">
                <a:cs typeface="Times New Roman" pitchFamily="18" charset="0"/>
              </a:rPr>
              <a:t> </a:t>
            </a:r>
            <a:r>
              <a:rPr lang="en-US" sz="2800" i="1" dirty="0" err="1">
                <a:cs typeface="Times New Roman" pitchFamily="18" charset="0"/>
              </a:rPr>
              <a:t>thị</a:t>
            </a:r>
            <a:r>
              <a:rPr lang="en-US" sz="2800" i="1" dirty="0">
                <a:cs typeface="Times New Roman" pitchFamily="18" charset="0"/>
              </a:rPr>
              <a:t> </a:t>
            </a:r>
            <a:r>
              <a:rPr lang="en-US" sz="2800" i="1" dirty="0" err="1">
                <a:cs typeface="Times New Roman" pitchFamily="18" charset="0"/>
              </a:rPr>
              <a:t>và</a:t>
            </a:r>
            <a:r>
              <a:rPr lang="en-US" sz="2800" i="1" dirty="0">
                <a:cs typeface="Times New Roman" pitchFamily="18" charset="0"/>
              </a:rPr>
              <a:t> </a:t>
            </a:r>
            <a:r>
              <a:rPr lang="en-US" sz="2800" i="1" dirty="0" err="1">
                <a:cs typeface="Times New Roman" pitchFamily="18" charset="0"/>
              </a:rPr>
              <a:t>nông</a:t>
            </a:r>
            <a:r>
              <a:rPr lang="en-US" sz="2800" i="1" dirty="0">
                <a:cs typeface="Times New Roman" pitchFamily="18" charset="0"/>
              </a:rPr>
              <a:t> </a:t>
            </a:r>
            <a:r>
              <a:rPr lang="en-US" sz="2800" i="1" dirty="0" err="1">
                <a:cs typeface="Times New Roman" pitchFamily="18" charset="0"/>
              </a:rPr>
              <a:t>thôn</a:t>
            </a:r>
            <a:r>
              <a:rPr lang="en-US" sz="2800" i="1" dirty="0">
                <a:cs typeface="Times New Roman" pitchFamily="18" charset="0"/>
              </a:rPr>
              <a:t> ở </a:t>
            </a:r>
            <a:r>
              <a:rPr lang="en-US" sz="2800" i="1" dirty="0" err="1">
                <a:cs typeface="Times New Roman" pitchFamily="18" charset="0"/>
              </a:rPr>
              <a:t>nước</a:t>
            </a:r>
            <a:r>
              <a:rPr lang="en-US" sz="2800" i="1" dirty="0">
                <a:cs typeface="Times New Roman" pitchFamily="18" charset="0"/>
              </a:rPr>
              <a:t> </a:t>
            </a:r>
            <a:r>
              <a:rPr lang="en-US" sz="2800" i="1" dirty="0" err="1">
                <a:cs typeface="Times New Roman" pitchFamily="18" charset="0"/>
              </a:rPr>
              <a:t>ta</a:t>
            </a:r>
            <a:r>
              <a:rPr lang="en-US" sz="2800" i="1" dirty="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1095</Words>
  <Application>Microsoft Office PowerPoint</Application>
  <PresentationFormat>On-screen Show (4:3)</PresentationFormat>
  <Paragraphs>216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SimSun</vt: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xinh dep</dc:creator>
  <cp:lastModifiedBy>Windows User</cp:lastModifiedBy>
  <cp:revision>37</cp:revision>
  <dcterms:created xsi:type="dcterms:W3CDTF">2006-08-16T00:00:00Z</dcterms:created>
  <dcterms:modified xsi:type="dcterms:W3CDTF">2020-09-07T02:59:17Z</dcterms:modified>
</cp:coreProperties>
</file>